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41" r:id="rId2"/>
    <p:sldId id="862" r:id="rId3"/>
    <p:sldId id="861" r:id="rId4"/>
    <p:sldId id="858" r:id="rId5"/>
    <p:sldId id="850" r:id="rId6"/>
    <p:sldId id="854" r:id="rId7"/>
    <p:sldId id="867" r:id="rId8"/>
    <p:sldId id="851" r:id="rId9"/>
    <p:sldId id="857" r:id="rId10"/>
    <p:sldId id="888" r:id="rId11"/>
    <p:sldId id="689" r:id="rId12"/>
    <p:sldId id="881" r:id="rId13"/>
    <p:sldId id="883" r:id="rId14"/>
    <p:sldId id="884" r:id="rId15"/>
    <p:sldId id="887" r:id="rId16"/>
    <p:sldId id="886" r:id="rId17"/>
    <p:sldId id="876" r:id="rId18"/>
  </p:sldIdLst>
  <p:sldSz cx="9144000" cy="6858000" type="screen4x3"/>
  <p:notesSz cx="9926638" cy="679767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9" userDrawn="1">
          <p15:clr>
            <a:srgbClr val="A4A3A4"/>
          </p15:clr>
        </p15:guide>
        <p15:guide id="2" pos="3104" userDrawn="1">
          <p15:clr>
            <a:srgbClr val="A4A3A4"/>
          </p15:clr>
        </p15:guide>
        <p15:guide id="3" orient="horz" pos="2149" userDrawn="1">
          <p15:clr>
            <a:srgbClr val="A4A3A4"/>
          </p15:clr>
        </p15:guide>
        <p15:guide id="4" pos="3120" userDrawn="1">
          <p15:clr>
            <a:srgbClr val="A4A3A4"/>
          </p15:clr>
        </p15:guide>
        <p15:guide id="5" orient="horz" pos="2143" userDrawn="1">
          <p15:clr>
            <a:srgbClr val="A4A3A4"/>
          </p15:clr>
        </p15:guide>
        <p15:guide id="6" orient="horz" pos="2133" userDrawn="1">
          <p15:clr>
            <a:srgbClr val="A4A3A4"/>
          </p15:clr>
        </p15:guide>
        <p15:guide id="7" pos="3105" userDrawn="1">
          <p15:clr>
            <a:srgbClr val="A4A3A4"/>
          </p15:clr>
        </p15:guide>
        <p15:guide id="8" pos="3121" userDrawn="1">
          <p15:clr>
            <a:srgbClr val="A4A3A4"/>
          </p15:clr>
        </p15:guide>
        <p15:guide id="9" orient="horz" pos="2168">
          <p15:clr>
            <a:srgbClr val="A4A3A4"/>
          </p15:clr>
        </p15:guide>
        <p15:guide id="10" orient="horz" pos="2158">
          <p15:clr>
            <a:srgbClr val="A4A3A4"/>
          </p15:clr>
        </p15:guide>
        <p15:guide id="11" orient="horz" pos="2152">
          <p15:clr>
            <a:srgbClr val="A4A3A4"/>
          </p15:clr>
        </p15:guide>
        <p15:guide id="12" orient="horz" pos="2142">
          <p15:clr>
            <a:srgbClr val="A4A3A4"/>
          </p15:clr>
        </p15:guide>
        <p15:guide id="13" pos="3110">
          <p15:clr>
            <a:srgbClr val="A4A3A4"/>
          </p15:clr>
        </p15:guide>
        <p15:guide id="14" pos="3127">
          <p15:clr>
            <a:srgbClr val="A4A3A4"/>
          </p15:clr>
        </p15:guide>
        <p15:guide id="15" pos="3111">
          <p15:clr>
            <a:srgbClr val="A4A3A4"/>
          </p15:clr>
        </p15:guide>
        <p15:guide id="16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 Lozano, Bertha Cecilia" initials="OLBC" lastIdx="3" clrIdx="0">
    <p:extLst/>
  </p:cmAuthor>
  <p:cmAuthor id="2" name="Barragan Marin, Doris Susan" initials="BMDS" lastIdx="5" clrIdx="1"/>
  <p:cmAuthor id="3" name="Flores De Higa, Rosa" initials="FDHR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CA"/>
    <a:srgbClr val="84BD00"/>
    <a:srgbClr val="DA291C"/>
    <a:srgbClr val="FFCD00"/>
    <a:srgbClr val="FFECAF"/>
    <a:srgbClr val="BB16A3"/>
    <a:srgbClr val="FFD03C"/>
    <a:srgbClr val="00A9E0"/>
    <a:srgbClr val="FFE285"/>
    <a:srgbClr val="2C2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1" autoAdjust="0"/>
    <p:restoredTop sz="93009" autoAdjust="0"/>
  </p:normalViewPr>
  <p:slideViewPr>
    <p:cSldViewPr>
      <p:cViewPr varScale="1">
        <p:scale>
          <a:sx n="89" d="100"/>
          <a:sy n="89" d="100"/>
        </p:scale>
        <p:origin x="1824" y="176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952"/>
    </p:cViewPr>
  </p:sorterViewPr>
  <p:notesViewPr>
    <p:cSldViewPr showGuides="1">
      <p:cViewPr varScale="1">
        <p:scale>
          <a:sx n="62" d="100"/>
          <a:sy n="62" d="100"/>
        </p:scale>
        <p:origin x="3330" y="48"/>
      </p:cViewPr>
      <p:guideLst>
        <p:guide orient="horz" pos="2159"/>
        <p:guide pos="3104"/>
        <p:guide orient="horz" pos="2149"/>
        <p:guide pos="3120"/>
        <p:guide orient="horz" pos="2143"/>
        <p:guide orient="horz" pos="2133"/>
        <p:guide pos="3105"/>
        <p:guide pos="3121"/>
        <p:guide orient="horz" pos="2168"/>
        <p:guide orient="horz" pos="2158"/>
        <p:guide orient="horz" pos="2152"/>
        <p:guide orient="horz" pos="2142"/>
        <p:guide pos="3110"/>
        <p:guide pos="3127"/>
        <p:guide pos="311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0030\GERENCIAS\GPIS\Compartido_GI\2014\AFD\CALCULOS%20VIVIENDA%20SOSTENIBLE-8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Relationship Id="rId3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Relationship Id="rId2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76288466794718"/>
          <c:y val="0.17735646506898"/>
          <c:w val="0.697420333157357"/>
          <c:h val="0.7583467084647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'CONSUMO LUZ'!$B$79</c:f>
              <c:strCache>
                <c:ptCount val="1"/>
                <c:pt idx="0">
                  <c:v>Lámpara Tradicional Acumulado</c:v>
                </c:pt>
              </c:strCache>
            </c:strRef>
          </c:tx>
          <c:spPr>
            <a:ln w="41275"/>
          </c:spPr>
          <c:xVal>
            <c:numRef>
              <c:f>'CONSUMO LUZ'!$C$78:$M$78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'CONSUMO LUZ'!$C$79:$M$79</c:f>
              <c:numCache>
                <c:formatCode>"S/."\ #,##0.00</c:formatCode>
                <c:ptCount val="11"/>
                <c:pt idx="0">
                  <c:v>15.0</c:v>
                </c:pt>
                <c:pt idx="1">
                  <c:v>644.752305</c:v>
                </c:pt>
                <c:pt idx="2">
                  <c:v>1274.50461</c:v>
                </c:pt>
                <c:pt idx="3">
                  <c:v>1904.256915</c:v>
                </c:pt>
                <c:pt idx="4">
                  <c:v>2534.00922</c:v>
                </c:pt>
                <c:pt idx="5">
                  <c:v>3163.761525</c:v>
                </c:pt>
                <c:pt idx="6">
                  <c:v>3808.51383</c:v>
                </c:pt>
                <c:pt idx="7">
                  <c:v>4438.266135000001</c:v>
                </c:pt>
                <c:pt idx="8">
                  <c:v>5068.018440000001</c:v>
                </c:pt>
                <c:pt idx="9">
                  <c:v>5697.770745</c:v>
                </c:pt>
                <c:pt idx="10">
                  <c:v>6327.523050000001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'CONSUMO LUZ'!$B$80</c:f>
              <c:strCache>
                <c:ptCount val="1"/>
                <c:pt idx="0">
                  <c:v>Lámpara  Ahorradora Acumulado</c:v>
                </c:pt>
              </c:strCache>
            </c:strRef>
          </c:tx>
          <c:spPr>
            <a:ln w="41275"/>
          </c:spPr>
          <c:xVal>
            <c:numRef>
              <c:f>'CONSUMO LUZ'!$C$78:$M$78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'CONSUMO LUZ'!$C$80:$M$80</c:f>
              <c:numCache>
                <c:formatCode>"S/."\ #,##0.00</c:formatCode>
                <c:ptCount val="11"/>
                <c:pt idx="0">
                  <c:v>136.0</c:v>
                </c:pt>
                <c:pt idx="1">
                  <c:v>288.132292</c:v>
                </c:pt>
                <c:pt idx="2">
                  <c:v>440.264584</c:v>
                </c:pt>
                <c:pt idx="3">
                  <c:v>592.396876</c:v>
                </c:pt>
                <c:pt idx="4">
                  <c:v>880.5291679999999</c:v>
                </c:pt>
                <c:pt idx="5">
                  <c:v>1032.66146</c:v>
                </c:pt>
                <c:pt idx="6">
                  <c:v>1184.793752</c:v>
                </c:pt>
                <c:pt idx="7">
                  <c:v>1472.926044</c:v>
                </c:pt>
                <c:pt idx="8">
                  <c:v>1625.058336</c:v>
                </c:pt>
                <c:pt idx="9">
                  <c:v>1777.190628</c:v>
                </c:pt>
                <c:pt idx="10">
                  <c:v>2065.32292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'CONSUMO LUZ'!$B$81</c:f>
              <c:strCache>
                <c:ptCount val="1"/>
                <c:pt idx="0">
                  <c:v>Lámpara LED Acumulado</c:v>
                </c:pt>
              </c:strCache>
            </c:strRef>
          </c:tx>
          <c:spPr>
            <a:ln w="41275"/>
          </c:spPr>
          <c:xVal>
            <c:numRef>
              <c:f>'CONSUMO LUZ'!$C$78:$M$78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'CONSUMO LUZ'!$C$81:$M$81</c:f>
              <c:numCache>
                <c:formatCode>"S/."\ #,##0.00</c:formatCode>
                <c:ptCount val="11"/>
                <c:pt idx="0">
                  <c:v>398.9999999999999</c:v>
                </c:pt>
                <c:pt idx="1">
                  <c:v>494.570286</c:v>
                </c:pt>
                <c:pt idx="2">
                  <c:v>590.140572</c:v>
                </c:pt>
                <c:pt idx="3">
                  <c:v>685.710858</c:v>
                </c:pt>
                <c:pt idx="4">
                  <c:v>781.281144</c:v>
                </c:pt>
                <c:pt idx="5">
                  <c:v>876.8514299999997</c:v>
                </c:pt>
                <c:pt idx="6">
                  <c:v>972.4217159999998</c:v>
                </c:pt>
                <c:pt idx="7">
                  <c:v>1067.992002</c:v>
                </c:pt>
                <c:pt idx="8">
                  <c:v>1163.562288</c:v>
                </c:pt>
                <c:pt idx="9">
                  <c:v>1259.132574</c:v>
                </c:pt>
                <c:pt idx="10">
                  <c:v>1354.70286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34320112"/>
        <c:axId val="-934614656"/>
      </c:scatterChart>
      <c:valAx>
        <c:axId val="-93432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934614656"/>
        <c:crosses val="autoZero"/>
        <c:crossBetween val="midCat"/>
      </c:valAx>
      <c:valAx>
        <c:axId val="-934614656"/>
        <c:scaling>
          <c:orientation val="minMax"/>
        </c:scaling>
        <c:delete val="0"/>
        <c:axPos val="l"/>
        <c:majorGridlines/>
        <c:numFmt formatCode="&quot;S/.&quot;\ #,##0.00" sourceLinked="1"/>
        <c:majorTickMark val="out"/>
        <c:minorTickMark val="none"/>
        <c:tickLblPos val="nextTo"/>
        <c:crossAx val="-9343201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3674111967357"/>
          <c:y val="0.330519936371407"/>
          <c:w val="0.286325875538111"/>
          <c:h val="0.398245037969086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814380760544"/>
          <c:y val="0.198435645628595"/>
          <c:w val="0.69642261885527"/>
          <c:h val="0.7227855501375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'INST. GAS'!$C$38</c:f>
              <c:strCache>
                <c:ptCount val="1"/>
                <c:pt idx="0">
                  <c:v>Calentador Eléctrico</c:v>
                </c:pt>
              </c:strCache>
            </c:strRef>
          </c:tx>
          <c:xVal>
            <c:numRef>
              <c:f>'INST. GAS'!$D$37:$N$37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'INST. GAS'!$D$38:$N$38</c:f>
              <c:numCache>
                <c:formatCode>"S/."#,##0.00_);\("S/."#,##0.00\)</c:formatCode>
                <c:ptCount val="11"/>
                <c:pt idx="0" formatCode="&quot;S/.&quot;\ #,##0.00">
                  <c:v>899.0</c:v>
                </c:pt>
                <c:pt idx="1">
                  <c:v>1604.3552</c:v>
                </c:pt>
                <c:pt idx="2">
                  <c:v>2309.7104</c:v>
                </c:pt>
                <c:pt idx="3">
                  <c:v>3015.0656</c:v>
                </c:pt>
                <c:pt idx="4">
                  <c:v>3720.4208</c:v>
                </c:pt>
                <c:pt idx="5">
                  <c:v>4425.776</c:v>
                </c:pt>
                <c:pt idx="6">
                  <c:v>5131.1312</c:v>
                </c:pt>
                <c:pt idx="7">
                  <c:v>5836.4864</c:v>
                </c:pt>
                <c:pt idx="8">
                  <c:v>6541.8416</c:v>
                </c:pt>
                <c:pt idx="9">
                  <c:v>7247.1968</c:v>
                </c:pt>
                <c:pt idx="10">
                  <c:v>7952.552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'INST. GAS'!$C$39</c:f>
              <c:strCache>
                <c:ptCount val="1"/>
                <c:pt idx="0">
                  <c:v>Calentador a Gas Natural</c:v>
                </c:pt>
              </c:strCache>
            </c:strRef>
          </c:tx>
          <c:xVal>
            <c:numRef>
              <c:f>'INST. GAS'!$D$37:$N$37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'INST. GAS'!$D$39:$N$39</c:f>
              <c:numCache>
                <c:formatCode>"S/."#,##0.00_);\("S/."#,##0.00\)</c:formatCode>
                <c:ptCount val="11"/>
                <c:pt idx="0">
                  <c:v>1869.0</c:v>
                </c:pt>
                <c:pt idx="1">
                  <c:v>2088.5424</c:v>
                </c:pt>
                <c:pt idx="2">
                  <c:v>2308.0848</c:v>
                </c:pt>
                <c:pt idx="3">
                  <c:v>2527.6272</c:v>
                </c:pt>
                <c:pt idx="4">
                  <c:v>2747.1696</c:v>
                </c:pt>
                <c:pt idx="5">
                  <c:v>2966.712</c:v>
                </c:pt>
                <c:pt idx="6">
                  <c:v>3186.2544</c:v>
                </c:pt>
                <c:pt idx="7">
                  <c:v>3405.7968</c:v>
                </c:pt>
                <c:pt idx="8">
                  <c:v>3625.339200000001</c:v>
                </c:pt>
                <c:pt idx="9">
                  <c:v>3844.8816</c:v>
                </c:pt>
                <c:pt idx="10">
                  <c:v>4064.424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'INST. GAS'!$C$40</c:f>
              <c:strCache>
                <c:ptCount val="1"/>
                <c:pt idx="0">
                  <c:v>Calentador a G.L.P.</c:v>
                </c:pt>
              </c:strCache>
            </c:strRef>
          </c:tx>
          <c:xVal>
            <c:numRef>
              <c:f>'INST. GAS'!$D$37:$N$37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'INST. GAS'!$D$40:$N$40</c:f>
              <c:numCache>
                <c:formatCode>"S/."#,##0.00_);\("S/."#,##0.00\)</c:formatCode>
                <c:ptCount val="11"/>
                <c:pt idx="0">
                  <c:v>1079.0</c:v>
                </c:pt>
                <c:pt idx="1">
                  <c:v>1602.636363636364</c:v>
                </c:pt>
                <c:pt idx="2">
                  <c:v>2126.272727272727</c:v>
                </c:pt>
                <c:pt idx="3">
                  <c:v>2649.909090909091</c:v>
                </c:pt>
                <c:pt idx="4">
                  <c:v>3173.545454545455</c:v>
                </c:pt>
                <c:pt idx="5">
                  <c:v>3697.181818181819</c:v>
                </c:pt>
                <c:pt idx="6">
                  <c:v>4220.818181818182</c:v>
                </c:pt>
                <c:pt idx="7">
                  <c:v>4744.454545454546</c:v>
                </c:pt>
                <c:pt idx="8">
                  <c:v>5268.09090909091</c:v>
                </c:pt>
                <c:pt idx="9">
                  <c:v>5791.727272727274</c:v>
                </c:pt>
                <c:pt idx="10">
                  <c:v>6315.36363636364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17299072"/>
        <c:axId val="-917294864"/>
      </c:scatterChart>
      <c:valAx>
        <c:axId val="-91729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917294864"/>
        <c:crosses val="autoZero"/>
        <c:crossBetween val="midCat"/>
      </c:valAx>
      <c:valAx>
        <c:axId val="-917294864"/>
        <c:scaling>
          <c:orientation val="minMax"/>
        </c:scaling>
        <c:delete val="0"/>
        <c:axPos val="l"/>
        <c:majorGridlines/>
        <c:numFmt formatCode="&quot;S/.&quot;\ #,##0.00" sourceLinked="1"/>
        <c:majorTickMark val="out"/>
        <c:minorTickMark val="none"/>
        <c:tickLblPos val="nextTo"/>
        <c:crossAx val="-9172990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4907822755522"/>
          <c:y val="0.6379483930836"/>
          <c:w val="0.255092177244478"/>
          <c:h val="0.256208822853467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300" b="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/>
            </a:pPr>
            <a:r>
              <a:rPr lang="es-PE" sz="1600" b="1" dirty="0" smtClean="0"/>
              <a:t>Comparación</a:t>
            </a:r>
            <a:r>
              <a:rPr lang="es-PE" sz="1600" b="1" baseline="0" dirty="0" smtClean="0"/>
              <a:t> de gastos de consumo con y sin tecnologías ahorradoras</a:t>
            </a:r>
            <a:endParaRPr lang="es-PE" sz="1600" b="1" dirty="0"/>
          </a:p>
        </c:rich>
      </c:tx>
      <c:layout>
        <c:manualLayout>
          <c:xMode val="edge"/>
          <c:yMode val="edge"/>
          <c:x val="0.148691416187165"/>
          <c:y val="0.0712643202933641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Costo sin tecnología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</c:spPr>
          </c:marker>
          <c:cat>
            <c:numRef>
              <c:f>Hoja1!$A$2:$A$7</c:f>
              <c:numCache>
                <c:formatCode>General</c:formatCode>
                <c:ptCount val="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</c:numCache>
            </c:numRef>
          </c:cat>
          <c:val>
            <c:numRef>
              <c:f>Hoja1!$B$2:$B$7</c:f>
              <c:numCache>
                <c:formatCode>0.00</c:formatCode>
                <c:ptCount val="6"/>
                <c:pt idx="0">
                  <c:v>0.0</c:v>
                </c:pt>
                <c:pt idx="1">
                  <c:v>1405.8</c:v>
                </c:pt>
                <c:pt idx="2">
                  <c:v>2811.6</c:v>
                </c:pt>
                <c:pt idx="3">
                  <c:v>4217.400000000001</c:v>
                </c:pt>
                <c:pt idx="4">
                  <c:v>5623.2</c:v>
                </c:pt>
                <c:pt idx="5">
                  <c:v>7029.0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Costo con tecnología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38100">
                <a:solidFill>
                  <a:srgbClr val="0070C0"/>
                </a:solidFill>
              </a:ln>
            </c:spPr>
          </c:marker>
          <c:cat>
            <c:numRef>
              <c:f>Hoja1!$A$2:$A$7</c:f>
              <c:numCache>
                <c:formatCode>General</c:formatCode>
                <c:ptCount val="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</c:numCache>
            </c:numRef>
          </c:cat>
          <c:val>
            <c:numRef>
              <c:f>Hoja1!$C$2:$C$7</c:f>
              <c:numCache>
                <c:formatCode>0.00</c:formatCode>
                <c:ptCount val="6"/>
                <c:pt idx="0">
                  <c:v>2300.99</c:v>
                </c:pt>
                <c:pt idx="1">
                  <c:v>3018.229999999999</c:v>
                </c:pt>
                <c:pt idx="2">
                  <c:v>3735.469999999999</c:v>
                </c:pt>
                <c:pt idx="3">
                  <c:v>4452.71</c:v>
                </c:pt>
                <c:pt idx="4">
                  <c:v>5169.949999999999</c:v>
                </c:pt>
                <c:pt idx="5">
                  <c:v>5887.19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17277264"/>
        <c:axId val="-934555984"/>
      </c:lineChart>
      <c:catAx>
        <c:axId val="-91727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934555984"/>
        <c:crosses val="autoZero"/>
        <c:auto val="1"/>
        <c:lblAlgn val="ctr"/>
        <c:lblOffset val="100"/>
        <c:noMultiLvlLbl val="0"/>
      </c:catAx>
      <c:valAx>
        <c:axId val="-9345559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s-PE" sz="1600" b="0" dirty="0" smtClean="0"/>
                  <a:t>Costo (S/.)</a:t>
                </a:r>
                <a:endParaRPr lang="es-PE" sz="1600" b="0" dirty="0"/>
              </a:p>
            </c:rich>
          </c:tx>
          <c:layout>
            <c:manualLayout>
              <c:xMode val="edge"/>
              <c:yMode val="edge"/>
              <c:x val="0.00553913683674288"/>
              <c:y val="0.364878003987253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-9172772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3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0.11635</cdr:x>
      <cdr:y>0.05968</cdr:y>
    </cdr:from>
    <cdr:to>
      <cdr:x>0.86207</cdr:x>
      <cdr:y>0.12865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05245" y="267034"/>
          <a:ext cx="6442952" cy="30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PE" sz="1800" b="1" dirty="0" smtClean="0"/>
            <a:t>Comparación de Consumo por Tipo de Lámparas</a:t>
          </a:r>
          <a:endParaRPr lang="es-PE" sz="1800" b="1" dirty="0"/>
        </a:p>
      </cdr:txBody>
    </cdr:sp>
  </cdr:relSizeAnchor>
  <cdr:relSizeAnchor xmlns:cdr="http://schemas.openxmlformats.org/drawingml/2006/chartDrawing">
    <cdr:from>
      <cdr:x>0.81818</cdr:x>
      <cdr:y>0.93102</cdr:y>
    </cdr:from>
    <cdr:to>
      <cdr:x>0.94924</cdr:x>
      <cdr:y>1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6480720" y="4119229"/>
          <a:ext cx="1038111" cy="305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300" b="1" dirty="0"/>
            <a:t>Años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0.13636</cdr:x>
      <cdr:y>0.16997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0" y="0"/>
          <a:ext cx="1080091" cy="752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300" b="1" dirty="0"/>
            <a:t>Costo Acumulado  (S/.)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0.15404</cdr:x>
      <cdr:y>0.10321</cdr:y>
    </cdr:from>
    <cdr:to>
      <cdr:x>0.89588</cdr:x>
      <cdr:y>0.18104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219418" y="523652"/>
          <a:ext cx="5872526" cy="3948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PE" sz="1700" b="1" dirty="0"/>
            <a:t>Comparación </a:t>
          </a:r>
          <a:r>
            <a:rPr lang="es-PE" sz="1700" b="1" baseline="0" dirty="0" smtClean="0"/>
            <a:t>por Tipo</a:t>
          </a:r>
          <a:r>
            <a:rPr lang="es-PE" sz="1700" b="1" dirty="0" smtClean="0"/>
            <a:t> de Calentador</a:t>
          </a:r>
          <a:endParaRPr lang="es-PE" sz="1700" b="1" dirty="0"/>
        </a:p>
      </cdr:txBody>
    </cdr:sp>
  </cdr:relSizeAnchor>
  <cdr:relSizeAnchor xmlns:cdr="http://schemas.openxmlformats.org/drawingml/2006/chartDrawing">
    <cdr:from>
      <cdr:x>0.0176</cdr:x>
      <cdr:y>0.02079</cdr:y>
    </cdr:from>
    <cdr:to>
      <cdr:x>0.14482</cdr:x>
      <cdr:y>0.15622</cdr:y>
    </cdr:to>
    <cdr:sp macro="" textlink="">
      <cdr:nvSpPr>
        <cdr:cNvPr id="3" name="3 CuadroTexto"/>
        <cdr:cNvSpPr txBox="1"/>
      </cdr:nvSpPr>
      <cdr:spPr>
        <a:xfrm xmlns:a="http://schemas.openxmlformats.org/drawingml/2006/main">
          <a:off x="139298" y="105458"/>
          <a:ext cx="1007094" cy="68713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300" b="1" dirty="0"/>
            <a:t>Costo Acumulado  (S/.)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0.76224</cdr:x>
      <cdr:y>0.8874</cdr:y>
    </cdr:from>
    <cdr:to>
      <cdr:x>0.84277</cdr:x>
      <cdr:y>0.97894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990612" y="2841190"/>
          <a:ext cx="738554" cy="29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PE" sz="1600" b="0" dirty="0" smtClean="0"/>
            <a:t>Años</a:t>
          </a:r>
          <a:endParaRPr lang="es-PE" sz="1600" b="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4"/>
            <a:ext cx="4302624" cy="339391"/>
          </a:xfrm>
          <a:prstGeom prst="rect">
            <a:avLst/>
          </a:prstGeom>
        </p:spPr>
        <p:txBody>
          <a:bodyPr vert="horz" lIns="90651" tIns="45325" rIns="90651" bIns="4532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1700" y="4"/>
            <a:ext cx="4302624" cy="339391"/>
          </a:xfrm>
          <a:prstGeom prst="rect">
            <a:avLst/>
          </a:prstGeom>
        </p:spPr>
        <p:txBody>
          <a:bodyPr vert="horz" lIns="90651" tIns="45325" rIns="90651" bIns="45325" rtlCol="0"/>
          <a:lstStyle>
            <a:lvl1pPr algn="r">
              <a:defRPr sz="1200"/>
            </a:lvl1pPr>
          </a:lstStyle>
          <a:p>
            <a:fld id="{953F3CDD-A18F-4192-AAE1-1059F9692A1D}" type="datetimeFigureOut">
              <a:rPr lang="es-PE" smtClean="0"/>
              <a:t>15/11/16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6456099"/>
            <a:ext cx="4302624" cy="340485"/>
          </a:xfrm>
          <a:prstGeom prst="rect">
            <a:avLst/>
          </a:prstGeom>
        </p:spPr>
        <p:txBody>
          <a:bodyPr vert="horz" lIns="90651" tIns="45325" rIns="90651" bIns="4532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074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01543" cy="339884"/>
          </a:xfrm>
          <a:prstGeom prst="rect">
            <a:avLst/>
          </a:prstGeom>
        </p:spPr>
        <p:txBody>
          <a:bodyPr vert="horz" lIns="90651" tIns="45325" rIns="90651" bIns="4532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803" y="3"/>
            <a:ext cx="4301543" cy="339884"/>
          </a:xfrm>
          <a:prstGeom prst="rect">
            <a:avLst/>
          </a:prstGeom>
        </p:spPr>
        <p:txBody>
          <a:bodyPr vert="horz" lIns="90651" tIns="45325" rIns="90651" bIns="45325" rtlCol="0"/>
          <a:lstStyle>
            <a:lvl1pPr algn="r">
              <a:defRPr sz="1200"/>
            </a:lvl1pPr>
          </a:lstStyle>
          <a:p>
            <a:fld id="{331CB2E6-B7E0-40F5-B6AB-D9E7F6B14489}" type="datetimeFigureOut">
              <a:rPr lang="es-PE" smtClean="0"/>
              <a:t>15/11/16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1" tIns="45325" rIns="90651" bIns="45325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665" y="3228897"/>
            <a:ext cx="7941310" cy="3058954"/>
          </a:xfrm>
          <a:prstGeom prst="rect">
            <a:avLst/>
          </a:prstGeom>
        </p:spPr>
        <p:txBody>
          <a:bodyPr vert="horz" lIns="90651" tIns="45325" rIns="90651" bIns="4532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6456616"/>
            <a:ext cx="4301543" cy="339884"/>
          </a:xfrm>
          <a:prstGeom prst="rect">
            <a:avLst/>
          </a:prstGeom>
        </p:spPr>
        <p:txBody>
          <a:bodyPr vert="horz" lIns="90651" tIns="45325" rIns="90651" bIns="4532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803" y="6456616"/>
            <a:ext cx="4301543" cy="339884"/>
          </a:xfrm>
          <a:prstGeom prst="rect">
            <a:avLst/>
          </a:prstGeom>
        </p:spPr>
        <p:txBody>
          <a:bodyPr vert="horz" lIns="90651" tIns="45325" rIns="90651" bIns="45325" rtlCol="0" anchor="b"/>
          <a:lstStyle>
            <a:lvl1pPr algn="r">
              <a:defRPr sz="1200"/>
            </a:lvl1pPr>
          </a:lstStyle>
          <a:p>
            <a:fld id="{AA46CC03-18C6-43AF-A318-0B7F16D46A76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890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6CC03-18C6-43AF-A318-0B7F16D46A76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205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6CC03-18C6-43AF-A318-0B7F16D46A76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993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5025F-0BD0-4EFE-A1E8-98B281018C81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215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5025F-0BD0-4EFE-A1E8-98B281018C81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941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6CC03-18C6-43AF-A318-0B7F16D46A76}" type="slidenum">
              <a:rPr lang="es-PE" smtClean="0">
                <a:solidFill>
                  <a:prstClr val="black"/>
                </a:solidFill>
              </a:rPr>
              <a:pPr/>
              <a:t>11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1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7157" r="5263" b="5995"/>
          <a:stretch/>
        </p:blipFill>
        <p:spPr>
          <a:xfrm>
            <a:off x="416339" y="4365104"/>
            <a:ext cx="2088232" cy="110553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7006" r="28738"/>
          <a:stretch/>
        </p:blipFill>
        <p:spPr>
          <a:xfrm>
            <a:off x="1877803" y="994557"/>
            <a:ext cx="1606644" cy="2448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028"/>
            <a:ext cx="1627659" cy="2448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47" y="995028"/>
            <a:ext cx="1632000" cy="2448000"/>
          </a:xfrm>
          <a:prstGeom prst="rect">
            <a:avLst/>
          </a:prstGeom>
        </p:spPr>
      </p:pic>
      <p:grpSp>
        <p:nvGrpSpPr>
          <p:cNvPr id="30" name="Grupo 29"/>
          <p:cNvGrpSpPr/>
          <p:nvPr userDrawn="1"/>
        </p:nvGrpSpPr>
        <p:grpSpPr>
          <a:xfrm>
            <a:off x="4427984" y="0"/>
            <a:ext cx="4320480" cy="260648"/>
            <a:chOff x="4644008" y="0"/>
            <a:chExt cx="4320480" cy="260648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4644008" y="0"/>
              <a:ext cx="720080" cy="260648"/>
            </a:xfrm>
            <a:prstGeom prst="rect">
              <a:avLst/>
            </a:prstGeom>
            <a:solidFill>
              <a:srgbClr val="00A9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" name="Rectángulo 24"/>
            <p:cNvSpPr/>
            <p:nvPr userDrawn="1"/>
          </p:nvSpPr>
          <p:spPr>
            <a:xfrm>
              <a:off x="5364088" y="0"/>
              <a:ext cx="720080" cy="260648"/>
            </a:xfrm>
            <a:prstGeom prst="rect">
              <a:avLst/>
            </a:prstGeom>
            <a:solidFill>
              <a:srgbClr val="FFD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" name="Rectángulo 25"/>
            <p:cNvSpPr/>
            <p:nvPr userDrawn="1"/>
          </p:nvSpPr>
          <p:spPr>
            <a:xfrm>
              <a:off x="6084168" y="0"/>
              <a:ext cx="720080" cy="260648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" name="Rectángulo 26"/>
            <p:cNvSpPr/>
            <p:nvPr userDrawn="1"/>
          </p:nvSpPr>
          <p:spPr>
            <a:xfrm>
              <a:off x="7524328" y="0"/>
              <a:ext cx="720080" cy="260648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8" name="Rectángulo 27"/>
            <p:cNvSpPr/>
            <p:nvPr userDrawn="1"/>
          </p:nvSpPr>
          <p:spPr>
            <a:xfrm>
              <a:off x="8244408" y="0"/>
              <a:ext cx="720080" cy="260648"/>
            </a:xfrm>
            <a:prstGeom prst="rect">
              <a:avLst/>
            </a:prstGeom>
            <a:solidFill>
              <a:srgbClr val="84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" name="Rectángulo 28"/>
            <p:cNvSpPr/>
            <p:nvPr userDrawn="1"/>
          </p:nvSpPr>
          <p:spPr>
            <a:xfrm>
              <a:off x="6804248" y="0"/>
              <a:ext cx="720080" cy="260648"/>
            </a:xfrm>
            <a:prstGeom prst="rect">
              <a:avLst/>
            </a:prstGeom>
            <a:solidFill>
              <a:srgbClr val="BB1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731" name="Grupo 730"/>
          <p:cNvGrpSpPr/>
          <p:nvPr userDrawn="1"/>
        </p:nvGrpSpPr>
        <p:grpSpPr>
          <a:xfrm>
            <a:off x="5110730" y="995028"/>
            <a:ext cx="4033270" cy="2519939"/>
            <a:chOff x="5110730" y="995028"/>
            <a:chExt cx="4033270" cy="2519939"/>
          </a:xfrm>
        </p:grpSpPr>
        <p:sp>
          <p:nvSpPr>
            <p:cNvPr id="22" name="Rectángulo 21"/>
            <p:cNvSpPr/>
            <p:nvPr userDrawn="1"/>
          </p:nvSpPr>
          <p:spPr>
            <a:xfrm>
              <a:off x="5110730" y="995028"/>
              <a:ext cx="4033270" cy="2447529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Rectángulo 22"/>
            <p:cNvSpPr/>
            <p:nvPr userDrawn="1"/>
          </p:nvSpPr>
          <p:spPr>
            <a:xfrm>
              <a:off x="5436096" y="2204864"/>
              <a:ext cx="648072" cy="1237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9" name="Rectángulo 48"/>
            <p:cNvSpPr/>
            <p:nvPr userDrawn="1"/>
          </p:nvSpPr>
          <p:spPr>
            <a:xfrm>
              <a:off x="5436096" y="3284984"/>
              <a:ext cx="3456384" cy="1575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0" name="Rectángulo 49"/>
            <p:cNvSpPr/>
            <p:nvPr userDrawn="1"/>
          </p:nvSpPr>
          <p:spPr>
            <a:xfrm>
              <a:off x="6084168" y="2744923"/>
              <a:ext cx="504056" cy="5400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1" name="Rectángulo 50"/>
            <p:cNvSpPr/>
            <p:nvPr userDrawn="1"/>
          </p:nvSpPr>
          <p:spPr>
            <a:xfrm>
              <a:off x="6605972" y="1556792"/>
              <a:ext cx="702332" cy="17281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2" name="Rectángulo 51"/>
            <p:cNvSpPr/>
            <p:nvPr userDrawn="1"/>
          </p:nvSpPr>
          <p:spPr>
            <a:xfrm>
              <a:off x="7317177" y="2433706"/>
              <a:ext cx="897330" cy="851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3" name="Rectángulo 52"/>
            <p:cNvSpPr/>
            <p:nvPr userDrawn="1"/>
          </p:nvSpPr>
          <p:spPr>
            <a:xfrm>
              <a:off x="7573693" y="2140006"/>
              <a:ext cx="504056" cy="293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4" name="Rectángulo 53"/>
            <p:cNvSpPr/>
            <p:nvPr userDrawn="1"/>
          </p:nvSpPr>
          <p:spPr>
            <a:xfrm>
              <a:off x="8214507" y="2765883"/>
              <a:ext cx="173918" cy="519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5" name="Rectángulo 54"/>
            <p:cNvSpPr/>
            <p:nvPr userDrawn="1"/>
          </p:nvSpPr>
          <p:spPr>
            <a:xfrm>
              <a:off x="8388424" y="1988840"/>
              <a:ext cx="174284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6" name="Rectángulo 55"/>
            <p:cNvSpPr/>
            <p:nvPr userDrawn="1"/>
          </p:nvSpPr>
          <p:spPr>
            <a:xfrm flipH="1">
              <a:off x="5530745" y="2316685"/>
              <a:ext cx="107506" cy="20074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7" name="Rectángulo 56"/>
            <p:cNvSpPr/>
            <p:nvPr userDrawn="1"/>
          </p:nvSpPr>
          <p:spPr>
            <a:xfrm flipH="1">
              <a:off x="5703831" y="2316685"/>
              <a:ext cx="107506" cy="20074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8" name="Rectángulo 57"/>
            <p:cNvSpPr/>
            <p:nvPr userDrawn="1"/>
          </p:nvSpPr>
          <p:spPr>
            <a:xfrm flipH="1">
              <a:off x="5513320" y="2316685"/>
              <a:ext cx="107506" cy="20074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" name="Rectángulo 58"/>
            <p:cNvSpPr/>
            <p:nvPr userDrawn="1"/>
          </p:nvSpPr>
          <p:spPr>
            <a:xfrm flipH="1">
              <a:off x="5686406" y="2316685"/>
              <a:ext cx="107506" cy="20074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" name="Rectángulo 59"/>
            <p:cNvSpPr/>
            <p:nvPr userDrawn="1"/>
          </p:nvSpPr>
          <p:spPr>
            <a:xfrm flipH="1">
              <a:off x="5857751" y="2316685"/>
              <a:ext cx="107506" cy="20074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5" name="Rectángulo 64"/>
            <p:cNvSpPr/>
            <p:nvPr userDrawn="1"/>
          </p:nvSpPr>
          <p:spPr>
            <a:xfrm flipH="1">
              <a:off x="5513320" y="2579694"/>
              <a:ext cx="107506" cy="20074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6" name="Rectángulo 65"/>
            <p:cNvSpPr/>
            <p:nvPr userDrawn="1"/>
          </p:nvSpPr>
          <p:spPr>
            <a:xfrm flipH="1">
              <a:off x="5686406" y="2579694"/>
              <a:ext cx="107506" cy="20074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7" name="Rectángulo 66"/>
            <p:cNvSpPr/>
            <p:nvPr userDrawn="1"/>
          </p:nvSpPr>
          <p:spPr>
            <a:xfrm flipH="1">
              <a:off x="5857751" y="2579694"/>
              <a:ext cx="107506" cy="20074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8" name="Rectángulo 67"/>
            <p:cNvSpPr/>
            <p:nvPr userDrawn="1"/>
          </p:nvSpPr>
          <p:spPr>
            <a:xfrm flipH="1">
              <a:off x="5513320" y="2838908"/>
              <a:ext cx="107506" cy="20074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9" name="Rectángulo 68"/>
            <p:cNvSpPr/>
            <p:nvPr userDrawn="1"/>
          </p:nvSpPr>
          <p:spPr>
            <a:xfrm flipH="1">
              <a:off x="5686406" y="2838908"/>
              <a:ext cx="107506" cy="20074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0" name="Rectángulo 69"/>
            <p:cNvSpPr/>
            <p:nvPr userDrawn="1"/>
          </p:nvSpPr>
          <p:spPr>
            <a:xfrm flipH="1">
              <a:off x="5857751" y="2838908"/>
              <a:ext cx="107506" cy="20074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1" name="Rectángulo 70"/>
            <p:cNvSpPr/>
            <p:nvPr userDrawn="1"/>
          </p:nvSpPr>
          <p:spPr>
            <a:xfrm flipH="1">
              <a:off x="5513320" y="3076787"/>
              <a:ext cx="107506" cy="20074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2" name="Rectángulo 71"/>
            <p:cNvSpPr/>
            <p:nvPr userDrawn="1"/>
          </p:nvSpPr>
          <p:spPr>
            <a:xfrm flipH="1">
              <a:off x="5686406" y="3076787"/>
              <a:ext cx="107506" cy="20074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3" name="Rectángulo 72"/>
            <p:cNvSpPr/>
            <p:nvPr userDrawn="1"/>
          </p:nvSpPr>
          <p:spPr>
            <a:xfrm flipH="1">
              <a:off x="5857751" y="3076787"/>
              <a:ext cx="107506" cy="20074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4" name="Rectángulo 73"/>
            <p:cNvSpPr/>
            <p:nvPr userDrawn="1"/>
          </p:nvSpPr>
          <p:spPr>
            <a:xfrm flipH="1">
              <a:off x="6300192" y="2829440"/>
              <a:ext cx="108000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6" name="Rectángulo 75"/>
            <p:cNvSpPr/>
            <p:nvPr userDrawn="1"/>
          </p:nvSpPr>
          <p:spPr>
            <a:xfrm flipH="1">
              <a:off x="6426041" y="2829440"/>
              <a:ext cx="108000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7" name="Rectángulo 76"/>
            <p:cNvSpPr/>
            <p:nvPr userDrawn="1"/>
          </p:nvSpPr>
          <p:spPr>
            <a:xfrm flipH="1">
              <a:off x="6300192" y="2960954"/>
              <a:ext cx="108000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8" name="Rectángulo 77"/>
            <p:cNvSpPr/>
            <p:nvPr userDrawn="1"/>
          </p:nvSpPr>
          <p:spPr>
            <a:xfrm flipH="1">
              <a:off x="6426041" y="2960954"/>
              <a:ext cx="108000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9" name="Rectángulo 78"/>
            <p:cNvSpPr/>
            <p:nvPr userDrawn="1"/>
          </p:nvSpPr>
          <p:spPr>
            <a:xfrm flipH="1">
              <a:off x="6300192" y="3081011"/>
              <a:ext cx="108000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0" name="Rectángulo 79"/>
            <p:cNvSpPr/>
            <p:nvPr userDrawn="1"/>
          </p:nvSpPr>
          <p:spPr>
            <a:xfrm flipH="1">
              <a:off x="6426041" y="3081011"/>
              <a:ext cx="108000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1" name="Rectángulo 80"/>
            <p:cNvSpPr/>
            <p:nvPr userDrawn="1"/>
          </p:nvSpPr>
          <p:spPr>
            <a:xfrm flipH="1">
              <a:off x="6646468" y="160993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2" name="Rectángulo 81"/>
            <p:cNvSpPr/>
            <p:nvPr userDrawn="1"/>
          </p:nvSpPr>
          <p:spPr>
            <a:xfrm flipH="1">
              <a:off x="6718475" y="160993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3" name="Rectángulo 82"/>
            <p:cNvSpPr/>
            <p:nvPr userDrawn="1"/>
          </p:nvSpPr>
          <p:spPr>
            <a:xfrm flipH="1">
              <a:off x="6790482" y="160993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4" name="Rectángulo 83"/>
            <p:cNvSpPr/>
            <p:nvPr userDrawn="1"/>
          </p:nvSpPr>
          <p:spPr>
            <a:xfrm flipH="1">
              <a:off x="6862489" y="160993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7" name="Rectángulo 86"/>
            <p:cNvSpPr/>
            <p:nvPr userDrawn="1"/>
          </p:nvSpPr>
          <p:spPr>
            <a:xfrm flipH="1">
              <a:off x="6934496" y="160993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8" name="Rectángulo 87"/>
            <p:cNvSpPr/>
            <p:nvPr userDrawn="1"/>
          </p:nvSpPr>
          <p:spPr>
            <a:xfrm flipH="1">
              <a:off x="7006503" y="160993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9" name="Rectángulo 88"/>
            <p:cNvSpPr/>
            <p:nvPr userDrawn="1"/>
          </p:nvSpPr>
          <p:spPr>
            <a:xfrm flipH="1">
              <a:off x="7078510" y="160993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0" name="Rectángulo 89"/>
            <p:cNvSpPr/>
            <p:nvPr userDrawn="1"/>
          </p:nvSpPr>
          <p:spPr>
            <a:xfrm flipH="1">
              <a:off x="7150517" y="160993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5" name="Rectángulo 244"/>
            <p:cNvSpPr/>
            <p:nvPr userDrawn="1"/>
          </p:nvSpPr>
          <p:spPr>
            <a:xfrm flipH="1">
              <a:off x="6646468" y="172081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6" name="Rectángulo 245"/>
            <p:cNvSpPr/>
            <p:nvPr userDrawn="1"/>
          </p:nvSpPr>
          <p:spPr>
            <a:xfrm flipH="1">
              <a:off x="6718475" y="172081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7" name="Rectángulo 246"/>
            <p:cNvSpPr/>
            <p:nvPr userDrawn="1"/>
          </p:nvSpPr>
          <p:spPr>
            <a:xfrm flipH="1">
              <a:off x="6790482" y="172081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8" name="Rectángulo 247"/>
            <p:cNvSpPr/>
            <p:nvPr userDrawn="1"/>
          </p:nvSpPr>
          <p:spPr>
            <a:xfrm flipH="1">
              <a:off x="6862489" y="172081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9" name="Rectángulo 248"/>
            <p:cNvSpPr/>
            <p:nvPr userDrawn="1"/>
          </p:nvSpPr>
          <p:spPr>
            <a:xfrm flipH="1">
              <a:off x="6934496" y="172081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0" name="Rectángulo 249"/>
            <p:cNvSpPr/>
            <p:nvPr userDrawn="1"/>
          </p:nvSpPr>
          <p:spPr>
            <a:xfrm flipH="1">
              <a:off x="7006503" y="172081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1" name="Rectángulo 250"/>
            <p:cNvSpPr/>
            <p:nvPr userDrawn="1"/>
          </p:nvSpPr>
          <p:spPr>
            <a:xfrm flipH="1">
              <a:off x="7078510" y="172081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2" name="Rectángulo 251"/>
            <p:cNvSpPr/>
            <p:nvPr userDrawn="1"/>
          </p:nvSpPr>
          <p:spPr>
            <a:xfrm flipH="1">
              <a:off x="7150517" y="172081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4" name="Rectángulo 253"/>
            <p:cNvSpPr/>
            <p:nvPr userDrawn="1"/>
          </p:nvSpPr>
          <p:spPr>
            <a:xfrm flipH="1">
              <a:off x="6646912" y="182596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5" name="Rectángulo 254"/>
            <p:cNvSpPr/>
            <p:nvPr userDrawn="1"/>
          </p:nvSpPr>
          <p:spPr>
            <a:xfrm flipH="1">
              <a:off x="6718919" y="182596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6" name="Rectángulo 255"/>
            <p:cNvSpPr/>
            <p:nvPr userDrawn="1"/>
          </p:nvSpPr>
          <p:spPr>
            <a:xfrm flipH="1">
              <a:off x="6790926" y="182596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7" name="Rectángulo 256"/>
            <p:cNvSpPr/>
            <p:nvPr userDrawn="1"/>
          </p:nvSpPr>
          <p:spPr>
            <a:xfrm flipH="1">
              <a:off x="6862933" y="182596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8" name="Rectángulo 257"/>
            <p:cNvSpPr/>
            <p:nvPr userDrawn="1"/>
          </p:nvSpPr>
          <p:spPr>
            <a:xfrm flipH="1">
              <a:off x="6934940" y="182596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59" name="Rectángulo 258"/>
            <p:cNvSpPr/>
            <p:nvPr userDrawn="1"/>
          </p:nvSpPr>
          <p:spPr>
            <a:xfrm flipH="1">
              <a:off x="7006947" y="182596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0" name="Rectángulo 259"/>
            <p:cNvSpPr/>
            <p:nvPr userDrawn="1"/>
          </p:nvSpPr>
          <p:spPr>
            <a:xfrm flipH="1">
              <a:off x="7078954" y="182596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1" name="Rectángulo 260"/>
            <p:cNvSpPr/>
            <p:nvPr userDrawn="1"/>
          </p:nvSpPr>
          <p:spPr>
            <a:xfrm flipH="1">
              <a:off x="7150961" y="182596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3" name="Rectángulo 262"/>
            <p:cNvSpPr/>
            <p:nvPr userDrawn="1"/>
          </p:nvSpPr>
          <p:spPr>
            <a:xfrm flipH="1">
              <a:off x="6646468" y="193158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4" name="Rectángulo 263"/>
            <p:cNvSpPr/>
            <p:nvPr userDrawn="1"/>
          </p:nvSpPr>
          <p:spPr>
            <a:xfrm flipH="1">
              <a:off x="6718475" y="193158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5" name="Rectángulo 264"/>
            <p:cNvSpPr/>
            <p:nvPr userDrawn="1"/>
          </p:nvSpPr>
          <p:spPr>
            <a:xfrm flipH="1">
              <a:off x="6790482" y="193158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6" name="Rectángulo 265"/>
            <p:cNvSpPr/>
            <p:nvPr userDrawn="1"/>
          </p:nvSpPr>
          <p:spPr>
            <a:xfrm flipH="1">
              <a:off x="6862489" y="193158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7" name="Rectángulo 266"/>
            <p:cNvSpPr/>
            <p:nvPr userDrawn="1"/>
          </p:nvSpPr>
          <p:spPr>
            <a:xfrm flipH="1">
              <a:off x="6934496" y="193158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8" name="Rectángulo 267"/>
            <p:cNvSpPr/>
            <p:nvPr userDrawn="1"/>
          </p:nvSpPr>
          <p:spPr>
            <a:xfrm flipH="1">
              <a:off x="7006503" y="193158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9" name="Rectángulo 268"/>
            <p:cNvSpPr/>
            <p:nvPr userDrawn="1"/>
          </p:nvSpPr>
          <p:spPr>
            <a:xfrm flipH="1">
              <a:off x="7078510" y="193158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0" name="Rectángulo 269"/>
            <p:cNvSpPr/>
            <p:nvPr userDrawn="1"/>
          </p:nvSpPr>
          <p:spPr>
            <a:xfrm flipH="1">
              <a:off x="7150517" y="193158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2" name="Rectángulo 271"/>
            <p:cNvSpPr/>
            <p:nvPr userDrawn="1"/>
          </p:nvSpPr>
          <p:spPr>
            <a:xfrm flipH="1">
              <a:off x="6646468" y="2034277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3" name="Rectángulo 272"/>
            <p:cNvSpPr/>
            <p:nvPr userDrawn="1"/>
          </p:nvSpPr>
          <p:spPr>
            <a:xfrm flipH="1">
              <a:off x="6718475" y="2034277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4" name="Rectángulo 273"/>
            <p:cNvSpPr/>
            <p:nvPr userDrawn="1"/>
          </p:nvSpPr>
          <p:spPr>
            <a:xfrm flipH="1">
              <a:off x="6790482" y="2034277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5" name="Rectángulo 274"/>
            <p:cNvSpPr/>
            <p:nvPr userDrawn="1"/>
          </p:nvSpPr>
          <p:spPr>
            <a:xfrm flipH="1">
              <a:off x="6862489" y="2034277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6" name="Rectángulo 275"/>
            <p:cNvSpPr/>
            <p:nvPr userDrawn="1"/>
          </p:nvSpPr>
          <p:spPr>
            <a:xfrm flipH="1">
              <a:off x="6934496" y="2034277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7" name="Rectángulo 276"/>
            <p:cNvSpPr/>
            <p:nvPr userDrawn="1"/>
          </p:nvSpPr>
          <p:spPr>
            <a:xfrm flipH="1">
              <a:off x="7006503" y="2034277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8" name="Rectángulo 277"/>
            <p:cNvSpPr/>
            <p:nvPr userDrawn="1"/>
          </p:nvSpPr>
          <p:spPr>
            <a:xfrm flipH="1">
              <a:off x="7078510" y="2034277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79" name="Rectángulo 278"/>
            <p:cNvSpPr/>
            <p:nvPr userDrawn="1"/>
          </p:nvSpPr>
          <p:spPr>
            <a:xfrm flipH="1">
              <a:off x="7150517" y="2034277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88" name="Rectángulo 287"/>
            <p:cNvSpPr/>
            <p:nvPr userDrawn="1"/>
          </p:nvSpPr>
          <p:spPr>
            <a:xfrm flipH="1">
              <a:off x="6646468" y="2150480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89" name="Rectángulo 288"/>
            <p:cNvSpPr/>
            <p:nvPr userDrawn="1"/>
          </p:nvSpPr>
          <p:spPr>
            <a:xfrm flipH="1">
              <a:off x="6718475" y="2150480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0" name="Rectángulo 289"/>
            <p:cNvSpPr/>
            <p:nvPr userDrawn="1"/>
          </p:nvSpPr>
          <p:spPr>
            <a:xfrm flipH="1">
              <a:off x="6790482" y="2150480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1" name="Rectángulo 290"/>
            <p:cNvSpPr/>
            <p:nvPr userDrawn="1"/>
          </p:nvSpPr>
          <p:spPr>
            <a:xfrm flipH="1">
              <a:off x="6862489" y="2150480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2" name="Rectángulo 291"/>
            <p:cNvSpPr/>
            <p:nvPr userDrawn="1"/>
          </p:nvSpPr>
          <p:spPr>
            <a:xfrm flipH="1">
              <a:off x="6934496" y="2150480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3" name="Rectángulo 292"/>
            <p:cNvSpPr/>
            <p:nvPr userDrawn="1"/>
          </p:nvSpPr>
          <p:spPr>
            <a:xfrm flipH="1">
              <a:off x="7006503" y="2150480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4" name="Rectángulo 293"/>
            <p:cNvSpPr/>
            <p:nvPr userDrawn="1"/>
          </p:nvSpPr>
          <p:spPr>
            <a:xfrm flipH="1">
              <a:off x="7078510" y="2150480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5" name="Rectángulo 294"/>
            <p:cNvSpPr/>
            <p:nvPr userDrawn="1"/>
          </p:nvSpPr>
          <p:spPr>
            <a:xfrm flipH="1">
              <a:off x="7150517" y="2150480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6" name="Rectángulo 295"/>
            <p:cNvSpPr/>
            <p:nvPr userDrawn="1"/>
          </p:nvSpPr>
          <p:spPr>
            <a:xfrm flipH="1">
              <a:off x="6646468" y="226087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7" name="Rectángulo 296"/>
            <p:cNvSpPr/>
            <p:nvPr userDrawn="1"/>
          </p:nvSpPr>
          <p:spPr>
            <a:xfrm flipH="1">
              <a:off x="6718475" y="226087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8" name="Rectángulo 297"/>
            <p:cNvSpPr/>
            <p:nvPr userDrawn="1"/>
          </p:nvSpPr>
          <p:spPr>
            <a:xfrm flipH="1">
              <a:off x="6790482" y="226087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9" name="Rectángulo 298"/>
            <p:cNvSpPr/>
            <p:nvPr userDrawn="1"/>
          </p:nvSpPr>
          <p:spPr>
            <a:xfrm flipH="1">
              <a:off x="6862489" y="226087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0" name="Rectángulo 299"/>
            <p:cNvSpPr/>
            <p:nvPr userDrawn="1"/>
          </p:nvSpPr>
          <p:spPr>
            <a:xfrm flipH="1">
              <a:off x="6934496" y="226087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1" name="Rectángulo 300"/>
            <p:cNvSpPr/>
            <p:nvPr userDrawn="1"/>
          </p:nvSpPr>
          <p:spPr>
            <a:xfrm flipH="1">
              <a:off x="7006503" y="226087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2" name="Rectángulo 301"/>
            <p:cNvSpPr/>
            <p:nvPr userDrawn="1"/>
          </p:nvSpPr>
          <p:spPr>
            <a:xfrm flipH="1">
              <a:off x="7078510" y="226087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3" name="Rectángulo 302"/>
            <p:cNvSpPr/>
            <p:nvPr userDrawn="1"/>
          </p:nvSpPr>
          <p:spPr>
            <a:xfrm flipH="1">
              <a:off x="7150517" y="226087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4" name="Rectángulo 303"/>
            <p:cNvSpPr/>
            <p:nvPr userDrawn="1"/>
          </p:nvSpPr>
          <p:spPr>
            <a:xfrm flipH="1">
              <a:off x="6646461" y="2359060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5" name="Rectángulo 304"/>
            <p:cNvSpPr/>
            <p:nvPr userDrawn="1"/>
          </p:nvSpPr>
          <p:spPr>
            <a:xfrm flipH="1">
              <a:off x="6718468" y="2359060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6" name="Rectángulo 305"/>
            <p:cNvSpPr/>
            <p:nvPr userDrawn="1"/>
          </p:nvSpPr>
          <p:spPr>
            <a:xfrm flipH="1">
              <a:off x="6790475" y="2359060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7" name="Rectángulo 306"/>
            <p:cNvSpPr/>
            <p:nvPr userDrawn="1"/>
          </p:nvSpPr>
          <p:spPr>
            <a:xfrm flipH="1">
              <a:off x="6862482" y="2359060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8" name="Rectángulo 307"/>
            <p:cNvSpPr/>
            <p:nvPr userDrawn="1"/>
          </p:nvSpPr>
          <p:spPr>
            <a:xfrm flipH="1">
              <a:off x="6934489" y="2359060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9" name="Rectángulo 308"/>
            <p:cNvSpPr/>
            <p:nvPr userDrawn="1"/>
          </p:nvSpPr>
          <p:spPr>
            <a:xfrm flipH="1">
              <a:off x="7006496" y="2359060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0" name="Rectángulo 309"/>
            <p:cNvSpPr/>
            <p:nvPr userDrawn="1"/>
          </p:nvSpPr>
          <p:spPr>
            <a:xfrm flipH="1">
              <a:off x="7078503" y="2359060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1" name="Rectángulo 310"/>
            <p:cNvSpPr/>
            <p:nvPr userDrawn="1"/>
          </p:nvSpPr>
          <p:spPr>
            <a:xfrm flipH="1">
              <a:off x="7150510" y="2359060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2" name="Rectángulo 311"/>
            <p:cNvSpPr/>
            <p:nvPr userDrawn="1"/>
          </p:nvSpPr>
          <p:spPr>
            <a:xfrm flipH="1">
              <a:off x="6646461" y="2472129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3" name="Rectángulo 312"/>
            <p:cNvSpPr/>
            <p:nvPr userDrawn="1"/>
          </p:nvSpPr>
          <p:spPr>
            <a:xfrm flipH="1">
              <a:off x="6718468" y="2472129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4" name="Rectángulo 313"/>
            <p:cNvSpPr/>
            <p:nvPr userDrawn="1"/>
          </p:nvSpPr>
          <p:spPr>
            <a:xfrm flipH="1">
              <a:off x="6790475" y="2472129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5" name="Rectángulo 314"/>
            <p:cNvSpPr/>
            <p:nvPr userDrawn="1"/>
          </p:nvSpPr>
          <p:spPr>
            <a:xfrm flipH="1">
              <a:off x="6862482" y="2472129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6" name="Rectángulo 315"/>
            <p:cNvSpPr/>
            <p:nvPr userDrawn="1"/>
          </p:nvSpPr>
          <p:spPr>
            <a:xfrm flipH="1">
              <a:off x="6934489" y="2472129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7" name="Rectángulo 316"/>
            <p:cNvSpPr/>
            <p:nvPr userDrawn="1"/>
          </p:nvSpPr>
          <p:spPr>
            <a:xfrm flipH="1">
              <a:off x="7006496" y="2472129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8" name="Rectángulo 317"/>
            <p:cNvSpPr/>
            <p:nvPr userDrawn="1"/>
          </p:nvSpPr>
          <p:spPr>
            <a:xfrm flipH="1">
              <a:off x="7078503" y="2472129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9" name="Rectángulo 318"/>
            <p:cNvSpPr/>
            <p:nvPr userDrawn="1"/>
          </p:nvSpPr>
          <p:spPr>
            <a:xfrm flipH="1">
              <a:off x="7150510" y="2472129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0" name="Rectángulo 319"/>
            <p:cNvSpPr/>
            <p:nvPr userDrawn="1"/>
          </p:nvSpPr>
          <p:spPr>
            <a:xfrm flipH="1">
              <a:off x="6646454" y="2585921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1" name="Rectángulo 320"/>
            <p:cNvSpPr/>
            <p:nvPr userDrawn="1"/>
          </p:nvSpPr>
          <p:spPr>
            <a:xfrm flipH="1">
              <a:off x="6718461" y="2585921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2" name="Rectángulo 321"/>
            <p:cNvSpPr/>
            <p:nvPr userDrawn="1"/>
          </p:nvSpPr>
          <p:spPr>
            <a:xfrm flipH="1">
              <a:off x="6790468" y="2585921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3" name="Rectángulo 322"/>
            <p:cNvSpPr/>
            <p:nvPr userDrawn="1"/>
          </p:nvSpPr>
          <p:spPr>
            <a:xfrm flipH="1">
              <a:off x="6862475" y="2585921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4" name="Rectángulo 323"/>
            <p:cNvSpPr/>
            <p:nvPr userDrawn="1"/>
          </p:nvSpPr>
          <p:spPr>
            <a:xfrm flipH="1">
              <a:off x="6934482" y="2585921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5" name="Rectángulo 324"/>
            <p:cNvSpPr/>
            <p:nvPr userDrawn="1"/>
          </p:nvSpPr>
          <p:spPr>
            <a:xfrm flipH="1">
              <a:off x="7006489" y="2585921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6" name="Rectángulo 325"/>
            <p:cNvSpPr/>
            <p:nvPr userDrawn="1"/>
          </p:nvSpPr>
          <p:spPr>
            <a:xfrm flipH="1">
              <a:off x="7078496" y="2585921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7" name="Rectángulo 326"/>
            <p:cNvSpPr/>
            <p:nvPr userDrawn="1"/>
          </p:nvSpPr>
          <p:spPr>
            <a:xfrm flipH="1">
              <a:off x="7150503" y="2585921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8" name="Rectángulo 327"/>
            <p:cNvSpPr/>
            <p:nvPr userDrawn="1"/>
          </p:nvSpPr>
          <p:spPr>
            <a:xfrm flipH="1">
              <a:off x="6649355" y="270803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9" name="Rectángulo 328"/>
            <p:cNvSpPr/>
            <p:nvPr userDrawn="1"/>
          </p:nvSpPr>
          <p:spPr>
            <a:xfrm flipH="1">
              <a:off x="6721362" y="270803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0" name="Rectángulo 329"/>
            <p:cNvSpPr/>
            <p:nvPr userDrawn="1"/>
          </p:nvSpPr>
          <p:spPr>
            <a:xfrm flipH="1">
              <a:off x="6793369" y="270803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1" name="Rectángulo 330"/>
            <p:cNvSpPr/>
            <p:nvPr userDrawn="1"/>
          </p:nvSpPr>
          <p:spPr>
            <a:xfrm flipH="1">
              <a:off x="6865376" y="270803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2" name="Rectángulo 331"/>
            <p:cNvSpPr/>
            <p:nvPr userDrawn="1"/>
          </p:nvSpPr>
          <p:spPr>
            <a:xfrm flipH="1">
              <a:off x="6937383" y="270803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3" name="Rectángulo 332"/>
            <p:cNvSpPr/>
            <p:nvPr userDrawn="1"/>
          </p:nvSpPr>
          <p:spPr>
            <a:xfrm flipH="1">
              <a:off x="7009390" y="270803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4" name="Rectángulo 333"/>
            <p:cNvSpPr/>
            <p:nvPr userDrawn="1"/>
          </p:nvSpPr>
          <p:spPr>
            <a:xfrm flipH="1">
              <a:off x="7081397" y="270803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5" name="Rectángulo 334"/>
            <p:cNvSpPr/>
            <p:nvPr userDrawn="1"/>
          </p:nvSpPr>
          <p:spPr>
            <a:xfrm flipH="1">
              <a:off x="7153404" y="270803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6" name="Rectángulo 335"/>
            <p:cNvSpPr/>
            <p:nvPr userDrawn="1"/>
          </p:nvSpPr>
          <p:spPr>
            <a:xfrm flipH="1">
              <a:off x="6649355" y="281891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7" name="Rectángulo 336"/>
            <p:cNvSpPr/>
            <p:nvPr userDrawn="1"/>
          </p:nvSpPr>
          <p:spPr>
            <a:xfrm flipH="1">
              <a:off x="6721362" y="281891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8" name="Rectángulo 337"/>
            <p:cNvSpPr/>
            <p:nvPr userDrawn="1"/>
          </p:nvSpPr>
          <p:spPr>
            <a:xfrm flipH="1">
              <a:off x="6793369" y="281891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9" name="Rectángulo 338"/>
            <p:cNvSpPr/>
            <p:nvPr userDrawn="1"/>
          </p:nvSpPr>
          <p:spPr>
            <a:xfrm flipH="1">
              <a:off x="6865376" y="281891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0" name="Rectángulo 339"/>
            <p:cNvSpPr/>
            <p:nvPr userDrawn="1"/>
          </p:nvSpPr>
          <p:spPr>
            <a:xfrm flipH="1">
              <a:off x="6937383" y="281891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1" name="Rectángulo 340"/>
            <p:cNvSpPr/>
            <p:nvPr userDrawn="1"/>
          </p:nvSpPr>
          <p:spPr>
            <a:xfrm flipH="1">
              <a:off x="7009390" y="281891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2" name="Rectángulo 341"/>
            <p:cNvSpPr/>
            <p:nvPr userDrawn="1"/>
          </p:nvSpPr>
          <p:spPr>
            <a:xfrm flipH="1">
              <a:off x="7081397" y="281891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3" name="Rectángulo 342"/>
            <p:cNvSpPr/>
            <p:nvPr userDrawn="1"/>
          </p:nvSpPr>
          <p:spPr>
            <a:xfrm flipH="1">
              <a:off x="7153404" y="281891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4" name="Rectángulo 343"/>
            <p:cNvSpPr/>
            <p:nvPr userDrawn="1"/>
          </p:nvSpPr>
          <p:spPr>
            <a:xfrm flipH="1">
              <a:off x="6649799" y="292406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5" name="Rectángulo 344"/>
            <p:cNvSpPr/>
            <p:nvPr userDrawn="1"/>
          </p:nvSpPr>
          <p:spPr>
            <a:xfrm flipH="1">
              <a:off x="6721806" y="292406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6" name="Rectángulo 345"/>
            <p:cNvSpPr/>
            <p:nvPr userDrawn="1"/>
          </p:nvSpPr>
          <p:spPr>
            <a:xfrm flipH="1">
              <a:off x="6793813" y="292406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7" name="Rectángulo 346"/>
            <p:cNvSpPr/>
            <p:nvPr userDrawn="1"/>
          </p:nvSpPr>
          <p:spPr>
            <a:xfrm flipH="1">
              <a:off x="6865820" y="292406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8" name="Rectángulo 347"/>
            <p:cNvSpPr/>
            <p:nvPr userDrawn="1"/>
          </p:nvSpPr>
          <p:spPr>
            <a:xfrm flipH="1">
              <a:off x="6937827" y="292406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9" name="Rectángulo 348"/>
            <p:cNvSpPr/>
            <p:nvPr userDrawn="1"/>
          </p:nvSpPr>
          <p:spPr>
            <a:xfrm flipH="1">
              <a:off x="7009834" y="292406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0" name="Rectángulo 349"/>
            <p:cNvSpPr/>
            <p:nvPr userDrawn="1"/>
          </p:nvSpPr>
          <p:spPr>
            <a:xfrm flipH="1">
              <a:off x="7081841" y="292406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1" name="Rectángulo 350"/>
            <p:cNvSpPr/>
            <p:nvPr userDrawn="1"/>
          </p:nvSpPr>
          <p:spPr>
            <a:xfrm flipH="1">
              <a:off x="7153848" y="2924064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2" name="Rectángulo 351"/>
            <p:cNvSpPr/>
            <p:nvPr userDrawn="1"/>
          </p:nvSpPr>
          <p:spPr>
            <a:xfrm flipH="1">
              <a:off x="6649355" y="302968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3" name="Rectángulo 352"/>
            <p:cNvSpPr/>
            <p:nvPr userDrawn="1"/>
          </p:nvSpPr>
          <p:spPr>
            <a:xfrm flipH="1">
              <a:off x="6721362" y="302968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4" name="Rectángulo 353"/>
            <p:cNvSpPr/>
            <p:nvPr userDrawn="1"/>
          </p:nvSpPr>
          <p:spPr>
            <a:xfrm flipH="1">
              <a:off x="6793369" y="302968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5" name="Rectángulo 354"/>
            <p:cNvSpPr/>
            <p:nvPr userDrawn="1"/>
          </p:nvSpPr>
          <p:spPr>
            <a:xfrm flipH="1">
              <a:off x="6865376" y="302968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6" name="Rectángulo 355"/>
            <p:cNvSpPr/>
            <p:nvPr userDrawn="1"/>
          </p:nvSpPr>
          <p:spPr>
            <a:xfrm flipH="1">
              <a:off x="6937383" y="302968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7" name="Rectángulo 356"/>
            <p:cNvSpPr/>
            <p:nvPr userDrawn="1"/>
          </p:nvSpPr>
          <p:spPr>
            <a:xfrm flipH="1">
              <a:off x="7009390" y="302968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8" name="Rectángulo 357"/>
            <p:cNvSpPr/>
            <p:nvPr userDrawn="1"/>
          </p:nvSpPr>
          <p:spPr>
            <a:xfrm flipH="1">
              <a:off x="7081397" y="302968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9" name="Rectángulo 358"/>
            <p:cNvSpPr/>
            <p:nvPr userDrawn="1"/>
          </p:nvSpPr>
          <p:spPr>
            <a:xfrm flipH="1">
              <a:off x="7153404" y="3029683"/>
              <a:ext cx="72000" cy="72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08" name="Rectángulo 407"/>
            <p:cNvSpPr/>
            <p:nvPr userDrawn="1"/>
          </p:nvSpPr>
          <p:spPr>
            <a:xfrm flipH="1">
              <a:off x="7458927" y="2469598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09" name="Rectángulo 408"/>
            <p:cNvSpPr/>
            <p:nvPr userDrawn="1"/>
          </p:nvSpPr>
          <p:spPr>
            <a:xfrm flipH="1">
              <a:off x="7420195" y="2469598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10" name="Rectángulo 409"/>
            <p:cNvSpPr/>
            <p:nvPr userDrawn="1"/>
          </p:nvSpPr>
          <p:spPr>
            <a:xfrm flipH="1">
              <a:off x="7458927" y="2597835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11" name="Rectángulo 410"/>
            <p:cNvSpPr/>
            <p:nvPr userDrawn="1"/>
          </p:nvSpPr>
          <p:spPr>
            <a:xfrm flipH="1">
              <a:off x="7420195" y="2597835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12" name="Rectángulo 411"/>
            <p:cNvSpPr/>
            <p:nvPr userDrawn="1"/>
          </p:nvSpPr>
          <p:spPr>
            <a:xfrm flipH="1">
              <a:off x="7458927" y="2731129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13" name="Rectángulo 412"/>
            <p:cNvSpPr/>
            <p:nvPr userDrawn="1"/>
          </p:nvSpPr>
          <p:spPr>
            <a:xfrm flipH="1">
              <a:off x="7420195" y="2731129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14" name="Rectángulo 413"/>
            <p:cNvSpPr/>
            <p:nvPr userDrawn="1"/>
          </p:nvSpPr>
          <p:spPr>
            <a:xfrm flipH="1">
              <a:off x="7458927" y="2858932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15" name="Rectángulo 414"/>
            <p:cNvSpPr/>
            <p:nvPr userDrawn="1"/>
          </p:nvSpPr>
          <p:spPr>
            <a:xfrm flipH="1">
              <a:off x="7420195" y="2858932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16" name="Rectángulo 415"/>
            <p:cNvSpPr/>
            <p:nvPr userDrawn="1"/>
          </p:nvSpPr>
          <p:spPr>
            <a:xfrm flipH="1">
              <a:off x="7458927" y="2991116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17" name="Rectángulo 416"/>
            <p:cNvSpPr/>
            <p:nvPr userDrawn="1"/>
          </p:nvSpPr>
          <p:spPr>
            <a:xfrm flipH="1">
              <a:off x="7420195" y="2991116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18" name="Rectángulo 417"/>
            <p:cNvSpPr/>
            <p:nvPr userDrawn="1"/>
          </p:nvSpPr>
          <p:spPr>
            <a:xfrm flipH="1">
              <a:off x="7458927" y="3105598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19" name="Rectángulo 418"/>
            <p:cNvSpPr/>
            <p:nvPr userDrawn="1"/>
          </p:nvSpPr>
          <p:spPr>
            <a:xfrm flipH="1">
              <a:off x="7420195" y="3105598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20" name="Rectángulo 419"/>
            <p:cNvSpPr/>
            <p:nvPr userDrawn="1"/>
          </p:nvSpPr>
          <p:spPr>
            <a:xfrm flipH="1">
              <a:off x="7675936" y="2232249"/>
              <a:ext cx="108000" cy="17205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21" name="Rectángulo 420"/>
            <p:cNvSpPr/>
            <p:nvPr userDrawn="1"/>
          </p:nvSpPr>
          <p:spPr>
            <a:xfrm flipH="1">
              <a:off x="7834594" y="2232249"/>
              <a:ext cx="108000" cy="17205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22" name="Rectángulo 421"/>
            <p:cNvSpPr/>
            <p:nvPr userDrawn="1"/>
          </p:nvSpPr>
          <p:spPr>
            <a:xfrm flipH="1">
              <a:off x="7682129" y="2477211"/>
              <a:ext cx="108000" cy="17205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23" name="Rectángulo 422"/>
            <p:cNvSpPr/>
            <p:nvPr userDrawn="1"/>
          </p:nvSpPr>
          <p:spPr>
            <a:xfrm flipH="1">
              <a:off x="7840787" y="2477211"/>
              <a:ext cx="108000" cy="17205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24" name="Rectángulo 423"/>
            <p:cNvSpPr/>
            <p:nvPr userDrawn="1"/>
          </p:nvSpPr>
          <p:spPr>
            <a:xfrm flipH="1">
              <a:off x="7690762" y="2743413"/>
              <a:ext cx="108000" cy="17205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25" name="Rectángulo 424"/>
            <p:cNvSpPr/>
            <p:nvPr userDrawn="1"/>
          </p:nvSpPr>
          <p:spPr>
            <a:xfrm flipH="1">
              <a:off x="7849420" y="2743413"/>
              <a:ext cx="108000" cy="17205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28" name="Rectángulo 427"/>
            <p:cNvSpPr/>
            <p:nvPr userDrawn="1"/>
          </p:nvSpPr>
          <p:spPr>
            <a:xfrm flipH="1">
              <a:off x="7690057" y="3011440"/>
              <a:ext cx="108000" cy="17205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29" name="Rectángulo 428"/>
            <p:cNvSpPr/>
            <p:nvPr userDrawn="1"/>
          </p:nvSpPr>
          <p:spPr>
            <a:xfrm flipH="1">
              <a:off x="7847990" y="3011440"/>
              <a:ext cx="108000" cy="172054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32" name="Rectángulo 431"/>
            <p:cNvSpPr/>
            <p:nvPr userDrawn="1"/>
          </p:nvSpPr>
          <p:spPr>
            <a:xfrm flipH="1">
              <a:off x="8122703" y="2477921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33" name="Rectángulo 432"/>
            <p:cNvSpPr/>
            <p:nvPr userDrawn="1"/>
          </p:nvSpPr>
          <p:spPr>
            <a:xfrm flipH="1">
              <a:off x="8122703" y="2603307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34" name="Rectángulo 433"/>
            <p:cNvSpPr/>
            <p:nvPr userDrawn="1"/>
          </p:nvSpPr>
          <p:spPr>
            <a:xfrm flipH="1">
              <a:off x="8122703" y="2741982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35" name="Rectángulo 434"/>
            <p:cNvSpPr/>
            <p:nvPr userDrawn="1"/>
          </p:nvSpPr>
          <p:spPr>
            <a:xfrm flipH="1">
              <a:off x="8122703" y="2874768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36" name="Rectángulo 435"/>
            <p:cNvSpPr/>
            <p:nvPr userDrawn="1"/>
          </p:nvSpPr>
          <p:spPr>
            <a:xfrm flipH="1">
              <a:off x="8119695" y="3016847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37" name="Rectángulo 436"/>
            <p:cNvSpPr/>
            <p:nvPr userDrawn="1"/>
          </p:nvSpPr>
          <p:spPr>
            <a:xfrm flipH="1">
              <a:off x="8119695" y="3131677"/>
              <a:ext cx="45719" cy="108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44" name="Rectángulo 443"/>
            <p:cNvSpPr/>
            <p:nvPr userDrawn="1"/>
          </p:nvSpPr>
          <p:spPr>
            <a:xfrm flipH="1">
              <a:off x="8249579" y="2778691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52" name="Rectángulo 451"/>
            <p:cNvSpPr/>
            <p:nvPr userDrawn="1"/>
          </p:nvSpPr>
          <p:spPr>
            <a:xfrm flipH="1">
              <a:off x="8304023" y="2778691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53" name="Rectángulo 452"/>
            <p:cNvSpPr/>
            <p:nvPr userDrawn="1"/>
          </p:nvSpPr>
          <p:spPr>
            <a:xfrm flipH="1">
              <a:off x="8249579" y="283065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54" name="Rectángulo 453"/>
            <p:cNvSpPr/>
            <p:nvPr userDrawn="1"/>
          </p:nvSpPr>
          <p:spPr>
            <a:xfrm flipH="1">
              <a:off x="8304023" y="283065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55" name="Rectángulo 454"/>
            <p:cNvSpPr/>
            <p:nvPr userDrawn="1"/>
          </p:nvSpPr>
          <p:spPr>
            <a:xfrm flipH="1">
              <a:off x="8249579" y="288153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56" name="Rectángulo 455"/>
            <p:cNvSpPr/>
            <p:nvPr userDrawn="1"/>
          </p:nvSpPr>
          <p:spPr>
            <a:xfrm flipH="1">
              <a:off x="8304023" y="288153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57" name="Rectángulo 456"/>
            <p:cNvSpPr/>
            <p:nvPr userDrawn="1"/>
          </p:nvSpPr>
          <p:spPr>
            <a:xfrm flipH="1">
              <a:off x="8249579" y="293350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58" name="Rectángulo 457"/>
            <p:cNvSpPr/>
            <p:nvPr userDrawn="1"/>
          </p:nvSpPr>
          <p:spPr>
            <a:xfrm flipH="1">
              <a:off x="8304023" y="293350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59" name="Rectángulo 458"/>
            <p:cNvSpPr/>
            <p:nvPr userDrawn="1"/>
          </p:nvSpPr>
          <p:spPr>
            <a:xfrm flipH="1">
              <a:off x="8251353" y="2986591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60" name="Rectángulo 459"/>
            <p:cNvSpPr/>
            <p:nvPr userDrawn="1"/>
          </p:nvSpPr>
          <p:spPr>
            <a:xfrm flipH="1">
              <a:off x="8305797" y="2986591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61" name="Rectángulo 460"/>
            <p:cNvSpPr/>
            <p:nvPr userDrawn="1"/>
          </p:nvSpPr>
          <p:spPr>
            <a:xfrm flipH="1">
              <a:off x="8251353" y="303855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62" name="Rectángulo 461"/>
            <p:cNvSpPr/>
            <p:nvPr userDrawn="1"/>
          </p:nvSpPr>
          <p:spPr>
            <a:xfrm flipH="1">
              <a:off x="8305797" y="303855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63" name="Rectángulo 462"/>
            <p:cNvSpPr/>
            <p:nvPr userDrawn="1"/>
          </p:nvSpPr>
          <p:spPr>
            <a:xfrm flipH="1">
              <a:off x="8251353" y="308943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64" name="Rectángulo 463"/>
            <p:cNvSpPr/>
            <p:nvPr userDrawn="1"/>
          </p:nvSpPr>
          <p:spPr>
            <a:xfrm flipH="1">
              <a:off x="8305797" y="308943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65" name="Rectángulo 464"/>
            <p:cNvSpPr/>
            <p:nvPr userDrawn="1"/>
          </p:nvSpPr>
          <p:spPr>
            <a:xfrm flipH="1">
              <a:off x="8251353" y="314140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66" name="Rectángulo 465"/>
            <p:cNvSpPr/>
            <p:nvPr userDrawn="1"/>
          </p:nvSpPr>
          <p:spPr>
            <a:xfrm flipH="1">
              <a:off x="8305797" y="314140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68" name="Rectángulo 467"/>
            <p:cNvSpPr/>
            <p:nvPr userDrawn="1"/>
          </p:nvSpPr>
          <p:spPr>
            <a:xfrm>
              <a:off x="8456536" y="2102600"/>
              <a:ext cx="264031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70" name="Rectángulo 469"/>
            <p:cNvSpPr/>
            <p:nvPr userDrawn="1"/>
          </p:nvSpPr>
          <p:spPr>
            <a:xfrm>
              <a:off x="8575363" y="2218823"/>
              <a:ext cx="264031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3" name="Rectángulo 592"/>
            <p:cNvSpPr/>
            <p:nvPr userDrawn="1"/>
          </p:nvSpPr>
          <p:spPr>
            <a:xfrm flipH="1">
              <a:off x="8727973" y="2234231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4" name="Rectángulo 593"/>
            <p:cNvSpPr/>
            <p:nvPr userDrawn="1"/>
          </p:nvSpPr>
          <p:spPr>
            <a:xfrm flipH="1">
              <a:off x="8782417" y="2234231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5" name="Rectángulo 594"/>
            <p:cNvSpPr/>
            <p:nvPr userDrawn="1"/>
          </p:nvSpPr>
          <p:spPr>
            <a:xfrm flipH="1">
              <a:off x="8727973" y="228619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6" name="Rectángulo 595"/>
            <p:cNvSpPr/>
            <p:nvPr userDrawn="1"/>
          </p:nvSpPr>
          <p:spPr>
            <a:xfrm flipH="1">
              <a:off x="8782417" y="228619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7" name="Rectángulo 596"/>
            <p:cNvSpPr/>
            <p:nvPr userDrawn="1"/>
          </p:nvSpPr>
          <p:spPr>
            <a:xfrm flipH="1">
              <a:off x="8727973" y="233707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8" name="Rectángulo 597"/>
            <p:cNvSpPr/>
            <p:nvPr userDrawn="1"/>
          </p:nvSpPr>
          <p:spPr>
            <a:xfrm flipH="1">
              <a:off x="8782417" y="233707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9" name="Rectángulo 598"/>
            <p:cNvSpPr/>
            <p:nvPr userDrawn="1"/>
          </p:nvSpPr>
          <p:spPr>
            <a:xfrm flipH="1">
              <a:off x="8727973" y="238904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0" name="Rectángulo 599"/>
            <p:cNvSpPr/>
            <p:nvPr userDrawn="1"/>
          </p:nvSpPr>
          <p:spPr>
            <a:xfrm flipH="1">
              <a:off x="8782417" y="238904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1" name="Rectángulo 600"/>
            <p:cNvSpPr/>
            <p:nvPr userDrawn="1"/>
          </p:nvSpPr>
          <p:spPr>
            <a:xfrm flipH="1">
              <a:off x="8729747" y="2442131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2" name="Rectángulo 601"/>
            <p:cNvSpPr/>
            <p:nvPr userDrawn="1"/>
          </p:nvSpPr>
          <p:spPr>
            <a:xfrm flipH="1">
              <a:off x="8784191" y="2442131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3" name="Rectángulo 602"/>
            <p:cNvSpPr/>
            <p:nvPr userDrawn="1"/>
          </p:nvSpPr>
          <p:spPr>
            <a:xfrm flipH="1">
              <a:off x="8729747" y="249409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4" name="Rectángulo 603"/>
            <p:cNvSpPr/>
            <p:nvPr userDrawn="1"/>
          </p:nvSpPr>
          <p:spPr>
            <a:xfrm flipH="1">
              <a:off x="8784191" y="249409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5" name="Rectángulo 604"/>
            <p:cNvSpPr/>
            <p:nvPr userDrawn="1"/>
          </p:nvSpPr>
          <p:spPr>
            <a:xfrm flipH="1">
              <a:off x="8729747" y="254497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6" name="Rectángulo 605"/>
            <p:cNvSpPr/>
            <p:nvPr userDrawn="1"/>
          </p:nvSpPr>
          <p:spPr>
            <a:xfrm flipH="1">
              <a:off x="8784191" y="254497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7" name="Rectángulo 606"/>
            <p:cNvSpPr/>
            <p:nvPr userDrawn="1"/>
          </p:nvSpPr>
          <p:spPr>
            <a:xfrm flipH="1">
              <a:off x="8729747" y="259694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8" name="Rectángulo 607"/>
            <p:cNvSpPr/>
            <p:nvPr userDrawn="1"/>
          </p:nvSpPr>
          <p:spPr>
            <a:xfrm flipH="1">
              <a:off x="8784191" y="259694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9" name="Rectángulo 608"/>
            <p:cNvSpPr/>
            <p:nvPr userDrawn="1"/>
          </p:nvSpPr>
          <p:spPr>
            <a:xfrm flipH="1">
              <a:off x="8731319" y="2652521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10" name="Rectángulo 609"/>
            <p:cNvSpPr/>
            <p:nvPr userDrawn="1"/>
          </p:nvSpPr>
          <p:spPr>
            <a:xfrm flipH="1">
              <a:off x="8785763" y="2652521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11" name="Rectángulo 610"/>
            <p:cNvSpPr/>
            <p:nvPr userDrawn="1"/>
          </p:nvSpPr>
          <p:spPr>
            <a:xfrm flipH="1">
              <a:off x="8731319" y="270448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12" name="Rectángulo 611"/>
            <p:cNvSpPr/>
            <p:nvPr userDrawn="1"/>
          </p:nvSpPr>
          <p:spPr>
            <a:xfrm flipH="1">
              <a:off x="8785763" y="270448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13" name="Rectángulo 612"/>
            <p:cNvSpPr/>
            <p:nvPr userDrawn="1"/>
          </p:nvSpPr>
          <p:spPr>
            <a:xfrm flipH="1">
              <a:off x="8731319" y="275536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14" name="Rectángulo 613"/>
            <p:cNvSpPr/>
            <p:nvPr userDrawn="1"/>
          </p:nvSpPr>
          <p:spPr>
            <a:xfrm flipH="1">
              <a:off x="8785763" y="275536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15" name="Rectángulo 614"/>
            <p:cNvSpPr/>
            <p:nvPr userDrawn="1"/>
          </p:nvSpPr>
          <p:spPr>
            <a:xfrm flipH="1">
              <a:off x="8731319" y="280733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16" name="Rectángulo 615"/>
            <p:cNvSpPr/>
            <p:nvPr userDrawn="1"/>
          </p:nvSpPr>
          <p:spPr>
            <a:xfrm flipH="1">
              <a:off x="8785763" y="280733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17" name="Rectángulo 616"/>
            <p:cNvSpPr/>
            <p:nvPr userDrawn="1"/>
          </p:nvSpPr>
          <p:spPr>
            <a:xfrm flipH="1">
              <a:off x="8733093" y="2860421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18" name="Rectángulo 617"/>
            <p:cNvSpPr/>
            <p:nvPr userDrawn="1"/>
          </p:nvSpPr>
          <p:spPr>
            <a:xfrm flipH="1">
              <a:off x="8787537" y="2860421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19" name="Rectángulo 618"/>
            <p:cNvSpPr/>
            <p:nvPr userDrawn="1"/>
          </p:nvSpPr>
          <p:spPr>
            <a:xfrm flipH="1">
              <a:off x="8733093" y="291238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20" name="Rectángulo 619"/>
            <p:cNvSpPr/>
            <p:nvPr userDrawn="1"/>
          </p:nvSpPr>
          <p:spPr>
            <a:xfrm flipH="1">
              <a:off x="8787537" y="291238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21" name="Rectángulo 620"/>
            <p:cNvSpPr/>
            <p:nvPr userDrawn="1"/>
          </p:nvSpPr>
          <p:spPr>
            <a:xfrm flipH="1">
              <a:off x="8733093" y="296326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22" name="Rectángulo 621"/>
            <p:cNvSpPr/>
            <p:nvPr userDrawn="1"/>
          </p:nvSpPr>
          <p:spPr>
            <a:xfrm flipH="1">
              <a:off x="8787537" y="296326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23" name="Rectángulo 622"/>
            <p:cNvSpPr/>
            <p:nvPr userDrawn="1"/>
          </p:nvSpPr>
          <p:spPr>
            <a:xfrm flipH="1">
              <a:off x="8733093" y="301523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24" name="Rectángulo 623"/>
            <p:cNvSpPr/>
            <p:nvPr userDrawn="1"/>
          </p:nvSpPr>
          <p:spPr>
            <a:xfrm flipH="1">
              <a:off x="8787537" y="301523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25" name="Rectángulo 624"/>
            <p:cNvSpPr/>
            <p:nvPr userDrawn="1"/>
          </p:nvSpPr>
          <p:spPr>
            <a:xfrm flipH="1">
              <a:off x="8599383" y="2118613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26" name="Rectángulo 625"/>
            <p:cNvSpPr/>
            <p:nvPr userDrawn="1"/>
          </p:nvSpPr>
          <p:spPr>
            <a:xfrm flipH="1">
              <a:off x="8653827" y="2118613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27" name="Rectángulo 626"/>
            <p:cNvSpPr/>
            <p:nvPr userDrawn="1"/>
          </p:nvSpPr>
          <p:spPr>
            <a:xfrm flipH="1">
              <a:off x="8599383" y="2170577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28" name="Rectángulo 627"/>
            <p:cNvSpPr/>
            <p:nvPr userDrawn="1"/>
          </p:nvSpPr>
          <p:spPr>
            <a:xfrm flipH="1">
              <a:off x="8653827" y="2170577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29" name="Rectángulo 628"/>
            <p:cNvSpPr/>
            <p:nvPr userDrawn="1"/>
          </p:nvSpPr>
          <p:spPr>
            <a:xfrm flipH="1">
              <a:off x="8599383" y="2221460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30" name="Rectángulo 629"/>
            <p:cNvSpPr/>
            <p:nvPr userDrawn="1"/>
          </p:nvSpPr>
          <p:spPr>
            <a:xfrm flipH="1">
              <a:off x="8653827" y="2221460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31" name="Rectángulo 630"/>
            <p:cNvSpPr/>
            <p:nvPr userDrawn="1"/>
          </p:nvSpPr>
          <p:spPr>
            <a:xfrm flipH="1">
              <a:off x="8599383" y="2273424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32" name="Rectángulo 631"/>
            <p:cNvSpPr/>
            <p:nvPr userDrawn="1"/>
          </p:nvSpPr>
          <p:spPr>
            <a:xfrm flipH="1">
              <a:off x="8653827" y="2273424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33" name="Rectángulo 632"/>
            <p:cNvSpPr/>
            <p:nvPr userDrawn="1"/>
          </p:nvSpPr>
          <p:spPr>
            <a:xfrm flipH="1">
              <a:off x="8601157" y="2326513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34" name="Rectángulo 633"/>
            <p:cNvSpPr/>
            <p:nvPr userDrawn="1"/>
          </p:nvSpPr>
          <p:spPr>
            <a:xfrm flipH="1">
              <a:off x="8655601" y="2326513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35" name="Rectángulo 634"/>
            <p:cNvSpPr/>
            <p:nvPr userDrawn="1"/>
          </p:nvSpPr>
          <p:spPr>
            <a:xfrm flipH="1">
              <a:off x="8601157" y="2378477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36" name="Rectángulo 635"/>
            <p:cNvSpPr/>
            <p:nvPr userDrawn="1"/>
          </p:nvSpPr>
          <p:spPr>
            <a:xfrm flipH="1">
              <a:off x="8655601" y="2378477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37" name="Rectángulo 636"/>
            <p:cNvSpPr/>
            <p:nvPr userDrawn="1"/>
          </p:nvSpPr>
          <p:spPr>
            <a:xfrm flipH="1">
              <a:off x="8601157" y="2429360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38" name="Rectángulo 637"/>
            <p:cNvSpPr/>
            <p:nvPr userDrawn="1"/>
          </p:nvSpPr>
          <p:spPr>
            <a:xfrm flipH="1">
              <a:off x="8655601" y="2429360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39" name="Rectángulo 638"/>
            <p:cNvSpPr/>
            <p:nvPr userDrawn="1"/>
          </p:nvSpPr>
          <p:spPr>
            <a:xfrm flipH="1">
              <a:off x="8601157" y="2481324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40" name="Rectángulo 639"/>
            <p:cNvSpPr/>
            <p:nvPr userDrawn="1"/>
          </p:nvSpPr>
          <p:spPr>
            <a:xfrm flipH="1">
              <a:off x="8655601" y="2481324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41" name="Rectángulo 640"/>
            <p:cNvSpPr/>
            <p:nvPr userDrawn="1"/>
          </p:nvSpPr>
          <p:spPr>
            <a:xfrm flipH="1">
              <a:off x="8602729" y="2536903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42" name="Rectángulo 641"/>
            <p:cNvSpPr/>
            <p:nvPr userDrawn="1"/>
          </p:nvSpPr>
          <p:spPr>
            <a:xfrm flipH="1">
              <a:off x="8657173" y="2536903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43" name="Rectángulo 642"/>
            <p:cNvSpPr/>
            <p:nvPr userDrawn="1"/>
          </p:nvSpPr>
          <p:spPr>
            <a:xfrm flipH="1">
              <a:off x="8602729" y="2588867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44" name="Rectángulo 643"/>
            <p:cNvSpPr/>
            <p:nvPr userDrawn="1"/>
          </p:nvSpPr>
          <p:spPr>
            <a:xfrm flipH="1">
              <a:off x="8657173" y="2588867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45" name="Rectángulo 644"/>
            <p:cNvSpPr/>
            <p:nvPr userDrawn="1"/>
          </p:nvSpPr>
          <p:spPr>
            <a:xfrm flipH="1">
              <a:off x="8602729" y="2639750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46" name="Rectángulo 645"/>
            <p:cNvSpPr/>
            <p:nvPr userDrawn="1"/>
          </p:nvSpPr>
          <p:spPr>
            <a:xfrm flipH="1">
              <a:off x="8657173" y="2639750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47" name="Rectángulo 646"/>
            <p:cNvSpPr/>
            <p:nvPr userDrawn="1"/>
          </p:nvSpPr>
          <p:spPr>
            <a:xfrm flipH="1">
              <a:off x="8602729" y="2691714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48" name="Rectángulo 647"/>
            <p:cNvSpPr/>
            <p:nvPr userDrawn="1"/>
          </p:nvSpPr>
          <p:spPr>
            <a:xfrm flipH="1">
              <a:off x="8657173" y="2691714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49" name="Rectángulo 648"/>
            <p:cNvSpPr/>
            <p:nvPr userDrawn="1"/>
          </p:nvSpPr>
          <p:spPr>
            <a:xfrm flipH="1">
              <a:off x="8604503" y="2744803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50" name="Rectángulo 649"/>
            <p:cNvSpPr/>
            <p:nvPr userDrawn="1"/>
          </p:nvSpPr>
          <p:spPr>
            <a:xfrm flipH="1">
              <a:off x="8658947" y="2744803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51" name="Rectángulo 650"/>
            <p:cNvSpPr/>
            <p:nvPr userDrawn="1"/>
          </p:nvSpPr>
          <p:spPr>
            <a:xfrm flipH="1">
              <a:off x="8604503" y="2796767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52" name="Rectángulo 651"/>
            <p:cNvSpPr/>
            <p:nvPr userDrawn="1"/>
          </p:nvSpPr>
          <p:spPr>
            <a:xfrm flipH="1">
              <a:off x="8658947" y="2796767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53" name="Rectángulo 652"/>
            <p:cNvSpPr/>
            <p:nvPr userDrawn="1"/>
          </p:nvSpPr>
          <p:spPr>
            <a:xfrm flipH="1">
              <a:off x="8604503" y="2847650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54" name="Rectángulo 653"/>
            <p:cNvSpPr/>
            <p:nvPr userDrawn="1"/>
          </p:nvSpPr>
          <p:spPr>
            <a:xfrm flipH="1">
              <a:off x="8658947" y="2847650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55" name="Rectángulo 654"/>
            <p:cNvSpPr/>
            <p:nvPr userDrawn="1"/>
          </p:nvSpPr>
          <p:spPr>
            <a:xfrm flipH="1">
              <a:off x="8604503" y="2899614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56" name="Rectángulo 655"/>
            <p:cNvSpPr/>
            <p:nvPr userDrawn="1"/>
          </p:nvSpPr>
          <p:spPr>
            <a:xfrm flipH="1">
              <a:off x="8658947" y="2899614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57" name="Rectángulo 656"/>
            <p:cNvSpPr/>
            <p:nvPr userDrawn="1"/>
          </p:nvSpPr>
          <p:spPr>
            <a:xfrm flipH="1">
              <a:off x="8423210" y="202343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58" name="Rectángulo 657"/>
            <p:cNvSpPr/>
            <p:nvPr userDrawn="1"/>
          </p:nvSpPr>
          <p:spPr>
            <a:xfrm flipH="1">
              <a:off x="8477654" y="202343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59" name="Rectángulo 658"/>
            <p:cNvSpPr/>
            <p:nvPr userDrawn="1"/>
          </p:nvSpPr>
          <p:spPr>
            <a:xfrm flipH="1">
              <a:off x="8423210" y="207540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60" name="Rectángulo 659"/>
            <p:cNvSpPr/>
            <p:nvPr userDrawn="1"/>
          </p:nvSpPr>
          <p:spPr>
            <a:xfrm flipH="1">
              <a:off x="8477654" y="207540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61" name="Rectángulo 660"/>
            <p:cNvSpPr/>
            <p:nvPr userDrawn="1"/>
          </p:nvSpPr>
          <p:spPr>
            <a:xfrm flipH="1">
              <a:off x="8423210" y="212628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62" name="Rectángulo 661"/>
            <p:cNvSpPr/>
            <p:nvPr userDrawn="1"/>
          </p:nvSpPr>
          <p:spPr>
            <a:xfrm flipH="1">
              <a:off x="8477654" y="212628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63" name="Rectángulo 662"/>
            <p:cNvSpPr/>
            <p:nvPr userDrawn="1"/>
          </p:nvSpPr>
          <p:spPr>
            <a:xfrm flipH="1">
              <a:off x="8423210" y="2178249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64" name="Rectángulo 663"/>
            <p:cNvSpPr/>
            <p:nvPr userDrawn="1"/>
          </p:nvSpPr>
          <p:spPr>
            <a:xfrm flipH="1">
              <a:off x="8477654" y="2178249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65" name="Rectángulo 664"/>
            <p:cNvSpPr/>
            <p:nvPr userDrawn="1"/>
          </p:nvSpPr>
          <p:spPr>
            <a:xfrm flipH="1">
              <a:off x="8424984" y="223133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66" name="Rectángulo 665"/>
            <p:cNvSpPr/>
            <p:nvPr userDrawn="1"/>
          </p:nvSpPr>
          <p:spPr>
            <a:xfrm flipH="1">
              <a:off x="8479428" y="223133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67" name="Rectángulo 666"/>
            <p:cNvSpPr/>
            <p:nvPr userDrawn="1"/>
          </p:nvSpPr>
          <p:spPr>
            <a:xfrm flipH="1">
              <a:off x="8424984" y="228330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68" name="Rectángulo 667"/>
            <p:cNvSpPr/>
            <p:nvPr userDrawn="1"/>
          </p:nvSpPr>
          <p:spPr>
            <a:xfrm flipH="1">
              <a:off x="8479428" y="228330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69" name="Rectángulo 668"/>
            <p:cNvSpPr/>
            <p:nvPr userDrawn="1"/>
          </p:nvSpPr>
          <p:spPr>
            <a:xfrm flipH="1">
              <a:off x="8424984" y="233418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70" name="Rectángulo 669"/>
            <p:cNvSpPr/>
            <p:nvPr userDrawn="1"/>
          </p:nvSpPr>
          <p:spPr>
            <a:xfrm flipH="1">
              <a:off x="8479428" y="233418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71" name="Rectángulo 670"/>
            <p:cNvSpPr/>
            <p:nvPr userDrawn="1"/>
          </p:nvSpPr>
          <p:spPr>
            <a:xfrm flipH="1">
              <a:off x="8424984" y="2386149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72" name="Rectángulo 671"/>
            <p:cNvSpPr/>
            <p:nvPr userDrawn="1"/>
          </p:nvSpPr>
          <p:spPr>
            <a:xfrm flipH="1">
              <a:off x="8479428" y="2386149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73" name="Rectángulo 672"/>
            <p:cNvSpPr/>
            <p:nvPr userDrawn="1"/>
          </p:nvSpPr>
          <p:spPr>
            <a:xfrm flipH="1">
              <a:off x="8426556" y="244172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74" name="Rectángulo 673"/>
            <p:cNvSpPr/>
            <p:nvPr userDrawn="1"/>
          </p:nvSpPr>
          <p:spPr>
            <a:xfrm flipH="1">
              <a:off x="8481000" y="244172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75" name="Rectángulo 674"/>
            <p:cNvSpPr/>
            <p:nvPr userDrawn="1"/>
          </p:nvSpPr>
          <p:spPr>
            <a:xfrm flipH="1">
              <a:off x="8426556" y="249369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76" name="Rectángulo 675"/>
            <p:cNvSpPr/>
            <p:nvPr userDrawn="1"/>
          </p:nvSpPr>
          <p:spPr>
            <a:xfrm flipH="1">
              <a:off x="8481000" y="249369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77" name="Rectángulo 676"/>
            <p:cNvSpPr/>
            <p:nvPr userDrawn="1"/>
          </p:nvSpPr>
          <p:spPr>
            <a:xfrm flipH="1">
              <a:off x="8426556" y="254457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78" name="Rectángulo 677"/>
            <p:cNvSpPr/>
            <p:nvPr userDrawn="1"/>
          </p:nvSpPr>
          <p:spPr>
            <a:xfrm flipH="1">
              <a:off x="8481000" y="254457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79" name="Rectángulo 678"/>
            <p:cNvSpPr/>
            <p:nvPr userDrawn="1"/>
          </p:nvSpPr>
          <p:spPr>
            <a:xfrm flipH="1">
              <a:off x="8426556" y="2596539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80" name="Rectángulo 679"/>
            <p:cNvSpPr/>
            <p:nvPr userDrawn="1"/>
          </p:nvSpPr>
          <p:spPr>
            <a:xfrm flipH="1">
              <a:off x="8481000" y="2596539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81" name="Rectángulo 680"/>
            <p:cNvSpPr/>
            <p:nvPr userDrawn="1"/>
          </p:nvSpPr>
          <p:spPr>
            <a:xfrm flipH="1">
              <a:off x="8428330" y="264962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82" name="Rectángulo 681"/>
            <p:cNvSpPr/>
            <p:nvPr userDrawn="1"/>
          </p:nvSpPr>
          <p:spPr>
            <a:xfrm flipH="1">
              <a:off x="8482774" y="264962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83" name="Rectángulo 682"/>
            <p:cNvSpPr/>
            <p:nvPr userDrawn="1"/>
          </p:nvSpPr>
          <p:spPr>
            <a:xfrm flipH="1">
              <a:off x="8428330" y="270159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84" name="Rectángulo 683"/>
            <p:cNvSpPr/>
            <p:nvPr userDrawn="1"/>
          </p:nvSpPr>
          <p:spPr>
            <a:xfrm flipH="1">
              <a:off x="8482774" y="270159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85" name="Rectángulo 684"/>
            <p:cNvSpPr/>
            <p:nvPr userDrawn="1"/>
          </p:nvSpPr>
          <p:spPr>
            <a:xfrm flipH="1">
              <a:off x="8428330" y="275247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86" name="Rectángulo 685"/>
            <p:cNvSpPr/>
            <p:nvPr userDrawn="1"/>
          </p:nvSpPr>
          <p:spPr>
            <a:xfrm flipH="1">
              <a:off x="8482774" y="275247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87" name="Rectángulo 686"/>
            <p:cNvSpPr/>
            <p:nvPr userDrawn="1"/>
          </p:nvSpPr>
          <p:spPr>
            <a:xfrm flipH="1">
              <a:off x="8428330" y="2804439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88" name="Rectángulo 687"/>
            <p:cNvSpPr/>
            <p:nvPr userDrawn="1"/>
          </p:nvSpPr>
          <p:spPr>
            <a:xfrm flipH="1">
              <a:off x="8482774" y="2804439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89" name="Rectángulo 688"/>
            <p:cNvSpPr/>
            <p:nvPr userDrawn="1"/>
          </p:nvSpPr>
          <p:spPr>
            <a:xfrm flipH="1">
              <a:off x="8731249" y="3078283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90" name="Rectángulo 689"/>
            <p:cNvSpPr/>
            <p:nvPr userDrawn="1"/>
          </p:nvSpPr>
          <p:spPr>
            <a:xfrm flipH="1">
              <a:off x="8785693" y="3078283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91" name="Rectángulo 690"/>
            <p:cNvSpPr/>
            <p:nvPr userDrawn="1"/>
          </p:nvSpPr>
          <p:spPr>
            <a:xfrm flipH="1">
              <a:off x="8731249" y="3129166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92" name="Rectángulo 691"/>
            <p:cNvSpPr/>
            <p:nvPr userDrawn="1"/>
          </p:nvSpPr>
          <p:spPr>
            <a:xfrm flipH="1">
              <a:off x="8785693" y="3129166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93" name="Rectángulo 692"/>
            <p:cNvSpPr/>
            <p:nvPr userDrawn="1"/>
          </p:nvSpPr>
          <p:spPr>
            <a:xfrm flipH="1">
              <a:off x="8731249" y="3181130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94" name="Rectángulo 693"/>
            <p:cNvSpPr/>
            <p:nvPr userDrawn="1"/>
          </p:nvSpPr>
          <p:spPr>
            <a:xfrm flipH="1">
              <a:off x="8785693" y="3181130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03" name="Rectángulo 702"/>
            <p:cNvSpPr/>
            <p:nvPr userDrawn="1"/>
          </p:nvSpPr>
          <p:spPr>
            <a:xfrm flipH="1">
              <a:off x="8602729" y="2951014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04" name="Rectángulo 703"/>
            <p:cNvSpPr/>
            <p:nvPr userDrawn="1"/>
          </p:nvSpPr>
          <p:spPr>
            <a:xfrm flipH="1">
              <a:off x="8657173" y="2951014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05" name="Rectángulo 704"/>
            <p:cNvSpPr/>
            <p:nvPr userDrawn="1"/>
          </p:nvSpPr>
          <p:spPr>
            <a:xfrm flipH="1">
              <a:off x="8604503" y="3004103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06" name="Rectángulo 705"/>
            <p:cNvSpPr/>
            <p:nvPr userDrawn="1"/>
          </p:nvSpPr>
          <p:spPr>
            <a:xfrm flipH="1">
              <a:off x="8658947" y="3004103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07" name="Rectángulo 706"/>
            <p:cNvSpPr/>
            <p:nvPr userDrawn="1"/>
          </p:nvSpPr>
          <p:spPr>
            <a:xfrm flipH="1">
              <a:off x="8604503" y="3056067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08" name="Rectángulo 707"/>
            <p:cNvSpPr/>
            <p:nvPr userDrawn="1"/>
          </p:nvSpPr>
          <p:spPr>
            <a:xfrm flipH="1">
              <a:off x="8658947" y="3056067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09" name="Rectángulo 708"/>
            <p:cNvSpPr/>
            <p:nvPr userDrawn="1"/>
          </p:nvSpPr>
          <p:spPr>
            <a:xfrm flipH="1">
              <a:off x="8604503" y="3106950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10" name="Rectángulo 709"/>
            <p:cNvSpPr/>
            <p:nvPr userDrawn="1"/>
          </p:nvSpPr>
          <p:spPr>
            <a:xfrm flipH="1">
              <a:off x="8658947" y="3106950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11" name="Rectángulo 710"/>
            <p:cNvSpPr/>
            <p:nvPr userDrawn="1"/>
          </p:nvSpPr>
          <p:spPr>
            <a:xfrm flipH="1">
              <a:off x="8604503" y="3158914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12" name="Rectángulo 711"/>
            <p:cNvSpPr/>
            <p:nvPr userDrawn="1"/>
          </p:nvSpPr>
          <p:spPr>
            <a:xfrm flipH="1">
              <a:off x="8658947" y="3158914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13" name="Rectángulo 712"/>
            <p:cNvSpPr/>
            <p:nvPr userDrawn="1"/>
          </p:nvSpPr>
          <p:spPr>
            <a:xfrm flipH="1">
              <a:off x="8428330" y="2872581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14" name="Rectángulo 713"/>
            <p:cNvSpPr/>
            <p:nvPr userDrawn="1"/>
          </p:nvSpPr>
          <p:spPr>
            <a:xfrm flipH="1">
              <a:off x="8482774" y="2872581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15" name="Rectángulo 714"/>
            <p:cNvSpPr/>
            <p:nvPr userDrawn="1"/>
          </p:nvSpPr>
          <p:spPr>
            <a:xfrm flipH="1">
              <a:off x="8428330" y="2923464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16" name="Rectángulo 715"/>
            <p:cNvSpPr/>
            <p:nvPr userDrawn="1"/>
          </p:nvSpPr>
          <p:spPr>
            <a:xfrm flipH="1">
              <a:off x="8482774" y="2923464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17" name="Rectángulo 716"/>
            <p:cNvSpPr/>
            <p:nvPr userDrawn="1"/>
          </p:nvSpPr>
          <p:spPr>
            <a:xfrm flipH="1">
              <a:off x="8428330" y="297542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18" name="Rectángulo 717"/>
            <p:cNvSpPr/>
            <p:nvPr userDrawn="1"/>
          </p:nvSpPr>
          <p:spPr>
            <a:xfrm flipH="1">
              <a:off x="8482774" y="2975428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19" name="Rectángulo 718"/>
            <p:cNvSpPr/>
            <p:nvPr userDrawn="1"/>
          </p:nvSpPr>
          <p:spPr>
            <a:xfrm flipH="1">
              <a:off x="8428330" y="303760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20" name="Rectángulo 719"/>
            <p:cNvSpPr/>
            <p:nvPr userDrawn="1"/>
          </p:nvSpPr>
          <p:spPr>
            <a:xfrm flipH="1">
              <a:off x="8482774" y="3037602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21" name="Rectángulo 720"/>
            <p:cNvSpPr/>
            <p:nvPr userDrawn="1"/>
          </p:nvSpPr>
          <p:spPr>
            <a:xfrm flipH="1">
              <a:off x="8428330" y="308848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22" name="Rectángulo 721"/>
            <p:cNvSpPr/>
            <p:nvPr userDrawn="1"/>
          </p:nvSpPr>
          <p:spPr>
            <a:xfrm flipH="1">
              <a:off x="8482774" y="3088485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23" name="Rectángulo 722"/>
            <p:cNvSpPr/>
            <p:nvPr userDrawn="1"/>
          </p:nvSpPr>
          <p:spPr>
            <a:xfrm flipH="1">
              <a:off x="8428330" y="3140449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24" name="Rectángulo 723"/>
            <p:cNvSpPr/>
            <p:nvPr userDrawn="1"/>
          </p:nvSpPr>
          <p:spPr>
            <a:xfrm flipH="1">
              <a:off x="8482774" y="3140449"/>
              <a:ext cx="54000" cy="54000"/>
            </a:xfrm>
            <a:prstGeom prst="rect">
              <a:avLst/>
            </a:prstGeom>
            <a:solidFill>
              <a:srgbClr val="0085C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25" name="Triángulo isósceles 724"/>
            <p:cNvSpPr/>
            <p:nvPr userDrawn="1"/>
          </p:nvSpPr>
          <p:spPr>
            <a:xfrm rot="3872881">
              <a:off x="7467186" y="2020529"/>
              <a:ext cx="230511" cy="218521"/>
            </a:xfrm>
            <a:prstGeom prst="triangle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27" name="Triángulo isósceles 726"/>
            <p:cNvSpPr/>
            <p:nvPr userDrawn="1"/>
          </p:nvSpPr>
          <p:spPr>
            <a:xfrm rot="3010966">
              <a:off x="8019504" y="1990425"/>
              <a:ext cx="230511" cy="218521"/>
            </a:xfrm>
            <a:prstGeom prst="triangle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739" name="CuadroTexto 738"/>
          <p:cNvSpPr txBox="1"/>
          <p:nvPr userDrawn="1"/>
        </p:nvSpPr>
        <p:spPr>
          <a:xfrm>
            <a:off x="2771800" y="4533871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z="32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mbria" panose="02040503050406030204" pitchFamily="18" charset="0"/>
              </a:rPr>
              <a:t>PRESENTACIÓN INSTITUCIONAL</a:t>
            </a:r>
          </a:p>
        </p:txBody>
      </p:sp>
      <p:sp>
        <p:nvSpPr>
          <p:cNvPr id="3" name="CuadroTexto 2"/>
          <p:cNvSpPr txBox="1"/>
          <p:nvPr userDrawn="1"/>
        </p:nvSpPr>
        <p:spPr>
          <a:xfrm>
            <a:off x="7158787" y="5906717"/>
            <a:ext cx="192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z="2400" b="1" dirty="0" smtClean="0">
                <a:solidFill>
                  <a:srgbClr val="0085CA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Octubre</a:t>
            </a:r>
            <a:r>
              <a:rPr lang="es-PE" sz="2400" b="1" baseline="0" dirty="0" smtClean="0">
                <a:solidFill>
                  <a:srgbClr val="0085CA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s-PE" sz="2400" b="1" dirty="0" smtClean="0">
                <a:solidFill>
                  <a:srgbClr val="0085CA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26344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Rectángulo"/>
          <p:cNvSpPr/>
          <p:nvPr userDrawn="1"/>
        </p:nvSpPr>
        <p:spPr>
          <a:xfrm>
            <a:off x="0" y="1700808"/>
            <a:ext cx="9144000" cy="3744416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4427984" y="0"/>
            <a:ext cx="4320480" cy="260648"/>
            <a:chOff x="4644008" y="0"/>
            <a:chExt cx="4320480" cy="260648"/>
          </a:xfrm>
        </p:grpSpPr>
        <p:sp>
          <p:nvSpPr>
            <p:cNvPr id="9" name="Rectángulo 8"/>
            <p:cNvSpPr/>
            <p:nvPr userDrawn="1"/>
          </p:nvSpPr>
          <p:spPr>
            <a:xfrm>
              <a:off x="4644008" y="0"/>
              <a:ext cx="720080" cy="260648"/>
            </a:xfrm>
            <a:prstGeom prst="rect">
              <a:avLst/>
            </a:prstGeom>
            <a:solidFill>
              <a:srgbClr val="00A9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5364088" y="0"/>
              <a:ext cx="720080" cy="260648"/>
            </a:xfrm>
            <a:prstGeom prst="rect">
              <a:avLst/>
            </a:prstGeom>
            <a:solidFill>
              <a:srgbClr val="FFD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Rectángulo 10"/>
            <p:cNvSpPr/>
            <p:nvPr userDrawn="1"/>
          </p:nvSpPr>
          <p:spPr>
            <a:xfrm>
              <a:off x="6084168" y="0"/>
              <a:ext cx="720080" cy="260648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Rectángulo 12"/>
            <p:cNvSpPr/>
            <p:nvPr userDrawn="1"/>
          </p:nvSpPr>
          <p:spPr>
            <a:xfrm>
              <a:off x="7524328" y="0"/>
              <a:ext cx="720080" cy="260648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 13"/>
            <p:cNvSpPr/>
            <p:nvPr userDrawn="1"/>
          </p:nvSpPr>
          <p:spPr>
            <a:xfrm>
              <a:off x="8244408" y="0"/>
              <a:ext cx="720080" cy="260648"/>
            </a:xfrm>
            <a:prstGeom prst="rect">
              <a:avLst/>
            </a:prstGeom>
            <a:solidFill>
              <a:srgbClr val="84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Rectángulo 14"/>
            <p:cNvSpPr/>
            <p:nvPr userDrawn="1"/>
          </p:nvSpPr>
          <p:spPr>
            <a:xfrm>
              <a:off x="6804248" y="0"/>
              <a:ext cx="720080" cy="260648"/>
            </a:xfrm>
            <a:prstGeom prst="rect">
              <a:avLst/>
            </a:prstGeom>
            <a:solidFill>
              <a:srgbClr val="BB1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18" name="Imagen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73"/>
          <a:stretch/>
        </p:blipFill>
        <p:spPr>
          <a:xfrm>
            <a:off x="0" y="5778000"/>
            <a:ext cx="1091631" cy="108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50" y="5777301"/>
            <a:ext cx="1620000" cy="108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83" y="5778738"/>
            <a:ext cx="1620000" cy="108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25" y="5778276"/>
            <a:ext cx="803721" cy="108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01" y="5778276"/>
            <a:ext cx="717312" cy="1080000"/>
          </a:xfrm>
          <a:prstGeom prst="rect">
            <a:avLst/>
          </a:prstGeom>
        </p:spPr>
      </p:pic>
      <p:pic>
        <p:nvPicPr>
          <p:cNvPr id="27" name="11 Imagen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7157" r="5263" b="5995"/>
          <a:stretch/>
        </p:blipFill>
        <p:spPr>
          <a:xfrm>
            <a:off x="7308304" y="5830678"/>
            <a:ext cx="1785638" cy="94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0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1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7157" r="5263" b="5995"/>
          <a:stretch/>
        </p:blipFill>
        <p:spPr>
          <a:xfrm>
            <a:off x="8186962" y="6309320"/>
            <a:ext cx="777526" cy="411632"/>
          </a:xfrm>
          <a:prstGeom prst="rect">
            <a:avLst/>
          </a:prstGeom>
        </p:spPr>
      </p:pic>
      <p:grpSp>
        <p:nvGrpSpPr>
          <p:cNvPr id="2" name="Grupo 1"/>
          <p:cNvGrpSpPr/>
          <p:nvPr userDrawn="1"/>
        </p:nvGrpSpPr>
        <p:grpSpPr>
          <a:xfrm>
            <a:off x="512927" y="0"/>
            <a:ext cx="8631073" cy="76200"/>
            <a:chOff x="837471" y="0"/>
            <a:chExt cx="8631073" cy="72008"/>
          </a:xfrm>
        </p:grpSpPr>
        <p:grpSp>
          <p:nvGrpSpPr>
            <p:cNvPr id="5" name="Grupo 4"/>
            <p:cNvGrpSpPr/>
            <p:nvPr userDrawn="1"/>
          </p:nvGrpSpPr>
          <p:grpSpPr>
            <a:xfrm>
              <a:off x="837471" y="0"/>
              <a:ext cx="4320480" cy="72008"/>
              <a:chOff x="4644008" y="0"/>
              <a:chExt cx="4320480" cy="260648"/>
            </a:xfrm>
          </p:grpSpPr>
          <p:sp>
            <p:nvSpPr>
              <p:cNvPr id="6" name="Rectángulo 5"/>
              <p:cNvSpPr/>
              <p:nvPr userDrawn="1"/>
            </p:nvSpPr>
            <p:spPr>
              <a:xfrm>
                <a:off x="4644008" y="0"/>
                <a:ext cx="720080" cy="260648"/>
              </a:xfrm>
              <a:prstGeom prst="rect">
                <a:avLst/>
              </a:prstGeom>
              <a:solidFill>
                <a:srgbClr val="00A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7" name="Rectángulo 6"/>
              <p:cNvSpPr/>
              <p:nvPr userDrawn="1"/>
            </p:nvSpPr>
            <p:spPr>
              <a:xfrm>
                <a:off x="5364088" y="0"/>
                <a:ext cx="720080" cy="260648"/>
              </a:xfrm>
              <a:prstGeom prst="rect">
                <a:avLst/>
              </a:prstGeom>
              <a:solidFill>
                <a:srgbClr val="FFD0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8" name="Rectángulo 7"/>
              <p:cNvSpPr/>
              <p:nvPr userDrawn="1"/>
            </p:nvSpPr>
            <p:spPr>
              <a:xfrm>
                <a:off x="6084168" y="0"/>
                <a:ext cx="720080" cy="260648"/>
              </a:xfrm>
              <a:prstGeom prst="rect">
                <a:avLst/>
              </a:prstGeom>
              <a:solidFill>
                <a:srgbClr val="DA29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9" name="Rectángulo 8"/>
              <p:cNvSpPr/>
              <p:nvPr userDrawn="1"/>
            </p:nvSpPr>
            <p:spPr>
              <a:xfrm>
                <a:off x="7524328" y="0"/>
                <a:ext cx="720080" cy="260648"/>
              </a:xfrm>
              <a:prstGeom prst="rect">
                <a:avLst/>
              </a:prstGeom>
              <a:solidFill>
                <a:srgbClr val="0085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0" name="Rectángulo 9"/>
              <p:cNvSpPr/>
              <p:nvPr userDrawn="1"/>
            </p:nvSpPr>
            <p:spPr>
              <a:xfrm>
                <a:off x="8244408" y="0"/>
                <a:ext cx="720080" cy="260648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1" name="Rectángulo 10"/>
              <p:cNvSpPr/>
              <p:nvPr userDrawn="1"/>
            </p:nvSpPr>
            <p:spPr>
              <a:xfrm>
                <a:off x="6804248" y="0"/>
                <a:ext cx="720080" cy="260648"/>
              </a:xfrm>
              <a:prstGeom prst="rect">
                <a:avLst/>
              </a:prstGeom>
              <a:solidFill>
                <a:srgbClr val="BB16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grpSp>
          <p:nvGrpSpPr>
            <p:cNvPr id="14" name="Grupo 13"/>
            <p:cNvGrpSpPr/>
            <p:nvPr userDrawn="1"/>
          </p:nvGrpSpPr>
          <p:grpSpPr>
            <a:xfrm>
              <a:off x="5148064" y="0"/>
              <a:ext cx="4320480" cy="72008"/>
              <a:chOff x="4644008" y="0"/>
              <a:chExt cx="4320480" cy="260648"/>
            </a:xfrm>
          </p:grpSpPr>
          <p:sp>
            <p:nvSpPr>
              <p:cNvPr id="15" name="Rectángulo 14"/>
              <p:cNvSpPr/>
              <p:nvPr userDrawn="1"/>
            </p:nvSpPr>
            <p:spPr>
              <a:xfrm>
                <a:off x="4644008" y="0"/>
                <a:ext cx="720080" cy="260648"/>
              </a:xfrm>
              <a:prstGeom prst="rect">
                <a:avLst/>
              </a:prstGeom>
              <a:solidFill>
                <a:srgbClr val="00A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6" name="Rectángulo 15"/>
              <p:cNvSpPr/>
              <p:nvPr userDrawn="1"/>
            </p:nvSpPr>
            <p:spPr>
              <a:xfrm>
                <a:off x="5364088" y="0"/>
                <a:ext cx="720080" cy="260648"/>
              </a:xfrm>
              <a:prstGeom prst="rect">
                <a:avLst/>
              </a:prstGeom>
              <a:solidFill>
                <a:srgbClr val="FFD0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7" name="Rectángulo 16"/>
              <p:cNvSpPr/>
              <p:nvPr userDrawn="1"/>
            </p:nvSpPr>
            <p:spPr>
              <a:xfrm>
                <a:off x="6084168" y="0"/>
                <a:ext cx="720080" cy="260648"/>
              </a:xfrm>
              <a:prstGeom prst="rect">
                <a:avLst/>
              </a:prstGeom>
              <a:solidFill>
                <a:srgbClr val="DA29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8" name="Rectángulo 17"/>
              <p:cNvSpPr/>
              <p:nvPr userDrawn="1"/>
            </p:nvSpPr>
            <p:spPr>
              <a:xfrm>
                <a:off x="7524328" y="0"/>
                <a:ext cx="720080" cy="260648"/>
              </a:xfrm>
              <a:prstGeom prst="rect">
                <a:avLst/>
              </a:prstGeom>
              <a:solidFill>
                <a:srgbClr val="0085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9" name="Rectángulo 18"/>
              <p:cNvSpPr/>
              <p:nvPr userDrawn="1"/>
            </p:nvSpPr>
            <p:spPr>
              <a:xfrm>
                <a:off x="8244408" y="0"/>
                <a:ext cx="720080" cy="260648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20" name="Rectángulo 19"/>
              <p:cNvSpPr/>
              <p:nvPr userDrawn="1"/>
            </p:nvSpPr>
            <p:spPr>
              <a:xfrm>
                <a:off x="6804248" y="0"/>
                <a:ext cx="720080" cy="260648"/>
              </a:xfrm>
              <a:prstGeom prst="rect">
                <a:avLst/>
              </a:prstGeom>
              <a:solidFill>
                <a:srgbClr val="BB16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986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Rectángulo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1 Título"/>
          <p:cNvSpPr txBox="1">
            <a:spLocks/>
          </p:cNvSpPr>
          <p:nvPr userDrawn="1"/>
        </p:nvSpPr>
        <p:spPr>
          <a:xfrm>
            <a:off x="2195736" y="3229877"/>
            <a:ext cx="468052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b="1" dirty="0" smtClean="0">
                <a:solidFill>
                  <a:srgbClr val="0070C0"/>
                </a:solidFill>
              </a:rPr>
              <a:t>¡Gracias!</a:t>
            </a:r>
            <a:endParaRPr lang="es-PE" sz="3200" dirty="0">
              <a:solidFill>
                <a:srgbClr val="0070C0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01992"/>
            <a:ext cx="1692188" cy="9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1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D496-FCC3-409B-9CFB-5E5B026631B9}" type="datetimeFigureOut">
              <a:rPr lang="es-PE" smtClean="0"/>
              <a:t>15/11/16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DB9-CF22-46C4-B618-A7B7691A915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64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D496-FCC3-409B-9CFB-5E5B026631B9}" type="datetimeFigureOut">
              <a:rPr lang="es-PE" smtClean="0"/>
              <a:t>15/11/16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DB9-CF22-46C4-B618-A7B7691A915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747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9C30-E325-4802-93F6-5A7FADF16570}" type="datetimeFigureOut">
              <a:rPr lang="es-PE" smtClean="0"/>
              <a:t>15/11/16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6E28-4035-40EC-BEF0-258830E92B9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423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75" r:id="rId5"/>
    <p:sldLayoutId id="2147483676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18.pn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27784" y="4149080"/>
            <a:ext cx="6192688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INSTRUMENTOS FINANCIEROS INNOVADORES PARA LA EFICIENCIA ENERGÉTICA</a:t>
            </a:r>
          </a:p>
          <a:p>
            <a:pPr algn="ctr"/>
            <a:endParaRPr lang="es-P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s-PE" sz="20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PROYECTO </a:t>
            </a:r>
          </a:p>
          <a:p>
            <a:pPr algn="ctr"/>
            <a:r>
              <a:rPr lang="es-PE" sz="20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“BONO MIVIVIENDA SOSTENIBLE”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271867" y="6021288"/>
            <a:ext cx="462061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z="2000" b="1" dirty="0" smtClean="0">
                <a:solidFill>
                  <a:srgbClr val="0070C0"/>
                </a:solidFill>
              </a:rPr>
              <a:t>Lima, Perú - Noviembre 2016</a:t>
            </a:r>
            <a:endParaRPr lang="es-P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1"/>
          <p:cNvSpPr txBox="1">
            <a:spLocks/>
          </p:cNvSpPr>
          <p:nvPr/>
        </p:nvSpPr>
        <p:spPr>
          <a:xfrm>
            <a:off x="514350" y="44624"/>
            <a:ext cx="8628395" cy="576063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1900" b="1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LÍNEA DE CRÉDITO CON LA AGENCIA FRANCESA DE DESARROLLO</a:t>
            </a:r>
            <a:endParaRPr lang="es-PE" sz="19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52" y="3884900"/>
            <a:ext cx="1728192" cy="1483050"/>
          </a:xfrm>
          <a:prstGeom prst="rect">
            <a:avLst/>
          </a:prstGeom>
        </p:spPr>
      </p:pic>
      <p:sp>
        <p:nvSpPr>
          <p:cNvPr id="4" name="2 Rectángulo"/>
          <p:cNvSpPr/>
          <p:nvPr/>
        </p:nvSpPr>
        <p:spPr>
          <a:xfrm>
            <a:off x="774724" y="1446152"/>
            <a:ext cx="7397676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/>
              <a:t>Convenio de Facilidad Crediticia de 120 millones de euros. Firmado en marzo del 2015.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/>
              <a:t>40 millones de euros destinados a ‘vivienda sostenible’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/>
              <a:t>80 millones de euros destinados a créditos tradicionales del FMV.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/>
              <a:t>Alrededor de 1300 ‘viviendas sostenibles’ con esta primera línea.</a:t>
            </a:r>
            <a:endParaRPr lang="es-P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2156"/>
            <a:ext cx="1368152" cy="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260" y="3861048"/>
            <a:ext cx="2136964" cy="14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1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1"/>
          <p:cNvSpPr txBox="1">
            <a:spLocks/>
          </p:cNvSpPr>
          <p:nvPr/>
        </p:nvSpPr>
        <p:spPr>
          <a:xfrm>
            <a:off x="514350" y="44624"/>
            <a:ext cx="8628395" cy="576063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2400" b="1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CERTIFICACIÓN DE PROYECTOS</a:t>
            </a:r>
            <a:endParaRPr lang="es-PE" sz="24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6" descr="Resultado de imagen para cissac condominio paseo colon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74" y="4216105"/>
            <a:ext cx="2790953" cy="209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836712"/>
            <a:ext cx="7992888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PE"/>
            </a:defPPr>
            <a:lvl1pPr lvl="0" algn="just">
              <a:defRPr sz="1500"/>
            </a:lvl1pPr>
          </a:lstStyle>
          <a:p>
            <a:r>
              <a:rPr lang="es-PE" dirty="0" smtClean="0"/>
              <a:t>A la fecha, dos </a:t>
            </a:r>
            <a:r>
              <a:rPr lang="es-PE" dirty="0"/>
              <a:t>proyectos han sido </a:t>
            </a:r>
            <a:r>
              <a:rPr lang="es-PE" dirty="0" smtClean="0"/>
              <a:t>certificados; juntos suman 528 potenciales Viviendas Sostenibles. De estos proyectos se han desembolsado los primeros 9 créditos </a:t>
            </a:r>
            <a:r>
              <a:rPr lang="es-PE" dirty="0" err="1" smtClean="0"/>
              <a:t>Mivivienda</a:t>
            </a:r>
            <a:r>
              <a:rPr lang="es-PE" dirty="0" smtClean="0"/>
              <a:t> con BMS.</a:t>
            </a:r>
            <a:endParaRPr lang="es-P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2156"/>
            <a:ext cx="1368152" cy="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619672" y="371703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s-P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P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Condominio Paseo Colonial</a:t>
            </a:r>
          </a:p>
        </p:txBody>
      </p:sp>
      <p:pic>
        <p:nvPicPr>
          <p:cNvPr id="14338" name="Picture 2" descr="http://ate.interbankcasapropia.pe/image/image_gallery?img_id=36486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51" y="4198302"/>
            <a:ext cx="2524661" cy="21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Compartido_GI\2016\Bono Mivivienda Sostenible\Marketing\Gráfica GIZ\logoysello-final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5" t="40294" r="31490" b="7158"/>
          <a:stretch/>
        </p:blipFill>
        <p:spPr bwMode="auto">
          <a:xfrm>
            <a:off x="4044291" y="3281338"/>
            <a:ext cx="1679837" cy="151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932040" y="371703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s-P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P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 de Santa Clara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79712" y="6309320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Proyectos con primeros desembolsos octubre 2016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792651"/>
              </p:ext>
            </p:extLst>
          </p:nvPr>
        </p:nvGraphicFramePr>
        <p:xfrm>
          <a:off x="611559" y="1412776"/>
          <a:ext cx="799288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111"/>
                <a:gridCol w="999111"/>
                <a:gridCol w="999111"/>
                <a:gridCol w="999111"/>
                <a:gridCol w="999111"/>
                <a:gridCol w="999111"/>
                <a:gridCol w="999111"/>
                <a:gridCol w="999111"/>
              </a:tblGrid>
              <a:tr h="217024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Promotor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Nombre del</a:t>
                      </a:r>
                      <a:r>
                        <a:rPr lang="es-PE" sz="1400" baseline="0" dirty="0" smtClean="0"/>
                        <a:t> Proyecto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Ubicación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aseline="0" dirty="0" smtClean="0"/>
                        <a:t>Viviendas con BMS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Precio</a:t>
                      </a:r>
                      <a:r>
                        <a:rPr lang="es-PE" sz="1400" baseline="0" dirty="0" smtClean="0"/>
                        <a:t> de la Vivienda (S/.)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Precio</a:t>
                      </a:r>
                      <a:r>
                        <a:rPr lang="es-PE" sz="1400" baseline="0" dirty="0" smtClean="0"/>
                        <a:t> de la Vivienda (USD)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Monto Aprox. de BMS (S/.)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 smtClean="0"/>
                        <a:t>Monto Aprox. de BMS (USD)</a:t>
                      </a:r>
                      <a:endParaRPr lang="es-PE" sz="1400" dirty="0"/>
                    </a:p>
                  </a:txBody>
                  <a:tcPr anchor="ctr"/>
                </a:tc>
              </a:tr>
              <a:tr h="119013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Madrid Ingenieros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Sol de Santa Clara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Ate, Lima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264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181,693.00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53,390.00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5,400.00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1,585.00</a:t>
                      </a:r>
                      <a:endParaRPr lang="es-PE" sz="1400" dirty="0"/>
                    </a:p>
                  </a:txBody>
                  <a:tcPr anchor="ctr"/>
                </a:tc>
              </a:tr>
              <a:tr h="168019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CISSAC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Condominio Paseo</a:t>
                      </a:r>
                      <a:r>
                        <a:rPr lang="es-PE" sz="1400" baseline="0" dirty="0" smtClean="0"/>
                        <a:t> Colonial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Cercado</a:t>
                      </a:r>
                      <a:r>
                        <a:rPr lang="es-PE" sz="1400" baseline="0" dirty="0" smtClean="0"/>
                        <a:t> de Lima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262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206,000.00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60,530.00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6,300.00</a:t>
                      </a:r>
                      <a:endParaRPr lang="es-P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1850.00</a:t>
                      </a:r>
                      <a:endParaRPr lang="es-PE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5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4" y="1700808"/>
            <a:ext cx="3686175" cy="3973512"/>
          </a:xfrm>
        </p:spPr>
      </p:pic>
      <p:sp>
        <p:nvSpPr>
          <p:cNvPr id="5" name="CuadroTexto 4"/>
          <p:cNvSpPr txBox="1"/>
          <p:nvPr/>
        </p:nvSpPr>
        <p:spPr>
          <a:xfrm>
            <a:off x="539552" y="1300698"/>
            <a:ext cx="4593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/>
              <a:t>Departamento Típico  NCMV (62-70 m2)</a:t>
            </a:r>
            <a:endParaRPr lang="es-PE" sz="2000" b="1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717127"/>
              </p:ext>
            </p:extLst>
          </p:nvPr>
        </p:nvGraphicFramePr>
        <p:xfrm>
          <a:off x="4510309" y="2708920"/>
          <a:ext cx="4103193" cy="1974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4193"/>
                <a:gridCol w="813910"/>
                <a:gridCol w="1035805"/>
                <a:gridCol w="989285"/>
              </a:tblGrid>
              <a:tr h="45369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</a:rPr>
                        <a:t>Ambientes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>
                          <a:effectLst/>
                        </a:rPr>
                        <a:t>Número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</a:rPr>
                        <a:t>Centros de luz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</a:rPr>
                        <a:t>Artefactos sanitarios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0948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 dirty="0">
                          <a:effectLst/>
                        </a:rPr>
                        <a:t>Sala Comedor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</a:rPr>
                        <a:t>1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</a:rPr>
                        <a:t>2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</a:rPr>
                        <a:t> 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48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</a:rPr>
                        <a:t>Cocina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</a:rPr>
                        <a:t>1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</a:rPr>
                        <a:t>1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</a:rPr>
                        <a:t>Lavatorio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 dirty="0">
                          <a:effectLst/>
                        </a:rPr>
                        <a:t>Baño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</a:rPr>
                        <a:t>2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</a:rPr>
                        <a:t>1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 dirty="0">
                          <a:effectLst/>
                        </a:rPr>
                        <a:t>Ducha/Inodoro/Lavamanos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48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 dirty="0">
                          <a:effectLst/>
                        </a:rPr>
                        <a:t>Dormitorio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</a:rPr>
                        <a:t>3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</a:rPr>
                        <a:t>1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 dirty="0">
                          <a:effectLst/>
                        </a:rPr>
                        <a:t> 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48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</a:rPr>
                        <a:t>Lavandería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</a:rPr>
                        <a:t>1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</a:rPr>
                        <a:t>1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 dirty="0">
                          <a:effectLst/>
                        </a:rPr>
                        <a:t>Lavadero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48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 dirty="0">
                          <a:effectLst/>
                        </a:rPr>
                        <a:t>Estar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</a:rPr>
                        <a:t>1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</a:rPr>
                        <a:t>1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 dirty="0">
                          <a:effectLst/>
                        </a:rPr>
                        <a:t> 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31"/>
          <p:cNvSpPr txBox="1">
            <a:spLocks/>
          </p:cNvSpPr>
          <p:nvPr/>
        </p:nvSpPr>
        <p:spPr>
          <a:xfrm>
            <a:off x="514350" y="44624"/>
            <a:ext cx="8628395" cy="576063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2400" b="1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AHORRO DE ENERGÍA</a:t>
            </a:r>
            <a:endParaRPr lang="es-PE" sz="24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2156"/>
            <a:ext cx="1368152" cy="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9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83768" y="1196752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PE" sz="2000" b="1" dirty="0" smtClean="0"/>
              <a:t>Consumos de Energía Eléctrica</a:t>
            </a:r>
          </a:p>
        </p:txBody>
      </p:sp>
      <p:graphicFrame>
        <p:nvGraphicFramePr>
          <p:cNvPr id="5" name="2 Gráfico" title="Comparación Tipos de Luminaria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472706"/>
              </p:ext>
            </p:extLst>
          </p:nvPr>
        </p:nvGraphicFramePr>
        <p:xfrm>
          <a:off x="755576" y="1236822"/>
          <a:ext cx="7920880" cy="442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31"/>
          <p:cNvSpPr txBox="1">
            <a:spLocks/>
          </p:cNvSpPr>
          <p:nvPr/>
        </p:nvSpPr>
        <p:spPr>
          <a:xfrm>
            <a:off x="514350" y="44624"/>
            <a:ext cx="8628395" cy="576063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2400" b="1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AHORRO DE ENERGÍA</a:t>
            </a:r>
            <a:endParaRPr lang="es-PE" sz="24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2156"/>
            <a:ext cx="1368152" cy="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9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71138" y="1157690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PE" sz="2000" b="1" dirty="0" smtClean="0"/>
              <a:t>Consumos de Gas</a:t>
            </a: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81620"/>
              </p:ext>
            </p:extLst>
          </p:nvPr>
        </p:nvGraphicFramePr>
        <p:xfrm>
          <a:off x="611560" y="908720"/>
          <a:ext cx="7916162" cy="507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 CuadroTexto"/>
          <p:cNvSpPr txBox="1"/>
          <p:nvPr/>
        </p:nvSpPr>
        <p:spPr>
          <a:xfrm>
            <a:off x="7087562" y="5644083"/>
            <a:ext cx="1038111" cy="3051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300" b="1" dirty="0"/>
              <a:t>Años</a:t>
            </a:r>
          </a:p>
        </p:txBody>
      </p:sp>
      <p:sp>
        <p:nvSpPr>
          <p:cNvPr id="9" name="Title 31"/>
          <p:cNvSpPr txBox="1">
            <a:spLocks/>
          </p:cNvSpPr>
          <p:nvPr/>
        </p:nvSpPr>
        <p:spPr>
          <a:xfrm>
            <a:off x="514350" y="44624"/>
            <a:ext cx="8628395" cy="576063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2400" b="1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AHORRO DE ENERGÍA</a:t>
            </a:r>
            <a:endParaRPr lang="es-PE" sz="24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2156"/>
            <a:ext cx="1368152" cy="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8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11760" y="655423"/>
            <a:ext cx="7739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PE" b="1" dirty="0" smtClean="0"/>
              <a:t>Recupero de Inversión (Grado 1): Con Calentador a GN, sin PTAR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660587289"/>
              </p:ext>
            </p:extLst>
          </p:nvPr>
        </p:nvGraphicFramePr>
        <p:xfrm>
          <a:off x="461758" y="3344100"/>
          <a:ext cx="79928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24192"/>
              </p:ext>
            </p:extLst>
          </p:nvPr>
        </p:nvGraphicFramePr>
        <p:xfrm>
          <a:off x="492714" y="1290800"/>
          <a:ext cx="5519445" cy="1994184"/>
        </p:xfrm>
        <a:graphic>
          <a:graphicData uri="http://schemas.openxmlformats.org/drawingml/2006/table">
            <a:tbl>
              <a:tblPr/>
              <a:tblGrid>
                <a:gridCol w="1126966"/>
                <a:gridCol w="989640"/>
                <a:gridCol w="1184723"/>
                <a:gridCol w="1041966"/>
                <a:gridCol w="1176150"/>
              </a:tblGrid>
              <a:tr h="174132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CRITERIO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INVERSIÓN DIFERENCIAL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CONSUMO MENSUAL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AHORRO (S/.)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9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</a:t>
                      </a:r>
                    </a:p>
                    <a:p>
                      <a:pPr algn="ctr" rtl="0" fontAlgn="b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TECNOLOGÍAS </a:t>
                      </a:r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(S/.)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</a:t>
                      </a:r>
                    </a:p>
                    <a:p>
                      <a:pPr algn="ctr" rtl="0" fontAlgn="b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TECNOLOGÍAS </a:t>
                      </a:r>
                      <a:endParaRPr lang="es-PE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b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74132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APARATOS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S/. </a:t>
                      </a: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557.10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S/. 45.69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S/. 33.51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S/. 12.18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2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LÁMPARAS LED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S/. </a:t>
                      </a: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751.21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S/. 12.68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S/. 7.96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S/. 4.71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8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TERMA DE PASO GAS NATURAL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S/. </a:t>
                      </a: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992.68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S/. 58.78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S/. 18.30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S/. 40.48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S/. </a:t>
                      </a:r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2,300.99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S/. 117.15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S/. 59.77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S/. 57.38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121076" y="1327076"/>
            <a:ext cx="2699396" cy="1692771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sz="1300" b="1" dirty="0" smtClean="0"/>
              <a:t>Sobrecostos se recuperan en 40 meses.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1300" b="1" dirty="0" smtClean="0"/>
              <a:t>Ahorros representan el 48.9% del consumo mensual sin tecnologías.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1300" b="1" dirty="0" smtClean="0"/>
              <a:t>Sumando gastos de otros equipos eléctricos (S/.57.9)*, el ahorro mensual sería de 32.8%.</a:t>
            </a:r>
            <a:endParaRPr lang="es-PE" sz="13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702858" y="2996952"/>
            <a:ext cx="1117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dirty="0" smtClean="0"/>
              <a:t>*Fuente: MINEM</a:t>
            </a:r>
            <a:endParaRPr lang="es-PE" sz="1050" dirty="0"/>
          </a:p>
        </p:txBody>
      </p:sp>
      <p:sp>
        <p:nvSpPr>
          <p:cNvPr id="13" name="Title 31"/>
          <p:cNvSpPr txBox="1">
            <a:spLocks/>
          </p:cNvSpPr>
          <p:nvPr/>
        </p:nvSpPr>
        <p:spPr>
          <a:xfrm>
            <a:off x="514350" y="44624"/>
            <a:ext cx="8628395" cy="576063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2400" b="1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AHORRO DE ENERGÍA</a:t>
            </a:r>
            <a:endParaRPr lang="es-PE" sz="24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2156"/>
            <a:ext cx="1368152" cy="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2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496" y="620688"/>
            <a:ext cx="878497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PE" b="1" dirty="0" smtClean="0"/>
              <a:t>Es importante que exista…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s-PE" sz="155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s-PE" sz="1550" dirty="0" smtClean="0"/>
              <a:t>Normativa </a:t>
            </a:r>
            <a:r>
              <a:rPr lang="es-PE" sz="1550" dirty="0"/>
              <a:t>sólida en la que apoyarse que regule </a:t>
            </a:r>
            <a:r>
              <a:rPr lang="es-PE" sz="1550" dirty="0" smtClean="0"/>
              <a:t>la eficiencia energética de los aparatos. En el Perú la normativa está en sus etapas iniciales.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s-PE" sz="155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s-PE" sz="1550" dirty="0"/>
              <a:t>Mercado de certificación de productos </a:t>
            </a:r>
            <a:r>
              <a:rPr lang="es-PE" sz="1550" dirty="0" smtClean="0"/>
              <a:t>consolidado a nivel de infraestructura: laboratorios</a:t>
            </a:r>
            <a:r>
              <a:rPr lang="es-PE" sz="1550" dirty="0"/>
              <a:t> </a:t>
            </a:r>
            <a:r>
              <a:rPr lang="es-PE" sz="1550" dirty="0" smtClean="0"/>
              <a:t>y certificadoras. En el Perú esta infraestructura es escasa. </a:t>
            </a:r>
          </a:p>
          <a:p>
            <a:pPr lvl="1"/>
            <a:endParaRPr lang="es-PE" sz="155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s-PE" sz="1550" dirty="0"/>
              <a:t>Canales de comunicación y cooperación entre entidades públicas y privadas para el alineamiento de </a:t>
            </a:r>
            <a:r>
              <a:rPr lang="es-PE" sz="1550" dirty="0" smtClean="0"/>
              <a:t>esfuerzos: Comité Permanente de Construcción Sostenible.</a:t>
            </a:r>
          </a:p>
          <a:p>
            <a:pPr lvl="1"/>
            <a:endParaRPr lang="es-PE" sz="155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s-PE" sz="1550" dirty="0"/>
              <a:t>Instrumentos financieros gestionados por el sector público que promuevan la entrada del sector privado a iniciativas verdes. (</a:t>
            </a:r>
            <a:r>
              <a:rPr lang="es-PE" sz="1550" dirty="0" err="1"/>
              <a:t>Ejm</a:t>
            </a:r>
            <a:r>
              <a:rPr lang="es-PE" sz="1550" dirty="0"/>
              <a:t>: subsidios, préstamos subsidiados para </a:t>
            </a:r>
            <a:r>
              <a:rPr lang="es-PE" sz="1550" dirty="0" smtClean="0"/>
              <a:t>la demanda en proyectos </a:t>
            </a:r>
            <a:r>
              <a:rPr lang="es-PE" sz="1550" dirty="0"/>
              <a:t>verdes</a:t>
            </a:r>
            <a:r>
              <a:rPr lang="es-PE" sz="1550" dirty="0" smtClean="0"/>
              <a:t>): El Bono </a:t>
            </a:r>
            <a:r>
              <a:rPr lang="es-PE" sz="1550" dirty="0" err="1" smtClean="0"/>
              <a:t>Mivivienda</a:t>
            </a:r>
            <a:r>
              <a:rPr lang="es-PE" sz="1550" dirty="0" smtClean="0"/>
              <a:t> Sostenible.</a:t>
            </a:r>
          </a:p>
          <a:p>
            <a:pPr lvl="1"/>
            <a:endParaRPr lang="es-PE" sz="155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s-PE" sz="1550" dirty="0"/>
              <a:t>Políticas educativas que generen incentivos para promover la innovación ligada al desarrollo sostenible en centros de educación </a:t>
            </a:r>
            <a:r>
              <a:rPr lang="es-PE" sz="1550" dirty="0" smtClean="0"/>
              <a:t>superior: CONCYTEC.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s-PE" sz="155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s-PE" sz="1550" dirty="0" smtClean="0"/>
              <a:t>Políticas que integren la eficiencia energética desde la vivienda y su relación con la ciudad: la ciudad compacta y de usos de suelo mixto tiene tramos más cortos de movilidad.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s-PE" sz="155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s-PE" sz="1550" dirty="0" smtClean="0"/>
              <a:t>Una sociedad concientizada impulsa enormemente las iniciativas de eficiencia energética: apoya políticas y genera demanda en productos y servicios de este tipo.</a:t>
            </a:r>
            <a:endParaRPr lang="es-PE" sz="1550" dirty="0"/>
          </a:p>
          <a:p>
            <a:pPr marL="628650" lvl="1" indent="-171450">
              <a:buFont typeface="Arial" pitchFamily="34" charset="0"/>
              <a:buChar char="•"/>
            </a:pPr>
            <a:endParaRPr lang="es-PE" sz="1600" dirty="0"/>
          </a:p>
        </p:txBody>
      </p:sp>
      <p:sp>
        <p:nvSpPr>
          <p:cNvPr id="6" name="Title 31"/>
          <p:cNvSpPr txBox="1">
            <a:spLocks/>
          </p:cNvSpPr>
          <p:nvPr/>
        </p:nvSpPr>
        <p:spPr>
          <a:xfrm>
            <a:off x="514350" y="44624"/>
            <a:ext cx="8628395" cy="576063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2400" b="1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CONSIDERACIONES IMPORTANTES</a:t>
            </a:r>
            <a:endParaRPr lang="es-PE" sz="24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2156"/>
            <a:ext cx="1368152" cy="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5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/>
          <p:cNvSpPr/>
          <p:nvPr/>
        </p:nvSpPr>
        <p:spPr>
          <a:xfrm>
            <a:off x="395536" y="4365104"/>
            <a:ext cx="6904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4000" b="1" dirty="0" smtClean="0">
                <a:solidFill>
                  <a:srgbClr val="FFD0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MUCHAS GRACIAS</a:t>
            </a:r>
            <a:endParaRPr lang="es-PE" sz="4000" b="1" dirty="0">
              <a:solidFill>
                <a:srgbClr val="FFD03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G:\Compartido_GI\2016\Bono Mivivienda Sostenible\Marketing\Gráfica GIZ\logoysello-final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5" t="40294" r="31490" b="7158"/>
          <a:stretch/>
        </p:blipFill>
        <p:spPr bwMode="auto">
          <a:xfrm>
            <a:off x="7524328" y="188640"/>
            <a:ext cx="1619672" cy="14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4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980728"/>
            <a:ext cx="8538464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100000"/>
            </a:pPr>
            <a:r>
              <a:rPr lang="es-PE" dirty="0">
                <a:solidFill>
                  <a:prstClr val="black"/>
                </a:solidFill>
              </a:rPr>
              <a:t>El Fondo MIVIVIENDA S.A. es una empresa de propiedad estatal</a:t>
            </a:r>
            <a:r>
              <a:rPr lang="es-PE" dirty="0" smtClean="0">
                <a:solidFill>
                  <a:prstClr val="black"/>
                </a:solidFill>
              </a:rPr>
              <a:t>, </a:t>
            </a:r>
            <a:r>
              <a:rPr lang="es-PE" dirty="0" smtClean="0"/>
              <a:t>creada </a:t>
            </a:r>
            <a:r>
              <a:rPr lang="es-PE" dirty="0"/>
              <a:t>por el Gobierno Peruano con el objetivo de reducir el déficit habitacional del Perú a partir de la canalización de recursos al sistema financiero para la adquisición, construcción y/o mejora de viviendas por parte de los sectores de la población tradicionalmente no atendidos por la banca comercial.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100000"/>
            </a:pPr>
            <a:r>
              <a:rPr lang="es-PE" dirty="0" smtClean="0">
                <a:solidFill>
                  <a:prstClr val="black"/>
                </a:solidFill>
              </a:rPr>
              <a:t> 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5" name="Title 31"/>
          <p:cNvSpPr txBox="1">
            <a:spLocks/>
          </p:cNvSpPr>
          <p:nvPr/>
        </p:nvSpPr>
        <p:spPr>
          <a:xfrm>
            <a:off x="514350" y="70045"/>
            <a:ext cx="8628395" cy="622651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400" b="1" spc="-1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s-PE" sz="2400" b="1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¿QUÉ ES EL FONDO MIVIVIENDA? </a:t>
            </a:r>
          </a:p>
          <a:p>
            <a:pPr algn="l"/>
            <a:endParaRPr lang="es-PE" sz="24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354016" y="2636912"/>
            <a:ext cx="8538464" cy="2592288"/>
            <a:chOff x="354016" y="2192090"/>
            <a:chExt cx="8538464" cy="2592288"/>
          </a:xfrm>
        </p:grpSpPr>
        <p:pic>
          <p:nvPicPr>
            <p:cNvPr id="11270" name="Picture 6" descr="http://www.mivivienda.com.pe/PortalCMS/archivos/documentos/Logo%20Nuevo%20Cr%C3%A9dito%20Mivivienda-046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16" y="2530625"/>
              <a:ext cx="2271560" cy="160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12 Conector recto de flecha"/>
            <p:cNvCxnSpPr>
              <a:stCxn id="11270" idx="3"/>
            </p:cNvCxnSpPr>
            <p:nvPr/>
          </p:nvCxnSpPr>
          <p:spPr>
            <a:xfrm>
              <a:off x="2625576" y="3333225"/>
              <a:ext cx="3468368" cy="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92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952" y="2192090"/>
              <a:ext cx="2726528" cy="2074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0" name="29 Grupo"/>
            <p:cNvGrpSpPr/>
            <p:nvPr/>
          </p:nvGrpSpPr>
          <p:grpSpPr>
            <a:xfrm>
              <a:off x="6685692" y="4264735"/>
              <a:ext cx="1558716" cy="519643"/>
              <a:chOff x="6588224" y="5250686"/>
              <a:chExt cx="1558716" cy="519643"/>
            </a:xfrm>
          </p:grpSpPr>
          <p:sp>
            <p:nvSpPr>
              <p:cNvPr id="28" name="27 Rectángulo"/>
              <p:cNvSpPr/>
              <p:nvPr/>
            </p:nvSpPr>
            <p:spPr>
              <a:xfrm>
                <a:off x="6588224" y="5250686"/>
                <a:ext cx="15587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300"/>
                  </a:spcAft>
                  <a:buClr>
                    <a:srgbClr val="006699"/>
                  </a:buClr>
                  <a:buSzPct val="100000"/>
                </a:pPr>
                <a:r>
                  <a:rPr lang="es-PE" sz="1600" b="1" dirty="0" smtClean="0">
                    <a:solidFill>
                      <a:prstClr val="black"/>
                    </a:solidFill>
                    <a:latin typeface="+mj-lt"/>
                  </a:rPr>
                  <a:t>FAMILIAS</a:t>
                </a:r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6664470" y="5431775"/>
                <a:ext cx="14638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300"/>
                  </a:spcAft>
                  <a:buClr>
                    <a:srgbClr val="006699"/>
                  </a:buClr>
                  <a:buSzPct val="100000"/>
                </a:pPr>
                <a:r>
                  <a:rPr lang="es-PE" sz="1600" b="1" dirty="0">
                    <a:solidFill>
                      <a:prstClr val="black"/>
                    </a:solidFill>
                  </a:rPr>
                  <a:t>BENEFICIARIAS</a:t>
                </a:r>
              </a:p>
            </p:txBody>
          </p:sp>
        </p:grpSp>
        <p:sp>
          <p:nvSpPr>
            <p:cNvPr id="31" name="30 Rectángulo"/>
            <p:cNvSpPr/>
            <p:nvPr/>
          </p:nvSpPr>
          <p:spPr>
            <a:xfrm>
              <a:off x="354016" y="2583195"/>
              <a:ext cx="2273768" cy="1610601"/>
            </a:xfrm>
            <a:prstGeom prst="rect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467544" y="5445224"/>
            <a:ext cx="8202750" cy="648071"/>
            <a:chOff x="467544" y="5373217"/>
            <a:chExt cx="8202750" cy="648071"/>
          </a:xfrm>
        </p:grpSpPr>
        <p:sp>
          <p:nvSpPr>
            <p:cNvPr id="11271" name="11270 Rectángulo"/>
            <p:cNvSpPr/>
            <p:nvPr/>
          </p:nvSpPr>
          <p:spPr>
            <a:xfrm>
              <a:off x="467544" y="5512587"/>
              <a:ext cx="23195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  <a:buClr>
                  <a:srgbClr val="006699"/>
                </a:buClr>
                <a:buSzPct val="100000"/>
              </a:pPr>
              <a:r>
                <a:rPr lang="es-PE" dirty="0">
                  <a:solidFill>
                    <a:prstClr val="black"/>
                  </a:solidFill>
                </a:rPr>
                <a:t>Calificación de Riesgo: </a:t>
              </a:r>
            </a:p>
          </p:txBody>
        </p:sp>
        <p:sp>
          <p:nvSpPr>
            <p:cNvPr id="44" name="TextBox 58"/>
            <p:cNvSpPr>
              <a:spLocks noChangeArrowheads="1"/>
            </p:cNvSpPr>
            <p:nvPr/>
          </p:nvSpPr>
          <p:spPr bwMode="auto">
            <a:xfrm>
              <a:off x="2765638" y="5373217"/>
              <a:ext cx="5904656" cy="64807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ea typeface="STKaiti" pitchFamily="2" charset="-122"/>
                  <a:cs typeface="Arial" pitchFamily="34" charset="0"/>
                </a:rPr>
                <a:t>BBB+ (Fitch Rating) / BBB+ (Standard &amp; Poor’s)/A3 Moody’s</a:t>
              </a:r>
              <a:endParaRPr lang="en-US" sz="1600" b="1" dirty="0">
                <a:solidFill>
                  <a:prstClr val="black"/>
                </a:solidFill>
                <a:ea typeface="STKaiti" pitchFamily="2" charset="-122"/>
                <a:cs typeface="Arial" pitchFamily="34" charset="0"/>
              </a:endParaRP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2627784" y="2753094"/>
            <a:ext cx="3168352" cy="2270825"/>
            <a:chOff x="2627784" y="2308272"/>
            <a:chExt cx="3168352" cy="2270825"/>
          </a:xfrm>
        </p:grpSpPr>
        <p:pic>
          <p:nvPicPr>
            <p:cNvPr id="11268" name="Picture 4" descr="http://mybrandnewloan.com/wp-content/uploads/2014/05/icon-house-cos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977" y="2308272"/>
              <a:ext cx="952943" cy="952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9" name="Picture 25" descr="bank icon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4" t="2675" r="9580"/>
            <a:stretch/>
          </p:blipFill>
          <p:spPr bwMode="auto">
            <a:xfrm>
              <a:off x="4314557" y="2588896"/>
              <a:ext cx="1440160" cy="1327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19 Grupo"/>
            <p:cNvGrpSpPr/>
            <p:nvPr/>
          </p:nvGrpSpPr>
          <p:grpSpPr>
            <a:xfrm>
              <a:off x="2627784" y="3344218"/>
              <a:ext cx="1558716" cy="519718"/>
              <a:chOff x="2295153" y="4565466"/>
              <a:chExt cx="1558716" cy="519718"/>
            </a:xfrm>
          </p:grpSpPr>
          <p:sp>
            <p:nvSpPr>
              <p:cNvPr id="23" name="22 Rectángulo"/>
              <p:cNvSpPr/>
              <p:nvPr/>
            </p:nvSpPr>
            <p:spPr>
              <a:xfrm>
                <a:off x="2295153" y="4565466"/>
                <a:ext cx="15587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300"/>
                  </a:spcAft>
                  <a:buClr>
                    <a:srgbClr val="006699"/>
                  </a:buClr>
                  <a:buSzPct val="100000"/>
                </a:pPr>
                <a:r>
                  <a:rPr lang="es-PE" sz="1600" b="1" dirty="0" smtClean="0">
                    <a:solidFill>
                      <a:prstClr val="black"/>
                    </a:solidFill>
                    <a:latin typeface="+mj-lt"/>
                  </a:rPr>
                  <a:t>CRÉDITOS</a:t>
                </a:r>
                <a:endParaRPr lang="es-PE" sz="1600" b="1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2348735" y="4746630"/>
                <a:ext cx="145155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300"/>
                  </a:spcAft>
                  <a:buClr>
                    <a:srgbClr val="006699"/>
                  </a:buClr>
                  <a:buSzPct val="100000"/>
                </a:pPr>
                <a:r>
                  <a:rPr lang="es-PE" sz="1600" b="1" dirty="0" smtClean="0">
                    <a:solidFill>
                      <a:prstClr val="black"/>
                    </a:solidFill>
                  </a:rPr>
                  <a:t>HIPOTECARIOS</a:t>
                </a:r>
                <a:endParaRPr lang="es-PE" sz="16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24 Grupo"/>
            <p:cNvGrpSpPr/>
            <p:nvPr/>
          </p:nvGrpSpPr>
          <p:grpSpPr>
            <a:xfrm>
              <a:off x="4223270" y="3829981"/>
              <a:ext cx="1572866" cy="749116"/>
              <a:chOff x="4211859" y="4746630"/>
              <a:chExt cx="1572866" cy="749116"/>
            </a:xfrm>
          </p:grpSpPr>
          <p:sp>
            <p:nvSpPr>
              <p:cNvPr id="27" name="26 Rectángulo"/>
              <p:cNvSpPr/>
              <p:nvPr/>
            </p:nvSpPr>
            <p:spPr>
              <a:xfrm>
                <a:off x="4211960" y="4746630"/>
                <a:ext cx="15587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300"/>
                  </a:spcAft>
                  <a:buClr>
                    <a:srgbClr val="006699"/>
                  </a:buClr>
                  <a:buSzPct val="100000"/>
                </a:pPr>
                <a:r>
                  <a:rPr lang="es-PE" sz="1600" b="1" dirty="0" smtClean="0">
                    <a:solidFill>
                      <a:prstClr val="black"/>
                    </a:solidFill>
                    <a:latin typeface="+mj-lt"/>
                  </a:rPr>
                  <a:t>INSTITUCIÓN</a:t>
                </a:r>
                <a:endParaRPr lang="es-PE" sz="1600" b="1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4348685" y="4941168"/>
                <a:ext cx="12314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300"/>
                  </a:spcAft>
                  <a:buClr>
                    <a:srgbClr val="006699"/>
                  </a:buClr>
                  <a:buSzPct val="100000"/>
                </a:pPr>
                <a:r>
                  <a:rPr lang="es-PE" sz="1600" b="1" dirty="0">
                    <a:solidFill>
                      <a:prstClr val="black"/>
                    </a:solidFill>
                  </a:rPr>
                  <a:t>FINANCIERA</a:t>
                </a:r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4211859" y="5157192"/>
                <a:ext cx="15728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300"/>
                  </a:spcAft>
                  <a:buClr>
                    <a:srgbClr val="006699"/>
                  </a:buClr>
                  <a:buSzPct val="100000"/>
                </a:pPr>
                <a:r>
                  <a:rPr lang="es-PE" sz="1600" b="1" dirty="0">
                    <a:solidFill>
                      <a:prstClr val="black"/>
                    </a:solidFill>
                  </a:rPr>
                  <a:t>INTERMEDIARIA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263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rc 29"/>
          <p:cNvSpPr>
            <a:spLocks/>
          </p:cNvSpPr>
          <p:nvPr/>
        </p:nvSpPr>
        <p:spPr bwMode="auto">
          <a:xfrm flipV="1">
            <a:off x="970211" y="2113037"/>
            <a:ext cx="5545137" cy="26241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8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57" name="Arc 30"/>
          <p:cNvSpPr>
            <a:spLocks/>
          </p:cNvSpPr>
          <p:nvPr/>
        </p:nvSpPr>
        <p:spPr bwMode="auto">
          <a:xfrm rot="10800000" flipH="1" flipV="1">
            <a:off x="970211" y="1746846"/>
            <a:ext cx="5545137" cy="26717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FF66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 flipV="1">
            <a:off x="970211" y="4777333"/>
            <a:ext cx="7273925" cy="1905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59" name="Line 32"/>
          <p:cNvSpPr>
            <a:spLocks noChangeShapeType="1"/>
          </p:cNvSpPr>
          <p:nvPr/>
        </p:nvSpPr>
        <p:spPr bwMode="auto">
          <a:xfrm flipV="1">
            <a:off x="970211" y="1746846"/>
            <a:ext cx="224715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3574550" y="1537296"/>
            <a:ext cx="5059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400" dirty="0" smtClean="0">
                <a:latin typeface="Arial" pitchFamily="34" charset="0"/>
              </a:rPr>
              <a:t>(Oferta de Vivienda)</a:t>
            </a:r>
            <a:endParaRPr lang="es-PE" sz="1400" dirty="0">
              <a:latin typeface="Arial" pitchFamily="34" charset="0"/>
            </a:endParaRPr>
          </a:p>
        </p:txBody>
      </p:sp>
      <p:sp>
        <p:nvSpPr>
          <p:cNvPr id="61" name="Text Box 36"/>
          <p:cNvSpPr txBox="1">
            <a:spLocks noChangeArrowheads="1"/>
          </p:cNvSpPr>
          <p:nvPr/>
        </p:nvSpPr>
        <p:spPr bwMode="auto">
          <a:xfrm>
            <a:off x="6370886" y="3461346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400" b="1" dirty="0" smtClean="0">
                <a:solidFill>
                  <a:srgbClr val="FF0000"/>
                </a:solidFill>
                <a:latin typeface="Arial" pitchFamily="34" charset="0"/>
              </a:rPr>
              <a:t>MATCH</a:t>
            </a:r>
            <a:endParaRPr lang="es-PE" sz="1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2" name="Line 27"/>
          <p:cNvSpPr>
            <a:spLocks noChangeShapeType="1"/>
          </p:cNvSpPr>
          <p:nvPr/>
        </p:nvSpPr>
        <p:spPr bwMode="auto">
          <a:xfrm flipH="1">
            <a:off x="970211" y="1176933"/>
            <a:ext cx="0" cy="46544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63" name="Text Box 37"/>
          <p:cNvSpPr txBox="1">
            <a:spLocks noChangeArrowheads="1"/>
          </p:cNvSpPr>
          <p:nvPr/>
        </p:nvSpPr>
        <p:spPr bwMode="auto">
          <a:xfrm rot="-5400000">
            <a:off x="-1656307" y="3582790"/>
            <a:ext cx="461327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PE" b="1" smtClean="0">
                <a:latin typeface="Arial" pitchFamily="34" charset="0"/>
              </a:rPr>
              <a:t>Valor de la Solución Habitacional</a:t>
            </a:r>
            <a:endParaRPr lang="es-PE" b="1">
              <a:latin typeface="Arial" pitchFamily="34" charset="0"/>
            </a:endParaRPr>
          </a:p>
        </p:txBody>
      </p:sp>
      <p:sp>
        <p:nvSpPr>
          <p:cNvPr id="64" name="AutoShape 38"/>
          <p:cNvSpPr>
            <a:spLocks noChangeArrowheads="1"/>
          </p:cNvSpPr>
          <p:nvPr/>
        </p:nvSpPr>
        <p:spPr bwMode="auto">
          <a:xfrm>
            <a:off x="2911723" y="4705325"/>
            <a:ext cx="1317003" cy="941388"/>
          </a:xfrm>
          <a:prstGeom prst="upArrow">
            <a:avLst>
              <a:gd name="adj1" fmla="val 50000"/>
              <a:gd name="adj2" fmla="val 8879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PE" sz="900" b="1" dirty="0" smtClean="0">
                <a:solidFill>
                  <a:schemeClr val="bg1"/>
                </a:solidFill>
                <a:latin typeface="Arial" pitchFamily="34" charset="0"/>
              </a:rPr>
              <a:t>Fondeo</a:t>
            </a:r>
          </a:p>
          <a:p>
            <a:pPr algn="ctr">
              <a:spcBef>
                <a:spcPct val="50000"/>
              </a:spcBef>
            </a:pPr>
            <a:r>
              <a:rPr lang="es-PE" sz="900" b="1" dirty="0" smtClean="0">
                <a:solidFill>
                  <a:schemeClr val="bg1"/>
                </a:solidFill>
                <a:latin typeface="Arial" pitchFamily="34" charset="0"/>
              </a:rPr>
              <a:t>(Banco de 2°</a:t>
            </a:r>
          </a:p>
          <a:p>
            <a:pPr algn="ctr">
              <a:spcBef>
                <a:spcPct val="50000"/>
              </a:spcBef>
            </a:pPr>
            <a:r>
              <a:rPr lang="es-PE" sz="900" b="1" dirty="0" smtClean="0">
                <a:solidFill>
                  <a:schemeClr val="bg1"/>
                </a:solidFill>
                <a:latin typeface="Arial" pitchFamily="34" charset="0"/>
              </a:rPr>
              <a:t> Piso)</a:t>
            </a:r>
          </a:p>
          <a:p>
            <a:pPr algn="ctr">
              <a:spcBef>
                <a:spcPct val="50000"/>
              </a:spcBef>
            </a:pPr>
            <a:endParaRPr lang="es-PE" sz="900" dirty="0">
              <a:solidFill>
                <a:schemeClr val="bg1"/>
              </a:solidFill>
            </a:endParaRPr>
          </a:p>
        </p:txBody>
      </p:sp>
      <p:sp>
        <p:nvSpPr>
          <p:cNvPr id="66" name="1 CuadroTexto"/>
          <p:cNvSpPr txBox="1">
            <a:spLocks noChangeArrowheads="1"/>
          </p:cNvSpPr>
          <p:nvPr/>
        </p:nvSpPr>
        <p:spPr bwMode="auto">
          <a:xfrm>
            <a:off x="3217363" y="1461096"/>
            <a:ext cx="43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PE" sz="2400" b="1" dirty="0" smtClean="0">
                <a:latin typeface="Arial" pitchFamily="34" charset="0"/>
              </a:rPr>
              <a:t>O</a:t>
            </a:r>
            <a:endParaRPr lang="es-PE" sz="2400" b="1" dirty="0">
              <a:latin typeface="Arial" pitchFamily="34" charset="0"/>
            </a:endParaRPr>
          </a:p>
        </p:txBody>
      </p:sp>
      <p:sp>
        <p:nvSpPr>
          <p:cNvPr id="67" name="Text Box 34"/>
          <p:cNvSpPr txBox="1">
            <a:spLocks noChangeArrowheads="1"/>
          </p:cNvSpPr>
          <p:nvPr/>
        </p:nvSpPr>
        <p:spPr bwMode="auto">
          <a:xfrm>
            <a:off x="5579729" y="5065365"/>
            <a:ext cx="27366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400" dirty="0" smtClean="0">
                <a:latin typeface="Arial" pitchFamily="34" charset="0"/>
              </a:rPr>
              <a:t>(Necesidades de Vivienda)</a:t>
            </a:r>
            <a:endParaRPr lang="es-PE" sz="1400" dirty="0">
              <a:latin typeface="Arial" pitchFamily="34" charset="0"/>
            </a:endParaRPr>
          </a:p>
        </p:txBody>
      </p:sp>
      <p:sp>
        <p:nvSpPr>
          <p:cNvPr id="68" name="21 CuadroTexto"/>
          <p:cNvSpPr txBox="1">
            <a:spLocks noChangeArrowheads="1"/>
          </p:cNvSpPr>
          <p:nvPr/>
        </p:nvSpPr>
        <p:spPr bwMode="auto">
          <a:xfrm>
            <a:off x="8213973" y="4633317"/>
            <a:ext cx="43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PE" sz="2400" b="1" dirty="0" smtClean="0">
                <a:latin typeface="Arial" pitchFamily="34" charset="0"/>
              </a:rPr>
              <a:t>N</a:t>
            </a:r>
            <a:endParaRPr lang="es-PE" sz="2400" b="1" dirty="0">
              <a:latin typeface="Arial" pitchFamily="34" charset="0"/>
            </a:endParaRPr>
          </a:p>
        </p:txBody>
      </p:sp>
      <p:sp>
        <p:nvSpPr>
          <p:cNvPr id="69" name="22 CuadroTexto"/>
          <p:cNvSpPr txBox="1">
            <a:spLocks noChangeArrowheads="1"/>
          </p:cNvSpPr>
          <p:nvPr/>
        </p:nvSpPr>
        <p:spPr bwMode="auto">
          <a:xfrm>
            <a:off x="6631236" y="2572346"/>
            <a:ext cx="531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PE" sz="2400" b="1" smtClean="0">
                <a:latin typeface="Arial" pitchFamily="34" charset="0"/>
              </a:rPr>
              <a:t>D’</a:t>
            </a:r>
            <a:endParaRPr lang="es-PE" sz="2400" b="1">
              <a:latin typeface="Arial" pitchFamily="34" charset="0"/>
            </a:endParaRPr>
          </a:p>
        </p:txBody>
      </p:sp>
      <p:sp>
        <p:nvSpPr>
          <p:cNvPr id="70" name="23 CuadroTexto"/>
          <p:cNvSpPr txBox="1">
            <a:spLocks noChangeArrowheads="1"/>
          </p:cNvSpPr>
          <p:nvPr/>
        </p:nvSpPr>
        <p:spPr bwMode="auto">
          <a:xfrm>
            <a:off x="6631236" y="4172546"/>
            <a:ext cx="531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PE" sz="2400" b="1" smtClean="0">
                <a:latin typeface="Arial" pitchFamily="34" charset="0"/>
              </a:rPr>
              <a:t>O’</a:t>
            </a:r>
            <a:endParaRPr lang="es-PE" sz="2400" b="1">
              <a:latin typeface="Arial" pitchFamily="34" charset="0"/>
            </a:endParaRPr>
          </a:p>
        </p:txBody>
      </p:sp>
      <p:sp>
        <p:nvSpPr>
          <p:cNvPr id="71" name="3 CuadroTexto"/>
          <p:cNvSpPr txBox="1">
            <a:spLocks noChangeArrowheads="1"/>
          </p:cNvSpPr>
          <p:nvPr/>
        </p:nvSpPr>
        <p:spPr bwMode="auto">
          <a:xfrm>
            <a:off x="395536" y="1321396"/>
            <a:ext cx="439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PE" sz="2800" smtClean="0">
                <a:solidFill>
                  <a:srgbClr val="0000CC"/>
                </a:solidFill>
                <a:latin typeface="Arial" pitchFamily="34" charset="0"/>
              </a:rPr>
              <a:t>+</a:t>
            </a:r>
            <a:endParaRPr lang="es-PE" sz="280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72" name="26 CuadroTexto"/>
          <p:cNvSpPr txBox="1">
            <a:spLocks noChangeArrowheads="1"/>
          </p:cNvSpPr>
          <p:nvPr/>
        </p:nvSpPr>
        <p:spPr bwMode="auto">
          <a:xfrm>
            <a:off x="395536" y="5569421"/>
            <a:ext cx="43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PE" sz="2800" smtClean="0">
                <a:solidFill>
                  <a:srgbClr val="0000CC"/>
                </a:solidFill>
                <a:latin typeface="Arial" pitchFamily="34" charset="0"/>
              </a:rPr>
              <a:t>-</a:t>
            </a:r>
            <a:endParaRPr lang="es-PE" sz="280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73" name="27 CuadroTexto"/>
          <p:cNvSpPr txBox="1">
            <a:spLocks noChangeArrowheads="1"/>
          </p:cNvSpPr>
          <p:nvPr/>
        </p:nvSpPr>
        <p:spPr bwMode="auto">
          <a:xfrm>
            <a:off x="8558584" y="5307483"/>
            <a:ext cx="439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PE" sz="2800" smtClean="0">
                <a:solidFill>
                  <a:srgbClr val="0000CC"/>
                </a:solidFill>
                <a:latin typeface="Arial" pitchFamily="34" charset="0"/>
              </a:rPr>
              <a:t>+</a:t>
            </a:r>
            <a:endParaRPr lang="es-PE" sz="280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74" name="Text Box 37"/>
          <p:cNvSpPr txBox="1">
            <a:spLocks noChangeArrowheads="1"/>
          </p:cNvSpPr>
          <p:nvPr/>
        </p:nvSpPr>
        <p:spPr bwMode="auto">
          <a:xfrm>
            <a:off x="6104232" y="5646713"/>
            <a:ext cx="232564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PE" b="1" dirty="0" smtClean="0">
                <a:latin typeface="Arial" pitchFamily="34" charset="0"/>
              </a:rPr>
              <a:t>Cantidad</a:t>
            </a:r>
            <a:endParaRPr lang="es-PE" b="1" dirty="0">
              <a:latin typeface="Arial" pitchFamily="34" charset="0"/>
            </a:endParaRPr>
          </a:p>
        </p:txBody>
      </p:sp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7019503" y="2631439"/>
            <a:ext cx="1758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400" dirty="0" smtClean="0">
                <a:latin typeface="Arial" pitchFamily="34" charset="0"/>
              </a:rPr>
              <a:t>(Demanda Efectivizada)</a:t>
            </a:r>
            <a:endParaRPr lang="es-PE" sz="1400" dirty="0">
              <a:latin typeface="Arial" pitchFamily="34" charset="0"/>
            </a:endParaRPr>
          </a:p>
        </p:txBody>
      </p:sp>
      <p:sp>
        <p:nvSpPr>
          <p:cNvPr id="76" name="Text Box 34"/>
          <p:cNvSpPr txBox="1">
            <a:spLocks noChangeArrowheads="1"/>
          </p:cNvSpPr>
          <p:nvPr/>
        </p:nvSpPr>
        <p:spPr bwMode="auto">
          <a:xfrm>
            <a:off x="7019503" y="4234779"/>
            <a:ext cx="1902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sz="1400" dirty="0" smtClean="0">
                <a:latin typeface="Arial" pitchFamily="34" charset="0"/>
              </a:rPr>
              <a:t>(Nueva Oferta)</a:t>
            </a:r>
            <a:endParaRPr lang="es-PE" sz="1400" dirty="0">
              <a:latin typeface="Arial" pitchFamily="34" charset="0"/>
            </a:endParaRPr>
          </a:p>
        </p:txBody>
      </p:sp>
      <p:sp>
        <p:nvSpPr>
          <p:cNvPr id="24" name="AutoShape 38"/>
          <p:cNvSpPr>
            <a:spLocks noChangeArrowheads="1"/>
          </p:cNvSpPr>
          <p:nvPr/>
        </p:nvSpPr>
        <p:spPr bwMode="auto">
          <a:xfrm>
            <a:off x="4223120" y="4705325"/>
            <a:ext cx="1317003" cy="941388"/>
          </a:xfrm>
          <a:prstGeom prst="upArrow">
            <a:avLst>
              <a:gd name="adj1" fmla="val 50000"/>
              <a:gd name="adj2" fmla="val 8879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PE" sz="900" b="1" dirty="0" smtClean="0">
                <a:solidFill>
                  <a:schemeClr val="bg1"/>
                </a:solidFill>
                <a:latin typeface="Arial" pitchFamily="34" charset="0"/>
              </a:rPr>
              <a:t>Subsidios</a:t>
            </a:r>
          </a:p>
          <a:p>
            <a:pPr algn="ctr">
              <a:spcBef>
                <a:spcPct val="50000"/>
              </a:spcBef>
            </a:pPr>
            <a:endParaRPr lang="es-PE" sz="900" dirty="0">
              <a:solidFill>
                <a:schemeClr val="bg1"/>
              </a:solidFill>
            </a:endParaRPr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 rot="5400000">
            <a:off x="4663132" y="1844129"/>
            <a:ext cx="0" cy="7594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5" name="Title 31"/>
          <p:cNvSpPr txBox="1">
            <a:spLocks/>
          </p:cNvSpPr>
          <p:nvPr/>
        </p:nvSpPr>
        <p:spPr>
          <a:xfrm>
            <a:off x="514350" y="70045"/>
            <a:ext cx="8628395" cy="622651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2400" b="1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EFECTIVIZACIÓN DE DEMANDA</a:t>
            </a:r>
            <a:endParaRPr lang="es-PE" sz="24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8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4" grpId="0" animBg="1"/>
      <p:bldP spid="66" grpId="0"/>
      <p:bldP spid="67" grpId="0"/>
      <p:bldP spid="68" grpId="0"/>
      <p:bldP spid="69" grpId="0"/>
      <p:bldP spid="70" grpId="0"/>
      <p:bldP spid="75" grpId="0"/>
      <p:bldP spid="76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iviendasostenible.pe/Imagenes/info%20bono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61" y="3933056"/>
            <a:ext cx="561251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11560" y="980728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Es un atributo de los productos financieros MIVIVIENDA consistente en un subsidio directo que se otorga a través de las instituciones financieras, a las familias que adquieran una Vivienda Sostenible con los productos de la institución.</a:t>
            </a:r>
          </a:p>
          <a:p>
            <a:pPr lvl="0" algn="just"/>
            <a:endParaRPr lang="es-PE" dirty="0" smtClean="0"/>
          </a:p>
          <a:p>
            <a:pPr algn="just"/>
            <a:r>
              <a:rPr lang="es-PE" dirty="0" smtClean="0"/>
              <a:t>Tiene como principal intención el de cubrir los </a:t>
            </a:r>
            <a:r>
              <a:rPr lang="es-PE" dirty="0"/>
              <a:t>sobrecostos que implica incorporar en la solución </a:t>
            </a:r>
            <a:r>
              <a:rPr lang="es-PE" dirty="0" smtClean="0"/>
              <a:t>habitacional, las tecnologías ahorradas de agua, energía, y en general, el cumplimiento de los requisitos de elegibilidad, de modo que el mayor precio de la vivienda no desaliente la adquisición</a:t>
            </a:r>
            <a:r>
              <a:rPr lang="es-PE" dirty="0"/>
              <a:t>. </a:t>
            </a:r>
            <a:r>
              <a:rPr lang="es-PE" dirty="0" smtClean="0"/>
              <a:t>El subsidio se financia con el diferencial de la tasa preferencial de un préstamo con la Agencia Francesa de Desarrollo (AFD).</a:t>
            </a:r>
            <a:endParaRPr lang="es-PE" dirty="0"/>
          </a:p>
        </p:txBody>
      </p:sp>
      <p:sp>
        <p:nvSpPr>
          <p:cNvPr id="8" name="Title 31"/>
          <p:cNvSpPr txBox="1">
            <a:spLocks/>
          </p:cNvSpPr>
          <p:nvPr/>
        </p:nvSpPr>
        <p:spPr>
          <a:xfrm>
            <a:off x="514350" y="44624"/>
            <a:ext cx="8628395" cy="576063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2200" b="1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¿QUÉ ES EL BONO MIVIVIENDA SOSTENIBLE (BMS)?</a:t>
            </a:r>
            <a:endParaRPr lang="es-PE" sz="22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2156"/>
            <a:ext cx="1368152" cy="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2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683568" y="1060623"/>
            <a:ext cx="7416824" cy="4240585"/>
            <a:chOff x="106462" y="1340768"/>
            <a:chExt cx="8365411" cy="4660317"/>
          </a:xfrm>
        </p:grpSpPr>
        <p:cxnSp>
          <p:nvCxnSpPr>
            <p:cNvPr id="23" name="22 Conector recto de flecha"/>
            <p:cNvCxnSpPr/>
            <p:nvPr/>
          </p:nvCxnSpPr>
          <p:spPr>
            <a:xfrm flipV="1">
              <a:off x="2555876" y="1609725"/>
              <a:ext cx="0" cy="40322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>
              <a:off x="2339975" y="5426075"/>
              <a:ext cx="590391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Rectángulo"/>
            <p:cNvSpPr/>
            <p:nvPr/>
          </p:nvSpPr>
          <p:spPr>
            <a:xfrm>
              <a:off x="3348039" y="3409950"/>
              <a:ext cx="936625" cy="20161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5148264" y="3409950"/>
              <a:ext cx="936625" cy="20161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5148264" y="2481265"/>
              <a:ext cx="936625" cy="92868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28" name="13 CuadroTexto"/>
            <p:cNvSpPr txBox="1">
              <a:spLocks noChangeArrowheads="1"/>
            </p:cNvSpPr>
            <p:nvPr/>
          </p:nvSpPr>
          <p:spPr bwMode="auto">
            <a:xfrm>
              <a:off x="2020381" y="1340768"/>
              <a:ext cx="1091132" cy="473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PE" sz="1100" b="1" dirty="0" smtClean="0"/>
                <a:t>Nuevos Soles (S/.)</a:t>
              </a:r>
              <a:endParaRPr lang="es-PE" sz="1100" b="1" dirty="0"/>
            </a:p>
          </p:txBody>
        </p:sp>
        <p:sp>
          <p:nvSpPr>
            <p:cNvPr id="29" name="28 CuadroTexto"/>
            <p:cNvSpPr txBox="1">
              <a:spLocks noChangeArrowheads="1"/>
            </p:cNvSpPr>
            <p:nvPr/>
          </p:nvSpPr>
          <p:spPr bwMode="auto">
            <a:xfrm>
              <a:off x="3348039" y="5426077"/>
              <a:ext cx="1092728" cy="55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s-PE" sz="1400" dirty="0"/>
                <a:t>Vivienda </a:t>
              </a:r>
              <a:r>
                <a:rPr lang="es-PE" sz="1400" dirty="0" smtClean="0"/>
                <a:t>Tradicional</a:t>
              </a:r>
              <a:endParaRPr lang="es-PE" sz="1400" dirty="0"/>
            </a:p>
          </p:txBody>
        </p:sp>
        <p:sp>
          <p:nvSpPr>
            <p:cNvPr id="30" name="29 CuadroTexto"/>
            <p:cNvSpPr txBox="1">
              <a:spLocks noChangeArrowheads="1"/>
            </p:cNvSpPr>
            <p:nvPr/>
          </p:nvSpPr>
          <p:spPr bwMode="auto">
            <a:xfrm>
              <a:off x="5043913" y="5426077"/>
              <a:ext cx="1235085" cy="57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s-PE" sz="1400" dirty="0" smtClean="0"/>
                <a:t>Vivienda</a:t>
              </a:r>
            </a:p>
            <a:p>
              <a:pPr algn="ctr" eaLnBrk="1" hangingPunct="1"/>
              <a:r>
                <a:rPr lang="es-PE" sz="1400" dirty="0" smtClean="0"/>
                <a:t>Sostenible</a:t>
              </a:r>
            </a:p>
          </p:txBody>
        </p:sp>
        <p:sp>
          <p:nvSpPr>
            <p:cNvPr id="31" name="30 CuadroTexto"/>
            <p:cNvSpPr txBox="1">
              <a:spLocks noChangeArrowheads="1"/>
            </p:cNvSpPr>
            <p:nvPr/>
          </p:nvSpPr>
          <p:spPr bwMode="auto">
            <a:xfrm>
              <a:off x="107479" y="3148015"/>
              <a:ext cx="18002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PE" sz="1400" dirty="0"/>
                <a:t>Valor Producción de Vivienda Tradicional</a:t>
              </a:r>
            </a:p>
          </p:txBody>
        </p:sp>
        <p:cxnSp>
          <p:nvCxnSpPr>
            <p:cNvPr id="32" name="31 Conector recto"/>
            <p:cNvCxnSpPr/>
            <p:nvPr/>
          </p:nvCxnSpPr>
          <p:spPr>
            <a:xfrm>
              <a:off x="250826" y="3409950"/>
              <a:ext cx="6265863" cy="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250826" y="2465908"/>
              <a:ext cx="6265863" cy="2698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39 CuadroTexto"/>
            <p:cNvSpPr txBox="1">
              <a:spLocks noChangeArrowheads="1"/>
            </p:cNvSpPr>
            <p:nvPr/>
          </p:nvSpPr>
          <p:spPr bwMode="auto">
            <a:xfrm>
              <a:off x="106462" y="2204864"/>
              <a:ext cx="18732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PE" sz="1400" dirty="0"/>
                <a:t>Valor Producción de Vivienda “Verde”</a:t>
              </a:r>
            </a:p>
          </p:txBody>
        </p:sp>
        <p:sp>
          <p:nvSpPr>
            <p:cNvPr id="35" name="46 CuadroTexto"/>
            <p:cNvSpPr txBox="1">
              <a:spLocks noChangeArrowheads="1"/>
            </p:cNvSpPr>
            <p:nvPr/>
          </p:nvSpPr>
          <p:spPr bwMode="auto">
            <a:xfrm>
              <a:off x="7092951" y="2598739"/>
              <a:ext cx="1378922" cy="81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s-PE" sz="1400" dirty="0"/>
                <a:t>Diferencial de </a:t>
              </a:r>
              <a:r>
                <a:rPr lang="es-PE" sz="1400" dirty="0" smtClean="0"/>
                <a:t>Valor de Producción</a:t>
              </a:r>
              <a:endParaRPr lang="es-PE" sz="1400" dirty="0"/>
            </a:p>
          </p:txBody>
        </p:sp>
        <p:sp>
          <p:nvSpPr>
            <p:cNvPr id="36" name="35 Cerrar llave"/>
            <p:cNvSpPr/>
            <p:nvPr/>
          </p:nvSpPr>
          <p:spPr>
            <a:xfrm>
              <a:off x="6732588" y="2481265"/>
              <a:ext cx="360362" cy="92868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PE"/>
            </a:p>
          </p:txBody>
        </p:sp>
        <p:sp>
          <p:nvSpPr>
            <p:cNvPr id="37" name="36 Flecha curvada hacia abajo"/>
            <p:cNvSpPr/>
            <p:nvPr/>
          </p:nvSpPr>
          <p:spPr>
            <a:xfrm rot="19155438">
              <a:off x="5523206" y="1372175"/>
              <a:ext cx="1256565" cy="614552"/>
            </a:xfrm>
            <a:prstGeom prst="curved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400">
                <a:solidFill>
                  <a:schemeClr val="tx1"/>
                </a:solidFill>
              </a:endParaRPr>
            </a:p>
          </p:txBody>
        </p:sp>
        <p:sp>
          <p:nvSpPr>
            <p:cNvPr id="38" name="37 Esquina doblada"/>
            <p:cNvSpPr/>
            <p:nvPr/>
          </p:nvSpPr>
          <p:spPr>
            <a:xfrm>
              <a:off x="6804248" y="1349780"/>
              <a:ext cx="1295474" cy="711068"/>
            </a:xfrm>
            <a:prstGeom prst="foldedCorner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100" b="1" dirty="0" smtClean="0">
                  <a:solidFill>
                    <a:schemeClr val="tx1"/>
                  </a:solidFill>
                </a:rPr>
                <a:t>BONO NO REEMBOLSABLE</a:t>
              </a:r>
              <a:endParaRPr lang="es-PE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39 CuadroTexto"/>
          <p:cNvSpPr txBox="1"/>
          <p:nvPr/>
        </p:nvSpPr>
        <p:spPr>
          <a:xfrm>
            <a:off x="323528" y="5373216"/>
            <a:ext cx="8496944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1500" dirty="0" smtClean="0"/>
              <a:t>El Bono </a:t>
            </a:r>
            <a:r>
              <a:rPr lang="es-PE" sz="1500" dirty="0" err="1" smtClean="0"/>
              <a:t>Mivivienda</a:t>
            </a:r>
            <a:r>
              <a:rPr lang="es-PE" sz="1500" dirty="0" smtClean="0"/>
              <a:t> Sostenible tiene la intención de cubrir el diferencial de producción de una Vivienda Sostenible sobre el precio de producción de una vivienda tradicional.</a:t>
            </a:r>
            <a:r>
              <a:rPr lang="es-PE" sz="1500" dirty="0"/>
              <a:t> </a:t>
            </a:r>
            <a:r>
              <a:rPr lang="es-PE" sz="1500" dirty="0" smtClean="0"/>
              <a:t>La vivienda a financiar debe ser parte de un proyecto certificado como Sostenible.</a:t>
            </a:r>
            <a:endParaRPr lang="es-PE" sz="1500" dirty="0"/>
          </a:p>
        </p:txBody>
      </p:sp>
      <p:sp>
        <p:nvSpPr>
          <p:cNvPr id="39" name="Title 31"/>
          <p:cNvSpPr txBox="1">
            <a:spLocks/>
          </p:cNvSpPr>
          <p:nvPr/>
        </p:nvSpPr>
        <p:spPr>
          <a:xfrm>
            <a:off x="514350" y="44624"/>
            <a:ext cx="8628395" cy="576063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2000" b="1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¿CÓMO FUNCIONA EL BONO MIVIVIENDA SOSTENIBLE?</a:t>
            </a:r>
            <a:endParaRPr lang="es-PE" sz="20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50090"/>
            <a:ext cx="1368152" cy="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052736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dirty="0" smtClean="0"/>
              <a:t>El Modelo del Fondo MIVIVIENDA S.A., define un proyecto de Vivienda Sostenible como aquel que incorpora en su concepción y diseño, entre otros atributos, tecnologías ahorradoras </a:t>
            </a:r>
            <a:r>
              <a:rPr lang="es-PE" dirty="0"/>
              <a:t>de agua y </a:t>
            </a:r>
            <a:r>
              <a:rPr lang="es-PE" dirty="0" smtClean="0"/>
              <a:t>energía, </a:t>
            </a:r>
            <a:r>
              <a:rPr lang="es-PE" dirty="0"/>
              <a:t>buenas prácticas en manejo de residuos </a:t>
            </a:r>
            <a:r>
              <a:rPr lang="es-PE" dirty="0" smtClean="0"/>
              <a:t>de la construcción y </a:t>
            </a:r>
            <a:r>
              <a:rPr lang="es-PE" dirty="0"/>
              <a:t>concientización a </a:t>
            </a:r>
            <a:r>
              <a:rPr lang="es-PE" dirty="0" smtClean="0"/>
              <a:t>las familias adquirientes.</a:t>
            </a:r>
          </a:p>
          <a:p>
            <a:pPr lvl="0" algn="just"/>
            <a:endParaRPr lang="es-PE" dirty="0"/>
          </a:p>
          <a:p>
            <a:pPr lvl="0" algn="just"/>
            <a:r>
              <a:rPr lang="es-PE" dirty="0" smtClean="0"/>
              <a:t>Estos criterios, definidos con el apoyo de la AFD,  han permitido definir los Requisitos de Elegibilidad, cuyo cumplimiento será exigible a los proyectos inmobiliarios para ser calificados como “sostenibles”, lo que permitirá a los adquirientes con productos del Fondo MIVIVIENDA S.A., optar por el beneficio del bono.</a:t>
            </a:r>
            <a:endParaRPr lang="es-PE" dirty="0"/>
          </a:p>
        </p:txBody>
      </p:sp>
      <p:pic>
        <p:nvPicPr>
          <p:cNvPr id="5122" name="Picture 2" descr="http://www.viviendasostenible.pe/Imagenes/info%20viv%20s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5070272" cy="20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1"/>
          <p:cNvSpPr txBox="1">
            <a:spLocks/>
          </p:cNvSpPr>
          <p:nvPr/>
        </p:nvSpPr>
        <p:spPr>
          <a:xfrm>
            <a:off x="514350" y="44624"/>
            <a:ext cx="8628395" cy="576063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2000" b="1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PARA EL PROYECTO ¿QUÉ ES UNA VIVIENDA SOSTENIBLE? </a:t>
            </a:r>
            <a:endParaRPr lang="es-PE" sz="20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03848" y="5796553"/>
            <a:ext cx="2577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EMPRESA</a:t>
            </a:r>
          </a:p>
          <a:p>
            <a:pPr algn="ctr"/>
            <a:r>
              <a:rPr lang="es-PE" sz="1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CERTIFICADORA</a:t>
            </a:r>
          </a:p>
          <a:p>
            <a:pPr algn="ctr"/>
            <a:r>
              <a:rPr lang="es-PE" sz="16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EXTERNA</a:t>
            </a:r>
            <a:endParaRPr lang="es-PE" sz="1600" b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4" name="3 Cerrar llave"/>
          <p:cNvSpPr/>
          <p:nvPr/>
        </p:nvSpPr>
        <p:spPr>
          <a:xfrm rot="5400000">
            <a:off x="4319972" y="5049181"/>
            <a:ext cx="288031" cy="122413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2156"/>
            <a:ext cx="1368152" cy="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0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2156"/>
            <a:ext cx="1368152" cy="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11793" y="945595"/>
            <a:ext cx="6222920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Consideraciones obligatorias para </a:t>
            </a:r>
            <a:r>
              <a:rPr lang="es-PE" sz="1500" b="1" dirty="0" smtClean="0">
                <a:ea typeface="Times New Roman" pitchFamily="18" charset="0"/>
                <a:cs typeface="Arial" pitchFamily="34" charset="0"/>
              </a:rPr>
              <a:t>los </a:t>
            </a:r>
            <a:r>
              <a:rPr kumimoji="0" lang="es-PE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Bonos de Grado</a:t>
            </a:r>
            <a:r>
              <a:rPr kumimoji="0" lang="es-PE" sz="15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1</a:t>
            </a:r>
            <a:endParaRPr kumimoji="0" lang="es-PE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40374"/>
              </p:ext>
            </p:extLst>
          </p:nvPr>
        </p:nvGraphicFramePr>
        <p:xfrm>
          <a:off x="261856" y="5256624"/>
          <a:ext cx="8568952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1008112"/>
                <a:gridCol w="432048"/>
                <a:gridCol w="1296144"/>
                <a:gridCol w="1224136"/>
                <a:gridCol w="4608512"/>
              </a:tblGrid>
              <a:tr h="275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AGUA</a:t>
                      </a:r>
                      <a:endParaRPr lang="es-PE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1.7</a:t>
                      </a:r>
                      <a:endParaRPr lang="es-PE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u="none" strike="noStrike" dirty="0" smtClean="0">
                          <a:effectLst/>
                        </a:rPr>
                        <a:t>Consumo racional de agua</a:t>
                      </a:r>
                      <a:endParaRPr lang="es-PE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Planta de</a:t>
                      </a:r>
                      <a:r>
                        <a:rPr lang="es-PE" sz="12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tratamiento de aguas residuales</a:t>
                      </a:r>
                      <a:endParaRPr lang="es-PE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PE" sz="1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Instalación de planta de tratamiento de aguas residuales u otro sistema de tratamiento, para riego de áreas verdes.</a:t>
                      </a:r>
                      <a:endParaRPr lang="es-PE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942029"/>
              </p:ext>
            </p:extLst>
          </p:nvPr>
        </p:nvGraphicFramePr>
        <p:xfrm>
          <a:off x="283982" y="1308437"/>
          <a:ext cx="8568092" cy="3597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769"/>
                <a:gridCol w="393531"/>
                <a:gridCol w="1296144"/>
                <a:gridCol w="1224136"/>
                <a:gridCol w="4608512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CATEGORIA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CRITERIO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SUB-CRITERIOS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 smtClean="0">
                          <a:effectLst/>
                        </a:rPr>
                        <a:t>REQUISITOS DE ELEGIBILIDAD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</a:t>
                      </a:r>
                    </a:p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Consumo racional de agua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Equipos </a:t>
                      </a:r>
                      <a:r>
                        <a:rPr lang="es-PE" sz="1200" u="none" strike="noStrike" dirty="0" err="1" smtClean="0">
                          <a:effectLst/>
                        </a:rPr>
                        <a:t>hidro</a:t>
                      </a:r>
                      <a:r>
                        <a:rPr lang="es-PE" sz="1200" u="none" strike="noStrike" dirty="0" smtClean="0">
                          <a:effectLst/>
                        </a:rPr>
                        <a:t>-sanitarios </a:t>
                      </a:r>
                      <a:r>
                        <a:rPr lang="es-PE" sz="1200" u="none" strike="noStrike" dirty="0">
                          <a:effectLst/>
                        </a:rPr>
                        <a:t>de bajo consumo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Instalación de grifería</a:t>
                      </a:r>
                      <a:r>
                        <a:rPr lang="es-P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lavatorios </a:t>
                      </a: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bajo consumo.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8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 smtClean="0">
                          <a:latin typeface="+mn-lt"/>
                        </a:rPr>
                        <a:t>1.2</a:t>
                      </a:r>
                      <a:endParaRPr lang="es-PE" sz="1200" b="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 smtClean="0"/>
                        <a:t>Instalación de grifería de duchas de bajo consumo.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1.3</a:t>
                      </a:r>
                      <a:endParaRPr lang="es-P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u="none" strike="noStrike" dirty="0" smtClean="0">
                          <a:effectLst/>
                        </a:rPr>
                        <a:t>Instalación de inodoros de bajo consumo.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 smtClean="0">
                          <a:latin typeface="+mn-lt"/>
                        </a:rPr>
                        <a:t>1.4</a:t>
                      </a:r>
                      <a:endParaRPr lang="es-PE" sz="1200" b="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200" u="none" strike="noStrike" dirty="0" smtClean="0">
                          <a:effectLst/>
                        </a:rPr>
                        <a:t>Instalación </a:t>
                      </a:r>
                      <a:r>
                        <a:rPr lang="es-PE" sz="1200" u="none" strike="noStrike" dirty="0">
                          <a:effectLst/>
                        </a:rPr>
                        <a:t>de tanque de reserva de agua </a:t>
                      </a:r>
                      <a:r>
                        <a:rPr lang="es-PE" sz="1200" u="none" strike="noStrike" dirty="0" smtClean="0">
                          <a:effectLst/>
                        </a:rPr>
                        <a:t>(tanque</a:t>
                      </a:r>
                      <a:r>
                        <a:rPr lang="es-PE" sz="1200" u="none" strike="noStrike" baseline="0" dirty="0" smtClean="0">
                          <a:effectLst/>
                        </a:rPr>
                        <a:t> cisterna o elevado).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 smtClean="0">
                          <a:latin typeface="+mn-lt"/>
                        </a:rPr>
                        <a:t>1.5</a:t>
                      </a:r>
                      <a:endParaRPr lang="es-PE" sz="1200" b="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Instalación de sistema de riego tecnificado para áreas verdes en caso no haya aprovechamiento de aguas residuales.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 smtClean="0">
                          <a:latin typeface="+mn-lt"/>
                        </a:rPr>
                        <a:t>1.6</a:t>
                      </a:r>
                      <a:endParaRPr lang="es-PE" sz="1200" b="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200" u="none" strike="noStrike" dirty="0" smtClean="0">
                          <a:effectLst/>
                        </a:rPr>
                        <a:t>Instalación </a:t>
                      </a:r>
                      <a:r>
                        <a:rPr lang="es-PE" sz="1200" u="none" strike="noStrike" dirty="0">
                          <a:effectLst/>
                        </a:rPr>
                        <a:t>de </a:t>
                      </a:r>
                      <a:r>
                        <a:rPr lang="es-PE" sz="1200" u="none" strike="noStrike" dirty="0" smtClean="0">
                          <a:effectLst/>
                        </a:rPr>
                        <a:t>medidores o contómetros independientes.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</a:t>
                      </a:r>
                    </a:p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ENERGIA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Eficiencia </a:t>
                      </a:r>
                      <a:endParaRPr lang="es-PE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PE" sz="1200" u="none" strike="noStrike" dirty="0" smtClean="0">
                          <a:effectLst/>
                        </a:rPr>
                        <a:t>energética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Sistemas de iluminación de bajo consumo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200" u="none" strike="noStrike" dirty="0" smtClean="0">
                          <a:effectLst/>
                        </a:rPr>
                        <a:t>Instalación </a:t>
                      </a:r>
                      <a:r>
                        <a:rPr lang="es-PE" sz="1200" u="none" strike="noStrike" dirty="0">
                          <a:effectLst/>
                        </a:rPr>
                        <a:t>de </a:t>
                      </a:r>
                      <a:r>
                        <a:rPr lang="es-PE" sz="1200" u="none" strike="noStrike" dirty="0" smtClean="0">
                          <a:effectLst/>
                        </a:rPr>
                        <a:t>lámparas LED en áreas comunales</a:t>
                      </a:r>
                      <a:r>
                        <a:rPr lang="es-PE" sz="1200" u="none" strike="noStrike" baseline="0" dirty="0" smtClean="0">
                          <a:effectLst/>
                        </a:rPr>
                        <a:t>.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 smtClean="0">
                          <a:effectLst/>
                        </a:rPr>
                        <a:t>Instalación </a:t>
                      </a:r>
                      <a:r>
                        <a:rPr lang="es-PE" sz="1200" u="none" strike="noStrike" dirty="0">
                          <a:effectLst/>
                        </a:rPr>
                        <a:t>de </a:t>
                      </a:r>
                      <a:r>
                        <a:rPr lang="es-PE" sz="1200" u="none" strike="noStrike" dirty="0" smtClean="0">
                          <a:effectLst/>
                        </a:rPr>
                        <a:t>lámparas LED con</a:t>
                      </a:r>
                      <a:r>
                        <a:rPr lang="es-PE" sz="1200" u="none" strike="noStrike" baseline="0" dirty="0" smtClean="0">
                          <a:effectLst/>
                        </a:rPr>
                        <a:t> sus respectivas luminarias </a:t>
                      </a:r>
                      <a:r>
                        <a:rPr lang="es-PE" sz="1200" u="none" strike="noStrike" dirty="0" smtClean="0">
                          <a:effectLst/>
                        </a:rPr>
                        <a:t>en</a:t>
                      </a:r>
                      <a:r>
                        <a:rPr lang="es-PE" sz="1200" u="none" strike="noStrike" baseline="0" dirty="0" smtClean="0">
                          <a:effectLst/>
                        </a:rPr>
                        <a:t> las unidades de vivienda.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s-P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Utilizació</a:t>
                      </a:r>
                      <a:r>
                        <a:rPr lang="es-PE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 </a:t>
                      </a:r>
                    </a:p>
                    <a:p>
                      <a:pPr algn="ctr" fontAlgn="ctr"/>
                      <a:r>
                        <a:rPr lang="es-PE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del gas 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 smtClean="0">
                          <a:effectLst/>
                        </a:rPr>
                        <a:t>Red de</a:t>
                      </a:r>
                      <a:r>
                        <a:rPr lang="es-PE" sz="1200" u="none" strike="noStrike" baseline="0" dirty="0" smtClean="0">
                          <a:effectLst/>
                        </a:rPr>
                        <a:t> gas y calentador de agua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 smtClean="0">
                          <a:effectLst/>
                        </a:rPr>
                        <a:t>Instalación </a:t>
                      </a:r>
                      <a:r>
                        <a:rPr lang="es-PE" sz="1200" u="none" strike="noStrike" dirty="0">
                          <a:effectLst/>
                        </a:rPr>
                        <a:t>de red de </a:t>
                      </a:r>
                      <a:r>
                        <a:rPr lang="es-PE" sz="1200" u="none" strike="noStrike" dirty="0" smtClean="0">
                          <a:effectLst/>
                        </a:rPr>
                        <a:t>gas</a:t>
                      </a:r>
                      <a:r>
                        <a:rPr lang="es-PE" sz="1200" u="none" strike="noStrike" baseline="0" dirty="0" smtClean="0">
                          <a:effectLst/>
                        </a:rPr>
                        <a:t> (01 punto, para calentador de agua).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s-PE" sz="12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2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2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Instalación</a:t>
                      </a:r>
                      <a:r>
                        <a:rPr lang="es-P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calentador de agua a gas.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BIOCLIMÁTICA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lang="es-P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Arquitectura Bioclimática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Capacitación en Bioclimática 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2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Capacitación introductoria de encargados del proyecto en análisis y diseño arquitectónico bioclimático.</a:t>
                      </a:r>
                      <a:endParaRPr lang="es-PE" sz="1200" u="none" strike="noStrike" baseline="0" dirty="0" smtClean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</a:t>
                      </a:r>
                    </a:p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RESIDUOS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  <a:endParaRPr lang="es-P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Gestión de </a:t>
                      </a:r>
                      <a:r>
                        <a:rPr lang="es-PE" sz="1200" u="none" strike="noStrike" dirty="0" smtClean="0">
                          <a:effectLst/>
                        </a:rPr>
                        <a:t>residuos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Plan de </a:t>
                      </a:r>
                      <a:r>
                        <a:rPr lang="es-PE" sz="1200" u="none" strike="noStrike" dirty="0" smtClean="0">
                          <a:effectLst/>
                        </a:rPr>
                        <a:t>manejo de residuos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200" u="none" strike="noStrike" dirty="0" smtClean="0">
                          <a:effectLst/>
                        </a:rPr>
                        <a:t>Realización y ejecución de </a:t>
                      </a:r>
                      <a:r>
                        <a:rPr lang="es-PE" sz="1200" u="none" strike="noStrike" dirty="0">
                          <a:effectLst/>
                        </a:rPr>
                        <a:t>un plan de manejo de </a:t>
                      </a:r>
                      <a:r>
                        <a:rPr lang="es-PE" sz="1200" u="none" strike="noStrike" dirty="0" smtClean="0">
                          <a:effectLst/>
                        </a:rPr>
                        <a:t>residuos de construcción según los</a:t>
                      </a:r>
                      <a:r>
                        <a:rPr lang="es-PE" sz="1200" u="none" strike="noStrike" baseline="0" dirty="0" smtClean="0">
                          <a:effectLst/>
                        </a:rPr>
                        <a:t> requerimientos del</a:t>
                      </a:r>
                      <a:r>
                        <a:rPr lang="es-PE" sz="1200" u="none" strike="noStrike" dirty="0" smtClean="0">
                          <a:effectLst/>
                        </a:rPr>
                        <a:t> </a:t>
                      </a:r>
                      <a:r>
                        <a:rPr lang="es-E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D.S. 003-2013-VIVIENDA .</a:t>
                      </a:r>
                      <a:endParaRPr lang="es-PE" sz="1200" u="none" strike="noStrike" baseline="0" dirty="0" smtClean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</a:t>
                      </a:r>
                    </a:p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EDUCACIÓN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Gestión de </a:t>
                      </a:r>
                      <a:r>
                        <a:rPr lang="es-PE" sz="1200" u="none" strike="noStrike" dirty="0" smtClean="0">
                          <a:effectLst/>
                        </a:rPr>
                        <a:t>la comunicación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 smtClean="0">
                          <a:effectLst/>
                        </a:rPr>
                        <a:t>Plan de comunicación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200" u="none" strike="noStrike" dirty="0" smtClean="0">
                          <a:effectLst/>
                        </a:rPr>
                        <a:t>Realización</a:t>
                      </a:r>
                      <a:r>
                        <a:rPr lang="es-PE" sz="1200" u="none" strike="noStrike" baseline="0" dirty="0" smtClean="0">
                          <a:effectLst/>
                        </a:rPr>
                        <a:t> y ejecución de un p</a:t>
                      </a:r>
                      <a:r>
                        <a:rPr lang="es-PE" sz="1200" u="none" strike="noStrike" dirty="0" smtClean="0">
                          <a:effectLst/>
                        </a:rPr>
                        <a:t>lan </a:t>
                      </a:r>
                      <a:r>
                        <a:rPr lang="es-PE" sz="1200" u="none" strike="noStrike" dirty="0">
                          <a:effectLst/>
                        </a:rPr>
                        <a:t>de </a:t>
                      </a:r>
                      <a:r>
                        <a:rPr lang="es-PE" sz="1200" u="none" strike="noStrike" dirty="0" smtClean="0">
                          <a:effectLst/>
                        </a:rPr>
                        <a:t>comunicación, concientización y capacitación para usuarios.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179512" y="4949926"/>
            <a:ext cx="6373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ea typeface="Times New Roman" pitchFamily="18" charset="0"/>
                <a:cs typeface="Arial" pitchFamily="34" charset="0"/>
              </a:rPr>
              <a:t>Consideraciones obligatorias para los Bonos de Grado 2</a:t>
            </a:r>
            <a:endParaRPr lang="es-PE" sz="1600" b="1" dirty="0">
              <a:cs typeface="Arial" pitchFamily="34" charset="0"/>
            </a:endParaRPr>
          </a:p>
        </p:txBody>
      </p:sp>
      <p:sp>
        <p:nvSpPr>
          <p:cNvPr id="8" name="Title 31"/>
          <p:cNvSpPr txBox="1">
            <a:spLocks/>
          </p:cNvSpPr>
          <p:nvPr/>
        </p:nvSpPr>
        <p:spPr>
          <a:xfrm>
            <a:off x="514350" y="44624"/>
            <a:ext cx="8628395" cy="576063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2400" b="1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REQUISITOS DE ELEGIBILIDAD</a:t>
            </a:r>
            <a:endParaRPr lang="es-PE" sz="24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467544" y="5301208"/>
            <a:ext cx="8234114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s-PE" sz="1500" dirty="0" smtClean="0"/>
              <a:t>El BMS se suma a la cuota inicial, junto con el aporte mínimo del adquiriente y el Bono del Buen Pagador (BBP), lo que permitirá que las familias tengan cuotas mensuales similares a las del financiamiento de una vivienda tradicional.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1277376" y="3275696"/>
            <a:ext cx="5906382" cy="5792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Valor de Vivienda Tradicional</a:t>
            </a:r>
            <a:endParaRPr lang="es-PE" dirty="0"/>
          </a:p>
        </p:txBody>
      </p:sp>
      <p:sp>
        <p:nvSpPr>
          <p:cNvPr id="43" name="42 Rectángulo"/>
          <p:cNvSpPr/>
          <p:nvPr/>
        </p:nvSpPr>
        <p:spPr>
          <a:xfrm>
            <a:off x="1277376" y="4211799"/>
            <a:ext cx="4248472" cy="579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Valor de Financiamiento</a:t>
            </a:r>
            <a:endParaRPr lang="es-PE" dirty="0"/>
          </a:p>
        </p:txBody>
      </p:sp>
      <p:sp>
        <p:nvSpPr>
          <p:cNvPr id="44" name="43 Cerrar llave"/>
          <p:cNvSpPr/>
          <p:nvPr/>
        </p:nvSpPr>
        <p:spPr>
          <a:xfrm rot="5400000">
            <a:off x="6601740" y="3724454"/>
            <a:ext cx="134723" cy="2430527"/>
          </a:xfrm>
          <a:prstGeom prst="rightBrac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5" name="44 CuadroTexto"/>
          <p:cNvSpPr txBox="1"/>
          <p:nvPr/>
        </p:nvSpPr>
        <p:spPr>
          <a:xfrm>
            <a:off x="6029904" y="4941168"/>
            <a:ext cx="129663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700"/>
            </a:lvl1pPr>
          </a:lstStyle>
          <a:p>
            <a:r>
              <a:rPr lang="es-PE" b="1" dirty="0"/>
              <a:t>Cuota Inicial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7182032" y="3275696"/>
            <a:ext cx="702332" cy="57925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 smtClean="0"/>
              <a:t>Sobre-costos </a:t>
            </a:r>
          </a:p>
          <a:p>
            <a:pPr algn="ctr"/>
            <a:r>
              <a:rPr lang="es-PE" sz="1200" dirty="0" smtClean="0"/>
              <a:t>VS</a:t>
            </a:r>
            <a:endParaRPr lang="es-PE" sz="700" dirty="0"/>
          </a:p>
        </p:txBody>
      </p:sp>
      <p:sp>
        <p:nvSpPr>
          <p:cNvPr id="47" name="46 Cerrar llave"/>
          <p:cNvSpPr/>
          <p:nvPr/>
        </p:nvSpPr>
        <p:spPr>
          <a:xfrm rot="16200000">
            <a:off x="4479353" y="-201326"/>
            <a:ext cx="203040" cy="6606989"/>
          </a:xfrm>
          <a:prstGeom prst="rightBrac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8" name="47 CuadroTexto"/>
          <p:cNvSpPr txBox="1"/>
          <p:nvPr/>
        </p:nvSpPr>
        <p:spPr>
          <a:xfrm>
            <a:off x="3260638" y="2708920"/>
            <a:ext cx="27515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b="1" dirty="0" smtClean="0">
                <a:solidFill>
                  <a:srgbClr val="00B050"/>
                </a:solidFill>
              </a:rPr>
              <a:t>Valor de Vivienda Sostenible</a:t>
            </a:r>
            <a:endParaRPr lang="es-PE" sz="1700" b="1" dirty="0">
              <a:solidFill>
                <a:srgbClr val="00B050"/>
              </a:solidFill>
            </a:endParaRPr>
          </a:p>
        </p:txBody>
      </p:sp>
      <p:sp>
        <p:nvSpPr>
          <p:cNvPr id="49" name="48 Flecha derecha"/>
          <p:cNvSpPr/>
          <p:nvPr/>
        </p:nvSpPr>
        <p:spPr>
          <a:xfrm rot="5400000">
            <a:off x="7425184" y="3791819"/>
            <a:ext cx="216028" cy="48630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0" name="49 Rectángulo"/>
          <p:cNvSpPr/>
          <p:nvPr/>
        </p:nvSpPr>
        <p:spPr>
          <a:xfrm>
            <a:off x="1331640" y="986825"/>
            <a:ext cx="5906382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Valor de Vivienda Tradicional</a:t>
            </a:r>
            <a:endParaRPr lang="es-PE" dirty="0"/>
          </a:p>
        </p:txBody>
      </p:sp>
      <p:sp>
        <p:nvSpPr>
          <p:cNvPr id="51" name="50 Rectángulo"/>
          <p:cNvSpPr/>
          <p:nvPr/>
        </p:nvSpPr>
        <p:spPr>
          <a:xfrm>
            <a:off x="1331640" y="1706905"/>
            <a:ext cx="4392488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Valor de Financiamiento </a:t>
            </a:r>
            <a:endParaRPr lang="es-PE" dirty="0"/>
          </a:p>
        </p:txBody>
      </p:sp>
      <p:sp>
        <p:nvSpPr>
          <p:cNvPr id="52" name="51 Rectángulo"/>
          <p:cNvSpPr/>
          <p:nvPr/>
        </p:nvSpPr>
        <p:spPr>
          <a:xfrm>
            <a:off x="6300192" y="1706905"/>
            <a:ext cx="936104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dirty="0" smtClean="0">
                <a:solidFill>
                  <a:schemeClr val="bg1"/>
                </a:solidFill>
              </a:rPr>
              <a:t>Aporte del Adquiriente</a:t>
            </a:r>
            <a:endParaRPr lang="es-PE" sz="1050" dirty="0">
              <a:solidFill>
                <a:schemeClr val="bg1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580112" y="1706905"/>
            <a:ext cx="72008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BBP</a:t>
            </a:r>
            <a:endParaRPr lang="es-PE" dirty="0"/>
          </a:p>
        </p:txBody>
      </p:sp>
      <p:sp>
        <p:nvSpPr>
          <p:cNvPr id="54" name="53 Rectángulo"/>
          <p:cNvSpPr/>
          <p:nvPr/>
        </p:nvSpPr>
        <p:spPr>
          <a:xfrm>
            <a:off x="6245928" y="4214991"/>
            <a:ext cx="936104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dirty="0" smtClean="0">
                <a:solidFill>
                  <a:schemeClr val="bg1"/>
                </a:solidFill>
              </a:rPr>
              <a:t>Aporte del Adquiriente </a:t>
            </a:r>
            <a:endParaRPr lang="es-PE" sz="1050" dirty="0">
              <a:solidFill>
                <a:schemeClr val="bg1"/>
              </a:solidFill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5525848" y="4211799"/>
            <a:ext cx="720080" cy="579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BBP</a:t>
            </a:r>
            <a:endParaRPr lang="es-PE" dirty="0"/>
          </a:p>
        </p:txBody>
      </p:sp>
      <p:sp>
        <p:nvSpPr>
          <p:cNvPr id="56" name="55 Rectángulo"/>
          <p:cNvSpPr/>
          <p:nvPr/>
        </p:nvSpPr>
        <p:spPr>
          <a:xfrm>
            <a:off x="7182032" y="4211799"/>
            <a:ext cx="702332" cy="5792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BMS</a:t>
            </a:r>
            <a:endParaRPr lang="es-PE" dirty="0"/>
          </a:p>
        </p:txBody>
      </p:sp>
      <p:sp>
        <p:nvSpPr>
          <p:cNvPr id="57" name="56 Cerrar llave"/>
          <p:cNvSpPr/>
          <p:nvPr/>
        </p:nvSpPr>
        <p:spPr>
          <a:xfrm rot="5400000">
            <a:off x="6306015" y="1502802"/>
            <a:ext cx="150113" cy="1710448"/>
          </a:xfrm>
          <a:prstGeom prst="rightBrac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8" name="57 CuadroTexto"/>
          <p:cNvSpPr txBox="1"/>
          <p:nvPr/>
        </p:nvSpPr>
        <p:spPr>
          <a:xfrm>
            <a:off x="5723635" y="2354977"/>
            <a:ext cx="129663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b="1" dirty="0" smtClean="0"/>
              <a:t>Cuota Inicial</a:t>
            </a:r>
            <a:endParaRPr lang="es-PE" sz="1700" b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2156"/>
            <a:ext cx="1368152" cy="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31"/>
          <p:cNvSpPr txBox="1">
            <a:spLocks/>
          </p:cNvSpPr>
          <p:nvPr/>
        </p:nvSpPr>
        <p:spPr>
          <a:xfrm>
            <a:off x="514350" y="44624"/>
            <a:ext cx="8628395" cy="576063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2000" b="1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¿CÓMO FUNCIONA EL BONO MIVIVIENDA SOSTENIBLE?</a:t>
            </a:r>
            <a:endParaRPr lang="es-PE" sz="2000" b="1" spc="-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9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68671" y="112474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/>
              <a:t>Valores de los Bonos según Grado de Cumplimiento </a:t>
            </a:r>
            <a:endParaRPr lang="es-PE" sz="1600" b="1" dirty="0" smtClean="0"/>
          </a:p>
          <a:p>
            <a:pPr algn="ctr"/>
            <a:r>
              <a:rPr lang="es-PE" sz="1600" b="1" dirty="0" smtClean="0"/>
              <a:t>de </a:t>
            </a:r>
            <a:r>
              <a:rPr lang="es-PE" sz="1600" b="1" dirty="0"/>
              <a:t>Requisitos y Valor de Financiamiento</a:t>
            </a:r>
            <a:endParaRPr lang="es-PE" sz="1600" dirty="0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67506"/>
            <a:ext cx="7065823" cy="356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95" y="5373216"/>
            <a:ext cx="6095850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1"/>
          <p:cNvSpPr txBox="1">
            <a:spLocks/>
          </p:cNvSpPr>
          <p:nvPr/>
        </p:nvSpPr>
        <p:spPr>
          <a:xfrm>
            <a:off x="514350" y="44624"/>
            <a:ext cx="8628395" cy="576063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20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¿CÓMO </a:t>
            </a:r>
            <a:r>
              <a:rPr lang="es-PE" sz="2000" b="1" spc="-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 CALCULA EL BONO </a:t>
            </a:r>
            <a:r>
              <a:rPr lang="es-PE" sz="20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MIVIVIENDA SOSTENIBLE?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2156"/>
            <a:ext cx="1368152" cy="4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572000" y="3933056"/>
            <a:ext cx="1539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400" b="0">
                <a:effectLst/>
                <a:latin typeface="Calibri" pitchFamily="34" charset="0"/>
              </a:defRPr>
            </a:lvl1pPr>
          </a:lstStyle>
          <a:p>
            <a:r>
              <a:rPr lang="es-PE" b="1" dirty="0" smtClean="0"/>
              <a:t>(US</a:t>
            </a:r>
            <a:r>
              <a:rPr lang="es-PE" b="1" dirty="0"/>
              <a:t>$  </a:t>
            </a:r>
            <a:r>
              <a:rPr lang="es-PE" b="1" dirty="0" smtClean="0"/>
              <a:t>41,100.00)</a:t>
            </a:r>
            <a:endParaRPr lang="es-PE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08376" y="4869160"/>
            <a:ext cx="155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z="1400" b="1" dirty="0" smtClean="0">
                <a:effectLst/>
                <a:latin typeface="Calibri" pitchFamily="34" charset="0"/>
              </a:rPr>
              <a:t>(US$  88,150.00)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99592" y="1412776"/>
            <a:ext cx="1539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400" b="0">
                <a:effectLst/>
                <a:latin typeface="Calibri" pitchFamily="34" charset="0"/>
              </a:defRPr>
            </a:lvl1pPr>
          </a:lstStyle>
          <a:p>
            <a:r>
              <a:rPr lang="es-PE" b="1" dirty="0" smtClean="0"/>
              <a:t>(US</a:t>
            </a:r>
            <a:r>
              <a:rPr lang="es-PE" b="1" dirty="0"/>
              <a:t>$  </a:t>
            </a:r>
            <a:r>
              <a:rPr lang="es-PE" b="1" dirty="0" smtClean="0"/>
              <a:t>3,500.00)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4026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dirty="0" smtClean="0">
            <a:solidFill>
              <a:schemeClr val="tx1">
                <a:lumMod val="50000"/>
                <a:lumOff val="50000"/>
              </a:schemeClr>
            </a:solidFill>
            <a:effectLst/>
            <a:latin typeface="Cambria" panose="020405030504060302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11097</TotalTime>
  <Words>1489</Words>
  <Application>Microsoft Macintosh PowerPoint</Application>
  <PresentationFormat>On-screen Show (4:3)</PresentationFormat>
  <Paragraphs>280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Cambria</vt:lpstr>
      <vt:lpstr>Cordia New</vt:lpstr>
      <vt:lpstr>STKaiti</vt:lpstr>
      <vt:lpstr>Times New Roman</vt:lpstr>
      <vt:lpstr>Verdana</vt:lpstr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Fondo Mivivienda S.A.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Ordonez Lozano, Bertha Cecilia</dc:creator>
  <cp:lastModifiedBy>Lucila Serra</cp:lastModifiedBy>
  <cp:revision>745</cp:revision>
  <cp:lastPrinted>2016-10-26T17:02:26Z</cp:lastPrinted>
  <dcterms:created xsi:type="dcterms:W3CDTF">2014-09-27T23:52:18Z</dcterms:created>
  <dcterms:modified xsi:type="dcterms:W3CDTF">2016-11-15T15:57:49Z</dcterms:modified>
</cp:coreProperties>
</file>