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20" r:id="rId2"/>
    <p:sldId id="550" r:id="rId3"/>
    <p:sldId id="524" r:id="rId4"/>
    <p:sldId id="423" r:id="rId5"/>
    <p:sldId id="499" r:id="rId6"/>
    <p:sldId id="522" r:id="rId7"/>
    <p:sldId id="519" r:id="rId8"/>
    <p:sldId id="528" r:id="rId9"/>
    <p:sldId id="395" r:id="rId10"/>
    <p:sldId id="535" r:id="rId11"/>
    <p:sldId id="536" r:id="rId12"/>
    <p:sldId id="533" r:id="rId13"/>
    <p:sldId id="465" r:id="rId14"/>
    <p:sldId id="555" r:id="rId15"/>
    <p:sldId id="556" r:id="rId16"/>
    <p:sldId id="551" r:id="rId17"/>
    <p:sldId id="538" r:id="rId18"/>
    <p:sldId id="542" r:id="rId19"/>
    <p:sldId id="543" r:id="rId20"/>
    <p:sldId id="541" r:id="rId21"/>
    <p:sldId id="544" r:id="rId22"/>
    <p:sldId id="553" r:id="rId23"/>
    <p:sldId id="547"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9948"/>
    <a:srgbClr val="CC0000"/>
    <a:srgbClr val="F58020"/>
    <a:srgbClr val="66CC33"/>
    <a:srgbClr val="005A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0204" autoAdjust="0"/>
  </p:normalViewPr>
  <p:slideViewPr>
    <p:cSldViewPr showGuides="1">
      <p:cViewPr varScale="1">
        <p:scale>
          <a:sx n="94" d="100"/>
          <a:sy n="94" d="100"/>
        </p:scale>
        <p:origin x="-14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numRef>
              <c:f>Sheet1!$A$2:$A$21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Sheet1!$B$2:$B$21</c:f>
              <c:numCache>
                <c:formatCode>"$"#,##0.00_);[Red]\("$"#,##0.00\)</c:formatCode>
                <c:ptCount val="20"/>
                <c:pt idx="0">
                  <c:v>404.70144000000005</c:v>
                </c:pt>
                <c:pt idx="1">
                  <c:v>410.29973199072037</c:v>
                </c:pt>
                <c:pt idx="2">
                  <c:v>415.90447820445661</c:v>
                </c:pt>
                <c:pt idx="3">
                  <c:v>421.51188840799932</c:v>
                </c:pt>
                <c:pt idx="4">
                  <c:v>427.11796045361552</c:v>
                </c:pt>
                <c:pt idx="5">
                  <c:v>432.71847150273891</c:v>
                </c:pt>
                <c:pt idx="6">
                  <c:v>438.30896892685428</c:v>
                </c:pt>
                <c:pt idx="7">
                  <c:v>443.88476087443109</c:v>
                </c:pt>
                <c:pt idx="8">
                  <c:v>449.44090649238979</c:v>
                </c:pt>
                <c:pt idx="9">
                  <c:v>454.9722057901995</c:v>
                </c:pt>
                <c:pt idx="10">
                  <c:v>460.47318913431536</c:v>
                </c:pt>
                <c:pt idx="11">
                  <c:v>465.93810636025455</c:v>
                </c:pt>
                <c:pt idx="12">
                  <c:v>471.36091548918694</c:v>
                </c:pt>
                <c:pt idx="13">
                  <c:v>476.73527103548577</c:v>
                </c:pt>
                <c:pt idx="14">
                  <c:v>482.05451189123733</c:v>
                </c:pt>
                <c:pt idx="15">
                  <c:v>487.3116487732359</c:v>
                </c:pt>
                <c:pt idx="16">
                  <c:v>492.49935121752651</c:v>
                </c:pt>
                <c:pt idx="17">
                  <c:v>497.60993410605624</c:v>
                </c:pt>
                <c:pt idx="18">
                  <c:v>502.63534370948582</c:v>
                </c:pt>
                <c:pt idx="19">
                  <c:v>507.56714322969219</c:v>
                </c:pt>
              </c:numCache>
            </c:numRef>
          </c:val>
        </c:ser>
        <c:dLbls>
          <c:showLegendKey val="0"/>
          <c:showVal val="0"/>
          <c:showCatName val="0"/>
          <c:showSerName val="0"/>
          <c:showPercent val="0"/>
          <c:showBubbleSize val="0"/>
        </c:dLbls>
        <c:gapWidth val="150"/>
        <c:axId val="58594048"/>
        <c:axId val="58595584"/>
      </c:barChart>
      <c:catAx>
        <c:axId val="58594048"/>
        <c:scaling>
          <c:orientation val="minMax"/>
        </c:scaling>
        <c:delete val="1"/>
        <c:axPos val="b"/>
        <c:numFmt formatCode="General" sourceLinked="1"/>
        <c:majorTickMark val="out"/>
        <c:minorTickMark val="none"/>
        <c:tickLblPos val="nextTo"/>
        <c:crossAx val="58595584"/>
        <c:crosses val="autoZero"/>
        <c:auto val="1"/>
        <c:lblAlgn val="ctr"/>
        <c:lblOffset val="100"/>
        <c:noMultiLvlLbl val="0"/>
      </c:catAx>
      <c:valAx>
        <c:axId val="58595584"/>
        <c:scaling>
          <c:orientation val="minMax"/>
          <c:max val="2500"/>
          <c:min val="-2000"/>
        </c:scaling>
        <c:delete val="0"/>
        <c:axPos val="l"/>
        <c:majorGridlines/>
        <c:numFmt formatCode="&quot;$&quot;#,##0;[Red]&quot;$&quot;#,##0" sourceLinked="0"/>
        <c:majorTickMark val="out"/>
        <c:minorTickMark val="none"/>
        <c:tickLblPos val="nextTo"/>
        <c:txPr>
          <a:bodyPr/>
          <a:lstStyle/>
          <a:p>
            <a:pPr>
              <a:defRPr sz="2400"/>
            </a:pPr>
            <a:endParaRPr lang="en-US"/>
          </a:p>
        </c:txPr>
        <c:crossAx val="585940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numRef>
              <c:f>Sheet1!$A$2:$A$26</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Sheet1!$B$2:$B$26</c:f>
              <c:numCache>
                <c:formatCode>General</c:formatCode>
                <c:ptCount val="25"/>
                <c:pt idx="0">
                  <c:v>-1582.4724979446144</c:v>
                </c:pt>
                <c:pt idx="1">
                  <c:v>-16.859522180740214</c:v>
                </c:pt>
                <c:pt idx="2">
                  <c:v>287.02696838615043</c:v>
                </c:pt>
                <c:pt idx="3">
                  <c:v>319.84563486103525</c:v>
                </c:pt>
                <c:pt idx="4">
                  <c:v>353.47657974050662</c:v>
                </c:pt>
                <c:pt idx="5">
                  <c:v>387.93990732121733</c:v>
                </c:pt>
                <c:pt idx="6">
                  <c:v>423.25621949121455</c:v>
                </c:pt>
                <c:pt idx="7">
                  <c:v>459.44662804557515</c:v>
                </c:pt>
                <c:pt idx="8">
                  <c:v>496.53276730686048</c:v>
                </c:pt>
                <c:pt idx="9">
                  <c:v>534.53680705793226</c:v>
                </c:pt>
                <c:pt idx="10">
                  <c:v>573.48146579486274</c:v>
                </c:pt>
                <c:pt idx="11">
                  <c:v>613.39002430786172</c:v>
                </c:pt>
                <c:pt idx="12">
                  <c:v>654.28633959833678</c:v>
                </c:pt>
                <c:pt idx="13">
                  <c:v>696.19485914040865</c:v>
                </c:pt>
                <c:pt idx="14">
                  <c:v>739.14063549540674</c:v>
                </c:pt>
                <c:pt idx="15">
                  <c:v>1822.1023116863855</c:v>
                </c:pt>
                <c:pt idx="16">
                  <c:v>1867.2002549517795</c:v>
                </c:pt>
                <c:pt idx="17">
                  <c:v>1913.4143948619635</c:v>
                </c:pt>
                <c:pt idx="18">
                  <c:v>1960.7723578419948</c:v>
                </c:pt>
                <c:pt idx="19">
                  <c:v>2009.3024540847632</c:v>
                </c:pt>
                <c:pt idx="20">
                  <c:v>2059.0336944745886</c:v>
                </c:pt>
                <c:pt idx="21">
                  <c:v>2109.9958079296816</c:v>
                </c:pt>
                <c:pt idx="22">
                  <c:v>2162.2192591738453</c:v>
                </c:pt>
                <c:pt idx="23">
                  <c:v>2215.7352669480274</c:v>
                </c:pt>
                <c:pt idx="24">
                  <c:v>2270.5758226726248</c:v>
                </c:pt>
              </c:numCache>
            </c:numRef>
          </c:val>
        </c:ser>
        <c:dLbls>
          <c:showLegendKey val="0"/>
          <c:showVal val="0"/>
          <c:showCatName val="0"/>
          <c:showSerName val="0"/>
          <c:showPercent val="0"/>
          <c:showBubbleSize val="0"/>
        </c:dLbls>
        <c:gapWidth val="150"/>
        <c:axId val="25925888"/>
        <c:axId val="25952256"/>
      </c:barChart>
      <c:catAx>
        <c:axId val="25925888"/>
        <c:scaling>
          <c:orientation val="minMax"/>
        </c:scaling>
        <c:delete val="1"/>
        <c:axPos val="b"/>
        <c:numFmt formatCode="General" sourceLinked="1"/>
        <c:majorTickMark val="out"/>
        <c:minorTickMark val="none"/>
        <c:tickLblPos val="nextTo"/>
        <c:crossAx val="25952256"/>
        <c:crosses val="autoZero"/>
        <c:auto val="1"/>
        <c:lblAlgn val="ctr"/>
        <c:lblOffset val="100"/>
        <c:noMultiLvlLbl val="0"/>
      </c:catAx>
      <c:valAx>
        <c:axId val="25952256"/>
        <c:scaling>
          <c:orientation val="minMax"/>
        </c:scaling>
        <c:delete val="0"/>
        <c:axPos val="l"/>
        <c:majorGridlines/>
        <c:numFmt formatCode="&quot;$&quot;#,##0;[Red]&quot;$&quot;#,##0" sourceLinked="0"/>
        <c:majorTickMark val="out"/>
        <c:minorTickMark val="none"/>
        <c:tickLblPos val="nextTo"/>
        <c:txPr>
          <a:bodyPr/>
          <a:lstStyle/>
          <a:p>
            <a:pPr>
              <a:defRPr sz="1200"/>
            </a:pPr>
            <a:endParaRPr lang="en-US"/>
          </a:p>
        </c:txPr>
        <c:crossAx val="25925888"/>
        <c:crosses val="autoZero"/>
        <c:crossBetween val="between"/>
        <c:majorUnit val="50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numRef>
              <c:f>Sheet1!$A$2:$A$26</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Sheet1!$B$2:$B$26</c:f>
              <c:numCache>
                <c:formatCode>"$"#,##0.00_);[Red]\("$"#,##0.00\)</c:formatCode>
                <c:ptCount val="25"/>
                <c:pt idx="0">
                  <c:v>-701.51629132596713</c:v>
                </c:pt>
                <c:pt idx="1">
                  <c:v>4107.2362006647527</c:v>
                </c:pt>
                <c:pt idx="2">
                  <c:v>-638.23779254151054</c:v>
                </c:pt>
                <c:pt idx="3">
                  <c:v>-605.41912606662572</c:v>
                </c:pt>
                <c:pt idx="4">
                  <c:v>-571.78818118715435</c:v>
                </c:pt>
                <c:pt idx="5">
                  <c:v>-537.32485360644364</c:v>
                </c:pt>
                <c:pt idx="6">
                  <c:v>-502.00854143644642</c:v>
                </c:pt>
                <c:pt idx="7">
                  <c:v>-465.81813288208582</c:v>
                </c:pt>
                <c:pt idx="8">
                  <c:v>-428.73199362080049</c:v>
                </c:pt>
                <c:pt idx="9">
                  <c:v>-390.72795386972871</c:v>
                </c:pt>
                <c:pt idx="10">
                  <c:v>-351.78329513279823</c:v>
                </c:pt>
                <c:pt idx="11">
                  <c:v>-311.87473661979925</c:v>
                </c:pt>
                <c:pt idx="12">
                  <c:v>1693.239309996643</c:v>
                </c:pt>
                <c:pt idx="13">
                  <c:v>1735.1478295387149</c:v>
                </c:pt>
                <c:pt idx="14">
                  <c:v>1778.0936058937129</c:v>
                </c:pt>
                <c:pt idx="15">
                  <c:v>1822.1023116863855</c:v>
                </c:pt>
                <c:pt idx="16">
                  <c:v>1867.2002549517795</c:v>
                </c:pt>
                <c:pt idx="17">
                  <c:v>1913.4143948619635</c:v>
                </c:pt>
                <c:pt idx="18">
                  <c:v>1960.7723578419948</c:v>
                </c:pt>
                <c:pt idx="19">
                  <c:v>2009.3024540847632</c:v>
                </c:pt>
                <c:pt idx="20">
                  <c:v>2059.0336944745886</c:v>
                </c:pt>
                <c:pt idx="21">
                  <c:v>2109.9958079296816</c:v>
                </c:pt>
                <c:pt idx="22">
                  <c:v>2162.2192591738453</c:v>
                </c:pt>
                <c:pt idx="23">
                  <c:v>2215.7352669480274</c:v>
                </c:pt>
                <c:pt idx="24">
                  <c:v>2270.5758226726248</c:v>
                </c:pt>
              </c:numCache>
            </c:numRef>
          </c:val>
        </c:ser>
        <c:dLbls>
          <c:showLegendKey val="0"/>
          <c:showVal val="0"/>
          <c:showCatName val="0"/>
          <c:showSerName val="0"/>
          <c:showPercent val="0"/>
          <c:showBubbleSize val="0"/>
        </c:dLbls>
        <c:gapWidth val="150"/>
        <c:axId val="86804736"/>
        <c:axId val="86806528"/>
      </c:barChart>
      <c:catAx>
        <c:axId val="86804736"/>
        <c:scaling>
          <c:orientation val="minMax"/>
        </c:scaling>
        <c:delete val="1"/>
        <c:axPos val="b"/>
        <c:numFmt formatCode="General" sourceLinked="1"/>
        <c:majorTickMark val="out"/>
        <c:minorTickMark val="none"/>
        <c:tickLblPos val="nextTo"/>
        <c:crossAx val="86806528"/>
        <c:crosses val="autoZero"/>
        <c:auto val="1"/>
        <c:lblAlgn val="ctr"/>
        <c:lblOffset val="100"/>
        <c:noMultiLvlLbl val="0"/>
      </c:catAx>
      <c:valAx>
        <c:axId val="86806528"/>
        <c:scaling>
          <c:orientation val="minMax"/>
          <c:max val="2500"/>
          <c:min val="-2000"/>
        </c:scaling>
        <c:delete val="0"/>
        <c:axPos val="l"/>
        <c:majorGridlines/>
        <c:numFmt formatCode="&quot;$&quot;#,##0;[Red]&quot;$&quot;#,##0" sourceLinked="0"/>
        <c:majorTickMark val="out"/>
        <c:minorTickMark val="none"/>
        <c:tickLblPos val="nextTo"/>
        <c:txPr>
          <a:bodyPr/>
          <a:lstStyle/>
          <a:p>
            <a:pPr>
              <a:defRPr sz="2400"/>
            </a:pPr>
            <a:endParaRPr lang="en-US"/>
          </a:p>
        </c:txPr>
        <c:crossAx val="868047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68006C-44EC-4FEA-BC3D-F143B852DC98}" type="doc">
      <dgm:prSet loTypeId="urn:microsoft.com/office/officeart/2005/8/layout/chevron2" loCatId="process" qsTypeId="urn:microsoft.com/office/officeart/2005/8/quickstyle/simple1" qsCatId="simple" csTypeId="urn:microsoft.com/office/officeart/2005/8/colors/accent1_2" csCatId="accent1" phldr="1"/>
      <dgm:spPr/>
    </dgm:pt>
    <dgm:pt modelId="{306BFDB6-F399-4945-B56C-95DCD1B1687A}">
      <dgm:prSet phldrT="[Text]" custT="1"/>
      <dgm:spPr>
        <a:solidFill>
          <a:srgbClr val="089948"/>
        </a:solidFill>
        <a:ln>
          <a:solidFill>
            <a:srgbClr val="089948"/>
          </a:solidFill>
        </a:ln>
      </dgm:spPr>
      <dgm:t>
        <a:bodyPr/>
        <a:lstStyle/>
        <a:p>
          <a:r>
            <a:rPr lang="en-US" sz="1800" dirty="0" smtClean="0"/>
            <a:t>1</a:t>
          </a:r>
          <a:endParaRPr lang="en-US" sz="1800" dirty="0"/>
        </a:p>
      </dgm:t>
    </dgm:pt>
    <dgm:pt modelId="{1AE68DE5-38DB-4753-AA66-BB7970574D75}" type="parTrans" cxnId="{9D8648D2-9E92-4A51-B0D2-B68A68A8882A}">
      <dgm:prSet/>
      <dgm:spPr/>
      <dgm:t>
        <a:bodyPr/>
        <a:lstStyle/>
        <a:p>
          <a:endParaRPr lang="en-US" sz="1800"/>
        </a:p>
      </dgm:t>
    </dgm:pt>
    <dgm:pt modelId="{15EFB223-8345-4E5F-8427-A5AE07071766}" type="sibTrans" cxnId="{9D8648D2-9E92-4A51-B0D2-B68A68A8882A}">
      <dgm:prSet/>
      <dgm:spPr/>
      <dgm:t>
        <a:bodyPr/>
        <a:lstStyle/>
        <a:p>
          <a:endParaRPr lang="en-US" sz="1800"/>
        </a:p>
      </dgm:t>
    </dgm:pt>
    <dgm:pt modelId="{09A82A90-46B7-4F6D-9956-D1683DCCF5EC}">
      <dgm:prSet phldrT="[Text]" custT="1"/>
      <dgm:spPr>
        <a:ln>
          <a:solidFill>
            <a:srgbClr val="089948"/>
          </a:solidFill>
        </a:ln>
      </dgm:spPr>
      <dgm:t>
        <a:bodyPr/>
        <a:lstStyle/>
        <a:p>
          <a:r>
            <a:rPr lang="en-US" sz="1800" dirty="0" smtClean="0"/>
            <a:t>Green Bank Financing with No Subsidies</a:t>
          </a:r>
          <a:endParaRPr lang="en-US" sz="1800" dirty="0"/>
        </a:p>
      </dgm:t>
    </dgm:pt>
    <dgm:pt modelId="{87E894A2-E711-4F7D-925D-C68142D6A51C}" type="parTrans" cxnId="{068AABF5-4168-436D-9204-C07D78872096}">
      <dgm:prSet/>
      <dgm:spPr/>
      <dgm:t>
        <a:bodyPr/>
        <a:lstStyle/>
        <a:p>
          <a:endParaRPr lang="en-US" sz="1800"/>
        </a:p>
      </dgm:t>
    </dgm:pt>
    <dgm:pt modelId="{7815294F-0C4B-4B7C-8405-5178A3248F28}" type="sibTrans" cxnId="{068AABF5-4168-436D-9204-C07D78872096}">
      <dgm:prSet/>
      <dgm:spPr/>
      <dgm:t>
        <a:bodyPr/>
        <a:lstStyle/>
        <a:p>
          <a:endParaRPr lang="en-US" sz="1800"/>
        </a:p>
      </dgm:t>
    </dgm:pt>
    <dgm:pt modelId="{A8082FD8-41B8-48FB-A4B8-5AAF3118D941}">
      <dgm:prSet phldrT="[Text]" custT="1"/>
      <dgm:spPr>
        <a:ln>
          <a:solidFill>
            <a:srgbClr val="089948"/>
          </a:solidFill>
        </a:ln>
      </dgm:spPr>
      <dgm:t>
        <a:bodyPr/>
        <a:lstStyle/>
        <a:p>
          <a:r>
            <a:rPr lang="en-US" sz="1800" dirty="0" smtClean="0"/>
            <a:t>Government Subsidies</a:t>
          </a:r>
          <a:endParaRPr lang="en-US" sz="1800" dirty="0"/>
        </a:p>
      </dgm:t>
    </dgm:pt>
    <dgm:pt modelId="{7F8E8ADE-7EF8-43E0-95ED-B041CFCE7D6D}" type="parTrans" cxnId="{9F2C092C-64C0-40E4-88B3-3F3B93706A5B}">
      <dgm:prSet/>
      <dgm:spPr/>
      <dgm:t>
        <a:bodyPr/>
        <a:lstStyle/>
        <a:p>
          <a:endParaRPr lang="en-US" sz="1800"/>
        </a:p>
      </dgm:t>
    </dgm:pt>
    <dgm:pt modelId="{677F2DE1-5D24-4D3B-BD11-95343D0441BB}" type="sibTrans" cxnId="{9F2C092C-64C0-40E4-88B3-3F3B93706A5B}">
      <dgm:prSet/>
      <dgm:spPr/>
      <dgm:t>
        <a:bodyPr/>
        <a:lstStyle/>
        <a:p>
          <a:endParaRPr lang="en-US" sz="1800"/>
        </a:p>
      </dgm:t>
    </dgm:pt>
    <dgm:pt modelId="{2D0AB60D-B2F9-43DA-8241-14B75E95A69F}">
      <dgm:prSet phldrT="[Text]" custT="1"/>
      <dgm:spPr>
        <a:ln>
          <a:solidFill>
            <a:srgbClr val="089948"/>
          </a:solidFill>
        </a:ln>
      </dgm:spPr>
      <dgm:t>
        <a:bodyPr/>
        <a:lstStyle/>
        <a:p>
          <a:r>
            <a:rPr lang="en-US" sz="1800" dirty="0" smtClean="0"/>
            <a:t>Green Bank Financing with Reduced Subsidies</a:t>
          </a:r>
          <a:endParaRPr lang="en-US" sz="1800" dirty="0"/>
        </a:p>
      </dgm:t>
    </dgm:pt>
    <dgm:pt modelId="{A192F169-6699-46E2-A4FF-AEBBA45F0971}" type="parTrans" cxnId="{175390D3-6C60-4D66-9DEC-5D43D2E65D14}">
      <dgm:prSet/>
      <dgm:spPr/>
      <dgm:t>
        <a:bodyPr/>
        <a:lstStyle/>
        <a:p>
          <a:endParaRPr lang="en-US" sz="1800"/>
        </a:p>
      </dgm:t>
    </dgm:pt>
    <dgm:pt modelId="{5DAF0601-0899-4EBC-9912-D234B39D3028}" type="sibTrans" cxnId="{175390D3-6C60-4D66-9DEC-5D43D2E65D14}">
      <dgm:prSet/>
      <dgm:spPr/>
      <dgm:t>
        <a:bodyPr/>
        <a:lstStyle/>
        <a:p>
          <a:endParaRPr lang="en-US" sz="1800"/>
        </a:p>
      </dgm:t>
    </dgm:pt>
    <dgm:pt modelId="{88B168C8-7436-4F10-B84D-59FC2A739BE1}">
      <dgm:prSet phldrT="[Text]" custT="1"/>
      <dgm:spPr>
        <a:solidFill>
          <a:srgbClr val="089948"/>
        </a:solidFill>
        <a:ln>
          <a:solidFill>
            <a:srgbClr val="089948"/>
          </a:solidFill>
        </a:ln>
      </dgm:spPr>
      <dgm:t>
        <a:bodyPr/>
        <a:lstStyle/>
        <a:p>
          <a:r>
            <a:rPr lang="en-US" sz="1800" dirty="0" smtClean="0"/>
            <a:t>2</a:t>
          </a:r>
          <a:endParaRPr lang="en-US" sz="1800" dirty="0"/>
        </a:p>
      </dgm:t>
    </dgm:pt>
    <dgm:pt modelId="{7C7397E0-DFF3-48D7-95CA-CE30D2B46818}" type="parTrans" cxnId="{88E1C0C6-6578-4E69-AFA6-B0FF34E3D5FD}">
      <dgm:prSet/>
      <dgm:spPr/>
      <dgm:t>
        <a:bodyPr/>
        <a:lstStyle/>
        <a:p>
          <a:endParaRPr lang="en-US" sz="1800"/>
        </a:p>
      </dgm:t>
    </dgm:pt>
    <dgm:pt modelId="{1B493370-A5FD-4694-AF0F-BF58E3DB7350}" type="sibTrans" cxnId="{88E1C0C6-6578-4E69-AFA6-B0FF34E3D5FD}">
      <dgm:prSet/>
      <dgm:spPr/>
      <dgm:t>
        <a:bodyPr/>
        <a:lstStyle/>
        <a:p>
          <a:endParaRPr lang="en-US" sz="1800"/>
        </a:p>
      </dgm:t>
    </dgm:pt>
    <dgm:pt modelId="{9ED3E896-23B9-4020-B750-2DF490415C66}">
      <dgm:prSet phldrT="[Text]" custT="1"/>
      <dgm:spPr>
        <a:solidFill>
          <a:srgbClr val="089948"/>
        </a:solidFill>
        <a:ln>
          <a:solidFill>
            <a:srgbClr val="089948"/>
          </a:solidFill>
        </a:ln>
      </dgm:spPr>
      <dgm:t>
        <a:bodyPr/>
        <a:lstStyle/>
        <a:p>
          <a:r>
            <a:rPr lang="en-US" sz="1800" dirty="0" smtClean="0"/>
            <a:t>3</a:t>
          </a:r>
          <a:endParaRPr lang="en-US" sz="1800" dirty="0"/>
        </a:p>
      </dgm:t>
    </dgm:pt>
    <dgm:pt modelId="{C24007BB-5835-46C8-9043-CC5CA6662B03}" type="parTrans" cxnId="{3FA5F75D-65F9-4BA4-BE21-3117E4287500}">
      <dgm:prSet/>
      <dgm:spPr/>
      <dgm:t>
        <a:bodyPr/>
        <a:lstStyle/>
        <a:p>
          <a:endParaRPr lang="en-US" sz="1800"/>
        </a:p>
      </dgm:t>
    </dgm:pt>
    <dgm:pt modelId="{A8FA37A7-2BD3-45CB-A79E-EABCCEF71CDB}" type="sibTrans" cxnId="{3FA5F75D-65F9-4BA4-BE21-3117E4287500}">
      <dgm:prSet/>
      <dgm:spPr/>
      <dgm:t>
        <a:bodyPr/>
        <a:lstStyle/>
        <a:p>
          <a:endParaRPr lang="en-US" sz="1800"/>
        </a:p>
      </dgm:t>
    </dgm:pt>
    <dgm:pt modelId="{E883D5E1-9DEE-4B40-845E-0468EDC1039E}">
      <dgm:prSet phldrT="[Text]" custT="1"/>
      <dgm:spPr>
        <a:ln>
          <a:solidFill>
            <a:srgbClr val="F58020"/>
          </a:solidFill>
        </a:ln>
      </dgm:spPr>
      <dgm:t>
        <a:bodyPr/>
        <a:lstStyle/>
        <a:p>
          <a:r>
            <a:rPr lang="en-US" sz="1800" b="1" dirty="0" smtClean="0"/>
            <a:t>Private Sector Financing Only – FINAL GOAL</a:t>
          </a:r>
          <a:endParaRPr lang="en-US" sz="1800" b="1" dirty="0"/>
        </a:p>
      </dgm:t>
    </dgm:pt>
    <dgm:pt modelId="{FA35AFF0-2669-4871-BD36-C5C053E5962E}" type="parTrans" cxnId="{8C6E4649-C958-4D3E-9031-5BA597AFEE88}">
      <dgm:prSet/>
      <dgm:spPr/>
      <dgm:t>
        <a:bodyPr/>
        <a:lstStyle/>
        <a:p>
          <a:endParaRPr lang="en-US" sz="1800"/>
        </a:p>
      </dgm:t>
    </dgm:pt>
    <dgm:pt modelId="{5D61BF20-1CBC-4CF9-BE6E-677A6C876649}" type="sibTrans" cxnId="{8C6E4649-C958-4D3E-9031-5BA597AFEE88}">
      <dgm:prSet/>
      <dgm:spPr/>
      <dgm:t>
        <a:bodyPr/>
        <a:lstStyle/>
        <a:p>
          <a:endParaRPr lang="en-US" sz="1800"/>
        </a:p>
      </dgm:t>
    </dgm:pt>
    <dgm:pt modelId="{76F845BA-7CE1-41EC-8DB6-85A13599B037}">
      <dgm:prSet phldrT="[Text]" custT="1"/>
      <dgm:spPr>
        <a:solidFill>
          <a:srgbClr val="F58020"/>
        </a:solidFill>
        <a:ln>
          <a:noFill/>
        </a:ln>
      </dgm:spPr>
      <dgm:t>
        <a:bodyPr/>
        <a:lstStyle/>
        <a:p>
          <a:r>
            <a:rPr lang="en-US" sz="1800" dirty="0" smtClean="0"/>
            <a:t>4</a:t>
          </a:r>
          <a:endParaRPr lang="en-US" sz="1800" dirty="0"/>
        </a:p>
      </dgm:t>
    </dgm:pt>
    <dgm:pt modelId="{DEB3E9B1-AE38-4FC8-B85C-5BEB07EA9E15}" type="parTrans" cxnId="{63E58DFC-151D-4ABB-8B41-EFEE820D34BF}">
      <dgm:prSet/>
      <dgm:spPr/>
      <dgm:t>
        <a:bodyPr/>
        <a:lstStyle/>
        <a:p>
          <a:endParaRPr lang="en-US" sz="1800"/>
        </a:p>
      </dgm:t>
    </dgm:pt>
    <dgm:pt modelId="{AB70CBD9-D35E-4928-A2A4-1DFE96F92425}" type="sibTrans" cxnId="{63E58DFC-151D-4ABB-8B41-EFEE820D34BF}">
      <dgm:prSet/>
      <dgm:spPr/>
      <dgm:t>
        <a:bodyPr/>
        <a:lstStyle/>
        <a:p>
          <a:endParaRPr lang="en-US" sz="1800"/>
        </a:p>
      </dgm:t>
    </dgm:pt>
    <dgm:pt modelId="{405E9FD5-A994-4D76-8BFB-722733630F9E}" type="pres">
      <dgm:prSet presAssocID="{3668006C-44EC-4FEA-BC3D-F143B852DC98}" presName="linearFlow" presStyleCnt="0">
        <dgm:presLayoutVars>
          <dgm:dir/>
          <dgm:animLvl val="lvl"/>
          <dgm:resizeHandles val="exact"/>
        </dgm:presLayoutVars>
      </dgm:prSet>
      <dgm:spPr/>
    </dgm:pt>
    <dgm:pt modelId="{81793A16-BF1C-4538-92A2-D7ADA8E29E59}" type="pres">
      <dgm:prSet presAssocID="{306BFDB6-F399-4945-B56C-95DCD1B1687A}" presName="composite" presStyleCnt="0"/>
      <dgm:spPr/>
    </dgm:pt>
    <dgm:pt modelId="{ED64F7DC-275B-4803-9E01-200838A89F9F}" type="pres">
      <dgm:prSet presAssocID="{306BFDB6-F399-4945-B56C-95DCD1B1687A}" presName="parentText" presStyleLbl="alignNode1" presStyleIdx="0" presStyleCnt="4">
        <dgm:presLayoutVars>
          <dgm:chMax val="1"/>
          <dgm:bulletEnabled val="1"/>
        </dgm:presLayoutVars>
      </dgm:prSet>
      <dgm:spPr/>
      <dgm:t>
        <a:bodyPr/>
        <a:lstStyle/>
        <a:p>
          <a:endParaRPr lang="en-US"/>
        </a:p>
      </dgm:t>
    </dgm:pt>
    <dgm:pt modelId="{11E8DD78-7BB7-46CC-BE51-496078919B8F}" type="pres">
      <dgm:prSet presAssocID="{306BFDB6-F399-4945-B56C-95DCD1B1687A}" presName="descendantText" presStyleLbl="alignAcc1" presStyleIdx="0" presStyleCnt="4">
        <dgm:presLayoutVars>
          <dgm:bulletEnabled val="1"/>
        </dgm:presLayoutVars>
      </dgm:prSet>
      <dgm:spPr/>
      <dgm:t>
        <a:bodyPr/>
        <a:lstStyle/>
        <a:p>
          <a:endParaRPr lang="en-US"/>
        </a:p>
      </dgm:t>
    </dgm:pt>
    <dgm:pt modelId="{B7656B1B-DBAC-43C7-AD76-297B3976D56A}" type="pres">
      <dgm:prSet presAssocID="{15EFB223-8345-4E5F-8427-A5AE07071766}" presName="sp" presStyleCnt="0"/>
      <dgm:spPr/>
    </dgm:pt>
    <dgm:pt modelId="{CF417641-527B-4C78-9F82-543A748782C0}" type="pres">
      <dgm:prSet presAssocID="{88B168C8-7436-4F10-B84D-59FC2A739BE1}" presName="composite" presStyleCnt="0"/>
      <dgm:spPr/>
    </dgm:pt>
    <dgm:pt modelId="{716BB810-6687-4A36-BD98-5DBFD2301BE0}" type="pres">
      <dgm:prSet presAssocID="{88B168C8-7436-4F10-B84D-59FC2A739BE1}" presName="parentText" presStyleLbl="alignNode1" presStyleIdx="1" presStyleCnt="4">
        <dgm:presLayoutVars>
          <dgm:chMax val="1"/>
          <dgm:bulletEnabled val="1"/>
        </dgm:presLayoutVars>
      </dgm:prSet>
      <dgm:spPr/>
      <dgm:t>
        <a:bodyPr/>
        <a:lstStyle/>
        <a:p>
          <a:endParaRPr lang="en-US"/>
        </a:p>
      </dgm:t>
    </dgm:pt>
    <dgm:pt modelId="{6A598F52-0D69-4BDA-811B-31FED65CB7C5}" type="pres">
      <dgm:prSet presAssocID="{88B168C8-7436-4F10-B84D-59FC2A739BE1}" presName="descendantText" presStyleLbl="alignAcc1" presStyleIdx="1" presStyleCnt="4">
        <dgm:presLayoutVars>
          <dgm:bulletEnabled val="1"/>
        </dgm:presLayoutVars>
      </dgm:prSet>
      <dgm:spPr/>
      <dgm:t>
        <a:bodyPr/>
        <a:lstStyle/>
        <a:p>
          <a:endParaRPr lang="en-US"/>
        </a:p>
      </dgm:t>
    </dgm:pt>
    <dgm:pt modelId="{DC9634E6-961B-42CA-A6F6-74614C2CAB24}" type="pres">
      <dgm:prSet presAssocID="{1B493370-A5FD-4694-AF0F-BF58E3DB7350}" presName="sp" presStyleCnt="0"/>
      <dgm:spPr/>
    </dgm:pt>
    <dgm:pt modelId="{2D30F35A-1108-46BA-B144-F9B0FDCA3085}" type="pres">
      <dgm:prSet presAssocID="{9ED3E896-23B9-4020-B750-2DF490415C66}" presName="composite" presStyleCnt="0"/>
      <dgm:spPr/>
    </dgm:pt>
    <dgm:pt modelId="{26E0F179-3E9E-4C64-A908-EE96622C64D5}" type="pres">
      <dgm:prSet presAssocID="{9ED3E896-23B9-4020-B750-2DF490415C66}" presName="parentText" presStyleLbl="alignNode1" presStyleIdx="2" presStyleCnt="4">
        <dgm:presLayoutVars>
          <dgm:chMax val="1"/>
          <dgm:bulletEnabled val="1"/>
        </dgm:presLayoutVars>
      </dgm:prSet>
      <dgm:spPr/>
      <dgm:t>
        <a:bodyPr/>
        <a:lstStyle/>
        <a:p>
          <a:endParaRPr lang="en-US"/>
        </a:p>
      </dgm:t>
    </dgm:pt>
    <dgm:pt modelId="{E0987F56-2FC2-40B7-A051-1A9DE5EF8226}" type="pres">
      <dgm:prSet presAssocID="{9ED3E896-23B9-4020-B750-2DF490415C66}" presName="descendantText" presStyleLbl="alignAcc1" presStyleIdx="2" presStyleCnt="4">
        <dgm:presLayoutVars>
          <dgm:bulletEnabled val="1"/>
        </dgm:presLayoutVars>
      </dgm:prSet>
      <dgm:spPr/>
      <dgm:t>
        <a:bodyPr/>
        <a:lstStyle/>
        <a:p>
          <a:endParaRPr lang="en-US"/>
        </a:p>
      </dgm:t>
    </dgm:pt>
    <dgm:pt modelId="{5BD83B0A-6A42-417F-AE01-7A4C8D38F372}" type="pres">
      <dgm:prSet presAssocID="{A8FA37A7-2BD3-45CB-A79E-EABCCEF71CDB}" presName="sp" presStyleCnt="0"/>
      <dgm:spPr/>
    </dgm:pt>
    <dgm:pt modelId="{41DD80B7-4832-4A3E-8A1B-1C4FDBD4935D}" type="pres">
      <dgm:prSet presAssocID="{76F845BA-7CE1-41EC-8DB6-85A13599B037}" presName="composite" presStyleCnt="0"/>
      <dgm:spPr/>
    </dgm:pt>
    <dgm:pt modelId="{3A17FFF1-847D-4CDD-80CD-A960DCA9BAF5}" type="pres">
      <dgm:prSet presAssocID="{76F845BA-7CE1-41EC-8DB6-85A13599B037}" presName="parentText" presStyleLbl="alignNode1" presStyleIdx="3" presStyleCnt="4">
        <dgm:presLayoutVars>
          <dgm:chMax val="1"/>
          <dgm:bulletEnabled val="1"/>
        </dgm:presLayoutVars>
      </dgm:prSet>
      <dgm:spPr/>
      <dgm:t>
        <a:bodyPr/>
        <a:lstStyle/>
        <a:p>
          <a:endParaRPr lang="en-US"/>
        </a:p>
      </dgm:t>
    </dgm:pt>
    <dgm:pt modelId="{0763414E-0ED9-4F6B-A075-651F5B4B6E71}" type="pres">
      <dgm:prSet presAssocID="{76F845BA-7CE1-41EC-8DB6-85A13599B037}" presName="descendantText" presStyleLbl="alignAcc1" presStyleIdx="3" presStyleCnt="4">
        <dgm:presLayoutVars>
          <dgm:bulletEnabled val="1"/>
        </dgm:presLayoutVars>
      </dgm:prSet>
      <dgm:spPr/>
      <dgm:t>
        <a:bodyPr/>
        <a:lstStyle/>
        <a:p>
          <a:endParaRPr lang="en-US"/>
        </a:p>
      </dgm:t>
    </dgm:pt>
  </dgm:ptLst>
  <dgm:cxnLst>
    <dgm:cxn modelId="{9F2C092C-64C0-40E4-88B3-3F3B93706A5B}" srcId="{306BFDB6-F399-4945-B56C-95DCD1B1687A}" destId="{A8082FD8-41B8-48FB-A4B8-5AAF3118D941}" srcOrd="0" destOrd="0" parTransId="{7F8E8ADE-7EF8-43E0-95ED-B041CFCE7D6D}" sibTransId="{677F2DE1-5D24-4D3B-BD11-95343D0441BB}"/>
    <dgm:cxn modelId="{8A9B97BE-0F87-44F5-BF35-D90DE8BC841F}" type="presOf" srcId="{E883D5E1-9DEE-4B40-845E-0468EDC1039E}" destId="{0763414E-0ED9-4F6B-A075-651F5B4B6E71}" srcOrd="0" destOrd="0" presId="urn:microsoft.com/office/officeart/2005/8/layout/chevron2"/>
    <dgm:cxn modelId="{63E58DFC-151D-4ABB-8B41-EFEE820D34BF}" srcId="{3668006C-44EC-4FEA-BC3D-F143B852DC98}" destId="{76F845BA-7CE1-41EC-8DB6-85A13599B037}" srcOrd="3" destOrd="0" parTransId="{DEB3E9B1-AE38-4FC8-B85C-5BEB07EA9E15}" sibTransId="{AB70CBD9-D35E-4928-A2A4-1DFE96F92425}"/>
    <dgm:cxn modelId="{9C50BDF1-37CB-43AA-B386-3442241E7924}" type="presOf" srcId="{76F845BA-7CE1-41EC-8DB6-85A13599B037}" destId="{3A17FFF1-847D-4CDD-80CD-A960DCA9BAF5}" srcOrd="0" destOrd="0" presId="urn:microsoft.com/office/officeart/2005/8/layout/chevron2"/>
    <dgm:cxn modelId="{3FA5F75D-65F9-4BA4-BE21-3117E4287500}" srcId="{3668006C-44EC-4FEA-BC3D-F143B852DC98}" destId="{9ED3E896-23B9-4020-B750-2DF490415C66}" srcOrd="2" destOrd="0" parTransId="{C24007BB-5835-46C8-9043-CC5CA6662B03}" sibTransId="{A8FA37A7-2BD3-45CB-A79E-EABCCEF71CDB}"/>
    <dgm:cxn modelId="{88E1C0C6-6578-4E69-AFA6-B0FF34E3D5FD}" srcId="{3668006C-44EC-4FEA-BC3D-F143B852DC98}" destId="{88B168C8-7436-4F10-B84D-59FC2A739BE1}" srcOrd="1" destOrd="0" parTransId="{7C7397E0-DFF3-48D7-95CA-CE30D2B46818}" sibTransId="{1B493370-A5FD-4694-AF0F-BF58E3DB7350}"/>
    <dgm:cxn modelId="{68CCD749-5FFB-4805-810E-5A45ED2640FE}" type="presOf" srcId="{88B168C8-7436-4F10-B84D-59FC2A739BE1}" destId="{716BB810-6687-4A36-BD98-5DBFD2301BE0}" srcOrd="0" destOrd="0" presId="urn:microsoft.com/office/officeart/2005/8/layout/chevron2"/>
    <dgm:cxn modelId="{068AABF5-4168-436D-9204-C07D78872096}" srcId="{9ED3E896-23B9-4020-B750-2DF490415C66}" destId="{09A82A90-46B7-4F6D-9956-D1683DCCF5EC}" srcOrd="0" destOrd="0" parTransId="{87E894A2-E711-4F7D-925D-C68142D6A51C}" sibTransId="{7815294F-0C4B-4B7C-8405-5178A3248F28}"/>
    <dgm:cxn modelId="{B80020E0-AA5A-4C72-9799-316FB706C0E3}" type="presOf" srcId="{3668006C-44EC-4FEA-BC3D-F143B852DC98}" destId="{405E9FD5-A994-4D76-8BFB-722733630F9E}" srcOrd="0" destOrd="0" presId="urn:microsoft.com/office/officeart/2005/8/layout/chevron2"/>
    <dgm:cxn modelId="{1845E93D-0158-4390-9FD9-758F8CB5277D}" type="presOf" srcId="{306BFDB6-F399-4945-B56C-95DCD1B1687A}" destId="{ED64F7DC-275B-4803-9E01-200838A89F9F}" srcOrd="0" destOrd="0" presId="urn:microsoft.com/office/officeart/2005/8/layout/chevron2"/>
    <dgm:cxn modelId="{8C6E4649-C958-4D3E-9031-5BA597AFEE88}" srcId="{76F845BA-7CE1-41EC-8DB6-85A13599B037}" destId="{E883D5E1-9DEE-4B40-845E-0468EDC1039E}" srcOrd="0" destOrd="0" parTransId="{FA35AFF0-2669-4871-BD36-C5C053E5962E}" sibTransId="{5D61BF20-1CBC-4CF9-BE6E-677A6C876649}"/>
    <dgm:cxn modelId="{175390D3-6C60-4D66-9DEC-5D43D2E65D14}" srcId="{88B168C8-7436-4F10-B84D-59FC2A739BE1}" destId="{2D0AB60D-B2F9-43DA-8241-14B75E95A69F}" srcOrd="0" destOrd="0" parTransId="{A192F169-6699-46E2-A4FF-AEBBA45F0971}" sibTransId="{5DAF0601-0899-4EBC-9912-D234B39D3028}"/>
    <dgm:cxn modelId="{B6CE5918-7841-41F8-B9BC-B6CFBCE02616}" type="presOf" srcId="{2D0AB60D-B2F9-43DA-8241-14B75E95A69F}" destId="{6A598F52-0D69-4BDA-811B-31FED65CB7C5}" srcOrd="0" destOrd="0" presId="urn:microsoft.com/office/officeart/2005/8/layout/chevron2"/>
    <dgm:cxn modelId="{14415511-9E60-4FB7-B27E-2FC067E4DACE}" type="presOf" srcId="{A8082FD8-41B8-48FB-A4B8-5AAF3118D941}" destId="{11E8DD78-7BB7-46CC-BE51-496078919B8F}" srcOrd="0" destOrd="0" presId="urn:microsoft.com/office/officeart/2005/8/layout/chevron2"/>
    <dgm:cxn modelId="{9D8648D2-9E92-4A51-B0D2-B68A68A8882A}" srcId="{3668006C-44EC-4FEA-BC3D-F143B852DC98}" destId="{306BFDB6-F399-4945-B56C-95DCD1B1687A}" srcOrd="0" destOrd="0" parTransId="{1AE68DE5-38DB-4753-AA66-BB7970574D75}" sibTransId="{15EFB223-8345-4E5F-8427-A5AE07071766}"/>
    <dgm:cxn modelId="{13FFB8DF-642F-4E72-9DF2-6DBFE970EE1F}" type="presOf" srcId="{09A82A90-46B7-4F6D-9956-D1683DCCF5EC}" destId="{E0987F56-2FC2-40B7-A051-1A9DE5EF8226}" srcOrd="0" destOrd="0" presId="urn:microsoft.com/office/officeart/2005/8/layout/chevron2"/>
    <dgm:cxn modelId="{4D83C560-4B76-4CBF-84C8-3D0FC47F2E80}" type="presOf" srcId="{9ED3E896-23B9-4020-B750-2DF490415C66}" destId="{26E0F179-3E9E-4C64-A908-EE96622C64D5}" srcOrd="0" destOrd="0" presId="urn:microsoft.com/office/officeart/2005/8/layout/chevron2"/>
    <dgm:cxn modelId="{E4557746-63C7-4470-8F6C-6391327D461C}" type="presParOf" srcId="{405E9FD5-A994-4D76-8BFB-722733630F9E}" destId="{81793A16-BF1C-4538-92A2-D7ADA8E29E59}" srcOrd="0" destOrd="0" presId="urn:microsoft.com/office/officeart/2005/8/layout/chevron2"/>
    <dgm:cxn modelId="{0190B096-0534-42A3-BBFE-B492FC983ED2}" type="presParOf" srcId="{81793A16-BF1C-4538-92A2-D7ADA8E29E59}" destId="{ED64F7DC-275B-4803-9E01-200838A89F9F}" srcOrd="0" destOrd="0" presId="urn:microsoft.com/office/officeart/2005/8/layout/chevron2"/>
    <dgm:cxn modelId="{63F8F457-F76D-43CA-AB00-358F9987FB45}" type="presParOf" srcId="{81793A16-BF1C-4538-92A2-D7ADA8E29E59}" destId="{11E8DD78-7BB7-46CC-BE51-496078919B8F}" srcOrd="1" destOrd="0" presId="urn:microsoft.com/office/officeart/2005/8/layout/chevron2"/>
    <dgm:cxn modelId="{F057AC21-D596-4900-BFBF-07F25E65FC78}" type="presParOf" srcId="{405E9FD5-A994-4D76-8BFB-722733630F9E}" destId="{B7656B1B-DBAC-43C7-AD76-297B3976D56A}" srcOrd="1" destOrd="0" presId="urn:microsoft.com/office/officeart/2005/8/layout/chevron2"/>
    <dgm:cxn modelId="{02322FCB-6F7F-46FB-93D8-52D3F9582CD9}" type="presParOf" srcId="{405E9FD5-A994-4D76-8BFB-722733630F9E}" destId="{CF417641-527B-4C78-9F82-543A748782C0}" srcOrd="2" destOrd="0" presId="urn:microsoft.com/office/officeart/2005/8/layout/chevron2"/>
    <dgm:cxn modelId="{40ADA4F1-F05C-4A1A-BD9D-EB92BB08C237}" type="presParOf" srcId="{CF417641-527B-4C78-9F82-543A748782C0}" destId="{716BB810-6687-4A36-BD98-5DBFD2301BE0}" srcOrd="0" destOrd="0" presId="urn:microsoft.com/office/officeart/2005/8/layout/chevron2"/>
    <dgm:cxn modelId="{3F4FDE4F-5111-417D-A429-0FD6F6499732}" type="presParOf" srcId="{CF417641-527B-4C78-9F82-543A748782C0}" destId="{6A598F52-0D69-4BDA-811B-31FED65CB7C5}" srcOrd="1" destOrd="0" presId="urn:microsoft.com/office/officeart/2005/8/layout/chevron2"/>
    <dgm:cxn modelId="{63DC5586-41D2-4665-8F80-C197BEE8C2EC}" type="presParOf" srcId="{405E9FD5-A994-4D76-8BFB-722733630F9E}" destId="{DC9634E6-961B-42CA-A6F6-74614C2CAB24}" srcOrd="3" destOrd="0" presId="urn:microsoft.com/office/officeart/2005/8/layout/chevron2"/>
    <dgm:cxn modelId="{BA34567A-21CC-4A18-ACD3-B6CEEC50E440}" type="presParOf" srcId="{405E9FD5-A994-4D76-8BFB-722733630F9E}" destId="{2D30F35A-1108-46BA-B144-F9B0FDCA3085}" srcOrd="4" destOrd="0" presId="urn:microsoft.com/office/officeart/2005/8/layout/chevron2"/>
    <dgm:cxn modelId="{8E33A659-1404-4CA9-A01F-5B542B4EA829}" type="presParOf" srcId="{2D30F35A-1108-46BA-B144-F9B0FDCA3085}" destId="{26E0F179-3E9E-4C64-A908-EE96622C64D5}" srcOrd="0" destOrd="0" presId="urn:microsoft.com/office/officeart/2005/8/layout/chevron2"/>
    <dgm:cxn modelId="{1EB497F1-D424-475A-876B-AF730B29ABE4}" type="presParOf" srcId="{2D30F35A-1108-46BA-B144-F9B0FDCA3085}" destId="{E0987F56-2FC2-40B7-A051-1A9DE5EF8226}" srcOrd="1" destOrd="0" presId="urn:microsoft.com/office/officeart/2005/8/layout/chevron2"/>
    <dgm:cxn modelId="{9B8C8883-ED9C-463A-8079-12F3FCF59DDD}" type="presParOf" srcId="{405E9FD5-A994-4D76-8BFB-722733630F9E}" destId="{5BD83B0A-6A42-417F-AE01-7A4C8D38F372}" srcOrd="5" destOrd="0" presId="urn:microsoft.com/office/officeart/2005/8/layout/chevron2"/>
    <dgm:cxn modelId="{0D6825E0-5F23-4644-97FE-32A8E662727B}" type="presParOf" srcId="{405E9FD5-A994-4D76-8BFB-722733630F9E}" destId="{41DD80B7-4832-4A3E-8A1B-1C4FDBD4935D}" srcOrd="6" destOrd="0" presId="urn:microsoft.com/office/officeart/2005/8/layout/chevron2"/>
    <dgm:cxn modelId="{7B132CA6-DAFE-4347-8B94-AD02AEA2738E}" type="presParOf" srcId="{41DD80B7-4832-4A3E-8A1B-1C4FDBD4935D}" destId="{3A17FFF1-847D-4CDD-80CD-A960DCA9BAF5}" srcOrd="0" destOrd="0" presId="urn:microsoft.com/office/officeart/2005/8/layout/chevron2"/>
    <dgm:cxn modelId="{61981240-5B9C-49AE-B2D7-C716404E3634}" type="presParOf" srcId="{41DD80B7-4832-4A3E-8A1B-1C4FDBD4935D}" destId="{0763414E-0ED9-4F6B-A075-651F5B4B6E71}"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4F7DC-275B-4803-9E01-200838A89F9F}">
      <dsp:nvSpPr>
        <dsp:cNvPr id="0" name=""/>
        <dsp:cNvSpPr/>
      </dsp:nvSpPr>
      <dsp:spPr>
        <a:xfrm rot="5400000">
          <a:off x="-176584" y="177397"/>
          <a:ext cx="1177230" cy="824061"/>
        </a:xfrm>
        <a:prstGeom prst="chevron">
          <a:avLst/>
        </a:prstGeom>
        <a:solidFill>
          <a:srgbClr val="089948"/>
        </a:solidFill>
        <a:ln w="25400" cap="flat" cmpd="sng" algn="ctr">
          <a:solidFill>
            <a:srgbClr val="0899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1</a:t>
          </a:r>
          <a:endParaRPr lang="en-US" sz="1800" kern="1200" dirty="0"/>
        </a:p>
      </dsp:txBody>
      <dsp:txXfrm rot="-5400000">
        <a:off x="1" y="412844"/>
        <a:ext cx="824061" cy="353169"/>
      </dsp:txXfrm>
    </dsp:sp>
    <dsp:sp modelId="{11E8DD78-7BB7-46CC-BE51-496078919B8F}">
      <dsp:nvSpPr>
        <dsp:cNvPr id="0" name=""/>
        <dsp:cNvSpPr/>
      </dsp:nvSpPr>
      <dsp:spPr>
        <a:xfrm rot="5400000">
          <a:off x="3046474" y="-2221599"/>
          <a:ext cx="765199" cy="5210025"/>
        </a:xfrm>
        <a:prstGeom prst="round2SameRect">
          <a:avLst/>
        </a:prstGeom>
        <a:solidFill>
          <a:schemeClr val="lt1">
            <a:alpha val="90000"/>
            <a:hueOff val="0"/>
            <a:satOff val="0"/>
            <a:lumOff val="0"/>
            <a:alphaOff val="0"/>
          </a:schemeClr>
        </a:solidFill>
        <a:ln w="25400" cap="flat" cmpd="sng" algn="ctr">
          <a:solidFill>
            <a:srgbClr val="089948"/>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Government Subsidies</a:t>
          </a:r>
          <a:endParaRPr lang="en-US" sz="1800" kern="1200" dirty="0"/>
        </a:p>
      </dsp:txBody>
      <dsp:txXfrm rot="-5400000">
        <a:off x="824061" y="38168"/>
        <a:ext cx="5172671" cy="690491"/>
      </dsp:txXfrm>
    </dsp:sp>
    <dsp:sp modelId="{716BB810-6687-4A36-BD98-5DBFD2301BE0}">
      <dsp:nvSpPr>
        <dsp:cNvPr id="0" name=""/>
        <dsp:cNvSpPr/>
      </dsp:nvSpPr>
      <dsp:spPr>
        <a:xfrm rot="5400000">
          <a:off x="-176584" y="1206845"/>
          <a:ext cx="1177230" cy="824061"/>
        </a:xfrm>
        <a:prstGeom prst="chevron">
          <a:avLst/>
        </a:prstGeom>
        <a:solidFill>
          <a:srgbClr val="089948"/>
        </a:solidFill>
        <a:ln w="25400" cap="flat" cmpd="sng" algn="ctr">
          <a:solidFill>
            <a:srgbClr val="0899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2</a:t>
          </a:r>
          <a:endParaRPr lang="en-US" sz="1800" kern="1200" dirty="0"/>
        </a:p>
      </dsp:txBody>
      <dsp:txXfrm rot="-5400000">
        <a:off x="1" y="1442292"/>
        <a:ext cx="824061" cy="353169"/>
      </dsp:txXfrm>
    </dsp:sp>
    <dsp:sp modelId="{6A598F52-0D69-4BDA-811B-31FED65CB7C5}">
      <dsp:nvSpPr>
        <dsp:cNvPr id="0" name=""/>
        <dsp:cNvSpPr/>
      </dsp:nvSpPr>
      <dsp:spPr>
        <a:xfrm rot="5400000">
          <a:off x="3046474" y="-1192151"/>
          <a:ext cx="765199" cy="5210025"/>
        </a:xfrm>
        <a:prstGeom prst="round2SameRect">
          <a:avLst/>
        </a:prstGeom>
        <a:solidFill>
          <a:schemeClr val="lt1">
            <a:alpha val="90000"/>
            <a:hueOff val="0"/>
            <a:satOff val="0"/>
            <a:lumOff val="0"/>
            <a:alphaOff val="0"/>
          </a:schemeClr>
        </a:solidFill>
        <a:ln w="25400" cap="flat" cmpd="sng" algn="ctr">
          <a:solidFill>
            <a:srgbClr val="089948"/>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Green Bank Financing with Reduced Subsidies</a:t>
          </a:r>
          <a:endParaRPr lang="en-US" sz="1800" kern="1200" dirty="0"/>
        </a:p>
      </dsp:txBody>
      <dsp:txXfrm rot="-5400000">
        <a:off x="824061" y="1067616"/>
        <a:ext cx="5172671" cy="690491"/>
      </dsp:txXfrm>
    </dsp:sp>
    <dsp:sp modelId="{26E0F179-3E9E-4C64-A908-EE96622C64D5}">
      <dsp:nvSpPr>
        <dsp:cNvPr id="0" name=""/>
        <dsp:cNvSpPr/>
      </dsp:nvSpPr>
      <dsp:spPr>
        <a:xfrm rot="5400000">
          <a:off x="-176584" y="2236293"/>
          <a:ext cx="1177230" cy="824061"/>
        </a:xfrm>
        <a:prstGeom prst="chevron">
          <a:avLst/>
        </a:prstGeom>
        <a:solidFill>
          <a:srgbClr val="089948"/>
        </a:solidFill>
        <a:ln w="25400" cap="flat" cmpd="sng" algn="ctr">
          <a:solidFill>
            <a:srgbClr val="0899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3</a:t>
          </a:r>
          <a:endParaRPr lang="en-US" sz="1800" kern="1200" dirty="0"/>
        </a:p>
      </dsp:txBody>
      <dsp:txXfrm rot="-5400000">
        <a:off x="1" y="2471740"/>
        <a:ext cx="824061" cy="353169"/>
      </dsp:txXfrm>
    </dsp:sp>
    <dsp:sp modelId="{E0987F56-2FC2-40B7-A051-1A9DE5EF8226}">
      <dsp:nvSpPr>
        <dsp:cNvPr id="0" name=""/>
        <dsp:cNvSpPr/>
      </dsp:nvSpPr>
      <dsp:spPr>
        <a:xfrm rot="5400000">
          <a:off x="3046474" y="-162704"/>
          <a:ext cx="765199" cy="5210025"/>
        </a:xfrm>
        <a:prstGeom prst="round2SameRect">
          <a:avLst/>
        </a:prstGeom>
        <a:solidFill>
          <a:schemeClr val="lt1">
            <a:alpha val="90000"/>
            <a:hueOff val="0"/>
            <a:satOff val="0"/>
            <a:lumOff val="0"/>
            <a:alphaOff val="0"/>
          </a:schemeClr>
        </a:solidFill>
        <a:ln w="25400" cap="flat" cmpd="sng" algn="ctr">
          <a:solidFill>
            <a:srgbClr val="089948"/>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Green Bank Financing with No Subsidies</a:t>
          </a:r>
          <a:endParaRPr lang="en-US" sz="1800" kern="1200" dirty="0"/>
        </a:p>
      </dsp:txBody>
      <dsp:txXfrm rot="-5400000">
        <a:off x="824061" y="2097063"/>
        <a:ext cx="5172671" cy="690491"/>
      </dsp:txXfrm>
    </dsp:sp>
    <dsp:sp modelId="{3A17FFF1-847D-4CDD-80CD-A960DCA9BAF5}">
      <dsp:nvSpPr>
        <dsp:cNvPr id="0" name=""/>
        <dsp:cNvSpPr/>
      </dsp:nvSpPr>
      <dsp:spPr>
        <a:xfrm rot="5400000">
          <a:off x="-176584" y="3265740"/>
          <a:ext cx="1177230" cy="824061"/>
        </a:xfrm>
        <a:prstGeom prst="chevron">
          <a:avLst/>
        </a:prstGeom>
        <a:solidFill>
          <a:srgbClr val="F5802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4</a:t>
          </a:r>
          <a:endParaRPr lang="en-US" sz="1800" kern="1200" dirty="0"/>
        </a:p>
      </dsp:txBody>
      <dsp:txXfrm rot="-5400000">
        <a:off x="1" y="3501187"/>
        <a:ext cx="824061" cy="353169"/>
      </dsp:txXfrm>
    </dsp:sp>
    <dsp:sp modelId="{0763414E-0ED9-4F6B-A075-651F5B4B6E71}">
      <dsp:nvSpPr>
        <dsp:cNvPr id="0" name=""/>
        <dsp:cNvSpPr/>
      </dsp:nvSpPr>
      <dsp:spPr>
        <a:xfrm rot="5400000">
          <a:off x="3046474" y="866743"/>
          <a:ext cx="765199" cy="5210025"/>
        </a:xfrm>
        <a:prstGeom prst="round2SameRect">
          <a:avLst/>
        </a:prstGeom>
        <a:solidFill>
          <a:schemeClr val="lt1">
            <a:alpha val="90000"/>
            <a:hueOff val="0"/>
            <a:satOff val="0"/>
            <a:lumOff val="0"/>
            <a:alphaOff val="0"/>
          </a:schemeClr>
        </a:solidFill>
        <a:ln w="25400" cap="flat" cmpd="sng" algn="ctr">
          <a:solidFill>
            <a:srgbClr val="F5802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Private Sector Financing Only – FINAL GOAL</a:t>
          </a:r>
          <a:endParaRPr lang="en-US" sz="1800" b="1" kern="1200" dirty="0"/>
        </a:p>
      </dsp:txBody>
      <dsp:txXfrm rot="-5400000">
        <a:off x="824061" y="3126510"/>
        <a:ext cx="5172671" cy="6904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0.85047</cdr:x>
      <cdr:y>0.86441</cdr:y>
    </cdr:from>
    <cdr:to>
      <cdr:x>0.96262</cdr:x>
      <cdr:y>0.91525</cdr:y>
    </cdr:to>
    <cdr:sp macro="" textlink="">
      <cdr:nvSpPr>
        <cdr:cNvPr id="2" name="TextBox 1"/>
        <cdr:cNvSpPr txBox="1"/>
      </cdr:nvSpPr>
      <cdr:spPr>
        <a:xfrm xmlns:a="http://schemas.openxmlformats.org/drawingml/2006/main">
          <a:off x="6934200" y="3886200"/>
          <a:ext cx="9144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i="1" dirty="0" smtClean="0"/>
            <a:t>(25 years)</a:t>
          </a:r>
          <a:endParaRPr lang="en-US" sz="1100" i="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D544564A-C8A8-401F-9440-47E797BBA329}" type="datetimeFigureOut">
              <a:rPr lang="en-US" smtClean="0"/>
              <a:pPr/>
              <a:t>9/29/2014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84B317B2-57B6-4A0B-8856-CB8E0E303B2A}" type="slidenum">
              <a:rPr lang="en-US" smtClean="0"/>
              <a:pPr/>
              <a:t>‹#›</a:t>
            </a:fld>
            <a:endParaRPr lang="en-US"/>
          </a:p>
        </p:txBody>
      </p:sp>
    </p:spTree>
    <p:extLst>
      <p:ext uri="{BB962C8B-B14F-4D97-AF65-F5344CB8AC3E}">
        <p14:creationId xmlns:p14="http://schemas.microsoft.com/office/powerpoint/2010/main" val="255001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317B2-57B6-4A0B-8856-CB8E0E303B2A}" type="slidenum">
              <a:rPr lang="en-US" smtClean="0"/>
              <a:pPr/>
              <a:t>1</a:t>
            </a:fld>
            <a:endParaRPr lang="en-US"/>
          </a:p>
        </p:txBody>
      </p:sp>
    </p:spTree>
    <p:extLst>
      <p:ext uri="{BB962C8B-B14F-4D97-AF65-F5344CB8AC3E}">
        <p14:creationId xmlns:p14="http://schemas.microsoft.com/office/powerpoint/2010/main" val="1086413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smtClean="0"/>
          </a:p>
        </p:txBody>
      </p:sp>
      <p:sp>
        <p:nvSpPr>
          <p:cNvPr id="4" name="Slide Number Placeholder 3"/>
          <p:cNvSpPr>
            <a:spLocks noGrp="1"/>
          </p:cNvSpPr>
          <p:nvPr>
            <p:ph type="sldNum" sz="quarter" idx="10"/>
          </p:nvPr>
        </p:nvSpPr>
        <p:spPr/>
        <p:txBody>
          <a:bodyPr/>
          <a:lstStyle/>
          <a:p>
            <a:fld id="{84B317B2-57B6-4A0B-8856-CB8E0E303B2A}" type="slidenum">
              <a:rPr lang="en-US" smtClean="0"/>
              <a:pPr/>
              <a:t>10</a:t>
            </a:fld>
            <a:endParaRPr lang="en-US"/>
          </a:p>
        </p:txBody>
      </p:sp>
    </p:spTree>
    <p:extLst>
      <p:ext uri="{BB962C8B-B14F-4D97-AF65-F5344CB8AC3E}">
        <p14:creationId xmlns:p14="http://schemas.microsoft.com/office/powerpoint/2010/main" val="292195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a:t>
            </a:r>
          </a:p>
          <a:p>
            <a:endParaRPr lang="en-US" b="1" u="sng" dirty="0" smtClean="0"/>
          </a:p>
          <a:p>
            <a:pPr marL="228600" indent="-228600">
              <a:buFont typeface="+mj-lt"/>
              <a:buAutoNum type="arabicPeriod"/>
            </a:pPr>
            <a:r>
              <a:rPr lang="en-US" b="0" u="none" dirty="0" smtClean="0"/>
              <a:t>1</a:t>
            </a:r>
            <a:r>
              <a:rPr lang="en-US" b="0" u="none" baseline="30000" dirty="0" smtClean="0"/>
              <a:t>st</a:t>
            </a:r>
            <a:r>
              <a:rPr lang="en-US" b="0" u="none" baseline="0" dirty="0" smtClean="0"/>
              <a:t> of its kind---Specific Residential Solar Financing Product</a:t>
            </a:r>
            <a:endParaRPr lang="en-US" b="0" u="none" dirty="0" smtClean="0"/>
          </a:p>
          <a:p>
            <a:pPr marL="228600" indent="-228600">
              <a:buFont typeface="+mj-lt"/>
              <a:buAutoNum type="arabicPeriod"/>
            </a:pPr>
            <a:r>
              <a:rPr lang="en-US" b="0" u="none" dirty="0" smtClean="0"/>
              <a:t>Provides</a:t>
            </a:r>
            <a:r>
              <a:rPr lang="en-US" b="0" u="none" baseline="0" dirty="0" smtClean="0"/>
              <a:t> investment opportunity to homeowners</a:t>
            </a:r>
          </a:p>
          <a:p>
            <a:pPr marL="228600" indent="-228600">
              <a:buFont typeface="+mj-lt"/>
              <a:buAutoNum type="arabicPeriod"/>
            </a:pPr>
            <a:r>
              <a:rPr lang="en-US" b="0" u="none" baseline="0" dirty="0" smtClean="0"/>
              <a:t>Cash Flow Positive by Year 3</a:t>
            </a:r>
          </a:p>
          <a:p>
            <a:pPr marL="228600" indent="-228600">
              <a:buFont typeface="+mj-lt"/>
              <a:buAutoNum type="arabicPeriod"/>
            </a:pPr>
            <a:endParaRPr lang="en-US" b="0" u="none" baseline="0" dirty="0" smtClean="0"/>
          </a:p>
          <a:p>
            <a:pPr marL="171450" indent="-171450">
              <a:buFont typeface="Arial" panose="020B0604020202020204" pitchFamily="34" charset="0"/>
              <a:buChar char="•"/>
            </a:pPr>
            <a:r>
              <a:rPr lang="en-US" dirty="0" smtClean="0"/>
              <a:t>Residential </a:t>
            </a:r>
            <a:r>
              <a:rPr lang="en-US" b="1" dirty="0" smtClean="0">
                <a:solidFill>
                  <a:srgbClr val="089948"/>
                </a:solidFill>
              </a:rPr>
              <a:t>loan</a:t>
            </a:r>
            <a:r>
              <a:rPr lang="en-US" dirty="0" smtClean="0">
                <a:solidFill>
                  <a:srgbClr val="089948"/>
                </a:solidFill>
              </a:rPr>
              <a:t> </a:t>
            </a:r>
            <a:r>
              <a:rPr lang="en-US" dirty="0" smtClean="0"/>
              <a:t>product for homeowners </a:t>
            </a:r>
          </a:p>
          <a:p>
            <a:pPr marL="171450" indent="-171450">
              <a:buFont typeface="Arial" panose="020B0604020202020204" pitchFamily="34" charset="0"/>
              <a:buChar char="•"/>
            </a:pPr>
            <a:r>
              <a:rPr lang="en-US" b="1" dirty="0" smtClean="0">
                <a:solidFill>
                  <a:srgbClr val="089948"/>
                </a:solidFill>
              </a:rPr>
              <a:t>Low monthly payments</a:t>
            </a:r>
            <a:endParaRPr lang="en-US" dirty="0" smtClean="0"/>
          </a:p>
          <a:p>
            <a:pPr marL="171450" indent="-171450">
              <a:buFont typeface="Arial" panose="020B0604020202020204" pitchFamily="34" charset="0"/>
              <a:buChar char="•"/>
            </a:pPr>
            <a:r>
              <a:rPr lang="en-US" dirty="0" smtClean="0"/>
              <a:t>Extended system and production </a:t>
            </a:r>
            <a:r>
              <a:rPr lang="en-US" b="1" dirty="0" smtClean="0">
                <a:solidFill>
                  <a:srgbClr val="089948"/>
                </a:solidFill>
              </a:rPr>
              <a:t>warranties</a:t>
            </a:r>
          </a:p>
          <a:p>
            <a:pPr marL="171450" indent="-171450">
              <a:buFont typeface="Arial" panose="020B0604020202020204" pitchFamily="34" charset="0"/>
              <a:buChar char="•"/>
            </a:pPr>
            <a:r>
              <a:rPr lang="en-US" b="1" dirty="0" smtClean="0">
                <a:solidFill>
                  <a:srgbClr val="089948"/>
                </a:solidFill>
              </a:rPr>
              <a:t>Easy on-line </a:t>
            </a:r>
            <a:r>
              <a:rPr lang="en-US" dirty="0" smtClean="0"/>
              <a:t>credit pre-qualification </a:t>
            </a:r>
          </a:p>
          <a:p>
            <a:pPr marL="171450" indent="-171450">
              <a:buFont typeface="Arial" panose="020B0604020202020204" pitchFamily="34" charset="0"/>
              <a:buChar char="•"/>
            </a:pPr>
            <a:r>
              <a:rPr lang="en-US" dirty="0" smtClean="0"/>
              <a:t>Multiple </a:t>
            </a:r>
            <a:r>
              <a:rPr lang="en-US" b="1" dirty="0" smtClean="0">
                <a:solidFill>
                  <a:srgbClr val="089948"/>
                </a:solidFill>
              </a:rPr>
              <a:t>flexible</a:t>
            </a:r>
            <a:r>
              <a:rPr lang="en-US" dirty="0" smtClean="0"/>
              <a:t> alternatives if you move before end of loan</a:t>
            </a:r>
          </a:p>
          <a:p>
            <a:pPr marL="171450" indent="-171450">
              <a:buFont typeface="Arial" panose="020B0604020202020204" pitchFamily="34" charset="0"/>
              <a:buChar char="•"/>
            </a:pPr>
            <a:r>
              <a:rPr lang="en-US" dirty="0" smtClean="0"/>
              <a:t>Offers the </a:t>
            </a:r>
            <a:r>
              <a:rPr lang="en-US" b="1" dirty="0" smtClean="0">
                <a:solidFill>
                  <a:srgbClr val="089948"/>
                </a:solidFill>
              </a:rPr>
              <a:t>largest long-term return on investment</a:t>
            </a:r>
          </a:p>
          <a:p>
            <a:pPr marL="171450" indent="-171450">
              <a:buFont typeface="Arial" panose="020B0604020202020204" pitchFamily="34" charset="0"/>
              <a:buChar char="•"/>
            </a:pPr>
            <a:r>
              <a:rPr lang="en-US" sz="1200" dirty="0" smtClean="0"/>
              <a:t>FICO scores </a:t>
            </a:r>
            <a:r>
              <a:rPr lang="en-US" sz="1200" b="1" dirty="0" smtClean="0">
                <a:solidFill>
                  <a:srgbClr val="089948"/>
                </a:solidFill>
              </a:rPr>
              <a:t>≥ 680, Debt to Income (DTI) Ratio ≤ 42%*</a:t>
            </a:r>
            <a:endParaRPr lang="en-US" sz="1200" dirty="0" smtClean="0"/>
          </a:p>
          <a:p>
            <a:pPr marL="0" indent="0">
              <a:buNone/>
            </a:pPr>
            <a:r>
              <a:rPr lang="en-US" dirty="0" smtClean="0"/>
              <a:t>  </a:t>
            </a:r>
            <a:r>
              <a:rPr lang="en-US" sz="1050" dirty="0" smtClean="0"/>
              <a:t>*</a:t>
            </a:r>
            <a:r>
              <a:rPr lang="en-US" sz="800" dirty="0" smtClean="0"/>
              <a:t>FICOs ≥ 720 no DTI limit</a:t>
            </a:r>
          </a:p>
          <a:p>
            <a:pPr marL="0" indent="0">
              <a:buFont typeface="+mj-lt"/>
              <a:buNone/>
            </a:pPr>
            <a:endParaRPr lang="en-US" b="0" u="none" dirty="0" smtClean="0"/>
          </a:p>
          <a:p>
            <a:pPr marL="228600" indent="-228600">
              <a:buFont typeface="+mj-lt"/>
              <a:buAutoNum type="arabicPeriod"/>
            </a:pPr>
            <a:endParaRPr lang="en-US" b="0" u="none" dirty="0" smtClean="0"/>
          </a:p>
          <a:p>
            <a:pPr marL="0" indent="0">
              <a:buFont typeface="+mj-lt"/>
              <a:buNone/>
            </a:pPr>
            <a:r>
              <a:rPr lang="en-US" b="1" u="sng" dirty="0" smtClean="0"/>
              <a:t>Slide Take-Away Message</a:t>
            </a:r>
          </a:p>
          <a:p>
            <a:pPr marL="0" indent="0">
              <a:buFont typeface="+mj-lt"/>
              <a:buNone/>
            </a:pPr>
            <a:endParaRPr lang="en-US" b="0" u="none" dirty="0" smtClean="0"/>
          </a:p>
          <a:p>
            <a:pPr marL="171450" indent="-171450">
              <a:buFont typeface="Arial" panose="020B0604020202020204" pitchFamily="34" charset="0"/>
              <a:buChar char="•"/>
            </a:pPr>
            <a:r>
              <a:rPr lang="en-US" b="0" u="none" dirty="0" smtClean="0"/>
              <a:t>CT</a:t>
            </a:r>
            <a:r>
              <a:rPr lang="en-US" b="0" u="none" baseline="0" dirty="0" smtClean="0"/>
              <a:t> Solar Loan is a GREAT tool for homeowners looking to own solar PV and realize the wealth creation from it</a:t>
            </a:r>
            <a:endParaRPr lang="en-US" b="0" u="none" dirty="0"/>
          </a:p>
        </p:txBody>
      </p:sp>
      <p:sp>
        <p:nvSpPr>
          <p:cNvPr id="4" name="Slide Number Placeholder 3"/>
          <p:cNvSpPr>
            <a:spLocks noGrp="1"/>
          </p:cNvSpPr>
          <p:nvPr>
            <p:ph type="sldNum" sz="quarter" idx="10"/>
          </p:nvPr>
        </p:nvSpPr>
        <p:spPr/>
        <p:txBody>
          <a:bodyPr/>
          <a:lstStyle/>
          <a:p>
            <a:fld id="{84B317B2-57B6-4A0B-8856-CB8E0E303B2A}" type="slidenum">
              <a:rPr lang="en-US" smtClean="0"/>
              <a:pPr/>
              <a:t>11</a:t>
            </a:fld>
            <a:endParaRPr lang="en-US"/>
          </a:p>
        </p:txBody>
      </p:sp>
    </p:spTree>
    <p:extLst>
      <p:ext uri="{BB962C8B-B14F-4D97-AF65-F5344CB8AC3E}">
        <p14:creationId xmlns:p14="http://schemas.microsoft.com/office/powerpoint/2010/main" val="2921956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317B2-57B6-4A0B-8856-CB8E0E303B2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921956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a:t>
            </a:r>
          </a:p>
          <a:p>
            <a:pPr marL="0" indent="0">
              <a:buFont typeface="+mj-lt"/>
              <a:buNone/>
            </a:pPr>
            <a:endParaRPr lang="en-US" b="0" u="none" dirty="0" smtClean="0"/>
          </a:p>
          <a:p>
            <a:pPr marL="228600" indent="-228600">
              <a:buFont typeface="+mj-lt"/>
              <a:buAutoNum type="arabicPeriod"/>
            </a:pPr>
            <a:r>
              <a:rPr lang="en-US" b="0" u="none" dirty="0" smtClean="0"/>
              <a:t>Not to exceed 6.99%</a:t>
            </a:r>
          </a:p>
          <a:p>
            <a:pPr marL="228600" indent="-228600">
              <a:buFont typeface="+mj-lt"/>
              <a:buAutoNum type="arabicPeriod"/>
            </a:pPr>
            <a:r>
              <a:rPr lang="en-US" b="0" u="none" dirty="0" smtClean="0"/>
              <a:t>This</a:t>
            </a:r>
            <a:r>
              <a:rPr lang="en-US" b="0" u="none" baseline="0" dirty="0" smtClean="0"/>
              <a:t> is a Solar PV example</a:t>
            </a:r>
            <a:endParaRPr lang="en-US" b="0" u="none" dirty="0" smtClean="0"/>
          </a:p>
          <a:p>
            <a:pPr marL="228600" indent="-228600">
              <a:buFont typeface="+mj-lt"/>
              <a:buAutoNum type="arabicPeriod"/>
            </a:pPr>
            <a:endParaRPr lang="en-US" b="0" u="none" dirty="0" smtClean="0"/>
          </a:p>
          <a:p>
            <a:pPr marL="0" indent="0">
              <a:buFont typeface="+mj-lt"/>
              <a:buNone/>
            </a:pPr>
            <a:r>
              <a:rPr lang="en-US" b="1" u="sng" dirty="0" smtClean="0"/>
              <a:t>Slide Take-Away Message</a:t>
            </a:r>
          </a:p>
          <a:p>
            <a:pPr marL="0" indent="0">
              <a:buFont typeface="+mj-lt"/>
              <a:buNone/>
            </a:pPr>
            <a:endParaRPr lang="en-US" b="0" u="none" dirty="0" smtClean="0"/>
          </a:p>
          <a:p>
            <a:pPr marL="171450" indent="-171450">
              <a:buFont typeface="Arial" panose="020B0604020202020204" pitchFamily="34" charset="0"/>
              <a:buChar char="•"/>
            </a:pPr>
            <a:r>
              <a:rPr lang="en-US" b="0" u="none" dirty="0" smtClean="0"/>
              <a:t>Smart-E Loan is a great option for homeowners that need easy access to affordable capital for solar PV</a:t>
            </a:r>
          </a:p>
        </p:txBody>
      </p:sp>
      <p:sp>
        <p:nvSpPr>
          <p:cNvPr id="4" name="Slide Number Placeholder 3"/>
          <p:cNvSpPr>
            <a:spLocks noGrp="1"/>
          </p:cNvSpPr>
          <p:nvPr>
            <p:ph type="sldNum" sz="quarter" idx="10"/>
          </p:nvPr>
        </p:nvSpPr>
        <p:spPr/>
        <p:txBody>
          <a:bodyPr/>
          <a:lstStyle/>
          <a:p>
            <a:fld id="{84B317B2-57B6-4A0B-8856-CB8E0E303B2A}" type="slidenum">
              <a:rPr lang="en-US" smtClean="0"/>
              <a:pPr/>
              <a:t>13</a:t>
            </a:fld>
            <a:endParaRPr lang="en-US"/>
          </a:p>
        </p:txBody>
      </p:sp>
    </p:spTree>
    <p:extLst>
      <p:ext uri="{BB962C8B-B14F-4D97-AF65-F5344CB8AC3E}">
        <p14:creationId xmlns:p14="http://schemas.microsoft.com/office/powerpoint/2010/main" val="2921956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317B2-57B6-4A0B-8856-CB8E0E303B2A}" type="slidenum">
              <a:rPr lang="en-US" smtClean="0"/>
              <a:pPr/>
              <a:t>14</a:t>
            </a:fld>
            <a:endParaRPr lang="en-US"/>
          </a:p>
        </p:txBody>
      </p:sp>
    </p:spTree>
    <p:extLst>
      <p:ext uri="{BB962C8B-B14F-4D97-AF65-F5344CB8AC3E}">
        <p14:creationId xmlns:p14="http://schemas.microsoft.com/office/powerpoint/2010/main" val="2902399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sng" dirty="0" smtClean="0">
              <a:solidFill>
                <a:schemeClr val="tx1"/>
              </a:solidFill>
            </a:endParaRPr>
          </a:p>
        </p:txBody>
      </p:sp>
      <p:sp>
        <p:nvSpPr>
          <p:cNvPr id="4" name="Slide Number Placeholder 3"/>
          <p:cNvSpPr>
            <a:spLocks noGrp="1"/>
          </p:cNvSpPr>
          <p:nvPr>
            <p:ph type="sldNum" sz="quarter" idx="10"/>
          </p:nvPr>
        </p:nvSpPr>
        <p:spPr/>
        <p:txBody>
          <a:bodyPr/>
          <a:lstStyle/>
          <a:p>
            <a:fld id="{84B317B2-57B6-4A0B-8856-CB8E0E303B2A}" type="slidenum">
              <a:rPr lang="en-US" smtClean="0"/>
              <a:pPr/>
              <a:t>15</a:t>
            </a:fld>
            <a:endParaRPr lang="en-US"/>
          </a:p>
        </p:txBody>
      </p:sp>
    </p:spTree>
    <p:extLst>
      <p:ext uri="{BB962C8B-B14F-4D97-AF65-F5344CB8AC3E}">
        <p14:creationId xmlns:p14="http://schemas.microsoft.com/office/powerpoint/2010/main" val="157663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a:t>
            </a:r>
          </a:p>
          <a:p>
            <a:endParaRPr lang="en-US" b="1" u="sng" dirty="0" smtClean="0"/>
          </a:p>
          <a:p>
            <a:pPr marL="228600" indent="-228600">
              <a:buFont typeface="+mj-lt"/>
              <a:buAutoNum type="arabicPeriod"/>
            </a:pPr>
            <a:r>
              <a:rPr lang="en-US" b="0" u="none" dirty="0" smtClean="0"/>
              <a:t>Doing</a:t>
            </a:r>
            <a:r>
              <a:rPr lang="en-US" b="0" u="none" baseline="0" dirty="0" smtClean="0"/>
              <a:t> more with less and faster</a:t>
            </a:r>
          </a:p>
          <a:p>
            <a:pPr marL="228600" indent="-228600">
              <a:buFont typeface="+mj-lt"/>
              <a:buAutoNum type="arabicPeriod"/>
            </a:pPr>
            <a:r>
              <a:rPr lang="en-US" b="0" u="none" baseline="0" dirty="0" smtClean="0"/>
              <a:t>“Green Bank” model is allowing for increased deployment while at the same time reducing ratepayer and taxpayer contributions</a:t>
            </a:r>
          </a:p>
          <a:p>
            <a:pPr marL="228600" indent="-228600">
              <a:buFont typeface="+mj-lt"/>
              <a:buAutoNum type="arabicPeriod"/>
            </a:pPr>
            <a:r>
              <a:rPr lang="en-US" b="0" u="none" baseline="0" dirty="0" smtClean="0"/>
              <a:t>Great leverage at 10:1</a:t>
            </a:r>
          </a:p>
          <a:p>
            <a:pPr marL="228600" indent="-228600">
              <a:buFont typeface="+mj-lt"/>
              <a:buAutoNum type="arabicPeriod"/>
            </a:pPr>
            <a:r>
              <a:rPr lang="en-US" b="0" u="none" baseline="0" dirty="0" smtClean="0"/>
              <a:t>Deploying nearly the same amount of clean energy in 1 year than what was done in the prior decade</a:t>
            </a:r>
            <a:endParaRPr lang="en-US" b="0" u="none" dirty="0" smtClean="0"/>
          </a:p>
          <a:p>
            <a:pPr marL="228600" indent="-228600">
              <a:buFont typeface="+mj-lt"/>
              <a:buAutoNum type="arabicPeriod"/>
            </a:pPr>
            <a:endParaRPr lang="en-US" b="0" u="none" dirty="0" smtClean="0"/>
          </a:p>
          <a:p>
            <a:pPr marL="0" indent="0">
              <a:buFont typeface="+mj-lt"/>
              <a:buNone/>
            </a:pPr>
            <a:r>
              <a:rPr lang="en-US" b="1" u="sng" dirty="0" smtClean="0"/>
              <a:t>Slide Take-Away Message</a:t>
            </a:r>
          </a:p>
          <a:p>
            <a:pPr marL="0" indent="0">
              <a:buFont typeface="+mj-lt"/>
              <a:buNone/>
            </a:pPr>
            <a:endParaRPr lang="en-US" b="0" u="none" dirty="0" smtClean="0"/>
          </a:p>
          <a:p>
            <a:pPr marL="171450" indent="-171450">
              <a:buFont typeface="Arial" panose="020B0604020202020204" pitchFamily="34" charset="0"/>
              <a:buChar char="•"/>
            </a:pPr>
            <a:r>
              <a:rPr lang="en-US" b="0" u="none" dirty="0" smtClean="0"/>
              <a:t>The “Green Bank” model works! </a:t>
            </a:r>
          </a:p>
          <a:p>
            <a:endParaRPr lang="en-US" dirty="0"/>
          </a:p>
        </p:txBody>
      </p:sp>
      <p:sp>
        <p:nvSpPr>
          <p:cNvPr id="4" name="Slide Number Placeholder 3"/>
          <p:cNvSpPr>
            <a:spLocks noGrp="1"/>
          </p:cNvSpPr>
          <p:nvPr>
            <p:ph type="sldNum" sz="quarter" idx="10"/>
          </p:nvPr>
        </p:nvSpPr>
        <p:spPr/>
        <p:txBody>
          <a:bodyPr/>
          <a:lstStyle/>
          <a:p>
            <a:fld id="{84B317B2-57B6-4A0B-8856-CB8E0E303B2A}" type="slidenum">
              <a:rPr lang="en-US" smtClean="0"/>
              <a:pPr/>
              <a:t>17</a:t>
            </a:fld>
            <a:endParaRPr lang="en-US"/>
          </a:p>
        </p:txBody>
      </p:sp>
    </p:spTree>
    <p:extLst>
      <p:ext uri="{BB962C8B-B14F-4D97-AF65-F5344CB8AC3E}">
        <p14:creationId xmlns:p14="http://schemas.microsoft.com/office/powerpoint/2010/main" val="687056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a:t>
            </a:r>
          </a:p>
          <a:p>
            <a:endParaRPr lang="en-US" b="1" u="sng" dirty="0" smtClean="0"/>
          </a:p>
          <a:p>
            <a:pPr marL="228600" indent="-228600">
              <a:buFont typeface="+mj-lt"/>
              <a:buAutoNum type="arabicPeriod"/>
            </a:pPr>
            <a:r>
              <a:rPr lang="en-US" b="0" u="none" dirty="0" smtClean="0"/>
              <a:t>We</a:t>
            </a:r>
            <a:r>
              <a:rPr lang="en-US" b="0" u="none" baseline="0" dirty="0" smtClean="0"/>
              <a:t> have and will continue to work with our colleagues at the NYGB to ensure collaborative opportunities are identified and acted upon</a:t>
            </a:r>
            <a:endParaRPr lang="en-US" b="0" u="none" dirty="0" smtClean="0"/>
          </a:p>
          <a:p>
            <a:pPr marL="228600" indent="-228600">
              <a:buFont typeface="+mj-lt"/>
              <a:buAutoNum type="arabicPeriod"/>
            </a:pPr>
            <a:endParaRPr lang="en-US" b="0" u="none" dirty="0" smtClean="0"/>
          </a:p>
          <a:p>
            <a:pPr marL="0" indent="0">
              <a:buFont typeface="+mj-lt"/>
              <a:buNone/>
            </a:pPr>
            <a:r>
              <a:rPr lang="en-US" b="1" u="sng" dirty="0" smtClean="0"/>
              <a:t>Slide Take-Away Message</a:t>
            </a:r>
          </a:p>
          <a:p>
            <a:pPr marL="0" indent="0">
              <a:buFont typeface="+mj-lt"/>
              <a:buNone/>
            </a:pPr>
            <a:endParaRPr lang="en-US" b="0" u="none" dirty="0" smtClean="0"/>
          </a:p>
          <a:p>
            <a:pPr marL="171450" indent="-171450">
              <a:buFont typeface="Arial" panose="020B0604020202020204" pitchFamily="34" charset="0"/>
              <a:buChar char="•"/>
            </a:pPr>
            <a:r>
              <a:rPr lang="en-US" b="0" u="none" dirty="0" smtClean="0"/>
              <a:t>CEFIA’s “Green Bank” model is working</a:t>
            </a:r>
            <a:r>
              <a:rPr lang="en-US" b="0" u="none" baseline="0" dirty="0" smtClean="0"/>
              <a:t> so well, that other states are beginning to follow Connecticut’s lead</a:t>
            </a:r>
            <a:r>
              <a:rPr lang="en-US" b="0" u="none" dirty="0" smtClean="0"/>
              <a:t> </a:t>
            </a:r>
          </a:p>
          <a:p>
            <a:endParaRPr lang="en-US" dirty="0"/>
          </a:p>
        </p:txBody>
      </p:sp>
      <p:sp>
        <p:nvSpPr>
          <p:cNvPr id="4" name="Slide Number Placeholder 3"/>
          <p:cNvSpPr>
            <a:spLocks noGrp="1"/>
          </p:cNvSpPr>
          <p:nvPr>
            <p:ph type="sldNum" sz="quarter" idx="10"/>
          </p:nvPr>
        </p:nvSpPr>
        <p:spPr/>
        <p:txBody>
          <a:bodyPr/>
          <a:lstStyle/>
          <a:p>
            <a:fld id="{84B317B2-57B6-4A0B-8856-CB8E0E303B2A}" type="slidenum">
              <a:rPr lang="en-US" smtClean="0"/>
              <a:pPr/>
              <a:t>18</a:t>
            </a:fld>
            <a:endParaRPr lang="en-US"/>
          </a:p>
        </p:txBody>
      </p:sp>
    </p:spTree>
    <p:extLst>
      <p:ext uri="{BB962C8B-B14F-4D97-AF65-F5344CB8AC3E}">
        <p14:creationId xmlns:p14="http://schemas.microsoft.com/office/powerpoint/2010/main" val="3467546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a:t>
            </a:r>
          </a:p>
          <a:p>
            <a:endParaRPr lang="en-US" b="1" u="sng" dirty="0" smtClean="0"/>
          </a:p>
          <a:p>
            <a:pPr marL="228600" indent="-228600">
              <a:buFont typeface="+mj-lt"/>
              <a:buAutoNum type="arabicPeriod"/>
            </a:pPr>
            <a:r>
              <a:rPr lang="en-US" b="0" u="none" dirty="0" smtClean="0"/>
              <a:t>xxx</a:t>
            </a:r>
          </a:p>
          <a:p>
            <a:pPr marL="228600" indent="-228600">
              <a:buFont typeface="+mj-lt"/>
              <a:buAutoNum type="arabicPeriod"/>
            </a:pPr>
            <a:endParaRPr lang="en-US" b="0" u="none" dirty="0" smtClean="0"/>
          </a:p>
          <a:p>
            <a:pPr marL="0" indent="0">
              <a:buFont typeface="+mj-lt"/>
              <a:buNone/>
            </a:pPr>
            <a:r>
              <a:rPr lang="en-US" b="1" u="sng" dirty="0" smtClean="0"/>
              <a:t>Slide Take-Away Message</a:t>
            </a:r>
          </a:p>
          <a:p>
            <a:pPr marL="0" indent="0">
              <a:buFont typeface="+mj-lt"/>
              <a:buNone/>
            </a:pPr>
            <a:endParaRPr lang="en-US" b="0" u="none" dirty="0" smtClean="0"/>
          </a:p>
          <a:p>
            <a:pPr marL="171450" indent="-171450">
              <a:buFont typeface="Arial" panose="020B0604020202020204" pitchFamily="34" charset="0"/>
              <a:buChar char="•"/>
            </a:pPr>
            <a:r>
              <a:rPr lang="en-US" b="0" u="none" dirty="0" smtClean="0"/>
              <a:t>xxx</a:t>
            </a:r>
          </a:p>
          <a:p>
            <a:endParaRPr lang="en-US" dirty="0"/>
          </a:p>
        </p:txBody>
      </p:sp>
      <p:sp>
        <p:nvSpPr>
          <p:cNvPr id="4" name="Slide Number Placeholder 3"/>
          <p:cNvSpPr>
            <a:spLocks noGrp="1"/>
          </p:cNvSpPr>
          <p:nvPr>
            <p:ph type="sldNum" sz="quarter" idx="10"/>
          </p:nvPr>
        </p:nvSpPr>
        <p:spPr/>
        <p:txBody>
          <a:bodyPr/>
          <a:lstStyle/>
          <a:p>
            <a:fld id="{84B317B2-57B6-4A0B-8856-CB8E0E303B2A}" type="slidenum">
              <a:rPr lang="en-US" smtClean="0"/>
              <a:pPr/>
              <a:t>19</a:t>
            </a:fld>
            <a:endParaRPr lang="en-US"/>
          </a:p>
        </p:txBody>
      </p:sp>
    </p:spTree>
    <p:extLst>
      <p:ext uri="{BB962C8B-B14F-4D97-AF65-F5344CB8AC3E}">
        <p14:creationId xmlns:p14="http://schemas.microsoft.com/office/powerpoint/2010/main" val="3467546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a:t>
            </a:r>
          </a:p>
          <a:p>
            <a:endParaRPr lang="en-US" b="1" u="sng" dirty="0" smtClean="0"/>
          </a:p>
          <a:p>
            <a:pPr marL="228600" indent="-228600">
              <a:buFont typeface="+mj-lt"/>
              <a:buAutoNum type="arabicPeriod"/>
            </a:pPr>
            <a:r>
              <a:rPr lang="en-US" b="0" u="none" dirty="0" smtClean="0"/>
              <a:t>Complete or in process green banks or similar programs</a:t>
            </a:r>
          </a:p>
          <a:p>
            <a:pPr marL="228600" indent="-228600">
              <a:buFont typeface="+mj-lt"/>
              <a:buAutoNum type="arabicPeriod"/>
            </a:pPr>
            <a:endParaRPr lang="en-US" b="0" u="none" dirty="0" smtClean="0"/>
          </a:p>
          <a:p>
            <a:pPr marL="0" indent="0">
              <a:buFont typeface="+mj-lt"/>
              <a:buNone/>
            </a:pPr>
            <a:r>
              <a:rPr lang="en-US" b="1" u="sng" dirty="0" smtClean="0"/>
              <a:t>Slide Take-Away Message</a:t>
            </a:r>
          </a:p>
          <a:p>
            <a:pPr marL="0" indent="0">
              <a:buFont typeface="+mj-lt"/>
              <a:buNone/>
            </a:pPr>
            <a:endParaRPr lang="en-US" b="0" u="none" dirty="0" smtClean="0"/>
          </a:p>
          <a:p>
            <a:pPr marL="171450" indent="-171450">
              <a:buFont typeface="Arial" panose="020B0604020202020204" pitchFamily="34" charset="0"/>
              <a:buChar char="•"/>
            </a:pPr>
            <a:r>
              <a:rPr lang="en-US" b="0" u="none" dirty="0" smtClean="0"/>
              <a:t>xxx</a:t>
            </a:r>
          </a:p>
          <a:p>
            <a:endParaRPr lang="en-US" dirty="0"/>
          </a:p>
        </p:txBody>
      </p:sp>
      <p:sp>
        <p:nvSpPr>
          <p:cNvPr id="4" name="Slide Number Placeholder 3"/>
          <p:cNvSpPr>
            <a:spLocks noGrp="1"/>
          </p:cNvSpPr>
          <p:nvPr>
            <p:ph type="sldNum" sz="quarter" idx="10"/>
          </p:nvPr>
        </p:nvSpPr>
        <p:spPr/>
        <p:txBody>
          <a:bodyPr/>
          <a:lstStyle/>
          <a:p>
            <a:fld id="{84B317B2-57B6-4A0B-8856-CB8E0E303B2A}" type="slidenum">
              <a:rPr lang="en-US" smtClean="0"/>
              <a:pPr/>
              <a:t>20</a:t>
            </a:fld>
            <a:endParaRPr lang="en-US"/>
          </a:p>
        </p:txBody>
      </p:sp>
    </p:spTree>
    <p:extLst>
      <p:ext uri="{BB962C8B-B14F-4D97-AF65-F5344CB8AC3E}">
        <p14:creationId xmlns:p14="http://schemas.microsoft.com/office/powerpoint/2010/main" val="346754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Macro</a:t>
            </a:r>
            <a:r>
              <a:rPr lang="en-US" baseline="0" dirty="0" smtClean="0"/>
              <a:t> Challenges</a:t>
            </a:r>
          </a:p>
          <a:p>
            <a:endParaRPr lang="en-US" baseline="0" dirty="0" smtClean="0"/>
          </a:p>
          <a:p>
            <a:pPr marL="171450" indent="-171450">
              <a:buFont typeface="Arial" panose="020B0604020202020204" pitchFamily="34" charset="0"/>
              <a:buChar char="•"/>
            </a:pPr>
            <a:r>
              <a:rPr lang="en-US" baseline="0" dirty="0" smtClean="0"/>
              <a:t>High energy costs – highest in the lower 48 states</a:t>
            </a:r>
          </a:p>
          <a:p>
            <a:pPr marL="171450" indent="-171450">
              <a:buFont typeface="Arial" panose="020B0604020202020204" pitchFamily="34" charset="0"/>
              <a:buChar char="•"/>
            </a:pPr>
            <a:r>
              <a:rPr lang="en-US" baseline="0" dirty="0" smtClean="0"/>
              <a:t>Old and aging building stock</a:t>
            </a:r>
          </a:p>
          <a:p>
            <a:pPr marL="171450" indent="-171450">
              <a:buFont typeface="Arial" panose="020B0604020202020204" pitchFamily="34" charset="0"/>
              <a:buChar char="•"/>
            </a:pPr>
            <a:r>
              <a:rPr lang="en-US" baseline="0" dirty="0" smtClean="0"/>
              <a:t>Government spending constrained</a:t>
            </a:r>
          </a:p>
          <a:p>
            <a:pPr marL="171450" indent="-171450">
              <a:buFont typeface="Arial" panose="020B0604020202020204" pitchFamily="34" charset="0"/>
              <a:buChar char="•"/>
            </a:pPr>
            <a:r>
              <a:rPr lang="en-US" baseline="0" dirty="0" smtClean="0"/>
              <a:t>Faced with the impacts of a changing climate – grid reliability, resilient communities.</a:t>
            </a:r>
            <a:endParaRPr lang="en-US" dirty="0" smtClean="0"/>
          </a:p>
          <a:p>
            <a:endParaRPr lang="en-US" dirty="0" smtClean="0"/>
          </a:p>
          <a:p>
            <a:r>
              <a:rPr lang="en-US" dirty="0" smtClean="0"/>
              <a:t>Halloween Nor-Easter</a:t>
            </a:r>
          </a:p>
          <a:p>
            <a:endParaRPr lang="en-US" dirty="0" smtClean="0"/>
          </a:p>
          <a:p>
            <a:pPr marL="628650" lvl="1" indent="-171450">
              <a:buFont typeface="Arial" panose="020B0604020202020204" pitchFamily="34" charset="0"/>
              <a:buChar char="•"/>
            </a:pPr>
            <a:r>
              <a:rPr lang="en-US" dirty="0" smtClean="0"/>
              <a:t>2011 Storm Alfred</a:t>
            </a:r>
          </a:p>
          <a:p>
            <a:pPr marL="628650" lvl="1" indent="-171450">
              <a:buFont typeface="Arial" panose="020B0604020202020204" pitchFamily="34" charset="0"/>
              <a:buChar char="•"/>
            </a:pPr>
            <a:r>
              <a:rPr lang="en-US" dirty="0" smtClean="0"/>
              <a:t>10 deaths in Connecticut and 830,000 people</a:t>
            </a:r>
            <a:r>
              <a:rPr lang="en-US" baseline="0" dirty="0" smtClean="0"/>
              <a:t> without power for some nearly a week</a:t>
            </a:r>
            <a:endParaRPr lang="en-US" dirty="0" smtClean="0"/>
          </a:p>
          <a:p>
            <a:endParaRPr lang="en-US" dirty="0" smtClean="0"/>
          </a:p>
          <a:p>
            <a:r>
              <a:rPr lang="en-US" dirty="0" smtClean="0"/>
              <a:t>Hurricane Sandy </a:t>
            </a:r>
          </a:p>
          <a:p>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2012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73 deaths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Nearly $70 billion</a:t>
            </a:r>
            <a:r>
              <a:rPr lang="en-US" baseline="0" dirty="0" smtClean="0"/>
              <a:t> in damage in the U.S.  2</a:t>
            </a:r>
            <a:r>
              <a:rPr lang="en-US" baseline="30000" dirty="0" smtClean="0"/>
              <a:t>nd</a:t>
            </a:r>
            <a:r>
              <a:rPr lang="en-US" baseline="0" dirty="0" smtClean="0"/>
              <a:t> most behind Katrina</a:t>
            </a:r>
          </a:p>
          <a:p>
            <a:pPr marL="628650" lvl="1" indent="-171450">
              <a:buFont typeface="Arial" panose="020B0604020202020204" pitchFamily="34" charset="0"/>
              <a:buChar char="•"/>
            </a:pPr>
            <a:r>
              <a:rPr lang="en-US" dirty="0" smtClean="0"/>
              <a:t>Category 2 storm in the Northeast</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1369CD9-6A9D-4E20-A524-22F06F7A58D2}"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a:t>
            </a:r>
          </a:p>
          <a:p>
            <a:endParaRPr lang="en-US" b="1" u="sng" dirty="0" smtClean="0"/>
          </a:p>
          <a:p>
            <a:pPr marL="228600" indent="-228600">
              <a:buFont typeface="+mj-lt"/>
              <a:buAutoNum type="arabicPeriod"/>
            </a:pPr>
            <a:r>
              <a:rPr lang="en-US" b="0" u="none" dirty="0" smtClean="0"/>
              <a:t>We</a:t>
            </a:r>
            <a:r>
              <a:rPr lang="en-US" b="0" u="none" baseline="0" dirty="0" smtClean="0"/>
              <a:t> have and will continue to work with our colleagues at the NYGB to ensure collaborative opportunities are identified and acted upon</a:t>
            </a:r>
            <a:endParaRPr lang="en-US" b="0" u="none" dirty="0" smtClean="0"/>
          </a:p>
          <a:p>
            <a:pPr marL="228600" indent="-228600">
              <a:buFont typeface="+mj-lt"/>
              <a:buAutoNum type="arabicPeriod"/>
            </a:pPr>
            <a:endParaRPr lang="en-US" b="0" u="none" dirty="0" smtClean="0"/>
          </a:p>
          <a:p>
            <a:pPr marL="0" indent="0">
              <a:buFont typeface="+mj-lt"/>
              <a:buNone/>
            </a:pPr>
            <a:r>
              <a:rPr lang="en-US" b="1" u="sng" dirty="0" smtClean="0"/>
              <a:t>Slide Take-Away Message</a:t>
            </a:r>
          </a:p>
          <a:p>
            <a:pPr marL="0" indent="0">
              <a:buFont typeface="+mj-lt"/>
              <a:buNone/>
            </a:pPr>
            <a:endParaRPr lang="en-US" b="0" u="none" dirty="0" smtClean="0"/>
          </a:p>
          <a:p>
            <a:pPr marL="171450" indent="-171450">
              <a:buFont typeface="Arial" panose="020B0604020202020204" pitchFamily="34" charset="0"/>
              <a:buChar char="•"/>
            </a:pPr>
            <a:r>
              <a:rPr lang="en-US" b="0" u="none" dirty="0" smtClean="0"/>
              <a:t>CEFIA’s “Green Bank” model is working</a:t>
            </a:r>
            <a:r>
              <a:rPr lang="en-US" b="0" u="none" baseline="0" dirty="0" smtClean="0"/>
              <a:t> so well, that other states are beginning to follow Connecticut’s lead</a:t>
            </a:r>
            <a:r>
              <a:rPr lang="en-US" b="0" u="none" dirty="0" smtClean="0"/>
              <a:t> </a:t>
            </a:r>
          </a:p>
          <a:p>
            <a:endParaRPr lang="en-US" dirty="0"/>
          </a:p>
        </p:txBody>
      </p:sp>
      <p:sp>
        <p:nvSpPr>
          <p:cNvPr id="4" name="Slide Number Placeholder 3"/>
          <p:cNvSpPr>
            <a:spLocks noGrp="1"/>
          </p:cNvSpPr>
          <p:nvPr>
            <p:ph type="sldNum" sz="quarter" idx="10"/>
          </p:nvPr>
        </p:nvSpPr>
        <p:spPr/>
        <p:txBody>
          <a:bodyPr/>
          <a:lstStyle/>
          <a:p>
            <a:fld id="{84B317B2-57B6-4A0B-8856-CB8E0E303B2A}" type="slidenum">
              <a:rPr lang="en-US" smtClean="0"/>
              <a:pPr/>
              <a:t>21</a:t>
            </a:fld>
            <a:endParaRPr lang="en-US"/>
          </a:p>
        </p:txBody>
      </p:sp>
    </p:spTree>
    <p:extLst>
      <p:ext uri="{BB962C8B-B14F-4D97-AF65-F5344CB8AC3E}">
        <p14:creationId xmlns:p14="http://schemas.microsoft.com/office/powerpoint/2010/main" val="3467546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sng" dirty="0" smtClean="0">
              <a:solidFill>
                <a:schemeClr val="tx1"/>
              </a:solidFill>
            </a:endParaRPr>
          </a:p>
        </p:txBody>
      </p:sp>
      <p:sp>
        <p:nvSpPr>
          <p:cNvPr id="4" name="Slide Number Placeholder 3"/>
          <p:cNvSpPr>
            <a:spLocks noGrp="1"/>
          </p:cNvSpPr>
          <p:nvPr>
            <p:ph type="sldNum" sz="quarter" idx="10"/>
          </p:nvPr>
        </p:nvSpPr>
        <p:spPr/>
        <p:txBody>
          <a:bodyPr/>
          <a:lstStyle/>
          <a:p>
            <a:fld id="{84B317B2-57B6-4A0B-8856-CB8E0E303B2A}" type="slidenum">
              <a:rPr lang="en-US" smtClean="0"/>
              <a:pPr/>
              <a:t>22</a:t>
            </a:fld>
            <a:endParaRPr lang="en-US"/>
          </a:p>
        </p:txBody>
      </p:sp>
    </p:spTree>
    <p:extLst>
      <p:ext uri="{BB962C8B-B14F-4D97-AF65-F5344CB8AC3E}">
        <p14:creationId xmlns:p14="http://schemas.microsoft.com/office/powerpoint/2010/main" val="157663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317B2-57B6-4A0B-8856-CB8E0E303B2A}" type="slidenum">
              <a:rPr lang="en-US" smtClean="0"/>
              <a:pPr/>
              <a:t>23</a:t>
            </a:fld>
            <a:endParaRPr lang="en-US"/>
          </a:p>
        </p:txBody>
      </p:sp>
    </p:spTree>
    <p:extLst>
      <p:ext uri="{BB962C8B-B14F-4D97-AF65-F5344CB8AC3E}">
        <p14:creationId xmlns:p14="http://schemas.microsoft.com/office/powerpoint/2010/main" val="108641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a:t>
            </a:r>
          </a:p>
          <a:p>
            <a:endParaRPr lang="en-US" b="1" u="sng" dirty="0" smtClean="0"/>
          </a:p>
          <a:p>
            <a:pPr marL="228600" indent="-228600">
              <a:buFont typeface="+mj-lt"/>
              <a:buAutoNum type="arabicPeriod"/>
            </a:pPr>
            <a:r>
              <a:rPr lang="en-US" b="0" u="none" dirty="0" smtClean="0"/>
              <a:t>Beyond</a:t>
            </a:r>
            <a:r>
              <a:rPr lang="en-US" b="0" u="none" baseline="0" dirty="0" smtClean="0"/>
              <a:t> the traditional model</a:t>
            </a:r>
          </a:p>
          <a:p>
            <a:pPr marL="228600" indent="-228600">
              <a:buFont typeface="+mj-lt"/>
              <a:buAutoNum type="arabicPeriod"/>
            </a:pPr>
            <a:r>
              <a:rPr lang="en-US" b="0" u="none" baseline="0" dirty="0" smtClean="0"/>
              <a:t>Attract private investment</a:t>
            </a:r>
          </a:p>
          <a:p>
            <a:pPr marL="228600" indent="-228600">
              <a:buFont typeface="+mj-lt"/>
              <a:buAutoNum type="arabicPeriod"/>
            </a:pPr>
            <a:r>
              <a:rPr lang="en-US" b="0" u="none" baseline="0" dirty="0" smtClean="0"/>
              <a:t>Leadership is hard, but look at the results we have achieved</a:t>
            </a:r>
            <a:endParaRPr lang="en-US" b="0" u="none" dirty="0" smtClean="0"/>
          </a:p>
          <a:p>
            <a:pPr marL="228600" indent="-228600">
              <a:buFont typeface="+mj-lt"/>
              <a:buAutoNum type="arabicPeriod"/>
            </a:pPr>
            <a:endParaRPr lang="en-US" b="0" u="none" dirty="0" smtClean="0"/>
          </a:p>
          <a:p>
            <a:pPr marL="0" indent="0">
              <a:buFont typeface="+mj-lt"/>
              <a:buNone/>
            </a:pPr>
            <a:r>
              <a:rPr lang="en-US" b="1" u="sng" dirty="0" smtClean="0"/>
              <a:t>Slide Take-Away Message</a:t>
            </a:r>
          </a:p>
          <a:p>
            <a:pPr marL="0" indent="0">
              <a:buFont typeface="+mj-lt"/>
              <a:buNone/>
            </a:pPr>
            <a:endParaRPr lang="en-US" b="0" u="none" dirty="0" smtClean="0"/>
          </a:p>
          <a:p>
            <a:pPr marL="171450" indent="-171450">
              <a:buFont typeface="Arial" panose="020B0604020202020204" pitchFamily="34" charset="0"/>
              <a:buChar char="•"/>
            </a:pPr>
            <a:r>
              <a:rPr lang="en-US" b="0" u="none" dirty="0" smtClean="0"/>
              <a:t>CEFIA was created to push a market</a:t>
            </a:r>
            <a:r>
              <a:rPr lang="en-US" b="0" u="none" baseline="0" dirty="0" smtClean="0"/>
              <a:t> to scale by relying more on the private sector versus taxpayers footing a majority of the bill</a:t>
            </a:r>
            <a:endParaRPr lang="en-US" b="0" u="none" dirty="0" smtClean="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dirty="0" smtClean="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4B317B2-57B6-4A0B-8856-CB8E0E303B2A}" type="slidenum">
              <a:rPr lang="en-US" smtClean="0"/>
              <a:pPr/>
              <a:t>3</a:t>
            </a:fld>
            <a:endParaRPr lang="en-US"/>
          </a:p>
        </p:txBody>
      </p:sp>
    </p:spTree>
    <p:extLst>
      <p:ext uri="{BB962C8B-B14F-4D97-AF65-F5344CB8AC3E}">
        <p14:creationId xmlns:p14="http://schemas.microsoft.com/office/powerpoint/2010/main" val="15766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a:t>
            </a:r>
          </a:p>
          <a:p>
            <a:endParaRPr lang="en-US" b="1" u="sng" dirty="0" smtClean="0"/>
          </a:p>
          <a:p>
            <a:pPr marL="228600" indent="-228600">
              <a:buFont typeface="+mj-lt"/>
              <a:buAutoNum type="arabicPeriod"/>
            </a:pPr>
            <a:r>
              <a:rPr lang="en-US" b="0" u="none" dirty="0" smtClean="0"/>
              <a:t>Connecticut energy policy has ambitious goals</a:t>
            </a:r>
            <a:r>
              <a:rPr lang="en-US" b="0" u="none" baseline="0" dirty="0" smtClean="0"/>
              <a:t> and targets</a:t>
            </a:r>
          </a:p>
          <a:p>
            <a:pPr marL="228600" indent="-228600">
              <a:buFont typeface="+mj-lt"/>
              <a:buAutoNum type="arabicPeriod"/>
            </a:pPr>
            <a:r>
              <a:rPr lang="en-US" b="0" u="none" baseline="0" dirty="0" smtClean="0"/>
              <a:t>Meeting these targets without over-subsidizing the market and using ratepayer or taxpayer resources will be a challenge</a:t>
            </a:r>
          </a:p>
          <a:p>
            <a:pPr marL="228600" indent="-228600">
              <a:buFont typeface="+mj-lt"/>
              <a:buAutoNum type="arabicPeriod"/>
            </a:pPr>
            <a:r>
              <a:rPr lang="en-US" b="0" u="none" baseline="0" dirty="0" smtClean="0"/>
              <a:t>Attracting more private investment will enable Connecticut to meet its policy targets</a:t>
            </a:r>
            <a:endParaRPr lang="en-US" b="0" u="none" dirty="0" smtClean="0"/>
          </a:p>
          <a:p>
            <a:pPr marL="228600" indent="-228600">
              <a:buFont typeface="+mj-lt"/>
              <a:buAutoNum type="arabicPeriod"/>
            </a:pPr>
            <a:endParaRPr lang="en-US" b="0" u="none" dirty="0" smtClean="0"/>
          </a:p>
          <a:p>
            <a:pPr marL="0" indent="0">
              <a:buFont typeface="+mj-lt"/>
              <a:buNone/>
            </a:pPr>
            <a:r>
              <a:rPr lang="en-US" b="1" u="sng" dirty="0" smtClean="0"/>
              <a:t>Slide Take-Away Message</a:t>
            </a:r>
          </a:p>
          <a:p>
            <a:pPr marL="0" indent="0">
              <a:buFont typeface="+mj-lt"/>
              <a:buNone/>
            </a:pPr>
            <a:endParaRPr lang="en-US" b="0" u="none" dirty="0" smtClean="0"/>
          </a:p>
          <a:p>
            <a:pPr marL="171450" indent="-171450">
              <a:buFont typeface="Arial" panose="020B0604020202020204" pitchFamily="34" charset="0"/>
              <a:buChar char="•"/>
            </a:pPr>
            <a:r>
              <a:rPr lang="en-US" b="0" u="none" dirty="0" smtClean="0"/>
              <a:t>CEFIA’s role is to use the limited ratepayer and taxpayer resources we have to attract private investment in clean energy in Connecticut so that the state has a chance to achieve its ambitious policy objectives </a:t>
            </a:r>
          </a:p>
          <a:p>
            <a:endParaRPr lang="en-US" dirty="0"/>
          </a:p>
        </p:txBody>
      </p:sp>
      <p:sp>
        <p:nvSpPr>
          <p:cNvPr id="4" name="Slide Number Placeholder 3"/>
          <p:cNvSpPr>
            <a:spLocks noGrp="1"/>
          </p:cNvSpPr>
          <p:nvPr>
            <p:ph type="sldNum" sz="quarter" idx="10"/>
          </p:nvPr>
        </p:nvSpPr>
        <p:spPr/>
        <p:txBody>
          <a:bodyPr/>
          <a:lstStyle/>
          <a:p>
            <a:fld id="{84B317B2-57B6-4A0B-8856-CB8E0E303B2A}" type="slidenum">
              <a:rPr lang="en-US" smtClean="0"/>
              <a:pPr/>
              <a:t>4</a:t>
            </a:fld>
            <a:endParaRPr lang="en-US"/>
          </a:p>
        </p:txBody>
      </p:sp>
    </p:spTree>
    <p:extLst>
      <p:ext uri="{BB962C8B-B14F-4D97-AF65-F5344CB8AC3E}">
        <p14:creationId xmlns:p14="http://schemas.microsoft.com/office/powerpoint/2010/main" val="290239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a:t>
            </a:r>
          </a:p>
          <a:p>
            <a:pPr marL="228600" indent="-228600">
              <a:buFont typeface="+mj-lt"/>
              <a:buAutoNum type="arabicPeriod"/>
            </a:pPr>
            <a:r>
              <a:rPr lang="en-US" b="0" u="none" dirty="0" smtClean="0"/>
              <a:t>Quasi Public status provides greater flexibility</a:t>
            </a:r>
            <a:r>
              <a:rPr lang="en-US" b="0" u="none" baseline="0" dirty="0" smtClean="0"/>
              <a:t>---which is important when attracting private capital and establishing partnerships.</a:t>
            </a:r>
          </a:p>
          <a:p>
            <a:pPr marL="228600" indent="-228600">
              <a:buFont typeface="+mj-lt"/>
              <a:buAutoNum type="arabicPeriod"/>
            </a:pPr>
            <a:r>
              <a:rPr lang="en-US" b="0" u="none" baseline="0" dirty="0" smtClean="0"/>
              <a:t>Developing financing products in partnership with banks and financial institutions to support CT’s CE Goals.</a:t>
            </a:r>
          </a:p>
          <a:p>
            <a:pPr marL="228600" indent="-228600">
              <a:buFont typeface="+mj-lt"/>
              <a:buAutoNum type="arabicPeriod"/>
            </a:pPr>
            <a:r>
              <a:rPr lang="en-US" b="0" u="none" baseline="0" dirty="0" smtClean="0"/>
              <a:t>1 primary revenue stream (electric ratepayer surcharge) and a couple other sources including active in federal competitive solicitations and some RGGI proceeds.</a:t>
            </a:r>
          </a:p>
          <a:p>
            <a:pPr marL="0" indent="0">
              <a:buFont typeface="+mj-lt"/>
              <a:buNone/>
            </a:pPr>
            <a:endParaRPr lang="en-US" b="0" u="none" dirty="0" smtClean="0"/>
          </a:p>
          <a:p>
            <a:pPr marL="0" indent="0">
              <a:buFont typeface="+mj-lt"/>
              <a:buNone/>
            </a:pPr>
            <a:r>
              <a:rPr lang="en-US" b="1" u="sng" dirty="0" smtClean="0"/>
              <a:t>Slide Take-Away Message</a:t>
            </a:r>
          </a:p>
          <a:p>
            <a:pPr marL="0" indent="0">
              <a:buFont typeface="+mj-lt"/>
              <a:buNone/>
            </a:pPr>
            <a:endParaRPr lang="en-US" b="0" u="none" dirty="0" smtClean="0"/>
          </a:p>
          <a:p>
            <a:pPr marL="171450" indent="-171450">
              <a:buFont typeface="Arial" panose="020B0604020202020204" pitchFamily="34" charset="0"/>
              <a:buChar char="•"/>
            </a:pPr>
            <a:r>
              <a:rPr lang="en-US" b="0" u="none" dirty="0" smtClean="0"/>
              <a:t>CEFIA is an independent organization capitalized by ratepayers and taxpayers with the</a:t>
            </a:r>
            <a:r>
              <a:rPr lang="en-US" b="0" u="none" baseline="0" dirty="0" smtClean="0"/>
              <a:t> purpose of providing easy access to affordable capital</a:t>
            </a:r>
            <a:endParaRPr lang="en-US" b="0" u="none" dirty="0" smtClean="0"/>
          </a:p>
          <a:p>
            <a:endParaRPr lang="en-US" dirty="0"/>
          </a:p>
        </p:txBody>
      </p:sp>
      <p:sp>
        <p:nvSpPr>
          <p:cNvPr id="4" name="Slide Number Placeholder 3"/>
          <p:cNvSpPr>
            <a:spLocks noGrp="1"/>
          </p:cNvSpPr>
          <p:nvPr>
            <p:ph type="sldNum" sz="quarter" idx="10"/>
          </p:nvPr>
        </p:nvSpPr>
        <p:spPr/>
        <p:txBody>
          <a:bodyPr/>
          <a:lstStyle/>
          <a:p>
            <a:fld id="{84B317B2-57B6-4A0B-8856-CB8E0E303B2A}" type="slidenum">
              <a:rPr lang="en-US" smtClean="0"/>
              <a:pPr/>
              <a:t>5</a:t>
            </a:fld>
            <a:endParaRPr lang="en-US"/>
          </a:p>
        </p:txBody>
      </p:sp>
    </p:spTree>
    <p:extLst>
      <p:ext uri="{BB962C8B-B14F-4D97-AF65-F5344CB8AC3E}">
        <p14:creationId xmlns:p14="http://schemas.microsoft.com/office/powerpoint/2010/main" val="1767752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a:t>
            </a:r>
          </a:p>
          <a:p>
            <a:endParaRPr lang="en-US" b="1" u="sng" dirty="0" smtClean="0"/>
          </a:p>
          <a:p>
            <a:pPr marL="228600" indent="-228600">
              <a:buFont typeface="+mj-lt"/>
              <a:buAutoNum type="arabicPeriod"/>
            </a:pPr>
            <a:r>
              <a:rPr lang="en-US" b="0" u="none" dirty="0" smtClean="0"/>
              <a:t>X</a:t>
            </a:r>
          </a:p>
          <a:p>
            <a:pPr marL="228600" indent="-228600">
              <a:buFont typeface="+mj-lt"/>
              <a:buAutoNum type="arabicPeriod"/>
            </a:pPr>
            <a:r>
              <a:rPr lang="en-US" b="0" u="none" dirty="0" smtClean="0"/>
              <a:t>X</a:t>
            </a:r>
          </a:p>
          <a:p>
            <a:pPr marL="228600" indent="-228600">
              <a:buFont typeface="+mj-lt"/>
              <a:buAutoNum type="arabicPeriod"/>
            </a:pPr>
            <a:r>
              <a:rPr lang="en-US" b="0" u="none" dirty="0" smtClean="0"/>
              <a:t>X </a:t>
            </a:r>
          </a:p>
          <a:p>
            <a:pPr marL="228600" indent="-228600">
              <a:buFont typeface="+mj-lt"/>
              <a:buAutoNum type="arabicPeriod"/>
            </a:pPr>
            <a:endParaRPr lang="en-US" b="0" u="none" dirty="0" smtClean="0"/>
          </a:p>
          <a:p>
            <a:pPr marL="0" indent="0">
              <a:buFont typeface="+mj-lt"/>
              <a:buNone/>
            </a:pPr>
            <a:r>
              <a:rPr lang="en-US" b="1" u="sng" dirty="0" smtClean="0"/>
              <a:t>Slide Take-Away Message</a:t>
            </a:r>
          </a:p>
          <a:p>
            <a:pPr marL="0" indent="0">
              <a:buFont typeface="+mj-lt"/>
              <a:buNone/>
            </a:pPr>
            <a:endParaRPr lang="en-US" b="0" u="none" dirty="0" smtClean="0"/>
          </a:p>
          <a:p>
            <a:pPr marL="171450" indent="-171450">
              <a:buFont typeface="Arial" panose="020B0604020202020204" pitchFamily="34" charset="0"/>
              <a:buChar char="•"/>
            </a:pPr>
            <a:r>
              <a:rPr lang="en-US" b="0" u="none" dirty="0" smtClean="0"/>
              <a:t>x</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dirty="0" smtClean="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4B317B2-57B6-4A0B-8856-CB8E0E303B2A}" type="slidenum">
              <a:rPr lang="en-US" smtClean="0"/>
              <a:pPr/>
              <a:t>6</a:t>
            </a:fld>
            <a:endParaRPr lang="en-US"/>
          </a:p>
        </p:txBody>
      </p:sp>
    </p:spTree>
    <p:extLst>
      <p:ext uri="{BB962C8B-B14F-4D97-AF65-F5344CB8AC3E}">
        <p14:creationId xmlns:p14="http://schemas.microsoft.com/office/powerpoint/2010/main" val="157663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a:t>
            </a:r>
          </a:p>
          <a:p>
            <a:endParaRPr lang="en-US" b="1" u="sng" dirty="0" smtClean="0"/>
          </a:p>
          <a:p>
            <a:pPr marL="228600" indent="-228600">
              <a:buFont typeface="+mj-lt"/>
              <a:buAutoNum type="arabicPeriod"/>
            </a:pPr>
            <a:r>
              <a:rPr lang="en-US" b="0" u="none" dirty="0" smtClean="0"/>
              <a:t>Energy –</a:t>
            </a:r>
            <a:r>
              <a:rPr lang="en-US" b="0" u="none" baseline="0" dirty="0" smtClean="0"/>
              <a:t> Economy – Environment</a:t>
            </a:r>
            <a:endParaRPr lang="en-US" b="0" u="none" dirty="0" smtClean="0"/>
          </a:p>
          <a:p>
            <a:pPr marL="228600" indent="-228600">
              <a:buFont typeface="+mj-lt"/>
              <a:buAutoNum type="arabicPeriod"/>
            </a:pPr>
            <a:endParaRPr lang="en-US" b="0" u="none" dirty="0" smtClean="0"/>
          </a:p>
          <a:p>
            <a:pPr marL="0" indent="0">
              <a:buFont typeface="+mj-lt"/>
              <a:buNone/>
            </a:pPr>
            <a:r>
              <a:rPr lang="en-US" b="1" u="sng" dirty="0" smtClean="0"/>
              <a:t>Slide Take-Away Message</a:t>
            </a:r>
          </a:p>
          <a:p>
            <a:pPr marL="0" indent="0">
              <a:buFont typeface="+mj-lt"/>
              <a:buNone/>
            </a:pPr>
            <a:endParaRPr lang="en-US" b="0" u="none" dirty="0" smtClean="0"/>
          </a:p>
          <a:p>
            <a:pPr marL="171450" indent="-171450">
              <a:buFont typeface="Arial" panose="020B0604020202020204" pitchFamily="34" charset="0"/>
              <a:buChar char="•"/>
            </a:pPr>
            <a:r>
              <a:rPr lang="en-US" b="0" u="none" dirty="0" smtClean="0"/>
              <a:t>Bring together the energy</a:t>
            </a:r>
            <a:r>
              <a:rPr lang="en-US" b="0" u="none" baseline="0" dirty="0" smtClean="0"/>
              <a:t> and environmental goals of “cleaner, cheaper and more reliable sources of energy” with the economic development goals “creating jobs and supporting local economic development.”</a:t>
            </a:r>
            <a:r>
              <a:rPr lang="en-US" b="0" u="none" dirty="0" smtClean="0"/>
              <a: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dirty="0" smtClean="0"/>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4B317B2-57B6-4A0B-8856-CB8E0E303B2A}" type="slidenum">
              <a:rPr lang="en-US" smtClean="0"/>
              <a:pPr/>
              <a:t>7</a:t>
            </a:fld>
            <a:endParaRPr lang="en-US"/>
          </a:p>
        </p:txBody>
      </p:sp>
    </p:spTree>
    <p:extLst>
      <p:ext uri="{BB962C8B-B14F-4D97-AF65-F5344CB8AC3E}">
        <p14:creationId xmlns:p14="http://schemas.microsoft.com/office/powerpoint/2010/main" val="157663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a:t>
            </a:r>
          </a:p>
          <a:p>
            <a:endParaRPr lang="en-US" b="1" u="sng" dirty="0" smtClean="0"/>
          </a:p>
          <a:p>
            <a:pPr marL="228600" indent="-228600">
              <a:buFont typeface="+mj-lt"/>
              <a:buAutoNum type="arabicPeriod"/>
            </a:pPr>
            <a:r>
              <a:rPr lang="en-US" b="0" u="none" dirty="0" smtClean="0"/>
              <a:t>First in the nation</a:t>
            </a:r>
            <a:r>
              <a:rPr lang="en-US" b="0" u="none" baseline="0" dirty="0" smtClean="0"/>
              <a:t> tax equity investor and syndicate of debt provider public-private partnership for rooftop solar PV</a:t>
            </a:r>
            <a:endParaRPr lang="en-US" b="0" u="none" dirty="0" smtClean="0"/>
          </a:p>
          <a:p>
            <a:pPr marL="228600" indent="-228600">
              <a:buFont typeface="+mj-lt"/>
              <a:buAutoNum type="arabicPeriod"/>
            </a:pPr>
            <a:r>
              <a:rPr lang="en-US" b="0" u="none" dirty="0" smtClean="0"/>
              <a:t>$60 million public-private partnership</a:t>
            </a:r>
          </a:p>
          <a:p>
            <a:pPr marL="228600" indent="-228600">
              <a:buFont typeface="+mj-lt"/>
              <a:buAutoNum type="arabicPeriod"/>
            </a:pPr>
            <a:r>
              <a:rPr lang="en-US" b="0" u="none" dirty="0" smtClean="0"/>
              <a:t>$23 million tax equity from US Bank through the federal ITC</a:t>
            </a:r>
          </a:p>
          <a:p>
            <a:pPr marL="228600" indent="-228600">
              <a:buFont typeface="+mj-lt"/>
              <a:buAutoNum type="arabicPeriod"/>
            </a:pPr>
            <a:r>
              <a:rPr lang="en-US" b="0" u="none" dirty="0" smtClean="0"/>
              <a:t>$27</a:t>
            </a:r>
            <a:r>
              <a:rPr lang="en-US" b="0" u="none" baseline="0" dirty="0" smtClean="0"/>
              <a:t> million syndicate of debt providers from First Niagara, Webster, Liberty, and People’s United banks</a:t>
            </a:r>
          </a:p>
          <a:p>
            <a:pPr marL="228600" indent="-228600">
              <a:buFont typeface="+mj-lt"/>
              <a:buAutoNum type="arabicPeriod"/>
            </a:pPr>
            <a:r>
              <a:rPr lang="en-US" b="0" u="none" baseline="0" dirty="0" smtClean="0"/>
              <a:t>$10 million CEFIA as the member manager</a:t>
            </a:r>
          </a:p>
          <a:p>
            <a:pPr marL="228600" indent="-228600">
              <a:buFont typeface="+mj-lt"/>
              <a:buAutoNum type="arabicPeriod"/>
            </a:pPr>
            <a:r>
              <a:rPr lang="en-US" b="0" u="none" baseline="0" dirty="0" smtClean="0"/>
              <a:t>Residential lease financing for solar PV and solar hot water systems</a:t>
            </a:r>
          </a:p>
          <a:p>
            <a:pPr marL="228600" indent="-228600">
              <a:buFont typeface="+mj-lt"/>
              <a:buAutoNum type="arabicPeriod"/>
            </a:pPr>
            <a:r>
              <a:rPr lang="en-US" b="0" u="none" baseline="0" dirty="0" smtClean="0"/>
              <a:t>Commercial PPA for solar PV</a:t>
            </a:r>
            <a:endParaRPr lang="en-US" b="0" u="none" dirty="0" smtClean="0"/>
          </a:p>
          <a:p>
            <a:pPr marL="228600" indent="-228600">
              <a:buFont typeface="+mj-lt"/>
              <a:buAutoNum type="arabicPeriod"/>
            </a:pPr>
            <a:endParaRPr lang="en-US" b="0" u="none" dirty="0" smtClean="0"/>
          </a:p>
          <a:p>
            <a:pPr marL="0" indent="0">
              <a:buFont typeface="+mj-lt"/>
              <a:buNone/>
            </a:pPr>
            <a:r>
              <a:rPr lang="en-US" b="1" u="sng" dirty="0" smtClean="0"/>
              <a:t>Slide Take-Away Message</a:t>
            </a:r>
          </a:p>
          <a:p>
            <a:pPr marL="0" indent="0">
              <a:buFont typeface="+mj-lt"/>
              <a:buNone/>
            </a:pPr>
            <a:endParaRPr lang="en-US" b="0" u="none" dirty="0" smtClean="0"/>
          </a:p>
          <a:p>
            <a:pPr marL="171450" indent="-171450">
              <a:buFont typeface="Arial" panose="020B0604020202020204" pitchFamily="34" charset="0"/>
              <a:buChar char="•"/>
            </a:pPr>
            <a:r>
              <a:rPr lang="en-US" b="0" u="none" dirty="0" smtClean="0"/>
              <a:t>CEFIA is working</a:t>
            </a:r>
            <a:r>
              <a:rPr lang="en-US" b="0" u="none" baseline="0" dirty="0" smtClean="0"/>
              <a:t> hard to attract private capital investment in clean energy deployment in Connecticut</a:t>
            </a:r>
            <a:endParaRPr lang="en-US" b="0" u="none" dirty="0"/>
          </a:p>
        </p:txBody>
      </p:sp>
      <p:sp>
        <p:nvSpPr>
          <p:cNvPr id="4" name="Slide Number Placeholder 3"/>
          <p:cNvSpPr>
            <a:spLocks noGrp="1"/>
          </p:cNvSpPr>
          <p:nvPr>
            <p:ph type="sldNum" sz="quarter" idx="10"/>
          </p:nvPr>
        </p:nvSpPr>
        <p:spPr/>
        <p:txBody>
          <a:bodyPr/>
          <a:lstStyle/>
          <a:p>
            <a:fld id="{84B317B2-57B6-4A0B-8856-CB8E0E303B2A}" type="slidenum">
              <a:rPr lang="en-US" smtClean="0"/>
              <a:pPr/>
              <a:t>8</a:t>
            </a:fld>
            <a:endParaRPr lang="en-US"/>
          </a:p>
        </p:txBody>
      </p:sp>
    </p:spTree>
    <p:extLst>
      <p:ext uri="{BB962C8B-B14F-4D97-AF65-F5344CB8AC3E}">
        <p14:creationId xmlns:p14="http://schemas.microsoft.com/office/powerpoint/2010/main" val="2921956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a:t>
            </a:r>
          </a:p>
          <a:p>
            <a:endParaRPr lang="en-US" b="1" u="sng" dirty="0" smtClean="0"/>
          </a:p>
          <a:p>
            <a:pPr marL="228600" indent="-228600">
              <a:buFont typeface="+mj-lt"/>
              <a:buAutoNum type="arabicPeriod"/>
            </a:pPr>
            <a:r>
              <a:rPr lang="en-US" b="0" u="none" dirty="0" smtClean="0"/>
              <a:t>Provides</a:t>
            </a:r>
            <a:r>
              <a:rPr lang="en-US" b="0" u="none" baseline="0" dirty="0" smtClean="0"/>
              <a:t> for cash flow positive from Day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u="none" baseline="0" dirty="0" smtClean="0"/>
              <a:t>No $$ down</a:t>
            </a:r>
          </a:p>
          <a:p>
            <a:pPr marL="228600" indent="-228600">
              <a:buFont typeface="+mj-lt"/>
              <a:buAutoNum type="arabicPeriod"/>
            </a:pPr>
            <a:r>
              <a:rPr lang="en-US" b="0" u="none" baseline="0" dirty="0" smtClean="0"/>
              <a:t>Worry free product that includes insurance, warranty and one-stop customer support</a:t>
            </a:r>
          </a:p>
          <a:p>
            <a:pPr marL="228600" indent="-228600">
              <a:buFont typeface="+mj-lt"/>
              <a:buAutoNum type="arabicPeriod"/>
            </a:pPr>
            <a:r>
              <a:rPr lang="en-US" b="0" u="none" baseline="0" dirty="0" smtClean="0"/>
              <a:t>Built off of award winning CT Solar Lease 1</a:t>
            </a:r>
            <a:endParaRPr lang="en-US" b="0" u="none" dirty="0" smtClean="0"/>
          </a:p>
          <a:p>
            <a:pPr marL="228600" indent="-228600">
              <a:buFont typeface="+mj-lt"/>
              <a:buAutoNum type="arabicPeriod"/>
            </a:pPr>
            <a:endParaRPr lang="en-US" b="0" u="none" dirty="0" smtClean="0"/>
          </a:p>
          <a:p>
            <a:pPr marL="0" indent="0">
              <a:buFont typeface="+mj-lt"/>
              <a:buNone/>
            </a:pPr>
            <a:r>
              <a:rPr lang="en-US" b="1" u="sng" dirty="0" smtClean="0"/>
              <a:t>Slide Take-Away Message</a:t>
            </a:r>
          </a:p>
          <a:p>
            <a:pPr marL="0" indent="0">
              <a:buFont typeface="+mj-lt"/>
              <a:buNone/>
            </a:pPr>
            <a:endParaRPr lang="en-US" b="1" u="sng"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smtClean="0"/>
              <a:t>Restructured</a:t>
            </a:r>
            <a:r>
              <a:rPr lang="en-US" b="0" u="none" baseline="0" dirty="0" smtClean="0"/>
              <a:t> Public-Private Lease Partnership supporting local installers that do not have access to large capital to support individual lease product</a:t>
            </a:r>
          </a:p>
          <a:p>
            <a:pPr marL="0" indent="0">
              <a:buFont typeface="+mj-lt"/>
              <a:buNone/>
            </a:pPr>
            <a:endParaRPr lang="en-US" b="0" u="none" dirty="0" smtClean="0"/>
          </a:p>
          <a:p>
            <a:pPr marL="171450" indent="-171450">
              <a:buFont typeface="Arial" panose="020B0604020202020204" pitchFamily="34" charset="0"/>
              <a:buChar char="•"/>
            </a:pPr>
            <a:endParaRPr lang="en-US" b="0" u="none" dirty="0"/>
          </a:p>
        </p:txBody>
      </p:sp>
      <p:sp>
        <p:nvSpPr>
          <p:cNvPr id="4" name="Slide Number Placeholder 3"/>
          <p:cNvSpPr>
            <a:spLocks noGrp="1"/>
          </p:cNvSpPr>
          <p:nvPr>
            <p:ph type="sldNum" sz="quarter" idx="10"/>
          </p:nvPr>
        </p:nvSpPr>
        <p:spPr/>
        <p:txBody>
          <a:bodyPr/>
          <a:lstStyle/>
          <a:p>
            <a:fld id="{84B317B2-57B6-4A0B-8856-CB8E0E303B2A}" type="slidenum">
              <a:rPr lang="en-US" smtClean="0"/>
              <a:pPr/>
              <a:t>9</a:t>
            </a:fld>
            <a:endParaRPr lang="en-US"/>
          </a:p>
        </p:txBody>
      </p:sp>
    </p:spTree>
    <p:extLst>
      <p:ext uri="{BB962C8B-B14F-4D97-AF65-F5344CB8AC3E}">
        <p14:creationId xmlns:p14="http://schemas.microsoft.com/office/powerpoint/2010/main" val="2921956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274639"/>
            <a:ext cx="8229600" cy="944561"/>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9" name="Text Placeholder 2"/>
          <p:cNvSpPr>
            <a:spLocks noGrp="1"/>
          </p:cNvSpPr>
          <p:nvPr>
            <p:ph idx="1"/>
          </p:nvPr>
        </p:nvSpPr>
        <p:spPr>
          <a:xfrm>
            <a:off x="457200" y="1371601"/>
            <a:ext cx="8229600" cy="4498847"/>
          </a:xfrm>
          <a:prstGeom prst="rect">
            <a:avLst/>
          </a:prstGeom>
        </p:spPr>
        <p:txBody>
          <a:bodyPr vert="horz" lIns="91440" tIns="45720" rIns="91440" bIns="45720" rtlCol="0">
            <a:normAutofit/>
          </a:bodyPr>
          <a:lstStyle>
            <a:lvl1pPr marL="228600" indent="-228600">
              <a:buClr>
                <a:srgbClr val="66CC33"/>
              </a:buClr>
              <a:buFont typeface="Arial" pitchFamily="34" charset="0"/>
              <a:buChar char="▪"/>
              <a:defRPr/>
            </a:lvl1pPr>
            <a:lvl2pPr>
              <a:buClr>
                <a:srgbClr val="66CC33"/>
              </a:buClr>
              <a:defRPr>
                <a:solidFill>
                  <a:schemeClr val="tx1"/>
                </a:solidFill>
              </a:defRPr>
            </a:lvl2pPr>
            <a:lvl4pPr>
              <a:buClr>
                <a:srgbClr val="66CC33"/>
              </a:buClr>
              <a:defRPr>
                <a:solidFill>
                  <a:schemeClr val="tx1"/>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FA4E9724-46C2-4DBD-9A7E-526720DC8474}" type="slidenum">
              <a:rPr lang="en-US" smtClean="0"/>
              <a:pPr/>
              <a:t>‹#›</a:t>
            </a:fld>
            <a:endParaRPr lang="en-US" dirty="0"/>
          </a:p>
        </p:txBody>
      </p:sp>
      <p:sp>
        <p:nvSpPr>
          <p:cNvPr id="12" name="Footer Placeholder 5"/>
          <p:cNvSpPr>
            <a:spLocks noGrp="1"/>
          </p:cNvSpPr>
          <p:nvPr>
            <p:ph type="ftr" sz="quarter" idx="11"/>
          </p:nvPr>
        </p:nvSpPr>
        <p:spPr>
          <a:xfrm>
            <a:off x="381000" y="6521615"/>
            <a:ext cx="5334000" cy="336386"/>
          </a:xfrm>
          <a:prstGeom prst="rect">
            <a:avLst/>
          </a:prstGeom>
        </p:spPr>
        <p:txBody>
          <a:bodyPr/>
          <a:lstStyle>
            <a:lvl1pPr>
              <a:defRPr sz="1100">
                <a:solidFill>
                  <a:schemeClr val="bg1"/>
                </a:solidFill>
                <a:latin typeface="Arial" pitchFamily="34" charset="0"/>
                <a:cs typeface="Arial" pitchFamily="34" charset="0"/>
              </a:defRPr>
            </a:lvl1pPr>
          </a:lstStyle>
          <a:p>
            <a:endParaRPr lang="en-US" dirty="0"/>
          </a:p>
        </p:txBody>
      </p:sp>
      <p:cxnSp>
        <p:nvCxnSpPr>
          <p:cNvPr id="14" name="Straight Connector 13"/>
          <p:cNvCxnSpPr/>
          <p:nvPr userDrawn="1"/>
        </p:nvCxnSpPr>
        <p:spPr>
          <a:xfrm>
            <a:off x="2133600" y="-1037192"/>
            <a:ext cx="8153400" cy="0"/>
          </a:xfrm>
          <a:prstGeom prst="line">
            <a:avLst/>
          </a:prstGeom>
          <a:ln w="12700">
            <a:solidFill>
              <a:srgbClr val="0899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6721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none"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1" y="1099433"/>
            <a:ext cx="2667000" cy="576967"/>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90734"/>
            <a:ext cx="9144000" cy="6167266"/>
          </a:xfrm>
          <a:prstGeom prst="rect">
            <a:avLst/>
          </a:prstGeom>
        </p:spPr>
      </p:pic>
    </p:spTree>
    <p:extLst>
      <p:ext uri="{BB962C8B-B14F-4D97-AF65-F5344CB8AC3E}">
        <p14:creationId xmlns:p14="http://schemas.microsoft.com/office/powerpoint/2010/main" val="11433746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45910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45910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81000" y="6521615"/>
            <a:ext cx="5334000" cy="336386"/>
          </a:xfrm>
          <a:prstGeom prst="rect">
            <a:avLst/>
          </a:prstGeom>
        </p:spPr>
        <p:txBody>
          <a:bodyPr/>
          <a:lstStyle>
            <a:lvl1pPr>
              <a:defRPr sz="1100">
                <a:solidFill>
                  <a:schemeClr val="bg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p>
            <a:fld id="{FA4E9724-46C2-4DBD-9A7E-526720DC8474}" type="slidenum">
              <a:rPr lang="en-US" smtClean="0"/>
              <a:pPr/>
              <a:t>‹#›</a:t>
            </a:fld>
            <a:endParaRPr lang="en-US"/>
          </a:p>
        </p:txBody>
      </p:sp>
    </p:spTree>
    <p:extLst>
      <p:ext uri="{BB962C8B-B14F-4D97-AF65-F5344CB8AC3E}">
        <p14:creationId xmlns:p14="http://schemas.microsoft.com/office/powerpoint/2010/main" val="2122958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9488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7650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870448"/>
            <a:ext cx="9144000" cy="987552"/>
          </a:xfrm>
          <a:prstGeom prst="rect">
            <a:avLst/>
          </a:prstGeom>
        </p:spPr>
      </p:pic>
      <p:sp>
        <p:nvSpPr>
          <p:cNvPr id="2" name="Title Placeholder 1"/>
          <p:cNvSpPr>
            <a:spLocks noGrp="1"/>
          </p:cNvSpPr>
          <p:nvPr>
            <p:ph type="title"/>
          </p:nvPr>
        </p:nvSpPr>
        <p:spPr>
          <a:xfrm>
            <a:off x="457200" y="274639"/>
            <a:ext cx="8229600" cy="944561"/>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1"/>
            <a:ext cx="8229600" cy="47545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FA4E9724-46C2-4DBD-9A7E-526720DC8474}" type="slidenum">
              <a:rPr lang="en-US" smtClean="0"/>
              <a:pPr/>
              <a:t>‹#›</a:t>
            </a:fld>
            <a:endParaRPr lang="en-US" dirty="0"/>
          </a:p>
        </p:txBody>
      </p:sp>
      <p:sp>
        <p:nvSpPr>
          <p:cNvPr id="19" name="Footer Placeholder 5"/>
          <p:cNvSpPr>
            <a:spLocks noGrp="1"/>
          </p:cNvSpPr>
          <p:nvPr>
            <p:ph type="ftr" sz="quarter" idx="3"/>
          </p:nvPr>
        </p:nvSpPr>
        <p:spPr>
          <a:xfrm>
            <a:off x="304800" y="6521615"/>
            <a:ext cx="5410200" cy="336386"/>
          </a:xfrm>
          <a:prstGeom prst="rect">
            <a:avLst/>
          </a:prstGeom>
        </p:spPr>
        <p:txBody>
          <a:bodyPr/>
          <a:lstStyle>
            <a:lvl1pPr>
              <a:defRPr sz="1100">
                <a:solidFill>
                  <a:schemeClr val="bg1"/>
                </a:solidFill>
                <a:latin typeface="Arial" pitchFamily="34" charset="0"/>
                <a:cs typeface="Arial" pitchFamily="34" charset="0"/>
              </a:defRPr>
            </a:lvl1pPr>
          </a:lstStyle>
          <a:p>
            <a:endParaRPr lang="en-US" dirty="0"/>
          </a:p>
        </p:txBody>
      </p:sp>
      <p:cxnSp>
        <p:nvCxnSpPr>
          <p:cNvPr id="8" name="Straight Connector 7"/>
          <p:cNvCxnSpPr/>
          <p:nvPr/>
        </p:nvCxnSpPr>
        <p:spPr>
          <a:xfrm>
            <a:off x="533400" y="1175656"/>
            <a:ext cx="8153400" cy="0"/>
          </a:xfrm>
          <a:prstGeom prst="line">
            <a:avLst/>
          </a:prstGeom>
          <a:ln w="12700">
            <a:solidFill>
              <a:srgbClr val="0899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79147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Lst>
  <p:timing>
    <p:tnLst>
      <p:par>
        <p:cTn id="1" dur="indefinite" restart="never" nodeType="tmRoot"/>
      </p:par>
    </p:tnLst>
  </p:timing>
  <p:hf hdr="0" ftr="0" dt="0"/>
  <p:txStyles>
    <p:title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228600" indent="-228600" algn="l" defTabSz="914400" rtl="0" eaLnBrk="1" latinLnBrk="0" hangingPunct="1">
        <a:spcBef>
          <a:spcPct val="20000"/>
        </a:spcBef>
        <a:buClr>
          <a:srgbClr val="089948"/>
        </a:buClr>
        <a:buFont typeface="Arial" pitchFamily="34" charset="0"/>
        <a:buChar char="▪"/>
        <a:defRPr sz="2800" kern="1200">
          <a:solidFill>
            <a:schemeClr val="tx1"/>
          </a:solidFill>
          <a:latin typeface="Arial" pitchFamily="34" charset="0"/>
          <a:ea typeface="+mn-ea"/>
          <a:cs typeface="Arial" pitchFamily="34" charset="0"/>
        </a:defRPr>
      </a:lvl1pPr>
      <a:lvl2pPr marL="579438" indent="-285750" algn="l" defTabSz="914400" rtl="0" eaLnBrk="1" latinLnBrk="0" hangingPunct="1">
        <a:spcBef>
          <a:spcPct val="20000"/>
        </a:spcBef>
        <a:buClr>
          <a:srgbClr val="089948"/>
        </a:buClr>
        <a:buFont typeface="Arial" pitchFamily="34" charset="0"/>
        <a:buChar char="–"/>
        <a:defRPr sz="2400" kern="1200">
          <a:solidFill>
            <a:schemeClr val="tx1"/>
          </a:solidFill>
          <a:latin typeface="Arial" pitchFamily="34" charset="0"/>
          <a:ea typeface="+mn-ea"/>
          <a:cs typeface="Arial" pitchFamily="34" charset="0"/>
        </a:defRPr>
      </a:lvl2pPr>
      <a:lvl3pPr marL="804863" indent="-228600" algn="l" defTabSz="914400" rtl="0" eaLnBrk="1" latinLnBrk="0" hangingPunct="1">
        <a:spcBef>
          <a:spcPct val="20000"/>
        </a:spcBef>
        <a:buClr>
          <a:srgbClr val="089948"/>
        </a:buClr>
        <a:buFont typeface="Wingdings" pitchFamily="2" charset="2"/>
        <a:buChar char="§"/>
        <a:defRPr sz="2000" kern="1200">
          <a:solidFill>
            <a:schemeClr val="tx1"/>
          </a:solidFill>
          <a:latin typeface="Arial" pitchFamily="34" charset="0"/>
          <a:ea typeface="+mn-ea"/>
          <a:cs typeface="Arial" pitchFamily="34" charset="0"/>
        </a:defRPr>
      </a:lvl3pPr>
      <a:lvl4pPr marL="1033463" indent="-228600" algn="l" defTabSz="914400" rtl="0" eaLnBrk="1" latinLnBrk="0" hangingPunct="1">
        <a:spcBef>
          <a:spcPct val="20000"/>
        </a:spcBef>
        <a:buClr>
          <a:srgbClr val="089948"/>
        </a:buClr>
        <a:buFont typeface="Arial" pitchFamily="34" charset="0"/>
        <a:buChar char="–"/>
        <a:defRPr sz="1800" kern="1200">
          <a:solidFill>
            <a:schemeClr val="tx1"/>
          </a:solidFill>
          <a:latin typeface="Arial" pitchFamily="34" charset="0"/>
          <a:ea typeface="+mn-ea"/>
          <a:cs typeface="Arial" pitchFamily="34" charset="0"/>
        </a:defRPr>
      </a:lvl4pPr>
      <a:lvl5pPr marL="1262063" indent="-228600" algn="l" defTabSz="914400" rtl="0" eaLnBrk="1" latinLnBrk="0" hangingPunct="1">
        <a:spcBef>
          <a:spcPct val="20000"/>
        </a:spcBef>
        <a:buClr>
          <a:srgbClr val="089948"/>
        </a:buClr>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hyperlink" Target="http://www.google.com/url?sa=i&amp;rct=j&amp;q=&amp;esrc=s&amp;frm=1&amp;source=images&amp;cd=&amp;cad=rja&amp;docid=44r93CzELekeeM&amp;tbnid=wFx_10zO_wENRM:&amp;ved=0CAUQjRw&amp;url=http://www.watr.com/&amp;ei=cvdwUruRCYbpkQeZjYGACg&amp;bvm=bv.55617003,d.cWc&amp;psig=AFQjCNFXX6pt7fMEVYbnFpUHgT5ctdVhww&amp;ust=1383221478285930" TargetMode="External"/><Relationship Id="rId18" Type="http://schemas.openxmlformats.org/officeDocument/2006/relationships/hyperlink" Target="http://www.google.com/url?sa=i&amp;rct=j&amp;q=&amp;esrc=s&amp;frm=1&amp;source=images&amp;cd=&amp;cad=rja&amp;docid=96frNTxnbGVNkM&amp;tbnid=LpJndqqRa2aJEM:&amp;ved=0CAUQjRw&amp;url=http://www.snl.com/irweblinkx/stockinfo.aspx?iid%3D4053180&amp;ei=0vZwUuCaDNKtkAe_g4GQDw&amp;bvm=bv.55617003,d.cWc&amp;psig=AFQjCNGbGRjuJBnn4dQvn2rL3KeqRKlv8w&amp;ust=1383221323423254" TargetMode="External"/><Relationship Id="rId3" Type="http://schemas.openxmlformats.org/officeDocument/2006/relationships/hyperlink" Target="http://www.google.com/url?sa=i&amp;rct=j&amp;q=&amp;esrc=s&amp;frm=1&amp;source=images&amp;cd=&amp;cad=rja&amp;docid=FruDEJyAlXedXM&amp;tbnid=HqxZ3rnCU6SsFM:&amp;ved=0CAUQjRw&amp;url=http://zip06.upickem.net/engine/Welcome.aspx?contestid%3D96429&amp;ei=IfZwUu0dyvCRB6bQgfgD&amp;bvm=bv.55617003,d.cWc&amp;psig=AFQjCNFBdmJU9bnwRw3cvURlmmpHLrENKQ&amp;ust=1383221133487134" TargetMode="External"/><Relationship Id="rId21" Type="http://schemas.openxmlformats.org/officeDocument/2006/relationships/image" Target="../media/image28.png"/><Relationship Id="rId7" Type="http://schemas.openxmlformats.org/officeDocument/2006/relationships/hyperlink" Target="http://www.google.com/url?sa=i&amp;rct=j&amp;q=&amp;esrc=s&amp;frm=1&amp;source=images&amp;cd=&amp;cad=rja&amp;docid=ZjYD2BPtErNlsM&amp;tbnid=dakqRtFVSGjH0M:&amp;ved=0CAUQjRw&amp;url=http://naugatuck.patch.com/groups/business-news/p/naugatuck-savings-bank-to-become-ion-bank-on-oct-21&amp;ei=ePZwUvOVHZOekAfiyIC4CA&amp;bvm=bv.55617003,d.cWc&amp;psig=AFQjCNGYYVPjm0vedXQ2vdoB9AJp0Ejbxg&amp;ust=1383221236497890" TargetMode="External"/><Relationship Id="rId12" Type="http://schemas.openxmlformats.org/officeDocument/2006/relationships/image" Target="../media/image22.jpeg"/><Relationship Id="rId17" Type="http://schemas.openxmlformats.org/officeDocument/2006/relationships/image" Target="../media/image25.png"/><Relationship Id="rId2" Type="http://schemas.openxmlformats.org/officeDocument/2006/relationships/notesSlide" Target="../notesSlides/notesSlide12.xml"/><Relationship Id="rId16" Type="http://schemas.openxmlformats.org/officeDocument/2006/relationships/hyperlink" Target="http://www.google.com/url?sa=i&amp;rct=j&amp;q=&amp;esrc=s&amp;frm=1&amp;source=images&amp;cd=&amp;cad=rja&amp;docid=_DUOZetMmeiB9M&amp;tbnid=3wXFyfHZsAdaEM:&amp;ved=0CAUQjRw&amp;url=http://www.thepitagroup.com/work/social-relations/59-union-savings-bank/&amp;ei=v_dwUsjGG8qzkAfu3IGgDg&amp;bvm=bv.55617003,d.cWc&amp;psig=AFQjCNG2zM40wsigGnFRDMLDB1mmAoz4Nw&amp;ust=1383221547767528" TargetMode="External"/><Relationship Id="rId20"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hyperlink" Target="http://www.google.com/url?sa=i&amp;rct=j&amp;q=&amp;esrc=s&amp;frm=1&amp;source=images&amp;cd=&amp;cad=rja&amp;docid=0jri_fo60mkZlM&amp;tbnid=msnTJk3NepN_sM:&amp;ved=0CAUQjRw&amp;url=http://newbritainchamber.wordpress.com/2012/04/18/new-britain-welcomes-liberty-bank/&amp;ei=IvRwUuDSHcj0kQfP54CQAw&amp;psig=AFQjCNHKYov2jewj3frufayppygBxvnAJA&amp;ust=1383220633787515" TargetMode="External"/><Relationship Id="rId5" Type="http://schemas.openxmlformats.org/officeDocument/2006/relationships/hyperlink" Target="http://www.google.com/url?sa=i&amp;rct=j&amp;q=&amp;esrc=s&amp;frm=1&amp;source=images&amp;cd=&amp;cad=rja&amp;docid=tR5CidP0-0veKM&amp;tbnid=jam__Sel7uL6EM:&amp;ved=0CAUQjRw&amp;url=http://www.putnambusiness.org/2012/05/&amp;ei=VfZwUr2aDpS-kQewqIGQDQ&amp;bvm=bv.55617003,d.cWc&amp;psig=AFQjCNHVm175jQx_VJN0GtX1bcrAsjjwRA&amp;ust=1383221172209113" TargetMode="External"/><Relationship Id="rId15" Type="http://schemas.openxmlformats.org/officeDocument/2006/relationships/image" Target="../media/image24.png"/><Relationship Id="rId10" Type="http://schemas.openxmlformats.org/officeDocument/2006/relationships/image" Target="../media/image21.jpeg"/><Relationship Id="rId19" Type="http://schemas.openxmlformats.org/officeDocument/2006/relationships/image" Target="../media/image26.png"/><Relationship Id="rId4" Type="http://schemas.openxmlformats.org/officeDocument/2006/relationships/image" Target="../media/image18.jpeg"/><Relationship Id="rId9" Type="http://schemas.openxmlformats.org/officeDocument/2006/relationships/hyperlink" Target="http://www.google.com/url?sa=i&amp;rct=j&amp;q=&amp;esrc=s&amp;frm=1&amp;source=images&amp;cd=&amp;cad=rja&amp;docid=XPE9TmezA_wE8M&amp;tbnid=UZihvEx_9Z1IxM:&amp;ved=0CAUQjRw&amp;url=http://www.thecabo.org/marketing/Newsletter2012/CABO-May2012-Newsletter.html&amp;ei=pPZwUpWkN8rwkQem0IH4Aw&amp;bvm=bv.55617003,d.cWc&amp;psig=AFQjCNFWM81L8bGKTGPzToVgUe4YpnuYbg&amp;ust=1383221278943390" TargetMode="External"/><Relationship Id="rId1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hyperlink" Target="file:///\\CIFS2\CI_Graphics\Videos\MatchDrive%20Case%20Studies\MDV010_CPACE_FORSTONE.mp4" TargetMode="Externa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ctcleanenergy.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bryan.garcia@ctcleanenergy.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4.jpg"/><Relationship Id="rId3" Type="http://schemas.openxmlformats.org/officeDocument/2006/relationships/hyperlink" Target="http://www.google.com/url?sa=i&amp;rct=j&amp;q=&amp;esrc=s&amp;frm=1&amp;source=images&amp;cd=&amp;cad=rja&amp;docid=OWjyq_KjGQ4hbM&amp;tbnid=TCp2RkxW8ReGLM:&amp;ved=0CAUQjRw&amp;url=http://www.umkc.edu/onecard/one-card-usbank.asp&amp;ei=a_NwUsmZJpTykQeprIHgDA&amp;bvm=bv.55617003,d.cWc&amp;psig=AFQjCNG7E-C2KXv3SbvApPZi_tO4bki6bQ&amp;ust=1383220443892402" TargetMode="External"/><Relationship Id="rId7" Type="http://schemas.openxmlformats.org/officeDocument/2006/relationships/hyperlink" Target="http://www.google.com/url?sa=i&amp;source=images&amp;cd=&amp;cad=rja&amp;docid=x9zwEKs2Kf20BM&amp;tbnid=PKaqKKNA_23LoM:&amp;ved=0CAgQjRwwAA&amp;url=http://www.chorusofwesterly.org/site/PageServer?pagename%3Dconcerts_season_fall&amp;ei=vPNwUoziE4misASc5oGgCg&amp;psig=AFQjCNEMNRAc-LXJAJM0tKk6Iq1WWmrdww&amp;ust=1383220540371969" TargetMode="External"/><Relationship Id="rId12"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hyperlink" Target="http://www.google.com/url?sa=i&amp;rct=j&amp;q=&amp;esrc=s&amp;frm=1&amp;source=images&amp;cd=&amp;cad=rja&amp;docid=0jri_fo60mkZlM&amp;tbnid=msnTJk3NepN_sM:&amp;ved=0CAUQjRw&amp;url=http://newbritainchamber.wordpress.com/2012/04/18/new-britain-welcomes-liberty-bank/&amp;ei=IvRwUuDSHcj0kQfP54CQAw&amp;psig=AFQjCNHKYov2jewj3frufayppygBxvnAJA&amp;ust=1383220633787515" TargetMode="External"/><Relationship Id="rId5" Type="http://schemas.openxmlformats.org/officeDocument/2006/relationships/hyperlink" Target="http://www.google.com/url?sa=i&amp;source=images&amp;cd=&amp;cad=rja&amp;docid=GqUhOcE8deqOSM&amp;tbnid=1uUkO_fQCLAMvM:&amp;ved=0CAgQjRwwAA&amp;url=http://www.mves.org/about/financials/our-supporters/&amp;ei=lvNwUsflOfPgsAS25oHQAg&amp;psig=AFQjCNHtN0E2_AziqpLwak8Ly2YDA6NvnA&amp;ust=1383220502985907" TargetMode="External"/><Relationship Id="rId10" Type="http://schemas.openxmlformats.org/officeDocument/2006/relationships/image" Target="../media/image12.jpeg"/><Relationship Id="rId4" Type="http://schemas.openxmlformats.org/officeDocument/2006/relationships/image" Target="../media/image9.jpeg"/><Relationship Id="rId9" Type="http://schemas.openxmlformats.org/officeDocument/2006/relationships/hyperlink" Target="http://www.google.com/url?sa=i&amp;rct=j&amp;q=&amp;esrc=s&amp;frm=1&amp;source=images&amp;cd=&amp;cad=rja&amp;docid=4IsQoFW8VfbxYM&amp;tbnid=E1JO5LTs_t0WhM:&amp;ved=0CAUQjRw&amp;url=http://www.libertyindy.com/2011/08/04/first-niagara-is-coming-to-town-so-long-hsbc/&amp;ei=-PNwUteWNY-pkAfCmYA4&amp;psig=AFQjCNG2DyiDKiiLyucidd3lG4kfZ_gKWA&amp;ust=1383220597749386"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895600"/>
            <a:ext cx="8116887" cy="1362075"/>
          </a:xfrm>
        </p:spPr>
        <p:txBody>
          <a:bodyPr>
            <a:normAutofit fontScale="90000"/>
          </a:bodyPr>
          <a:lstStyle/>
          <a:p>
            <a:r>
              <a:rPr lang="en-US" sz="4400" dirty="0" smtClean="0"/>
              <a:t>Connecticut Green Bank</a:t>
            </a:r>
            <a:r>
              <a:rPr lang="en-US" dirty="0" smtClean="0"/>
              <a:t/>
            </a:r>
            <a:br>
              <a:rPr lang="en-US" dirty="0" smtClean="0"/>
            </a:br>
            <a:r>
              <a:rPr lang="en-US" sz="3100" b="0" dirty="0" smtClean="0"/>
              <a:t>Providing easy access to affordable capital</a:t>
            </a:r>
            <a:r>
              <a:rPr lang="en-US" sz="3100" b="0" dirty="0" smtClean="0">
                <a:solidFill>
                  <a:srgbClr val="FF0000"/>
                </a:solidFill>
              </a:rPr>
              <a:t/>
            </a:r>
            <a:br>
              <a:rPr lang="en-US" sz="3100" b="0" dirty="0" smtClean="0">
                <a:solidFill>
                  <a:srgbClr val="FF0000"/>
                </a:solidFill>
              </a:rPr>
            </a:br>
            <a:r>
              <a:rPr lang="en-US" sz="3100" b="0" dirty="0">
                <a:solidFill>
                  <a:srgbClr val="FF0000"/>
                </a:solidFill>
              </a:rPr>
              <a:t/>
            </a:r>
            <a:br>
              <a:rPr lang="en-US" sz="3100" b="0" dirty="0">
                <a:solidFill>
                  <a:srgbClr val="FF0000"/>
                </a:solidFill>
              </a:rPr>
            </a:br>
            <a:r>
              <a:rPr lang="en-US" sz="3100" b="0" dirty="0" smtClean="0">
                <a:solidFill>
                  <a:srgbClr val="FF0000"/>
                </a:solidFill>
              </a:rPr>
              <a:t/>
            </a:r>
            <a:br>
              <a:rPr lang="en-US" sz="3100" b="0" dirty="0" smtClean="0">
                <a:solidFill>
                  <a:srgbClr val="FF0000"/>
                </a:solidFill>
              </a:rPr>
            </a:br>
            <a:r>
              <a:rPr lang="en-US" sz="1100" b="0" dirty="0" smtClean="0">
                <a:solidFill>
                  <a:srgbClr val="FF0000"/>
                </a:solidFill>
              </a:rPr>
              <a:t/>
            </a:r>
            <a:br>
              <a:rPr lang="en-US" sz="1100" b="0" dirty="0" smtClean="0">
                <a:solidFill>
                  <a:srgbClr val="FF0000"/>
                </a:solidFill>
              </a:rPr>
            </a:br>
            <a:r>
              <a:rPr lang="en-US" sz="2800" b="0" dirty="0"/>
              <a:t>National Development Banks and Climate Finance </a:t>
            </a:r>
            <a:r>
              <a:rPr lang="en-US" sz="2800" b="0" dirty="0" smtClean="0"/>
              <a:t/>
            </a:r>
            <a:br>
              <a:rPr lang="en-US" sz="2800" b="0" dirty="0" smtClean="0"/>
            </a:br>
            <a:r>
              <a:rPr lang="en-US" sz="2800" b="0" dirty="0" smtClean="0"/>
              <a:t>Inter-American </a:t>
            </a:r>
            <a:r>
              <a:rPr lang="en-US" sz="2800" b="0" dirty="0" smtClean="0"/>
              <a:t>Development Bank</a:t>
            </a:r>
            <a:r>
              <a:rPr lang="en-US" sz="2800" b="0" dirty="0" smtClean="0"/>
              <a:t/>
            </a:r>
            <a:br>
              <a:rPr lang="en-US" sz="2800" b="0" dirty="0" smtClean="0"/>
            </a:br>
            <a:r>
              <a:rPr lang="en-US" sz="2800" b="0" dirty="0" smtClean="0"/>
              <a:t>October 6, </a:t>
            </a:r>
            <a:r>
              <a:rPr lang="en-US" sz="2800" b="0" dirty="0" smtClean="0"/>
              <a:t>2014</a:t>
            </a:r>
            <a:endParaRPr lang="en-US" sz="3100" b="0" dirty="0">
              <a:solidFill>
                <a:srgbClr val="FF0000"/>
              </a:solidFill>
            </a:endParaRPr>
          </a:p>
        </p:txBody>
      </p:sp>
      <p:sp>
        <p:nvSpPr>
          <p:cNvPr id="4" name="Text Placeholder 2"/>
          <p:cNvSpPr txBox="1">
            <a:spLocks/>
          </p:cNvSpPr>
          <p:nvPr/>
        </p:nvSpPr>
        <p:spPr>
          <a:xfrm>
            <a:off x="762000" y="2438400"/>
            <a:ext cx="7696200" cy="150018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rgbClr val="089948"/>
              </a:buClr>
              <a:buFont typeface="Arial" pitchFamily="34" charset="0"/>
              <a:buNone/>
              <a:defRPr sz="2000" kern="1200">
                <a:solidFill>
                  <a:schemeClr val="bg1"/>
                </a:solidFill>
                <a:latin typeface="Arial" pitchFamily="34" charset="0"/>
                <a:ea typeface="+mn-ea"/>
                <a:cs typeface="Arial" pitchFamily="34" charset="0"/>
              </a:defRPr>
            </a:lvl1pPr>
            <a:lvl2pPr marL="457200" indent="0" algn="l" defTabSz="914400" rtl="0" eaLnBrk="1" latinLnBrk="0" hangingPunct="1">
              <a:spcBef>
                <a:spcPct val="20000"/>
              </a:spcBef>
              <a:buClr>
                <a:srgbClr val="089948"/>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Clr>
                <a:srgbClr val="089948"/>
              </a:buClr>
              <a:buFont typeface="Wingdings" pitchFamily="2" charset="2"/>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Clr>
                <a:srgbClr val="089948"/>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Clr>
                <a:srgbClr val="089948"/>
              </a:buClr>
              <a:buFont typeface="Wingdings" pitchFamily="2" charset="2"/>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dirty="0"/>
          </a:p>
        </p:txBody>
      </p:sp>
      <p:sp>
        <p:nvSpPr>
          <p:cNvPr id="5" name="Text Placeholder 2"/>
          <p:cNvSpPr txBox="1">
            <a:spLocks/>
          </p:cNvSpPr>
          <p:nvPr/>
        </p:nvSpPr>
        <p:spPr>
          <a:xfrm>
            <a:off x="762000" y="4953000"/>
            <a:ext cx="8153400" cy="150018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rgbClr val="089948"/>
              </a:buClr>
              <a:buFont typeface="Arial" pitchFamily="34" charset="0"/>
              <a:buNone/>
              <a:defRPr sz="2000" kern="1200">
                <a:solidFill>
                  <a:schemeClr val="bg1"/>
                </a:solidFill>
                <a:latin typeface="Arial" pitchFamily="34" charset="0"/>
                <a:ea typeface="+mn-ea"/>
                <a:cs typeface="Arial" pitchFamily="34" charset="0"/>
              </a:defRPr>
            </a:lvl1pPr>
            <a:lvl2pPr marL="457200" indent="0" algn="l" defTabSz="914400" rtl="0" eaLnBrk="1" latinLnBrk="0" hangingPunct="1">
              <a:spcBef>
                <a:spcPct val="20000"/>
              </a:spcBef>
              <a:buClr>
                <a:srgbClr val="089948"/>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Clr>
                <a:srgbClr val="089948"/>
              </a:buClr>
              <a:buFont typeface="Wingdings" pitchFamily="2" charset="2"/>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Clr>
                <a:srgbClr val="089948"/>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Clr>
                <a:srgbClr val="089948"/>
              </a:buClr>
              <a:buFont typeface="Wingdings" pitchFamily="2" charset="2"/>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smtClean="0"/>
              <a:t>		</a:t>
            </a:r>
          </a:p>
        </p:txBody>
      </p:sp>
    </p:spTree>
    <p:extLst>
      <p:ext uri="{BB962C8B-B14F-4D97-AF65-F5344CB8AC3E}">
        <p14:creationId xmlns:p14="http://schemas.microsoft.com/office/powerpoint/2010/main" val="1882642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589"/>
            <a:ext cx="8229600" cy="4498847"/>
          </a:xfrm>
        </p:spPr>
        <p:txBody>
          <a:bodyPr>
            <a:normAutofit/>
          </a:bodyPr>
          <a:lstStyle/>
          <a:p>
            <a:endParaRPr lang="en-US" dirty="0" smtClean="0"/>
          </a:p>
          <a:p>
            <a:endParaRPr lang="en-US" dirty="0"/>
          </a:p>
        </p:txBody>
      </p:sp>
      <p:sp>
        <p:nvSpPr>
          <p:cNvPr id="4" name="Title 3"/>
          <p:cNvSpPr>
            <a:spLocks noGrp="1"/>
          </p:cNvSpPr>
          <p:nvPr>
            <p:ph type="title"/>
          </p:nvPr>
        </p:nvSpPr>
        <p:spPr>
          <a:xfrm>
            <a:off x="457200" y="228600"/>
            <a:ext cx="8229600" cy="944561"/>
          </a:xfrm>
        </p:spPr>
        <p:txBody>
          <a:bodyPr>
            <a:normAutofit fontScale="90000"/>
          </a:bodyPr>
          <a:lstStyle/>
          <a:p>
            <a:r>
              <a:rPr lang="en-US" b="1" dirty="0" smtClean="0"/>
              <a:t>CT </a:t>
            </a:r>
            <a:r>
              <a:rPr lang="en-US" b="1" dirty="0" smtClean="0"/>
              <a:t>Solar </a:t>
            </a:r>
            <a:r>
              <a:rPr lang="en-US" b="1" dirty="0" smtClean="0"/>
              <a:t>Loan </a:t>
            </a:r>
            <a:r>
              <a:rPr lang="en-US" sz="2400" b="1" dirty="0" smtClean="0"/>
              <a:t/>
            </a:r>
            <a:br>
              <a:rPr lang="en-US" sz="2400" b="1" dirty="0" smtClean="0"/>
            </a:br>
            <a:r>
              <a:rPr lang="en-US" sz="3100" dirty="0" smtClean="0"/>
              <a:t>Crowd Funding Partnership</a:t>
            </a:r>
            <a:endParaRPr lang="en-US" sz="3100" dirty="0"/>
          </a:p>
        </p:txBody>
      </p:sp>
      <p:sp>
        <p:nvSpPr>
          <p:cNvPr id="14"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10</a:t>
            </a:fld>
            <a:endParaRPr lang="en-US" dirty="0">
              <a:solidFill>
                <a:schemeClr val="bg1"/>
              </a:solidFill>
            </a:endParaRPr>
          </a:p>
        </p:txBody>
      </p:sp>
      <p:sp>
        <p:nvSpPr>
          <p:cNvPr id="10" name="Rectangle 9"/>
          <p:cNvSpPr/>
          <p:nvPr/>
        </p:nvSpPr>
        <p:spPr>
          <a:xfrm>
            <a:off x="685800" y="1830948"/>
            <a:ext cx="1828800"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Crowdsourcing Platform</a:t>
            </a:r>
            <a:endParaRPr lang="en-US" dirty="0"/>
          </a:p>
        </p:txBody>
      </p:sp>
      <p:sp>
        <p:nvSpPr>
          <p:cNvPr id="15" name="Rectangle 14"/>
          <p:cNvSpPr/>
          <p:nvPr/>
        </p:nvSpPr>
        <p:spPr>
          <a:xfrm>
            <a:off x="3505200" y="2418777"/>
            <a:ext cx="18288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CEFIA </a:t>
            </a:r>
          </a:p>
          <a:p>
            <a:pPr algn="ctr"/>
            <a:r>
              <a:rPr lang="en-US" sz="1400" i="1" dirty="0" smtClean="0"/>
              <a:t>(CT Solar Loan LLC)</a:t>
            </a:r>
            <a:endParaRPr lang="en-US" sz="1400" i="1" dirty="0"/>
          </a:p>
        </p:txBody>
      </p:sp>
      <p:sp>
        <p:nvSpPr>
          <p:cNvPr id="16" name="Rectangle 15"/>
          <p:cNvSpPr/>
          <p:nvPr/>
        </p:nvSpPr>
        <p:spPr>
          <a:xfrm>
            <a:off x="6248400" y="2440548"/>
            <a:ext cx="18288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Sungage</a:t>
            </a:r>
            <a:endParaRPr lang="en-US" dirty="0" smtClean="0"/>
          </a:p>
        </p:txBody>
      </p:sp>
      <p:sp>
        <p:nvSpPr>
          <p:cNvPr id="17" name="Rectangle 16"/>
          <p:cNvSpPr/>
          <p:nvPr/>
        </p:nvSpPr>
        <p:spPr>
          <a:xfrm>
            <a:off x="6248400" y="3812148"/>
            <a:ext cx="1828800" cy="914400"/>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PV Contractor</a:t>
            </a:r>
            <a:endParaRPr lang="en-US" dirty="0"/>
          </a:p>
        </p:txBody>
      </p:sp>
      <p:sp>
        <p:nvSpPr>
          <p:cNvPr id="18" name="Rectangle 17"/>
          <p:cNvSpPr/>
          <p:nvPr/>
        </p:nvSpPr>
        <p:spPr>
          <a:xfrm>
            <a:off x="6248400" y="5336148"/>
            <a:ext cx="1828800" cy="914400"/>
          </a:xfrm>
          <a:prstGeom prst="rect">
            <a:avLst/>
          </a:prstGeom>
          <a:solidFill>
            <a:srgbClr val="089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Residential PV Customer</a:t>
            </a:r>
            <a:endParaRPr lang="en-US" dirty="0"/>
          </a:p>
        </p:txBody>
      </p:sp>
      <p:cxnSp>
        <p:nvCxnSpPr>
          <p:cNvPr id="23" name="Straight Arrow Connector 22"/>
          <p:cNvCxnSpPr/>
          <p:nvPr/>
        </p:nvCxnSpPr>
        <p:spPr>
          <a:xfrm>
            <a:off x="2514600" y="2369791"/>
            <a:ext cx="990600" cy="293914"/>
          </a:xfrm>
          <a:prstGeom prst="straightConnector1">
            <a:avLst/>
          </a:prstGeom>
          <a:ln w="25400">
            <a:solidFill>
              <a:srgbClr val="089948"/>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1"/>
          </p:cNvCxnSpPr>
          <p:nvPr/>
        </p:nvCxnSpPr>
        <p:spPr>
          <a:xfrm flipH="1" flipV="1">
            <a:off x="2514600" y="2582063"/>
            <a:ext cx="990600" cy="293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334000" y="2582062"/>
            <a:ext cx="914400" cy="2"/>
          </a:xfrm>
          <a:prstGeom prst="straightConnector1">
            <a:avLst/>
          </a:prstGeom>
          <a:ln w="25400">
            <a:solidFill>
              <a:srgbClr val="089948"/>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334000" y="3155377"/>
            <a:ext cx="1219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7" idx="2"/>
            <a:endCxn id="18" idx="0"/>
          </p:cNvCxnSpPr>
          <p:nvPr/>
        </p:nvCxnSpPr>
        <p:spPr>
          <a:xfrm>
            <a:off x="7162800" y="4726548"/>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810829" y="3333177"/>
            <a:ext cx="0" cy="457200"/>
          </a:xfrm>
          <a:prstGeom prst="straightConnector1">
            <a:avLst/>
          </a:prstGeom>
          <a:ln w="25400">
            <a:solidFill>
              <a:srgbClr val="089948"/>
            </a:solidFill>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18" idx="3"/>
            <a:endCxn id="16" idx="3"/>
          </p:cNvCxnSpPr>
          <p:nvPr/>
        </p:nvCxnSpPr>
        <p:spPr>
          <a:xfrm flipV="1">
            <a:off x="8077200" y="2897748"/>
            <a:ext cx="12700" cy="2895600"/>
          </a:xfrm>
          <a:prstGeom prst="bent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912594">
            <a:off x="2770258" y="2274443"/>
            <a:ext cx="529772" cy="276999"/>
          </a:xfrm>
          <a:prstGeom prst="rect">
            <a:avLst/>
          </a:prstGeom>
          <a:noFill/>
        </p:spPr>
        <p:txBody>
          <a:bodyPr wrap="square" rtlCol="0">
            <a:spAutoFit/>
          </a:bodyPr>
          <a:lstStyle/>
          <a:p>
            <a:r>
              <a:rPr lang="en-US" sz="1200" dirty="0" smtClean="0"/>
              <a:t>Debt</a:t>
            </a:r>
            <a:endParaRPr lang="en-US" sz="1200" dirty="0"/>
          </a:p>
        </p:txBody>
      </p:sp>
      <p:sp>
        <p:nvSpPr>
          <p:cNvPr id="54" name="TextBox 53"/>
          <p:cNvSpPr txBox="1"/>
          <p:nvPr/>
        </p:nvSpPr>
        <p:spPr>
          <a:xfrm rot="968911">
            <a:off x="2542655" y="2729140"/>
            <a:ext cx="1097229" cy="830997"/>
          </a:xfrm>
          <a:prstGeom prst="rect">
            <a:avLst/>
          </a:prstGeom>
          <a:noFill/>
        </p:spPr>
        <p:txBody>
          <a:bodyPr wrap="square" rtlCol="0">
            <a:spAutoFit/>
          </a:bodyPr>
          <a:lstStyle/>
          <a:p>
            <a:r>
              <a:rPr lang="en-US" sz="1200" dirty="0" smtClean="0"/>
              <a:t>$ from loan repayments (80%)</a:t>
            </a:r>
          </a:p>
          <a:p>
            <a:r>
              <a:rPr lang="en-US" sz="1200" dirty="0" smtClean="0"/>
              <a:t>LLR</a:t>
            </a:r>
            <a:endParaRPr lang="en-US" sz="1200" dirty="0"/>
          </a:p>
        </p:txBody>
      </p:sp>
      <p:sp>
        <p:nvSpPr>
          <p:cNvPr id="55" name="TextBox 54"/>
          <p:cNvSpPr txBox="1"/>
          <p:nvPr/>
        </p:nvSpPr>
        <p:spPr>
          <a:xfrm>
            <a:off x="5676900" y="2315949"/>
            <a:ext cx="228600" cy="276999"/>
          </a:xfrm>
          <a:prstGeom prst="rect">
            <a:avLst/>
          </a:prstGeom>
          <a:noFill/>
        </p:spPr>
        <p:txBody>
          <a:bodyPr wrap="square" rtlCol="0">
            <a:spAutoFit/>
          </a:bodyPr>
          <a:lstStyle/>
          <a:p>
            <a:r>
              <a:rPr lang="en-US" sz="1200" dirty="0" smtClean="0"/>
              <a:t>$</a:t>
            </a:r>
            <a:endParaRPr lang="en-US" sz="1200" dirty="0"/>
          </a:p>
        </p:txBody>
      </p:sp>
      <p:sp>
        <p:nvSpPr>
          <p:cNvPr id="56" name="TextBox 55"/>
          <p:cNvSpPr txBox="1"/>
          <p:nvPr/>
        </p:nvSpPr>
        <p:spPr>
          <a:xfrm>
            <a:off x="5295900" y="3126348"/>
            <a:ext cx="990600" cy="646331"/>
          </a:xfrm>
          <a:prstGeom prst="rect">
            <a:avLst/>
          </a:prstGeom>
          <a:noFill/>
        </p:spPr>
        <p:txBody>
          <a:bodyPr wrap="square" rtlCol="0">
            <a:spAutoFit/>
          </a:bodyPr>
          <a:lstStyle/>
          <a:p>
            <a:r>
              <a:rPr lang="en-US" sz="1200" dirty="0" smtClean="0"/>
              <a:t>$ from loan repayments (100%)</a:t>
            </a:r>
            <a:endParaRPr lang="en-US" sz="1200" dirty="0"/>
          </a:p>
        </p:txBody>
      </p:sp>
      <p:sp>
        <p:nvSpPr>
          <p:cNvPr id="59" name="TextBox 58"/>
          <p:cNvSpPr txBox="1"/>
          <p:nvPr/>
        </p:nvSpPr>
        <p:spPr>
          <a:xfrm>
            <a:off x="6582229" y="3382749"/>
            <a:ext cx="228600" cy="276999"/>
          </a:xfrm>
          <a:prstGeom prst="rect">
            <a:avLst/>
          </a:prstGeom>
          <a:noFill/>
        </p:spPr>
        <p:txBody>
          <a:bodyPr wrap="square" rtlCol="0">
            <a:spAutoFit/>
          </a:bodyPr>
          <a:lstStyle/>
          <a:p>
            <a:r>
              <a:rPr lang="en-US" sz="1200" dirty="0" smtClean="0"/>
              <a:t>$</a:t>
            </a:r>
            <a:endParaRPr lang="en-US" sz="1200" dirty="0"/>
          </a:p>
        </p:txBody>
      </p:sp>
      <p:cxnSp>
        <p:nvCxnSpPr>
          <p:cNvPr id="61" name="Straight Arrow Connector 60"/>
          <p:cNvCxnSpPr/>
          <p:nvPr/>
        </p:nvCxnSpPr>
        <p:spPr>
          <a:xfrm flipV="1">
            <a:off x="7543800" y="3354948"/>
            <a:ext cx="0" cy="4354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505700" y="3535149"/>
            <a:ext cx="800100" cy="276999"/>
          </a:xfrm>
          <a:prstGeom prst="rect">
            <a:avLst/>
          </a:prstGeom>
          <a:noFill/>
        </p:spPr>
        <p:txBody>
          <a:bodyPr wrap="square" rtlCol="0">
            <a:spAutoFit/>
          </a:bodyPr>
          <a:lstStyle/>
          <a:p>
            <a:r>
              <a:rPr lang="en-US" sz="1200" dirty="0" smtClean="0"/>
              <a:t>Contract</a:t>
            </a:r>
            <a:endParaRPr lang="en-US" sz="1200" dirty="0"/>
          </a:p>
        </p:txBody>
      </p:sp>
      <p:sp>
        <p:nvSpPr>
          <p:cNvPr id="63" name="TextBox 62"/>
          <p:cNvSpPr txBox="1"/>
          <p:nvPr/>
        </p:nvSpPr>
        <p:spPr>
          <a:xfrm>
            <a:off x="6591300" y="4955148"/>
            <a:ext cx="800100" cy="276999"/>
          </a:xfrm>
          <a:prstGeom prst="rect">
            <a:avLst/>
          </a:prstGeom>
          <a:noFill/>
        </p:spPr>
        <p:txBody>
          <a:bodyPr wrap="square" rtlCol="0">
            <a:spAutoFit/>
          </a:bodyPr>
          <a:lstStyle/>
          <a:p>
            <a:r>
              <a:rPr lang="en-US" sz="1200" dirty="0" smtClean="0"/>
              <a:t>Install</a:t>
            </a:r>
            <a:endParaRPr lang="en-US" sz="1200" dirty="0"/>
          </a:p>
        </p:txBody>
      </p:sp>
      <p:sp>
        <p:nvSpPr>
          <p:cNvPr id="64" name="TextBox 63"/>
          <p:cNvSpPr txBox="1"/>
          <p:nvPr/>
        </p:nvSpPr>
        <p:spPr>
          <a:xfrm>
            <a:off x="8272850" y="3840634"/>
            <a:ext cx="947350" cy="1200329"/>
          </a:xfrm>
          <a:prstGeom prst="rect">
            <a:avLst/>
          </a:prstGeom>
          <a:noFill/>
        </p:spPr>
        <p:txBody>
          <a:bodyPr wrap="square" rtlCol="0">
            <a:spAutoFit/>
          </a:bodyPr>
          <a:lstStyle/>
          <a:p>
            <a:r>
              <a:rPr lang="en-US" sz="1200" dirty="0" smtClean="0"/>
              <a:t>Monthly Loan Payment</a:t>
            </a:r>
          </a:p>
          <a:p>
            <a:endParaRPr lang="en-US" sz="1200" dirty="0" smtClean="0"/>
          </a:p>
          <a:p>
            <a:r>
              <a:rPr lang="en-US" sz="1200" dirty="0" smtClean="0"/>
              <a:t>Loan Agreement</a:t>
            </a:r>
            <a:endParaRPr lang="en-US" sz="1200" dirty="0"/>
          </a:p>
        </p:txBody>
      </p:sp>
      <p:sp>
        <p:nvSpPr>
          <p:cNvPr id="66" name="Rectangular Callout 65"/>
          <p:cNvSpPr/>
          <p:nvPr/>
        </p:nvSpPr>
        <p:spPr>
          <a:xfrm>
            <a:off x="990600" y="4285676"/>
            <a:ext cx="4515757" cy="1594757"/>
          </a:xfrm>
          <a:prstGeom prst="wedgeRectCallout">
            <a:avLst>
              <a:gd name="adj1" fmla="val 26600"/>
              <a:gd name="adj2" fmla="val -9040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CT Solar </a:t>
            </a:r>
            <a:r>
              <a:rPr lang="en-US" dirty="0" smtClean="0">
                <a:solidFill>
                  <a:schemeClr val="tx1"/>
                </a:solidFill>
              </a:rPr>
              <a:t>Loan provides </a:t>
            </a:r>
            <a:r>
              <a:rPr lang="en-US" b="1" u="sng" dirty="0" smtClean="0">
                <a:solidFill>
                  <a:schemeClr val="tx1"/>
                </a:solidFill>
              </a:rPr>
              <a:t>local installers</a:t>
            </a:r>
            <a:r>
              <a:rPr lang="en-US" b="1" dirty="0" smtClean="0">
                <a:solidFill>
                  <a:schemeClr val="tx1"/>
                </a:solidFill>
              </a:rPr>
              <a:t> </a:t>
            </a:r>
            <a:r>
              <a:rPr lang="en-US" dirty="0" smtClean="0">
                <a:solidFill>
                  <a:schemeClr val="tx1"/>
                </a:solidFill>
              </a:rPr>
              <a:t>an important </a:t>
            </a:r>
            <a:r>
              <a:rPr lang="en-US" b="1" u="sng" dirty="0" smtClean="0">
                <a:solidFill>
                  <a:schemeClr val="tx1"/>
                </a:solidFill>
              </a:rPr>
              <a:t>sales tool</a:t>
            </a:r>
            <a:r>
              <a:rPr lang="en-US" dirty="0" smtClean="0">
                <a:solidFill>
                  <a:schemeClr val="tx1"/>
                </a:solidFill>
              </a:rPr>
              <a:t>, </a:t>
            </a:r>
            <a:r>
              <a:rPr lang="en-US" dirty="0">
                <a:solidFill>
                  <a:schemeClr val="tx1"/>
                </a:solidFill>
              </a:rPr>
              <a:t>while </a:t>
            </a:r>
            <a:r>
              <a:rPr lang="en-US" dirty="0" smtClean="0">
                <a:solidFill>
                  <a:schemeClr val="tx1"/>
                </a:solidFill>
              </a:rPr>
              <a:t>customers can take the </a:t>
            </a:r>
            <a:r>
              <a:rPr lang="en-US" b="1" u="sng" dirty="0" smtClean="0">
                <a:solidFill>
                  <a:schemeClr val="tx1"/>
                </a:solidFill>
              </a:rPr>
              <a:t>30% ITC</a:t>
            </a:r>
            <a:r>
              <a:rPr lang="en-US" dirty="0" smtClean="0">
                <a:solidFill>
                  <a:schemeClr val="tx1"/>
                </a:solidFill>
              </a:rPr>
              <a:t> and benefit from </a:t>
            </a:r>
            <a:r>
              <a:rPr lang="en-US" b="1" u="sng" dirty="0" smtClean="0">
                <a:solidFill>
                  <a:schemeClr val="tx1"/>
                </a:solidFill>
              </a:rPr>
              <a:t>long-term, low cost capital</a:t>
            </a:r>
            <a:r>
              <a:rPr lang="en-US" b="1" dirty="0" smtClean="0">
                <a:solidFill>
                  <a:schemeClr val="tx1"/>
                </a:solidFill>
              </a:rPr>
              <a:t> </a:t>
            </a:r>
            <a:r>
              <a:rPr lang="en-US" dirty="0" smtClean="0">
                <a:solidFill>
                  <a:schemeClr val="tx1"/>
                </a:solidFill>
              </a:rPr>
              <a:t>that allows them to </a:t>
            </a:r>
            <a:r>
              <a:rPr lang="en-US" b="1" u="sng" dirty="0" smtClean="0">
                <a:solidFill>
                  <a:schemeClr val="tx1"/>
                </a:solidFill>
              </a:rPr>
              <a:t>own</a:t>
            </a:r>
            <a:r>
              <a:rPr lang="en-US" dirty="0" smtClean="0">
                <a:solidFill>
                  <a:schemeClr val="tx1"/>
                </a:solidFill>
              </a:rPr>
              <a:t> PV</a:t>
            </a:r>
            <a:endParaRPr lang="en-US"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05" y="2042832"/>
            <a:ext cx="1646658" cy="47391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1" y="1182167"/>
            <a:ext cx="628051" cy="824791"/>
          </a:xfrm>
          <a:prstGeom prst="rect">
            <a:avLst/>
          </a:prstGeom>
        </p:spPr>
      </p:pic>
      <p:sp>
        <p:nvSpPr>
          <p:cNvPr id="8" name="Bent Arrow 7"/>
          <p:cNvSpPr/>
          <p:nvPr/>
        </p:nvSpPr>
        <p:spPr>
          <a:xfrm rot="5400000">
            <a:off x="1119415" y="1043215"/>
            <a:ext cx="304799" cy="111397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ectangle 37"/>
          <p:cNvSpPr/>
          <p:nvPr/>
        </p:nvSpPr>
        <p:spPr>
          <a:xfrm>
            <a:off x="3886200" y="1243884"/>
            <a:ext cx="1436085" cy="74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Connecticut</a:t>
            </a:r>
          </a:p>
          <a:p>
            <a:pPr algn="ctr"/>
            <a:r>
              <a:rPr lang="en-US" dirty="0" smtClean="0"/>
              <a:t>Green Bank</a:t>
            </a:r>
          </a:p>
        </p:txBody>
      </p:sp>
      <p:cxnSp>
        <p:nvCxnSpPr>
          <p:cNvPr id="40" name="Straight Arrow Connector 39"/>
          <p:cNvCxnSpPr/>
          <p:nvPr/>
        </p:nvCxnSpPr>
        <p:spPr>
          <a:xfrm>
            <a:off x="4763127" y="1998600"/>
            <a:ext cx="0" cy="439800"/>
          </a:xfrm>
          <a:prstGeom prst="straightConnector1">
            <a:avLst/>
          </a:prstGeom>
          <a:ln w="25400">
            <a:solidFill>
              <a:srgbClr val="089948"/>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929570" y="2044154"/>
            <a:ext cx="785430" cy="276999"/>
          </a:xfrm>
          <a:prstGeom prst="rect">
            <a:avLst/>
          </a:prstGeom>
          <a:noFill/>
        </p:spPr>
        <p:txBody>
          <a:bodyPr wrap="square" rtlCol="0">
            <a:spAutoFit/>
          </a:bodyPr>
          <a:lstStyle/>
          <a:p>
            <a:r>
              <a:rPr lang="en-US" sz="1200" dirty="0" smtClean="0"/>
              <a:t>Sub Debt</a:t>
            </a:r>
            <a:endParaRPr lang="en-US" sz="1200" dirty="0"/>
          </a:p>
        </p:txBody>
      </p:sp>
      <p:cxnSp>
        <p:nvCxnSpPr>
          <p:cNvPr id="42" name="Straight Arrow Connector 41"/>
          <p:cNvCxnSpPr/>
          <p:nvPr/>
        </p:nvCxnSpPr>
        <p:spPr>
          <a:xfrm flipV="1">
            <a:off x="4458327" y="1981200"/>
            <a:ext cx="0" cy="443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935400" y="1946139"/>
            <a:ext cx="1492272" cy="461665"/>
          </a:xfrm>
          <a:prstGeom prst="rect">
            <a:avLst/>
          </a:prstGeom>
          <a:noFill/>
        </p:spPr>
        <p:txBody>
          <a:bodyPr wrap="square" rtlCol="0">
            <a:spAutoFit/>
          </a:bodyPr>
          <a:lstStyle/>
          <a:p>
            <a:pPr algn="r"/>
            <a:r>
              <a:rPr lang="en-US" sz="1200" dirty="0" smtClean="0"/>
              <a:t>$ from loan repayments (20%)</a:t>
            </a:r>
          </a:p>
        </p:txBody>
      </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0247" y="0"/>
            <a:ext cx="2328930" cy="990600"/>
          </a:xfrm>
          <a:prstGeom prst="rect">
            <a:avLst/>
          </a:prstGeom>
        </p:spPr>
      </p:pic>
    </p:spTree>
    <p:extLst>
      <p:ext uri="{BB962C8B-B14F-4D97-AF65-F5344CB8AC3E}">
        <p14:creationId xmlns:p14="http://schemas.microsoft.com/office/powerpoint/2010/main" val="2497984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589"/>
            <a:ext cx="8229600" cy="4498847"/>
          </a:xfrm>
        </p:spPr>
        <p:txBody>
          <a:bodyPr>
            <a:normAutofit/>
          </a:bodyPr>
          <a:lstStyle/>
          <a:p>
            <a:endParaRPr lang="en-US" dirty="0" smtClean="0"/>
          </a:p>
          <a:p>
            <a:endParaRPr lang="en-US" dirty="0"/>
          </a:p>
        </p:txBody>
      </p:sp>
      <p:sp>
        <p:nvSpPr>
          <p:cNvPr id="5" name="Rectangle 1"/>
          <p:cNvSpPr>
            <a:spLocks noChangeArrowheads="1"/>
          </p:cNvSpPr>
          <p:nvPr/>
        </p:nvSpPr>
        <p:spPr bwMode="auto">
          <a:xfrm>
            <a:off x="1524000" y="35861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Chart 5"/>
          <p:cNvGraphicFramePr/>
          <p:nvPr>
            <p:extLst>
              <p:ext uri="{D42A27DB-BD31-4B8C-83A1-F6EECF244321}">
                <p14:modId xmlns:p14="http://schemas.microsoft.com/office/powerpoint/2010/main" val="3783343841"/>
              </p:ext>
            </p:extLst>
          </p:nvPr>
        </p:nvGraphicFramePr>
        <p:xfrm>
          <a:off x="762000" y="12954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2516833"/>
            <a:ext cx="838200" cy="276999"/>
          </a:xfrm>
          <a:prstGeom prst="rect">
            <a:avLst/>
          </a:prstGeom>
          <a:noFill/>
        </p:spPr>
        <p:txBody>
          <a:bodyPr wrap="square" rtlCol="0">
            <a:spAutoFit/>
          </a:bodyPr>
          <a:lstStyle/>
          <a:p>
            <a:r>
              <a:rPr lang="en-US" sz="1200" i="1" dirty="0" smtClean="0"/>
              <a:t>(savings)</a:t>
            </a:r>
            <a:endParaRPr lang="en-US" sz="1200" i="1" dirty="0"/>
          </a:p>
        </p:txBody>
      </p:sp>
      <p:cxnSp>
        <p:nvCxnSpPr>
          <p:cNvPr id="8" name="Straight Arrow Connector 7"/>
          <p:cNvCxnSpPr>
            <a:stCxn id="9" idx="1"/>
          </p:cNvCxnSpPr>
          <p:nvPr/>
        </p:nvCxnSpPr>
        <p:spPr>
          <a:xfrm flipH="1" flipV="1">
            <a:off x="2667000" y="3847240"/>
            <a:ext cx="762000" cy="584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9000" y="4139625"/>
            <a:ext cx="4419600" cy="584775"/>
          </a:xfrm>
          <a:prstGeom prst="rect">
            <a:avLst/>
          </a:prstGeom>
          <a:noFill/>
        </p:spPr>
        <p:txBody>
          <a:bodyPr wrap="square" rtlCol="0">
            <a:spAutoFit/>
          </a:bodyPr>
          <a:lstStyle/>
          <a:p>
            <a:r>
              <a:rPr lang="en-US" sz="1600" dirty="0" smtClean="0"/>
              <a:t>Cash flow positive by year 3 due to lower monthly payments and re-amortization of loan using ITC</a:t>
            </a:r>
            <a:endParaRPr lang="en-US" sz="1600" dirty="0"/>
          </a:p>
        </p:txBody>
      </p:sp>
      <p:sp>
        <p:nvSpPr>
          <p:cNvPr id="4" name="Title 3"/>
          <p:cNvSpPr>
            <a:spLocks noGrp="1"/>
          </p:cNvSpPr>
          <p:nvPr>
            <p:ph type="title"/>
          </p:nvPr>
        </p:nvSpPr>
        <p:spPr/>
        <p:txBody>
          <a:bodyPr>
            <a:noAutofit/>
          </a:bodyPr>
          <a:lstStyle/>
          <a:p>
            <a:r>
              <a:rPr lang="en-US" sz="3200" b="1" dirty="0" smtClean="0"/>
              <a:t>CT </a:t>
            </a:r>
            <a:r>
              <a:rPr lang="en-US" sz="3200" b="1" dirty="0" smtClean="0"/>
              <a:t>Solar </a:t>
            </a:r>
            <a:r>
              <a:rPr lang="en-US" sz="3200" b="1" dirty="0" smtClean="0"/>
              <a:t>Loan</a:t>
            </a:r>
            <a:r>
              <a:rPr lang="en-US" sz="3200" b="1" dirty="0" smtClean="0"/>
              <a:t/>
            </a:r>
            <a:br>
              <a:rPr lang="en-US" sz="3200" b="1" dirty="0" smtClean="0"/>
            </a:br>
            <a:r>
              <a:rPr lang="en-US" sz="2800" dirty="0" smtClean="0"/>
              <a:t>Customer Benefit</a:t>
            </a:r>
            <a:endParaRPr lang="en-US" sz="2800" dirty="0"/>
          </a:p>
        </p:txBody>
      </p:sp>
      <p:sp>
        <p:nvSpPr>
          <p:cNvPr id="11"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11</a:t>
            </a:fld>
            <a:endParaRPr lang="en-US" dirty="0">
              <a:solidFill>
                <a:schemeClr val="bg1"/>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247" y="0"/>
            <a:ext cx="2328930" cy="990600"/>
          </a:xfrm>
          <a:prstGeom prst="rect">
            <a:avLst/>
          </a:prstGeom>
        </p:spPr>
      </p:pic>
    </p:spTree>
    <p:extLst>
      <p:ext uri="{BB962C8B-B14F-4D97-AF65-F5344CB8AC3E}">
        <p14:creationId xmlns:p14="http://schemas.microsoft.com/office/powerpoint/2010/main" val="2680759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Smart-E Loan</a:t>
            </a:r>
            <a:r>
              <a:rPr lang="en-US" sz="3200" b="1" dirty="0" smtClean="0"/>
              <a:t/>
            </a:r>
            <a:br>
              <a:rPr lang="en-US" sz="3200" b="1" dirty="0" smtClean="0"/>
            </a:br>
            <a:r>
              <a:rPr lang="en-US" sz="2800" dirty="0" smtClean="0"/>
              <a:t>Public-Private Partnership</a:t>
            </a:r>
            <a:endParaRPr lang="en-US" sz="2800" dirty="0"/>
          </a:p>
        </p:txBody>
      </p:sp>
      <p:sp>
        <p:nvSpPr>
          <p:cNvPr id="9"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prstClr val="white"/>
                </a:solidFill>
              </a:rPr>
              <a:pPr algn="r"/>
              <a:t>12</a:t>
            </a:fld>
            <a:endParaRPr lang="en-US" dirty="0">
              <a:solidFill>
                <a:prstClr val="white"/>
              </a:solidFill>
            </a:endParaRPr>
          </a:p>
        </p:txBody>
      </p:sp>
      <p:sp>
        <p:nvSpPr>
          <p:cNvPr id="3" name="Rectangle 2"/>
          <p:cNvSpPr/>
          <p:nvPr/>
        </p:nvSpPr>
        <p:spPr>
          <a:xfrm>
            <a:off x="457200" y="1371600"/>
            <a:ext cx="3048000" cy="4343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t>Community Banks and Credit Unions</a:t>
            </a:r>
            <a:endParaRPr lang="en-US" sz="1400" b="1" dirty="0"/>
          </a:p>
        </p:txBody>
      </p:sp>
      <p:sp>
        <p:nvSpPr>
          <p:cNvPr id="10" name="Rectangle 9"/>
          <p:cNvSpPr/>
          <p:nvPr/>
        </p:nvSpPr>
        <p:spPr>
          <a:xfrm>
            <a:off x="5638800" y="1371600"/>
            <a:ext cx="2743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Connecticut</a:t>
            </a:r>
          </a:p>
          <a:p>
            <a:pPr algn="ctr"/>
            <a:r>
              <a:rPr lang="en-US" dirty="0" smtClean="0"/>
              <a:t>Green Bank</a:t>
            </a:r>
            <a:endParaRPr lang="en-US" dirty="0"/>
          </a:p>
        </p:txBody>
      </p:sp>
      <p:sp>
        <p:nvSpPr>
          <p:cNvPr id="11" name="Rectangle 10"/>
          <p:cNvSpPr/>
          <p:nvPr/>
        </p:nvSpPr>
        <p:spPr>
          <a:xfrm>
            <a:off x="5649686" y="3209399"/>
            <a:ext cx="2743200" cy="914400"/>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PV, RE, EE or HVAC Contractor</a:t>
            </a:r>
            <a:endParaRPr lang="en-US" dirty="0"/>
          </a:p>
        </p:txBody>
      </p:sp>
      <p:sp>
        <p:nvSpPr>
          <p:cNvPr id="12" name="Rectangle 11"/>
          <p:cNvSpPr/>
          <p:nvPr/>
        </p:nvSpPr>
        <p:spPr>
          <a:xfrm>
            <a:off x="5649686" y="4800600"/>
            <a:ext cx="2743200" cy="914400"/>
          </a:xfrm>
          <a:prstGeom prst="rect">
            <a:avLst/>
          </a:prstGeom>
          <a:solidFill>
            <a:srgbClr val="089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Residential PV, RE, EE, HVAC Customers</a:t>
            </a:r>
            <a:endParaRPr lang="en-US" dirty="0"/>
          </a:p>
        </p:txBody>
      </p:sp>
      <p:pic>
        <p:nvPicPr>
          <p:cNvPr id="13" name="Picture 4" descr="http://www.theday.com/Assets/images/contests/summerdays2013/eastern-savings-bank.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4843" y="1792069"/>
            <a:ext cx="821533" cy="5250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putnambusiness.org/wp-content/themes/arthemia/scripts/timthumb.php?src=/uploads/2012/05/coreplus-icon1.jpg&amp;w=150&amp;h=150&amp;zc=1&amp;q=10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595" y="1796071"/>
            <a:ext cx="838200" cy="6962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o1.aolcdn.com/dims-shared/dims3/PATCH/format/jpg/quality/82/resize/360x295/http:/hss-prod.hss.aol.com/hss/storage/patch/7bbb852c72716607e3be6686e558c60c">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6868" y="1796071"/>
            <a:ext cx="728664" cy="5971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www.thecabo.org/images/Nutmeg6(2.7.12).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2595" y="2814010"/>
            <a:ext cx="1000127" cy="4727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http://newbritainchamber.files.wordpress.com/2012/04/liberty-bank-logo.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99225" y="5131796"/>
            <a:ext cx="1729775" cy="3546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http://www.watr.com/logos/tsblogoname2.jp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2595" y="4223484"/>
            <a:ext cx="1023805" cy="4352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2463" y="3581400"/>
            <a:ext cx="26574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Arrow Connector 23"/>
          <p:cNvCxnSpPr>
            <a:stCxn id="10" idx="1"/>
          </p:cNvCxnSpPr>
          <p:nvPr/>
        </p:nvCxnSpPr>
        <p:spPr>
          <a:xfrm flipH="1">
            <a:off x="3505200" y="1828800"/>
            <a:ext cx="2133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2"/>
            <a:endCxn id="11" idx="0"/>
          </p:cNvCxnSpPr>
          <p:nvPr/>
        </p:nvCxnSpPr>
        <p:spPr>
          <a:xfrm>
            <a:off x="7010400" y="2286000"/>
            <a:ext cx="10886" cy="923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772400" y="4123799"/>
            <a:ext cx="0" cy="6768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5" name="Straight Arrow Connector 1024"/>
          <p:cNvCxnSpPr/>
          <p:nvPr/>
        </p:nvCxnSpPr>
        <p:spPr>
          <a:xfrm flipV="1">
            <a:off x="6248400" y="4124988"/>
            <a:ext cx="0" cy="675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9" name="Straight Arrow Connector 1028"/>
          <p:cNvCxnSpPr>
            <a:endCxn id="12" idx="1"/>
          </p:cNvCxnSpPr>
          <p:nvPr/>
        </p:nvCxnSpPr>
        <p:spPr>
          <a:xfrm>
            <a:off x="3505200" y="5257800"/>
            <a:ext cx="214448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1" name="TextBox 1030"/>
          <p:cNvSpPr txBox="1"/>
          <p:nvPr/>
        </p:nvSpPr>
        <p:spPr>
          <a:xfrm>
            <a:off x="3581400" y="1792069"/>
            <a:ext cx="2057400" cy="1200329"/>
          </a:xfrm>
          <a:prstGeom prst="rect">
            <a:avLst/>
          </a:prstGeom>
          <a:noFill/>
        </p:spPr>
        <p:txBody>
          <a:bodyPr wrap="square" rtlCol="0">
            <a:spAutoFit/>
          </a:bodyPr>
          <a:lstStyle/>
          <a:p>
            <a:r>
              <a:rPr lang="en-US" sz="1200" dirty="0" smtClean="0"/>
              <a:t>Loan Loss Reserve </a:t>
            </a:r>
            <a:r>
              <a:rPr lang="en-US" sz="1200" i="1" dirty="0" smtClean="0"/>
              <a:t>tiered based on creditworthiness of borrower</a:t>
            </a:r>
          </a:p>
          <a:p>
            <a:endParaRPr lang="en-US" sz="1200" dirty="0" smtClean="0"/>
          </a:p>
          <a:p>
            <a:r>
              <a:rPr lang="en-US" sz="1200" dirty="0" smtClean="0"/>
              <a:t>Min. Underwriting </a:t>
            </a:r>
            <a:r>
              <a:rPr lang="en-US" sz="1200" dirty="0"/>
              <a:t>G</a:t>
            </a:r>
            <a:r>
              <a:rPr lang="en-US" sz="1200" dirty="0" smtClean="0"/>
              <a:t>uidelines</a:t>
            </a:r>
          </a:p>
          <a:p>
            <a:r>
              <a:rPr lang="en-US" sz="1200" dirty="0" smtClean="0"/>
              <a:t>Technical  Project Approval</a:t>
            </a:r>
          </a:p>
        </p:txBody>
      </p:sp>
      <p:sp>
        <p:nvSpPr>
          <p:cNvPr id="40" name="TextBox 39"/>
          <p:cNvSpPr txBox="1"/>
          <p:nvPr/>
        </p:nvSpPr>
        <p:spPr>
          <a:xfrm>
            <a:off x="4408714" y="5270368"/>
            <a:ext cx="315686" cy="276999"/>
          </a:xfrm>
          <a:prstGeom prst="rect">
            <a:avLst/>
          </a:prstGeom>
          <a:noFill/>
        </p:spPr>
        <p:txBody>
          <a:bodyPr wrap="square" rtlCol="0">
            <a:spAutoFit/>
          </a:bodyPr>
          <a:lstStyle/>
          <a:p>
            <a:r>
              <a:rPr lang="en-US" sz="1200" dirty="0" smtClean="0"/>
              <a:t>$</a:t>
            </a:r>
          </a:p>
        </p:txBody>
      </p:sp>
      <p:cxnSp>
        <p:nvCxnSpPr>
          <p:cNvPr id="1033" name="Straight Arrow Connector 1032"/>
          <p:cNvCxnSpPr/>
          <p:nvPr/>
        </p:nvCxnSpPr>
        <p:spPr>
          <a:xfrm flipH="1">
            <a:off x="3505200" y="4968487"/>
            <a:ext cx="2133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343400" y="4676001"/>
            <a:ext cx="315686" cy="276999"/>
          </a:xfrm>
          <a:prstGeom prst="rect">
            <a:avLst/>
          </a:prstGeom>
          <a:noFill/>
        </p:spPr>
        <p:txBody>
          <a:bodyPr wrap="square" rtlCol="0">
            <a:spAutoFit/>
          </a:bodyPr>
          <a:lstStyle/>
          <a:p>
            <a:r>
              <a:rPr lang="en-US" sz="1200" dirty="0" smtClean="0"/>
              <a:t>$</a:t>
            </a:r>
          </a:p>
        </p:txBody>
      </p:sp>
      <p:sp>
        <p:nvSpPr>
          <p:cNvPr id="1034" name="TextBox 1033"/>
          <p:cNvSpPr txBox="1"/>
          <p:nvPr/>
        </p:nvSpPr>
        <p:spPr>
          <a:xfrm>
            <a:off x="7772400" y="4408678"/>
            <a:ext cx="1143000" cy="276999"/>
          </a:xfrm>
          <a:prstGeom prst="rect">
            <a:avLst/>
          </a:prstGeom>
          <a:noFill/>
        </p:spPr>
        <p:txBody>
          <a:bodyPr wrap="square" rtlCol="0">
            <a:spAutoFit/>
          </a:bodyPr>
          <a:lstStyle/>
          <a:p>
            <a:r>
              <a:rPr lang="en-US" sz="1200" dirty="0" smtClean="0"/>
              <a:t>Install</a:t>
            </a:r>
            <a:endParaRPr lang="en-US" sz="1200" dirty="0"/>
          </a:p>
        </p:txBody>
      </p:sp>
      <p:sp>
        <p:nvSpPr>
          <p:cNvPr id="45" name="TextBox 44"/>
          <p:cNvSpPr txBox="1"/>
          <p:nvPr/>
        </p:nvSpPr>
        <p:spPr>
          <a:xfrm>
            <a:off x="6008914" y="4371201"/>
            <a:ext cx="315686" cy="276999"/>
          </a:xfrm>
          <a:prstGeom prst="rect">
            <a:avLst/>
          </a:prstGeom>
          <a:noFill/>
        </p:spPr>
        <p:txBody>
          <a:bodyPr wrap="square" rtlCol="0">
            <a:spAutoFit/>
          </a:bodyPr>
          <a:lstStyle/>
          <a:p>
            <a:r>
              <a:rPr lang="en-US" sz="1200" dirty="0" smtClean="0"/>
              <a:t>$</a:t>
            </a:r>
          </a:p>
        </p:txBody>
      </p:sp>
      <p:sp>
        <p:nvSpPr>
          <p:cNvPr id="46" name="TextBox 45"/>
          <p:cNvSpPr txBox="1"/>
          <p:nvPr/>
        </p:nvSpPr>
        <p:spPr>
          <a:xfrm>
            <a:off x="7010400" y="2362200"/>
            <a:ext cx="1611086" cy="276999"/>
          </a:xfrm>
          <a:prstGeom prst="rect">
            <a:avLst/>
          </a:prstGeom>
          <a:noFill/>
        </p:spPr>
        <p:txBody>
          <a:bodyPr wrap="square" rtlCol="0">
            <a:spAutoFit/>
          </a:bodyPr>
          <a:lstStyle/>
          <a:p>
            <a:r>
              <a:rPr lang="en-US" sz="1200" dirty="0" smtClean="0"/>
              <a:t>Technical Approval</a:t>
            </a:r>
          </a:p>
        </p:txBody>
      </p:sp>
      <p:grpSp>
        <p:nvGrpSpPr>
          <p:cNvPr id="4" name="Group 3"/>
          <p:cNvGrpSpPr/>
          <p:nvPr/>
        </p:nvGrpSpPr>
        <p:grpSpPr>
          <a:xfrm>
            <a:off x="1951586" y="2595552"/>
            <a:ext cx="1358352" cy="909648"/>
            <a:chOff x="759055" y="3528124"/>
            <a:chExt cx="1358352" cy="909648"/>
          </a:xfrm>
        </p:grpSpPr>
        <p:sp>
          <p:nvSpPr>
            <p:cNvPr id="1035" name="Rectangle 1034"/>
            <p:cNvSpPr/>
            <p:nvPr/>
          </p:nvSpPr>
          <p:spPr>
            <a:xfrm>
              <a:off x="762000" y="3547901"/>
              <a:ext cx="1355407" cy="761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8" descr="http://www.thepitagroup.com/assets/uploads/images/work/Branding/USB-Branding-sys-feature.png">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59055" y="3528124"/>
              <a:ext cx="1332312" cy="9096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1954531" y="4267200"/>
            <a:ext cx="1355407" cy="443299"/>
            <a:chOff x="1981199" y="4755192"/>
            <a:chExt cx="1355407" cy="443299"/>
          </a:xfrm>
        </p:grpSpPr>
        <p:sp>
          <p:nvSpPr>
            <p:cNvPr id="33" name="Rectangle 32"/>
            <p:cNvSpPr/>
            <p:nvPr/>
          </p:nvSpPr>
          <p:spPr>
            <a:xfrm>
              <a:off x="1981199" y="4755192"/>
              <a:ext cx="1355407" cy="443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2" descr="http://www.snl.com/Interactive/LookAndFeel/4053180/dev/logo-vector_0.png">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38770" y="4796214"/>
              <a:ext cx="1040263" cy="344546"/>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2" descr="G:\Logos\EnergizeCT\Program Participation Logos\Smart-E_Loans_Logo.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324600" y="0"/>
            <a:ext cx="2667000" cy="11343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21">
            <a:extLst>
              <a:ext uri="{28A0092B-C50C-407E-A947-70E740481C1C}">
                <a14:useLocalDpi xmlns:a14="http://schemas.microsoft.com/office/drawing/2010/main" val="0"/>
              </a:ext>
            </a:extLst>
          </a:blip>
          <a:srcRect t="32795"/>
          <a:stretch/>
        </p:blipFill>
        <p:spPr bwMode="auto">
          <a:xfrm>
            <a:off x="561268" y="5067917"/>
            <a:ext cx="1055599" cy="46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4126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589"/>
            <a:ext cx="8229600" cy="4498847"/>
          </a:xfrm>
        </p:spPr>
        <p:txBody>
          <a:bodyPr>
            <a:normAutofit/>
          </a:bodyPr>
          <a:lstStyle/>
          <a:p>
            <a:endParaRPr lang="en-US" dirty="0" smtClean="0"/>
          </a:p>
          <a:p>
            <a:endParaRPr lang="en-US" dirty="0"/>
          </a:p>
        </p:txBody>
      </p:sp>
      <p:sp>
        <p:nvSpPr>
          <p:cNvPr id="5" name="Rectangle 1"/>
          <p:cNvSpPr>
            <a:spLocks noChangeArrowheads="1"/>
          </p:cNvSpPr>
          <p:nvPr/>
        </p:nvSpPr>
        <p:spPr bwMode="auto">
          <a:xfrm>
            <a:off x="1524000" y="35861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Chart 5"/>
          <p:cNvGraphicFramePr/>
          <p:nvPr>
            <p:extLst>
              <p:ext uri="{D42A27DB-BD31-4B8C-83A1-F6EECF244321}">
                <p14:modId xmlns:p14="http://schemas.microsoft.com/office/powerpoint/2010/main" val="558808944"/>
              </p:ext>
            </p:extLst>
          </p:nvPr>
        </p:nvGraphicFramePr>
        <p:xfrm>
          <a:off x="762000" y="12954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2516833"/>
            <a:ext cx="838200" cy="276999"/>
          </a:xfrm>
          <a:prstGeom prst="rect">
            <a:avLst/>
          </a:prstGeom>
          <a:noFill/>
        </p:spPr>
        <p:txBody>
          <a:bodyPr wrap="square" rtlCol="0">
            <a:spAutoFit/>
          </a:bodyPr>
          <a:lstStyle/>
          <a:p>
            <a:r>
              <a:rPr lang="en-US" sz="1200" i="1" dirty="0" smtClean="0"/>
              <a:t>(savings)</a:t>
            </a:r>
            <a:endParaRPr lang="en-US" sz="1200" i="1" dirty="0"/>
          </a:p>
        </p:txBody>
      </p:sp>
      <p:sp>
        <p:nvSpPr>
          <p:cNvPr id="7" name="TextBox 1"/>
          <p:cNvSpPr txBox="1"/>
          <p:nvPr/>
        </p:nvSpPr>
        <p:spPr>
          <a:xfrm>
            <a:off x="7848600" y="5105400"/>
            <a:ext cx="9144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t>(25 years)</a:t>
            </a:r>
            <a:endParaRPr lang="en-US" sz="1100" i="1" dirty="0"/>
          </a:p>
        </p:txBody>
      </p:sp>
      <p:sp>
        <p:nvSpPr>
          <p:cNvPr id="8" name="Left Brace 7"/>
          <p:cNvSpPr/>
          <p:nvPr/>
        </p:nvSpPr>
        <p:spPr>
          <a:xfrm rot="5400000">
            <a:off x="3393281" y="1219199"/>
            <a:ext cx="492919" cy="31646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2209800" y="2975988"/>
            <a:ext cx="2971800" cy="584775"/>
          </a:xfrm>
          <a:prstGeom prst="rect">
            <a:avLst/>
          </a:prstGeom>
          <a:noFill/>
        </p:spPr>
        <p:txBody>
          <a:bodyPr wrap="square" rtlCol="0">
            <a:spAutoFit/>
          </a:bodyPr>
          <a:lstStyle/>
          <a:p>
            <a:r>
              <a:rPr lang="en-US" sz="1600" dirty="0" smtClean="0"/>
              <a:t>Value of ITC essentially covers net payments due over 12 year term</a:t>
            </a:r>
            <a:endParaRPr lang="en-US" sz="1600" dirty="0"/>
          </a:p>
        </p:txBody>
      </p:sp>
      <p:sp>
        <p:nvSpPr>
          <p:cNvPr id="11" name="Bent Arrow 10"/>
          <p:cNvSpPr/>
          <p:nvPr/>
        </p:nvSpPr>
        <p:spPr>
          <a:xfrm rot="5400000">
            <a:off x="2635292" y="1549004"/>
            <a:ext cx="825416" cy="914400"/>
          </a:xfrm>
          <a:prstGeom prst="bentArrow">
            <a:avLst>
              <a:gd name="adj1" fmla="val 6387"/>
              <a:gd name="adj2" fmla="val 10387"/>
              <a:gd name="adj3" fmla="val 26461"/>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9"/>
          <p:cNvSpPr>
            <a:spLocks noGrp="1"/>
          </p:cNvSpPr>
          <p:nvPr>
            <p:ph type="title"/>
          </p:nvPr>
        </p:nvSpPr>
        <p:spPr/>
        <p:txBody>
          <a:bodyPr>
            <a:normAutofit fontScale="90000"/>
          </a:bodyPr>
          <a:lstStyle/>
          <a:p>
            <a:r>
              <a:rPr lang="en-US" b="1" dirty="0" smtClean="0"/>
              <a:t>Smart-E Loan</a:t>
            </a:r>
            <a:r>
              <a:rPr lang="en-US" b="1" dirty="0"/>
              <a:t/>
            </a:r>
            <a:br>
              <a:rPr lang="en-US" b="1" dirty="0"/>
            </a:br>
            <a:r>
              <a:rPr lang="en-US" sz="3100" dirty="0" smtClean="0"/>
              <a:t>Customer Benefit</a:t>
            </a:r>
            <a:endParaRPr lang="en-US" sz="3100" dirty="0"/>
          </a:p>
        </p:txBody>
      </p:sp>
      <p:sp>
        <p:nvSpPr>
          <p:cNvPr id="13"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13</a:t>
            </a:fld>
            <a:endParaRPr lang="en-US" dirty="0">
              <a:solidFill>
                <a:schemeClr val="bg1"/>
              </a:solidFill>
            </a:endParaRPr>
          </a:p>
        </p:txBody>
      </p:sp>
    </p:spTree>
    <p:extLst>
      <p:ext uri="{BB962C8B-B14F-4D97-AF65-F5344CB8AC3E}">
        <p14:creationId xmlns:p14="http://schemas.microsoft.com/office/powerpoint/2010/main" val="178918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534400" cy="944561"/>
          </a:xfrm>
        </p:spPr>
        <p:txBody>
          <a:bodyPr>
            <a:normAutofit fontScale="90000"/>
          </a:bodyPr>
          <a:lstStyle/>
          <a:p>
            <a:r>
              <a:rPr lang="en-US" b="1" dirty="0" smtClean="0"/>
              <a:t>C-PACE</a:t>
            </a:r>
            <a:br>
              <a:rPr lang="en-US" b="1" dirty="0" smtClean="0"/>
            </a:br>
            <a:r>
              <a:rPr lang="en-US" sz="3100" dirty="0" smtClean="0"/>
              <a:t>A Public-Private Partnership</a:t>
            </a:r>
            <a:endParaRPr lang="en-US" sz="3100" b="1" dirty="0"/>
          </a:p>
        </p:txBody>
      </p:sp>
      <p:sp>
        <p:nvSpPr>
          <p:cNvPr id="4"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14</a:t>
            </a:fld>
            <a:endParaRPr lang="en-US" dirty="0">
              <a:solidFill>
                <a:schemeClr val="bg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95309"/>
            <a:ext cx="5401509" cy="303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014946"/>
            <a:ext cx="2590800" cy="3317651"/>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8559" y="3014946"/>
            <a:ext cx="2560603" cy="33176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84951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35331"/>
            <a:ext cx="2971800" cy="39986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a:xfrm>
            <a:off x="457200" y="274639"/>
            <a:ext cx="8610600" cy="944561"/>
          </a:xfrm>
        </p:spPr>
        <p:txBody>
          <a:bodyPr>
            <a:normAutofit fontScale="90000"/>
          </a:bodyPr>
          <a:lstStyle/>
          <a:p>
            <a:r>
              <a:rPr lang="en-US" b="1" dirty="0" smtClean="0"/>
              <a:t>C-PACE and RGGI</a:t>
            </a:r>
            <a:r>
              <a:rPr lang="en-US" dirty="0" smtClean="0"/>
              <a:t/>
            </a:r>
            <a:br>
              <a:rPr lang="en-US" dirty="0" smtClean="0"/>
            </a:br>
            <a:r>
              <a:rPr lang="en-US" sz="3100" dirty="0" err="1" smtClean="0"/>
              <a:t>Forstone</a:t>
            </a:r>
            <a:r>
              <a:rPr lang="en-US" sz="3100" dirty="0" smtClean="0"/>
              <a:t> </a:t>
            </a:r>
            <a:r>
              <a:rPr lang="en-US" sz="3100" dirty="0" smtClean="0"/>
              <a:t>Capital (Deep Energy Efficiency Upgrades)</a:t>
            </a:r>
            <a:endParaRPr lang="en-US" sz="3100" dirty="0"/>
          </a:p>
        </p:txBody>
      </p:sp>
      <p:sp>
        <p:nvSpPr>
          <p:cNvPr id="5"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15</a:t>
            </a:fld>
            <a:endParaRPr lang="en-US" dirty="0">
              <a:solidFill>
                <a:schemeClr val="bg1"/>
              </a:solidFill>
            </a:endParaRPr>
          </a:p>
        </p:txBody>
      </p:sp>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795049"/>
            <a:ext cx="2709673" cy="35397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3476" y="3657600"/>
            <a:ext cx="3971924" cy="266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2"/>
          <p:cNvSpPr>
            <a:spLocks noGrp="1"/>
          </p:cNvSpPr>
          <p:nvPr>
            <p:ph idx="1"/>
          </p:nvPr>
        </p:nvSpPr>
        <p:spPr>
          <a:xfrm>
            <a:off x="4895274" y="1295400"/>
            <a:ext cx="4096326" cy="2285999"/>
          </a:xfrm>
        </p:spPr>
        <p:txBody>
          <a:bodyPr>
            <a:normAutofit/>
          </a:bodyPr>
          <a:lstStyle/>
          <a:p>
            <a:r>
              <a:rPr lang="en-US" sz="2200" b="1" u="sng" dirty="0" smtClean="0"/>
              <a:t>Terms</a:t>
            </a:r>
            <a:r>
              <a:rPr lang="en-US" sz="2200" dirty="0" smtClean="0"/>
              <a:t> – 20 years @ 5.5%</a:t>
            </a:r>
          </a:p>
          <a:p>
            <a:endParaRPr lang="en-US" sz="1000" b="1" u="sng" dirty="0" smtClean="0"/>
          </a:p>
          <a:p>
            <a:r>
              <a:rPr lang="en-US" sz="2200" b="1" u="sng" dirty="0" smtClean="0"/>
              <a:t>Project Cost</a:t>
            </a:r>
            <a:r>
              <a:rPr lang="en-US" sz="2200" dirty="0" smtClean="0"/>
              <a:t> – $2,462,000</a:t>
            </a:r>
          </a:p>
          <a:p>
            <a:endParaRPr lang="en-US" sz="1000" b="1" u="sng" dirty="0" smtClean="0"/>
          </a:p>
          <a:p>
            <a:r>
              <a:rPr lang="en-US" sz="2200" b="1" u="sng" dirty="0" smtClean="0"/>
              <a:t>Assessment</a:t>
            </a:r>
            <a:r>
              <a:rPr lang="en-US" sz="2200" dirty="0" smtClean="0"/>
              <a:t> – $166,563</a:t>
            </a:r>
          </a:p>
          <a:p>
            <a:endParaRPr lang="en-US" sz="1000" dirty="0" smtClean="0"/>
          </a:p>
          <a:p>
            <a:r>
              <a:rPr lang="en-US" sz="2200" b="1" u="sng" dirty="0" smtClean="0"/>
              <a:t>Cost Savings</a:t>
            </a:r>
            <a:r>
              <a:rPr lang="en-US" sz="2200" dirty="0" smtClean="0"/>
              <a:t> – $241,900</a:t>
            </a:r>
          </a:p>
        </p:txBody>
      </p:sp>
    </p:spTree>
    <p:extLst>
      <p:ext uri="{BB962C8B-B14F-4D97-AF65-F5344CB8AC3E}">
        <p14:creationId xmlns:p14="http://schemas.microsoft.com/office/powerpoint/2010/main" val="1219195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0"/>
            <a:ext cx="8763000" cy="1143000"/>
          </a:xfrm>
        </p:spPr>
        <p:txBody>
          <a:bodyPr>
            <a:normAutofit/>
          </a:bodyPr>
          <a:lstStyle/>
          <a:p>
            <a:pPr eaLnBrk="1" hangingPunct="1"/>
            <a:r>
              <a:rPr lang="en-US" altLang="en-US" sz="3200" b="1" dirty="0" smtClean="0"/>
              <a:t>Purpose of a Green Bank</a:t>
            </a:r>
            <a:br>
              <a:rPr lang="en-US" altLang="en-US" sz="3200" b="1" dirty="0" smtClean="0"/>
            </a:br>
            <a:r>
              <a:rPr lang="en-US" altLang="en-US" sz="2800" dirty="0" smtClean="0"/>
              <a:t>Sustainable Clean Energy Marketplace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2255371"/>
              </p:ext>
            </p:extLst>
          </p:nvPr>
        </p:nvGraphicFramePr>
        <p:xfrm>
          <a:off x="290513" y="1646238"/>
          <a:ext cx="6034087"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ular Callout 2"/>
          <p:cNvSpPr/>
          <p:nvPr/>
        </p:nvSpPr>
        <p:spPr>
          <a:xfrm>
            <a:off x="6553200" y="3581400"/>
            <a:ext cx="2437327" cy="2743200"/>
          </a:xfrm>
          <a:prstGeom prst="wedgeRectCallout">
            <a:avLst>
              <a:gd name="adj1" fmla="val -56355"/>
              <a:gd name="adj2" fmla="val 8486"/>
            </a:avLst>
          </a:prstGeom>
          <a:solidFill>
            <a:srgbClr val="F58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smtClean="0">
                <a:solidFill>
                  <a:schemeClr val="bg1"/>
                </a:solidFill>
              </a:rPr>
              <a:t>We want to be here</a:t>
            </a:r>
            <a:r>
              <a:rPr lang="en-US" sz="1400" dirty="0" smtClean="0">
                <a:solidFill>
                  <a:schemeClr val="bg1"/>
                </a:solidFill>
              </a:rPr>
              <a:t>:</a:t>
            </a:r>
          </a:p>
          <a:p>
            <a:r>
              <a:rPr lang="en-US" sz="1400" dirty="0" smtClean="0">
                <a:solidFill>
                  <a:schemeClr val="bg1"/>
                </a:solidFill>
              </a:rPr>
              <a:t>Typical </a:t>
            </a:r>
            <a:r>
              <a:rPr lang="en-US" sz="1400" dirty="0">
                <a:solidFill>
                  <a:schemeClr val="bg1"/>
                </a:solidFill>
              </a:rPr>
              <a:t>investors can buy clean energy bonds or products, supported by a pool of underlying </a:t>
            </a:r>
            <a:r>
              <a:rPr lang="en-US" sz="1400" dirty="0" smtClean="0">
                <a:solidFill>
                  <a:schemeClr val="bg1"/>
                </a:solidFill>
              </a:rPr>
              <a:t>projects. Clean energy upgrades (and therefore financing) is the norm for residents, businesses, and MUSH market</a:t>
            </a:r>
          </a:p>
          <a:p>
            <a:endParaRPr lang="en-US" sz="1400" dirty="0">
              <a:solidFill>
                <a:schemeClr val="bg1"/>
              </a:solidFill>
            </a:endParaRPr>
          </a:p>
          <a:p>
            <a:r>
              <a:rPr lang="en-US" sz="1400" i="1" dirty="0">
                <a:solidFill>
                  <a:schemeClr val="bg1"/>
                </a:solidFill>
              </a:rPr>
              <a:t>Ex: </a:t>
            </a:r>
            <a:r>
              <a:rPr lang="en-US" sz="1400" i="1" dirty="0" smtClean="0">
                <a:solidFill>
                  <a:schemeClr val="bg1"/>
                </a:solidFill>
              </a:rPr>
              <a:t>ABS (car, home, timeshare, education loans)</a:t>
            </a:r>
            <a:endParaRPr lang="en-US" sz="1400" i="1" dirty="0">
              <a:solidFill>
                <a:schemeClr val="bg1"/>
              </a:solidFill>
            </a:endParaRPr>
          </a:p>
        </p:txBody>
      </p:sp>
      <p:sp>
        <p:nvSpPr>
          <p:cNvPr id="7" name="Rectangle 6"/>
          <p:cNvSpPr/>
          <p:nvPr/>
        </p:nvSpPr>
        <p:spPr>
          <a:xfrm>
            <a:off x="1143000" y="2552700"/>
            <a:ext cx="5257800" cy="1028700"/>
          </a:xfrm>
          <a:prstGeom prst="rect">
            <a:avLst/>
          </a:prstGeom>
          <a:noFill/>
          <a:ln>
            <a:solidFill>
              <a:srgbClr val="F5802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6553201" y="2743200"/>
            <a:ext cx="2437326" cy="609600"/>
          </a:xfrm>
          <a:prstGeom prst="wedgeRectCallout">
            <a:avLst>
              <a:gd name="adj1" fmla="val -54945"/>
              <a:gd name="adj2" fmla="val 13908"/>
            </a:avLst>
          </a:prstGeom>
          <a:solidFill>
            <a:srgbClr val="089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smtClean="0"/>
              <a:t>We are here</a:t>
            </a:r>
            <a:endParaRPr lang="en-US" sz="1400" b="1" u="sng" dirty="0"/>
          </a:p>
        </p:txBody>
      </p:sp>
      <p:sp>
        <p:nvSpPr>
          <p:cNvPr id="9"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16</a:t>
            </a:fld>
            <a:endParaRPr lang="en-US" dirty="0">
              <a:solidFill>
                <a:schemeClr val="bg1"/>
              </a:solidFill>
            </a:endParaRPr>
          </a:p>
        </p:txBody>
      </p:sp>
    </p:spTree>
    <p:extLst>
      <p:ext uri="{BB962C8B-B14F-4D97-AF65-F5344CB8AC3E}">
        <p14:creationId xmlns:p14="http://schemas.microsoft.com/office/powerpoint/2010/main" val="1298964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Green Bank Model Works</a:t>
            </a:r>
            <a:br>
              <a:rPr lang="en-US" b="1" dirty="0" smtClean="0"/>
            </a:br>
            <a:r>
              <a:rPr lang="en-US" sz="3100" dirty="0" smtClean="0"/>
              <a:t>Doing More, Faster and with Less</a:t>
            </a:r>
            <a:endParaRPr lang="en-US" sz="3100" b="1" dirty="0"/>
          </a:p>
        </p:txBody>
      </p:sp>
      <p:sp>
        <p:nvSpPr>
          <p:cNvPr id="4"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17</a:t>
            </a:fld>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24939634"/>
              </p:ext>
            </p:extLst>
          </p:nvPr>
        </p:nvGraphicFramePr>
        <p:xfrm>
          <a:off x="1295400" y="2204720"/>
          <a:ext cx="6477000" cy="2661920"/>
        </p:xfrm>
        <a:graphic>
          <a:graphicData uri="http://schemas.openxmlformats.org/drawingml/2006/table">
            <a:tbl>
              <a:tblPr firstRow="1" bandRow="1"/>
              <a:tblGrid>
                <a:gridCol w="2870650"/>
                <a:gridCol w="1777550"/>
                <a:gridCol w="1828800"/>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dirty="0">
                        <a:solidFill>
                          <a:schemeClr val="bg2">
                            <a:lumMod val="1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dirty="0">
                        <a:solidFill>
                          <a:schemeClr val="bg2">
                            <a:lumMod val="1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dirty="0">
                        <a:solidFill>
                          <a:schemeClr val="bg2">
                            <a:lumMod val="1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solidFill>
                          <a:schemeClr val="bg2">
                            <a:lumMod val="1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dirty="0">
                        <a:solidFill>
                          <a:schemeClr val="bg2">
                            <a:lumMod val="1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dirty="0">
                        <a:solidFill>
                          <a:schemeClr val="bg2">
                            <a:lumMod val="1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dirty="0" smtClean="0">
                          <a:solidFill>
                            <a:schemeClr val="bg2">
                              <a:lumMod val="10000"/>
                            </a:schemeClr>
                          </a:solidFill>
                        </a:rPr>
                        <a:t>Total Investment </a:t>
                      </a:r>
                    </a:p>
                    <a:p>
                      <a:r>
                        <a:rPr lang="en-US" dirty="0" smtClean="0">
                          <a:solidFill>
                            <a:schemeClr val="bg2">
                              <a:lumMod val="10000"/>
                            </a:schemeClr>
                          </a:solidFill>
                        </a:rPr>
                        <a:t>($ MM)</a:t>
                      </a:r>
                      <a:endParaRPr lang="en-US" dirty="0">
                        <a:solidFill>
                          <a:schemeClr val="bg2">
                            <a:lumMod val="1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solidFill>
                            <a:schemeClr val="bg2">
                              <a:lumMod val="10000"/>
                            </a:schemeClr>
                          </a:solidFill>
                        </a:rPr>
                        <a:t>$334.2</a:t>
                      </a:r>
                      <a:endParaRPr lang="en-US" dirty="0">
                        <a:solidFill>
                          <a:schemeClr val="bg2">
                            <a:lumMod val="1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solidFill>
                            <a:schemeClr val="bg2">
                              <a:lumMod val="10000"/>
                            </a:schemeClr>
                          </a:solidFill>
                        </a:rPr>
                        <a:t>$350.2</a:t>
                      </a:r>
                      <a:endParaRPr lang="en-US" dirty="0">
                        <a:solidFill>
                          <a:schemeClr val="bg2">
                            <a:lumMod val="1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dirty="0" smtClean="0">
                          <a:solidFill>
                            <a:schemeClr val="bg2">
                              <a:lumMod val="10000"/>
                            </a:schemeClr>
                          </a:solidFill>
                        </a:rPr>
                        <a:t>Ratepayer Investment </a:t>
                      </a:r>
                    </a:p>
                    <a:p>
                      <a:r>
                        <a:rPr lang="en-US" dirty="0" smtClean="0">
                          <a:solidFill>
                            <a:schemeClr val="bg2">
                              <a:lumMod val="10000"/>
                            </a:schemeClr>
                          </a:solidFill>
                        </a:rPr>
                        <a:t>($ MM)</a:t>
                      </a:r>
                      <a:endParaRPr lang="en-US" dirty="0">
                        <a:solidFill>
                          <a:schemeClr val="bg2">
                            <a:lumMod val="1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solidFill>
                            <a:schemeClr val="bg2">
                              <a:lumMod val="10000"/>
                            </a:schemeClr>
                          </a:solidFill>
                        </a:rPr>
                        <a:t>$153.1</a:t>
                      </a:r>
                      <a:endParaRPr lang="en-US" dirty="0">
                        <a:solidFill>
                          <a:schemeClr val="bg2">
                            <a:lumMod val="1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solidFill>
                            <a:schemeClr val="bg2">
                              <a:lumMod val="10000"/>
                            </a:schemeClr>
                          </a:solidFill>
                        </a:rPr>
                        <a:t>$100.0</a:t>
                      </a:r>
                      <a:endParaRPr lang="en-US" dirty="0">
                        <a:solidFill>
                          <a:schemeClr val="bg2">
                            <a:lumMod val="1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dirty="0" smtClean="0">
                          <a:solidFill>
                            <a:schemeClr val="bg2">
                              <a:lumMod val="10000"/>
                            </a:schemeClr>
                          </a:solidFill>
                        </a:rPr>
                        <a:t>Ratepayer Investment as Loans</a:t>
                      </a:r>
                      <a:r>
                        <a:rPr lang="en-US" b="1" baseline="0" dirty="0" smtClean="0">
                          <a:solidFill>
                            <a:schemeClr val="bg2">
                              <a:lumMod val="10000"/>
                            </a:schemeClr>
                          </a:solidFill>
                        </a:rPr>
                        <a:t> </a:t>
                      </a:r>
                      <a:r>
                        <a:rPr lang="en-US" dirty="0" smtClean="0">
                          <a:solidFill>
                            <a:schemeClr val="bg2">
                              <a:lumMod val="10000"/>
                            </a:schemeClr>
                          </a:solidFill>
                        </a:rPr>
                        <a:t>(%)</a:t>
                      </a:r>
                      <a:endParaRPr lang="en-US" dirty="0">
                        <a:solidFill>
                          <a:schemeClr val="bg2">
                            <a:lumMod val="1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solidFill>
                            <a:schemeClr val="bg2">
                              <a:lumMod val="10000"/>
                            </a:schemeClr>
                          </a:solidFill>
                        </a:rPr>
                        <a:t>0</a:t>
                      </a:r>
                      <a:endParaRPr lang="en-US" dirty="0">
                        <a:solidFill>
                          <a:schemeClr val="bg2">
                            <a:lumMod val="1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solidFill>
                            <a:schemeClr val="bg2">
                              <a:lumMod val="10000"/>
                            </a:schemeClr>
                          </a:solidFill>
                        </a:rPr>
                        <a:t>57</a:t>
                      </a:r>
                      <a:endParaRPr lang="en-US" dirty="0">
                        <a:solidFill>
                          <a:schemeClr val="bg2">
                            <a:lumMod val="1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37474856"/>
              </p:ext>
            </p:extLst>
          </p:nvPr>
        </p:nvGraphicFramePr>
        <p:xfrm>
          <a:off x="1295400" y="1295400"/>
          <a:ext cx="6477000" cy="1651000"/>
        </p:xfrm>
        <a:graphic>
          <a:graphicData uri="http://schemas.openxmlformats.org/drawingml/2006/table">
            <a:tbl>
              <a:tblPr firstRow="1" bandRow="1"/>
              <a:tblGrid>
                <a:gridCol w="2870650"/>
                <a:gridCol w="1777550"/>
                <a:gridCol w="1828800"/>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dirty="0">
                        <a:solidFill>
                          <a:schemeClr val="bg2">
                            <a:lumMod val="10000"/>
                          </a:schemeClr>
                        </a:solidFill>
                        <a:latin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solidFill>
                            <a:schemeClr val="bg1"/>
                          </a:solidFill>
                          <a:latin typeface="Calibri" panose="020F0502020204030204" pitchFamily="34" charset="0"/>
                        </a:rPr>
                        <a:t>FY 2000-FY 2011</a:t>
                      </a:r>
                    </a:p>
                    <a:p>
                      <a:pPr algn="ctr"/>
                      <a:r>
                        <a:rPr lang="en-US" b="0" dirty="0" smtClean="0">
                          <a:solidFill>
                            <a:schemeClr val="bg1"/>
                          </a:solidFill>
                          <a:latin typeface="Calibri" panose="020F0502020204030204" pitchFamily="34" charset="0"/>
                        </a:rPr>
                        <a:t>(CCEF)</a:t>
                      </a:r>
                      <a:endParaRPr lang="en-US" b="0" dirty="0">
                        <a:solidFill>
                          <a:schemeClr val="bg1"/>
                        </a:solidFill>
                        <a:latin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solidFill>
                            <a:schemeClr val="bg1"/>
                          </a:solidFill>
                          <a:latin typeface="Calibri" panose="020F0502020204030204" pitchFamily="34" charset="0"/>
                        </a:rPr>
                        <a:t>FY 2012-FY 2014</a:t>
                      </a:r>
                    </a:p>
                    <a:p>
                      <a:pPr algn="ctr"/>
                      <a:r>
                        <a:rPr lang="en-US" b="0" dirty="0" smtClean="0">
                          <a:solidFill>
                            <a:schemeClr val="bg1"/>
                          </a:solidFill>
                          <a:latin typeface="Calibri" panose="020F0502020204030204" pitchFamily="34" charset="0"/>
                        </a:rPr>
                        <a:t>(CGB)</a:t>
                      </a:r>
                      <a:endParaRPr lang="en-US" b="0" dirty="0">
                        <a:solidFill>
                          <a:schemeClr val="bg1"/>
                        </a:solidFill>
                        <a:latin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0840">
                <a:tc>
                  <a:txBody>
                    <a:bodyPr/>
                    <a:lstStyle/>
                    <a:p>
                      <a:r>
                        <a:rPr lang="en-US" b="1" dirty="0" smtClean="0">
                          <a:solidFill>
                            <a:schemeClr val="bg2">
                              <a:lumMod val="10000"/>
                            </a:schemeClr>
                          </a:solidFill>
                          <a:latin typeface="Calibri" panose="020F0502020204030204" pitchFamily="34" charset="0"/>
                        </a:rPr>
                        <a:t>Years</a:t>
                      </a:r>
                      <a:endParaRPr lang="en-US" b="1" dirty="0">
                        <a:solidFill>
                          <a:schemeClr val="bg2">
                            <a:lumMod val="10000"/>
                          </a:schemeClr>
                        </a:solidFill>
                        <a:latin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dirty="0" smtClean="0">
                          <a:solidFill>
                            <a:schemeClr val="bg2">
                              <a:lumMod val="10000"/>
                            </a:schemeClr>
                          </a:solidFill>
                          <a:latin typeface="Calibri" panose="020F0502020204030204" pitchFamily="34" charset="0"/>
                        </a:rPr>
                        <a:t>11</a:t>
                      </a:r>
                      <a:endParaRPr lang="en-US" dirty="0">
                        <a:solidFill>
                          <a:schemeClr val="bg2">
                            <a:lumMod val="10000"/>
                          </a:schemeClr>
                        </a:solidFill>
                        <a:latin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dirty="0" smtClean="0">
                          <a:solidFill>
                            <a:schemeClr val="bg2">
                              <a:lumMod val="10000"/>
                            </a:schemeClr>
                          </a:solidFill>
                          <a:latin typeface="Calibri" panose="020F0502020204030204" pitchFamily="34" charset="0"/>
                        </a:rPr>
                        <a:t>3</a:t>
                      </a:r>
                      <a:endParaRPr lang="en-US" dirty="0">
                        <a:solidFill>
                          <a:schemeClr val="bg2">
                            <a:lumMod val="10000"/>
                          </a:schemeClr>
                        </a:solidFill>
                        <a:latin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dirty="0" smtClean="0">
                          <a:solidFill>
                            <a:schemeClr val="bg2">
                              <a:lumMod val="10000"/>
                            </a:schemeClr>
                          </a:solidFill>
                          <a:latin typeface="Calibri" panose="020F0502020204030204" pitchFamily="34" charset="0"/>
                        </a:rPr>
                        <a:t>Energy</a:t>
                      </a:r>
                      <a:r>
                        <a:rPr lang="en-US" dirty="0" smtClean="0">
                          <a:solidFill>
                            <a:schemeClr val="bg2">
                              <a:lumMod val="10000"/>
                            </a:schemeClr>
                          </a:solidFill>
                          <a:latin typeface="Calibri" panose="020F0502020204030204" pitchFamily="34" charset="0"/>
                        </a:rPr>
                        <a:t> </a:t>
                      </a:r>
                    </a:p>
                    <a:p>
                      <a:r>
                        <a:rPr lang="en-US" dirty="0" smtClean="0">
                          <a:solidFill>
                            <a:schemeClr val="bg2">
                              <a:lumMod val="10000"/>
                            </a:schemeClr>
                          </a:solidFill>
                          <a:latin typeface="Calibri" panose="020F0502020204030204" pitchFamily="34" charset="0"/>
                        </a:rPr>
                        <a:t>(MW / Lifetime </a:t>
                      </a:r>
                      <a:r>
                        <a:rPr lang="en-US" dirty="0" err="1" smtClean="0">
                          <a:solidFill>
                            <a:schemeClr val="bg2">
                              <a:lumMod val="10000"/>
                            </a:schemeClr>
                          </a:solidFill>
                          <a:latin typeface="Calibri" panose="020F0502020204030204" pitchFamily="34" charset="0"/>
                        </a:rPr>
                        <a:t>GWh</a:t>
                      </a:r>
                      <a:r>
                        <a:rPr lang="en-US" dirty="0" smtClean="0">
                          <a:solidFill>
                            <a:schemeClr val="bg2">
                              <a:lumMod val="10000"/>
                            </a:schemeClr>
                          </a:solidFill>
                          <a:latin typeface="Calibri" panose="020F0502020204030204" pitchFamily="34" charset="0"/>
                        </a:rPr>
                        <a:t>)</a:t>
                      </a:r>
                      <a:endParaRPr lang="en-US" dirty="0">
                        <a:solidFill>
                          <a:schemeClr val="bg2">
                            <a:lumMod val="10000"/>
                          </a:schemeClr>
                        </a:solidFill>
                        <a:latin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solidFill>
                            <a:schemeClr val="bg2">
                              <a:lumMod val="10000"/>
                            </a:schemeClr>
                          </a:solidFill>
                          <a:latin typeface="Calibri" panose="020F0502020204030204" pitchFamily="34" charset="0"/>
                        </a:rPr>
                        <a:t>43.1 / 2,299</a:t>
                      </a:r>
                      <a:endParaRPr lang="en-US" dirty="0">
                        <a:solidFill>
                          <a:schemeClr val="bg2">
                            <a:lumMod val="10000"/>
                          </a:schemeClr>
                        </a:solidFill>
                        <a:latin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solidFill>
                            <a:schemeClr val="bg2">
                              <a:lumMod val="10000"/>
                            </a:schemeClr>
                          </a:solidFill>
                          <a:latin typeface="Calibri" panose="020F0502020204030204" pitchFamily="34" charset="0"/>
                        </a:rPr>
                        <a:t>65.3 / 3,189</a:t>
                      </a:r>
                      <a:endParaRPr lang="en-US" dirty="0">
                        <a:solidFill>
                          <a:schemeClr val="bg2">
                            <a:lumMod val="10000"/>
                          </a:schemeClr>
                        </a:solidFill>
                        <a:latin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8" name="TextBox 7"/>
          <p:cNvSpPr txBox="1"/>
          <p:nvPr/>
        </p:nvSpPr>
        <p:spPr>
          <a:xfrm>
            <a:off x="2044242" y="4927937"/>
            <a:ext cx="1537024" cy="1015663"/>
          </a:xfrm>
          <a:prstGeom prst="rect">
            <a:avLst/>
          </a:prstGeom>
          <a:noFill/>
        </p:spPr>
        <p:txBody>
          <a:bodyPr wrap="none" rtlCol="0">
            <a:spAutoFit/>
          </a:bodyPr>
          <a:lstStyle/>
          <a:p>
            <a:r>
              <a:rPr lang="en-US" sz="6000" dirty="0" smtClean="0">
                <a:solidFill>
                  <a:schemeClr val="bg2">
                    <a:lumMod val="10000"/>
                  </a:schemeClr>
                </a:solidFill>
                <a:latin typeface="Calibri" panose="020F0502020204030204" pitchFamily="34" charset="0"/>
              </a:rPr>
              <a:t>Jobs</a:t>
            </a:r>
            <a:endParaRPr lang="en-US" sz="6000" dirty="0">
              <a:solidFill>
                <a:schemeClr val="bg2">
                  <a:lumMod val="10000"/>
                </a:schemeClr>
              </a:solidFill>
              <a:latin typeface="Calibri" panose="020F0502020204030204" pitchFamily="34" charset="0"/>
            </a:endParaRPr>
          </a:p>
        </p:txBody>
      </p:sp>
      <p:sp>
        <p:nvSpPr>
          <p:cNvPr id="9" name="TextBox 8"/>
          <p:cNvSpPr txBox="1"/>
          <p:nvPr/>
        </p:nvSpPr>
        <p:spPr>
          <a:xfrm>
            <a:off x="4343400" y="4927937"/>
            <a:ext cx="1936749" cy="1015663"/>
          </a:xfrm>
          <a:prstGeom prst="rect">
            <a:avLst/>
          </a:prstGeom>
          <a:noFill/>
        </p:spPr>
        <p:txBody>
          <a:bodyPr wrap="none" rtlCol="0">
            <a:spAutoFit/>
          </a:bodyPr>
          <a:lstStyle/>
          <a:p>
            <a:r>
              <a:rPr lang="en-US" sz="6000" dirty="0" smtClean="0">
                <a:solidFill>
                  <a:schemeClr val="bg2">
                    <a:lumMod val="10000"/>
                  </a:schemeClr>
                </a:solidFill>
                <a:latin typeface="Calibri" panose="020F0502020204030204" pitchFamily="34" charset="0"/>
              </a:rPr>
              <a:t>GHGs</a:t>
            </a:r>
            <a:endParaRPr lang="en-US" sz="6000" dirty="0">
              <a:solidFill>
                <a:schemeClr val="bg2">
                  <a:lumMod val="10000"/>
                </a:schemeClr>
              </a:solidFill>
              <a:latin typeface="Calibri" panose="020F0502020204030204" pitchFamily="34" charset="0"/>
            </a:endParaRPr>
          </a:p>
        </p:txBody>
      </p:sp>
      <p:sp>
        <p:nvSpPr>
          <p:cNvPr id="10" name="TextBox 9"/>
          <p:cNvSpPr txBox="1"/>
          <p:nvPr/>
        </p:nvSpPr>
        <p:spPr>
          <a:xfrm>
            <a:off x="3461427" y="4927937"/>
            <a:ext cx="881973" cy="1015663"/>
          </a:xfrm>
          <a:prstGeom prst="rect">
            <a:avLst/>
          </a:prstGeom>
          <a:noFill/>
        </p:spPr>
        <p:txBody>
          <a:bodyPr wrap="none" rtlCol="0">
            <a:spAutoFit/>
          </a:bodyPr>
          <a:lstStyle/>
          <a:p>
            <a:r>
              <a:rPr lang="en-US" sz="6000" b="1" dirty="0" smtClean="0">
                <a:solidFill>
                  <a:schemeClr val="bg2">
                    <a:lumMod val="10000"/>
                  </a:schemeClr>
                </a:solidFill>
                <a:latin typeface="Calibri" panose="020F0502020204030204" pitchFamily="34" charset="0"/>
              </a:rPr>
              <a:t>↑</a:t>
            </a:r>
            <a:endParaRPr lang="en-US" sz="6000" b="1" dirty="0">
              <a:solidFill>
                <a:schemeClr val="bg2">
                  <a:lumMod val="10000"/>
                </a:schemeClr>
              </a:solidFill>
              <a:latin typeface="Calibri" panose="020F0502020204030204" pitchFamily="34" charset="0"/>
            </a:endParaRPr>
          </a:p>
        </p:txBody>
      </p:sp>
      <p:sp>
        <p:nvSpPr>
          <p:cNvPr id="11" name="TextBox 10"/>
          <p:cNvSpPr txBox="1"/>
          <p:nvPr/>
        </p:nvSpPr>
        <p:spPr>
          <a:xfrm>
            <a:off x="6280149" y="4927936"/>
            <a:ext cx="881973" cy="1015663"/>
          </a:xfrm>
          <a:prstGeom prst="rect">
            <a:avLst/>
          </a:prstGeom>
          <a:noFill/>
        </p:spPr>
        <p:txBody>
          <a:bodyPr wrap="none" rtlCol="0">
            <a:spAutoFit/>
          </a:bodyPr>
          <a:lstStyle/>
          <a:p>
            <a:r>
              <a:rPr lang="en-US" sz="6000" b="1" dirty="0" smtClean="0">
                <a:solidFill>
                  <a:schemeClr val="bg2">
                    <a:lumMod val="10000"/>
                  </a:schemeClr>
                </a:solidFill>
                <a:latin typeface="Calibri" panose="020F0502020204030204" pitchFamily="34" charset="0"/>
              </a:rPr>
              <a:t>↓</a:t>
            </a:r>
            <a:endParaRPr lang="en-US" sz="6000" b="1" dirty="0">
              <a:solidFill>
                <a:schemeClr val="bg2">
                  <a:lumMod val="10000"/>
                </a:schemeClr>
              </a:solidFill>
              <a:latin typeface="Calibri" panose="020F0502020204030204" pitchFamily="34" charset="0"/>
            </a:endParaRPr>
          </a:p>
        </p:txBody>
      </p:sp>
    </p:spTree>
    <p:extLst>
      <p:ext uri="{BB962C8B-B14F-4D97-AF65-F5344CB8AC3E}">
        <p14:creationId xmlns:p14="http://schemas.microsoft.com/office/powerpoint/2010/main" val="3079889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t>New York Green Bank</a:t>
            </a:r>
            <a:r>
              <a:rPr lang="en-US" sz="3200" dirty="0" smtClean="0"/>
              <a:t/>
            </a:r>
            <a:br>
              <a:rPr lang="en-US" sz="3200" dirty="0" smtClean="0"/>
            </a:br>
            <a:r>
              <a:rPr lang="en-US" sz="2800" dirty="0" smtClean="0"/>
              <a:t>Follows Connecticut’s Lead</a:t>
            </a:r>
            <a:endParaRPr lang="en-US" sz="2800" dirty="0"/>
          </a:p>
        </p:txBody>
      </p:sp>
      <p:sp>
        <p:nvSpPr>
          <p:cNvPr id="34" name="Rectangle 33"/>
          <p:cNvSpPr/>
          <p:nvPr/>
        </p:nvSpPr>
        <p:spPr>
          <a:xfrm>
            <a:off x="3251665" y="5029200"/>
            <a:ext cx="5665322" cy="762000"/>
          </a:xfrm>
          <a:prstGeom prst="rect">
            <a:avLst/>
          </a:prstGeom>
          <a:solidFill>
            <a:srgbClr val="089948"/>
          </a:solidFill>
          <a:ln>
            <a:solidFill>
              <a:srgbClr val="089948"/>
            </a:solidFill>
          </a:ln>
          <a:effectLst/>
        </p:spPr>
        <p:txBody>
          <a:bodyPr spcFirstLastPara="0" vert="horz" wrap="square" lIns="91440" tIns="91440" rIns="91440" bIns="91440" numCol="1" spcCol="1270" anchor="ctr" anchorCtr="0">
            <a:noAutofit/>
          </a:bodyPr>
          <a:lstStyle/>
          <a:p>
            <a:pPr marL="0" marR="0" lvl="0" indent="0" algn="ctr" defTabSz="1066800" eaLnBrk="0" fontAlgn="base" latinLnBrk="0" hangingPunct="0">
              <a:lnSpc>
                <a:spcPct val="90000"/>
              </a:lnSpc>
              <a:spcBef>
                <a:spcPct val="0"/>
              </a:spcBef>
              <a:spcAft>
                <a:spcPct val="35000"/>
              </a:spcAft>
              <a:buClrTx/>
              <a:buSzTx/>
              <a:buFontTx/>
              <a:buNone/>
              <a:tabLst/>
              <a:defRPr/>
            </a:pPr>
            <a:endParaRPr kumimoji="0" lang="en-US" sz="3000" b="1" i="0" u="none" strike="noStrike" kern="0" cap="none" spc="0" normalizeH="0" baseline="-25000" noProof="0" dirty="0" smtClean="0">
              <a:ln>
                <a:noFill/>
              </a:ln>
              <a:solidFill>
                <a:srgbClr val="FFFFFF"/>
              </a:solidFill>
              <a:effectLst/>
              <a:uLnTx/>
              <a:uFillTx/>
              <a:latin typeface="Arial"/>
            </a:endParaRPr>
          </a:p>
          <a:p>
            <a:pPr lvl="0" eaLnBrk="0" fontAlgn="base" hangingPunct="0">
              <a:defRPr/>
            </a:pPr>
            <a:r>
              <a:rPr lang="en-US" sz="3000" kern="0" baseline="-25000" dirty="0">
                <a:solidFill>
                  <a:srgbClr val="FFFFFF"/>
                </a:solidFill>
                <a:latin typeface="Arial"/>
                <a:ea typeface="Calibri"/>
              </a:rPr>
              <a:t>When fully capitalized, the Green Bank is expected to have a </a:t>
            </a:r>
            <a:r>
              <a:rPr lang="en-US" sz="3000" b="1" u="sng" kern="0" baseline="-25000" dirty="0">
                <a:solidFill>
                  <a:srgbClr val="FFFFFF"/>
                </a:solidFill>
                <a:latin typeface="Arial"/>
                <a:ea typeface="Calibri"/>
              </a:rPr>
              <a:t>$1 billion balance sheet</a:t>
            </a:r>
            <a:r>
              <a:rPr lang="en-US" sz="3000" kern="0" baseline="-25000" dirty="0">
                <a:solidFill>
                  <a:srgbClr val="FFFFFF"/>
                </a:solidFill>
                <a:latin typeface="Arial"/>
                <a:ea typeface="Calibri"/>
              </a:rPr>
              <a:t>.</a:t>
            </a:r>
            <a:endParaRPr lang="en-US" sz="3000" b="1" i="1" u="sng" kern="0" baseline="-25000" dirty="0">
              <a:solidFill>
                <a:srgbClr val="FFFFFF"/>
              </a:solidFill>
              <a:latin typeface="Arial"/>
              <a:ea typeface="Calibri"/>
            </a:endParaRP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3000" b="0" i="0" u="none" strike="noStrike" kern="0" cap="none" spc="0" normalizeH="0" baseline="-25000" noProof="0" dirty="0" smtClean="0">
              <a:ln>
                <a:noFill/>
              </a:ln>
              <a:solidFill>
                <a:srgbClr val="FFFFFF"/>
              </a:solidFill>
              <a:effectLst/>
              <a:uLnTx/>
              <a:uFillTx/>
              <a:latin typeface="Arial"/>
              <a:ea typeface="Calibri"/>
            </a:endParaRPr>
          </a:p>
          <a:p>
            <a:pPr marL="0" marR="0" lvl="0" indent="0" algn="ctr" defTabSz="1066800" eaLnBrk="0" fontAlgn="base" latinLnBrk="0" hangingPunct="0">
              <a:lnSpc>
                <a:spcPct val="90000"/>
              </a:lnSpc>
              <a:spcBef>
                <a:spcPct val="0"/>
              </a:spcBef>
              <a:spcAft>
                <a:spcPct val="35000"/>
              </a:spcAft>
              <a:buClrTx/>
              <a:buSzTx/>
              <a:buFontTx/>
              <a:buNone/>
              <a:tabLst/>
              <a:defRPr/>
            </a:pPr>
            <a:endParaRPr kumimoji="0" lang="en-US" sz="3000" b="1" i="0" u="none" strike="noStrike" kern="0" cap="none" spc="0" normalizeH="0" baseline="-25000" noProof="0" dirty="0" smtClean="0">
              <a:ln>
                <a:noFill/>
              </a:ln>
              <a:solidFill>
                <a:srgbClr val="FFFFFF"/>
              </a:solidFill>
              <a:effectLst/>
              <a:uLnTx/>
              <a:uFillTx/>
              <a:latin typeface="Arial"/>
            </a:endParaRPr>
          </a:p>
        </p:txBody>
      </p:sp>
      <p:pic>
        <p:nvPicPr>
          <p:cNvPr id="1026" name="Picture 2" descr="Gov. Cuomo Announces $1B Green Bank, New Energy Cz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62668"/>
            <a:ext cx="2952750" cy="21336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51665" y="1462669"/>
            <a:ext cx="5665322" cy="3337931"/>
          </a:xfrm>
          <a:prstGeom prst="rect">
            <a:avLst/>
          </a:prstGeom>
          <a:solidFill>
            <a:srgbClr val="089948"/>
          </a:solidFill>
          <a:ln>
            <a:solidFill>
              <a:srgbClr val="089948"/>
            </a:solidFill>
          </a:ln>
          <a:effectLst/>
        </p:spPr>
        <p:txBody>
          <a:bodyPr spcFirstLastPara="0" vert="horz" wrap="square" lIns="91440" tIns="91440" rIns="91440" bIns="91440" numCol="1" spcCol="1270" anchor="ctr" anchorCtr="0">
            <a:noAutofit/>
          </a:bodyPr>
          <a:lstStyle/>
          <a:p>
            <a:pPr marL="0" marR="0" lvl="0" indent="0" algn="ctr" defTabSz="1066800" eaLnBrk="0" fontAlgn="base" latinLnBrk="0" hangingPunct="0">
              <a:lnSpc>
                <a:spcPct val="90000"/>
              </a:lnSpc>
              <a:spcBef>
                <a:spcPct val="0"/>
              </a:spcBef>
              <a:spcAft>
                <a:spcPct val="35000"/>
              </a:spcAft>
              <a:buClrTx/>
              <a:buSzTx/>
              <a:buFontTx/>
              <a:buNone/>
              <a:tabLst/>
              <a:defRPr/>
            </a:pPr>
            <a:endParaRPr kumimoji="0" lang="en-US" sz="3000" b="1" i="0" u="none" strike="noStrike" kern="0" cap="none" spc="0" normalizeH="0" baseline="-25000" noProof="0" dirty="0" smtClean="0">
              <a:ln>
                <a:noFill/>
              </a:ln>
              <a:solidFill>
                <a:srgbClr val="FFFFFF"/>
              </a:solidFill>
              <a:effectLst/>
              <a:uLnTx/>
              <a:uFillTx/>
              <a:latin typeface="Arial"/>
            </a:endParaRPr>
          </a:p>
          <a:p>
            <a:pPr lvl="0" eaLnBrk="0" fontAlgn="base" hangingPunct="0">
              <a:defRPr/>
            </a:pPr>
            <a:r>
              <a:rPr kumimoji="0" lang="en-US" sz="3000" b="0" i="0" u="none" strike="noStrike" kern="0" cap="none" spc="0" normalizeH="0" baseline="-25000" noProof="0" dirty="0" smtClean="0">
                <a:ln>
                  <a:noFill/>
                </a:ln>
                <a:solidFill>
                  <a:srgbClr val="FFFFFF"/>
                </a:solidFill>
                <a:effectLst/>
                <a:uLnTx/>
                <a:uFillTx/>
                <a:latin typeface="Arial"/>
                <a:ea typeface="Calibri"/>
              </a:rPr>
              <a:t>“Through the New York Green Bank, we will </a:t>
            </a:r>
            <a:r>
              <a:rPr kumimoji="0" lang="en-US" sz="3000" b="1" i="0" u="sng" strike="noStrike" kern="0" cap="none" spc="0" normalizeH="0" baseline="-25000" noProof="0" dirty="0" smtClean="0">
                <a:ln>
                  <a:noFill/>
                </a:ln>
                <a:solidFill>
                  <a:srgbClr val="FFFFFF"/>
                </a:solidFill>
                <a:effectLst/>
                <a:uLnTx/>
                <a:uFillTx/>
                <a:latin typeface="Arial"/>
                <a:ea typeface="Calibri"/>
              </a:rPr>
              <a:t>leverage public dollars </a:t>
            </a:r>
            <a:r>
              <a:rPr lang="en-US" sz="3000" b="1" u="sng" kern="0" baseline="-25000" dirty="0" smtClean="0">
                <a:solidFill>
                  <a:srgbClr val="FFFFFF"/>
                </a:solidFill>
                <a:latin typeface="Arial"/>
                <a:ea typeface="Calibri"/>
              </a:rPr>
              <a:t>t</a:t>
            </a:r>
            <a:r>
              <a:rPr kumimoji="0" lang="en-US" sz="3000" b="1" i="0" u="sng" strike="noStrike" kern="0" cap="none" spc="0" normalizeH="0" baseline="-25000" noProof="0" dirty="0" smtClean="0">
                <a:ln>
                  <a:noFill/>
                </a:ln>
                <a:solidFill>
                  <a:srgbClr val="FFFFFF"/>
                </a:solidFill>
                <a:effectLst/>
                <a:uLnTx/>
                <a:uFillTx/>
                <a:latin typeface="Arial"/>
                <a:ea typeface="Calibri"/>
              </a:rPr>
              <a:t>o attract private sector investment</a:t>
            </a:r>
            <a:r>
              <a:rPr kumimoji="0" lang="en-US" sz="3000" b="0" i="0" u="none" strike="noStrike" kern="0" cap="none" spc="0" normalizeH="0" baseline="-25000" noProof="0" dirty="0" smtClean="0">
                <a:ln>
                  <a:noFill/>
                </a:ln>
                <a:solidFill>
                  <a:srgbClr val="FFFFFF"/>
                </a:solidFill>
                <a:effectLst/>
                <a:uLnTx/>
                <a:uFillTx/>
                <a:latin typeface="Arial"/>
                <a:ea typeface="Calibri"/>
              </a:rPr>
              <a:t> into building a new clean energy economy that will </a:t>
            </a:r>
            <a:r>
              <a:rPr kumimoji="0" lang="en-US" sz="3000" b="1" i="0" u="sng" strike="noStrike" kern="0" cap="none" spc="0" normalizeH="0" baseline="-25000" noProof="0" dirty="0" smtClean="0">
                <a:ln>
                  <a:noFill/>
                </a:ln>
                <a:solidFill>
                  <a:srgbClr val="FFFFFF"/>
                </a:solidFill>
                <a:effectLst/>
                <a:uLnTx/>
                <a:uFillTx/>
                <a:latin typeface="Arial"/>
                <a:ea typeface="Calibri"/>
              </a:rPr>
              <a:t>help make our state greener and </a:t>
            </a:r>
            <a:r>
              <a:rPr lang="en-US" sz="3000" b="1" u="sng" kern="0" baseline="-25000" dirty="0">
                <a:solidFill>
                  <a:srgbClr val="FFFFFF"/>
                </a:solidFill>
                <a:latin typeface="Arial"/>
                <a:ea typeface="Calibri"/>
              </a:rPr>
              <a:t>create jobs</a:t>
            </a:r>
            <a:r>
              <a:rPr lang="en-US" sz="3000" kern="0" baseline="-25000" dirty="0">
                <a:solidFill>
                  <a:srgbClr val="FFFFFF"/>
                </a:solidFill>
                <a:latin typeface="Arial"/>
                <a:ea typeface="Calibri"/>
              </a:rPr>
              <a:t>…With this initiative, we will promote job growth and business development, improve resiliency and air quality, and lower costs for consumers while providing them with greater choices and value for their money</a:t>
            </a:r>
            <a:r>
              <a:rPr lang="en-US" sz="3000" kern="0" baseline="-25000" dirty="0" smtClean="0">
                <a:solidFill>
                  <a:srgbClr val="FFFFFF"/>
                </a:solidFill>
                <a:latin typeface="Arial"/>
                <a:ea typeface="Calibri"/>
              </a:rPr>
              <a:t>.” </a:t>
            </a:r>
            <a:endParaRPr kumimoji="0" lang="en-US" sz="3000" b="0" i="0" u="none" strike="noStrike" kern="0" cap="none" spc="0" normalizeH="0" baseline="-25000" noProof="0" dirty="0" smtClean="0">
              <a:ln>
                <a:noFill/>
              </a:ln>
              <a:solidFill>
                <a:srgbClr val="FFFFFF"/>
              </a:solidFill>
              <a:effectLst/>
              <a:uLnTx/>
              <a:uFillTx/>
              <a:latin typeface="Arial"/>
              <a:ea typeface="Calibri"/>
            </a:endParaRP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3000" b="0" i="0" u="none" strike="noStrike" kern="0" cap="none" spc="0" normalizeH="0" baseline="-25000" noProof="0" dirty="0" smtClean="0">
              <a:ln>
                <a:noFill/>
              </a:ln>
              <a:solidFill>
                <a:srgbClr val="FFFFFF"/>
              </a:solidFill>
              <a:effectLst/>
              <a:uLnTx/>
              <a:uFillTx/>
              <a:latin typeface="Arial"/>
              <a:ea typeface="Calibri"/>
            </a:endParaRPr>
          </a:p>
          <a:p>
            <a:pPr marL="0" marR="0" lvl="0" indent="0" algn="ctr" defTabSz="1066800" eaLnBrk="0" fontAlgn="base" latinLnBrk="0" hangingPunct="0">
              <a:lnSpc>
                <a:spcPct val="90000"/>
              </a:lnSpc>
              <a:spcBef>
                <a:spcPct val="0"/>
              </a:spcBef>
              <a:spcAft>
                <a:spcPct val="35000"/>
              </a:spcAft>
              <a:buClrTx/>
              <a:buSzTx/>
              <a:buFontTx/>
              <a:buNone/>
              <a:tabLst/>
              <a:defRPr/>
            </a:pPr>
            <a:endParaRPr kumimoji="0" lang="en-US" sz="3000" b="1" i="0" u="none" strike="noStrike" kern="0" cap="none" spc="0" normalizeH="0" baseline="-25000" noProof="0" dirty="0" smtClean="0">
              <a:ln>
                <a:noFill/>
              </a:ln>
              <a:solidFill>
                <a:srgbClr val="FFFFFF"/>
              </a:solidFill>
              <a:effectLst/>
              <a:uLnTx/>
              <a:uFillTx/>
              <a:latin typeface="Arial"/>
            </a:endParaRPr>
          </a:p>
        </p:txBody>
      </p:sp>
      <p:sp>
        <p:nvSpPr>
          <p:cNvPr id="6"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18</a:t>
            </a:fld>
            <a:endParaRPr lang="en-US" dirty="0">
              <a:solidFill>
                <a:schemeClr val="bg1"/>
              </a:solidFill>
            </a:endParaRPr>
          </a:p>
        </p:txBody>
      </p:sp>
    </p:spTree>
    <p:extLst>
      <p:ext uri="{BB962C8B-B14F-4D97-AF65-F5344CB8AC3E}">
        <p14:creationId xmlns:p14="http://schemas.microsoft.com/office/powerpoint/2010/main" val="2223734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t>New Jersey Energy Resilience Bank</a:t>
            </a:r>
            <a:r>
              <a:rPr lang="en-US" sz="3200" dirty="0" smtClean="0"/>
              <a:t/>
            </a:r>
            <a:br>
              <a:rPr lang="en-US" sz="3200" dirty="0" smtClean="0"/>
            </a:br>
            <a:r>
              <a:rPr lang="en-US" sz="2800" dirty="0" smtClean="0"/>
              <a:t>Follows Connecticut’s Lead</a:t>
            </a:r>
            <a:endParaRPr lang="en-US" sz="2800" dirty="0"/>
          </a:p>
        </p:txBody>
      </p:sp>
      <p:sp>
        <p:nvSpPr>
          <p:cNvPr id="34" name="Rectangle 33"/>
          <p:cNvSpPr/>
          <p:nvPr/>
        </p:nvSpPr>
        <p:spPr>
          <a:xfrm>
            <a:off x="3251665" y="5105400"/>
            <a:ext cx="5665322" cy="990600"/>
          </a:xfrm>
          <a:prstGeom prst="rect">
            <a:avLst/>
          </a:prstGeom>
          <a:solidFill>
            <a:srgbClr val="089948"/>
          </a:solidFill>
          <a:ln>
            <a:solidFill>
              <a:srgbClr val="089948"/>
            </a:solidFill>
          </a:ln>
          <a:effectLst/>
        </p:spPr>
        <p:txBody>
          <a:bodyPr spcFirstLastPara="0" vert="horz" wrap="square" lIns="91440" tIns="91440" rIns="91440" bIns="91440" numCol="1" spcCol="1270" anchor="ctr" anchorCtr="0">
            <a:noAutofit/>
          </a:bodyPr>
          <a:lstStyle/>
          <a:p>
            <a:pPr marL="0" marR="0" lvl="0" indent="0" algn="ctr" defTabSz="1066800" eaLnBrk="0" fontAlgn="base" latinLnBrk="0" hangingPunct="0">
              <a:lnSpc>
                <a:spcPct val="90000"/>
              </a:lnSpc>
              <a:spcBef>
                <a:spcPct val="0"/>
              </a:spcBef>
              <a:spcAft>
                <a:spcPct val="35000"/>
              </a:spcAft>
              <a:buClrTx/>
              <a:buSzTx/>
              <a:buFontTx/>
              <a:buNone/>
              <a:tabLst/>
              <a:defRPr/>
            </a:pPr>
            <a:endParaRPr kumimoji="0" lang="en-US" sz="2800" b="1" i="0" u="none" strike="noStrike" kern="0" cap="none" spc="0" normalizeH="0" baseline="-25000" noProof="0" dirty="0" smtClean="0">
              <a:ln>
                <a:noFill/>
              </a:ln>
              <a:solidFill>
                <a:srgbClr val="FFFFFF"/>
              </a:solidFill>
              <a:effectLst/>
              <a:uLnTx/>
              <a:uFillTx/>
              <a:latin typeface="Arial"/>
            </a:endParaRPr>
          </a:p>
          <a:p>
            <a:pPr lvl="0" eaLnBrk="0" fontAlgn="base" hangingPunct="0">
              <a:defRPr/>
            </a:pPr>
            <a:r>
              <a:rPr lang="en-US" sz="2800" kern="0" baseline="-25000" dirty="0" smtClean="0">
                <a:solidFill>
                  <a:srgbClr val="FFFFFF"/>
                </a:solidFill>
                <a:latin typeface="Arial"/>
                <a:ea typeface="Calibri"/>
              </a:rPr>
              <a:t>The bank is </a:t>
            </a:r>
            <a:r>
              <a:rPr lang="en-US" sz="2800" b="1" u="sng" kern="0" baseline="-25000" dirty="0" smtClean="0">
                <a:solidFill>
                  <a:srgbClr val="FFFFFF"/>
                </a:solidFill>
                <a:latin typeface="Arial"/>
                <a:ea typeface="Calibri"/>
              </a:rPr>
              <a:t>capitalized with $200 million </a:t>
            </a:r>
            <a:r>
              <a:rPr lang="en-US" sz="2800" kern="0" baseline="-25000" dirty="0" smtClean="0">
                <a:solidFill>
                  <a:srgbClr val="FFFFFF"/>
                </a:solidFill>
                <a:latin typeface="Arial"/>
                <a:ea typeface="Calibri"/>
              </a:rPr>
              <a:t>through a federal Community Development Block Grant for Disaster Recovery as a result of </a:t>
            </a:r>
            <a:r>
              <a:rPr lang="en-US" sz="2800" kern="0" baseline="-25000" dirty="0" err="1" smtClean="0">
                <a:solidFill>
                  <a:srgbClr val="FFFFFF"/>
                </a:solidFill>
                <a:latin typeface="Arial"/>
                <a:ea typeface="Calibri"/>
              </a:rPr>
              <a:t>Superstorm</a:t>
            </a:r>
            <a:r>
              <a:rPr lang="en-US" sz="2800" kern="0" baseline="-25000" dirty="0" smtClean="0">
                <a:solidFill>
                  <a:srgbClr val="FFFFFF"/>
                </a:solidFill>
                <a:latin typeface="Arial"/>
                <a:ea typeface="Calibri"/>
              </a:rPr>
              <a:t> Sandy</a:t>
            </a:r>
            <a:endParaRPr lang="en-US" sz="2800" b="1" i="1" u="sng" kern="0" baseline="-25000" dirty="0">
              <a:solidFill>
                <a:srgbClr val="FFFFFF"/>
              </a:solidFill>
              <a:latin typeface="Arial"/>
              <a:ea typeface="Calibri"/>
            </a:endParaRP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2800" b="0" i="0" u="none" strike="noStrike" kern="0" cap="none" spc="0" normalizeH="0" baseline="-25000" noProof="0" dirty="0" smtClean="0">
              <a:ln>
                <a:noFill/>
              </a:ln>
              <a:solidFill>
                <a:srgbClr val="FFFFFF"/>
              </a:solidFill>
              <a:effectLst/>
              <a:uLnTx/>
              <a:uFillTx/>
              <a:latin typeface="Arial"/>
              <a:ea typeface="Calibri"/>
            </a:endParaRPr>
          </a:p>
          <a:p>
            <a:pPr marL="0" marR="0" lvl="0" indent="0" algn="ctr" defTabSz="1066800" eaLnBrk="0" fontAlgn="base" latinLnBrk="0" hangingPunct="0">
              <a:lnSpc>
                <a:spcPct val="90000"/>
              </a:lnSpc>
              <a:spcBef>
                <a:spcPct val="0"/>
              </a:spcBef>
              <a:spcAft>
                <a:spcPct val="35000"/>
              </a:spcAft>
              <a:buClrTx/>
              <a:buSzTx/>
              <a:buFontTx/>
              <a:buNone/>
              <a:tabLst/>
              <a:defRPr/>
            </a:pPr>
            <a:endParaRPr kumimoji="0" lang="en-US" sz="2800" b="1" i="0" u="none" strike="noStrike" kern="0" cap="none" spc="0" normalizeH="0" baseline="-25000" noProof="0" dirty="0" smtClean="0">
              <a:ln>
                <a:noFill/>
              </a:ln>
              <a:solidFill>
                <a:srgbClr val="FFFFFF"/>
              </a:solidFill>
              <a:effectLst/>
              <a:uLnTx/>
              <a:uFillTx/>
              <a:latin typeface="Arial"/>
            </a:endParaRPr>
          </a:p>
        </p:txBody>
      </p:sp>
      <p:sp>
        <p:nvSpPr>
          <p:cNvPr id="5" name="Rectangle 4"/>
          <p:cNvSpPr/>
          <p:nvPr/>
        </p:nvSpPr>
        <p:spPr>
          <a:xfrm>
            <a:off x="3251665" y="1462669"/>
            <a:ext cx="5665322" cy="3490331"/>
          </a:xfrm>
          <a:prstGeom prst="rect">
            <a:avLst/>
          </a:prstGeom>
          <a:solidFill>
            <a:srgbClr val="089948"/>
          </a:solidFill>
          <a:ln>
            <a:solidFill>
              <a:srgbClr val="089948"/>
            </a:solidFill>
          </a:ln>
          <a:effectLst/>
        </p:spPr>
        <p:txBody>
          <a:bodyPr spcFirstLastPara="0" vert="horz" wrap="square" lIns="91440" tIns="91440" rIns="91440" bIns="91440" numCol="1" spcCol="1270" anchor="ctr" anchorCtr="0">
            <a:noAutofit/>
          </a:bodyPr>
          <a:lstStyle/>
          <a:p>
            <a:pPr marL="0" marR="0" lvl="0" indent="0" algn="ctr" defTabSz="1066800" eaLnBrk="0" fontAlgn="base" latinLnBrk="0" hangingPunct="0">
              <a:lnSpc>
                <a:spcPct val="90000"/>
              </a:lnSpc>
              <a:spcBef>
                <a:spcPct val="0"/>
              </a:spcBef>
              <a:spcAft>
                <a:spcPct val="35000"/>
              </a:spcAft>
              <a:buClrTx/>
              <a:buSzTx/>
              <a:buFontTx/>
              <a:buNone/>
              <a:tabLst/>
              <a:defRPr/>
            </a:pPr>
            <a:endParaRPr kumimoji="0" lang="en-US" sz="2800" b="1" i="0" u="none" strike="noStrike" kern="0" cap="none" spc="0" normalizeH="0" baseline="-25000" noProof="0" dirty="0" smtClean="0">
              <a:ln>
                <a:noFill/>
              </a:ln>
              <a:solidFill>
                <a:srgbClr val="FFFFFF"/>
              </a:solidFill>
              <a:effectLst/>
              <a:uLnTx/>
              <a:uFillTx/>
              <a:latin typeface="Arial"/>
            </a:endParaRPr>
          </a:p>
          <a:p>
            <a:pPr lvl="0" eaLnBrk="0" fontAlgn="base" hangingPunct="0">
              <a:defRPr/>
            </a:pPr>
            <a:r>
              <a:rPr lang="en-US" sz="2800" kern="0" baseline="-25000" dirty="0">
                <a:solidFill>
                  <a:srgbClr val="FFFFFF"/>
                </a:solidFill>
                <a:latin typeface="Arial"/>
                <a:ea typeface="Calibri"/>
              </a:rPr>
              <a:t>“The launch of the Energy Resilience Bank, </a:t>
            </a:r>
            <a:r>
              <a:rPr lang="en-US" sz="2800" b="1" u="sng" kern="0" baseline="-25000" dirty="0">
                <a:solidFill>
                  <a:srgbClr val="FFFFFF"/>
                </a:solidFill>
                <a:latin typeface="Arial"/>
                <a:ea typeface="Calibri"/>
              </a:rPr>
              <a:t>the first of its kind in the nation to focus on resilience</a:t>
            </a:r>
            <a:r>
              <a:rPr lang="en-US" sz="2800" kern="0" baseline="-25000" dirty="0">
                <a:solidFill>
                  <a:srgbClr val="FFFFFF"/>
                </a:solidFill>
                <a:latin typeface="Arial"/>
                <a:ea typeface="Calibri"/>
              </a:rPr>
              <a:t>, is yet another effort of the Christie Administration to increase energy resilience at critical facilities throughout New Jersey…Increasing energy resilience, whether through the Energy Resilience Bank, the BPU approved resiliency improvement measures implemented by utility companies </a:t>
            </a:r>
            <a:r>
              <a:rPr lang="en-US" sz="2800" b="1" u="sng" kern="0" baseline="-25000" dirty="0">
                <a:solidFill>
                  <a:srgbClr val="FFFFFF"/>
                </a:solidFill>
                <a:latin typeface="Arial"/>
                <a:ea typeface="Calibri"/>
              </a:rPr>
              <a:t>or NJ’s Clean Energy Program</a:t>
            </a:r>
            <a:r>
              <a:rPr lang="en-US" sz="2800" kern="0" baseline="-25000" dirty="0">
                <a:solidFill>
                  <a:srgbClr val="FFFFFF"/>
                </a:solidFill>
                <a:latin typeface="Arial"/>
                <a:ea typeface="Calibri"/>
              </a:rPr>
              <a:t>, will minimize the potential impacts of future widespread power outages due to major storms like </a:t>
            </a:r>
            <a:r>
              <a:rPr lang="en-US" sz="2800" kern="0" baseline="-25000" dirty="0" err="1">
                <a:solidFill>
                  <a:srgbClr val="FFFFFF"/>
                </a:solidFill>
                <a:latin typeface="Arial"/>
                <a:ea typeface="Calibri"/>
              </a:rPr>
              <a:t>Superstorm</a:t>
            </a:r>
            <a:r>
              <a:rPr lang="en-US" sz="2800" kern="0" baseline="-25000" dirty="0">
                <a:solidFill>
                  <a:srgbClr val="FFFFFF"/>
                </a:solidFill>
                <a:latin typeface="Arial"/>
                <a:ea typeface="Calibri"/>
              </a:rPr>
              <a:t> Sandy</a:t>
            </a:r>
            <a:r>
              <a:rPr lang="en-US" sz="2800" kern="0" baseline="-25000" dirty="0" smtClean="0">
                <a:solidFill>
                  <a:srgbClr val="FFFFFF"/>
                </a:solidFill>
                <a:latin typeface="Arial"/>
                <a:ea typeface="Calibri"/>
              </a:rPr>
              <a:t>.”</a:t>
            </a: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2800" b="0" i="0" u="none" strike="noStrike" kern="0" cap="none" spc="0" normalizeH="0" baseline="-25000" noProof="0" dirty="0" smtClean="0">
              <a:ln>
                <a:noFill/>
              </a:ln>
              <a:solidFill>
                <a:srgbClr val="FFFFFF"/>
              </a:solidFill>
              <a:effectLst/>
              <a:uLnTx/>
              <a:uFillTx/>
              <a:latin typeface="Arial"/>
              <a:ea typeface="Calibri"/>
            </a:endParaRPr>
          </a:p>
          <a:p>
            <a:pPr marL="0" marR="0" lvl="0" indent="0" algn="ctr" defTabSz="1066800" eaLnBrk="0" fontAlgn="base" latinLnBrk="0" hangingPunct="0">
              <a:lnSpc>
                <a:spcPct val="90000"/>
              </a:lnSpc>
              <a:spcBef>
                <a:spcPct val="0"/>
              </a:spcBef>
              <a:spcAft>
                <a:spcPct val="35000"/>
              </a:spcAft>
              <a:buClrTx/>
              <a:buSzTx/>
              <a:buFontTx/>
              <a:buNone/>
              <a:tabLst/>
              <a:defRPr/>
            </a:pPr>
            <a:endParaRPr kumimoji="0" lang="en-US" sz="2800" b="1" i="0" u="none" strike="noStrike" kern="0" cap="none" spc="0" normalizeH="0" baseline="-25000" noProof="0" dirty="0" smtClean="0">
              <a:ln>
                <a:noFill/>
              </a:ln>
              <a:solidFill>
                <a:srgbClr val="FFFFFF"/>
              </a:solidFill>
              <a:effectLst/>
              <a:uLnTx/>
              <a:uFillTx/>
              <a:latin typeface="Arial"/>
            </a:endParaRPr>
          </a:p>
        </p:txBody>
      </p:sp>
      <p:sp>
        <p:nvSpPr>
          <p:cNvPr id="6"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19</a:t>
            </a:fld>
            <a:endParaRPr lang="en-US" dirty="0">
              <a:solidFill>
                <a:schemeClr val="bg1"/>
              </a:solidFill>
            </a:endParaRPr>
          </a:p>
        </p:txBody>
      </p:sp>
      <p:pic>
        <p:nvPicPr>
          <p:cNvPr id="7" name="Picture 2" descr="http://www.northjersey.com/polopoly_fs/1.588797!/fileImage/httpImage/082613christie-dngn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2924647" cy="226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526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304800"/>
            <a:ext cx="8763000" cy="914400"/>
          </a:xfrm>
        </p:spPr>
        <p:txBody>
          <a:bodyPr>
            <a:noAutofit/>
          </a:bodyPr>
          <a:lstStyle/>
          <a:p>
            <a:r>
              <a:rPr lang="en-US" sz="3200" b="1" dirty="0" smtClean="0"/>
              <a:t>Why </a:t>
            </a:r>
            <a:r>
              <a:rPr lang="en-US" sz="3200" b="1" dirty="0" smtClean="0"/>
              <a:t>a </a:t>
            </a:r>
            <a:r>
              <a:rPr lang="en-US" sz="3200" b="1" dirty="0" smtClean="0"/>
              <a:t>Green Bank?</a:t>
            </a:r>
            <a:r>
              <a:rPr lang="en-US" sz="3200" b="1" dirty="0" smtClean="0"/>
              <a:t/>
            </a:r>
            <a:br>
              <a:rPr lang="en-US" sz="3200" b="1" dirty="0" smtClean="0"/>
            </a:br>
            <a:r>
              <a:rPr lang="en-US" sz="2800" dirty="0" smtClean="0"/>
              <a:t>Economic Development and Environmental Protection</a:t>
            </a:r>
            <a:endParaRPr lang="en-US" sz="2800" dirty="0"/>
          </a:p>
        </p:txBody>
      </p:sp>
      <p:sp>
        <p:nvSpPr>
          <p:cNvPr id="7"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2</a:t>
            </a:fld>
            <a:endParaRPr lang="en-US" dirty="0">
              <a:solidFill>
                <a:schemeClr val="bg1"/>
              </a:solidFill>
            </a:endParaRPr>
          </a:p>
        </p:txBody>
      </p:sp>
      <p:pic>
        <p:nvPicPr>
          <p:cNvPr id="1026" name="Picture 2" descr="http://www.ecpaclaims.com/blog/wp-content/uploads/2012/10/hurricane-sandy-hel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05000"/>
            <a:ext cx="436110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toonaripost.com/wp-content/themes/Yen/timthumb.php?src=http://www.toonaripost.com/wp-content/uploads/2011/11/U.S-Solar-Industry-Threatened-by-Solar-Trade-Dispute.jpg&amp;w=580&amp;z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99920"/>
            <a:ext cx="427340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066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t>Green Bank Movement</a:t>
            </a:r>
            <a:r>
              <a:rPr lang="en-US" sz="3200" dirty="0" smtClean="0"/>
              <a:t/>
            </a:r>
            <a:br>
              <a:rPr lang="en-US" sz="3200" dirty="0" smtClean="0"/>
            </a:br>
            <a:r>
              <a:rPr lang="en-US" sz="2800" dirty="0" smtClean="0"/>
              <a:t>United States</a:t>
            </a:r>
            <a:endParaRPr lang="en-US" sz="2800" dirty="0"/>
          </a:p>
        </p:txBody>
      </p:sp>
      <p:sp>
        <p:nvSpPr>
          <p:cNvPr id="6"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20</a:t>
            </a:fld>
            <a:endParaRPr lang="en-US" dirty="0">
              <a:solidFill>
                <a:schemeClr val="bg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14450"/>
            <a:ext cx="8172450"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324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t>Green Bank Act of 2014</a:t>
            </a:r>
            <a:r>
              <a:rPr lang="en-US" sz="3200" dirty="0" smtClean="0"/>
              <a:t/>
            </a:r>
            <a:br>
              <a:rPr lang="en-US" sz="3200" dirty="0" smtClean="0"/>
            </a:br>
            <a:r>
              <a:rPr lang="en-US" sz="2800" dirty="0" smtClean="0"/>
              <a:t>$50 Billion Federal Green Bank Modelled after CT </a:t>
            </a:r>
            <a:endParaRPr lang="en-US" sz="2800" dirty="0"/>
          </a:p>
        </p:txBody>
      </p:sp>
      <p:sp>
        <p:nvSpPr>
          <p:cNvPr id="6"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21</a:t>
            </a:fld>
            <a:endParaRPr lang="en-US" dirty="0">
              <a:solidFill>
                <a:schemeClr val="bg1"/>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4291157" cy="380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47755"/>
            <a:ext cx="3927590" cy="428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191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9"/>
            <a:ext cx="8610600" cy="944561"/>
          </a:xfrm>
        </p:spPr>
        <p:txBody>
          <a:bodyPr>
            <a:normAutofit fontScale="90000"/>
          </a:bodyPr>
          <a:lstStyle/>
          <a:p>
            <a:r>
              <a:rPr lang="en-US" b="1" dirty="0" smtClean="0"/>
              <a:t>President Obama</a:t>
            </a:r>
            <a:r>
              <a:rPr lang="en-US" dirty="0" smtClean="0"/>
              <a:t/>
            </a:r>
            <a:br>
              <a:rPr lang="en-US" dirty="0" smtClean="0"/>
            </a:br>
            <a:r>
              <a:rPr lang="en-US" sz="3100" dirty="0" smtClean="0"/>
              <a:t>American Energy (May 9, 2014)</a:t>
            </a:r>
            <a:endParaRPr lang="en-US" sz="3100" dirty="0"/>
          </a:p>
        </p:txBody>
      </p:sp>
      <p:sp>
        <p:nvSpPr>
          <p:cNvPr id="34" name="Rectangle 33"/>
          <p:cNvSpPr/>
          <p:nvPr/>
        </p:nvSpPr>
        <p:spPr>
          <a:xfrm>
            <a:off x="3173878" y="1509132"/>
            <a:ext cx="5817722" cy="3215268"/>
          </a:xfrm>
          <a:prstGeom prst="rect">
            <a:avLst/>
          </a:prstGeom>
          <a:solidFill>
            <a:srgbClr val="089948"/>
          </a:solidFill>
          <a:ln>
            <a:solidFill>
              <a:srgbClr val="089948"/>
            </a:solidFill>
          </a:ln>
          <a:effectLst/>
        </p:spPr>
        <p:txBody>
          <a:bodyPr spcFirstLastPara="0" vert="horz" wrap="square" lIns="91440" tIns="91440" rIns="91440" bIns="91440" numCol="1" spcCol="1270" anchor="ctr" anchorCtr="0">
            <a:noAutofit/>
          </a:bodyPr>
          <a:lstStyle/>
          <a:p>
            <a:pPr lvl="0" eaLnBrk="0" fontAlgn="base" hangingPunct="0">
              <a:defRPr/>
            </a:pPr>
            <a:r>
              <a:rPr lang="en-US" sz="2800" kern="0" baseline="-25000" dirty="0" smtClean="0">
                <a:solidFill>
                  <a:srgbClr val="FFFFFF"/>
                </a:solidFill>
                <a:latin typeface="Arial"/>
                <a:ea typeface="Calibri"/>
              </a:rPr>
              <a:t>“</a:t>
            </a:r>
            <a:r>
              <a:rPr lang="en-US" sz="2800" kern="0" baseline="-25000" dirty="0">
                <a:solidFill>
                  <a:srgbClr val="FFFFFF"/>
                </a:solidFill>
                <a:latin typeface="Arial"/>
                <a:ea typeface="Calibri"/>
              </a:rPr>
              <a:t>We’ve got </a:t>
            </a:r>
            <a:r>
              <a:rPr lang="en-US" sz="2800" b="1" u="sng" kern="0" baseline="-25000" dirty="0">
                <a:solidFill>
                  <a:srgbClr val="FFFFFF"/>
                </a:solidFill>
                <a:latin typeface="Arial"/>
                <a:ea typeface="Calibri"/>
              </a:rPr>
              <a:t>public banks like Connecticut’s Green Bank </a:t>
            </a:r>
            <a:r>
              <a:rPr lang="en-US" sz="2800" kern="0" baseline="-25000" dirty="0">
                <a:solidFill>
                  <a:srgbClr val="FFFFFF"/>
                </a:solidFill>
                <a:latin typeface="Arial"/>
                <a:ea typeface="Calibri"/>
              </a:rPr>
              <a:t>and private banks like Goldman Sachs </a:t>
            </a:r>
            <a:r>
              <a:rPr lang="en-US" sz="2800" b="1" u="sng" kern="0" baseline="-25000" dirty="0">
                <a:solidFill>
                  <a:srgbClr val="FFFFFF"/>
                </a:solidFill>
                <a:latin typeface="Arial"/>
                <a:ea typeface="Calibri"/>
              </a:rPr>
              <a:t>ready to invest billions of dollars in renewable </a:t>
            </a:r>
            <a:r>
              <a:rPr lang="en-US" sz="2800" b="1" u="sng" kern="0" baseline="-25000" dirty="0" smtClean="0">
                <a:solidFill>
                  <a:srgbClr val="FFFFFF"/>
                </a:solidFill>
                <a:latin typeface="Arial"/>
                <a:ea typeface="Calibri"/>
              </a:rPr>
              <a:t>energy</a:t>
            </a:r>
            <a:r>
              <a:rPr lang="en-US" sz="2800" kern="0" baseline="-25000" dirty="0" smtClean="0">
                <a:solidFill>
                  <a:srgbClr val="FFFFFF"/>
                </a:solidFill>
                <a:latin typeface="Arial"/>
                <a:ea typeface="Calibri"/>
              </a:rPr>
              <a:t>…</a:t>
            </a:r>
          </a:p>
          <a:p>
            <a:pPr lvl="0" eaLnBrk="0" fontAlgn="base" hangingPunct="0">
              <a:defRPr/>
            </a:pPr>
            <a:endParaRPr lang="en-US" sz="2800" kern="0" baseline="-25000" dirty="0" smtClean="0">
              <a:solidFill>
                <a:srgbClr val="FFFFFF"/>
              </a:solidFill>
              <a:latin typeface="Arial"/>
              <a:ea typeface="Calibri"/>
            </a:endParaRPr>
          </a:p>
          <a:p>
            <a:pPr lvl="0" eaLnBrk="0" fontAlgn="base" hangingPunct="0">
              <a:defRPr/>
            </a:pPr>
            <a:r>
              <a:rPr lang="en-US" sz="2800" kern="0" baseline="-25000" dirty="0">
                <a:solidFill>
                  <a:srgbClr val="FFFFFF"/>
                </a:solidFill>
                <a:latin typeface="Arial"/>
                <a:ea typeface="Calibri"/>
              </a:rPr>
              <a:t>As Americans, we don’t look backwards.  We look forward.  </a:t>
            </a:r>
            <a:r>
              <a:rPr lang="en-US" sz="2800" b="1" u="sng" kern="0" baseline="-25000" dirty="0">
                <a:solidFill>
                  <a:srgbClr val="FFFFFF"/>
                </a:solidFill>
                <a:latin typeface="Arial"/>
                <a:ea typeface="Calibri"/>
              </a:rPr>
              <a:t>We don’t fear the future, we seize it</a:t>
            </a:r>
            <a:r>
              <a:rPr lang="en-US" sz="2800" b="1" kern="0" baseline="-25000" dirty="0">
                <a:solidFill>
                  <a:srgbClr val="FFFFFF"/>
                </a:solidFill>
                <a:latin typeface="Arial"/>
                <a:ea typeface="Calibri"/>
              </a:rPr>
              <a:t>.  </a:t>
            </a:r>
            <a:r>
              <a:rPr lang="en-US" sz="2800" kern="0" baseline="-25000" dirty="0">
                <a:solidFill>
                  <a:srgbClr val="FFFFFF"/>
                </a:solidFill>
                <a:latin typeface="Arial"/>
                <a:ea typeface="Calibri"/>
              </a:rPr>
              <a:t>We shape it.  And when it comes to energy, we have a chance to shape that sector that is probably going to have more to do with how well our economy succeeds than just about any </a:t>
            </a:r>
            <a:r>
              <a:rPr lang="en-US" sz="2800" kern="0" baseline="-25000" dirty="0" smtClean="0">
                <a:solidFill>
                  <a:srgbClr val="FFFFFF"/>
                </a:solidFill>
                <a:latin typeface="Arial"/>
                <a:ea typeface="Calibri"/>
              </a:rPr>
              <a:t>other.”</a:t>
            </a:r>
            <a:endParaRPr kumimoji="0" lang="en-US" sz="2800" b="1" i="0" u="none" strike="noStrike" kern="0" cap="none" spc="0" normalizeH="0" baseline="-25000" noProof="0" dirty="0" smtClean="0">
              <a:ln>
                <a:noFill/>
              </a:ln>
              <a:solidFill>
                <a:srgbClr val="FFFFFF"/>
              </a:solidFill>
              <a:effectLst/>
              <a:uLnTx/>
              <a:uFillTx/>
              <a:latin typeface="Arial"/>
            </a:endParaRPr>
          </a:p>
        </p:txBody>
      </p:sp>
      <p:sp>
        <p:nvSpPr>
          <p:cNvPr id="5"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22</a:t>
            </a:fld>
            <a:endParaRPr lang="en-US"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321" y="1509132"/>
            <a:ext cx="2841613" cy="2072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320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56" y="2769393"/>
            <a:ext cx="8116887" cy="838200"/>
          </a:xfrm>
        </p:spPr>
        <p:txBody>
          <a:bodyPr>
            <a:normAutofit fontScale="90000"/>
          </a:bodyPr>
          <a:lstStyle/>
          <a:p>
            <a:pPr algn="ctr"/>
            <a:r>
              <a:rPr lang="en-US" sz="4400" dirty="0" smtClean="0"/>
              <a:t>Thank You!</a:t>
            </a:r>
            <a:r>
              <a:rPr lang="en-US" dirty="0" smtClean="0"/>
              <a:t/>
            </a:r>
            <a:br>
              <a:rPr lang="en-US" dirty="0" smtClean="0"/>
            </a:br>
            <a:endParaRPr lang="en-US" sz="3100" b="0" dirty="0"/>
          </a:p>
        </p:txBody>
      </p:sp>
      <p:sp>
        <p:nvSpPr>
          <p:cNvPr id="4" name="Text Placeholder 2"/>
          <p:cNvSpPr txBox="1">
            <a:spLocks/>
          </p:cNvSpPr>
          <p:nvPr/>
        </p:nvSpPr>
        <p:spPr>
          <a:xfrm>
            <a:off x="762000" y="2438400"/>
            <a:ext cx="7696200" cy="150018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rgbClr val="089948"/>
              </a:buClr>
              <a:buFont typeface="Arial" pitchFamily="34" charset="0"/>
              <a:buNone/>
              <a:defRPr sz="2000" kern="1200">
                <a:solidFill>
                  <a:schemeClr val="bg1"/>
                </a:solidFill>
                <a:latin typeface="Arial" pitchFamily="34" charset="0"/>
                <a:ea typeface="+mn-ea"/>
                <a:cs typeface="Arial" pitchFamily="34" charset="0"/>
              </a:defRPr>
            </a:lvl1pPr>
            <a:lvl2pPr marL="457200" indent="0" algn="l" defTabSz="914400" rtl="0" eaLnBrk="1" latinLnBrk="0" hangingPunct="1">
              <a:spcBef>
                <a:spcPct val="20000"/>
              </a:spcBef>
              <a:buClr>
                <a:srgbClr val="089948"/>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Clr>
                <a:srgbClr val="089948"/>
              </a:buClr>
              <a:buFont typeface="Wingdings" pitchFamily="2" charset="2"/>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Clr>
                <a:srgbClr val="089948"/>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Clr>
                <a:srgbClr val="089948"/>
              </a:buClr>
              <a:buFont typeface="Wingdings" pitchFamily="2" charset="2"/>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dirty="0"/>
          </a:p>
        </p:txBody>
      </p:sp>
      <p:sp>
        <p:nvSpPr>
          <p:cNvPr id="5" name="Text Placeholder 2"/>
          <p:cNvSpPr txBox="1">
            <a:spLocks/>
          </p:cNvSpPr>
          <p:nvPr/>
        </p:nvSpPr>
        <p:spPr>
          <a:xfrm>
            <a:off x="762000" y="4953000"/>
            <a:ext cx="8153400" cy="150018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rgbClr val="089948"/>
              </a:buClr>
              <a:buFont typeface="Arial" pitchFamily="34" charset="0"/>
              <a:buNone/>
              <a:defRPr sz="2000" kern="1200">
                <a:solidFill>
                  <a:schemeClr val="bg1"/>
                </a:solidFill>
                <a:latin typeface="Arial" pitchFamily="34" charset="0"/>
                <a:ea typeface="+mn-ea"/>
                <a:cs typeface="Arial" pitchFamily="34" charset="0"/>
              </a:defRPr>
            </a:lvl1pPr>
            <a:lvl2pPr marL="457200" indent="0" algn="l" defTabSz="914400" rtl="0" eaLnBrk="1" latinLnBrk="0" hangingPunct="1">
              <a:spcBef>
                <a:spcPct val="20000"/>
              </a:spcBef>
              <a:buClr>
                <a:srgbClr val="089948"/>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Clr>
                <a:srgbClr val="089948"/>
              </a:buClr>
              <a:buFont typeface="Wingdings" pitchFamily="2" charset="2"/>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Clr>
                <a:srgbClr val="089948"/>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Clr>
                <a:srgbClr val="089948"/>
              </a:buClr>
              <a:buFont typeface="Wingdings" pitchFamily="2" charset="2"/>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smtClean="0"/>
              <a:t>		</a:t>
            </a:r>
          </a:p>
        </p:txBody>
      </p:sp>
      <p:sp>
        <p:nvSpPr>
          <p:cNvPr id="6" name="Text Placeholder 2"/>
          <p:cNvSpPr>
            <a:spLocks noGrp="1"/>
          </p:cNvSpPr>
          <p:nvPr>
            <p:ph type="body" idx="1"/>
          </p:nvPr>
        </p:nvSpPr>
        <p:spPr>
          <a:xfrm>
            <a:off x="3200400" y="3886200"/>
            <a:ext cx="3048000" cy="1700214"/>
          </a:xfrm>
        </p:spPr>
        <p:txBody>
          <a:bodyPr>
            <a:noAutofit/>
          </a:bodyPr>
          <a:lstStyle/>
          <a:p>
            <a:pPr algn="ctr">
              <a:spcBef>
                <a:spcPts val="384"/>
              </a:spcBef>
            </a:pPr>
            <a:r>
              <a:rPr lang="en-US" sz="1400" b="1" dirty="0" smtClean="0"/>
              <a:t>Bryan Garcia</a:t>
            </a:r>
          </a:p>
          <a:p>
            <a:pPr algn="ctr">
              <a:spcBef>
                <a:spcPts val="384"/>
              </a:spcBef>
            </a:pPr>
            <a:r>
              <a:rPr lang="en-US" sz="1400" dirty="0" smtClean="0"/>
              <a:t>Connecticut Green Bank</a:t>
            </a:r>
          </a:p>
          <a:p>
            <a:pPr algn="ctr">
              <a:spcBef>
                <a:spcPts val="384"/>
              </a:spcBef>
            </a:pPr>
            <a:r>
              <a:rPr lang="en-US" sz="1400" dirty="0" smtClean="0"/>
              <a:t>President and CEO</a:t>
            </a:r>
          </a:p>
          <a:p>
            <a:pPr algn="ctr">
              <a:spcBef>
                <a:spcPts val="384"/>
              </a:spcBef>
            </a:pPr>
            <a:r>
              <a:rPr lang="en-US" sz="1400" dirty="0" smtClean="0"/>
              <a:t>845 Brook Street</a:t>
            </a:r>
          </a:p>
          <a:p>
            <a:pPr algn="ctr">
              <a:spcBef>
                <a:spcPts val="384"/>
              </a:spcBef>
            </a:pPr>
            <a:r>
              <a:rPr lang="en-US" sz="1400" dirty="0" smtClean="0"/>
              <a:t>Rocky Hill, CT 06067</a:t>
            </a:r>
            <a:r>
              <a:rPr lang="en-US" sz="1400" dirty="0"/>
              <a:t/>
            </a:r>
            <a:br>
              <a:rPr lang="en-US" sz="1400" dirty="0"/>
            </a:br>
            <a:r>
              <a:rPr lang="en-US" sz="1400" dirty="0" smtClean="0">
                <a:hlinkClick r:id="rId3"/>
              </a:rPr>
              <a:t>www.ctcleanenergy.com</a:t>
            </a:r>
            <a:r>
              <a:rPr lang="en-US" sz="1400" dirty="0" smtClean="0"/>
              <a:t> </a:t>
            </a:r>
          </a:p>
          <a:p>
            <a:pPr algn="ctr">
              <a:spcBef>
                <a:spcPts val="384"/>
              </a:spcBef>
            </a:pPr>
            <a:r>
              <a:rPr lang="en-US" sz="1400" dirty="0">
                <a:hlinkClick r:id="rId4"/>
              </a:rPr>
              <a:t>b</a:t>
            </a:r>
            <a:r>
              <a:rPr lang="en-US" sz="1400" dirty="0" smtClean="0">
                <a:hlinkClick r:id="rId4"/>
              </a:rPr>
              <a:t>ryan.garcia@ctcleanenergy.com</a:t>
            </a:r>
            <a:r>
              <a:rPr lang="en-US" sz="1400" dirty="0" smtClean="0"/>
              <a:t> </a:t>
            </a:r>
            <a:r>
              <a:rPr lang="en-US" sz="1400" dirty="0"/>
              <a:t/>
            </a:r>
            <a:br>
              <a:rPr lang="en-US" sz="1400" dirty="0"/>
            </a:br>
            <a:r>
              <a:rPr lang="en-US" sz="1400" dirty="0" smtClean="0"/>
              <a:t>(860) 257-2170</a:t>
            </a:r>
            <a:endParaRPr lang="en-US" sz="1400" dirty="0"/>
          </a:p>
        </p:txBody>
      </p:sp>
    </p:spTree>
    <p:extLst>
      <p:ext uri="{BB962C8B-B14F-4D97-AF65-F5344CB8AC3E}">
        <p14:creationId xmlns:p14="http://schemas.microsoft.com/office/powerpoint/2010/main" val="2814400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Connecticut Green Bank</a:t>
            </a:r>
            <a:r>
              <a:rPr lang="en-US" dirty="0" smtClean="0"/>
              <a:t/>
            </a:r>
            <a:br>
              <a:rPr lang="en-US" dirty="0" smtClean="0"/>
            </a:br>
            <a:r>
              <a:rPr lang="en-US" sz="3100" dirty="0"/>
              <a:t>E</a:t>
            </a:r>
            <a:r>
              <a:rPr lang="en-US" sz="3100" dirty="0" smtClean="0"/>
              <a:t>xpand Private Investment in Clean Energy</a:t>
            </a:r>
            <a:endParaRPr lang="en-US" sz="3100" dirty="0"/>
          </a:p>
        </p:txBody>
      </p:sp>
      <p:sp>
        <p:nvSpPr>
          <p:cNvPr id="34" name="Rectangle 33"/>
          <p:cNvSpPr/>
          <p:nvPr/>
        </p:nvSpPr>
        <p:spPr>
          <a:xfrm>
            <a:off x="3251665" y="1966332"/>
            <a:ext cx="5665322" cy="3520068"/>
          </a:xfrm>
          <a:prstGeom prst="rect">
            <a:avLst/>
          </a:prstGeom>
          <a:solidFill>
            <a:srgbClr val="089948"/>
          </a:solidFill>
          <a:ln>
            <a:solidFill>
              <a:srgbClr val="089948"/>
            </a:solidFill>
          </a:ln>
          <a:effectLst/>
        </p:spPr>
        <p:txBody>
          <a:bodyPr spcFirstLastPara="0" vert="horz" wrap="square" lIns="91440" tIns="91440" rIns="91440" bIns="91440" numCol="1" spcCol="1270" anchor="ctr" anchorCtr="0">
            <a:noAutofit/>
          </a:bodyPr>
          <a:lstStyle/>
          <a:p>
            <a:pPr marL="0" marR="0" lvl="0" indent="0" algn="ctr" defTabSz="1066800" eaLnBrk="0" fontAlgn="base" latinLnBrk="0" hangingPunct="0">
              <a:lnSpc>
                <a:spcPct val="90000"/>
              </a:lnSpc>
              <a:spcBef>
                <a:spcPct val="0"/>
              </a:spcBef>
              <a:spcAft>
                <a:spcPct val="35000"/>
              </a:spcAft>
              <a:buClrTx/>
              <a:buSzTx/>
              <a:buFontTx/>
              <a:buNone/>
              <a:tabLst/>
              <a:defRPr/>
            </a:pPr>
            <a:endParaRPr kumimoji="0" lang="en-US" sz="2800" b="1" i="0" u="none" strike="noStrike" kern="0" cap="none" spc="0" normalizeH="0" baseline="-25000" noProof="0" dirty="0" smtClean="0">
              <a:ln>
                <a:noFill/>
              </a:ln>
              <a:solidFill>
                <a:srgbClr val="FFFFFF"/>
              </a:solidFill>
              <a:effectLst/>
              <a:uLnTx/>
              <a:uFillTx/>
              <a:latin typeface="Arial"/>
              <a:cs typeface="+mn-cs"/>
            </a:endParaRPr>
          </a:p>
          <a:p>
            <a:pPr marL="0" marR="0" lvl="0" indent="0" defTabSz="914400" eaLnBrk="0" fontAlgn="base" latinLnBrk="0" hangingPunct="0">
              <a:lnSpc>
                <a:spcPct val="100000"/>
              </a:lnSpc>
              <a:spcBef>
                <a:spcPts val="0"/>
              </a:spcBef>
              <a:spcAft>
                <a:spcPts val="0"/>
              </a:spcAft>
              <a:buClrTx/>
              <a:buSzTx/>
              <a:buFontTx/>
              <a:buNone/>
              <a:tabLst/>
              <a:defRPr/>
            </a:pPr>
            <a:r>
              <a:rPr kumimoji="0" lang="en-US" sz="2800" b="0" i="0" u="none" strike="noStrike" kern="0" cap="none" spc="0" normalizeH="0" baseline="-25000" noProof="0" dirty="0" smtClean="0">
                <a:ln>
                  <a:noFill/>
                </a:ln>
                <a:solidFill>
                  <a:srgbClr val="FFFFFF"/>
                </a:solidFill>
                <a:effectLst/>
                <a:uLnTx/>
                <a:uFillTx/>
                <a:latin typeface="Arial"/>
                <a:ea typeface="Calibri"/>
                <a:cs typeface="+mn-cs"/>
              </a:rPr>
              <a:t>…</a:t>
            </a:r>
            <a:r>
              <a:rPr kumimoji="0" lang="en-US" sz="2800" b="1" i="1" u="sng" strike="noStrike" kern="0" cap="none" spc="0" normalizeH="0" baseline="-25000" noProof="0" dirty="0" smtClean="0">
                <a:ln>
                  <a:noFill/>
                </a:ln>
                <a:solidFill>
                  <a:srgbClr val="FFFFFF"/>
                </a:solidFill>
                <a:effectLst/>
                <a:uLnTx/>
                <a:uFillTx/>
                <a:latin typeface="Arial"/>
                <a:ea typeface="Calibri"/>
                <a:cs typeface="+mn-cs"/>
              </a:rPr>
              <a:t>transitioning programs away from government-funded grants, rebates, and other subsidies, and towards deploying private capital</a:t>
            </a:r>
          </a:p>
          <a:p>
            <a:pPr marL="0" marR="0" lvl="0" indent="0" defTabSz="914400" eaLnBrk="0" fontAlgn="base" latinLnBrk="0" hangingPunct="0">
              <a:lnSpc>
                <a:spcPct val="100000"/>
              </a:lnSpc>
              <a:spcBef>
                <a:spcPts val="0"/>
              </a:spcBef>
              <a:spcAft>
                <a:spcPts val="0"/>
              </a:spcAft>
              <a:buClrTx/>
              <a:buSzTx/>
              <a:buFontTx/>
              <a:buNone/>
              <a:tabLst/>
              <a:defRPr/>
            </a:pPr>
            <a:endParaRPr lang="en-US" sz="2800" b="1" i="1" u="sng" kern="0" baseline="-25000" dirty="0">
              <a:solidFill>
                <a:srgbClr val="FFFFFF"/>
              </a:solidFill>
              <a:latin typeface="Arial"/>
              <a:ea typeface="Calibri"/>
            </a:endParaRPr>
          </a:p>
          <a:p>
            <a:pPr marL="0" marR="0" lvl="0" indent="0" defTabSz="914400" eaLnBrk="0" fontAlgn="base" latinLnBrk="0" hangingPunct="0">
              <a:lnSpc>
                <a:spcPct val="100000"/>
              </a:lnSpc>
              <a:spcBef>
                <a:spcPts val="0"/>
              </a:spcBef>
              <a:spcAft>
                <a:spcPts val="0"/>
              </a:spcAft>
              <a:buClrTx/>
              <a:buSzTx/>
              <a:buFontTx/>
              <a:buNone/>
              <a:tabLst/>
              <a:defRPr/>
            </a:pPr>
            <a:r>
              <a:rPr kumimoji="0" lang="en-US" sz="2800" b="0" i="0" u="none" strike="noStrike" kern="0" cap="none" spc="0" normalizeH="0" baseline="-25000" noProof="0" dirty="0" smtClean="0">
                <a:ln>
                  <a:noFill/>
                </a:ln>
                <a:solidFill>
                  <a:srgbClr val="FFFFFF"/>
                </a:solidFill>
                <a:effectLst/>
                <a:uLnTx/>
                <a:uFillTx/>
                <a:latin typeface="Arial"/>
                <a:ea typeface="Calibri"/>
                <a:cs typeface="+mn-cs"/>
              </a:rPr>
              <a:t>…CEFIA was established in 2011 to develop programs that will </a:t>
            </a:r>
            <a:r>
              <a:rPr kumimoji="0" lang="en-US" sz="2800" b="1" i="1" u="sng" strike="noStrike" kern="0" cap="none" spc="0" normalizeH="0" baseline="-25000" noProof="0" dirty="0" smtClean="0">
                <a:ln>
                  <a:noFill/>
                </a:ln>
                <a:solidFill>
                  <a:srgbClr val="FFFFFF"/>
                </a:solidFill>
                <a:effectLst/>
                <a:uLnTx/>
                <a:uFillTx/>
                <a:latin typeface="Arial"/>
                <a:ea typeface="Calibri"/>
                <a:cs typeface="+mn-cs"/>
              </a:rPr>
              <a:t>leverage private sector capital to create long-term, sustainable financing for energy efficiency and clean energy to support residential, commercial, and industrial sector implementation of energy efficiency and clean energy measures.</a:t>
            </a: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2800" b="0" i="0" u="none" strike="noStrike" kern="0" cap="none" spc="0" normalizeH="0" baseline="-25000" noProof="0" dirty="0" smtClean="0">
              <a:ln>
                <a:noFill/>
              </a:ln>
              <a:solidFill>
                <a:srgbClr val="FFFFFF"/>
              </a:solidFill>
              <a:effectLst/>
              <a:uLnTx/>
              <a:uFillTx/>
              <a:latin typeface="Arial"/>
              <a:ea typeface="Calibri"/>
              <a:cs typeface="+mn-cs"/>
            </a:endParaRPr>
          </a:p>
          <a:p>
            <a:pPr marL="0" marR="0" lvl="0" indent="0" algn="ctr" defTabSz="1066800" eaLnBrk="0" fontAlgn="base" latinLnBrk="0" hangingPunct="0">
              <a:lnSpc>
                <a:spcPct val="90000"/>
              </a:lnSpc>
              <a:spcBef>
                <a:spcPct val="0"/>
              </a:spcBef>
              <a:spcAft>
                <a:spcPct val="35000"/>
              </a:spcAft>
              <a:buClrTx/>
              <a:buSzTx/>
              <a:buFontTx/>
              <a:buNone/>
              <a:tabLst/>
              <a:defRPr/>
            </a:pPr>
            <a:endParaRPr kumimoji="0" lang="en-US" sz="2800" b="1" i="0" u="none" strike="noStrike" kern="0" cap="none" spc="0" normalizeH="0" baseline="-25000" noProof="0" dirty="0" smtClean="0">
              <a:ln>
                <a:noFill/>
              </a:ln>
              <a:solidFill>
                <a:srgbClr val="FFFFFF"/>
              </a:solidFill>
              <a:effectLst/>
              <a:uLnTx/>
              <a:uFillTx/>
              <a:latin typeface="Arial"/>
              <a:cs typeface="+mn-cs"/>
            </a:endParaRPr>
          </a:p>
        </p:txBody>
      </p:sp>
      <p:pic>
        <p:nvPicPr>
          <p:cNvPr id="35" name="Picture 2" descr="http://www.nhregister.com/content/articles/2011/02/20/opinion/doc4d5eb911c26401431487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66333"/>
            <a:ext cx="2943540" cy="230086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3</a:t>
            </a:fld>
            <a:endParaRPr lang="en-US" dirty="0">
              <a:solidFill>
                <a:schemeClr val="bg1"/>
              </a:solidFill>
            </a:endParaRPr>
          </a:p>
        </p:txBody>
      </p:sp>
    </p:spTree>
    <p:extLst>
      <p:ext uri="{BB962C8B-B14F-4D97-AF65-F5344CB8AC3E}">
        <p14:creationId xmlns:p14="http://schemas.microsoft.com/office/powerpoint/2010/main" val="2460699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Case in Point</a:t>
            </a:r>
            <a:br>
              <a:rPr lang="en-US" b="1" dirty="0" smtClean="0"/>
            </a:br>
            <a:r>
              <a:rPr lang="en-US" sz="3100" dirty="0" smtClean="0"/>
              <a:t>Residential Clean Energy Measures</a:t>
            </a:r>
            <a:endParaRPr lang="en-US" sz="3100" b="1" dirty="0"/>
          </a:p>
        </p:txBody>
      </p:sp>
      <p:sp>
        <p:nvSpPr>
          <p:cNvPr id="3" name="Content Placeholder 2"/>
          <p:cNvSpPr>
            <a:spLocks noGrp="1"/>
          </p:cNvSpPr>
          <p:nvPr>
            <p:ph idx="1"/>
          </p:nvPr>
        </p:nvSpPr>
        <p:spPr>
          <a:xfrm>
            <a:off x="457200" y="1295400"/>
            <a:ext cx="8534400" cy="4754564"/>
          </a:xfrm>
        </p:spPr>
        <p:txBody>
          <a:bodyPr>
            <a:noAutofit/>
          </a:bodyPr>
          <a:lstStyle/>
          <a:p>
            <a:pPr>
              <a:lnSpc>
                <a:spcPct val="100000"/>
              </a:lnSpc>
              <a:spcAft>
                <a:spcPts val="480"/>
              </a:spcAft>
            </a:pPr>
            <a:r>
              <a:rPr lang="en-US" sz="2300" b="1" dirty="0"/>
              <a:t>Enable </a:t>
            </a:r>
            <a:r>
              <a:rPr lang="en-US" sz="2300" b="1" u="sng" dirty="0"/>
              <a:t>energy efficiency improvements </a:t>
            </a:r>
            <a:r>
              <a:rPr lang="en-US" sz="2300" b="1" dirty="0"/>
              <a:t>for at least 15% of single family homes in the state by 2020 </a:t>
            </a:r>
            <a:r>
              <a:rPr lang="en-US" sz="2300" dirty="0"/>
              <a:t>– approximately 150,000 homes at $10,000 </a:t>
            </a:r>
            <a:r>
              <a:rPr lang="en-US" sz="2300" dirty="0" smtClean="0"/>
              <a:t>to achieve 20</a:t>
            </a:r>
            <a:r>
              <a:rPr lang="en-US" sz="2300" dirty="0"/>
              <a:t>% energy reduction </a:t>
            </a:r>
            <a:r>
              <a:rPr lang="en-US" sz="2300" dirty="0" smtClean="0"/>
              <a:t>would require an </a:t>
            </a:r>
            <a:r>
              <a:rPr lang="en-US" sz="2300" b="1" u="sng" dirty="0" smtClean="0">
                <a:solidFill>
                  <a:srgbClr val="089948"/>
                </a:solidFill>
              </a:rPr>
              <a:t>investment of </a:t>
            </a:r>
            <a:r>
              <a:rPr lang="en-US" sz="2300" b="1" u="sng" dirty="0">
                <a:solidFill>
                  <a:srgbClr val="089948"/>
                </a:solidFill>
              </a:rPr>
              <a:t>$1.5 </a:t>
            </a:r>
            <a:r>
              <a:rPr lang="en-US" sz="2300" b="1" u="sng" dirty="0" smtClean="0">
                <a:solidFill>
                  <a:srgbClr val="089948"/>
                </a:solidFill>
              </a:rPr>
              <a:t>billion</a:t>
            </a:r>
            <a:endParaRPr lang="en-US" sz="2300" b="1" u="sng" dirty="0">
              <a:solidFill>
                <a:srgbClr val="089948"/>
              </a:solidFill>
            </a:endParaRPr>
          </a:p>
          <a:p>
            <a:pPr>
              <a:lnSpc>
                <a:spcPct val="100000"/>
              </a:lnSpc>
              <a:spcAft>
                <a:spcPts val="480"/>
              </a:spcAft>
            </a:pPr>
            <a:endParaRPr lang="en-US" sz="400" dirty="0"/>
          </a:p>
          <a:p>
            <a:pPr>
              <a:lnSpc>
                <a:spcPct val="100000"/>
              </a:lnSpc>
              <a:spcAft>
                <a:spcPts val="480"/>
              </a:spcAft>
            </a:pPr>
            <a:r>
              <a:rPr lang="en-US" sz="2300" b="1" dirty="0"/>
              <a:t>Support the </a:t>
            </a:r>
            <a:r>
              <a:rPr lang="en-US" sz="2300" b="1" u="sng" dirty="0"/>
              <a:t>conversion from oil to natural gas </a:t>
            </a:r>
            <a:r>
              <a:rPr lang="en-US" sz="2300" b="1" dirty="0"/>
              <a:t>for at least 200,000 households in the state in 8 years </a:t>
            </a:r>
            <a:r>
              <a:rPr lang="en-US" sz="2300" dirty="0"/>
              <a:t>– at $7,500 for an average cost of conversion with equipment for an estimated </a:t>
            </a:r>
            <a:r>
              <a:rPr lang="en-US" sz="2300" b="1" u="sng" dirty="0">
                <a:solidFill>
                  <a:srgbClr val="089948"/>
                </a:solidFill>
              </a:rPr>
              <a:t>investment of $1.5 </a:t>
            </a:r>
            <a:r>
              <a:rPr lang="en-US" sz="2300" b="1" u="sng" dirty="0" smtClean="0">
                <a:solidFill>
                  <a:srgbClr val="089948"/>
                </a:solidFill>
              </a:rPr>
              <a:t>billion</a:t>
            </a:r>
            <a:endParaRPr lang="en-US" sz="2300" u="sng" dirty="0"/>
          </a:p>
          <a:p>
            <a:pPr>
              <a:lnSpc>
                <a:spcPct val="100000"/>
              </a:lnSpc>
              <a:spcAft>
                <a:spcPts val="480"/>
              </a:spcAft>
            </a:pPr>
            <a:endParaRPr lang="en-US" sz="400" b="1" dirty="0"/>
          </a:p>
          <a:p>
            <a:pPr>
              <a:lnSpc>
                <a:spcPct val="100000"/>
              </a:lnSpc>
              <a:spcAft>
                <a:spcPts val="480"/>
              </a:spcAft>
            </a:pPr>
            <a:r>
              <a:rPr lang="en-US" sz="2300" b="1" dirty="0"/>
              <a:t>Estimate potential market of over 150,000 households to install </a:t>
            </a:r>
            <a:r>
              <a:rPr lang="en-US" sz="2300" b="1" u="sng" dirty="0"/>
              <a:t>solar PV </a:t>
            </a:r>
            <a:r>
              <a:rPr lang="en-US" sz="2300" b="1" dirty="0"/>
              <a:t>in the state </a:t>
            </a:r>
            <a:r>
              <a:rPr lang="en-US" sz="2300" dirty="0"/>
              <a:t>– at an average cost of $30,000 per system would require an </a:t>
            </a:r>
            <a:r>
              <a:rPr lang="en-US" sz="2300" b="1" u="sng" dirty="0">
                <a:solidFill>
                  <a:srgbClr val="00B050"/>
                </a:solidFill>
              </a:rPr>
              <a:t>investment of $4.5 billion</a:t>
            </a:r>
          </a:p>
        </p:txBody>
      </p:sp>
      <p:sp>
        <p:nvSpPr>
          <p:cNvPr id="4"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4</a:t>
            </a:fld>
            <a:endParaRPr lang="en-US" dirty="0">
              <a:solidFill>
                <a:schemeClr val="bg1"/>
              </a:solidFill>
            </a:endParaRPr>
          </a:p>
        </p:txBody>
      </p:sp>
    </p:spTree>
    <p:extLst>
      <p:ext uri="{BB962C8B-B14F-4D97-AF65-F5344CB8AC3E}">
        <p14:creationId xmlns:p14="http://schemas.microsoft.com/office/powerpoint/2010/main" val="1223797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534400" cy="944561"/>
          </a:xfrm>
        </p:spPr>
        <p:txBody>
          <a:bodyPr>
            <a:normAutofit fontScale="90000"/>
          </a:bodyPr>
          <a:lstStyle/>
          <a:p>
            <a:r>
              <a:rPr lang="en-US" b="1" dirty="0" smtClean="0"/>
              <a:t>Connecticut Green Bank</a:t>
            </a:r>
            <a:br>
              <a:rPr lang="en-US" b="1" dirty="0" smtClean="0"/>
            </a:br>
            <a:r>
              <a:rPr lang="en-US" sz="3100" dirty="0" smtClean="0"/>
              <a:t>About Us</a:t>
            </a:r>
            <a:endParaRPr lang="en-US" sz="3100" b="1" dirty="0"/>
          </a:p>
        </p:txBody>
      </p:sp>
      <p:sp>
        <p:nvSpPr>
          <p:cNvPr id="3" name="Content Placeholder 2"/>
          <p:cNvSpPr>
            <a:spLocks noGrp="1"/>
          </p:cNvSpPr>
          <p:nvPr>
            <p:ph idx="1"/>
          </p:nvPr>
        </p:nvSpPr>
        <p:spPr>
          <a:xfrm>
            <a:off x="457200" y="1295400"/>
            <a:ext cx="8534400" cy="4754564"/>
          </a:xfrm>
        </p:spPr>
        <p:txBody>
          <a:bodyPr>
            <a:noAutofit/>
          </a:bodyPr>
          <a:lstStyle/>
          <a:p>
            <a:pPr>
              <a:lnSpc>
                <a:spcPct val="100000"/>
              </a:lnSpc>
              <a:spcAft>
                <a:spcPts val="480"/>
              </a:spcAft>
            </a:pPr>
            <a:r>
              <a:rPr lang="en-US" sz="2200" b="1" u="sng" dirty="0"/>
              <a:t>Quasi-public organization </a:t>
            </a:r>
            <a:r>
              <a:rPr lang="en-US" sz="2200" dirty="0"/>
              <a:t>– created by PA 11-80 </a:t>
            </a:r>
            <a:r>
              <a:rPr lang="en-US" sz="2200" dirty="0" smtClean="0"/>
              <a:t>and successor </a:t>
            </a:r>
            <a:r>
              <a:rPr lang="en-US" sz="2200" dirty="0"/>
              <a:t>to the Connecticut Clean Energy </a:t>
            </a:r>
            <a:r>
              <a:rPr lang="en-US" sz="2200" dirty="0" smtClean="0"/>
              <a:t>Fund</a:t>
            </a:r>
          </a:p>
          <a:p>
            <a:pPr>
              <a:lnSpc>
                <a:spcPct val="100000"/>
              </a:lnSpc>
              <a:spcAft>
                <a:spcPts val="480"/>
              </a:spcAft>
            </a:pPr>
            <a:endParaRPr lang="en-US" sz="400" dirty="0"/>
          </a:p>
          <a:p>
            <a:pPr>
              <a:spcAft>
                <a:spcPts val="480"/>
              </a:spcAft>
            </a:pPr>
            <a:r>
              <a:rPr lang="en-US" sz="2200" b="1" u="sng" dirty="0"/>
              <a:t>Focus</a:t>
            </a:r>
            <a:r>
              <a:rPr lang="en-US" sz="2200" dirty="0"/>
              <a:t> – finance clean energy (i.e. renewable energy, energy efficiency, and alternative fuel vehicles and infrastructure</a:t>
            </a:r>
            <a:r>
              <a:rPr lang="en-US" sz="2200" dirty="0" smtClean="0"/>
              <a:t>)</a:t>
            </a:r>
          </a:p>
          <a:p>
            <a:pPr>
              <a:spcAft>
                <a:spcPts val="480"/>
              </a:spcAft>
            </a:pPr>
            <a:endParaRPr lang="en-US" sz="400" b="1" u="sng" dirty="0" smtClean="0"/>
          </a:p>
          <a:p>
            <a:pPr>
              <a:lnSpc>
                <a:spcPct val="100000"/>
              </a:lnSpc>
              <a:spcAft>
                <a:spcPts val="480"/>
              </a:spcAft>
            </a:pPr>
            <a:r>
              <a:rPr lang="en-US" sz="2200" b="1" u="sng" dirty="0" smtClean="0"/>
              <a:t>Balance Sheet</a:t>
            </a:r>
            <a:r>
              <a:rPr lang="en-US" sz="2200" dirty="0" smtClean="0"/>
              <a:t> – currently $120 million in assets </a:t>
            </a:r>
          </a:p>
          <a:p>
            <a:pPr>
              <a:lnSpc>
                <a:spcPct val="100000"/>
              </a:lnSpc>
              <a:spcAft>
                <a:spcPts val="480"/>
              </a:spcAft>
            </a:pPr>
            <a:endParaRPr lang="en-US" sz="400" dirty="0" smtClean="0"/>
          </a:p>
          <a:p>
            <a:pPr>
              <a:lnSpc>
                <a:spcPct val="100000"/>
              </a:lnSpc>
              <a:spcAft>
                <a:spcPts val="480"/>
              </a:spcAft>
            </a:pPr>
            <a:r>
              <a:rPr lang="en-US" sz="2200" b="1" u="sng" dirty="0" smtClean="0"/>
              <a:t>Support</a:t>
            </a:r>
            <a:r>
              <a:rPr lang="en-US" sz="2200" dirty="0" smtClean="0"/>
              <a:t> </a:t>
            </a:r>
            <a:r>
              <a:rPr lang="en-US" sz="2200" dirty="0"/>
              <a:t>– supported by a $0.001/kWh surcharge on electric ratepayer bills that provides approximately $30 </a:t>
            </a:r>
            <a:r>
              <a:rPr lang="en-US" sz="2200" dirty="0" smtClean="0"/>
              <a:t>MM </a:t>
            </a:r>
            <a:r>
              <a:rPr lang="en-US" sz="2200" dirty="0"/>
              <a:t>a year for investments, RGGI (EE and RE</a:t>
            </a:r>
            <a:r>
              <a:rPr lang="en-US" sz="2200" dirty="0" smtClean="0"/>
              <a:t>) about $5-$10 MM a year, </a:t>
            </a:r>
            <a:r>
              <a:rPr lang="en-US" sz="2200" dirty="0"/>
              <a:t>federal competitive </a:t>
            </a:r>
            <a:r>
              <a:rPr lang="en-US" sz="2200" dirty="0" smtClean="0"/>
              <a:t>solicitations (i.e. </a:t>
            </a:r>
            <a:r>
              <a:rPr lang="en-US" sz="2200" dirty="0" err="1" smtClean="0"/>
              <a:t>SunShot</a:t>
            </a:r>
            <a:r>
              <a:rPr lang="en-US" sz="2200" dirty="0" smtClean="0"/>
              <a:t> Initiative) </a:t>
            </a:r>
            <a:r>
              <a:rPr lang="en-US" sz="2200" dirty="0"/>
              <a:t>and non-competitive resources (i.e. ARRA-SEP), private capital, etc</a:t>
            </a:r>
            <a:r>
              <a:rPr lang="en-US" sz="2200" dirty="0" smtClean="0"/>
              <a:t>.</a:t>
            </a:r>
            <a:endParaRPr lang="en-US" sz="2200" dirty="0"/>
          </a:p>
        </p:txBody>
      </p:sp>
      <p:sp>
        <p:nvSpPr>
          <p:cNvPr id="4"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5</a:t>
            </a:fld>
            <a:endParaRPr lang="en-US" dirty="0">
              <a:solidFill>
                <a:schemeClr val="bg1"/>
              </a:solidFill>
            </a:endParaRPr>
          </a:p>
        </p:txBody>
      </p:sp>
    </p:spTree>
    <p:extLst>
      <p:ext uri="{BB962C8B-B14F-4D97-AF65-F5344CB8AC3E}">
        <p14:creationId xmlns:p14="http://schemas.microsoft.com/office/powerpoint/2010/main" val="1097586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9"/>
            <a:ext cx="8610600" cy="944561"/>
          </a:xfrm>
        </p:spPr>
        <p:txBody>
          <a:bodyPr>
            <a:normAutofit fontScale="90000"/>
          </a:bodyPr>
          <a:lstStyle/>
          <a:p>
            <a:r>
              <a:rPr lang="en-US" b="1" dirty="0" smtClean="0"/>
              <a:t>Connecticut Green Bank</a:t>
            </a:r>
            <a:r>
              <a:rPr lang="en-US" dirty="0" smtClean="0"/>
              <a:t/>
            </a:r>
            <a:br>
              <a:rPr lang="en-US" dirty="0" smtClean="0"/>
            </a:br>
            <a:r>
              <a:rPr lang="en-US" sz="3100" dirty="0" smtClean="0"/>
              <a:t>Financial Tools</a:t>
            </a:r>
            <a:endParaRPr lang="en-US" sz="3100" dirty="0"/>
          </a:p>
        </p:txBody>
      </p:sp>
      <p:sp>
        <p:nvSpPr>
          <p:cNvPr id="22"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6</a:t>
            </a:fld>
            <a:endParaRPr lang="en-US" dirty="0">
              <a:solidFill>
                <a:schemeClr val="bg1"/>
              </a:solidFill>
            </a:endParaRPr>
          </a:p>
        </p:txBody>
      </p:sp>
      <p:pic>
        <p:nvPicPr>
          <p:cNvPr id="23" name="Picture 22" descr="Swiss Army Knife photo complex large - iStock - August2011.jpg"/>
          <p:cNvPicPr>
            <a:picLocks noChangeAspect="1"/>
          </p:cNvPicPr>
          <p:nvPr/>
        </p:nvPicPr>
        <p:blipFill>
          <a:blip r:embed="rId3" cstate="print"/>
          <a:stretch>
            <a:fillRect/>
          </a:stretch>
        </p:blipFill>
        <p:spPr>
          <a:xfrm>
            <a:off x="2438400" y="1752601"/>
            <a:ext cx="4419600" cy="3903880"/>
          </a:xfrm>
          <a:prstGeom prst="rect">
            <a:avLst/>
          </a:prstGeom>
        </p:spPr>
      </p:pic>
      <p:sp>
        <p:nvSpPr>
          <p:cNvPr id="25" name="TextBox 24"/>
          <p:cNvSpPr txBox="1"/>
          <p:nvPr/>
        </p:nvSpPr>
        <p:spPr>
          <a:xfrm>
            <a:off x="360680" y="3666898"/>
            <a:ext cx="2514600" cy="369332"/>
          </a:xfrm>
          <a:prstGeom prst="rect">
            <a:avLst/>
          </a:prstGeom>
          <a:noFill/>
        </p:spPr>
        <p:txBody>
          <a:bodyPr wrap="square" rtlCol="0">
            <a:spAutoFit/>
          </a:bodyPr>
          <a:lstStyle/>
          <a:p>
            <a:r>
              <a:rPr lang="en-US" dirty="0" smtClean="0">
                <a:latin typeface="+mn-lt"/>
              </a:rPr>
              <a:t>Third party insurance</a:t>
            </a:r>
            <a:endParaRPr lang="en-US" dirty="0">
              <a:latin typeface="+mn-lt"/>
            </a:endParaRPr>
          </a:p>
        </p:txBody>
      </p:sp>
      <p:sp>
        <p:nvSpPr>
          <p:cNvPr id="26" name="TextBox 25"/>
          <p:cNvSpPr txBox="1"/>
          <p:nvPr/>
        </p:nvSpPr>
        <p:spPr>
          <a:xfrm>
            <a:off x="414020" y="2710934"/>
            <a:ext cx="3124200" cy="369332"/>
          </a:xfrm>
          <a:prstGeom prst="rect">
            <a:avLst/>
          </a:prstGeom>
          <a:noFill/>
        </p:spPr>
        <p:txBody>
          <a:bodyPr wrap="square" rtlCol="0">
            <a:spAutoFit/>
          </a:bodyPr>
          <a:lstStyle/>
          <a:p>
            <a:r>
              <a:rPr lang="en-US" dirty="0" smtClean="0">
                <a:solidFill>
                  <a:srgbClr val="262626"/>
                </a:solidFill>
                <a:latin typeface="+mn-lt"/>
              </a:rPr>
              <a:t>Interest rate buy downs</a:t>
            </a:r>
            <a:endParaRPr lang="en-US" dirty="0">
              <a:solidFill>
                <a:srgbClr val="262626"/>
              </a:solidFill>
              <a:latin typeface="+mn-lt"/>
            </a:endParaRPr>
          </a:p>
        </p:txBody>
      </p:sp>
      <p:sp>
        <p:nvSpPr>
          <p:cNvPr id="27" name="TextBox 26"/>
          <p:cNvSpPr txBox="1"/>
          <p:nvPr/>
        </p:nvSpPr>
        <p:spPr>
          <a:xfrm>
            <a:off x="6355080" y="4780091"/>
            <a:ext cx="2319020" cy="369332"/>
          </a:xfrm>
          <a:prstGeom prst="rect">
            <a:avLst/>
          </a:prstGeom>
          <a:noFill/>
        </p:spPr>
        <p:txBody>
          <a:bodyPr wrap="square" rtlCol="0">
            <a:spAutoFit/>
          </a:bodyPr>
          <a:lstStyle/>
          <a:p>
            <a:r>
              <a:rPr lang="en-US" dirty="0" smtClean="0">
                <a:solidFill>
                  <a:srgbClr val="262626"/>
                </a:solidFill>
                <a:latin typeface="+mn-lt"/>
              </a:rPr>
              <a:t>On </a:t>
            </a:r>
            <a:r>
              <a:rPr lang="en-US" dirty="0">
                <a:solidFill>
                  <a:srgbClr val="262626"/>
                </a:solidFill>
              </a:rPr>
              <a:t>b</a:t>
            </a:r>
            <a:r>
              <a:rPr lang="en-US" dirty="0" smtClean="0">
                <a:solidFill>
                  <a:srgbClr val="262626"/>
                </a:solidFill>
                <a:latin typeface="+mn-lt"/>
              </a:rPr>
              <a:t>ill repayment</a:t>
            </a:r>
            <a:endParaRPr lang="en-US" dirty="0">
              <a:solidFill>
                <a:srgbClr val="262626"/>
              </a:solidFill>
              <a:latin typeface="+mn-lt"/>
            </a:endParaRPr>
          </a:p>
        </p:txBody>
      </p:sp>
      <p:sp>
        <p:nvSpPr>
          <p:cNvPr id="29" name="TextBox 28"/>
          <p:cNvSpPr txBox="1"/>
          <p:nvPr/>
        </p:nvSpPr>
        <p:spPr>
          <a:xfrm>
            <a:off x="2667000" y="5292358"/>
            <a:ext cx="2362200" cy="646331"/>
          </a:xfrm>
          <a:prstGeom prst="rect">
            <a:avLst/>
          </a:prstGeom>
          <a:noFill/>
        </p:spPr>
        <p:txBody>
          <a:bodyPr wrap="square" rtlCol="0">
            <a:spAutoFit/>
          </a:bodyPr>
          <a:lstStyle/>
          <a:p>
            <a:r>
              <a:rPr lang="en-US" dirty="0" smtClean="0">
                <a:solidFill>
                  <a:srgbClr val="262626"/>
                </a:solidFill>
                <a:latin typeface="+mn-lt"/>
              </a:rPr>
              <a:t>Commercial Property Assessed Clean Energy</a:t>
            </a:r>
            <a:endParaRPr lang="en-US" dirty="0">
              <a:solidFill>
                <a:srgbClr val="262626"/>
              </a:solidFill>
              <a:latin typeface="+mn-lt"/>
            </a:endParaRPr>
          </a:p>
        </p:txBody>
      </p:sp>
      <p:sp>
        <p:nvSpPr>
          <p:cNvPr id="31" name="TextBox 30"/>
          <p:cNvSpPr txBox="1"/>
          <p:nvPr/>
        </p:nvSpPr>
        <p:spPr>
          <a:xfrm>
            <a:off x="838200" y="4450080"/>
            <a:ext cx="2514600" cy="646331"/>
          </a:xfrm>
          <a:prstGeom prst="rect">
            <a:avLst/>
          </a:prstGeom>
          <a:noFill/>
        </p:spPr>
        <p:txBody>
          <a:bodyPr wrap="square" rtlCol="0">
            <a:spAutoFit/>
          </a:bodyPr>
          <a:lstStyle/>
          <a:p>
            <a:r>
              <a:rPr lang="en-US" dirty="0" smtClean="0">
                <a:solidFill>
                  <a:srgbClr val="262626"/>
                </a:solidFill>
                <a:latin typeface="+mn-lt"/>
              </a:rPr>
              <a:t>Energy savings performance contracts</a:t>
            </a:r>
            <a:endParaRPr lang="en-US" dirty="0">
              <a:solidFill>
                <a:srgbClr val="262626"/>
              </a:solidFill>
              <a:latin typeface="+mn-lt"/>
            </a:endParaRPr>
          </a:p>
        </p:txBody>
      </p:sp>
      <p:sp>
        <p:nvSpPr>
          <p:cNvPr id="32" name="TextBox 31"/>
          <p:cNvSpPr txBox="1"/>
          <p:nvPr/>
        </p:nvSpPr>
        <p:spPr>
          <a:xfrm>
            <a:off x="6624320" y="3682287"/>
            <a:ext cx="2362200" cy="369332"/>
          </a:xfrm>
          <a:prstGeom prst="rect">
            <a:avLst/>
          </a:prstGeom>
          <a:noFill/>
        </p:spPr>
        <p:txBody>
          <a:bodyPr wrap="square" rtlCol="0">
            <a:spAutoFit/>
          </a:bodyPr>
          <a:lstStyle/>
          <a:p>
            <a:r>
              <a:rPr lang="en-US" dirty="0" smtClean="0">
                <a:solidFill>
                  <a:srgbClr val="262626"/>
                </a:solidFill>
                <a:latin typeface="+mn-lt"/>
              </a:rPr>
              <a:t>Loan loss reserves</a:t>
            </a:r>
            <a:endParaRPr lang="en-US" dirty="0">
              <a:solidFill>
                <a:srgbClr val="262626"/>
              </a:solidFill>
              <a:latin typeface="+mn-lt"/>
            </a:endParaRPr>
          </a:p>
        </p:txBody>
      </p:sp>
      <p:sp>
        <p:nvSpPr>
          <p:cNvPr id="34" name="TextBox 33"/>
          <p:cNvSpPr txBox="1"/>
          <p:nvPr/>
        </p:nvSpPr>
        <p:spPr>
          <a:xfrm>
            <a:off x="2590800" y="1600200"/>
            <a:ext cx="2667000" cy="338554"/>
          </a:xfrm>
          <a:prstGeom prst="rect">
            <a:avLst/>
          </a:prstGeom>
          <a:noFill/>
        </p:spPr>
        <p:txBody>
          <a:bodyPr wrap="square" rtlCol="0">
            <a:spAutoFit/>
          </a:bodyPr>
          <a:lstStyle/>
          <a:p>
            <a:r>
              <a:rPr lang="en-US" dirty="0" smtClean="0">
                <a:solidFill>
                  <a:srgbClr val="262626"/>
                </a:solidFill>
                <a:latin typeface="+mn-lt"/>
              </a:rPr>
              <a:t>Grants</a:t>
            </a:r>
            <a:endParaRPr lang="en-US" dirty="0">
              <a:solidFill>
                <a:srgbClr val="262626"/>
              </a:solidFill>
              <a:latin typeface="+mn-lt"/>
            </a:endParaRPr>
          </a:p>
        </p:txBody>
      </p:sp>
      <p:sp>
        <p:nvSpPr>
          <p:cNvPr id="35" name="TextBox 34"/>
          <p:cNvSpPr txBox="1"/>
          <p:nvPr/>
        </p:nvSpPr>
        <p:spPr>
          <a:xfrm>
            <a:off x="5562600" y="1600200"/>
            <a:ext cx="2667000" cy="338554"/>
          </a:xfrm>
          <a:prstGeom prst="rect">
            <a:avLst/>
          </a:prstGeom>
          <a:noFill/>
        </p:spPr>
        <p:txBody>
          <a:bodyPr wrap="square" rtlCol="0">
            <a:spAutoFit/>
          </a:bodyPr>
          <a:lstStyle/>
          <a:p>
            <a:r>
              <a:rPr lang="en-US" dirty="0" smtClean="0">
                <a:solidFill>
                  <a:srgbClr val="262626"/>
                </a:solidFill>
                <a:latin typeface="+mn-lt"/>
              </a:rPr>
              <a:t>Loans</a:t>
            </a:r>
            <a:endParaRPr lang="en-US" dirty="0">
              <a:solidFill>
                <a:srgbClr val="262626"/>
              </a:solidFill>
              <a:latin typeface="+mn-lt"/>
            </a:endParaRPr>
          </a:p>
        </p:txBody>
      </p:sp>
      <p:sp>
        <p:nvSpPr>
          <p:cNvPr id="36" name="TextBox 35"/>
          <p:cNvSpPr txBox="1"/>
          <p:nvPr/>
        </p:nvSpPr>
        <p:spPr>
          <a:xfrm>
            <a:off x="4038600" y="1371600"/>
            <a:ext cx="990600" cy="369332"/>
          </a:xfrm>
          <a:prstGeom prst="rect">
            <a:avLst/>
          </a:prstGeom>
          <a:noFill/>
        </p:spPr>
        <p:txBody>
          <a:bodyPr wrap="square" rtlCol="0">
            <a:spAutoFit/>
          </a:bodyPr>
          <a:lstStyle/>
          <a:p>
            <a:r>
              <a:rPr lang="en-US" dirty="0" smtClean="0">
                <a:solidFill>
                  <a:srgbClr val="262626"/>
                </a:solidFill>
                <a:latin typeface="+mn-lt"/>
              </a:rPr>
              <a:t>Equity</a:t>
            </a:r>
            <a:endParaRPr lang="en-US" dirty="0">
              <a:solidFill>
                <a:srgbClr val="262626"/>
              </a:solidFill>
              <a:latin typeface="+mn-lt"/>
            </a:endParaRPr>
          </a:p>
        </p:txBody>
      </p:sp>
      <p:sp>
        <p:nvSpPr>
          <p:cNvPr id="37" name="TextBox 36"/>
          <p:cNvSpPr txBox="1"/>
          <p:nvPr/>
        </p:nvSpPr>
        <p:spPr>
          <a:xfrm>
            <a:off x="6324600" y="2710934"/>
            <a:ext cx="2667000" cy="369332"/>
          </a:xfrm>
          <a:prstGeom prst="rect">
            <a:avLst/>
          </a:prstGeom>
          <a:noFill/>
        </p:spPr>
        <p:txBody>
          <a:bodyPr wrap="square" rtlCol="0">
            <a:spAutoFit/>
          </a:bodyPr>
          <a:lstStyle/>
          <a:p>
            <a:r>
              <a:rPr lang="en-US" dirty="0" smtClean="0">
                <a:latin typeface="+mn-lt"/>
              </a:rPr>
              <a:t>Subordinated debt</a:t>
            </a:r>
            <a:endParaRPr lang="en-US" dirty="0">
              <a:latin typeface="+mn-lt"/>
            </a:endParaRPr>
          </a:p>
        </p:txBody>
      </p:sp>
      <p:sp>
        <p:nvSpPr>
          <p:cNvPr id="38" name="TextBox 37"/>
          <p:cNvSpPr txBox="1"/>
          <p:nvPr/>
        </p:nvSpPr>
        <p:spPr>
          <a:xfrm>
            <a:off x="3048000" y="2788920"/>
            <a:ext cx="2743200" cy="369332"/>
          </a:xfrm>
          <a:prstGeom prst="rect">
            <a:avLst/>
          </a:prstGeom>
          <a:noFill/>
        </p:spPr>
        <p:txBody>
          <a:bodyPr wrap="square" rtlCol="0">
            <a:spAutoFit/>
          </a:bodyPr>
          <a:lstStyle/>
          <a:p>
            <a:pPr algn="ctr"/>
            <a:r>
              <a:rPr lang="en-US" b="1" dirty="0" smtClean="0">
                <a:solidFill>
                  <a:schemeClr val="bg1"/>
                </a:solidFill>
                <a:latin typeface="+mn-lt"/>
              </a:rPr>
              <a:t>Connecticut Green Bank</a:t>
            </a:r>
            <a:endParaRPr lang="en-US" b="1" dirty="0">
              <a:solidFill>
                <a:schemeClr val="bg1"/>
              </a:solidFill>
              <a:latin typeface="+mn-lt"/>
            </a:endParaRPr>
          </a:p>
        </p:txBody>
      </p:sp>
    </p:spTree>
    <p:extLst>
      <p:ext uri="{BB962C8B-B14F-4D97-AF65-F5344CB8AC3E}">
        <p14:creationId xmlns:p14="http://schemas.microsoft.com/office/powerpoint/2010/main" val="3129801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Connecticut Green Bank</a:t>
            </a:r>
            <a:r>
              <a:rPr lang="en-US" dirty="0" smtClean="0"/>
              <a:t/>
            </a:r>
            <a:br>
              <a:rPr lang="en-US" dirty="0" smtClean="0"/>
            </a:br>
            <a:r>
              <a:rPr lang="en-US" sz="3100" dirty="0" smtClean="0"/>
              <a:t>Mission and Goals</a:t>
            </a:r>
            <a:endParaRPr lang="en-US" sz="3100" dirty="0"/>
          </a:p>
        </p:txBody>
      </p:sp>
      <p:sp>
        <p:nvSpPr>
          <p:cNvPr id="8" name="Rectangle 7"/>
          <p:cNvSpPr/>
          <p:nvPr/>
        </p:nvSpPr>
        <p:spPr>
          <a:xfrm>
            <a:off x="2057400" y="1295400"/>
            <a:ext cx="6781799" cy="1510447"/>
          </a:xfrm>
          <a:prstGeom prst="rect">
            <a:avLst/>
          </a:prstGeom>
          <a:solidFill>
            <a:srgbClr val="F58020"/>
          </a:solidFill>
          <a:ln>
            <a:solidFill>
              <a:srgbClr val="F58020"/>
            </a:solidFill>
          </a:ln>
          <a:effectLst/>
        </p:spPr>
        <p:txBody>
          <a:bodyPr spcFirstLastPara="0" vert="horz" wrap="square" lIns="91440" tIns="91440" rIns="91440" bIns="91440" numCol="1" spcCol="1270" anchor="ctr" anchorCtr="0">
            <a:noAutofit/>
          </a:bodyPr>
          <a:lstStyle/>
          <a:p>
            <a:pPr marL="0" marR="0" lvl="0" indent="0" algn="ctr" defTabSz="1066800" eaLnBrk="0" fontAlgn="base" latinLnBrk="0" hangingPunct="0">
              <a:lnSpc>
                <a:spcPct val="90000"/>
              </a:lnSpc>
              <a:spcBef>
                <a:spcPct val="0"/>
              </a:spcBef>
              <a:spcAft>
                <a:spcPct val="35000"/>
              </a:spcAft>
              <a:buClrTx/>
              <a:buSzTx/>
              <a:buFontTx/>
              <a:buNone/>
              <a:tabLst/>
              <a:defRPr/>
            </a:pPr>
            <a:endParaRPr kumimoji="0" lang="en-US" sz="1200" b="1" i="0" u="none" strike="noStrike" kern="0" cap="none" spc="0" normalizeH="0" baseline="-25000" noProof="0" dirty="0" smtClean="0">
              <a:ln>
                <a:noFill/>
              </a:ln>
              <a:solidFill>
                <a:srgbClr val="FFFFFF"/>
              </a:solidFill>
              <a:effectLst/>
              <a:uLnTx/>
              <a:uFillTx/>
              <a:latin typeface="Arial"/>
            </a:endParaRPr>
          </a:p>
          <a:p>
            <a:pPr marL="0" marR="0" lvl="0" indent="0" algn="ctr" defTabSz="1066800" eaLnBrk="0" fontAlgn="base" latinLnBrk="0" hangingPunct="0">
              <a:lnSpc>
                <a:spcPct val="90000"/>
              </a:lnSpc>
              <a:spcBef>
                <a:spcPct val="0"/>
              </a:spcBef>
              <a:spcAft>
                <a:spcPct val="35000"/>
              </a:spcAft>
              <a:buClrTx/>
              <a:buSzTx/>
              <a:buFontTx/>
              <a:buNone/>
              <a:tabLst/>
              <a:defRPr/>
            </a:pPr>
            <a:r>
              <a:rPr kumimoji="0" lang="en-US" sz="3200" b="1" i="0" u="none" strike="noStrike" kern="0" cap="none" spc="0" normalizeH="0" baseline="-25000" noProof="0" dirty="0" smtClean="0">
                <a:ln>
                  <a:noFill/>
                </a:ln>
                <a:solidFill>
                  <a:srgbClr val="FFFFFF"/>
                </a:solidFill>
                <a:effectLst/>
                <a:uLnTx/>
                <a:uFillTx/>
                <a:latin typeface="Arial"/>
              </a:rPr>
              <a:t>Support the Governor’s and legislature’s energy strategy to achieve cleaner, cheaper and more reliable sources of energy while creating  jobs and supporting local economic development</a:t>
            </a:r>
          </a:p>
          <a:p>
            <a:pPr marL="0" marR="0" lvl="0" indent="0" algn="ctr" defTabSz="1066800" eaLnBrk="0" fontAlgn="base" latinLnBrk="0" hangingPunct="0">
              <a:lnSpc>
                <a:spcPct val="90000"/>
              </a:lnSpc>
              <a:spcBef>
                <a:spcPct val="0"/>
              </a:spcBef>
              <a:spcAft>
                <a:spcPct val="35000"/>
              </a:spcAft>
              <a:buClrTx/>
              <a:buSzTx/>
              <a:buFontTx/>
              <a:buNone/>
              <a:tabLst/>
              <a:defRPr/>
            </a:pPr>
            <a:endParaRPr kumimoji="0" lang="en-US" sz="2400" b="1" i="0" u="none" strike="noStrike" kern="0" cap="none" spc="0" normalizeH="0" baseline="-25000" noProof="0" dirty="0" smtClean="0">
              <a:ln>
                <a:noFill/>
              </a:ln>
              <a:solidFill>
                <a:srgbClr val="FFFFFF"/>
              </a:solidFill>
              <a:effectLst/>
              <a:uLnTx/>
              <a:uFillTx/>
              <a:latin typeface="Arial"/>
            </a:endParaRPr>
          </a:p>
        </p:txBody>
      </p:sp>
      <p:pic>
        <p:nvPicPr>
          <p:cNvPr id="9" name="Picture 2" descr="http://ctahq.org/images/capital-building-at-suns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95401"/>
            <a:ext cx="1676400" cy="151044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7</a:t>
            </a:fld>
            <a:endParaRPr lang="en-US" dirty="0">
              <a:solidFill>
                <a:schemeClr val="bg1"/>
              </a:solidFill>
            </a:endParaRPr>
          </a:p>
        </p:txBody>
      </p:sp>
      <p:grpSp>
        <p:nvGrpSpPr>
          <p:cNvPr id="10" name="Group 9"/>
          <p:cNvGrpSpPr/>
          <p:nvPr/>
        </p:nvGrpSpPr>
        <p:grpSpPr>
          <a:xfrm>
            <a:off x="304799" y="2929711"/>
            <a:ext cx="8534400" cy="999685"/>
            <a:chOff x="164908" y="1107"/>
            <a:chExt cx="8534400" cy="999685"/>
          </a:xfrm>
        </p:grpSpPr>
        <p:sp>
          <p:nvSpPr>
            <p:cNvPr id="12" name="Rectangle 11"/>
            <p:cNvSpPr/>
            <p:nvPr/>
          </p:nvSpPr>
          <p:spPr>
            <a:xfrm>
              <a:off x="164908" y="1107"/>
              <a:ext cx="8534399" cy="999685"/>
            </a:xfrm>
            <a:prstGeom prst="rect">
              <a:avLst/>
            </a:prstGeom>
            <a:solidFill>
              <a:srgbClr val="089948"/>
            </a:solidFill>
            <a:ln w="25400" cap="flat" cmpd="sng" algn="ctr">
              <a:solidFill>
                <a:srgbClr val="089948"/>
              </a:solidFill>
              <a:prstDash val="solid"/>
            </a:ln>
            <a:effectLst/>
          </p:spPr>
          <p:style>
            <a:lnRef idx="2">
              <a:scrgbClr r="0" g="0" b="0"/>
            </a:lnRef>
            <a:fillRef idx="1">
              <a:scrgbClr r="0" g="0" b="0"/>
            </a:fillRef>
            <a:effectRef idx="0">
              <a:scrgbClr r="0" g="0" b="0"/>
            </a:effectRef>
            <a:fontRef idx="minor">
              <a:schemeClr val="lt1"/>
            </a:fontRef>
          </p:style>
        </p:sp>
        <p:sp>
          <p:nvSpPr>
            <p:cNvPr id="13" name="Rectangle 12"/>
            <p:cNvSpPr/>
            <p:nvPr/>
          </p:nvSpPr>
          <p:spPr>
            <a:xfrm>
              <a:off x="164910" y="1107"/>
              <a:ext cx="8534398" cy="9996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FF"/>
                  </a:solidFill>
                  <a:latin typeface="Arial"/>
                  <a:ea typeface="+mn-ea"/>
                  <a:cs typeface="+mn-cs"/>
                </a:rPr>
                <a:t>Attract and deploy capital to finance the clean energy goals for Connecticut</a:t>
              </a:r>
              <a:endParaRPr lang="en-US" sz="2400" kern="1200" dirty="0">
                <a:solidFill>
                  <a:srgbClr val="FFFFFF"/>
                </a:solidFill>
                <a:latin typeface="Arial"/>
                <a:ea typeface="+mn-ea"/>
                <a:cs typeface="+mn-cs"/>
              </a:endParaRPr>
            </a:p>
          </p:txBody>
        </p:sp>
      </p:grpSp>
      <p:grpSp>
        <p:nvGrpSpPr>
          <p:cNvPr id="14" name="Group 13"/>
          <p:cNvGrpSpPr/>
          <p:nvPr/>
        </p:nvGrpSpPr>
        <p:grpSpPr>
          <a:xfrm>
            <a:off x="304788" y="4055148"/>
            <a:ext cx="8534410" cy="1050252"/>
            <a:chOff x="1371586" y="1756"/>
            <a:chExt cx="7315212" cy="1050252"/>
          </a:xfrm>
        </p:grpSpPr>
        <p:sp>
          <p:nvSpPr>
            <p:cNvPr id="20" name="Rectangle 19"/>
            <p:cNvSpPr/>
            <p:nvPr/>
          </p:nvSpPr>
          <p:spPr>
            <a:xfrm>
              <a:off x="1371586" y="1756"/>
              <a:ext cx="7315212" cy="1050252"/>
            </a:xfrm>
            <a:prstGeom prst="rect">
              <a:avLst/>
            </a:prstGeom>
            <a:solidFill>
              <a:srgbClr val="089948"/>
            </a:solidFill>
            <a:ln w="25400" cap="flat" cmpd="sng" algn="ctr">
              <a:solidFill>
                <a:srgbClr val="089948"/>
              </a:solidFill>
              <a:prstDash val="solid"/>
            </a:ln>
            <a:effectLst/>
          </p:spPr>
          <p:style>
            <a:lnRef idx="2">
              <a:scrgbClr r="0" g="0" b="0"/>
            </a:lnRef>
            <a:fillRef idx="1">
              <a:scrgbClr r="0" g="0" b="0"/>
            </a:fillRef>
            <a:effectRef idx="0">
              <a:scrgbClr r="0" g="0" b="0"/>
            </a:effectRef>
            <a:fontRef idx="minor">
              <a:schemeClr val="lt1"/>
            </a:fontRef>
          </p:style>
        </p:sp>
        <p:sp>
          <p:nvSpPr>
            <p:cNvPr id="21" name="Rectangle 20"/>
            <p:cNvSpPr/>
            <p:nvPr/>
          </p:nvSpPr>
          <p:spPr>
            <a:xfrm>
              <a:off x="1371586" y="1756"/>
              <a:ext cx="7315212" cy="1050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FFFFFF"/>
                  </a:solidFill>
                  <a:latin typeface="Arial"/>
                  <a:ea typeface="+mn-ea"/>
                  <a:cs typeface="+mn-cs"/>
                </a:rPr>
                <a:t>Develop and implement strategies that bring down the cost of clean energy in order to make it more accessible and affordable to consumers</a:t>
              </a:r>
              <a:endParaRPr lang="en-US" sz="2300" kern="1200" dirty="0">
                <a:solidFill>
                  <a:srgbClr val="FFFFFF"/>
                </a:solidFill>
                <a:latin typeface="Arial"/>
                <a:ea typeface="+mn-ea"/>
                <a:cs typeface="+mn-cs"/>
              </a:endParaRPr>
            </a:p>
          </p:txBody>
        </p:sp>
      </p:grpSp>
      <p:grpSp>
        <p:nvGrpSpPr>
          <p:cNvPr id="16" name="Group 15"/>
          <p:cNvGrpSpPr/>
          <p:nvPr/>
        </p:nvGrpSpPr>
        <p:grpSpPr>
          <a:xfrm>
            <a:off x="304788" y="5262145"/>
            <a:ext cx="8610612" cy="1062455"/>
            <a:chOff x="1371586" y="1225301"/>
            <a:chExt cx="7391412" cy="1062455"/>
          </a:xfrm>
        </p:grpSpPr>
        <p:sp>
          <p:nvSpPr>
            <p:cNvPr id="18" name="Rectangle 17"/>
            <p:cNvSpPr/>
            <p:nvPr/>
          </p:nvSpPr>
          <p:spPr>
            <a:xfrm>
              <a:off x="1371586" y="1225301"/>
              <a:ext cx="7315212" cy="1050252"/>
            </a:xfrm>
            <a:prstGeom prst="rect">
              <a:avLst/>
            </a:prstGeom>
            <a:solidFill>
              <a:srgbClr val="089948"/>
            </a:solidFill>
            <a:ln w="25400" cap="flat" cmpd="sng" algn="ctr">
              <a:solidFill>
                <a:srgbClr val="089948"/>
              </a:solidFill>
              <a:prstDash val="solid"/>
            </a:ln>
            <a:effectLst/>
          </p:spPr>
          <p:style>
            <a:lnRef idx="2">
              <a:scrgbClr r="0" g="0" b="0"/>
            </a:lnRef>
            <a:fillRef idx="1">
              <a:scrgbClr r="0" g="0" b="0"/>
            </a:fillRef>
            <a:effectRef idx="0">
              <a:scrgbClr r="0" g="0" b="0"/>
            </a:effectRef>
            <a:fontRef idx="minor">
              <a:schemeClr val="lt1"/>
            </a:fontRef>
          </p:style>
        </p:sp>
        <p:sp>
          <p:nvSpPr>
            <p:cNvPr id="19" name="Rectangle 18"/>
            <p:cNvSpPr/>
            <p:nvPr/>
          </p:nvSpPr>
          <p:spPr>
            <a:xfrm>
              <a:off x="1371586" y="1237504"/>
              <a:ext cx="7391412" cy="1050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FFFFFF"/>
                  </a:solidFill>
                  <a:latin typeface="Arial"/>
                  <a:ea typeface="+mn-ea"/>
                  <a:cs typeface="+mn-cs"/>
                </a:rPr>
                <a:t>Reduce reliance on grants, rebates and other subsidies and move towards innovative low-cost financing of clean energy deployment</a:t>
              </a:r>
              <a:endParaRPr lang="en-US" sz="2300" b="1" kern="1200" dirty="0">
                <a:solidFill>
                  <a:srgbClr val="FFFFFF"/>
                </a:solidFill>
                <a:latin typeface="Arial"/>
                <a:ea typeface="+mn-ea"/>
                <a:cs typeface="+mn-cs"/>
              </a:endParaRPr>
            </a:p>
          </p:txBody>
        </p:sp>
      </p:grpSp>
    </p:spTree>
    <p:extLst>
      <p:ext uri="{BB962C8B-B14F-4D97-AF65-F5344CB8AC3E}">
        <p14:creationId xmlns:p14="http://schemas.microsoft.com/office/powerpoint/2010/main" val="2471555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8</a:t>
            </a:fld>
            <a:endParaRPr lang="en-US" dirty="0">
              <a:solidFill>
                <a:schemeClr val="bg1"/>
              </a:solidFill>
            </a:endParaRPr>
          </a:p>
        </p:txBody>
      </p:sp>
      <p:sp>
        <p:nvSpPr>
          <p:cNvPr id="7" name="Title 9"/>
          <p:cNvSpPr txBox="1">
            <a:spLocks/>
          </p:cNvSpPr>
          <p:nvPr/>
        </p:nvSpPr>
        <p:spPr>
          <a:xfrm>
            <a:off x="457200" y="198439"/>
            <a:ext cx="8229600" cy="944561"/>
          </a:xfrm>
          <a:prstGeom prst="rect">
            <a:avLst/>
          </a:prstGeom>
        </p:spPr>
        <p:txBody>
          <a:bodyPr vert="horz" lIns="91440" tIns="45720" rIns="91440" bIns="45720" rtlCol="0" anchor="b" anchorCtr="0">
            <a:normAutofit fontScale="97500" lnSpcReduction="10000"/>
          </a:bodyPr>
          <a:lstStyle>
            <a:lvl1pPr algn="l"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US" sz="3300" b="1" dirty="0" smtClean="0"/>
              <a:t>CT </a:t>
            </a:r>
            <a:r>
              <a:rPr lang="en-US" sz="3300" b="1" dirty="0" smtClean="0"/>
              <a:t>Solar </a:t>
            </a:r>
            <a:r>
              <a:rPr lang="en-US" sz="3300" b="1" dirty="0" smtClean="0"/>
              <a:t>Lease </a:t>
            </a:r>
            <a:endParaRPr lang="en-US" sz="3300" b="1" dirty="0" smtClean="0"/>
          </a:p>
          <a:p>
            <a:r>
              <a:rPr lang="en-US" sz="2900" dirty="0" smtClean="0"/>
              <a:t>Public-Private Partnership</a:t>
            </a:r>
            <a:endParaRPr lang="en-US" sz="2900" dirty="0"/>
          </a:p>
        </p:txBody>
      </p:sp>
      <p:sp>
        <p:nvSpPr>
          <p:cNvPr id="6" name="AutoShape 2" descr="data:image/jpeg;base64,/9j/4AAQSkZJRgABAQAAAQABAAD/2wCEAAkGBxATEhMUEBQVFRIUGBYWGRcWFxodIBIXGBcYFhgfHRkaHSkgGBwlHBQVITEhJSkrMC4uHB81ODMtNygtLisBCgoKDg0OGxAQGywkHyQvLCwsLC8sLiwvLCwsLCwsLCwsLywtLCwsLCwsLCwsLCwsLCwsLCwsLCwsLCwsLCwsLP/AABEIAHABwgMBEQACEQEDEQH/xAAcAAEAAgMBAQEAAAAAAAAAAAAABgcEBQgBAwL/xABNEAABAwIBBgUQBwcDBAMAAAABAAIDBBEFBgcSITFBE1FhcbMiMjQ1QlJUc3SBkZOhsbLSCBQXM3KSohUjYoKDwfAWJNElwsPhQ1Nj/8QAGwEBAAIDAQEAAAAAAAAAAAAAAAMEAQIFBgf/xAA6EQACAQICBgYJAwUAAwAAAAAAAQIDEQQxBRIhMkFxE1FhobHBBhQzNFKBkdHhFYLwIiNCU5IWovH/2gAMAwEAAhEDEQA/AIwuafTggCAIAgCAIAgCAIAgCAIAgCAIAgCAsnMx11XzQ++VWcPxPNeke7S/d5GL9IL7mj8ZJ8AXZ0fvS5HkK2RSq6hXCAuP6Pmyu54PdIubpD/H5k9HiXAuaThAEAQBAEAQBAEAQBAEAQBAEAQBAEAQBAEAQBAcrZbdsa7yibpHLv0PZR5Ipz3maVSmp47YUB1nk52JTeJi6Nq89U33zLqyNitDIQBAEAQBAEBzOuafTggCAIAgCAIAgCAIAgCAIAgCAIAgCAsnMx11XzQ++VWcPxPNeke7S/d5GL9IL7mj8ZJ8AXZ0fvS5HkK2RSq6hXCAuP6Pmyu54PdIubpD/H5k9HiXAuaThAEAQBAEAQBAEAQBAEAQBAEAQBAEAQBAEAQBAcrZbdsa7yibpHLv0PZR5Ipz3maVSmp47YUB1nk52JTeJi6Nq89U33zLqyNitDIQBAEAQBAEBzOuafTjNp8IqntDo4JnsOxzY3kHdqIFisqMnkiGeJowerKcU+ptI+n7BrfBaj1MnyrOpLqNfXMP/sj/ANL7j9g1vgtR6mT5U1JdQ9cw/wDsj/0vuYM0LmOLXtLXN1FrgQQeUHWFq1YnjKMlrRd11n4QyZdNhVTI3Sigle3WNJkbnC426wLLKjJ5IiniKMHqzmk+ptI+37BrfBaj1MnyrOpLqNPXMP8A7I/9L7j9g1vgtR6mT5U1JdQ9cw/+yP8A0vuYVRTvjcWyNcx42tcCCLi4uDrGpatWzJoTjNa0WmutbT5obH6hic5waxpc47GtBJPmGtDEpKKvJ2Xab6jyJxKTWKdzRxvLW+wm/sW6pTfAoVNLYOGc0+V3+DOGbfEu9iH9T/0tugmV/wBdwfW/p+T4z5vsTaL8C134ZGf3IWHRn1EkdNYOX+Vuaflc0eIYVUQffwyR8rmkD82w+laOLWZeo4ilW9nJPk/LMw1gmCAsnMx11XzQ++VWcPxPNeke7S/d5GL9IL7mj8ZJ8AXZ0fvS5HkK2RSq6hXCAuP6Pmyu54PdIubpD/H5k9HiWbjWUFHSAGqnjivsDjrdzNHVHzBUIUpz3VcmbSzItJncwgGwklPKIX29oBVj1Kt1d6NekibTCs4WFTkNjqmBx1ASB0ZJ5NMC6jnhasc15mVOL4knB4lAbHqAIAgNTiuUtDTaqipijPeueNL8u32KSFKc91NmHJIj9RnWwdurh3O/DFKfbo2UywVZ8O9GvSR6zHGd7CO/m9S5Z9Rq9n1MdJEy6bOlg79X1jR/HHI32ltlq8HWXAz0keskmF4zS1AvTTRSj+B7XW5wDqUMqcobysbJpmetDIQGrkykoWktdVU4c0kEGVgLSDYgi+oghSdFN8GY1kfn/U+H+F03rmfMnRVPhf0Gsj1uUtASAKunJOoATM1k7N6dFPqf0GsjaqMyRrFsvsLpyWy1TNMbWsvIQeUMBsedTww1We1I1c4o1Azu4Re3CSgcfAv/AOL+xSeo1urvRjpIkhwPK2gqzamqI3u7y+i78jrO9ihnRqQ3kZUk8jdqI2CA5Wy27Y13lE3SOXfoeyjyRTnvM0qlNTx2woDrPJzsSm8TF0bV56pvvmXVkZ0sjWtLnENa0Ekk2DQNZJJ2BaJXMms/1Ph/hdN66P5lJ0VT4X9DGsh/qfD/AAum9cz5k6Kp8L+g1kP9T4f4XTeuZ8ydFU+F/QayNjS1McjQ+J7Xsdsc0gh27URqOxaNNOzMn1WAEBzOuafTi883Ha6n5n9I5XqO4jwmmPfZ/LwRJVIcwIChMuu2FV+MfA1UKu+z6Bov3Ony82aJaF4ujNV2vZ4yX4irlDcPFad98fJeBMFMcYICjM5HbGo/p9ExUa2+z3ehvcofPxZ+8ickH1ri95LKdhs5w2vPetv7Tu9ynTc+RjSek44SOrHbN5Lq7X5IuLCcHp6ZmhTxtYN9hrdyucdbjzq5GKith4zEYqriJa1WTf8AOC4GctiAIAgPy9gIIcAQdoOsFDKbTuiv8sc3kb2uloWhkg1mIdbJ+Edw7kGo8m1V6lHjE9Do7Tc4yVPEO6+LiufWu/wKpI/ziVU9YWTmY66r5offKrOH4nmvSPdpfu8jF+kF9zR+Mk+ALs6P3pcjyFbIpVdQrhASvJDLJ+H09U2Af7icxBjiLiJrQ/Sdbe7qhYbN52WNetQVWUb5I3jPVTsRmrqZJXukle58jjdz3kkuPKSp0klZZGrdz5LJgFATLIPOBU0D2seXS0hNnRE3MY44yetI73YeQ61Wr4aNVXWx/wAzJIVGjoqhrI5o2SxOD45GhzXDY5pFwuLKLi7MtHtZVRxRvklcGRsaXOcdjWgXJRJydkDn7LbOdV1bnMpnOp6XWAGmz5RxvcNbb96079d12KGEhTV5bWVp1G8iB/39qtkQQBAEB+4ZXMcHsc5j26w5pILeYjWEe1WZlOxc2arOPLNI2jrnaUjvupTYF5AvoPttdYGzt9rHXrPMxWFUVrw+aJ6dS+xltLnExydlOP8Ae1nlNR0z16GluR5LwKc95mssFua2MnDXNbNC42AEkZJO4B4JPoWJbYvkZWxk0ziZxJ6174adzo6MEts02NRbVpPO3RO5nFt4hVw+FjTV5bX4Ek6l9iIGArZEEB60kEEEgg3BGogjeDuKGS6c0ucKSZ4o612lIQeBlO2SwuWP43WBIdvsb69vLxeFUVrwy4onpzvsZbK55McrZbdsa7yibpHLv0PZR5Ipz3maVSmp47YUB1nk52JTeJi6Nq89U33zLqyKczu5efWHOo6V37hhtK8H754PWg940jX3x5Br6eDw2qteWfDsIak+CKvsFeIBYILE+zY5vzXPE9Q0to2HmNQ4dyD3gPXO8w13IqYrE9GtWOfgSU4X2nQcUTWtDWANa0AAAWDQNQAA2BcZu5aP2gCA5nXNPpxeebjtdT8z+kcr1HcR4TTHvs/l4IkqkOYEBQmXXbCq/GPgaqFXfZ9A0X7nT5ebNEtC8XRmp7Xs8ZL8RVyhuHitO++PkvAmCmOMEBRmco/9RqP6fRMVGtvs95oX3OHz8WXFk7hzaemhib3DG35XEXcfO4kq5BWSR4zGV3XryqPi+7h3GxWxWMbE61sMMkr7lsbHPIG0hov/AGWJOyuS0aTq1I01m2l9Sp6jOfXF12MhY3c0tc70u0hf0BVHXlwPWw9H8MlaTk313S8mTPIjLRtbpRyNDJ2jSsOte29iW31i1xcHjU1OrrbHmcTSeinhLTi7xeztT7SXKY5AQFH5ycObDXyaIs2VrZrcRdcO9LmOPnVGsrTPdaGrurhI3zjeP0y7nYkOZjrqvmh98qlw/E53pHu0v3eRi/SC+5o/GSfAF2dH70uR5CtkUquoVwgBKGTdUeSWJSs04qSdzNoOgRpDjF7Fw5RdRSr04uzkjZQk+BqaiB8biyRjmPbta9pa5vO0i4UiaaujVqx81kwEBcuYXHyRNRPPWfvouRpNpAOTSLXfzOXNx9PKa5MsUpcDNz9Ys5lLDTtNuHeXO5WRWNvzOYfMtMBC83Lq8zNV7LFGrqlYICd5B5tZsQj4d8ghp7kNOjpOl0TZ1hcAAEEXN9YOreqmIxapPVSuyWFPWVyWVuZCPQPAVbxJu4RjS0n+WxHtVdaQd9sTd0UVFimHy080kEw0ZInFrhe+vaCDvBBBHIQujGSlFSWTIWrOxirY1PrS1TonslZqdE5sg52EOHuWHHWVnxMrM67hkDmtcNjgD6RdecewunKWU/ZtZ5TUdM9ehp7keS8CpPeZrFuaBACUB414OwgrNjNj1YMBAfWlqnxPZLGbPjc17TxOaQ4e0LDSkrPiZTszrehqRLHHI3ZI1rxzOAcPevOtWdi6cu5bdsa7yibpHLvUPZR5Ipz3maVSmp47YUBb+XmXnA0UFFSutM6CETPafuWmNvUg7nuB8wPGRbnYfDa03Ulld27SxOdlZFQgLokAQwTXNtkI/EJOElu2jjPVO2GVw7hp97t2zbsq4nEqkrLMlhTvmdE0tMyNjY42hjGANa1osGgagAFxm23dlk+qwAgCA5nXNPpxeebjtdT8z+kcr1HcR4TTHvs/l4IkqkOYEBQmXXbCq/GPgaqFXfZ9A0X7nT5ebNEtC8XRmp7Xs8ZL8RVyhuHitO++PkvAmCmOMEBRecrtjUf0+iYqNbfZ7zQvucPn4suzD6lssUcjTdr2NcDyOAP91dTurnh61N06koPNNoyFkjPxNE1zS1wDmuBBBFwQdRBG8IZjJxaazRB8RzXUjyTDJJDfudT2jzO6r9SgeHjwO9R9IK8VapFS7n3bO40r82ldE7TpalukLi4L4nWO0Xbf3rToJLJl1aew1Ratam7fKS77GnxLDccguZHVZaO6ZM94/S4kecLRxqLrLlGvo2tsioX6nFLxRpP27WeFVHrpPmWmvLrZf9Uw/wDrj/yvsYtVVyyHSle+RwFrvcXEDWbXcSbXJ1cpWrbeZJCnCmrQSS7FbwLDzMddV80PvlVnD8TzvpHu0v3eRi/SC+5o/GSfAF2dH70uR5CtkUquoVwgLFzLZMx1NS+eZodHTBpa0i4dK6+iSN+iGk24y07lSxtVwgorN+BNSjd3L+XILBA87+TUdTRSTho4emaZGuA1mNuuRpO8aNyOUDlVvB1XCoo8GR1I3RzwuyVQgJVmvrTFilIRse4xHlEjS0fq0T5lXxUdajIkpu0joPG8m6OrLDVQslLLhulfqdK17WO+w9C48Ks4brsWXFPM1v2eYR4HF+r/AJW/rVb4mY1I9Q+zzCPA4v1f8p61W+JmNSPUbSGaho4mxB8METBZrS9rQ0XvvPGStGpzd9rZtsRpsTzk4RCCTVMkI7mG8hJ529SOckBSRwlWX+Nueww5xRz/AJV4yaysnqS3Q4VwIb3rWtbG2/LosF+W67FKn0cFHqK05XdzUqQ0PJNh5isrMydb4L2PB4qP4AvOT3mXFkcuZT9m1nlNR0z136e5HkvAqz3maxbmgQF85qchKeOmiqqiNslRM0SN0wCIWO1sDQdjiCCTt12XJxeIk5OEXsXeWqcElcmmNZOUdVE6KeFjmkajogOYeNrhraRxhVYVZwd4s3aTOXMVonQTzQuN3RSPjJ49Bxbfz2uu9GWtFS6ym1Z2MVbGAUB1Zkef9hR+TwdG1efre0lzZdjkjm3LbtjXeUTdI5duh7KPJFSe8zSqU1CAIAgJPm9yWGI1XBOeGRsbwkmvqnNBAswcZJAJ3X5lBiK3RQukbwjrM6UoKKKGNkULAyOMBrWt2NA/zauHKTk7vMtmQsAIAgCA5nXNPpxeebjtdT8z+kcr1HcR4TTHvs/l4IkqkOYEBQmXXbCq/GPgaqFXfZ9A0X7nT5ebNEtC8XRmp7Xs8ZL8SuUNw8Vp33x8l4EwUxxggKMzkdsaj+n0TFRrb7Pd6G9yh8/Fm7ze5bMgaKaqNor/ALuTdHc9a7ibc6ju36tm9KrbYyjpfRMq0umo73Fdfau3s4lqxSNcA5pDmkXBBuCOQjarZ5OUXF2asz9oYCAIAgI7lNkdS1YJLRHNulaNd/4h3Y5/MQo50oyOlgtKVsK7J3j1Py6ilcWw2WmlfDMLPYd2xwOwg7wR/l1SlFxdme2w9eFemqkMn/LMnuZjrqvmh98qsYficD0j3aX7vIxfpBfc0fjJPgC7Oj96XI8hWyKVXUK4QF55gWD6nUHeagjzCKK3vPpXK0hvrl5ss0ci0FQJTExaIOgma7Y6N4PMWkFbRdmmGcixHUOYL0bzKTP0sGDa5KOIrqMjb9Yg6RoUdX2cuTNo5o6fxzGaekhdNUvDI2797idgaBrc48QXChTlOWrEtt2KYyjzx1chLaJjYI9zngPkPLbrG81nc66dPAwW/t8CCVV8CC4hlDWzm89TO/kMjrflBDfYrcaUI5JEbk2avQHEFJcwerBgIAgPH7DzFZWZk63wXseDxUfwBecnvMuLI5cyn7NrPKajpnrv09yPJeBVnvM1i3ND8y7DzFZWZlZnXeFNAghA2CNg/SF5yW8y4sjKWpk5czgi2J1vjne2xXew/so8ipPeZH1MaAoDqvI7sCj8ng6Nq8/W9pLmy7HJHN2W3bGu8om6Ry7dD2UeSKk95mlUpqEAQBAZ2B4tLSzx1EBtJGbjicNjmnkIuDzrScFOLizaLs7nUeTuNRVlPHUQnqJBex2scNTmnlBuFwalN05OLLad1c2S0MhAEAQHM65p9OLzzcdrqfmf0jleo7iPCaY99n8vBElUhzAgKKziU5ZiNRcanljxygsaPeHDzKjVVps95oiang4W4XXe/KxHCojpl75AUDoaCBrwQ4gvIO7TcXgHiNiFfpK0UeB0tWjVxc5Ryy+isSFSHOCAozOSf+o1H9PomKjW32e70N7nD5+LIxwg4x6VDdHV1WbDCcfqKY3p53RjvQQWnnY67b8trraNTVyZWr4KliF/dgn28fqtpLsPzq1LdU0UUvK0lh/7h7Apo4lnIrejtF7YScee37Ego86VI7VLFNHy2a4ew39ilWIjxOdU9Hq8dyUX3fjvJVg+PUtUCaeVr7ayNjm87TYj0KWM4yyOTiMHXw7/ALsWvD65GyWxWCArTPJQttTzjrruiPKLabfRZ/5iq2IWTPT+jlZ3nS4bH5P67PofPMx11XzQ++VMPxNvSPdpfu8jF+kF9zR+Mk+ALs6P3pcjyFbIpVdQrhAXJ9H7EG6NXTk9UHMmA4wW8G70aDPSFzdIR2xl8ixReyxb65pMaPLjEhT0FVKTYiJ4byveNBg/M4KWhDXqJdprJ2RywAu+UwgJFm8pDLidG0DZK155owZD8ChxDtSk+w3gryRuc8WPvqK98QJ4Gl/dtbuL7AyO57nR/l5VFg6ajT1uLNqsruxBFbIggJtkfm0rK6MTaTYIHda94JLwNV2sFtXKSOS6q1sXCm9XNksabZYWE5maCMg1Eks54r8G0+ZnVfqVOePqPdSRIqS4lW5yaGKDE6qKBjY4mGENa0WDbwRE+kkk8pKv4aTlSTee3xZFUVpEZU5GeP2HmKyszJ1vgvY8Hio/gC85PeZcWRy5lP2bWeU1HTPXfp7keS8CrPeZrFuaH5l608xWVmZWZ15hn3MX4GfCF5uWbLiyMlYMnLucPtnW+Od7gu9h/ZR5FSe8yPKY0BQHVeR3YFH5PB0bV5+t7SXNl2OSObstu2Nd5RN0jl26Hso8kVJ7zNKpTUID7MpJDG6UMcYmOa1z7amudfRBPGbf5dYur24mbO1z4rJgICe5o8r/AKnU8DM61NUEA32RS6g13IDqaf5TuVTF0OkjrLNeBLTnZ2Z0MuMWQgCAIDmdc0+nF3ZsZg7DoeNpkafNI4+4hXaL/oR4fTcdXGS7bPuRKlKckIDSZR5LUtaG8OCHt1New2cAd2wgjkIK0nTU8y9g9IVsI30b2PNPI1eE5uqCF4eeElc03AlcCAfwtaAfPdaRoRXaWsRpzE1Y6qtFPq+7b7iXqY44QBAU3lVVCLGuEd1rJacuvuboR6Xsuqc3arc9pgKbqaL1Fm1K3O7sXFwbeIehXDxl2ODbxD0ILs0uV+AirpXxNs1+pzCdmm3WL23HWPOtKkNaNi7o/GerV1Ue1ZPkylavAK2NxbJTzAjiY5wPM5oIPmKpOElwPb08Zh6i1o1I/VLue0lubbJqsbVMqJGPiiYHdeNEyaTS0ANOu1yDci2oKWjCWtc5Gmcfh5UHRi1KTtlttbjfLsLZVs8iEBXGeWpHB00fdF738wa3R98nsKrYh5I9L6OU3r1J9iX1d/Ix8zHXVfND75Uw/Ek9I92l+7yMX6QX3NH4yT4Auzo/elyPIVsilV1CuEBsMBxmejnZPTutIzj1hzTta4b2n/g7QFpUhGcdWRlNrai3KTPdT6A4almEm8RuY5t+QuLT7Fzno+V9kkWFVRBMvcv58R0WaPA07DpCMOuXu2Bz3WF7A6gBYcupW8Pho0tubIp1HIhyskYQFp5hcFL6iarcOoibwTDxyPsXW5Q0D86oY+paKh17SeiuJA8r2kV9aHbfrE3tkcR7LK3R9nG3UiKWbNQpDUIDo/NflNS1FFTwse1s0EUcT4iQHXjaGaQHdNNr3HHY6wVxcVSlGo28ntLcJJo3eUmU9JRRl9TI0EDqYwQXyHcGs2nn2DeQFFSozqO0UZlJJbTmPG8TfVVE1RJqfM8vIHcg6mtvvs0AX5F3YQUIqK4FWTu7mCtjU8fsPMVlZmTrfBex4PFR/AF5ye8y4sjlzKfs2s8pqOmeu/T3I8l4FWe8zWLc0PzL1p5isrMyszrzDPuYvwM+ELzcs2XFkZKwZOXc4fbOt8c73Bd7D+yjyKk95keUxoCgOq8juwKPyeDo2rz9b2kubLsckc3Zbdsa7yibpHLt0PZR5IqT3maVSmp45AdN4Nk1SvwqOl0A2KaBpdbaXvaHF997tKxvyBcKdWSq699qZcUVq2OcsZwyWlnlgmFpInFp/i3tcORzSHDkK7cJqcVJcSrJWdjCWxqCEBf+Z7LD61B9WndeppwLEnXLFsa7lI1NP8p3rkYyhqS1lk/EtU53VixFSJAgCA5nXNPpxPs1OUDYpHU0ps2YhzCdgktYj+YAW5Rbep6E7OzOBp7BOpBVoZxz5dfy/mRbStnkAgCAIDDoMSimdKInaXBP4NxGzTABIB32uAeW61Uk8iarQnSUXNW1ldcjMWxCEBRmcntjUf0+iYqNbfZ7vQ3uUPn4snObnK5k0bKad1p2DRaT/wDM0bNffgbRv28dp6NS6s8zhaY0ZKlN1qa/pefY/t/8J0pzghAEAQBAY2IV0UMbpJnBjGi5J/zWeRYbSV2SUqM6s1CCu2URlZjrqypdKQQzrWNPcsF7X5SSSefkVCc9aVz32AwawtFU1nm32/zYTHMx11XzQ++VT4ficb0j3aX7vIxfpBfc0fjJPgC7Oj96XI8hWyKVXUK4QH3dRyCITaJ4IvMYfu02tDi3kOi4Hl18RWLq9uJm3E+CyYCAIDOwTCJ6uZkFO3SkefMxu9zjuaN5820gLWc4wjrSyNoxbdkdP5L4FFRU0dPFrDBrcdsjzrc485J1bhYblwatR1JuTLaVlYpnPXk0+GrNUxv7mptpEdxKBYg8WkACOM6S6eCqqUNR5rwIKsdtyuFdIQgPHNB2i6XMgNA2BLg+kkTm6Ok0jSaHNuLaTTcAjjBsdaxe4sfhZMHjhqKA6vyVqRLRUsjdj4Yj6WBefqx1ZtdpdWRzJlP2bWeU1HTPXdp7keS8CrPeZrFuaH5l608xWVmZWZ15hn3MX4GfCF5uWbLiyMlYMnLucPtnW+Od7gu9h/ZR5FSe8yPKY0BQHVeR3YFH5PB0bV5+t7SXNl2OSObstu2Nd5RN0jl26Hso8kVJ7zNKpTU8dsKA6zyc7EpvExdG1eeqb75l1ZFdZ8sl+EibXRDq4QGS27qInqXfyuPoce9V3A1rPo3xy5kdWN1cpJdQrBAZ+B4tLSTx1EBtJGb8jhsc08hFwVpOCnFxZtF2dzp7B8oIKikbVxk8GWF5G9haDptP8QII8y4U6ThPUZbTurkYqcoKgTtjfKWSudABEwxGxnJ0QInRl8zWDW9we3U1xFtinVOLjdLZt27eHhfhsNbs+VVnShhe+KaCUyxOLH6FtEvYdF2iTrLbg2vuWVg5SV09hjpEiq5Y3NJa4Frhta4EEc4OsLgn1KLUldO6PygJ3k5nJmhaI6ppmYNQeDZ4HLfU/wA5B4yVPCu1ntODjNBU6rc6L1X1cPx3/ImFPnHwxwu6R7DxOiebfkBHtUvTwONPQeMi9kU+TXm0fipzk4a0dS6SQ8TY3C/59EJ6xDgbQ0FjJPakubXlchuUmcaonaY6dvARnUTe73DnGpnmueVQzrOWxbDtYPQdKi1Oq9Z935+f0PjkTlmyhikjdE6TTfp3a4C3UtbbX+FKdXUVjfSei5YyopqSVlbvbJF9q8Xg0n52qT1hdRzf/HKn+xfRj7V4vBpPztT1hdQ/8cqf7F9GQHKfFhVVMk7Wlgfo9SSCRosa3aOZV5y1pXPQYLDPD0I0m72vt+dzVg8W0exalomOB5xayABstqhg78kPH84Bv5wTyqWNeSz2nGxWg8PWetD+h9mX0+zRLqPOhRO+9ZNGfwhw9LTf2KZYiPE5FT0fxMdxxfzt4/c2Dc4eF/8A3kf0pf7MWenh19zKz0Jjfg/9o/c+M2cjDRsfI/kbE4X/ADAJ08DeOgsY80l815XNFiWdYWIpqc376ZwFv5GXv+YKN4jqRfo+jvGrP5R+7+zILjeO1NU7SqJC63WtGprOZo1efbyqGU3LM72GwdHDRtSjbt4v5/xGtWpaLLzMxu/3TiDokRAOsbOtwl7HYbXHpVnD8TzHpHJf21fb/V5G8zj5GPxJkLWSti4JznXcwu0tIAbiLLpYauqLbavc8pOOsQX7D5/DI/Uu+dW/1CPw9/4NOhH2Hz+GR+pd86fqEfh7/wADoSaZJZvo6eimo6tzKiOaQyGzS23UsaLayQ4Flw4FVa2JcqinHZY3jBJWIRj2Zaoa4mhnZIzcya7XNHFpNBa/ns1WqePi1/WvoRuj1EdfmsxkG31cHlE0Vva8H2Kf1yj19zNOjkbjB8zNc9w+syRQM36JMj+aws0c+keYqKePprdVzZUXxLcyUyUpKCPQpmdU62nI7W+QjvncXILAcS51WtOq7yJoxSyN4ojYx8QoYp43RTMbJG8Wc1wuCP8AN6zGTi7rMNXKkyhzKnSLqCcBp1iKe/U8glaCbcQLSeMldKnj+E1819iGVLqIpPmqxhpsIGP5WzR2/WWn2KdYyi+PcRulI+1Jmkxd/XMii8ZKP/GHLDxtFdb+RlUpE4yXzOU8Tg+uk+sOGsRtGjGD/Fr0pPPYHeCqtXHSlsgreJJGklmZOX2bJ1fUtninZCBEyItMZd1hcQRZwtqcBbkWuHxfRR1WrmZU9Zkb+w+fwyP1LvnU/wCoR+Hv/Br0I+w+fwyP1LvnT9Qj8Pf+B0JZeQ2BzUVI2nmlbNwZdoOa0tswnSDSCTexLrHisNyo16iqT1krEkVZWK+xbM1NNPPKKuNollkkAMTjo6by+19PXbSVyGPjGKWrl2mjpXdzF+w+fwyP1LvnW36hH4e/8GOhPHZjpyCPrkev/wDF3zp+ox+Hv/A6Iueli0GMbt0WtbfjsLLmN3dyY+qwCpspc0U1TVT1DapjBM8v0TETo33X0xfYujSxqhBR1cu0ilSu7mt+w+fwyP1LvnW/6hH4e/8ABjoTz7D5/DI/Uu+dP1CPw9/4MdCW/glCYKeCEnSMUccZcBbSLGht7br2XNnLWk31kyVkVfj2Z6aoqZ5xVxtE0r5A0xOOjpuLrX09e1X6eOjGCjq5dpE6V3cwfsPn8Mj9S751v+oR+Hv/AAOhPDmPn8Mj9S750/UI/D3/AIHQlx4ZSmKGKMm5jYxl+PRaG3t5lzZO7bJUfWoha9rmPAcx4LXNOxzSLEHkIKwnZ3RkpyozISabuDq2CO50Q6JxLW36kE6esgW1rpLSCttj3kPQo+f2Hz+GR+pd86z+oR+Hv/A6EfYfP4ZH6l3zp+oR+Hv/AAOhJhm+yHqcP4ZklQyammGuPgy2z7AaQJcdrdRG+zeLXWxGIjVs0rNG8IapsnZNTAOY10TgXQubJIJC9n1dwdDpNa4CQtIGu7dLugdd4+lWfPvzM2P0cgMMdrlgbLIdb5H9dK463Odaw0ibk2A1lPWaqydjGpE3eI4XTzt0Z4mSD+JoNuY7R5lWcU8yzRxFWi705NciHYtmvpn3NNI+E8R6tvtOkPSoZUFwO1h/SCtHZVipdz+3cQvFsgsQguRHwrB3UR0tX4DZ3oBUMqMkdrD6YwlbZrar7dnfl4EZe0glrgQ4bQRYjnB1hRnUTTV1keIAgCAIAgCAIAgCAIAgM3DMHqag2p4nycrR1I53nqR5ysxi5ZIhr4mjQ9rJLx+mZM8JzWzusamVsY71nVO9Js0e1TRw74nEr+kNKOylFvtexffwJnhOQ2HwWIiEjx3UvVH0HqR5gp40oo4uI0viq2xysupbPz3kka0AWGoBSHMbueoAgCAIAgCAIAgCAIAgCAIAgCAIAgCAIAgCAIAgCAIAgCAIAgCAIAgCAIAgCAIAgCAIAgMHE8HpqgWqImSDcXDWOZ21vmK1lFSzRPQxVag705NENxbNbTuuaaV8R71/Vt9pDh5yVDLDrgdrD+kNWOyrFS7Vsf27kQvFshcQguTFwrB3UR0v06nexQypSR26Gl8JW2a2q+p7O/LvI44EEg6iNoOojnG5RnSW1XR4gCAIAgCAzMNwqonNqeJ8nK0ahzu2DzlZUW8iGtiKVFXqSS5/bMmOE5r6l9jUyMib3rerd/Zo9JU0cO3mcav6QUY7KUXLnsX38CZ4TkDh8FiY+FeO6mOl+nrR6FNGjBHFxGmcVW2a2quqOzvz7yTMaAAAAANgG5SnLbbd2fpDAQBAEAQBAEAQBAEAQBAEAQBAEAQBAEAQBAEAQBAEAQBAEAQBAEAQBAEAQBAEAQBAEAQBAEAQBAEAQGvxTBKWoFp4mP5SNY5nDWPMVrKClmixQxdag705NfzqIZi2a2F1zSyujPevGm306nDzkqGWHXBnaw/pDUjsrRT7Vsf28CF4tkTiEFy6EyNHdQ9WPyjqh+VQypSjwO3Q0thK2xSs+qWz8d5qaHC6iZ2jDFI9wNjotPUnlOxvnstFFvJFyriKVJXqSSXPw6/kS/Cc2FU+xqHshbxDq3ezqR6Spo0JPM42I9IKENlJOT+i+/ciaYTm/wAPhsTGZnjupTpfp1N9imjRiji4jTWKq7E9Vdmzvz7yURxtaAGgADYALAeZSnKbbd2fpDAQBAEAQBAEAQBAEAQBAEAQBAEAQBAEAQBAEAQBAEAQBAEAQBAEAQBAEAQBAEAQBAEAQBAEAQH/2Q=="/>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ATEhMUEBQVFRIUGBYWGRcWFxodIBIXGBcYFhgfHRkaHSkgGBwlHBQVITEhJSkrMC4uHB81ODMtNygtLisBCgoKDg0OGxAQGywkHyQvLCwsLC8sLiwvLCwsLCwsLCwsLywtLCwsLCwsLCwsLCwsLCwsLCwsLCwsLCwsLCwsLP/AABEIAHABwgMBEQACEQEDEQH/xAAcAAEAAgMBAQEAAAAAAAAAAAAABgcEBQgBAwL/xABNEAABAwIBBgUQBwcDBAMAAAABAAIDBBEFBgcSITFBE1FhcbMiMjQ1QlJUc3SBkZOhsbLSCBQXM3KSohUjYoKDwfAWJNElwsPhQ1Nj/8QAGwEBAAIDAQEAAAAAAAAAAAAAAAMEAQIFBgf/xAA6EQACAQICBgYJAwUAAwAAAAAAAQIDEQQxBRIhMkFxE1FhobHBBhQzNFKBkdHhFYLwIiNCU5IWovH/2gAMAwEAAhEDEQA/AIwuafTggCAIAgCAIAgCAIAgCAIAgCAIAgCAsnMx11XzQ++VWcPxPNeke7S/d5GL9IL7mj8ZJ8AXZ0fvS5HkK2RSq6hXCAuP6Pmyu54PdIubpD/H5k9HiXAuaThAEAQBAEAQBAEAQBAEAQBAEAQBAEAQBAEAQBAcrZbdsa7yibpHLv0PZR5Ipz3maVSmp47YUB1nk52JTeJi6Nq89U33zLqyNitDIQBAEAQBAEBzOuafTggCAIAgCAIAgCAIAgCAIAgCAIAgCAsnMx11XzQ++VWcPxPNeke7S/d5GL9IL7mj8ZJ8AXZ0fvS5HkK2RSq6hXCAuP6Pmyu54PdIubpD/H5k9HiXAuaThAEAQBAEAQBAEAQBAEAQBAEAQBAEAQBAEAQBAcrZbdsa7yibpHLv0PZR5Ipz3maVSmp47YUB1nk52JTeJi6Nq89U33zLqyNitDIQBAEAQBAEBzOuafTjNp8IqntDo4JnsOxzY3kHdqIFisqMnkiGeJowerKcU+ptI+n7BrfBaj1MnyrOpLqNfXMP/sj/ANL7j9g1vgtR6mT5U1JdQ9cw/wDsj/0vuYM0LmOLXtLXN1FrgQQeUHWFq1YnjKMlrRd11n4QyZdNhVTI3Sigle3WNJkbnC426wLLKjJ5IiniKMHqzmk+ptI+37BrfBaj1MnyrOpLqNPXMP8A7I/9L7j9g1vgtR6mT5U1JdQ9cw/+yP8A0vuYVRTvjcWyNcx42tcCCLi4uDrGpatWzJoTjNa0WmutbT5obH6hic5waxpc47GtBJPmGtDEpKKvJ2Xab6jyJxKTWKdzRxvLW+wm/sW6pTfAoVNLYOGc0+V3+DOGbfEu9iH9T/0tugmV/wBdwfW/p+T4z5vsTaL8C134ZGf3IWHRn1EkdNYOX+Vuaflc0eIYVUQffwyR8rmkD82w+laOLWZeo4ilW9nJPk/LMw1gmCAsnMx11XzQ++VWcPxPNeke7S/d5GL9IL7mj8ZJ8AXZ0fvS5HkK2RSq6hXCAuP6Pmyu54PdIubpD/H5k9HiWbjWUFHSAGqnjivsDjrdzNHVHzBUIUpz3VcmbSzItJncwgGwklPKIX29oBVj1Kt1d6NekibTCs4WFTkNjqmBx1ASB0ZJ5NMC6jnhasc15mVOL4knB4lAbHqAIAgNTiuUtDTaqipijPeueNL8u32KSFKc91NmHJIj9RnWwdurh3O/DFKfbo2UywVZ8O9GvSR6zHGd7CO/m9S5Z9Rq9n1MdJEy6bOlg79X1jR/HHI32ltlq8HWXAz0keskmF4zS1AvTTRSj+B7XW5wDqUMqcobysbJpmetDIQGrkykoWktdVU4c0kEGVgLSDYgi+oghSdFN8GY1kfn/U+H+F03rmfMnRVPhf0Gsj1uUtASAKunJOoATM1k7N6dFPqf0GsjaqMyRrFsvsLpyWy1TNMbWsvIQeUMBsedTww1We1I1c4o1Azu4Re3CSgcfAv/AOL+xSeo1urvRjpIkhwPK2gqzamqI3u7y+i78jrO9ihnRqQ3kZUk8jdqI2CA5Wy27Y13lE3SOXfoeyjyRTnvM0qlNTx2woDrPJzsSm8TF0bV56pvvmXVkZ0sjWtLnENa0Ekk2DQNZJJ2BaJXMms/1Ph/hdN66P5lJ0VT4X9DGsh/qfD/AAum9cz5k6Kp8L+g1kP9T4f4XTeuZ8ydFU+F/QayNjS1McjQ+J7Xsdsc0gh27URqOxaNNOzMn1WAEBzOuafTi883Ha6n5n9I5XqO4jwmmPfZ/LwRJVIcwIChMuu2FV+MfA1UKu+z6Bov3Ony82aJaF4ujNV2vZ4yX4irlDcPFad98fJeBMFMcYICjM5HbGo/p9ExUa2+z3ehvcofPxZ+8ickH1ri95LKdhs5w2vPetv7Tu9ynTc+RjSek44SOrHbN5Lq7X5IuLCcHp6ZmhTxtYN9hrdyucdbjzq5GKith4zEYqriJa1WTf8AOC4GctiAIAgPy9gIIcAQdoOsFDKbTuiv8sc3kb2uloWhkg1mIdbJ+Edw7kGo8m1V6lHjE9Do7Tc4yVPEO6+LiufWu/wKpI/ziVU9YWTmY66r5offKrOH4nmvSPdpfu8jF+kF9zR+Mk+ALs6P3pcjyFbIpVdQrhASvJDLJ+H09U2Af7icxBjiLiJrQ/Sdbe7qhYbN52WNetQVWUb5I3jPVTsRmrqZJXukle58jjdz3kkuPKSp0klZZGrdz5LJgFATLIPOBU0D2seXS0hNnRE3MY44yetI73YeQ61Wr4aNVXWx/wAzJIVGjoqhrI5o2SxOD45GhzXDY5pFwuLKLi7MtHtZVRxRvklcGRsaXOcdjWgXJRJydkDn7LbOdV1bnMpnOp6XWAGmz5RxvcNbb96079d12KGEhTV5bWVp1G8iB/39qtkQQBAEB+4ZXMcHsc5j26w5pILeYjWEe1WZlOxc2arOPLNI2jrnaUjvupTYF5AvoPttdYGzt9rHXrPMxWFUVrw+aJ6dS+xltLnExydlOP8Ae1nlNR0z16GluR5LwKc95mssFua2MnDXNbNC42AEkZJO4B4JPoWJbYvkZWxk0ziZxJ6174adzo6MEts02NRbVpPO3RO5nFt4hVw+FjTV5bX4Ek6l9iIGArZEEB60kEEEgg3BGogjeDuKGS6c0ucKSZ4o612lIQeBlO2SwuWP43WBIdvsb69vLxeFUVrwy4onpzvsZbK55McrZbdsa7yibpHLv0PZR5Ipz3maVSmp47YUB1nk52JTeJi6Nq89U33zLqyKczu5efWHOo6V37hhtK8H754PWg940jX3x5Br6eDw2qteWfDsIak+CKvsFeIBYILE+zY5vzXPE9Q0to2HmNQ4dyD3gPXO8w13IqYrE9GtWOfgSU4X2nQcUTWtDWANa0AAAWDQNQAA2BcZu5aP2gCA5nXNPpxeebjtdT8z+kcr1HcR4TTHvs/l4IkqkOYEBQmXXbCq/GPgaqFXfZ9A0X7nT5ebNEtC8XRmp7Xs8ZL8RVyhuHitO++PkvAmCmOMEBRmco/9RqP6fRMVGtvs95oX3OHz8WXFk7hzaemhib3DG35XEXcfO4kq5BWSR4zGV3XryqPi+7h3GxWxWMbE61sMMkr7lsbHPIG0hov/AGWJOyuS0aTq1I01m2l9Sp6jOfXF12MhY3c0tc70u0hf0BVHXlwPWw9H8MlaTk313S8mTPIjLRtbpRyNDJ2jSsOte29iW31i1xcHjU1OrrbHmcTSeinhLTi7xeztT7SXKY5AQFH5ycObDXyaIs2VrZrcRdcO9LmOPnVGsrTPdaGrurhI3zjeP0y7nYkOZjrqvmh98qlw/E53pHu0v3eRi/SC+5o/GSfAF2dH70uR5CtkUquoVwgBKGTdUeSWJSs04qSdzNoOgRpDjF7Fw5RdRSr04uzkjZQk+BqaiB8biyRjmPbta9pa5vO0i4UiaaujVqx81kwEBcuYXHyRNRPPWfvouRpNpAOTSLXfzOXNx9PKa5MsUpcDNz9Ys5lLDTtNuHeXO5WRWNvzOYfMtMBC83Lq8zNV7LFGrqlYICd5B5tZsQj4d8ghp7kNOjpOl0TZ1hcAAEEXN9YOreqmIxapPVSuyWFPWVyWVuZCPQPAVbxJu4RjS0n+WxHtVdaQd9sTd0UVFimHy080kEw0ZInFrhe+vaCDvBBBHIQujGSlFSWTIWrOxirY1PrS1TonslZqdE5sg52EOHuWHHWVnxMrM67hkDmtcNjgD6RdecewunKWU/ZtZ5TUdM9ehp7keS8CpPeZrFuaBACUB414OwgrNjNj1YMBAfWlqnxPZLGbPjc17TxOaQ4e0LDSkrPiZTszrehqRLHHI3ZI1rxzOAcPevOtWdi6cu5bdsa7yibpHLvUPZR5Ipz3maVSmp47YUBb+XmXnA0UFFSutM6CETPafuWmNvUg7nuB8wPGRbnYfDa03Ulld27SxOdlZFQgLokAQwTXNtkI/EJOElu2jjPVO2GVw7hp97t2zbsq4nEqkrLMlhTvmdE0tMyNjY42hjGANa1osGgagAFxm23dlk+qwAgCA5nXNPpxeebjtdT8z+kcr1HcR4TTHvs/l4IkqkOYEBQmXXbCq/GPgaqFXfZ9A0X7nT5ebNEtC8XRmp7Xs8ZL8RVyhuHitO++PkvAmCmOMEBRecrtjUf0+iYqNbfZ7zQvucPn4suzD6lssUcjTdr2NcDyOAP91dTurnh61N06koPNNoyFkjPxNE1zS1wDmuBBBFwQdRBG8IZjJxaazRB8RzXUjyTDJJDfudT2jzO6r9SgeHjwO9R9IK8VapFS7n3bO40r82ldE7TpalukLi4L4nWO0Xbf3rToJLJl1aew1Ratam7fKS77GnxLDccguZHVZaO6ZM94/S4kecLRxqLrLlGvo2tsioX6nFLxRpP27WeFVHrpPmWmvLrZf9Uw/wDrj/yvsYtVVyyHSle+RwFrvcXEDWbXcSbXJ1cpWrbeZJCnCmrQSS7FbwLDzMddV80PvlVnD8TzvpHu0v3eRi/SC+5o/GSfAF2dH70uR5CtkUquoVwgLFzLZMx1NS+eZodHTBpa0i4dK6+iSN+iGk24y07lSxtVwgorN+BNSjd3L+XILBA87+TUdTRSTho4emaZGuA1mNuuRpO8aNyOUDlVvB1XCoo8GR1I3RzwuyVQgJVmvrTFilIRse4xHlEjS0fq0T5lXxUdajIkpu0joPG8m6OrLDVQslLLhulfqdK17WO+w9C48Ks4brsWXFPM1v2eYR4HF+r/AJW/rVb4mY1I9Q+zzCPA4v1f8p61W+JmNSPUbSGaho4mxB8METBZrS9rQ0XvvPGStGpzd9rZtsRpsTzk4RCCTVMkI7mG8hJ529SOckBSRwlWX+Nueww5xRz/AJV4yaysnqS3Q4VwIb3rWtbG2/LosF+W67FKn0cFHqK05XdzUqQ0PJNh5isrMydb4L2PB4qP4AvOT3mXFkcuZT9m1nlNR0z136e5HkvAqz3maxbmgQF85qchKeOmiqqiNslRM0SN0wCIWO1sDQdjiCCTt12XJxeIk5OEXsXeWqcElcmmNZOUdVE6KeFjmkajogOYeNrhraRxhVYVZwd4s3aTOXMVonQTzQuN3RSPjJ49Bxbfz2uu9GWtFS6ym1Z2MVbGAUB1Zkef9hR+TwdG1efre0lzZdjkjm3LbtjXeUTdI5duh7KPJFSe8zSqU1CAIAgJPm9yWGI1XBOeGRsbwkmvqnNBAswcZJAJ3X5lBiK3RQukbwjrM6UoKKKGNkULAyOMBrWt2NA/zauHKTk7vMtmQsAIAgCA5nXNPpxeebjtdT8z+kcr1HcR4TTHvs/l4IkqkOYEBQmXXbCq/GPgaqFXfZ9A0X7nT5ebNEtC8XRmp7Xs8ZL8SuUNw8Vp33x8l4EwUxxggKMzkdsaj+n0TFRrb7Pd6G9yh8/Fm7ze5bMgaKaqNor/ALuTdHc9a7ibc6ju36tm9KrbYyjpfRMq0umo73Fdfau3s4lqxSNcA5pDmkXBBuCOQjarZ5OUXF2asz9oYCAIAgI7lNkdS1YJLRHNulaNd/4h3Y5/MQo50oyOlgtKVsK7J3j1Py6ilcWw2WmlfDMLPYd2xwOwg7wR/l1SlFxdme2w9eFemqkMn/LMnuZjrqvmh98qsYficD0j3aX7vIxfpBfc0fjJPgC7Oj96XI8hWyKVXUK4QF55gWD6nUHeagjzCKK3vPpXK0hvrl5ss0ci0FQJTExaIOgma7Y6N4PMWkFbRdmmGcixHUOYL0bzKTP0sGDa5KOIrqMjb9Yg6RoUdX2cuTNo5o6fxzGaekhdNUvDI2797idgaBrc48QXChTlOWrEtt2KYyjzx1chLaJjYI9zngPkPLbrG81nc66dPAwW/t8CCVV8CC4hlDWzm89TO/kMjrflBDfYrcaUI5JEbk2avQHEFJcwerBgIAgPH7DzFZWZk63wXseDxUfwBecnvMuLI5cyn7NrPKajpnrv09yPJeBVnvM1i3ND8y7DzFZWZlZnXeFNAghA2CNg/SF5yW8y4sjKWpk5czgi2J1vjne2xXew/so8ipPeZH1MaAoDqvI7sCj8ng6Nq8/W9pLmy7HJHN2W3bGu8om6Ry7dD2UeSKk95mlUpqEAQBAZ2B4tLSzx1EBtJGbjicNjmnkIuDzrScFOLizaLs7nUeTuNRVlPHUQnqJBex2scNTmnlBuFwalN05OLLad1c2S0MhAEAQHM65p9OLzzcdrqfmf0jleo7iPCaY99n8vBElUhzAgKKziU5ZiNRcanljxygsaPeHDzKjVVps95oiang4W4XXe/KxHCojpl75AUDoaCBrwQ4gvIO7TcXgHiNiFfpK0UeB0tWjVxc5Ryy+isSFSHOCAozOSf+o1H9PomKjW32e70N7nD5+LIxwg4x6VDdHV1WbDCcfqKY3p53RjvQQWnnY67b8trraNTVyZWr4KliF/dgn28fqtpLsPzq1LdU0UUvK0lh/7h7Apo4lnIrejtF7YScee37Ego86VI7VLFNHy2a4ew39ilWIjxOdU9Hq8dyUX3fjvJVg+PUtUCaeVr7ayNjm87TYj0KWM4yyOTiMHXw7/ALsWvD65GyWxWCArTPJQttTzjrruiPKLabfRZ/5iq2IWTPT+jlZ3nS4bH5P67PofPMx11XzQ++VMPxNvSPdpfu8jF+kF9zR+Mk+ALs6P3pcjyFbIpVdQrhAXJ9H7EG6NXTk9UHMmA4wW8G70aDPSFzdIR2xl8ixReyxb65pMaPLjEhT0FVKTYiJ4byveNBg/M4KWhDXqJdprJ2RywAu+UwgJFm8pDLidG0DZK155owZD8ChxDtSk+w3gryRuc8WPvqK98QJ4Gl/dtbuL7AyO57nR/l5VFg6ajT1uLNqsruxBFbIggJtkfm0rK6MTaTYIHda94JLwNV2sFtXKSOS6q1sXCm9XNksabZYWE5maCMg1Eks54r8G0+ZnVfqVOePqPdSRIqS4lW5yaGKDE6qKBjY4mGENa0WDbwRE+kkk8pKv4aTlSTee3xZFUVpEZU5GeP2HmKyszJ1vgvY8Hio/gC85PeZcWRy5lP2bWeU1HTPXfp7keS8CrPeZrFuaH5l608xWVmZWZ15hn3MX4GfCF5uWbLiyMlYMnLucPtnW+Od7gu9h/ZR5FSe8yPKY0BQHVeR3YFH5PB0bV5+t7SXNl2OSObstu2Nd5RN0jl26Hso8kVJ7zNKpTUID7MpJDG6UMcYmOa1z7amudfRBPGbf5dYur24mbO1z4rJgICe5o8r/AKnU8DM61NUEA32RS6g13IDqaf5TuVTF0OkjrLNeBLTnZ2Z0MuMWQgCAIDmdc0+nF3ZsZg7DoeNpkafNI4+4hXaL/oR4fTcdXGS7bPuRKlKckIDSZR5LUtaG8OCHt1New2cAd2wgjkIK0nTU8y9g9IVsI30b2PNPI1eE5uqCF4eeElc03AlcCAfwtaAfPdaRoRXaWsRpzE1Y6qtFPq+7b7iXqY44QBAU3lVVCLGuEd1rJacuvuboR6Xsuqc3arc9pgKbqaL1Fm1K3O7sXFwbeIehXDxl2ODbxD0ILs0uV+AirpXxNs1+pzCdmm3WL23HWPOtKkNaNi7o/GerV1Ue1ZPkylavAK2NxbJTzAjiY5wPM5oIPmKpOElwPb08Zh6i1o1I/VLue0lubbJqsbVMqJGPiiYHdeNEyaTS0ANOu1yDci2oKWjCWtc5Gmcfh5UHRi1KTtlttbjfLsLZVs8iEBXGeWpHB00fdF738wa3R98nsKrYh5I9L6OU3r1J9iX1d/Ix8zHXVfND75Uw/Ek9I92l+7yMX6QX3NH4yT4Auzo/elyPIVsilV1CuEBsMBxmejnZPTutIzj1hzTta4b2n/g7QFpUhGcdWRlNrai3KTPdT6A4almEm8RuY5t+QuLT7Fzno+V9kkWFVRBMvcv58R0WaPA07DpCMOuXu2Bz3WF7A6gBYcupW8Pho0tubIp1HIhyskYQFp5hcFL6iarcOoibwTDxyPsXW5Q0D86oY+paKh17SeiuJA8r2kV9aHbfrE3tkcR7LK3R9nG3UiKWbNQpDUIDo/NflNS1FFTwse1s0EUcT4iQHXjaGaQHdNNr3HHY6wVxcVSlGo28ntLcJJo3eUmU9JRRl9TI0EDqYwQXyHcGs2nn2DeQFFSozqO0UZlJJbTmPG8TfVVE1RJqfM8vIHcg6mtvvs0AX5F3YQUIqK4FWTu7mCtjU8fsPMVlZmTrfBex4PFR/AF5ye8y4sjlzKfs2s8pqOmeu/T3I8l4FWe8zWLc0PzL1p5isrMyszrzDPuYvwM+ELzcs2XFkZKwZOXc4fbOt8c73Bd7D+yjyKk95keUxoCgOq8juwKPyeDo2rz9b2kubLsckc3Zbdsa7yibpHLt0PZR5IqT3maVSmp45AdN4Nk1SvwqOl0A2KaBpdbaXvaHF997tKxvyBcKdWSq699qZcUVq2OcsZwyWlnlgmFpInFp/i3tcORzSHDkK7cJqcVJcSrJWdjCWxqCEBf+Z7LD61B9WndeppwLEnXLFsa7lI1NP8p3rkYyhqS1lk/EtU53VixFSJAgCA5nXNPpxPs1OUDYpHU0ps2YhzCdgktYj+YAW5Rbep6E7OzOBp7BOpBVoZxz5dfy/mRbStnkAgCAIDDoMSimdKInaXBP4NxGzTABIB32uAeW61Uk8iarQnSUXNW1ldcjMWxCEBRmcntjUf0+iYqNbfZ7vQ3uUPn4snObnK5k0bKad1p2DRaT/wDM0bNffgbRv28dp6NS6s8zhaY0ZKlN1qa/pefY/t/8J0pzghAEAQBAY2IV0UMbpJnBjGi5J/zWeRYbSV2SUqM6s1CCu2URlZjrqypdKQQzrWNPcsF7X5SSSefkVCc9aVz32AwawtFU1nm32/zYTHMx11XzQ++VT4ficb0j3aX7vIxfpBfc0fjJPgC7Oj96XI8hWyKVXUK4QH3dRyCITaJ4IvMYfu02tDi3kOi4Hl18RWLq9uJm3E+CyYCAIDOwTCJ6uZkFO3SkefMxu9zjuaN5820gLWc4wjrSyNoxbdkdP5L4FFRU0dPFrDBrcdsjzrc485J1bhYblwatR1JuTLaVlYpnPXk0+GrNUxv7mptpEdxKBYg8WkACOM6S6eCqqUNR5rwIKsdtyuFdIQgPHNB2i6XMgNA2BLg+kkTm6Ok0jSaHNuLaTTcAjjBsdaxe4sfhZMHjhqKA6vyVqRLRUsjdj4Yj6WBefqx1ZtdpdWRzJlP2bWeU1HTPXdp7keS8CrPeZrFuaH5l608xWVmZWZ15hn3MX4GfCF5uWbLiyMlYMnLucPtnW+Od7gu9h/ZR5FSe8yPKY0BQHVeR3YFH5PB0bV5+t7SXNl2OSObstu2Nd5RN0jl26Hso8kVJ7zNKpTU8dsKA6zyc7EpvExdG1eeqb75l1ZFdZ8sl+EibXRDq4QGS27qInqXfyuPoce9V3A1rPo3xy5kdWN1cpJdQrBAZ+B4tLSTx1EBtJGb8jhsc08hFwVpOCnFxZtF2dzp7B8oIKikbVxk8GWF5G9haDptP8QII8y4U6ThPUZbTurkYqcoKgTtjfKWSudABEwxGxnJ0QInRl8zWDW9we3U1xFtinVOLjdLZt27eHhfhsNbs+VVnShhe+KaCUyxOLH6FtEvYdF2iTrLbg2vuWVg5SV09hjpEiq5Y3NJa4Frhta4EEc4OsLgn1KLUldO6PygJ3k5nJmhaI6ppmYNQeDZ4HLfU/wA5B4yVPCu1ntODjNBU6rc6L1X1cPx3/ImFPnHwxwu6R7DxOiebfkBHtUvTwONPQeMi9kU+TXm0fipzk4a0dS6SQ8TY3C/59EJ6xDgbQ0FjJPakubXlchuUmcaonaY6dvARnUTe73DnGpnmueVQzrOWxbDtYPQdKi1Oq9Z935+f0PjkTlmyhikjdE6TTfp3a4C3UtbbX+FKdXUVjfSei5YyopqSVlbvbJF9q8Xg0n52qT1hdRzf/HKn+xfRj7V4vBpPztT1hdQ/8cqf7F9GQHKfFhVVMk7Wlgfo9SSCRosa3aOZV5y1pXPQYLDPD0I0m72vt+dzVg8W0exalomOB5xayABstqhg78kPH84Bv5wTyqWNeSz2nGxWg8PWetD+h9mX0+zRLqPOhRO+9ZNGfwhw9LTf2KZYiPE5FT0fxMdxxfzt4/c2Dc4eF/8A3kf0pf7MWenh19zKz0Jjfg/9o/c+M2cjDRsfI/kbE4X/ADAJ08DeOgsY80l815XNFiWdYWIpqc376ZwFv5GXv+YKN4jqRfo+jvGrP5R+7+zILjeO1NU7SqJC63WtGprOZo1efbyqGU3LM72GwdHDRtSjbt4v5/xGtWpaLLzMxu/3TiDokRAOsbOtwl7HYbXHpVnD8TzHpHJf21fb/V5G8zj5GPxJkLWSti4JznXcwu0tIAbiLLpYauqLbavc8pOOsQX7D5/DI/Uu+dW/1CPw9/4NOhH2Hz+GR+pd86fqEfh7/wADoSaZJZvo6eimo6tzKiOaQyGzS23UsaLayQ4Flw4FVa2JcqinHZY3jBJWIRj2Zaoa4mhnZIzcya7XNHFpNBa/ns1WqePi1/WvoRuj1EdfmsxkG31cHlE0Vva8H2Kf1yj19zNOjkbjB8zNc9w+syRQM36JMj+aws0c+keYqKePprdVzZUXxLcyUyUpKCPQpmdU62nI7W+QjvncXILAcS51WtOq7yJoxSyN4ojYx8QoYp43RTMbJG8Wc1wuCP8AN6zGTi7rMNXKkyhzKnSLqCcBp1iKe/U8glaCbcQLSeMldKnj+E1819iGVLqIpPmqxhpsIGP5WzR2/WWn2KdYyi+PcRulI+1Jmkxd/XMii8ZKP/GHLDxtFdb+RlUpE4yXzOU8Tg+uk+sOGsRtGjGD/Fr0pPPYHeCqtXHSlsgreJJGklmZOX2bJ1fUtninZCBEyItMZd1hcQRZwtqcBbkWuHxfRR1WrmZU9Zkb+w+fwyP1LvnU/wCoR+Hv/Br0I+w+fwyP1LvnT9Qj8Pf+B0JZeQ2BzUVI2nmlbNwZdoOa0tswnSDSCTexLrHisNyo16iqT1krEkVZWK+xbM1NNPPKKuNollkkAMTjo6by+19PXbSVyGPjGKWrl2mjpXdzF+w+fwyP1LvnW36hH4e/8GOhPHZjpyCPrkev/wDF3zp+ox+Hv/A6Iueli0GMbt0WtbfjsLLmN3dyY+qwCpspc0U1TVT1DapjBM8v0TETo33X0xfYujSxqhBR1cu0ilSu7mt+w+fwyP1LvnW/6hH4e/8ABjoTz7D5/DI/Uu+dP1CPw9/4MdCW/glCYKeCEnSMUccZcBbSLGht7br2XNnLWk31kyVkVfj2Z6aoqZ5xVxtE0r5A0xOOjpuLrX09e1X6eOjGCjq5dpE6V3cwfsPn8Mj9S751v+oR+Hv/AAOhPDmPn8Mj9S750/UI/D3/AIHQlx4ZSmKGKMm5jYxl+PRaG3t5lzZO7bJUfWoha9rmPAcx4LXNOxzSLEHkIKwnZ3RkpyozISabuDq2CO50Q6JxLW36kE6esgW1rpLSCttj3kPQo+f2Hz+GR+pd86z+oR+Hv/A6EfYfP4ZH6l3zp+oR+Hv/AAOhJhm+yHqcP4ZklQyammGuPgy2z7AaQJcdrdRG+zeLXWxGIjVs0rNG8IapsnZNTAOY10TgXQubJIJC9n1dwdDpNa4CQtIGu7dLugdd4+lWfPvzM2P0cgMMdrlgbLIdb5H9dK463Odaw0ibk2A1lPWaqydjGpE3eI4XTzt0Z4mSD+JoNuY7R5lWcU8yzRxFWi705NciHYtmvpn3NNI+E8R6tvtOkPSoZUFwO1h/SCtHZVipdz+3cQvFsgsQguRHwrB3UR0tX4DZ3oBUMqMkdrD6YwlbZrar7dnfl4EZe0glrgQ4bQRYjnB1hRnUTTV1keIAgCAIAgCAIAgCAIAgM3DMHqag2p4nycrR1I53nqR5ysxi5ZIhr4mjQ9rJLx+mZM8JzWzusamVsY71nVO9Js0e1TRw74nEr+kNKOylFvtexffwJnhOQ2HwWIiEjx3UvVH0HqR5gp40oo4uI0viq2xysupbPz3kka0AWGoBSHMbueoAgCAIAgCAIAgCAIAgCAIAgCAIAgCAIAgCAIAgCAIAgCAIAgCAIAgCAIAgCAIAgCAIAgMHE8HpqgWqImSDcXDWOZ21vmK1lFSzRPQxVag705NENxbNbTuuaaV8R71/Vt9pDh5yVDLDrgdrD+kNWOyrFS7Vsf27kQvFshcQguTFwrB3UR0v06nexQypSR26Gl8JW2a2q+p7O/LvI44EEg6iNoOojnG5RnSW1XR4gCAIAgCAzMNwqonNqeJ8nK0ahzu2DzlZUW8iGtiKVFXqSS5/bMmOE5r6l9jUyMib3rerd/Zo9JU0cO3mcav6QUY7KUXLnsX38CZ4TkDh8FiY+FeO6mOl+nrR6FNGjBHFxGmcVW2a2quqOzvz7yTMaAAAAANgG5SnLbbd2fpDAQBAEAQBAEAQBAEAQBAEAQBAEAQBAEAQBAEAQBAEAQBAEAQBAEAQBAEAQBAEAQBAEAQBAEAQBAEAQGvxTBKWoFp4mP5SNY5nDWPMVrKClmixQxdag705NfzqIZi2a2F1zSyujPevGm306nDzkqGWHXBnaw/pDUjsrRT7Vsf28CF4tkTiEFy6EyNHdQ9WPyjqh+VQypSjwO3Q0thK2xSs+qWz8d5qaHC6iZ2jDFI9wNjotPUnlOxvnstFFvJFyriKVJXqSSXPw6/kS/Cc2FU+xqHshbxDq3ezqR6Spo0JPM42I9IKENlJOT+i+/ciaYTm/wAPhsTGZnjupTpfp1N9imjRiji4jTWKq7E9Vdmzvz7yURxtaAGgADYALAeZSnKbbd2fpDAQBAEAQBAEAQBAEAQBAEAQBAEAQBAEAQBAEAQBAEAQBAEAQBAEAQBAEAQBAEAQBAEAQBAEAQH/2Q=="/>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7184571" y="3276600"/>
            <a:ext cx="1828800" cy="926136"/>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Contractor </a:t>
            </a:r>
          </a:p>
          <a:p>
            <a:pPr algn="ctr"/>
            <a:r>
              <a:rPr lang="en-US" sz="1400" i="1" dirty="0" smtClean="0"/>
              <a:t>(SHW,  </a:t>
            </a:r>
            <a:r>
              <a:rPr lang="en-US" sz="1400" i="1" dirty="0" err="1" smtClean="0"/>
              <a:t>Resi</a:t>
            </a:r>
            <a:r>
              <a:rPr lang="en-US" sz="1400" i="1" dirty="0" smtClean="0"/>
              <a:t>. or Comm. PV)</a:t>
            </a:r>
            <a:endParaRPr lang="en-US" sz="1400" i="1" dirty="0"/>
          </a:p>
        </p:txBody>
      </p:sp>
      <p:sp>
        <p:nvSpPr>
          <p:cNvPr id="16" name="Rectangle 15"/>
          <p:cNvSpPr/>
          <p:nvPr/>
        </p:nvSpPr>
        <p:spPr>
          <a:xfrm>
            <a:off x="7184571" y="4915238"/>
            <a:ext cx="1828800" cy="1031668"/>
          </a:xfrm>
          <a:prstGeom prst="rect">
            <a:avLst/>
          </a:prstGeom>
          <a:solidFill>
            <a:srgbClr val="089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PV or SHW Customer </a:t>
            </a:r>
          </a:p>
          <a:p>
            <a:pPr algn="ctr"/>
            <a:r>
              <a:rPr lang="en-US" sz="1400" i="1" dirty="0" smtClean="0"/>
              <a:t>(</a:t>
            </a:r>
            <a:r>
              <a:rPr lang="en-US" sz="1400" i="1" dirty="0" err="1" smtClean="0"/>
              <a:t>Resi</a:t>
            </a:r>
            <a:r>
              <a:rPr lang="en-US" sz="1400" i="1" dirty="0" smtClean="0"/>
              <a:t>., Comm., or Muni)</a:t>
            </a:r>
            <a:endParaRPr lang="en-US" sz="1400" i="1" dirty="0"/>
          </a:p>
        </p:txBody>
      </p:sp>
      <p:sp>
        <p:nvSpPr>
          <p:cNvPr id="17" name="Rectangle 16"/>
          <p:cNvSpPr/>
          <p:nvPr/>
        </p:nvSpPr>
        <p:spPr>
          <a:xfrm>
            <a:off x="2722352" y="3293748"/>
            <a:ext cx="20574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CT SLII, LLC</a:t>
            </a:r>
            <a:endParaRPr lang="en-US" dirty="0"/>
          </a:p>
        </p:txBody>
      </p:sp>
      <p:sp>
        <p:nvSpPr>
          <p:cNvPr id="18" name="Rectangle 17"/>
          <p:cNvSpPr/>
          <p:nvPr/>
        </p:nvSpPr>
        <p:spPr>
          <a:xfrm>
            <a:off x="783771" y="1377043"/>
            <a:ext cx="20574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Connecticut </a:t>
            </a:r>
          </a:p>
          <a:p>
            <a:pPr algn="ctr"/>
            <a:r>
              <a:rPr lang="en-US" dirty="0" smtClean="0"/>
              <a:t>Green Bank</a:t>
            </a:r>
            <a:endParaRPr lang="en-US" dirty="0"/>
          </a:p>
        </p:txBody>
      </p:sp>
      <p:sp>
        <p:nvSpPr>
          <p:cNvPr id="19" name="Rectangle 18"/>
          <p:cNvSpPr/>
          <p:nvPr/>
        </p:nvSpPr>
        <p:spPr>
          <a:xfrm>
            <a:off x="3162300" y="1377043"/>
            <a:ext cx="2057400" cy="838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15900" y="3355944"/>
            <a:ext cx="1993899" cy="251145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smtClean="0">
                <a:solidFill>
                  <a:schemeClr val="bg1"/>
                </a:solidFill>
              </a:rPr>
              <a:t>Debt Syndicate led by First Niagara</a:t>
            </a:r>
            <a:endParaRPr lang="en-US" sz="1400" dirty="0">
              <a:solidFill>
                <a:schemeClr val="bg1"/>
              </a:solidFill>
            </a:endParaRPr>
          </a:p>
        </p:txBody>
      </p:sp>
      <p:cxnSp>
        <p:nvCxnSpPr>
          <p:cNvPr id="4" name="Straight Connector 3"/>
          <p:cNvCxnSpPr>
            <a:stCxn id="18" idx="2"/>
            <a:endCxn id="17" idx="0"/>
          </p:cNvCxnSpPr>
          <p:nvPr/>
        </p:nvCxnSpPr>
        <p:spPr>
          <a:xfrm>
            <a:off x="1812471" y="2215243"/>
            <a:ext cx="1938581" cy="1078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9" idx="2"/>
            <a:endCxn id="17" idx="0"/>
          </p:cNvCxnSpPr>
          <p:nvPr/>
        </p:nvCxnSpPr>
        <p:spPr>
          <a:xfrm flipH="1">
            <a:off x="3751052" y="2215243"/>
            <a:ext cx="439948" cy="1078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757981" y="3918540"/>
            <a:ext cx="55619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757981" y="3418794"/>
            <a:ext cx="6141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 idx="2"/>
            <a:endCxn id="16" idx="0"/>
          </p:cNvCxnSpPr>
          <p:nvPr/>
        </p:nvCxnSpPr>
        <p:spPr>
          <a:xfrm>
            <a:off x="8098971" y="4202736"/>
            <a:ext cx="0" cy="7125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1"/>
            <a:endCxn id="17" idx="2"/>
          </p:cNvCxnSpPr>
          <p:nvPr/>
        </p:nvCxnSpPr>
        <p:spPr>
          <a:xfrm flipH="1" flipV="1">
            <a:off x="3751052" y="4131948"/>
            <a:ext cx="3433519" cy="1299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rot="1275951">
            <a:off x="5206781" y="4758131"/>
            <a:ext cx="1288580" cy="275362"/>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AFC First</a:t>
            </a:r>
            <a:endParaRPr lang="en-US" b="1" dirty="0"/>
          </a:p>
        </p:txBody>
      </p:sp>
      <p:cxnSp>
        <p:nvCxnSpPr>
          <p:cNvPr id="27" name="Straight Arrow Connector 26"/>
          <p:cNvCxnSpPr/>
          <p:nvPr/>
        </p:nvCxnSpPr>
        <p:spPr>
          <a:xfrm>
            <a:off x="3276600" y="4114800"/>
            <a:ext cx="38862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rot="1315576">
            <a:off x="4281539" y="4716912"/>
            <a:ext cx="1181100" cy="256494"/>
          </a:xfrm>
          <a:prstGeom prst="rect">
            <a:avLst/>
          </a:prstGeom>
          <a:solidFill>
            <a:srgbClr val="66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Assurant</a:t>
            </a:r>
            <a:endParaRPr lang="en-US" b="1" dirty="0"/>
          </a:p>
        </p:txBody>
      </p:sp>
      <p:cxnSp>
        <p:nvCxnSpPr>
          <p:cNvPr id="29" name="Straight Arrow Connector 28"/>
          <p:cNvCxnSpPr>
            <a:endCxn id="17" idx="1"/>
          </p:cNvCxnSpPr>
          <p:nvPr/>
        </p:nvCxnSpPr>
        <p:spPr>
          <a:xfrm>
            <a:off x="2209799" y="3712848"/>
            <a:ext cx="5125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9" name="Picture 6" descr="http://www.umkc.edu/onecard/images/usbanklogo.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9847" y="1638525"/>
            <a:ext cx="1262306" cy="3152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5" name="Picture 8" descr="http://www.mves.org/wp-content/uploads/2013/02/PeoplesUnitedBankLogo.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36" y="5340098"/>
            <a:ext cx="1657925" cy="45110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http://www.chorusofwesterly.org/images/content/pagebuilder/WebsterBankLogo_full.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136" y="4421762"/>
            <a:ext cx="1308100" cy="40976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http://www.libertyindy.com/wp-content/uploads/2011/08/First_Niagra_Logo.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136" y="3955515"/>
            <a:ext cx="1663583" cy="39569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4" descr="http://newbritainchamber.files.wordpress.com/2012/04/liberty-bank-logo.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136" y="4902086"/>
            <a:ext cx="1792464" cy="36745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2209800" y="3446595"/>
            <a:ext cx="609600" cy="276999"/>
          </a:xfrm>
          <a:prstGeom prst="rect">
            <a:avLst/>
          </a:prstGeom>
          <a:noFill/>
        </p:spPr>
        <p:txBody>
          <a:bodyPr wrap="square" rtlCol="0">
            <a:spAutoFit/>
          </a:bodyPr>
          <a:lstStyle/>
          <a:p>
            <a:r>
              <a:rPr lang="en-US" sz="1200" dirty="0" smtClean="0"/>
              <a:t>Debt</a:t>
            </a:r>
            <a:endParaRPr lang="en-US" sz="1200" dirty="0"/>
          </a:p>
        </p:txBody>
      </p:sp>
      <p:sp>
        <p:nvSpPr>
          <p:cNvPr id="50" name="TextBox 49"/>
          <p:cNvSpPr txBox="1"/>
          <p:nvPr/>
        </p:nvSpPr>
        <p:spPr>
          <a:xfrm>
            <a:off x="4236029" y="2246663"/>
            <a:ext cx="1078147" cy="276999"/>
          </a:xfrm>
          <a:prstGeom prst="rect">
            <a:avLst/>
          </a:prstGeom>
          <a:noFill/>
        </p:spPr>
        <p:txBody>
          <a:bodyPr wrap="square" rtlCol="0">
            <a:spAutoFit/>
          </a:bodyPr>
          <a:lstStyle/>
          <a:p>
            <a:r>
              <a:rPr lang="en-US" sz="1200" dirty="0" smtClean="0"/>
              <a:t>Tax Equity </a:t>
            </a:r>
            <a:endParaRPr lang="en-US" sz="1200" dirty="0"/>
          </a:p>
        </p:txBody>
      </p:sp>
      <p:sp>
        <p:nvSpPr>
          <p:cNvPr id="51" name="TextBox 50"/>
          <p:cNvSpPr txBox="1"/>
          <p:nvPr/>
        </p:nvSpPr>
        <p:spPr>
          <a:xfrm>
            <a:off x="1295400" y="2246663"/>
            <a:ext cx="1622878" cy="1015663"/>
          </a:xfrm>
          <a:prstGeom prst="rect">
            <a:avLst/>
          </a:prstGeom>
          <a:noFill/>
        </p:spPr>
        <p:txBody>
          <a:bodyPr wrap="square" rtlCol="0">
            <a:spAutoFit/>
          </a:bodyPr>
          <a:lstStyle/>
          <a:p>
            <a:r>
              <a:rPr lang="en-US" sz="1200" dirty="0" smtClean="0"/>
              <a:t>Sub Debt</a:t>
            </a:r>
          </a:p>
          <a:p>
            <a:r>
              <a:rPr lang="en-US" sz="1200" dirty="0" smtClean="0"/>
              <a:t>Equity</a:t>
            </a:r>
          </a:p>
          <a:p>
            <a:r>
              <a:rPr lang="en-US" sz="1200" dirty="0" smtClean="0"/>
              <a:t>Loan Loss Reserve</a:t>
            </a:r>
          </a:p>
          <a:p>
            <a:r>
              <a:rPr lang="en-US" sz="1200" dirty="0" smtClean="0"/>
              <a:t>PBI (incentive)</a:t>
            </a:r>
          </a:p>
          <a:p>
            <a:r>
              <a:rPr lang="en-US" sz="1200" dirty="0" smtClean="0"/>
              <a:t>Developer services</a:t>
            </a:r>
            <a:endParaRPr lang="en-US" sz="1200" dirty="0"/>
          </a:p>
        </p:txBody>
      </p:sp>
      <p:sp>
        <p:nvSpPr>
          <p:cNvPr id="43" name="Rectangle 42"/>
          <p:cNvSpPr/>
          <p:nvPr/>
        </p:nvSpPr>
        <p:spPr>
          <a:xfrm>
            <a:off x="5355771" y="3276600"/>
            <a:ext cx="1143000" cy="872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CEFIA Holdings, LLC</a:t>
            </a:r>
            <a:endParaRPr lang="en-US" dirty="0"/>
          </a:p>
        </p:txBody>
      </p:sp>
      <p:cxnSp>
        <p:nvCxnSpPr>
          <p:cNvPr id="62" name="Straight Arrow Connector 61"/>
          <p:cNvCxnSpPr/>
          <p:nvPr/>
        </p:nvCxnSpPr>
        <p:spPr>
          <a:xfrm>
            <a:off x="6505859" y="3918540"/>
            <a:ext cx="656941" cy="58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6505859" y="3418794"/>
            <a:ext cx="6569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rot="1307457">
            <a:off x="3658755" y="4894522"/>
            <a:ext cx="1826489" cy="461665"/>
          </a:xfrm>
          <a:prstGeom prst="rect">
            <a:avLst/>
          </a:prstGeom>
          <a:noFill/>
        </p:spPr>
        <p:txBody>
          <a:bodyPr wrap="square" rtlCol="0">
            <a:spAutoFit/>
          </a:bodyPr>
          <a:lstStyle/>
          <a:p>
            <a:r>
              <a:rPr lang="en-US" sz="1200" dirty="0" smtClean="0"/>
              <a:t>Insurance, maintenance, “One Call” Resolution</a:t>
            </a:r>
            <a:endParaRPr lang="en-US" sz="1200" dirty="0"/>
          </a:p>
        </p:txBody>
      </p:sp>
      <p:sp>
        <p:nvSpPr>
          <p:cNvPr id="83" name="TextBox 82"/>
          <p:cNvSpPr txBox="1"/>
          <p:nvPr/>
        </p:nvSpPr>
        <p:spPr>
          <a:xfrm rot="1245968">
            <a:off x="5359601" y="4666003"/>
            <a:ext cx="1826489" cy="276999"/>
          </a:xfrm>
          <a:prstGeom prst="rect">
            <a:avLst/>
          </a:prstGeom>
          <a:noFill/>
        </p:spPr>
        <p:txBody>
          <a:bodyPr wrap="square" rtlCol="0">
            <a:spAutoFit/>
          </a:bodyPr>
          <a:lstStyle/>
          <a:p>
            <a:r>
              <a:rPr lang="en-US" sz="1200" dirty="0" smtClean="0"/>
              <a:t>Lease Payments</a:t>
            </a:r>
            <a:endParaRPr lang="en-US" sz="1200" dirty="0"/>
          </a:p>
        </p:txBody>
      </p:sp>
      <p:sp>
        <p:nvSpPr>
          <p:cNvPr id="85" name="TextBox 84"/>
          <p:cNvSpPr txBox="1"/>
          <p:nvPr/>
        </p:nvSpPr>
        <p:spPr>
          <a:xfrm>
            <a:off x="4854122" y="3675195"/>
            <a:ext cx="403678" cy="276999"/>
          </a:xfrm>
          <a:prstGeom prst="rect">
            <a:avLst/>
          </a:prstGeom>
          <a:noFill/>
        </p:spPr>
        <p:txBody>
          <a:bodyPr wrap="square" rtlCol="0">
            <a:spAutoFit/>
          </a:bodyPr>
          <a:lstStyle/>
          <a:p>
            <a:r>
              <a:rPr lang="en-US" sz="1200" dirty="0" smtClean="0"/>
              <a:t>$</a:t>
            </a:r>
            <a:endParaRPr lang="en-US" sz="1200" dirty="0"/>
          </a:p>
        </p:txBody>
      </p:sp>
      <p:sp>
        <p:nvSpPr>
          <p:cNvPr id="86" name="TextBox 85"/>
          <p:cNvSpPr txBox="1"/>
          <p:nvPr/>
        </p:nvSpPr>
        <p:spPr>
          <a:xfrm>
            <a:off x="6682922" y="3647394"/>
            <a:ext cx="403678" cy="276999"/>
          </a:xfrm>
          <a:prstGeom prst="rect">
            <a:avLst/>
          </a:prstGeom>
          <a:noFill/>
        </p:spPr>
        <p:txBody>
          <a:bodyPr wrap="square" rtlCol="0">
            <a:spAutoFit/>
          </a:bodyPr>
          <a:lstStyle/>
          <a:p>
            <a:r>
              <a:rPr lang="en-US" sz="1200" dirty="0" smtClean="0"/>
              <a:t>$</a:t>
            </a:r>
            <a:endParaRPr lang="en-US" sz="1200" dirty="0"/>
          </a:p>
        </p:txBody>
      </p:sp>
      <p:sp>
        <p:nvSpPr>
          <p:cNvPr id="87" name="TextBox 86"/>
          <p:cNvSpPr txBox="1"/>
          <p:nvPr/>
        </p:nvSpPr>
        <p:spPr>
          <a:xfrm>
            <a:off x="6477000" y="3141795"/>
            <a:ext cx="685800" cy="276999"/>
          </a:xfrm>
          <a:prstGeom prst="rect">
            <a:avLst/>
          </a:prstGeom>
          <a:noFill/>
        </p:spPr>
        <p:txBody>
          <a:bodyPr wrap="square" rtlCol="0">
            <a:spAutoFit/>
          </a:bodyPr>
          <a:lstStyle/>
          <a:p>
            <a:r>
              <a:rPr lang="en-US" sz="1200" dirty="0" smtClean="0"/>
              <a:t>System</a:t>
            </a:r>
            <a:endParaRPr lang="en-US" sz="1200" dirty="0"/>
          </a:p>
        </p:txBody>
      </p:sp>
      <p:sp>
        <p:nvSpPr>
          <p:cNvPr id="100" name="TextBox 99"/>
          <p:cNvSpPr txBox="1"/>
          <p:nvPr/>
        </p:nvSpPr>
        <p:spPr>
          <a:xfrm>
            <a:off x="4704358" y="2796196"/>
            <a:ext cx="1119851" cy="646331"/>
          </a:xfrm>
          <a:prstGeom prst="rect">
            <a:avLst/>
          </a:prstGeom>
          <a:noFill/>
        </p:spPr>
        <p:txBody>
          <a:bodyPr wrap="square" rtlCol="0">
            <a:spAutoFit/>
          </a:bodyPr>
          <a:lstStyle/>
          <a:p>
            <a:r>
              <a:rPr lang="en-US" sz="1200" dirty="0" smtClean="0"/>
              <a:t>System, Insurance, Lease</a:t>
            </a:r>
            <a:endParaRPr lang="en-US" sz="1200" dirty="0"/>
          </a:p>
        </p:txBody>
      </p:sp>
      <p:sp>
        <p:nvSpPr>
          <p:cNvPr id="97" name="Rectangular Callout 96"/>
          <p:cNvSpPr/>
          <p:nvPr/>
        </p:nvSpPr>
        <p:spPr>
          <a:xfrm>
            <a:off x="5638800" y="1377042"/>
            <a:ext cx="3429000" cy="1594757"/>
          </a:xfrm>
          <a:prstGeom prst="wedgeRectCallout">
            <a:avLst>
              <a:gd name="adj1" fmla="val -57658"/>
              <a:gd name="adj2" fmla="val -3488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CT Solar Lease provides </a:t>
            </a:r>
            <a:r>
              <a:rPr lang="en-US" b="1" u="sng" dirty="0" smtClean="0">
                <a:solidFill>
                  <a:schemeClr val="tx1"/>
                </a:solidFill>
              </a:rPr>
              <a:t>local installers</a:t>
            </a:r>
            <a:r>
              <a:rPr lang="en-US" dirty="0" smtClean="0">
                <a:solidFill>
                  <a:schemeClr val="tx1"/>
                </a:solidFill>
              </a:rPr>
              <a:t> an important </a:t>
            </a:r>
            <a:r>
              <a:rPr lang="en-US" b="1" u="sng" dirty="0" smtClean="0">
                <a:solidFill>
                  <a:schemeClr val="tx1"/>
                </a:solidFill>
              </a:rPr>
              <a:t>sales tool</a:t>
            </a:r>
            <a:r>
              <a:rPr lang="en-US" dirty="0" smtClean="0">
                <a:solidFill>
                  <a:schemeClr val="tx1"/>
                </a:solidFill>
              </a:rPr>
              <a:t>, </a:t>
            </a:r>
            <a:r>
              <a:rPr lang="en-US" dirty="0">
                <a:solidFill>
                  <a:schemeClr val="tx1"/>
                </a:solidFill>
              </a:rPr>
              <a:t>while </a:t>
            </a:r>
            <a:r>
              <a:rPr lang="en-US" dirty="0" smtClean="0">
                <a:solidFill>
                  <a:schemeClr val="tx1"/>
                </a:solidFill>
              </a:rPr>
              <a:t>customers benefit from </a:t>
            </a:r>
            <a:r>
              <a:rPr lang="en-US" b="1" u="sng" dirty="0" smtClean="0">
                <a:solidFill>
                  <a:schemeClr val="tx1"/>
                </a:solidFill>
              </a:rPr>
              <a:t>affordable</a:t>
            </a:r>
            <a:r>
              <a:rPr lang="en-US" b="1" u="sng" dirty="0">
                <a:solidFill>
                  <a:schemeClr val="tx1"/>
                </a:solidFill>
              </a:rPr>
              <a:t>, no-money-down </a:t>
            </a:r>
            <a:r>
              <a:rPr lang="en-US" b="1" u="sng" dirty="0" smtClean="0">
                <a:solidFill>
                  <a:schemeClr val="tx1"/>
                </a:solidFill>
              </a:rPr>
              <a:t>financing</a:t>
            </a:r>
            <a:r>
              <a:rPr lang="en-US" dirty="0" smtClean="0">
                <a:solidFill>
                  <a:schemeClr val="tx1"/>
                </a:solidFill>
              </a:rPr>
              <a:t> </a:t>
            </a:r>
            <a:r>
              <a:rPr lang="en-US" dirty="0">
                <a:solidFill>
                  <a:schemeClr val="tx1"/>
                </a:solidFill>
              </a:rPr>
              <a:t>and </a:t>
            </a:r>
            <a:r>
              <a:rPr lang="en-US" b="1" u="sng" dirty="0">
                <a:solidFill>
                  <a:schemeClr val="tx1"/>
                </a:solidFill>
              </a:rPr>
              <a:t>peace of </a:t>
            </a:r>
            <a:r>
              <a:rPr lang="en-US" b="1" u="sng" dirty="0" smtClean="0">
                <a:solidFill>
                  <a:schemeClr val="tx1"/>
                </a:solidFill>
              </a:rPr>
              <a:t>mind</a:t>
            </a:r>
            <a:r>
              <a:rPr lang="en-US" dirty="0" smtClean="0">
                <a:solidFill>
                  <a:schemeClr val="tx1"/>
                </a:solidFill>
              </a:rPr>
              <a:t>.</a:t>
            </a:r>
            <a:endParaRPr lang="en-US" dirty="0">
              <a:solidFill>
                <a:schemeClr val="tx1"/>
              </a:solidFill>
            </a:endParaRPr>
          </a:p>
        </p:txBody>
      </p:sp>
      <p:sp>
        <p:nvSpPr>
          <p:cNvPr id="125" name="TextBox 124"/>
          <p:cNvSpPr txBox="1"/>
          <p:nvPr/>
        </p:nvSpPr>
        <p:spPr>
          <a:xfrm>
            <a:off x="7543800" y="4419600"/>
            <a:ext cx="800100" cy="276999"/>
          </a:xfrm>
          <a:prstGeom prst="rect">
            <a:avLst/>
          </a:prstGeom>
          <a:noFill/>
        </p:spPr>
        <p:txBody>
          <a:bodyPr wrap="square" rtlCol="0">
            <a:spAutoFit/>
          </a:bodyPr>
          <a:lstStyle/>
          <a:p>
            <a:r>
              <a:rPr lang="en-US" sz="1200" dirty="0" smtClean="0"/>
              <a:t>Install</a:t>
            </a:r>
            <a:endParaRPr lang="en-US" sz="1200" dirty="0"/>
          </a:p>
        </p:txBody>
      </p:sp>
      <p:pic>
        <p:nvPicPr>
          <p:cNvPr id="41" name="Picture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26225" y="16847"/>
            <a:ext cx="2517775" cy="1070925"/>
          </a:xfrm>
          <a:prstGeom prst="rect">
            <a:avLst/>
          </a:prstGeom>
        </p:spPr>
      </p:pic>
    </p:spTree>
    <p:extLst>
      <p:ext uri="{BB962C8B-B14F-4D97-AF65-F5344CB8AC3E}">
        <p14:creationId xmlns:p14="http://schemas.microsoft.com/office/powerpoint/2010/main" val="3614459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589"/>
            <a:ext cx="8229600" cy="4498847"/>
          </a:xfrm>
        </p:spPr>
        <p:txBody>
          <a:bodyPr>
            <a:normAutofit/>
          </a:bodyPr>
          <a:lstStyle/>
          <a:p>
            <a:endParaRPr lang="en-US" dirty="0" smtClean="0"/>
          </a:p>
          <a:p>
            <a:endParaRPr lang="en-US" dirty="0"/>
          </a:p>
        </p:txBody>
      </p:sp>
      <p:sp>
        <p:nvSpPr>
          <p:cNvPr id="5" name="Rectangle 1"/>
          <p:cNvSpPr>
            <a:spLocks noChangeArrowheads="1"/>
          </p:cNvSpPr>
          <p:nvPr/>
        </p:nvSpPr>
        <p:spPr bwMode="auto">
          <a:xfrm>
            <a:off x="1524000" y="35861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Chart 5"/>
          <p:cNvGraphicFramePr/>
          <p:nvPr>
            <p:extLst>
              <p:ext uri="{D42A27DB-BD31-4B8C-83A1-F6EECF244321}">
                <p14:modId xmlns:p14="http://schemas.microsoft.com/office/powerpoint/2010/main" val="2521281301"/>
              </p:ext>
            </p:extLst>
          </p:nvPr>
        </p:nvGraphicFramePr>
        <p:xfrm>
          <a:off x="762000" y="12954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2516833"/>
            <a:ext cx="838200" cy="276999"/>
          </a:xfrm>
          <a:prstGeom prst="rect">
            <a:avLst/>
          </a:prstGeom>
          <a:noFill/>
        </p:spPr>
        <p:txBody>
          <a:bodyPr wrap="square" rtlCol="0">
            <a:spAutoFit/>
          </a:bodyPr>
          <a:lstStyle/>
          <a:p>
            <a:r>
              <a:rPr lang="en-US" sz="1200" i="1" dirty="0" smtClean="0"/>
              <a:t>(savings)</a:t>
            </a:r>
            <a:endParaRPr lang="en-US" sz="1200" i="1" dirty="0"/>
          </a:p>
        </p:txBody>
      </p:sp>
      <p:sp>
        <p:nvSpPr>
          <p:cNvPr id="8" name="TextBox 1"/>
          <p:cNvSpPr txBox="1"/>
          <p:nvPr/>
        </p:nvSpPr>
        <p:spPr>
          <a:xfrm>
            <a:off x="7620000" y="5715000"/>
            <a:ext cx="9144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t>(20 years)</a:t>
            </a:r>
            <a:endParaRPr lang="en-US" sz="1100" i="1" dirty="0"/>
          </a:p>
        </p:txBody>
      </p:sp>
      <p:cxnSp>
        <p:nvCxnSpPr>
          <p:cNvPr id="9" name="Straight Arrow Connector 8"/>
          <p:cNvCxnSpPr/>
          <p:nvPr/>
        </p:nvCxnSpPr>
        <p:spPr>
          <a:xfrm flipH="1">
            <a:off x="2362200" y="2345322"/>
            <a:ext cx="838200" cy="9312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33600" y="2006768"/>
            <a:ext cx="2895600" cy="338554"/>
          </a:xfrm>
          <a:prstGeom prst="rect">
            <a:avLst/>
          </a:prstGeom>
          <a:noFill/>
        </p:spPr>
        <p:txBody>
          <a:bodyPr wrap="square" rtlCol="0">
            <a:spAutoFit/>
          </a:bodyPr>
          <a:lstStyle/>
          <a:p>
            <a:r>
              <a:rPr lang="en-US" sz="1600" dirty="0" smtClean="0"/>
              <a:t>Immediately cash flow positive</a:t>
            </a:r>
            <a:endParaRPr lang="en-US" sz="1600" dirty="0"/>
          </a:p>
        </p:txBody>
      </p:sp>
      <p:sp>
        <p:nvSpPr>
          <p:cNvPr id="4" name="Title 3"/>
          <p:cNvSpPr>
            <a:spLocks noGrp="1"/>
          </p:cNvSpPr>
          <p:nvPr>
            <p:ph type="title"/>
          </p:nvPr>
        </p:nvSpPr>
        <p:spPr/>
        <p:txBody>
          <a:bodyPr>
            <a:normAutofit fontScale="90000"/>
          </a:bodyPr>
          <a:lstStyle/>
          <a:p>
            <a:r>
              <a:rPr lang="en-US" b="1" dirty="0" smtClean="0"/>
              <a:t>CT </a:t>
            </a:r>
            <a:r>
              <a:rPr lang="en-US" b="1" dirty="0" smtClean="0"/>
              <a:t>Solar </a:t>
            </a:r>
            <a:r>
              <a:rPr lang="en-US" b="1" dirty="0" smtClean="0"/>
              <a:t>Lease</a:t>
            </a:r>
            <a:r>
              <a:rPr lang="en-US" b="1" dirty="0"/>
              <a:t/>
            </a:r>
            <a:br>
              <a:rPr lang="en-US" b="1" dirty="0"/>
            </a:br>
            <a:r>
              <a:rPr lang="en-US" sz="3100" dirty="0" smtClean="0"/>
              <a:t>Customer Benefit</a:t>
            </a:r>
            <a:endParaRPr lang="en-US" sz="3100" dirty="0"/>
          </a:p>
        </p:txBody>
      </p:sp>
      <p:sp>
        <p:nvSpPr>
          <p:cNvPr id="14"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9</a:t>
            </a:fld>
            <a:endParaRPr lang="en-US" dirty="0">
              <a:solidFill>
                <a:schemeClr val="bg1"/>
              </a:solidFill>
            </a:endParaRPr>
          </a:p>
        </p:txBody>
      </p:sp>
    </p:spTree>
    <p:extLst>
      <p:ext uri="{BB962C8B-B14F-4D97-AF65-F5344CB8AC3E}">
        <p14:creationId xmlns:p14="http://schemas.microsoft.com/office/powerpoint/2010/main" val="2312430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EnergizeConnecticut_PPTemplate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EnergizeConnecticut_PPTemplateGreen.potx</Template>
  <TotalTime>7775</TotalTime>
  <Words>2070</Words>
  <Application>Microsoft Office PowerPoint</Application>
  <PresentationFormat>On-screen Show (4:3)</PresentationFormat>
  <Paragraphs>386</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EnergizeConnecticut_PPTemplateGreen</vt:lpstr>
      <vt:lpstr>Connecticut Green Bank Providing easy access to affordable capital    National Development Banks and Climate Finance  Inter-American Development Bank October 6, 2014</vt:lpstr>
      <vt:lpstr>Why a Green Bank? Economic Development and Environmental Protection</vt:lpstr>
      <vt:lpstr>Connecticut Green Bank Expand Private Investment in Clean Energy</vt:lpstr>
      <vt:lpstr>Case in Point Residential Clean Energy Measures</vt:lpstr>
      <vt:lpstr>Connecticut Green Bank About Us</vt:lpstr>
      <vt:lpstr>Connecticut Green Bank Financial Tools</vt:lpstr>
      <vt:lpstr>Connecticut Green Bank Mission and Goals</vt:lpstr>
      <vt:lpstr>PowerPoint Presentation</vt:lpstr>
      <vt:lpstr>CT Solar Lease Customer Benefit</vt:lpstr>
      <vt:lpstr>CT Solar Loan  Crowd Funding Partnership</vt:lpstr>
      <vt:lpstr>CT Solar Loan Customer Benefit</vt:lpstr>
      <vt:lpstr>Smart-E Loan Public-Private Partnership</vt:lpstr>
      <vt:lpstr>Smart-E Loan Customer Benefit</vt:lpstr>
      <vt:lpstr>C-PACE A Public-Private Partnership</vt:lpstr>
      <vt:lpstr>C-PACE and RGGI Forstone Capital (Deep Energy Efficiency Upgrades)</vt:lpstr>
      <vt:lpstr>Purpose of a Green Bank Sustainable Clean Energy Marketplace</vt:lpstr>
      <vt:lpstr>The Green Bank Model Works Doing More, Faster and with Less</vt:lpstr>
      <vt:lpstr>New York Green Bank Follows Connecticut’s Lead</vt:lpstr>
      <vt:lpstr>New Jersey Energy Resilience Bank Follows Connecticut’s Lead</vt:lpstr>
      <vt:lpstr>Green Bank Movement United States</vt:lpstr>
      <vt:lpstr>Green Bank Act of 2014 $50 Billion Federal Green Bank Modelled after CT </vt:lpstr>
      <vt:lpstr>President Obama American Energy (May 9, 2014)</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MSC</dc:creator>
  <cp:lastModifiedBy>Bryan T. Garcia</cp:lastModifiedBy>
  <cp:revision>233</cp:revision>
  <cp:lastPrinted>2014-09-24T17:56:41Z</cp:lastPrinted>
  <dcterms:created xsi:type="dcterms:W3CDTF">2012-10-10T20:42:08Z</dcterms:created>
  <dcterms:modified xsi:type="dcterms:W3CDTF">2014-09-29T18:29:00Z</dcterms:modified>
</cp:coreProperties>
</file>