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726"/>
  </p:normalViewPr>
  <p:slideViewPr>
    <p:cSldViewPr snapToGrid="0" snapToObjects="1">
      <p:cViewPr varScale="1">
        <p:scale>
          <a:sx n="45" d="100"/>
          <a:sy n="45" d="100"/>
        </p:scale>
        <p:origin x="-2392" y="-10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6733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- Reaseg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53585F"/>
                </a:solidFill>
              </a:defRPr>
            </a:lvl1pPr>
            <a:lvl2pPr marL="0" indent="444500">
              <a:buSzTx/>
              <a:buNone/>
              <a:defRPr sz="3000">
                <a:solidFill>
                  <a:srgbClr val="53585F"/>
                </a:solidFill>
              </a:defRPr>
            </a:lvl2pPr>
            <a:lvl3pPr marL="0" indent="889000">
              <a:buSzTx/>
              <a:buNone/>
              <a:defRPr sz="3000">
                <a:solidFill>
                  <a:srgbClr val="53585F"/>
                </a:solidFill>
              </a:defRPr>
            </a:lvl3pPr>
            <a:lvl4pPr marL="0" indent="1333500">
              <a:buSzTx/>
              <a:buNone/>
              <a:defRPr sz="3000">
                <a:solidFill>
                  <a:srgbClr val="53585F"/>
                </a:solidFill>
              </a:defRPr>
            </a:lvl4pPr>
            <a:lvl5pPr marL="0" indent="1778000">
              <a:buSzTx/>
              <a:buNone/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- Fianz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53585F"/>
                </a:solidFill>
              </a:defRPr>
            </a:lvl1pPr>
            <a:lvl2pPr marL="0" indent="444500">
              <a:buSzTx/>
              <a:buNone/>
              <a:defRPr sz="3000">
                <a:solidFill>
                  <a:srgbClr val="53585F"/>
                </a:solidFill>
              </a:defRPr>
            </a:lvl2pPr>
            <a:lvl3pPr marL="0" indent="889000">
              <a:buSzTx/>
              <a:buNone/>
              <a:defRPr sz="3000">
                <a:solidFill>
                  <a:srgbClr val="53585F"/>
                </a:solidFill>
              </a:defRPr>
            </a:lvl3pPr>
            <a:lvl4pPr marL="0" indent="1333500">
              <a:buSzTx/>
              <a:buNone/>
              <a:defRPr sz="3000">
                <a:solidFill>
                  <a:srgbClr val="53585F"/>
                </a:solidFill>
              </a:defRPr>
            </a:lvl4pPr>
            <a:lvl5pPr marL="0" indent="1778000">
              <a:buSzTx/>
              <a:buNone/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ulo Arr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- Regulato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444500" indent="-444500">
              <a:defRPr sz="3000">
                <a:solidFill>
                  <a:srgbClr val="53585F"/>
                </a:solidFill>
              </a:defRPr>
            </a:lvl1pPr>
            <a:lvl2pPr>
              <a:defRPr sz="3000">
                <a:solidFill>
                  <a:srgbClr val="53585F"/>
                </a:solidFill>
              </a:defRPr>
            </a:lvl2pPr>
            <a:lvl3pPr>
              <a:defRPr sz="3000">
                <a:solidFill>
                  <a:srgbClr val="53585F"/>
                </a:solidFill>
              </a:defRPr>
            </a:lvl3pPr>
            <a:lvl4pPr>
              <a:defRPr sz="3000">
                <a:solidFill>
                  <a:srgbClr val="53585F"/>
                </a:solidFill>
              </a:defRPr>
            </a:lvl4pPr>
            <a:lvl5pPr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- Reaseg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444500" indent="-444500">
              <a:defRPr sz="3000">
                <a:solidFill>
                  <a:srgbClr val="53585F"/>
                </a:solidFill>
              </a:defRPr>
            </a:lvl1pPr>
            <a:lvl2pPr>
              <a:defRPr sz="3000">
                <a:solidFill>
                  <a:srgbClr val="53585F"/>
                </a:solidFill>
              </a:defRPr>
            </a:lvl2pPr>
            <a:lvl3pPr>
              <a:defRPr sz="3000">
                <a:solidFill>
                  <a:srgbClr val="53585F"/>
                </a:solidFill>
              </a:defRPr>
            </a:lvl3pPr>
            <a:lvl4pPr>
              <a:defRPr sz="3000">
                <a:solidFill>
                  <a:srgbClr val="53585F"/>
                </a:solidFill>
              </a:defRPr>
            </a:lvl4pPr>
            <a:lvl5pPr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- Fianz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444500" indent="-444500">
              <a:defRPr sz="3000">
                <a:solidFill>
                  <a:srgbClr val="53585F"/>
                </a:solidFill>
              </a:defRPr>
            </a:lvl1pPr>
            <a:lvl2pPr>
              <a:defRPr sz="3000">
                <a:solidFill>
                  <a:srgbClr val="53585F"/>
                </a:solidFill>
              </a:defRPr>
            </a:lvl2pPr>
            <a:lvl3pPr>
              <a:defRPr sz="3000">
                <a:solidFill>
                  <a:srgbClr val="53585F"/>
                </a:solidFill>
              </a:defRPr>
            </a:lvl3pPr>
            <a:lvl4pPr>
              <a:defRPr sz="3000">
                <a:solidFill>
                  <a:srgbClr val="53585F"/>
                </a:solidFill>
              </a:defRPr>
            </a:lvl4pPr>
            <a:lvl5pPr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-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53585F"/>
                </a:solidFill>
              </a:defRPr>
            </a:lvl1pPr>
            <a:lvl2pPr marL="0" indent="444500">
              <a:buSzTx/>
              <a:buNone/>
              <a:defRPr sz="3000">
                <a:solidFill>
                  <a:srgbClr val="53585F"/>
                </a:solidFill>
              </a:defRPr>
            </a:lvl2pPr>
            <a:lvl3pPr marL="0" indent="889000">
              <a:buSzTx/>
              <a:buNone/>
              <a:defRPr sz="3000">
                <a:solidFill>
                  <a:srgbClr val="53585F"/>
                </a:solidFill>
              </a:defRPr>
            </a:lvl3pPr>
            <a:lvl4pPr marL="0" indent="1333500">
              <a:buSzTx/>
              <a:buNone/>
              <a:defRPr sz="3000">
                <a:solidFill>
                  <a:srgbClr val="53585F"/>
                </a:solidFill>
              </a:defRPr>
            </a:lvl4pPr>
            <a:lvl5pPr marL="0" indent="1778000">
              <a:buSzTx/>
              <a:buNone/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- Regulato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53585F"/>
                </a:solidFill>
              </a:defRPr>
            </a:lvl1pPr>
            <a:lvl2pPr marL="0" indent="444500">
              <a:buSzTx/>
              <a:buNone/>
              <a:defRPr sz="3000">
                <a:solidFill>
                  <a:srgbClr val="53585F"/>
                </a:solidFill>
              </a:defRPr>
            </a:lvl2pPr>
            <a:lvl3pPr marL="0" indent="889000">
              <a:buSzTx/>
              <a:buNone/>
              <a:defRPr sz="3000">
                <a:solidFill>
                  <a:srgbClr val="53585F"/>
                </a:solidFill>
              </a:defRPr>
            </a:lvl3pPr>
            <a:lvl4pPr marL="0" indent="1333500">
              <a:buSzTx/>
              <a:buNone/>
              <a:defRPr sz="3000">
                <a:solidFill>
                  <a:srgbClr val="53585F"/>
                </a:solidFill>
              </a:defRPr>
            </a:lvl4pPr>
            <a:lvl5pPr marL="0" indent="1778000">
              <a:buSzTx/>
              <a:buNone/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- Lit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952500" y="2171700"/>
            <a:ext cx="11099800" cy="514895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53585F"/>
                </a:solidFill>
              </a:defRPr>
            </a:lvl1pPr>
            <a:lvl2pPr marL="0" indent="444500">
              <a:buSzTx/>
              <a:buNone/>
              <a:defRPr sz="3000">
                <a:solidFill>
                  <a:srgbClr val="53585F"/>
                </a:solidFill>
              </a:defRPr>
            </a:lvl2pPr>
            <a:lvl3pPr marL="0" indent="889000">
              <a:buSzTx/>
              <a:buNone/>
              <a:defRPr sz="3000">
                <a:solidFill>
                  <a:srgbClr val="53585F"/>
                </a:solidFill>
              </a:defRPr>
            </a:lvl3pPr>
            <a:lvl4pPr marL="0" indent="1333500">
              <a:buSzTx/>
              <a:buNone/>
              <a:defRPr sz="3000">
                <a:solidFill>
                  <a:srgbClr val="53585F"/>
                </a:solidFill>
              </a:defRPr>
            </a:lvl4pPr>
            <a:lvl5pPr marL="0" indent="1778000">
              <a:buSzTx/>
              <a:buNone/>
              <a:defRPr sz="3000">
                <a:solidFill>
                  <a:srgbClr val="53585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-1" y="-6094"/>
            <a:ext cx="13004801" cy="139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0" y="7555862"/>
            <a:ext cx="13004800" cy="558927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645132" y="8756650"/>
            <a:ext cx="157993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REGULATORIO</a:t>
            </a:r>
          </a:p>
          <a:p>
            <a: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Y CORPORATIVO</a:t>
            </a:r>
          </a:p>
        </p:txBody>
      </p:sp>
      <p:sp>
        <p:nvSpPr>
          <p:cNvPr id="6" name="Shape 6"/>
          <p:cNvSpPr/>
          <p:nvPr/>
        </p:nvSpPr>
        <p:spPr>
          <a:xfrm>
            <a:off x="3124698" y="8756650"/>
            <a:ext cx="1260538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LITIGIO Y</a:t>
            </a:r>
          </a:p>
          <a:p>
            <a: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ANÁLISIS DE</a:t>
            </a:r>
          </a:p>
          <a:p>
            <a: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COBERTURA</a:t>
            </a:r>
          </a:p>
        </p:txBody>
      </p:sp>
      <p:sp>
        <p:nvSpPr>
          <p:cNvPr id="7" name="Shape 7"/>
          <p:cNvSpPr/>
          <p:nvPr/>
        </p:nvSpPr>
        <p:spPr>
          <a:xfrm>
            <a:off x="5487700" y="8756650"/>
            <a:ext cx="1250467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REASEGURO</a:t>
            </a:r>
          </a:p>
        </p:txBody>
      </p:sp>
      <p:sp>
        <p:nvSpPr>
          <p:cNvPr id="8" name="Shape 8"/>
          <p:cNvSpPr/>
          <p:nvPr/>
        </p:nvSpPr>
        <p:spPr>
          <a:xfrm>
            <a:off x="7931150" y="8756650"/>
            <a:ext cx="1282701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A6AAA9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FIANZAS	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xmlns:p14="http://schemas.microsoft.com/office/powerpoint/2010/main" spd="med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6AAA9"/>
          </a:solidFill>
          <a:uFillTx/>
          <a:latin typeface="Palatino"/>
          <a:ea typeface="Palatino"/>
          <a:cs typeface="Palatino"/>
          <a:sym typeface="Palatino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1270000" y="2120900"/>
            <a:ext cx="10464800" cy="330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_tradnl" sz="4400" b="1" dirty="0" err="1" smtClean="0"/>
              <a:t>The</a:t>
            </a:r>
            <a:r>
              <a:rPr lang="es-ES_tradnl" sz="4400" b="1" dirty="0" smtClean="0"/>
              <a:t> ESI Standard </a:t>
            </a:r>
            <a:r>
              <a:rPr lang="es-ES_tradnl" sz="4400" b="1" dirty="0" err="1" smtClean="0"/>
              <a:t>Contract</a:t>
            </a:r>
            <a:r>
              <a:rPr lang="es-ES_tradnl" sz="4400" b="1" dirty="0" smtClean="0"/>
              <a:t> in </a:t>
            </a:r>
            <a:r>
              <a:rPr lang="es-ES_tradnl" sz="4400" b="1" dirty="0" err="1" smtClean="0"/>
              <a:t>Mexico</a:t>
            </a:r>
            <a:r>
              <a:rPr lang="es-ES_tradnl" sz="4400" b="1" dirty="0"/>
              <a:t>.</a:t>
            </a:r>
            <a:endParaRPr sz="4400" dirty="0"/>
          </a:p>
        </p:txBody>
      </p:sp>
      <p:sp>
        <p:nvSpPr>
          <p:cNvPr id="141" name="Shape 141"/>
          <p:cNvSpPr/>
          <p:nvPr/>
        </p:nvSpPr>
        <p:spPr>
          <a:xfrm>
            <a:off x="4719869" y="5729606"/>
            <a:ext cx="356507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s-ES" dirty="0" smtClean="0"/>
              <a:t>Aldo Ocampo C.</a:t>
            </a:r>
            <a:endParaRPr dirty="0"/>
          </a:p>
        </p:txBody>
      </p:sp>
      <p:pic>
        <p:nvPicPr>
          <p:cNvPr id="142" name="FIRMA AOC EN CHAMBER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6713587"/>
            <a:ext cx="1270000" cy="170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Desarrollo de instrumentos financieros adecuados para garantizar el ahorro </a:t>
            </a:r>
            <a:r>
              <a:rPr lang="es-ES_tradnl" dirty="0" err="1" smtClean="0"/>
              <a:t>energ</a:t>
            </a:r>
            <a:r>
              <a:rPr lang="es-ES" dirty="0" smtClean="0"/>
              <a:t>ético.</a:t>
            </a:r>
          </a:p>
          <a:p>
            <a:r>
              <a:rPr lang="es-ES" dirty="0" smtClean="0"/>
              <a:t>Los instrumentos financieros, deben ser eficaces y ágiles para lograr su cometido.</a:t>
            </a:r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Premisa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748116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En M</a:t>
            </a:r>
            <a:r>
              <a:rPr lang="es-ES" dirty="0" err="1" smtClean="0"/>
              <a:t>éxico</a:t>
            </a:r>
            <a:r>
              <a:rPr lang="es-ES" dirty="0" smtClean="0"/>
              <a:t>, la fianza es el contrato de garantía que ha sido utilizado para garantizar obligaciones contractuales. </a:t>
            </a:r>
          </a:p>
          <a:p>
            <a:r>
              <a:rPr lang="es-ES" dirty="0" smtClean="0"/>
              <a:t>Presenta retos al momento de su implementación para ajustarlo a las necesidades del mercado.</a:t>
            </a:r>
          </a:p>
          <a:p>
            <a:r>
              <a:rPr lang="es-ES" dirty="0" smtClean="0"/>
              <a:t>En virtud de lo anterior, es necesario adaptar el contrato de obra a precio alzado, a manera que las obligaciones sean afianzables por una institución de fianzas autorizada.</a:t>
            </a:r>
          </a:p>
          <a:p>
            <a:r>
              <a:rPr lang="es-ES" dirty="0" smtClean="0"/>
              <a:t>Otros elementos t</a:t>
            </a:r>
            <a:r>
              <a:rPr lang="es-ES" dirty="0" smtClean="0"/>
              <a:t>écnicos son relevantes para hacer afianzables los ahorros energéticos</a:t>
            </a:r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Entorno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79382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Los participantes usualmente prefieren los instrumentos conocidos, como la fianza.</a:t>
            </a:r>
          </a:p>
          <a:p>
            <a:r>
              <a:rPr lang="es-ES_tradnl" dirty="0" smtClean="0"/>
              <a:t>El contrato de seguro de </a:t>
            </a:r>
            <a:r>
              <a:rPr lang="es-ES_tradnl" dirty="0" err="1" smtClean="0"/>
              <a:t>cauci</a:t>
            </a:r>
            <a:r>
              <a:rPr lang="es-ES" dirty="0" err="1" smtClean="0"/>
              <a:t>ón</a:t>
            </a:r>
            <a:r>
              <a:rPr lang="es-ES" dirty="0" smtClean="0"/>
              <a:t> aún está en estudio y desarrollo en México.</a:t>
            </a:r>
            <a:endParaRPr lang="es-ES_tradnl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Realidad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30314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s-ES_tradnl" sz="2800" dirty="0" smtClean="0"/>
          </a:p>
          <a:p>
            <a:r>
              <a:rPr lang="es-ES_tradnl" sz="2800" dirty="0" smtClean="0"/>
              <a:t>T</a:t>
            </a:r>
            <a:r>
              <a:rPr lang="es-ES" sz="2800" dirty="0" err="1" smtClean="0"/>
              <a:t>ípico</a:t>
            </a:r>
            <a:r>
              <a:rPr lang="es-ES" sz="2800" dirty="0" smtClean="0"/>
              <a:t> contrato de obra a precio alzado, que incorpora factores como la garantía del ahorro energético y la participación del proveedor en garantizar el desempeño ofrecido.</a:t>
            </a:r>
          </a:p>
          <a:p>
            <a:r>
              <a:rPr lang="es-ES_tradnl" sz="2800" dirty="0" smtClean="0"/>
              <a:t>El ahorro </a:t>
            </a:r>
            <a:r>
              <a:rPr lang="es-ES_tradnl" sz="2800" dirty="0" err="1" smtClean="0"/>
              <a:t>energ</a:t>
            </a:r>
            <a:r>
              <a:rPr lang="es-ES" sz="2800" dirty="0" smtClean="0"/>
              <a:t>ético es una obligación a cargo del proveedor, en donde la garantizará:</a:t>
            </a:r>
          </a:p>
          <a:p>
            <a:pPr lvl="1"/>
            <a:r>
              <a:rPr lang="es-ES" sz="2800" dirty="0" smtClean="0"/>
              <a:t>A través de un fondo de retención de garantía; y</a:t>
            </a:r>
          </a:p>
          <a:p>
            <a:pPr lvl="1"/>
            <a:r>
              <a:rPr lang="es-ES" sz="2800" dirty="0" smtClean="0"/>
              <a:t>Al extinguirse dicho fondo, operará una fianza emitida por una afianzadora autorizada.</a:t>
            </a:r>
            <a:endParaRPr lang="es-ES_tradnl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Contrato</a:t>
            </a:r>
            <a:r>
              <a:rPr lang="es-ES" dirty="0" smtClean="0"/>
              <a:t> ad-hoc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0230017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Claridad en el compromiso adquirido por el proveedor (anexo A)</a:t>
            </a:r>
          </a:p>
          <a:p>
            <a:r>
              <a:rPr lang="es-ES" dirty="0" smtClean="0"/>
              <a:t>Claridad en la forma de calcular ahorros y en su caso, penalidad.</a:t>
            </a:r>
          </a:p>
          <a:p>
            <a:r>
              <a:rPr lang="es-ES" dirty="0" smtClean="0"/>
              <a:t>Gestión del riesgo y su </a:t>
            </a:r>
            <a:r>
              <a:rPr lang="es-ES" dirty="0"/>
              <a:t>m</a:t>
            </a:r>
            <a:r>
              <a:rPr lang="es-ES" dirty="0" smtClean="0"/>
              <a:t>itigación (fondo de retención de garantía bajo la figura de prenda).</a:t>
            </a:r>
          </a:p>
          <a:p>
            <a:r>
              <a:rPr lang="es-ES" dirty="0" smtClean="0"/>
              <a:t>Compromiso de las partes para medir la eficacia de la tecnología instalada (ahorro energético).</a:t>
            </a:r>
          </a:p>
          <a:p>
            <a:r>
              <a:rPr lang="es-ES" dirty="0" smtClean="0"/>
              <a:t>Fortalecer la figura de proyectos llave en mano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Retos del instrumento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754451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El mercado </a:t>
            </a:r>
            <a:r>
              <a:rPr lang="es-ES_tradnl" dirty="0" err="1" smtClean="0"/>
              <a:t>est</a:t>
            </a:r>
            <a:r>
              <a:rPr lang="es-ES" dirty="0" smtClean="0"/>
              <a:t>á en el momento adecuado para el desarrollo de contratos de ahorro energético de esta naturaleza.</a:t>
            </a:r>
          </a:p>
          <a:p>
            <a:r>
              <a:rPr lang="es-ES" dirty="0" smtClean="0"/>
              <a:t>El esquema puede ayudar a la colocación de más créditos, de una manera sencilla y segura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 de vital importancia que tanto usuario, proveedor y banco vean en la fianza y sus implicaciones un beneficios tangible al momento de estructurar su </a:t>
            </a:r>
            <a:r>
              <a:rPr lang="es-ES" dirty="0" err="1" smtClean="0"/>
              <a:t>sproyectos</a:t>
            </a:r>
            <a:r>
              <a:rPr lang="es-ES" smtClean="0"/>
              <a:t>.</a:t>
            </a:r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Conclusi</a:t>
            </a:r>
            <a:r>
              <a:rPr lang="es-ES" dirty="0" err="1" smtClean="0"/>
              <a:t>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52198427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354</Words>
  <Application>Microsoft Macintosh PowerPoint</Application>
  <PresentationFormat>Personalizado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White</vt:lpstr>
      <vt:lpstr>The ESI Standard Contract in Mexico.</vt:lpstr>
      <vt:lpstr>Premisa</vt:lpstr>
      <vt:lpstr>Entorno</vt:lpstr>
      <vt:lpstr>Realidad</vt:lpstr>
      <vt:lpstr>Contrato ad-hoc</vt:lpstr>
      <vt:lpstr>Retos del instrumento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 Transportes y Mercancías.</dc:title>
  <cp:lastModifiedBy>Adalberto  Padilla Limón</cp:lastModifiedBy>
  <cp:revision>15</cp:revision>
  <dcterms:modified xsi:type="dcterms:W3CDTF">2017-03-01T13:17:34Z</dcterms:modified>
</cp:coreProperties>
</file>