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05" r:id="rId3"/>
    <p:sldId id="280" r:id="rId4"/>
    <p:sldId id="286" r:id="rId5"/>
    <p:sldId id="300" r:id="rId6"/>
    <p:sldId id="290" r:id="rId7"/>
    <p:sldId id="291" r:id="rId8"/>
    <p:sldId id="303" r:id="rId9"/>
    <p:sldId id="306" r:id="rId10"/>
    <p:sldId id="311" r:id="rId11"/>
    <p:sldId id="317" r:id="rId12"/>
    <p:sldId id="309" r:id="rId13"/>
    <p:sldId id="276" r:id="rId14"/>
  </p:sldIdLst>
  <p:sldSz cx="9144000" cy="5715000" type="screen16x10"/>
  <p:notesSz cx="6858000" cy="9144000"/>
  <p:defaultTextStyle>
    <a:defPPr>
      <a:defRPr lang="es-PE"/>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a:srgbClr val="00709F"/>
    <a:srgbClr val="57B175"/>
    <a:srgbClr val="E00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90" autoAdjust="0"/>
    <p:restoredTop sz="72374" autoAdjust="0"/>
  </p:normalViewPr>
  <p:slideViewPr>
    <p:cSldViewPr snapToGrid="0">
      <p:cViewPr varScale="1">
        <p:scale>
          <a:sx n="136" d="100"/>
          <a:sy n="136" d="100"/>
        </p:scale>
        <p:origin x="1584" y="114"/>
      </p:cViewPr>
      <p:guideLst>
        <p:guide orient="horz" pos="2160"/>
        <p:guide pos="3840"/>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06"/>
    </p:cViewPr>
  </p:sorterViewPr>
  <p:notesViewPr>
    <p:cSldViewPr snapToGrid="0">
      <p:cViewPr varScale="1">
        <p:scale>
          <a:sx n="76" d="100"/>
          <a:sy n="76" d="100"/>
        </p:scale>
        <p:origin x="256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326CED-5857-4DB5-849B-6A0B2074B8AB}" type="datetimeFigureOut">
              <a:rPr lang="es-PE" smtClean="0"/>
              <a:t>19/12/2018</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4A780D-E062-4656-80DD-E2C6383FEE88}" type="slidenum">
              <a:rPr lang="es-PE" smtClean="0"/>
              <a:t>‹#›</a:t>
            </a:fld>
            <a:endParaRPr lang="es-PE"/>
          </a:p>
        </p:txBody>
      </p:sp>
    </p:spTree>
    <p:extLst>
      <p:ext uri="{BB962C8B-B14F-4D97-AF65-F5344CB8AC3E}">
        <p14:creationId xmlns:p14="http://schemas.microsoft.com/office/powerpoint/2010/main" val="3271734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49E92-DB6F-4832-8ACD-6463C7E41F10}" type="datetimeFigureOut">
              <a:rPr lang="es-PE" smtClean="0"/>
              <a:t>19/12/2018</a:t>
            </a:fld>
            <a:endParaRPr lang="es-PE"/>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B7E0D-D450-4074-BEC5-A6FF88327986}" type="slidenum">
              <a:rPr lang="es-PE" smtClean="0"/>
              <a:t>‹#›</a:t>
            </a:fld>
            <a:endParaRPr lang="es-PE"/>
          </a:p>
        </p:txBody>
      </p:sp>
    </p:spTree>
    <p:extLst>
      <p:ext uri="{BB962C8B-B14F-4D97-AF65-F5344CB8AC3E}">
        <p14:creationId xmlns:p14="http://schemas.microsoft.com/office/powerpoint/2010/main" val="1607974229"/>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FDB7E0D-D450-4074-BEC5-A6FF88327986}" type="slidenum">
              <a:rPr lang="es-PE" smtClean="0"/>
              <a:t>1</a:t>
            </a:fld>
            <a:endParaRPr lang="es-PE" dirty="0"/>
          </a:p>
        </p:txBody>
      </p:sp>
    </p:spTree>
    <p:extLst>
      <p:ext uri="{BB962C8B-B14F-4D97-AF65-F5344CB8AC3E}">
        <p14:creationId xmlns:p14="http://schemas.microsoft.com/office/powerpoint/2010/main" val="118012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endParaRPr lang="es-PE" dirty="0">
              <a:latin typeface="Lato" panose="020F0502020204030203" pitchFamily="34" charset="0"/>
              <a:ea typeface="Lato" panose="020F0502020204030203" pitchFamily="34" charset="0"/>
              <a:cs typeface="Lato" panose="020F0502020204030203" pitchFamily="34" charset="0"/>
            </a:endParaRPr>
          </a:p>
        </p:txBody>
      </p:sp>
      <p:sp>
        <p:nvSpPr>
          <p:cNvPr id="4" name="Marcador de número de diapositiva 3"/>
          <p:cNvSpPr>
            <a:spLocks noGrp="1"/>
          </p:cNvSpPr>
          <p:nvPr>
            <p:ph type="sldNum" sz="quarter" idx="10"/>
          </p:nvPr>
        </p:nvSpPr>
        <p:spPr/>
        <p:txBody>
          <a:bodyPr/>
          <a:lstStyle/>
          <a:p>
            <a:fld id="{5FDB7E0D-D450-4074-BEC5-A6FF88327986}" type="slidenum">
              <a:rPr lang="es-PE" smtClean="0"/>
              <a:t>10</a:t>
            </a:fld>
            <a:endParaRPr lang="es-PE" dirty="0"/>
          </a:p>
        </p:txBody>
      </p:sp>
    </p:spTree>
    <p:extLst>
      <p:ext uri="{BB962C8B-B14F-4D97-AF65-F5344CB8AC3E}">
        <p14:creationId xmlns:p14="http://schemas.microsoft.com/office/powerpoint/2010/main" val="353476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eaLnBrk="1" fontAlgn="auto" hangingPunct="1">
              <a:spcBef>
                <a:spcPts val="0"/>
              </a:spcBef>
              <a:spcAft>
                <a:spcPts val="0"/>
              </a:spcAft>
              <a:defRPr/>
            </a:pPr>
            <a:endParaRPr lang="es-P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endParaRPr lang="es-PE" dirty="0">
              <a:latin typeface="Lato" panose="020F0502020204030203" pitchFamily="34" charset="0"/>
              <a:ea typeface="Lato" panose="020F0502020204030203" pitchFamily="34" charset="0"/>
              <a:cs typeface="Lato" panose="020F0502020204030203" pitchFamily="34" charset="0"/>
            </a:endParaRPr>
          </a:p>
        </p:txBody>
      </p:sp>
      <p:sp>
        <p:nvSpPr>
          <p:cNvPr id="4" name="Marcador de número de diapositiva 3"/>
          <p:cNvSpPr>
            <a:spLocks noGrp="1"/>
          </p:cNvSpPr>
          <p:nvPr>
            <p:ph type="sldNum" sz="quarter" idx="10"/>
          </p:nvPr>
        </p:nvSpPr>
        <p:spPr/>
        <p:txBody>
          <a:bodyPr/>
          <a:lstStyle/>
          <a:p>
            <a:fld id="{5FDB7E0D-D450-4074-BEC5-A6FF88327986}" type="slidenum">
              <a:rPr lang="es-PE" smtClean="0"/>
              <a:t>12</a:t>
            </a:fld>
            <a:endParaRPr lang="es-PE"/>
          </a:p>
        </p:txBody>
      </p:sp>
    </p:spTree>
    <p:extLst>
      <p:ext uri="{BB962C8B-B14F-4D97-AF65-F5344CB8AC3E}">
        <p14:creationId xmlns:p14="http://schemas.microsoft.com/office/powerpoint/2010/main" val="261112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5FDB7E0D-D450-4074-BEC5-A6FF88327986}" type="slidenum">
              <a:rPr lang="es-PE" smtClean="0"/>
              <a:t>13</a:t>
            </a:fld>
            <a:endParaRPr lang="es-PE"/>
          </a:p>
        </p:txBody>
      </p:sp>
    </p:spTree>
    <p:extLst>
      <p:ext uri="{BB962C8B-B14F-4D97-AF65-F5344CB8AC3E}">
        <p14:creationId xmlns:p14="http://schemas.microsoft.com/office/powerpoint/2010/main" val="73914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81009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endParaRPr lang="es-PE" dirty="0">
              <a:latin typeface="Lato" panose="020F0502020204030203" pitchFamily="34" charset="0"/>
              <a:ea typeface="Lato" panose="020F0502020204030203" pitchFamily="34" charset="0"/>
              <a:cs typeface="Lato" panose="020F0502020204030203" pitchFamily="34" charset="0"/>
            </a:endParaRPr>
          </a:p>
        </p:txBody>
      </p:sp>
      <p:sp>
        <p:nvSpPr>
          <p:cNvPr id="4" name="Marcador de número de diapositiva 3"/>
          <p:cNvSpPr>
            <a:spLocks noGrp="1"/>
          </p:cNvSpPr>
          <p:nvPr>
            <p:ph type="sldNum" sz="quarter" idx="10"/>
          </p:nvPr>
        </p:nvSpPr>
        <p:spPr/>
        <p:txBody>
          <a:bodyPr/>
          <a:lstStyle/>
          <a:p>
            <a:fld id="{5FDB7E0D-D450-4074-BEC5-A6FF88327986}" type="slidenum">
              <a:rPr lang="es-PE" smtClean="0"/>
              <a:t>3</a:t>
            </a:fld>
            <a:endParaRPr lang="es-PE" dirty="0"/>
          </a:p>
        </p:txBody>
      </p:sp>
    </p:spTree>
    <p:extLst>
      <p:ext uri="{BB962C8B-B14F-4D97-AF65-F5344CB8AC3E}">
        <p14:creationId xmlns:p14="http://schemas.microsoft.com/office/powerpoint/2010/main" val="271520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pPr eaLnBrk="1" fontAlgn="auto" hangingPunct="1">
              <a:spcBef>
                <a:spcPts val="0"/>
              </a:spcBef>
              <a:spcAft>
                <a:spcPts val="0"/>
              </a:spcAft>
              <a:defRPr/>
            </a:pPr>
            <a:endParaRPr lang="es-PE" dirty="0"/>
          </a:p>
        </p:txBody>
      </p:sp>
      <p:sp>
        <p:nvSpPr>
          <p:cNvPr id="4" name="Marcador de número de diapositiva 3"/>
          <p:cNvSpPr>
            <a:spLocks noGrp="1"/>
          </p:cNvSpPr>
          <p:nvPr>
            <p:ph type="sldNum" sz="quarter" idx="10"/>
          </p:nvPr>
        </p:nvSpPr>
        <p:spPr/>
        <p:txBody>
          <a:bodyPr/>
          <a:lstStyle/>
          <a:p>
            <a:fld id="{5FDB7E0D-D450-4074-BEC5-A6FF88327986}" type="slidenum">
              <a:rPr lang="es-PE" smtClean="0"/>
              <a:t>4</a:t>
            </a:fld>
            <a:endParaRPr lang="es-PE"/>
          </a:p>
        </p:txBody>
      </p:sp>
    </p:spTree>
    <p:extLst>
      <p:ext uri="{BB962C8B-B14F-4D97-AF65-F5344CB8AC3E}">
        <p14:creationId xmlns:p14="http://schemas.microsoft.com/office/powerpoint/2010/main" val="127674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lnSpc>
                <a:spcPct val="150000"/>
              </a:lnSpc>
              <a:buFont typeface="Arial" panose="020B0604020202020204" pitchFamily="34" charset="0"/>
              <a:buNone/>
            </a:pPr>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 name="3 Marcador de número de diapositiva"/>
          <p:cNvSpPr>
            <a:spLocks noGrp="1"/>
          </p:cNvSpPr>
          <p:nvPr>
            <p:ph type="sldNum" sz="quarter" idx="10"/>
          </p:nvPr>
        </p:nvSpPr>
        <p:spPr/>
        <p:txBody>
          <a:bodyPr/>
          <a:lstStyle/>
          <a:p>
            <a:fld id="{5FDB7E0D-D450-4074-BEC5-A6FF88327986}" type="slidenum">
              <a:rPr lang="es-PE" smtClean="0"/>
              <a:t>5</a:t>
            </a:fld>
            <a:endParaRPr lang="es-PE"/>
          </a:p>
        </p:txBody>
      </p:sp>
    </p:spTree>
    <p:extLst>
      <p:ext uri="{BB962C8B-B14F-4D97-AF65-F5344CB8AC3E}">
        <p14:creationId xmlns:p14="http://schemas.microsoft.com/office/powerpoint/2010/main" val="73356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5FDB7E0D-D450-4074-BEC5-A6FF88327986}" type="slidenum">
              <a:rPr lang="es-PE" smtClean="0"/>
              <a:t>6</a:t>
            </a:fld>
            <a:endParaRPr lang="es-PE"/>
          </a:p>
        </p:txBody>
      </p:sp>
    </p:spTree>
    <p:extLst>
      <p:ext uri="{BB962C8B-B14F-4D97-AF65-F5344CB8AC3E}">
        <p14:creationId xmlns:p14="http://schemas.microsoft.com/office/powerpoint/2010/main" val="415825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5"/>
          </p:nvPr>
        </p:nvSpPr>
        <p:spPr/>
        <p:txBody>
          <a:bodyPr/>
          <a:lstStyle/>
          <a:p>
            <a:fld id="{5FDB7E0D-D450-4074-BEC5-A6FF88327986}" type="slidenum">
              <a:rPr lang="es-PE" smtClean="0"/>
              <a:t>7</a:t>
            </a:fld>
            <a:endParaRPr lang="es-PE"/>
          </a:p>
        </p:txBody>
      </p:sp>
    </p:spTree>
    <p:extLst>
      <p:ext uri="{BB962C8B-B14F-4D97-AF65-F5344CB8AC3E}">
        <p14:creationId xmlns:p14="http://schemas.microsoft.com/office/powerpoint/2010/main" val="220680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60438" y="1143000"/>
            <a:ext cx="4937125" cy="30861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4106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endParaRPr lang="es-PE" dirty="0">
              <a:latin typeface="Lato" panose="020F0502020204030203" pitchFamily="34" charset="0"/>
              <a:ea typeface="Lato" panose="020F0502020204030203" pitchFamily="34" charset="0"/>
              <a:cs typeface="Lato" panose="020F0502020204030203" pitchFamily="34" charset="0"/>
            </a:endParaRPr>
          </a:p>
        </p:txBody>
      </p:sp>
      <p:sp>
        <p:nvSpPr>
          <p:cNvPr id="4" name="Marcador de número de diapositiva 3"/>
          <p:cNvSpPr>
            <a:spLocks noGrp="1"/>
          </p:cNvSpPr>
          <p:nvPr>
            <p:ph type="sldNum" sz="quarter" idx="10"/>
          </p:nvPr>
        </p:nvSpPr>
        <p:spPr/>
        <p:txBody>
          <a:bodyPr/>
          <a:lstStyle/>
          <a:p>
            <a:fld id="{5FDB7E0D-D450-4074-BEC5-A6FF88327986}" type="slidenum">
              <a:rPr lang="es-PE" smtClean="0"/>
              <a:t>9</a:t>
            </a:fld>
            <a:endParaRPr lang="es-PE" dirty="0"/>
          </a:p>
        </p:txBody>
      </p:sp>
    </p:spTree>
    <p:extLst>
      <p:ext uri="{BB962C8B-B14F-4D97-AF65-F5344CB8AC3E}">
        <p14:creationId xmlns:p14="http://schemas.microsoft.com/office/powerpoint/2010/main" val="379934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2405349"/>
            <a:ext cx="6458639" cy="519620"/>
          </a:xfrm>
        </p:spPr>
        <p:txBody>
          <a:bodyPr anchor="b">
            <a:normAutofit/>
          </a:bodyPr>
          <a:lstStyle>
            <a:lvl1pPr algn="ctr">
              <a:defRPr sz="1900" b="1">
                <a:latin typeface="Lato" panose="020F0502020204030203" pitchFamily="34" charset="0"/>
                <a:ea typeface="Lato" panose="020F0502020204030203" pitchFamily="34" charset="0"/>
                <a:cs typeface="Lato" panose="020F0502020204030203" pitchFamily="34" charset="0"/>
              </a:defRPr>
            </a:lvl1pPr>
          </a:lstStyle>
          <a:p>
            <a:r>
              <a:rPr lang="es-ES" dirty="0"/>
              <a:t>Haga clic para modificar el estilo de título del patrón</a:t>
            </a:r>
            <a:endParaRPr lang="es-PE" dirty="0"/>
          </a:p>
        </p:txBody>
      </p:sp>
      <p:sp>
        <p:nvSpPr>
          <p:cNvPr id="3" name="Subtítulo 2"/>
          <p:cNvSpPr>
            <a:spLocks noGrp="1"/>
          </p:cNvSpPr>
          <p:nvPr>
            <p:ph type="subTitle" idx="1"/>
          </p:nvPr>
        </p:nvSpPr>
        <p:spPr>
          <a:xfrm>
            <a:off x="1143000" y="3001698"/>
            <a:ext cx="6858000" cy="1379802"/>
          </a:xfrm>
        </p:spPr>
        <p:txBody>
          <a:bodyPr>
            <a:normAutofit/>
          </a:bodyPr>
          <a:lstStyle>
            <a:lvl1pPr marL="0" indent="0" algn="ctr">
              <a:buNone/>
              <a:defRPr sz="1200">
                <a:latin typeface="Lato" panose="020F0502020204030203" pitchFamily="34" charset="0"/>
                <a:ea typeface="Lato" panose="020F0502020204030203" pitchFamily="34" charset="0"/>
                <a:cs typeface="Lato" panose="020F0502020204030203" pitchFamily="34" charset="0"/>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s-ES" dirty="0"/>
              <a:t>Haga clic para modificar el estilo de subtítulo del patrón</a:t>
            </a:r>
            <a:endParaRPr lang="es-PE" dirty="0"/>
          </a:p>
        </p:txBody>
      </p:sp>
      <p:sp>
        <p:nvSpPr>
          <p:cNvPr id="4" name="Marcador de fecha 3"/>
          <p:cNvSpPr>
            <a:spLocks noGrp="1"/>
          </p:cNvSpPr>
          <p:nvPr>
            <p:ph type="dt" sz="half" idx="10"/>
          </p:nvPr>
        </p:nvSpPr>
        <p:spPr/>
        <p:txBody>
          <a:bodyPr/>
          <a:lstStyle/>
          <a:p>
            <a:fld id="{606E82A1-6D3F-43D9-8651-05C1BA2B2D42}" type="datetimeFigureOut">
              <a:rPr lang="es-PE" smtClean="0"/>
              <a:t>19/12/2018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31408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06E82A1-6D3F-43D9-8651-05C1BA2B2D42}" type="datetimeFigureOut">
              <a:rPr lang="es-PE" smtClean="0"/>
              <a:t>19/12/2018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416477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06E82A1-6D3F-43D9-8651-05C1BA2B2D42}" type="datetimeFigureOut">
              <a:rPr lang="es-PE" smtClean="0"/>
              <a:t>19/12/2018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54887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06E82A1-6D3F-43D9-8651-05C1BA2B2D42}" type="datetimeFigureOut">
              <a:rPr lang="es-PE" smtClean="0"/>
              <a:t>19/12/2018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226189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424782"/>
            <a:ext cx="7886700" cy="2377281"/>
          </a:xfrm>
        </p:spPr>
        <p:txBody>
          <a:bodyPr anchor="b"/>
          <a:lstStyle>
            <a:lvl1pPr>
              <a:defRPr sz="47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06E82A1-6D3F-43D9-8651-05C1BA2B2D42}" type="datetimeFigureOut">
              <a:rPr lang="es-PE" smtClean="0"/>
              <a:t>19/12/2018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213875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521354"/>
            <a:ext cx="3886200" cy="362611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521354"/>
            <a:ext cx="3886200" cy="362611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606E82A1-6D3F-43D9-8651-05C1BA2B2D42}" type="datetimeFigureOut">
              <a:rPr lang="es-PE" smtClean="0"/>
              <a:t>19/12/2018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53467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04271"/>
            <a:ext cx="7886700" cy="1104636"/>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400969"/>
            <a:ext cx="3868340"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087563"/>
            <a:ext cx="3868340"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400969"/>
            <a:ext cx="3887391"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606E82A1-6D3F-43D9-8651-05C1BA2B2D42}" type="datetimeFigureOut">
              <a:rPr lang="es-PE" smtClean="0"/>
              <a:t>19/12/2018</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312675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606E82A1-6D3F-43D9-8651-05C1BA2B2D42}" type="datetimeFigureOut">
              <a:rPr lang="es-PE" smtClean="0"/>
              <a:t>19/12/2018</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111084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06E82A1-6D3F-43D9-8651-05C1BA2B2D42}" type="datetimeFigureOut">
              <a:rPr lang="es-PE" smtClean="0"/>
              <a:t>19/12/2018</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277374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81000"/>
            <a:ext cx="2949178" cy="1333500"/>
          </a:xfrm>
        </p:spPr>
        <p:txBody>
          <a:bodyPr anchor="b"/>
          <a:lstStyle>
            <a:lvl1pPr>
              <a:defRPr sz="25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822855"/>
            <a:ext cx="4629150" cy="406135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06E82A1-6D3F-43D9-8651-05C1BA2B2D42}" type="datetimeFigureOut">
              <a:rPr lang="es-PE" smtClean="0"/>
              <a:t>19/12/2018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119858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81000"/>
            <a:ext cx="2949178" cy="1333500"/>
          </a:xfrm>
        </p:spPr>
        <p:txBody>
          <a:bodyPr anchor="b"/>
          <a:lstStyle>
            <a:lvl1pPr>
              <a:defRPr sz="25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822855"/>
            <a:ext cx="4629150" cy="4061354"/>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s-PE"/>
          </a:p>
        </p:txBody>
      </p:sp>
      <p:sp>
        <p:nvSpPr>
          <p:cNvPr id="4" name="Marcador de texto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06E82A1-6D3F-43D9-8651-05C1BA2B2D42}" type="datetimeFigureOut">
              <a:rPr lang="es-PE" smtClean="0"/>
              <a:t>19/12/2018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98FAC0D9-AB9D-4FE1-AF60-572CF642D75A}" type="slidenum">
              <a:rPr lang="es-PE" smtClean="0"/>
              <a:t>‹#›</a:t>
            </a:fld>
            <a:endParaRPr lang="es-PE"/>
          </a:p>
        </p:txBody>
      </p:sp>
    </p:spTree>
    <p:extLst>
      <p:ext uri="{BB962C8B-B14F-4D97-AF65-F5344CB8AC3E}">
        <p14:creationId xmlns:p14="http://schemas.microsoft.com/office/powerpoint/2010/main" val="7424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04271"/>
            <a:ext cx="7886700" cy="1104636"/>
          </a:xfrm>
          <a:prstGeom prst="rect">
            <a:avLst/>
          </a:prstGeom>
        </p:spPr>
        <p:txBody>
          <a:bodyPr vert="horz" lIns="71323" tIns="35662" rIns="71323" bIns="35662" rtlCol="0" anchor="ctr">
            <a:normAutofit/>
          </a:bodyPr>
          <a:lstStyle/>
          <a:p>
            <a:r>
              <a:rPr lang="es-ES" dirty="0"/>
              <a:t>Haga clic para modificar el estilo de título del patrón</a:t>
            </a:r>
            <a:endParaRPr lang="es-PE" dirty="0"/>
          </a:p>
        </p:txBody>
      </p:sp>
      <p:sp>
        <p:nvSpPr>
          <p:cNvPr id="3" name="Marcador de texto 2"/>
          <p:cNvSpPr>
            <a:spLocks noGrp="1"/>
          </p:cNvSpPr>
          <p:nvPr>
            <p:ph type="body" idx="1"/>
          </p:nvPr>
        </p:nvSpPr>
        <p:spPr>
          <a:xfrm>
            <a:off x="628650" y="1521354"/>
            <a:ext cx="7886700" cy="3626115"/>
          </a:xfrm>
          <a:prstGeom prst="rect">
            <a:avLst/>
          </a:prstGeom>
        </p:spPr>
        <p:txBody>
          <a:bodyPr vert="horz" lIns="71323" tIns="35662" rIns="71323" bIns="35662" rtlCol="0">
            <a:normAutofit/>
          </a:bodyPr>
          <a:lstStyle/>
          <a:p>
            <a:pPr lvl="0"/>
            <a:r>
              <a:rPr lang="es-ES" dirty="0"/>
              <a:t>Haga clic para modificar el estilo de texto del patrón</a:t>
            </a:r>
          </a:p>
        </p:txBody>
      </p:sp>
      <p:sp>
        <p:nvSpPr>
          <p:cNvPr id="4" name="Marcador de fecha 3"/>
          <p:cNvSpPr>
            <a:spLocks noGrp="1"/>
          </p:cNvSpPr>
          <p:nvPr>
            <p:ph type="dt" sz="half" idx="2"/>
          </p:nvPr>
        </p:nvSpPr>
        <p:spPr>
          <a:xfrm>
            <a:off x="628650" y="5296959"/>
            <a:ext cx="20574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606E82A1-6D3F-43D9-8651-05C1BA2B2D42}" type="datetimeFigureOut">
              <a:rPr lang="es-PE" smtClean="0"/>
              <a:t>19/12/2018</a:t>
            </a:fld>
            <a:endParaRPr lang="es-PE"/>
          </a:p>
        </p:txBody>
      </p:sp>
      <p:sp>
        <p:nvSpPr>
          <p:cNvPr id="5" name="Marcador de pie de página 4"/>
          <p:cNvSpPr>
            <a:spLocks noGrp="1"/>
          </p:cNvSpPr>
          <p:nvPr>
            <p:ph type="ftr" sz="quarter" idx="3"/>
          </p:nvPr>
        </p:nvSpPr>
        <p:spPr>
          <a:xfrm>
            <a:off x="3028950" y="5296959"/>
            <a:ext cx="30861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6457950" y="5296959"/>
            <a:ext cx="20574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98FAC0D9-AB9D-4FE1-AF60-572CF642D75A}" type="slidenum">
              <a:rPr lang="es-PE" smtClean="0"/>
              <a:t>‹#›</a:t>
            </a:fld>
            <a:endParaRPr lang="es-PE"/>
          </a:p>
        </p:txBody>
      </p:sp>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876"/>
            <a:ext cx="9144000" cy="5680892"/>
          </a:xfrm>
          <a:prstGeom prst="rect">
            <a:avLst/>
          </a:prstGeom>
        </p:spPr>
      </p:pic>
    </p:spTree>
    <p:extLst>
      <p:ext uri="{BB962C8B-B14F-4D97-AF65-F5344CB8AC3E}">
        <p14:creationId xmlns:p14="http://schemas.microsoft.com/office/powerpoint/2010/main" val="323920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13232" rtl="0" eaLnBrk="1" latinLnBrk="0" hangingPunct="1">
        <a:lnSpc>
          <a:spcPct val="90000"/>
        </a:lnSpc>
        <a:spcBef>
          <a:spcPct val="0"/>
        </a:spcBef>
        <a:buNone/>
        <a:defRPr sz="19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13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s-PE"/>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2.jpeg"/><Relationship Id="rId7" Type="http://schemas.openxmlformats.org/officeDocument/2006/relationships/image" Target="../media/image9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75.png"/><Relationship Id="rId4" Type="http://schemas.openxmlformats.org/officeDocument/2006/relationships/image" Target="../media/image73.jpg"/><Relationship Id="rId9" Type="http://schemas.openxmlformats.org/officeDocument/2006/relationships/image" Target="../media/image8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jpg"/><Relationship Id="rId55" Type="http://schemas.openxmlformats.org/officeDocument/2006/relationships/image" Target="../media/image55.jpg"/><Relationship Id="rId63" Type="http://schemas.openxmlformats.org/officeDocument/2006/relationships/image" Target="../media/image63.jpeg"/><Relationship Id="rId7"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jpeg"/><Relationship Id="rId41" Type="http://schemas.openxmlformats.org/officeDocument/2006/relationships/image" Target="../media/image41.png"/><Relationship Id="rId54" Type="http://schemas.openxmlformats.org/officeDocument/2006/relationships/image" Target="../media/image54.jpg"/><Relationship Id="rId62" Type="http://schemas.openxmlformats.org/officeDocument/2006/relationships/image" Target="../media/image62.jp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jpeg"/><Relationship Id="rId37" Type="http://schemas.openxmlformats.org/officeDocument/2006/relationships/image" Target="../media/image37.png"/><Relationship Id="rId40" Type="http://schemas.openxmlformats.org/officeDocument/2006/relationships/image" Target="../media/image40.jpeg"/><Relationship Id="rId45" Type="http://schemas.openxmlformats.org/officeDocument/2006/relationships/image" Target="../media/image45.jpeg"/><Relationship Id="rId53" Type="http://schemas.openxmlformats.org/officeDocument/2006/relationships/image" Target="../media/image53.jpg"/><Relationship Id="rId58" Type="http://schemas.openxmlformats.org/officeDocument/2006/relationships/image" Target="../media/image58.jp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png"/><Relationship Id="rId36" Type="http://schemas.openxmlformats.org/officeDocument/2006/relationships/image" Target="../media/image36.jpe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jpeg"/><Relationship Id="rId19" Type="http://schemas.openxmlformats.org/officeDocument/2006/relationships/image" Target="../media/image19.jpe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jpg"/><Relationship Id="rId60" Type="http://schemas.openxmlformats.org/officeDocument/2006/relationships/image" Target="../media/image60.jpg"/><Relationship Id="rId65" Type="http://schemas.openxmlformats.org/officeDocument/2006/relationships/image" Target="../media/image65.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jpeg"/><Relationship Id="rId56" Type="http://schemas.openxmlformats.org/officeDocument/2006/relationships/image" Target="../media/image56.png"/><Relationship Id="rId64" Type="http://schemas.openxmlformats.org/officeDocument/2006/relationships/image" Target="../media/image64.jpeg"/><Relationship Id="rId8" Type="http://schemas.openxmlformats.org/officeDocument/2006/relationships/image" Target="../media/image8.png"/><Relationship Id="rId51" Type="http://schemas.openxmlformats.org/officeDocument/2006/relationships/image" Target="../media/image51.gif"/><Relationship Id="rId3" Type="http://schemas.openxmlformats.org/officeDocument/2006/relationships/image" Target="../media/image3.gif"/><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jpe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jpg"/><Relationship Id="rId59" Type="http://schemas.openxmlformats.org/officeDocument/2006/relationships/image" Target="../media/image59.jpg"/></Relationships>
</file>

<file path=ppt/slides/_rels/slide6.xml.rels><?xml version="1.0" encoding="UTF-8" standalone="yes"?>
<Relationships xmlns="http://schemas.openxmlformats.org/package/2006/relationships"><Relationship Id="rId8" Type="http://schemas.openxmlformats.org/officeDocument/2006/relationships/image" Target="../media/image71.jp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6.xml"/><Relationship Id="rId16" Type="http://schemas.openxmlformats.org/officeDocument/2006/relationships/image" Target="../media/image79.jp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jpeg"/><Relationship Id="rId15" Type="http://schemas.openxmlformats.org/officeDocument/2006/relationships/image" Target="../media/image78.png"/><Relationship Id="rId10" Type="http://schemas.openxmlformats.org/officeDocument/2006/relationships/image" Target="../media/image73.jpg"/><Relationship Id="rId4" Type="http://schemas.openxmlformats.org/officeDocument/2006/relationships/image" Target="../media/image67.jpeg"/><Relationship Id="rId9" Type="http://schemas.openxmlformats.org/officeDocument/2006/relationships/image" Target="../media/image72.jpeg"/><Relationship Id="rId14" Type="http://schemas.openxmlformats.org/officeDocument/2006/relationships/image" Target="../media/image77.jpg"/></Relationships>
</file>

<file path=ppt/slides/_rels/slide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5.jpg"/><Relationship Id="rId11" Type="http://schemas.openxmlformats.org/officeDocument/2006/relationships/image" Target="../media/image90.png"/><Relationship Id="rId5" Type="http://schemas.openxmlformats.org/officeDocument/2006/relationships/image" Target="../media/image84.jpeg"/><Relationship Id="rId10" Type="http://schemas.openxmlformats.org/officeDocument/2006/relationships/image" Target="../media/image89.jpg"/><Relationship Id="rId4" Type="http://schemas.openxmlformats.org/officeDocument/2006/relationships/image" Target="../media/image83.jpeg"/><Relationship Id="rId9" Type="http://schemas.openxmlformats.org/officeDocument/2006/relationships/image" Target="../media/image88.jpeg"/></Relationships>
</file>

<file path=ppt/slides/_rels/slide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0" y="0"/>
            <a:ext cx="9144000" cy="5688448"/>
          </a:xfrm>
          <a:prstGeom prst="rect">
            <a:avLst/>
          </a:prstGeom>
        </p:spPr>
      </p:pic>
    </p:spTree>
    <p:extLst>
      <p:ext uri="{BB962C8B-B14F-4D97-AF65-F5344CB8AC3E}">
        <p14:creationId xmlns:p14="http://schemas.microsoft.com/office/powerpoint/2010/main" val="79267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7983" y="418458"/>
            <a:ext cx="5456504" cy="749129"/>
          </a:xfrm>
          <a:prstGeom prst="rect">
            <a:avLst/>
          </a:prstGeom>
        </p:spPr>
        <p:txBody>
          <a:bodyPr wrap="square" lIns="71323" tIns="35662" rIns="71323" bIns="35662">
            <a:spAutoFit/>
          </a:bodyPr>
          <a:lstStyle/>
          <a:p>
            <a:pPr algn="just"/>
            <a:r>
              <a:rPr lang="es-PE" sz="2200" b="1" dirty="0">
                <a:solidFill>
                  <a:srgbClr val="222222"/>
                </a:solidFill>
                <a:latin typeface="Lato" panose="020F0502020204030203" pitchFamily="34" charset="0"/>
                <a:ea typeface="Calibri" panose="020F0502020204030204" pitchFamily="34" charset="0"/>
                <a:cs typeface="Arial" panose="020B0604020202020204" pitchFamily="34" charset="0"/>
              </a:rPr>
              <a:t>ALIDE - COOPERATION &amp; INVESTMENT</a:t>
            </a:r>
          </a:p>
          <a:p>
            <a:pPr algn="just"/>
            <a:r>
              <a:rPr lang="es-PE" sz="2200" b="1" dirty="0">
                <a:solidFill>
                  <a:srgbClr val="222222"/>
                </a:solidFill>
                <a:latin typeface="Lato" panose="020F0502020204030203" pitchFamily="34" charset="0"/>
                <a:ea typeface="Calibri" panose="020F0502020204030204" pitchFamily="34" charset="0"/>
                <a:cs typeface="Arial" panose="020B0604020202020204" pitchFamily="34" charset="0"/>
              </a:rPr>
              <a:t>RELATIONSHIP BETWEEN ITS MEMBERS </a:t>
            </a:r>
            <a:endParaRPr lang="es-PE" sz="2200" dirty="0">
              <a:latin typeface="Lato" panose="020F0502020204030203"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609335" y="1460812"/>
            <a:ext cx="7845512" cy="3142092"/>
          </a:xfrm>
          <a:prstGeom prst="rect">
            <a:avLst/>
          </a:prstGeom>
        </p:spPr>
        <p:txBody>
          <a:bodyPr wrap="square" lIns="71323" tIns="35662" rIns="71323" bIns="35662">
            <a:spAutoFit/>
          </a:bodyPr>
          <a:lstStyle/>
          <a:p>
            <a:pPr algn="ctr"/>
            <a:r>
              <a:rPr lang="es-PE" sz="1800" b="1" u="sng" dirty="0">
                <a:solidFill>
                  <a:srgbClr val="222222"/>
                </a:solidFill>
                <a:latin typeface="Lato" panose="020F0502020204030203" pitchFamily="34" charset="0"/>
                <a:ea typeface="Calibri" panose="020F0502020204030204" pitchFamily="34" charset="0"/>
                <a:cs typeface="Arial" panose="020B0604020202020204" pitchFamily="34" charset="0"/>
              </a:rPr>
              <a:t>ALIDE´s Role:</a:t>
            </a:r>
          </a:p>
          <a:p>
            <a:pPr algn="ctr"/>
            <a:r>
              <a:rPr lang="es-PE" sz="1800" b="1" dirty="0" err="1">
                <a:solidFill>
                  <a:srgbClr val="222222"/>
                </a:solidFill>
                <a:latin typeface="Lato" panose="020F0502020204030203" pitchFamily="34" charset="0"/>
                <a:ea typeface="Calibri" panose="020F0502020204030204" pitchFamily="34" charset="0"/>
                <a:cs typeface="Arial" panose="020B0604020202020204" pitchFamily="34" charset="0"/>
              </a:rPr>
              <a:t>Boost</a:t>
            </a:r>
            <a:r>
              <a:rPr lang="es-PE" sz="1800" b="1" dirty="0">
                <a:solidFill>
                  <a:srgbClr val="222222"/>
                </a:solidFill>
                <a:latin typeface="Lato" panose="020F0502020204030203" pitchFamily="34" charset="0"/>
                <a:ea typeface="Calibri" panose="020F0502020204030204" pitchFamily="34" charset="0"/>
                <a:cs typeface="Arial" panose="020B0604020202020204" pitchFamily="34" charset="0"/>
              </a:rPr>
              <a:t>  trade, business and </a:t>
            </a:r>
            <a:r>
              <a:rPr lang="es-PE" sz="1800" b="1" dirty="0" err="1">
                <a:solidFill>
                  <a:srgbClr val="222222"/>
                </a:solidFill>
                <a:latin typeface="Lato" panose="020F0502020204030203" pitchFamily="34" charset="0"/>
                <a:ea typeface="Calibri" panose="020F0502020204030204" pitchFamily="34" charset="0"/>
                <a:cs typeface="Arial" panose="020B0604020202020204" pitchFamily="34" charset="0"/>
              </a:rPr>
              <a:t>cooperation</a:t>
            </a:r>
            <a:r>
              <a:rPr lang="es-PE" sz="1800" b="1" dirty="0">
                <a:solidFill>
                  <a:srgbClr val="222222"/>
                </a:solidFill>
                <a:latin typeface="Lato" panose="020F0502020204030203" pitchFamily="34" charset="0"/>
                <a:ea typeface="Calibri" panose="020F0502020204030204" pitchFamily="34" charset="0"/>
                <a:cs typeface="Arial" panose="020B0604020202020204" pitchFamily="34" charset="0"/>
              </a:rPr>
              <a:t> </a:t>
            </a:r>
            <a:r>
              <a:rPr lang="es-PE" sz="1800" b="1" dirty="0" err="1">
                <a:solidFill>
                  <a:srgbClr val="222222"/>
                </a:solidFill>
                <a:latin typeface="Lato" panose="020F0502020204030203" pitchFamily="34" charset="0"/>
                <a:ea typeface="Calibri" panose="020F0502020204030204" pitchFamily="34" charset="0"/>
                <a:cs typeface="Arial" panose="020B0604020202020204" pitchFamily="34" charset="0"/>
              </a:rPr>
              <a:t>between</a:t>
            </a:r>
            <a:r>
              <a:rPr lang="es-PE" sz="1800" b="1" dirty="0">
                <a:solidFill>
                  <a:srgbClr val="222222"/>
                </a:solidFill>
                <a:latin typeface="Lato" panose="020F0502020204030203" pitchFamily="34" charset="0"/>
                <a:ea typeface="Calibri" panose="020F0502020204030204" pitchFamily="34" charset="0"/>
                <a:cs typeface="Arial" panose="020B0604020202020204" pitchFamily="34" charset="0"/>
              </a:rPr>
              <a:t> NDB </a:t>
            </a:r>
            <a:r>
              <a:rPr lang="es-PE" sz="1800" b="1" dirty="0" err="1">
                <a:solidFill>
                  <a:srgbClr val="222222"/>
                </a:solidFill>
                <a:latin typeface="Lato" panose="020F0502020204030203" pitchFamily="34" charset="0"/>
                <a:ea typeface="Calibri" panose="020F0502020204030204" pitchFamily="34" charset="0"/>
                <a:cs typeface="Arial" panose="020B0604020202020204" pitchFamily="34" charset="0"/>
              </a:rPr>
              <a:t>from</a:t>
            </a:r>
            <a:r>
              <a:rPr lang="es-PE" sz="1800" b="1" dirty="0">
                <a:solidFill>
                  <a:srgbClr val="222222"/>
                </a:solidFill>
                <a:latin typeface="Lato" panose="020F0502020204030203" pitchFamily="34" charset="0"/>
                <a:ea typeface="Calibri" panose="020F0502020204030204" pitchFamily="34" charset="0"/>
                <a:cs typeface="Arial" panose="020B0604020202020204" pitchFamily="34" charset="0"/>
              </a:rPr>
              <a:t> LAC </a:t>
            </a:r>
          </a:p>
          <a:p>
            <a:pPr algn="ctr"/>
            <a:r>
              <a:rPr lang="es-PE" sz="1800" b="1" dirty="0" err="1">
                <a:solidFill>
                  <a:srgbClr val="222222"/>
                </a:solidFill>
                <a:latin typeface="Lato" panose="020F0502020204030203" pitchFamily="34" charset="0"/>
                <a:ea typeface="Calibri" panose="020F0502020204030204" pitchFamily="34" charset="0"/>
                <a:cs typeface="Arial" panose="020B0604020202020204" pitchFamily="34" charset="0"/>
              </a:rPr>
              <a:t>with</a:t>
            </a:r>
            <a:r>
              <a:rPr lang="es-PE" sz="1800" b="1" dirty="0">
                <a:solidFill>
                  <a:srgbClr val="222222"/>
                </a:solidFill>
                <a:latin typeface="Lato" panose="020F0502020204030203" pitchFamily="34" charset="0"/>
                <a:ea typeface="Calibri" panose="020F0502020204030204" pitchFamily="34" charset="0"/>
                <a:cs typeface="Arial" panose="020B0604020202020204" pitchFamily="34" charset="0"/>
              </a:rPr>
              <a:t> countries and development financial institutions outside the region</a:t>
            </a:r>
            <a:r>
              <a:rPr lang="en-US" sz="1800" b="1" dirty="0">
                <a:latin typeface="Lato" panose="020F0502020204030203" pitchFamily="34" charset="0"/>
                <a:ea typeface="Calibri" panose="020F0502020204030204" pitchFamily="34" charset="0"/>
                <a:cs typeface="Times New Roman" panose="02020603050405020304" pitchFamily="18" charset="0"/>
              </a:rPr>
              <a:t>.</a:t>
            </a:r>
            <a:endParaRPr lang="es-PE" sz="1800" b="1" dirty="0">
              <a:latin typeface="Lato" panose="020F0502020204030203" pitchFamily="34" charset="0"/>
              <a:ea typeface="Calibri" panose="020F0502020204030204" pitchFamily="34" charset="0"/>
              <a:cs typeface="Times New Roman" panose="02020603050405020304" pitchFamily="18" charset="0"/>
            </a:endParaRPr>
          </a:p>
          <a:p>
            <a:pPr marL="267462" indent="-267462" algn="just">
              <a:buFont typeface="Arial" panose="020B0604020202020204" pitchFamily="34" charset="0"/>
              <a:buChar char="•"/>
              <a:tabLst>
                <a:tab pos="178308" algn="l"/>
                <a:tab pos="356616" algn="l"/>
              </a:tabLst>
            </a:pPr>
            <a:endParaRPr lang="en-US" sz="1600" dirty="0">
              <a:latin typeface="Lato" panose="020F0502020204030203" pitchFamily="34" charset="0"/>
              <a:ea typeface="Calibri" panose="020F0502020204030204" pitchFamily="34" charset="0"/>
              <a:cs typeface="Times New Roman" panose="02020603050405020304" pitchFamily="18" charset="0"/>
            </a:endParaRPr>
          </a:p>
          <a:p>
            <a:pPr marL="267462" indent="-267462" algn="just">
              <a:buFont typeface="Arial" panose="020B0604020202020204" pitchFamily="34" charset="0"/>
              <a:buChar char="•"/>
              <a:tabLst>
                <a:tab pos="178308" algn="l"/>
                <a:tab pos="356616" algn="l"/>
              </a:tabLst>
            </a:pPr>
            <a:r>
              <a:rPr lang="en-US" sz="1550" dirty="0">
                <a:latin typeface="Lato" panose="020F0502020204030203" pitchFamily="34" charset="0"/>
                <a:ea typeface="Calibri" panose="020F0502020204030204" pitchFamily="34" charset="0"/>
                <a:cs typeface="Times New Roman" panose="02020603050405020304" pitchFamily="18" charset="0"/>
              </a:rPr>
              <a:t>As joint mechanism for action, coordination, cooperation, integration and service for development banking in LAC.</a:t>
            </a:r>
          </a:p>
          <a:p>
            <a:pPr marL="267462" indent="-267462" algn="just">
              <a:buFont typeface="Arial" panose="020B0604020202020204" pitchFamily="34" charset="0"/>
              <a:buChar char="•"/>
              <a:tabLst>
                <a:tab pos="178308" algn="l"/>
                <a:tab pos="356616" algn="l"/>
              </a:tabLst>
            </a:pPr>
            <a:endParaRPr lang="es-PE" sz="1050" dirty="0">
              <a:latin typeface="Lato" panose="020F0502020204030203" pitchFamily="34" charset="0"/>
              <a:ea typeface="Calibri" panose="020F0502020204030204" pitchFamily="34" charset="0"/>
              <a:cs typeface="Times New Roman" panose="02020603050405020304" pitchFamily="18" charset="0"/>
            </a:endParaRPr>
          </a:p>
          <a:p>
            <a:pPr marL="267462" indent="-267462" algn="just">
              <a:buFont typeface="Arial" panose="020B0604020202020204" pitchFamily="34" charset="0"/>
              <a:buChar char="•"/>
              <a:tabLst>
                <a:tab pos="178308" algn="l"/>
              </a:tabLst>
            </a:pPr>
            <a:r>
              <a:rPr lang="en-US" sz="1550" dirty="0">
                <a:latin typeface="Lato" panose="020F0502020204030203" pitchFamily="34" charset="0"/>
                <a:ea typeface="Calibri" panose="020F0502020204030204" pitchFamily="34" charset="0"/>
                <a:cs typeface="Times New Roman" panose="02020603050405020304" pitchFamily="18" charset="0"/>
              </a:rPr>
              <a:t>For the extra-regional banks, a platform to stablish links with the region’s development banks, establishing cooperation agreements for financing and technical assistance.</a:t>
            </a:r>
          </a:p>
          <a:p>
            <a:pPr marL="267462" indent="-267462" algn="just">
              <a:buFont typeface="Arial" panose="020B0604020202020204" pitchFamily="34" charset="0"/>
              <a:buChar char="•"/>
              <a:tabLst>
                <a:tab pos="178308" algn="l"/>
              </a:tabLst>
            </a:pPr>
            <a:endParaRPr lang="es-PE" sz="1050" dirty="0">
              <a:latin typeface="Lato" panose="020F0502020204030203" pitchFamily="34" charset="0"/>
              <a:ea typeface="Calibri" panose="020F0502020204030204" pitchFamily="34" charset="0"/>
              <a:cs typeface="Times New Roman" panose="02020603050405020304" pitchFamily="18" charset="0"/>
            </a:endParaRPr>
          </a:p>
          <a:p>
            <a:pPr marL="267462" indent="-267462" algn="just">
              <a:buFont typeface="Arial" panose="020B0604020202020204" pitchFamily="34" charset="0"/>
              <a:buChar char="•"/>
              <a:tabLst>
                <a:tab pos="178308" algn="l"/>
              </a:tabLst>
            </a:pPr>
            <a:r>
              <a:rPr lang="en-US" sz="1550" dirty="0">
                <a:latin typeface="Lato" panose="020F0502020204030203" pitchFamily="34" charset="0"/>
                <a:ea typeface="Calibri" panose="020F0502020204030204" pitchFamily="34" charset="0"/>
                <a:cs typeface="Times New Roman" panose="02020603050405020304" pitchFamily="18" charset="0"/>
              </a:rPr>
              <a:t>Encourage cooperation for the exchange of best practices, doing business and cooperation.</a:t>
            </a:r>
            <a:endParaRPr lang="es-PE" sz="155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4" name="3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41134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368154" y="391478"/>
            <a:ext cx="5679850" cy="1010714"/>
          </a:xfrm>
        </p:spPr>
        <p:txBody>
          <a:bodyPr>
            <a:noAutofit/>
          </a:bodyPr>
          <a:lstStyle/>
          <a:p>
            <a:pPr eaLnBrk="1" hangingPunct="1"/>
            <a:r>
              <a:rPr lang="en-US" altLang="es-MX" sz="2200" dirty="0"/>
              <a:t>CLIMATE CHANGE, FINANCING GREEN INVESTMENTS ACTIVITIES</a:t>
            </a:r>
            <a:endParaRPr lang="es-PE" altLang="es-MX" sz="2200" dirty="0"/>
          </a:p>
        </p:txBody>
      </p:sp>
      <p:sp>
        <p:nvSpPr>
          <p:cNvPr id="22" name="Título 1"/>
          <p:cNvSpPr txBox="1">
            <a:spLocks/>
          </p:cNvSpPr>
          <p:nvPr/>
        </p:nvSpPr>
        <p:spPr bwMode="auto">
          <a:xfrm>
            <a:off x="688182" y="3831431"/>
            <a:ext cx="7775972" cy="56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685800" indent="-228600" defTabSz="45720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eaLnBrk="1" hangingPunct="1">
              <a:lnSpc>
                <a:spcPct val="100000"/>
              </a:lnSpc>
              <a:spcBef>
                <a:spcPct val="0"/>
              </a:spcBef>
              <a:buFontTx/>
              <a:buNone/>
            </a:pPr>
            <a:r>
              <a:rPr lang="en-US" altLang="es-MX" sz="1550" dirty="0"/>
              <a:t>Financing, capacity strengthening, technical studies, technical cooperation with non-reimbursable resources.</a:t>
            </a:r>
            <a:endParaRPr lang="es-PE" altLang="es-MX" sz="1550" dirty="0"/>
          </a:p>
        </p:txBody>
      </p:sp>
      <p:sp>
        <p:nvSpPr>
          <p:cNvPr id="11" name="Título 1"/>
          <p:cNvSpPr txBox="1">
            <a:spLocks/>
          </p:cNvSpPr>
          <p:nvPr/>
        </p:nvSpPr>
        <p:spPr bwMode="auto">
          <a:xfrm>
            <a:off x="688182" y="4464844"/>
            <a:ext cx="777597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685800" indent="-228600" defTabSz="45720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eaLnBrk="1" hangingPunct="1">
              <a:lnSpc>
                <a:spcPct val="100000"/>
              </a:lnSpc>
              <a:spcBef>
                <a:spcPct val="0"/>
              </a:spcBef>
              <a:buFontTx/>
              <a:buNone/>
            </a:pPr>
            <a:r>
              <a:rPr lang="en-US" altLang="es-MX" sz="1550" dirty="0"/>
              <a:t>With the IDB, a 5-year program related to the environmental issue has been developed and a similar period related to PPPs for resilient infrastructure will begin.</a:t>
            </a:r>
            <a:endParaRPr lang="es-AR" altLang="es-MX" sz="1550" dirty="0"/>
          </a:p>
        </p:txBody>
      </p:sp>
      <p:pic>
        <p:nvPicPr>
          <p:cNvPr id="12" name="Imagen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7016" y="2590281"/>
            <a:ext cx="12144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9734" y="2693194"/>
            <a:ext cx="1487090" cy="83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14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8553" y="1780963"/>
            <a:ext cx="1073944"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Beschreibung: Beschreibung: RENAC_Logo_30x14_cmy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9065" y="2927823"/>
            <a:ext cx="1165622" cy="53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9154" y="2645569"/>
            <a:ext cx="1169194"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Rectángulo"/>
          <p:cNvSpPr/>
          <p:nvPr/>
        </p:nvSpPr>
        <p:spPr>
          <a:xfrm>
            <a:off x="6052584" y="620675"/>
            <a:ext cx="2695353" cy="677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1" name="2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9065" y="696285"/>
            <a:ext cx="2233780" cy="526607"/>
          </a:xfrm>
          <a:prstGeom prst="rect">
            <a:avLst/>
          </a:prstGeom>
        </p:spPr>
      </p:pic>
      <p:pic>
        <p:nvPicPr>
          <p:cNvPr id="2" name="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2107" y="1716679"/>
            <a:ext cx="1577554" cy="631022"/>
          </a:xfrm>
          <a:prstGeom prst="rect">
            <a:avLst/>
          </a:prstGeom>
        </p:spPr>
      </p:pic>
      <p:sp>
        <p:nvSpPr>
          <p:cNvPr id="18" name="17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5547" y="1638688"/>
            <a:ext cx="7358727" cy="2780454"/>
          </a:xfrm>
          <a:prstGeom prst="rect">
            <a:avLst/>
          </a:prstGeom>
        </p:spPr>
        <p:txBody>
          <a:bodyPr wrap="square" lIns="71323" tIns="35662" rIns="71323" bIns="35662">
            <a:spAutoFit/>
          </a:bodyPr>
          <a:lstStyle/>
          <a:p>
            <a:pPr marL="222885" indent="-222885" algn="just">
              <a:buFont typeface="Arial" panose="020B0604020202020204" pitchFamily="34" charset="0"/>
              <a:buChar char="•"/>
            </a:pPr>
            <a:r>
              <a:rPr lang="en-US" sz="1600" b="1" u="sng" dirty="0">
                <a:latin typeface="Lato" panose="020F0502020204030203" pitchFamily="34" charset="0"/>
                <a:ea typeface="Calibri" panose="020F0502020204030204" pitchFamily="34" charset="0"/>
                <a:cs typeface="Arial" panose="020B0604020202020204" pitchFamily="34" charset="0"/>
              </a:rPr>
              <a:t>Business and Trade Missions</a:t>
            </a:r>
            <a:r>
              <a:rPr lang="es-PE" sz="1600" b="1" u="sng" dirty="0">
                <a:latin typeface="Lato" panose="020F0502020204030203" pitchFamily="34" charset="0"/>
                <a:ea typeface="Calibri" panose="020F0502020204030204" pitchFamily="34" charset="0"/>
                <a:cs typeface="Arial" panose="020B0604020202020204" pitchFamily="34" charset="0"/>
              </a:rPr>
              <a:t> of Development </a:t>
            </a:r>
            <a:r>
              <a:rPr lang="es-PE" sz="1600" b="1" u="sng" dirty="0" err="1">
                <a:latin typeface="Lato" panose="020F0502020204030203" pitchFamily="34" charset="0"/>
                <a:ea typeface="Calibri" panose="020F0502020204030204" pitchFamily="34" charset="0"/>
                <a:cs typeface="Arial" panose="020B0604020202020204" pitchFamily="34" charset="0"/>
              </a:rPr>
              <a:t>Bankers</a:t>
            </a:r>
            <a:r>
              <a:rPr lang="es-PE" sz="1600" b="1" u="sng" dirty="0">
                <a:latin typeface="Lato" panose="020F0502020204030203" pitchFamily="34" charset="0"/>
                <a:ea typeface="Calibri" panose="020F0502020204030204" pitchFamily="34" charset="0"/>
                <a:cs typeface="Arial" panose="020B0604020202020204" pitchFamily="34" charset="0"/>
              </a:rPr>
              <a:t>:</a:t>
            </a:r>
            <a:r>
              <a:rPr lang="es-PE" sz="1600" dirty="0">
                <a:latin typeface="Lato" panose="020F0502020204030203" pitchFamily="34" charset="0"/>
                <a:ea typeface="Calibri" panose="020F0502020204030204" pitchFamily="34" charset="0"/>
                <a:cs typeface="Arial" panose="020B0604020202020204" pitchFamily="34" charset="0"/>
              </a:rPr>
              <a:t> </a:t>
            </a:r>
            <a:r>
              <a:rPr lang="es-PE" sz="1600" dirty="0" err="1">
                <a:latin typeface="Lato" panose="020F0502020204030203" pitchFamily="34" charset="0"/>
                <a:ea typeface="Calibri" panose="020F0502020204030204" pitchFamily="34" charset="0"/>
                <a:cs typeface="Arial" panose="020B0604020202020204" pitchFamily="34" charset="0"/>
              </a:rPr>
              <a:t>C</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ould</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be done with China and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other</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Asian</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countries, as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we</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have</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done with India,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Germany</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France and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Europe</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with the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European</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Investment Bank.</a:t>
            </a:r>
            <a:endParaRPr lang="es-PE" sz="1600" dirty="0">
              <a:latin typeface="Lato" panose="020F0502020204030203" pitchFamily="34" charset="0"/>
              <a:ea typeface="Calibri" panose="020F0502020204030204" pitchFamily="34" charset="0"/>
              <a:cs typeface="Times New Roman" panose="02020603050405020304" pitchFamily="18" charset="0"/>
            </a:endParaRPr>
          </a:p>
          <a:p>
            <a:pPr marL="222885" indent="-222885" algn="just">
              <a:buFont typeface="Arial" panose="020B0604020202020204" pitchFamily="34" charset="0"/>
              <a:buChar char="•"/>
            </a:pPr>
            <a:endParaRPr lang="es-PE" sz="1600" dirty="0">
              <a:latin typeface="Lato" panose="020F0502020204030203" pitchFamily="34" charset="0"/>
              <a:ea typeface="Calibri" panose="020F0502020204030204" pitchFamily="34" charset="0"/>
              <a:cs typeface="Times New Roman" panose="02020603050405020304" pitchFamily="18" charset="0"/>
            </a:endParaRPr>
          </a:p>
          <a:p>
            <a:pPr marL="222885" indent="-222885" algn="just">
              <a:buFont typeface="Arial" panose="020B0604020202020204" pitchFamily="34" charset="0"/>
              <a:buChar char="•"/>
            </a:pPr>
            <a:r>
              <a:rPr lang="es-PE" sz="1600" b="1" u="sng" dirty="0">
                <a:solidFill>
                  <a:srgbClr val="222222"/>
                </a:solidFill>
                <a:latin typeface="Lato" panose="020F0502020204030203" pitchFamily="34" charset="0"/>
                <a:ea typeface="Calibri" panose="020F0502020204030204" pitchFamily="34" charset="0"/>
                <a:cs typeface="Arial" panose="020B0604020202020204" pitchFamily="34" charset="0"/>
              </a:rPr>
              <a:t>ALIDE General Assembly as an </a:t>
            </a:r>
            <a:r>
              <a:rPr lang="es-PE" sz="1600" b="1" u="sng" dirty="0" err="1">
                <a:solidFill>
                  <a:srgbClr val="222222"/>
                </a:solidFill>
                <a:latin typeface="Lato" panose="020F0502020204030203" pitchFamily="34" charset="0"/>
                <a:ea typeface="Calibri" panose="020F0502020204030204" pitchFamily="34" charset="0"/>
                <a:cs typeface="Arial" panose="020B0604020202020204" pitchFamily="34" charset="0"/>
              </a:rPr>
              <a:t>opportunity</a:t>
            </a:r>
            <a:r>
              <a:rPr lang="es-PE" sz="1600" b="1" u="sng" dirty="0">
                <a:solidFill>
                  <a:srgbClr val="222222"/>
                </a:solidFill>
                <a:latin typeface="Lato" panose="020F0502020204030203" pitchFamily="34" charset="0"/>
                <a:ea typeface="Calibri" panose="020F0502020204030204" pitchFamily="34" charset="0"/>
                <a:cs typeface="Arial" panose="020B0604020202020204" pitchFamily="34" charset="0"/>
              </a:rPr>
              <a:t> </a:t>
            </a:r>
            <a:r>
              <a:rPr lang="es-PE" sz="1600" b="1" u="sng" dirty="0" err="1">
                <a:solidFill>
                  <a:srgbClr val="222222"/>
                </a:solidFill>
                <a:latin typeface="Lato" panose="020F0502020204030203" pitchFamily="34" charset="0"/>
                <a:ea typeface="Calibri" panose="020F0502020204030204" pitchFamily="34" charset="0"/>
                <a:cs typeface="Arial" panose="020B0604020202020204" pitchFamily="34" charset="0"/>
              </a:rPr>
              <a:t>for</a:t>
            </a:r>
            <a:r>
              <a:rPr lang="es-PE" sz="1600" b="1" u="sng" dirty="0">
                <a:solidFill>
                  <a:srgbClr val="222222"/>
                </a:solidFill>
                <a:latin typeface="Lato" panose="020F0502020204030203" pitchFamily="34" charset="0"/>
                <a:ea typeface="Calibri" panose="020F0502020204030204" pitchFamily="34" charset="0"/>
                <a:cs typeface="Arial" panose="020B0604020202020204" pitchFamily="34" charset="0"/>
              </a:rPr>
              <a:t> cooperation and business</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A</a:t>
            </a:r>
            <a:r>
              <a:rPr lang="en-US" sz="1600" dirty="0">
                <a:latin typeface="Lato" panose="020F0502020204030203" pitchFamily="34" charset="0"/>
                <a:ea typeface="Calibri" panose="020F0502020204030204" pitchFamily="34" charset="0"/>
                <a:cs typeface="Times New Roman" panose="02020603050405020304" pitchFamily="18" charset="0"/>
              </a:rPr>
              <a:t> space to analyze and discuss the main topics related to development banks and economic trends, </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as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well</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as to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establish</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business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relations</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and cooperation</a:t>
            </a:r>
            <a:r>
              <a:rPr lang="en-US" sz="1600" dirty="0">
                <a:latin typeface="Lato" panose="020F0502020204030203" pitchFamily="34" charset="0"/>
                <a:ea typeface="Calibri" panose="020F0502020204030204" pitchFamily="34" charset="0"/>
                <a:cs typeface="Times New Roman" panose="02020603050405020304" pitchFamily="18" charset="0"/>
              </a:rPr>
              <a:t>.</a:t>
            </a:r>
            <a:endParaRPr lang="es-PE" sz="1600" dirty="0">
              <a:latin typeface="Lato" panose="020F0502020204030203" pitchFamily="34" charset="0"/>
              <a:ea typeface="Calibri" panose="020F0502020204030204" pitchFamily="34" charset="0"/>
              <a:cs typeface="Times New Roman" panose="02020603050405020304" pitchFamily="18" charset="0"/>
            </a:endParaRPr>
          </a:p>
          <a:p>
            <a:pPr algn="just"/>
            <a:endParaRPr lang="en-US" sz="1600" dirty="0">
              <a:latin typeface="Lato" panose="020F0502020204030203" pitchFamily="34" charset="0"/>
              <a:ea typeface="Calibri" panose="020F0502020204030204" pitchFamily="34" charset="0"/>
              <a:cs typeface="Times New Roman" panose="02020603050405020304" pitchFamily="18" charset="0"/>
            </a:endParaRPr>
          </a:p>
          <a:p>
            <a:pPr marL="212979" lvl="1" algn="just"/>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The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next</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meeting of the general assembly of ALIDE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will</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take</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place in Madrid,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Spain</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a:t>
            </a:r>
            <a:r>
              <a:rPr lang="es-PE" sz="1600" dirty="0" err="1">
                <a:solidFill>
                  <a:srgbClr val="222222"/>
                </a:solidFill>
                <a:latin typeface="Lato" panose="020F0502020204030203" pitchFamily="34" charset="0"/>
                <a:ea typeface="Calibri" panose="020F0502020204030204" pitchFamily="34" charset="0"/>
                <a:cs typeface="Arial" panose="020B0604020202020204" pitchFamily="34" charset="0"/>
              </a:rPr>
              <a:t>May</a:t>
            </a:r>
            <a:r>
              <a:rPr lang="es-PE" sz="1600" dirty="0">
                <a:solidFill>
                  <a:srgbClr val="222222"/>
                </a:solidFill>
                <a:latin typeface="Lato" panose="020F0502020204030203" pitchFamily="34" charset="0"/>
                <a:ea typeface="Calibri" panose="020F0502020204030204" pitchFamily="34" charset="0"/>
                <a:cs typeface="Arial" panose="020B0604020202020204" pitchFamily="34" charset="0"/>
              </a:rPr>
              <a:t> 20-22, 2019.</a:t>
            </a:r>
            <a:endParaRPr lang="es-PE" sz="1600" dirty="0">
              <a:latin typeface="Lato" panose="020F0502020204030203" pitchFamily="34" charset="0"/>
              <a:ea typeface="Calibri" panose="020F0502020204030204" pitchFamily="34" charset="0"/>
              <a:cs typeface="Times New Roman" panose="02020603050405020304" pitchFamily="18" charset="0"/>
            </a:endParaRPr>
          </a:p>
        </p:txBody>
      </p:sp>
      <p:sp>
        <p:nvSpPr>
          <p:cNvPr id="3" name="CuadroTexto 2"/>
          <p:cNvSpPr txBox="1"/>
          <p:nvPr/>
        </p:nvSpPr>
        <p:spPr>
          <a:xfrm>
            <a:off x="388961" y="532589"/>
            <a:ext cx="5489325" cy="749129"/>
          </a:xfrm>
          <a:prstGeom prst="rect">
            <a:avLst/>
          </a:prstGeom>
          <a:noFill/>
        </p:spPr>
        <p:txBody>
          <a:bodyPr wrap="square" lIns="71323" tIns="35662" rIns="71323" bIns="35662" rtlCol="0">
            <a:spAutoFit/>
          </a:bodyPr>
          <a:lstStyle/>
          <a:p>
            <a:r>
              <a:rPr lang="x-none" sz="2200" b="1" dirty="0">
                <a:latin typeface="Lato" panose="020F0502020204030203" pitchFamily="34" charset="0"/>
                <a:ea typeface="Lato" panose="020F0502020204030203" pitchFamily="34" charset="0"/>
                <a:cs typeface="Lato" panose="020F0502020204030203" pitchFamily="34" charset="0"/>
              </a:rPr>
              <a:t>MEETING BETWEEN </a:t>
            </a:r>
            <a:r>
              <a:rPr lang="es-PE" sz="2200" b="1" dirty="0">
                <a:latin typeface="Lato" panose="020F0502020204030203" pitchFamily="34" charset="0"/>
                <a:ea typeface="Lato" panose="020F0502020204030203" pitchFamily="34" charset="0"/>
                <a:cs typeface="Lato" panose="020F0502020204030203" pitchFamily="34" charset="0"/>
              </a:rPr>
              <a:t>D</a:t>
            </a:r>
            <a:r>
              <a:rPr lang="x-none" sz="2200" b="1" dirty="0">
                <a:latin typeface="Lato" panose="020F0502020204030203" pitchFamily="34" charset="0"/>
                <a:ea typeface="Lato" panose="020F0502020204030203" pitchFamily="34" charset="0"/>
                <a:cs typeface="Lato" panose="020F0502020204030203" pitchFamily="34" charset="0"/>
              </a:rPr>
              <a:t>EVELOPMENTS BANKS</a:t>
            </a:r>
            <a:endParaRPr lang="es-PE" sz="2200" b="1" dirty="0">
              <a:latin typeface="Lato" panose="020F0502020204030203" pitchFamily="34" charset="0"/>
              <a:ea typeface="Lato" panose="020F0502020204030203" pitchFamily="34" charset="0"/>
              <a:cs typeface="Lato" panose="020F0502020204030203" pitchFamily="34" charset="0"/>
            </a:endParaRPr>
          </a:p>
        </p:txBody>
      </p:sp>
      <p:sp>
        <p:nvSpPr>
          <p:cNvPr id="4" name="3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412758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0" y="0"/>
            <a:ext cx="9144000" cy="5688448"/>
          </a:xfrm>
          <a:prstGeom prst="rect">
            <a:avLst/>
          </a:prstGeom>
        </p:spPr>
      </p:pic>
    </p:spTree>
    <p:extLst>
      <p:ext uri="{BB962C8B-B14F-4D97-AF65-F5344CB8AC3E}">
        <p14:creationId xmlns:p14="http://schemas.microsoft.com/office/powerpoint/2010/main" val="83935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61966" y="1311805"/>
            <a:ext cx="7571766" cy="3349841"/>
          </a:xfrm>
          <a:prstGeom prst="rect">
            <a:avLst/>
          </a:prstGeom>
          <a:noFill/>
        </p:spPr>
        <p:txBody>
          <a:bodyPr wrap="square" lIns="71323" tIns="35662" rIns="71323" bIns="35662" rtlCol="0">
            <a:spAutoFit/>
          </a:bodyPr>
          <a:lstStyle/>
          <a:p>
            <a:pPr algn="ctr"/>
            <a:r>
              <a:rPr lang="en-US" sz="1900" b="1" dirty="0"/>
              <a:t> </a:t>
            </a:r>
            <a:r>
              <a:rPr lang="en-US" sz="1600" b="1" dirty="0">
                <a:solidFill>
                  <a:srgbClr val="00B0F0"/>
                </a:solidFill>
                <a:latin typeface="Lato" panose="020F0502020204030203" pitchFamily="34" charset="0"/>
                <a:ea typeface="Lato" panose="020F0502020204030203" pitchFamily="34" charset="0"/>
                <a:cs typeface="Lato" panose="020F0502020204030203" pitchFamily="34" charset="0"/>
              </a:rPr>
              <a:t>IDB GREEN FINANCE COLLABORATION WORKSHOP IN CHINA</a:t>
            </a:r>
            <a:endParaRPr lang="es-PE" sz="1600" b="1" dirty="0">
              <a:solidFill>
                <a:srgbClr val="00B0F0"/>
              </a:solidFill>
              <a:latin typeface="Lato" panose="020F0502020204030203" pitchFamily="34" charset="0"/>
              <a:ea typeface="Lato" panose="020F0502020204030203" pitchFamily="34" charset="0"/>
              <a:cs typeface="Lato" panose="020F0502020204030203" pitchFamily="34" charset="0"/>
            </a:endParaRPr>
          </a:p>
          <a:p>
            <a:pPr algn="ctr"/>
            <a:r>
              <a:rPr lang="en-US" sz="1600" b="1" dirty="0">
                <a:solidFill>
                  <a:srgbClr val="00B0F0"/>
                </a:solidFill>
                <a:latin typeface="Lato" panose="020F0502020204030203" pitchFamily="34" charset="0"/>
                <a:ea typeface="Lato" panose="020F0502020204030203" pitchFamily="34" charset="0"/>
                <a:cs typeface="Lato" panose="020F0502020204030203" pitchFamily="34" charset="0"/>
              </a:rPr>
              <a:t>FINANCIAL AND TECHNICAL COLLABORATION OPTIONS BETWEEN CHINA AND LATIN AMERICAN NATIONAL DEVELOPMENT BANKS</a:t>
            </a:r>
            <a:endParaRPr lang="es-PE" sz="1600" b="1" dirty="0">
              <a:solidFill>
                <a:srgbClr val="00B0F0"/>
              </a:solidFill>
              <a:latin typeface="Lato" panose="020F0502020204030203" pitchFamily="34" charset="0"/>
              <a:ea typeface="Lato" panose="020F0502020204030203" pitchFamily="34" charset="0"/>
              <a:cs typeface="Lato" panose="020F0502020204030203" pitchFamily="34" charset="0"/>
            </a:endParaRPr>
          </a:p>
          <a:p>
            <a:pPr algn="ctr"/>
            <a:r>
              <a:rPr lang="pt-BR" sz="1600" b="1" dirty="0" err="1">
                <a:solidFill>
                  <a:srgbClr val="00B0F0"/>
                </a:solidFill>
                <a:latin typeface="Lato" panose="020F0502020204030203" pitchFamily="34" charset="0"/>
                <a:ea typeface="Lato" panose="020F0502020204030203" pitchFamily="34" charset="0"/>
                <a:cs typeface="Lato" panose="020F0502020204030203" pitchFamily="34" charset="0"/>
              </a:rPr>
              <a:t>November</a:t>
            </a:r>
            <a:r>
              <a:rPr lang="pt-BR" sz="1600" b="1" dirty="0">
                <a:solidFill>
                  <a:srgbClr val="00B0F0"/>
                </a:solidFill>
                <a:latin typeface="Lato" panose="020F0502020204030203" pitchFamily="34" charset="0"/>
                <a:ea typeface="Lato" panose="020F0502020204030203" pitchFamily="34" charset="0"/>
                <a:cs typeface="Lato" panose="020F0502020204030203" pitchFamily="34" charset="0"/>
              </a:rPr>
              <a:t> 26-28, 2018, Beijing, China</a:t>
            </a:r>
            <a:endParaRPr lang="es-PE" sz="1600" b="1" dirty="0">
              <a:solidFill>
                <a:srgbClr val="00B0F0"/>
              </a:solidFill>
              <a:latin typeface="Lato" panose="020F0502020204030203" pitchFamily="34" charset="0"/>
              <a:ea typeface="Lato" panose="020F0502020204030203" pitchFamily="34" charset="0"/>
              <a:cs typeface="Lato" panose="020F0502020204030203" pitchFamily="34" charset="0"/>
            </a:endParaRPr>
          </a:p>
          <a:p>
            <a:pPr algn="ctr"/>
            <a:endParaRPr lang="es-PE" sz="1600" b="1" dirty="0">
              <a:solidFill>
                <a:srgbClr val="009DE0"/>
              </a:solidFill>
              <a:latin typeface="Lato" panose="020F0502020204030203" pitchFamily="34" charset="0"/>
              <a:ea typeface="Lato" panose="020F0502020204030203" pitchFamily="34" charset="0"/>
              <a:cs typeface="Lato" panose="020F0502020204030203" pitchFamily="34" charset="0"/>
            </a:endParaRPr>
          </a:p>
          <a:p>
            <a:pPr algn="ctr"/>
            <a:endParaRPr lang="es-PE" sz="2200" b="1" dirty="0">
              <a:solidFill>
                <a:srgbClr val="009DE0"/>
              </a:solidFill>
              <a:latin typeface="Lato" panose="020F0502020204030203" pitchFamily="34" charset="0"/>
              <a:ea typeface="Lato" panose="020F0502020204030203" pitchFamily="34" charset="0"/>
              <a:cs typeface="Lato" panose="020F0502020204030203" pitchFamily="34" charset="0"/>
            </a:endParaRPr>
          </a:p>
          <a:p>
            <a:pPr algn="ctr"/>
            <a:r>
              <a:rPr lang="x-none" sz="2200" b="1" dirty="0">
                <a:solidFill>
                  <a:srgbClr val="009DE0"/>
                </a:solidFill>
                <a:latin typeface="Lato" panose="020F0502020204030203" pitchFamily="34" charset="0"/>
                <a:ea typeface="Lato" panose="020F0502020204030203" pitchFamily="34" charset="0"/>
                <a:cs typeface="Lato" panose="020F0502020204030203" pitchFamily="34" charset="0"/>
              </a:rPr>
              <a:t> </a:t>
            </a:r>
          </a:p>
          <a:p>
            <a:pPr algn="ctr"/>
            <a:endParaRPr lang="es-PE" sz="2200" dirty="0">
              <a:solidFill>
                <a:srgbClr val="009DE0"/>
              </a:solidFill>
              <a:latin typeface="Lato" panose="020F0502020204030203" pitchFamily="34" charset="0"/>
              <a:ea typeface="Lato" panose="020F0502020204030203" pitchFamily="34" charset="0"/>
              <a:cs typeface="Lato" panose="020F0502020204030203" pitchFamily="34" charset="0"/>
            </a:endParaRPr>
          </a:p>
          <a:p>
            <a:pPr algn="ctr"/>
            <a:endParaRPr lang="x-none" sz="2200" dirty="0">
              <a:solidFill>
                <a:srgbClr val="009DE0"/>
              </a:solidFill>
              <a:latin typeface="Lato" panose="020F0502020204030203" pitchFamily="34" charset="0"/>
              <a:ea typeface="Lato" panose="020F0502020204030203" pitchFamily="34" charset="0"/>
              <a:cs typeface="Lato" panose="020F0502020204030203" pitchFamily="34" charset="0"/>
            </a:endParaRPr>
          </a:p>
          <a:p>
            <a:pPr algn="ctr"/>
            <a:r>
              <a:rPr lang="x-none" b="1" dirty="0">
                <a:latin typeface="Lato" panose="020F0502020204030203" pitchFamily="34" charset="0"/>
                <a:ea typeface="Lato" panose="020F0502020204030203" pitchFamily="34" charset="0"/>
                <a:cs typeface="Lato" panose="020F0502020204030203" pitchFamily="34" charset="0"/>
              </a:rPr>
              <a:t>Edgardo Alvarez</a:t>
            </a:r>
          </a:p>
          <a:p>
            <a:pPr algn="ctr"/>
            <a:r>
              <a:rPr lang="x-none" b="1" dirty="0">
                <a:latin typeface="Lato" panose="020F0502020204030203" pitchFamily="34" charset="0"/>
                <a:ea typeface="Lato" panose="020F0502020204030203" pitchFamily="34" charset="0"/>
                <a:cs typeface="Lato" panose="020F0502020204030203" pitchFamily="34" charset="0"/>
              </a:rPr>
              <a:t>Secretary General</a:t>
            </a:r>
          </a:p>
          <a:p>
            <a:pPr algn="ctr"/>
            <a:r>
              <a:rPr lang="en-US" b="1" dirty="0">
                <a:latin typeface="Lato" panose="020F0502020204030203" pitchFamily="34" charset="0"/>
                <a:ea typeface="Lato" panose="020F0502020204030203" pitchFamily="34" charset="0"/>
                <a:cs typeface="Lato" panose="020F0502020204030203" pitchFamily="34" charset="0"/>
              </a:rPr>
              <a:t>Latin American Association for Development Financing Institutions</a:t>
            </a:r>
            <a:r>
              <a:rPr lang="x-none" b="1" dirty="0">
                <a:latin typeface="Lato" panose="020F0502020204030203" pitchFamily="34" charset="0"/>
                <a:ea typeface="Lato" panose="020F0502020204030203" pitchFamily="34" charset="0"/>
                <a:cs typeface="Lato" panose="020F0502020204030203" pitchFamily="34" charset="0"/>
              </a:rPr>
              <a:t> (ALIDE)</a:t>
            </a:r>
          </a:p>
        </p:txBody>
      </p:sp>
    </p:spTree>
    <p:extLst>
      <p:ext uri="{BB962C8B-B14F-4D97-AF65-F5344CB8AC3E}">
        <p14:creationId xmlns:p14="http://schemas.microsoft.com/office/powerpoint/2010/main" val="253858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543763"/>
            <a:ext cx="2495550" cy="435958"/>
          </a:xfrm>
        </p:spPr>
        <p:txBody>
          <a:bodyPr anchor="t">
            <a:normAutofit/>
          </a:bodyPr>
          <a:lstStyle/>
          <a:p>
            <a:r>
              <a:rPr lang="es-PE" sz="2200" dirty="0"/>
              <a:t>WHAT IS ALIDE?</a:t>
            </a:r>
            <a:endParaRPr lang="en-US" sz="2200" dirty="0"/>
          </a:p>
        </p:txBody>
      </p:sp>
      <p:sp>
        <p:nvSpPr>
          <p:cNvPr id="4" name="Rectángulo 1"/>
          <p:cNvSpPr/>
          <p:nvPr/>
        </p:nvSpPr>
        <p:spPr>
          <a:xfrm>
            <a:off x="653176" y="1653387"/>
            <a:ext cx="7776000" cy="2041791"/>
          </a:xfrm>
          <a:prstGeom prst="rect">
            <a:avLst/>
          </a:prstGeom>
        </p:spPr>
        <p:txBody>
          <a:bodyPr wrap="square" lIns="71323" tIns="35662" rIns="71323" bIns="35662">
            <a:spAutoFit/>
          </a:bodyPr>
          <a:lstStyle/>
          <a:p>
            <a:pPr algn="just" defTabSz="356616">
              <a:spcBef>
                <a:spcPct val="0"/>
              </a:spcBef>
            </a:pPr>
            <a:r>
              <a:rPr lang="en-US" sz="1600" dirty="0">
                <a:latin typeface="Lato" panose="020F0502020204030203" pitchFamily="34" charset="0"/>
                <a:ea typeface="Lato" panose="020F0502020204030203" pitchFamily="34" charset="0"/>
                <a:cs typeface="Lato" panose="020F0502020204030203" pitchFamily="34" charset="0"/>
              </a:rPr>
              <a:t>The Latin American Association for Development Financing Institutions (ALIDE) is: </a:t>
            </a:r>
          </a:p>
          <a:p>
            <a:pPr algn="just" defTabSz="356616">
              <a:spcBef>
                <a:spcPct val="0"/>
              </a:spcBef>
            </a:pPr>
            <a:endParaRPr lang="en-US" sz="1600" dirty="0">
              <a:latin typeface="Lato" panose="020F0502020204030203" pitchFamily="34" charset="0"/>
              <a:ea typeface="Lato" panose="020F0502020204030203" pitchFamily="34" charset="0"/>
              <a:cs typeface="Lato" panose="020F0502020204030203" pitchFamily="34" charset="0"/>
            </a:endParaRPr>
          </a:p>
          <a:p>
            <a:pPr algn="just" defTabSz="356616">
              <a:spcBef>
                <a:spcPct val="0"/>
              </a:spcBef>
            </a:pPr>
            <a:r>
              <a:rPr lang="en-US" sz="1600" b="1" dirty="0">
                <a:solidFill>
                  <a:srgbClr val="009DE0"/>
                </a:solidFill>
                <a:latin typeface="Lato" panose="020F0502020204030203" pitchFamily="34" charset="0"/>
                <a:ea typeface="Lato" panose="020F0502020204030203" pitchFamily="34" charset="0"/>
                <a:cs typeface="Lato" panose="020F0502020204030203" pitchFamily="34" charset="0"/>
              </a:rPr>
              <a:t>“The community of financial institutions that generates banking solutions for the Development of Latin America and the Caribbean”, with 50 years of existences.</a:t>
            </a:r>
            <a:endParaRPr lang="es-PE" sz="1600" b="1" dirty="0">
              <a:solidFill>
                <a:srgbClr val="009DE0"/>
              </a:solidFill>
              <a:latin typeface="Lato" panose="020F0502020204030203" pitchFamily="34" charset="0"/>
              <a:ea typeface="Lato" panose="020F0502020204030203" pitchFamily="34" charset="0"/>
              <a:cs typeface="Lato" panose="020F0502020204030203" pitchFamily="34" charset="0"/>
            </a:endParaRPr>
          </a:p>
          <a:p>
            <a:pPr algn="just" defTabSz="356616">
              <a:spcBef>
                <a:spcPct val="0"/>
              </a:spcBef>
            </a:pPr>
            <a:endParaRPr lang="en-US" sz="1600" dirty="0">
              <a:latin typeface="Lato" panose="020F0502020204030203" pitchFamily="34" charset="0"/>
              <a:ea typeface="Lato" panose="020F0502020204030203" pitchFamily="34" charset="0"/>
              <a:cs typeface="Lato" panose="020F0502020204030203" pitchFamily="34" charset="0"/>
            </a:endParaRPr>
          </a:p>
          <a:p>
            <a:pPr algn="just" defTabSz="356616">
              <a:spcBef>
                <a:spcPct val="0"/>
              </a:spcBef>
            </a:pPr>
            <a:r>
              <a:rPr lang="en-US" sz="1600" dirty="0">
                <a:latin typeface="Lato" panose="020F0502020204030203" pitchFamily="34" charset="0"/>
                <a:ea typeface="Lato" panose="020F0502020204030203" pitchFamily="34" charset="0"/>
                <a:cs typeface="Lato" panose="020F0502020204030203" pitchFamily="34" charset="0"/>
              </a:rPr>
              <a:t>ALIDE’s aim in the activities it promotes and develops is to achieve cohesion and to strengthen the actions and participation of financial institutions in the social and economic progress of the Region.</a:t>
            </a:r>
          </a:p>
        </p:txBody>
      </p:sp>
      <p:sp>
        <p:nvSpPr>
          <p:cNvPr id="6" name="5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15235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98654" y="565084"/>
            <a:ext cx="2707522" cy="403746"/>
          </a:xfrm>
        </p:spPr>
        <p:txBody>
          <a:bodyPr anchor="t">
            <a:normAutofit/>
          </a:bodyPr>
          <a:lstStyle/>
          <a:p>
            <a:r>
              <a:rPr lang="en-US" altLang="es-PE" sz="2200" cap="all" dirty="0"/>
              <a:t>LINES OF ACTION</a:t>
            </a:r>
            <a:endParaRPr lang="es-PE" sz="2200" dirty="0"/>
          </a:p>
        </p:txBody>
      </p:sp>
      <p:sp>
        <p:nvSpPr>
          <p:cNvPr id="5" name="10 Rectángulo redondeado"/>
          <p:cNvSpPr/>
          <p:nvPr/>
        </p:nvSpPr>
        <p:spPr>
          <a:xfrm>
            <a:off x="679649" y="1447312"/>
            <a:ext cx="3024000" cy="598141"/>
          </a:xfrm>
          <a:prstGeom prst="roundRect">
            <a:avLst/>
          </a:prstGeom>
          <a:solidFill>
            <a:srgbClr val="009DE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PE" dirty="0">
              <a:solidFill>
                <a:schemeClr val="accent2"/>
              </a:solidFill>
            </a:endParaRPr>
          </a:p>
        </p:txBody>
      </p:sp>
      <p:sp>
        <p:nvSpPr>
          <p:cNvPr id="14" name="10 Rectángulo redondeado"/>
          <p:cNvSpPr/>
          <p:nvPr/>
        </p:nvSpPr>
        <p:spPr>
          <a:xfrm>
            <a:off x="690535" y="2431320"/>
            <a:ext cx="3024000" cy="598141"/>
          </a:xfrm>
          <a:prstGeom prst="roundRect">
            <a:avLst/>
          </a:prstGeom>
          <a:solidFill>
            <a:srgbClr val="009DE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PE" dirty="0">
              <a:solidFill>
                <a:schemeClr val="accent2"/>
              </a:solidFill>
            </a:endParaRPr>
          </a:p>
        </p:txBody>
      </p:sp>
      <p:sp>
        <p:nvSpPr>
          <p:cNvPr id="16" name="10 Rectángulo redondeado"/>
          <p:cNvSpPr/>
          <p:nvPr/>
        </p:nvSpPr>
        <p:spPr>
          <a:xfrm>
            <a:off x="690535" y="3412404"/>
            <a:ext cx="3024000" cy="598141"/>
          </a:xfrm>
          <a:prstGeom prst="roundRect">
            <a:avLst/>
          </a:prstGeom>
          <a:solidFill>
            <a:srgbClr val="009DE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PE" dirty="0">
              <a:solidFill>
                <a:schemeClr val="accent2"/>
              </a:solidFill>
            </a:endParaRPr>
          </a:p>
        </p:txBody>
      </p:sp>
      <p:sp>
        <p:nvSpPr>
          <p:cNvPr id="20" name="10 Rectángulo redondeado"/>
          <p:cNvSpPr/>
          <p:nvPr/>
        </p:nvSpPr>
        <p:spPr>
          <a:xfrm>
            <a:off x="701421" y="4327784"/>
            <a:ext cx="3024000" cy="598141"/>
          </a:xfrm>
          <a:prstGeom prst="roundRect">
            <a:avLst/>
          </a:prstGeom>
          <a:solidFill>
            <a:srgbClr val="009DE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PE" dirty="0">
              <a:solidFill>
                <a:schemeClr val="accent2"/>
              </a:solidFill>
            </a:endParaRPr>
          </a:p>
        </p:txBody>
      </p:sp>
      <p:sp>
        <p:nvSpPr>
          <p:cNvPr id="22" name="Título 1"/>
          <p:cNvSpPr txBox="1">
            <a:spLocks/>
          </p:cNvSpPr>
          <p:nvPr/>
        </p:nvSpPr>
        <p:spPr>
          <a:xfrm>
            <a:off x="870173" y="1517666"/>
            <a:ext cx="2683497" cy="470920"/>
          </a:xfrm>
          <a:prstGeom prst="rect">
            <a:avLst/>
          </a:prstGeom>
        </p:spPr>
        <p:txBody>
          <a:bodyPr vert="horz" lIns="71323" tIns="35662" rIns="71323" bIns="35662"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FINANCIAL INCLUSION AND DIGITAL BANKING</a:t>
            </a:r>
          </a:p>
        </p:txBody>
      </p:sp>
      <p:sp>
        <p:nvSpPr>
          <p:cNvPr id="23" name="22 Rectángulo"/>
          <p:cNvSpPr/>
          <p:nvPr/>
        </p:nvSpPr>
        <p:spPr>
          <a:xfrm>
            <a:off x="942162" y="2484374"/>
            <a:ext cx="2552430" cy="502908"/>
          </a:xfrm>
          <a:prstGeom prst="rect">
            <a:avLst/>
          </a:prstGeom>
        </p:spPr>
        <p:txBody>
          <a:bodyPr wrap="square" lIns="71323" tIns="35662" rIns="71323" bIns="35662" anchor="t">
            <a:spAutoFit/>
          </a:bodyPr>
          <a:lstStyle/>
          <a:p>
            <a:pPr algn="ctr"/>
            <a:r>
              <a:rPr lang="es-ES_tradnl" b="1" dirty="0">
                <a:solidFill>
                  <a:schemeClr val="bg1"/>
                </a:solidFill>
                <a:latin typeface="Lato" panose="020F0502020204030203" pitchFamily="34" charset="0"/>
                <a:ea typeface="Lato" panose="020F0502020204030203" pitchFamily="34" charset="0"/>
                <a:cs typeface="Lato" panose="020F0502020204030203" pitchFamily="34" charset="0"/>
              </a:rPr>
              <a:t>SOCIAL AND ECONOMIC INFRASTRUCTURE</a:t>
            </a:r>
          </a:p>
        </p:txBody>
      </p:sp>
      <p:sp>
        <p:nvSpPr>
          <p:cNvPr id="25" name="24 Rectángulo"/>
          <p:cNvSpPr/>
          <p:nvPr/>
        </p:nvSpPr>
        <p:spPr>
          <a:xfrm>
            <a:off x="690535" y="3440856"/>
            <a:ext cx="3024000" cy="502908"/>
          </a:xfrm>
          <a:prstGeom prst="rect">
            <a:avLst/>
          </a:prstGeom>
        </p:spPr>
        <p:txBody>
          <a:bodyPr wrap="square" lIns="71323" tIns="35662" rIns="71323" bIns="35662" anchor="t">
            <a:spAutoFit/>
          </a:bodyPr>
          <a:lstStyle/>
          <a:p>
            <a:pPr algn="ctr"/>
            <a:r>
              <a:rPr lang="es-ES_tradnl" b="1" dirty="0">
                <a:solidFill>
                  <a:schemeClr val="bg1"/>
                </a:solidFill>
                <a:latin typeface="Lato" panose="020F0502020204030203" pitchFamily="34" charset="0"/>
                <a:ea typeface="Lato" panose="020F0502020204030203" pitchFamily="34" charset="0"/>
                <a:cs typeface="Lato" panose="020F0502020204030203" pitchFamily="34" charset="0"/>
              </a:rPr>
              <a:t>INNOVATION AND  </a:t>
            </a:r>
          </a:p>
          <a:p>
            <a:pPr algn="ctr"/>
            <a:r>
              <a:rPr lang="es-ES_tradnl" b="1" dirty="0">
                <a:solidFill>
                  <a:schemeClr val="bg1"/>
                </a:solidFill>
                <a:latin typeface="Lato" panose="020F0502020204030203" pitchFamily="34" charset="0"/>
                <a:ea typeface="Lato" panose="020F0502020204030203" pitchFamily="34" charset="0"/>
                <a:cs typeface="Lato" panose="020F0502020204030203" pitchFamily="34" charset="0"/>
              </a:rPr>
              <a:t>TECHNOLOGICAL DEVELOPMENT</a:t>
            </a:r>
          </a:p>
        </p:txBody>
      </p:sp>
      <p:sp>
        <p:nvSpPr>
          <p:cNvPr id="26" name="25 Rectángulo"/>
          <p:cNvSpPr/>
          <p:nvPr/>
        </p:nvSpPr>
        <p:spPr>
          <a:xfrm>
            <a:off x="755851" y="4382119"/>
            <a:ext cx="2916000" cy="502908"/>
          </a:xfrm>
          <a:prstGeom prst="rect">
            <a:avLst/>
          </a:prstGeom>
        </p:spPr>
        <p:txBody>
          <a:bodyPr wrap="square" lIns="71323" tIns="35662" rIns="71323" bIns="35662" anchor="t">
            <a:spAutoFit/>
          </a:bodyPr>
          <a:lstStyle/>
          <a:p>
            <a:pPr algn="ctr"/>
            <a:r>
              <a:rPr lang="es-ES_tradnl" b="1" dirty="0">
                <a:solidFill>
                  <a:schemeClr val="bg1"/>
                </a:solidFill>
                <a:latin typeface="Lato" panose="020F0502020204030203" pitchFamily="34" charset="0"/>
                <a:ea typeface="Lato" panose="020F0502020204030203" pitchFamily="34" charset="0"/>
                <a:cs typeface="Lato" panose="020F0502020204030203" pitchFamily="34" charset="0"/>
              </a:rPr>
              <a:t>ENVIRONMENT AND</a:t>
            </a:r>
          </a:p>
          <a:p>
            <a:pPr algn="ctr"/>
            <a:r>
              <a:rPr lang="es-ES_tradnl" b="1" dirty="0">
                <a:solidFill>
                  <a:schemeClr val="bg1"/>
                </a:solidFill>
                <a:latin typeface="Lato" panose="020F0502020204030203" pitchFamily="34" charset="0"/>
                <a:ea typeface="Lato" panose="020F0502020204030203" pitchFamily="34" charset="0"/>
                <a:cs typeface="Lato" panose="020F0502020204030203" pitchFamily="34" charset="0"/>
              </a:rPr>
              <a:t>CLIMATE CHANGE</a:t>
            </a:r>
          </a:p>
        </p:txBody>
      </p:sp>
      <p:sp>
        <p:nvSpPr>
          <p:cNvPr id="27" name="Rectángulo 1"/>
          <p:cNvSpPr/>
          <p:nvPr/>
        </p:nvSpPr>
        <p:spPr>
          <a:xfrm>
            <a:off x="4062475" y="4265245"/>
            <a:ext cx="4550400" cy="841462"/>
          </a:xfrm>
          <a:prstGeom prst="rect">
            <a:avLst/>
          </a:prstGeom>
        </p:spPr>
        <p:txBody>
          <a:bodyPr wrap="square" lIns="71323" tIns="35662" rIns="71323" bIns="35662" anchor="t">
            <a:spAutoFit/>
          </a:bodyPr>
          <a:lstStyle/>
          <a:p>
            <a:pPr algn="just" defTabSz="356616">
              <a:spcBef>
                <a:spcPct val="0"/>
              </a:spcBef>
            </a:pPr>
            <a:r>
              <a:rPr lang="en-US" sz="1250" dirty="0">
                <a:latin typeface="Lato" panose="020F0502020204030203" pitchFamily="34" charset="0"/>
                <a:ea typeface="Lato" panose="020F0502020204030203" pitchFamily="34" charset="0"/>
                <a:cs typeface="Lato" panose="020F0502020204030203" pitchFamily="34" charset="0"/>
              </a:rPr>
              <a:t>Administrative systems for environmental and social risks, impact assessment, project structuring; green banking and eco-businesses; instruments for climate risk coverage; energy efficiency and renewable energy sources.</a:t>
            </a:r>
          </a:p>
        </p:txBody>
      </p:sp>
      <p:sp>
        <p:nvSpPr>
          <p:cNvPr id="28" name="Rectángulo 1"/>
          <p:cNvSpPr/>
          <p:nvPr/>
        </p:nvSpPr>
        <p:spPr>
          <a:xfrm>
            <a:off x="4018001" y="1384774"/>
            <a:ext cx="4549055" cy="841462"/>
          </a:xfrm>
          <a:prstGeom prst="rect">
            <a:avLst/>
          </a:prstGeom>
        </p:spPr>
        <p:txBody>
          <a:bodyPr wrap="square" lIns="71323" tIns="35662" rIns="71323" bIns="35662" anchor="t">
            <a:spAutoFit/>
          </a:bodyPr>
          <a:lstStyle/>
          <a:p>
            <a:pPr algn="just"/>
            <a:r>
              <a:rPr lang="en-US" sz="1250" dirty="0">
                <a:latin typeface="Lato" panose="020F0502020204030203" pitchFamily="34" charset="0"/>
                <a:ea typeface="Lato" panose="020F0502020204030203" pitchFamily="34" charset="0"/>
                <a:cs typeface="Lato" panose="020F0502020204030203" pitchFamily="34" charset="0"/>
              </a:rPr>
              <a:t>Technological innovation at the service of financial and social inclusion, digital economy, Fintech or technological platforms based on the Internet; financial inclusion for SME’s, micro businesses, and small rural farmers.</a:t>
            </a:r>
          </a:p>
        </p:txBody>
      </p:sp>
      <p:sp>
        <p:nvSpPr>
          <p:cNvPr id="29" name="Rectángulo 1"/>
          <p:cNvSpPr/>
          <p:nvPr/>
        </p:nvSpPr>
        <p:spPr>
          <a:xfrm>
            <a:off x="4029818" y="2367609"/>
            <a:ext cx="4550400" cy="841462"/>
          </a:xfrm>
          <a:prstGeom prst="rect">
            <a:avLst/>
          </a:prstGeom>
        </p:spPr>
        <p:txBody>
          <a:bodyPr wrap="square" lIns="71323" tIns="35662" rIns="71323" bIns="35662" anchor="t">
            <a:spAutoFit/>
          </a:bodyPr>
          <a:lstStyle/>
          <a:p>
            <a:pPr algn="just" defTabSz="356616">
              <a:spcBef>
                <a:spcPct val="0"/>
              </a:spcBef>
            </a:pPr>
            <a:r>
              <a:rPr lang="en-US" sz="1250" dirty="0">
                <a:latin typeface="Lato" panose="020F0502020204030203" pitchFamily="34" charset="0"/>
                <a:ea typeface="Lato" panose="020F0502020204030203" pitchFamily="34" charset="0"/>
                <a:cs typeface="Lato" panose="020F0502020204030203" pitchFamily="34" charset="0"/>
              </a:rPr>
              <a:t>Intelligent infrastructure, public-private partnerships to finance the infrastructure; project structuring, intelligent and sustainable cities; financing and access by local governments to banking services.</a:t>
            </a:r>
          </a:p>
        </p:txBody>
      </p:sp>
      <p:sp>
        <p:nvSpPr>
          <p:cNvPr id="30" name="Rectángulo 1"/>
          <p:cNvSpPr/>
          <p:nvPr/>
        </p:nvSpPr>
        <p:spPr>
          <a:xfrm>
            <a:off x="4044938" y="3380164"/>
            <a:ext cx="4550400" cy="649102"/>
          </a:xfrm>
          <a:prstGeom prst="rect">
            <a:avLst/>
          </a:prstGeom>
        </p:spPr>
        <p:txBody>
          <a:bodyPr wrap="square" lIns="71323" tIns="35662" rIns="71323" bIns="35662" anchor="t">
            <a:spAutoFit/>
          </a:bodyPr>
          <a:lstStyle/>
          <a:p>
            <a:pPr lvl="0" algn="just" hangingPunct="0"/>
            <a:r>
              <a:rPr lang="en-US" sz="1250" dirty="0">
                <a:latin typeface="Lato" panose="020F0502020204030203" pitchFamily="34" charset="0"/>
                <a:ea typeface="Lato" panose="020F0502020204030203" pitchFamily="34" charset="0"/>
                <a:cs typeface="Lato" panose="020F0502020204030203" pitchFamily="34" charset="0"/>
              </a:rPr>
              <a:t>Technological revolution and structural transformation of the Region, ecosystems of entrepreneurs, risk capital and seed capital for businesses and innovative firms.</a:t>
            </a:r>
          </a:p>
        </p:txBody>
      </p:sp>
      <p:sp>
        <p:nvSpPr>
          <p:cNvPr id="18" name="17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168931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6" grpId="0" animBg="1"/>
      <p:bldP spid="20" grpId="0" animBg="1"/>
      <p:bldP spid="22" grpId="0"/>
      <p:bldP spid="23"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28650" y="554649"/>
            <a:ext cx="2719286" cy="425067"/>
          </a:xfrm>
        </p:spPr>
        <p:txBody>
          <a:bodyPr anchor="t">
            <a:normAutofit/>
          </a:bodyPr>
          <a:lstStyle/>
          <a:p>
            <a:r>
              <a:rPr lang="es-ES_tradnl" sz="2200" dirty="0"/>
              <a:t>ACTIVE MEMBERS</a:t>
            </a:r>
            <a:endParaRPr lang="en-US" sz="2200" dirty="0"/>
          </a:p>
        </p:txBody>
      </p:sp>
      <p:pic>
        <p:nvPicPr>
          <p:cNvPr id="18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907" y="2296765"/>
            <a:ext cx="351000" cy="513451"/>
          </a:xfrm>
          <a:prstGeom prst="rect">
            <a:avLst/>
          </a:prstGeom>
        </p:spPr>
      </p:pic>
      <p:pic>
        <p:nvPicPr>
          <p:cNvPr id="188"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5617" y="3936157"/>
            <a:ext cx="891000" cy="266540"/>
          </a:xfrm>
          <a:prstGeom prst="rect">
            <a:avLst/>
          </a:prstGeom>
        </p:spPr>
      </p:pic>
      <p:pic>
        <p:nvPicPr>
          <p:cNvPr id="189"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2966" y="4415029"/>
            <a:ext cx="945000" cy="364132"/>
          </a:xfrm>
          <a:prstGeom prst="rect">
            <a:avLst/>
          </a:prstGeom>
        </p:spPr>
      </p:pic>
      <p:pic>
        <p:nvPicPr>
          <p:cNvPr id="190"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1860" y="4226882"/>
            <a:ext cx="513000" cy="570000"/>
          </a:xfrm>
          <a:prstGeom prst="rect">
            <a:avLst/>
          </a:prstGeom>
        </p:spPr>
      </p:pic>
      <p:pic>
        <p:nvPicPr>
          <p:cNvPr id="192"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6466" y="1861976"/>
            <a:ext cx="900000" cy="350384"/>
          </a:xfrm>
          <a:prstGeom prst="rect">
            <a:avLst/>
          </a:prstGeom>
        </p:spPr>
      </p:pic>
      <p:pic>
        <p:nvPicPr>
          <p:cNvPr id="193" name="Imagen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0979" y="1121042"/>
            <a:ext cx="783000" cy="547823"/>
          </a:xfrm>
          <a:prstGeom prst="rect">
            <a:avLst/>
          </a:prstGeom>
        </p:spPr>
      </p:pic>
      <p:pic>
        <p:nvPicPr>
          <p:cNvPr id="196" name="Imagen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1425" y="2297096"/>
            <a:ext cx="891000" cy="500484"/>
          </a:xfrm>
          <a:prstGeom prst="rect">
            <a:avLst/>
          </a:prstGeom>
        </p:spPr>
      </p:pic>
      <p:pic>
        <p:nvPicPr>
          <p:cNvPr id="197" name="Imagen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4816" y="3463609"/>
            <a:ext cx="999000" cy="318000"/>
          </a:xfrm>
          <a:prstGeom prst="rect">
            <a:avLst/>
          </a:prstGeom>
        </p:spPr>
      </p:pic>
      <p:pic>
        <p:nvPicPr>
          <p:cNvPr id="199" name="Imagen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376" y="3341698"/>
            <a:ext cx="792000" cy="463347"/>
          </a:xfrm>
          <a:prstGeom prst="rect">
            <a:avLst/>
          </a:prstGeom>
        </p:spPr>
      </p:pic>
      <p:pic>
        <p:nvPicPr>
          <p:cNvPr id="200" name="Imagen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90932" y="3837958"/>
            <a:ext cx="540000" cy="600000"/>
          </a:xfrm>
          <a:prstGeom prst="rect">
            <a:avLst/>
          </a:prstGeom>
        </p:spPr>
      </p:pic>
      <p:pic>
        <p:nvPicPr>
          <p:cNvPr id="201" name="Imagen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95954" y="2805462"/>
            <a:ext cx="675000" cy="445176"/>
          </a:xfrm>
          <a:prstGeom prst="rect">
            <a:avLst/>
          </a:prstGeom>
        </p:spPr>
      </p:pic>
      <p:pic>
        <p:nvPicPr>
          <p:cNvPr id="205" name="Imagen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07436" y="4340989"/>
            <a:ext cx="783000" cy="367608"/>
          </a:xfrm>
          <a:prstGeom prst="rect">
            <a:avLst/>
          </a:prstGeom>
        </p:spPr>
      </p:pic>
      <p:pic>
        <p:nvPicPr>
          <p:cNvPr id="207" name="Imagen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04893" y="1879035"/>
            <a:ext cx="729000" cy="335339"/>
          </a:xfrm>
          <a:prstGeom prst="rect">
            <a:avLst/>
          </a:prstGeom>
        </p:spPr>
      </p:pic>
      <p:pic>
        <p:nvPicPr>
          <p:cNvPr id="208" name="Imagen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65830" y="3805841"/>
            <a:ext cx="729000" cy="366792"/>
          </a:xfrm>
          <a:prstGeom prst="rect">
            <a:avLst/>
          </a:prstGeom>
        </p:spPr>
      </p:pic>
      <p:pic>
        <p:nvPicPr>
          <p:cNvPr id="209" name="Imagen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21520" y="1822980"/>
            <a:ext cx="756000" cy="495566"/>
          </a:xfrm>
          <a:prstGeom prst="rect">
            <a:avLst/>
          </a:prstGeom>
        </p:spPr>
      </p:pic>
      <p:pic>
        <p:nvPicPr>
          <p:cNvPr id="210" name="Imagen 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88294" y="4890725"/>
            <a:ext cx="828000" cy="282629"/>
          </a:xfrm>
          <a:prstGeom prst="rect">
            <a:avLst/>
          </a:prstGeom>
        </p:spPr>
      </p:pic>
      <p:pic>
        <p:nvPicPr>
          <p:cNvPr id="211" name="Imagen 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00230" y="4379610"/>
            <a:ext cx="594000" cy="336829"/>
          </a:xfrm>
          <a:prstGeom prst="rect">
            <a:avLst/>
          </a:prstGeom>
        </p:spPr>
      </p:pic>
      <p:pic>
        <p:nvPicPr>
          <p:cNvPr id="214" name="Imagen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627592" y="4626246"/>
            <a:ext cx="864000" cy="222970"/>
          </a:xfrm>
          <a:prstGeom prst="rect">
            <a:avLst/>
          </a:prstGeom>
        </p:spPr>
      </p:pic>
      <p:pic>
        <p:nvPicPr>
          <p:cNvPr id="215" name="Imagen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381346" y="3488077"/>
            <a:ext cx="1107000" cy="269063"/>
          </a:xfrm>
          <a:prstGeom prst="rect">
            <a:avLst/>
          </a:prstGeom>
        </p:spPr>
      </p:pic>
      <p:pic>
        <p:nvPicPr>
          <p:cNvPr id="216" name="Imagen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70637" y="2797101"/>
            <a:ext cx="828000" cy="446854"/>
          </a:xfrm>
          <a:prstGeom prst="rect">
            <a:avLst/>
          </a:prstGeom>
        </p:spPr>
      </p:pic>
      <p:pic>
        <p:nvPicPr>
          <p:cNvPr id="217" name="Imagen 5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78795" y="2262998"/>
            <a:ext cx="999000" cy="362134"/>
          </a:xfrm>
          <a:prstGeom prst="rect">
            <a:avLst/>
          </a:prstGeom>
        </p:spPr>
      </p:pic>
      <p:pic>
        <p:nvPicPr>
          <p:cNvPr id="218" name="Imagen 5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86612" y="3382568"/>
            <a:ext cx="837000" cy="338578"/>
          </a:xfrm>
          <a:prstGeom prst="rect">
            <a:avLst/>
          </a:prstGeom>
        </p:spPr>
      </p:pic>
      <p:pic>
        <p:nvPicPr>
          <p:cNvPr id="219" name="Imagen 5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03859" y="3892574"/>
            <a:ext cx="1107000" cy="431220"/>
          </a:xfrm>
          <a:prstGeom prst="rect">
            <a:avLst/>
          </a:prstGeom>
        </p:spPr>
      </p:pic>
      <p:pic>
        <p:nvPicPr>
          <p:cNvPr id="220" name="Imagen 5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014528" y="1367424"/>
            <a:ext cx="576000" cy="349093"/>
          </a:xfrm>
          <a:prstGeom prst="rect">
            <a:avLst/>
          </a:prstGeom>
        </p:spPr>
      </p:pic>
      <p:pic>
        <p:nvPicPr>
          <p:cNvPr id="221" name="Imagen 6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81346" y="4403915"/>
            <a:ext cx="900000" cy="345527"/>
          </a:xfrm>
          <a:prstGeom prst="rect">
            <a:avLst/>
          </a:prstGeom>
        </p:spPr>
      </p:pic>
      <p:pic>
        <p:nvPicPr>
          <p:cNvPr id="222" name="Imagen 6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661979" y="2211401"/>
            <a:ext cx="378000" cy="550249"/>
          </a:xfrm>
          <a:prstGeom prst="rect">
            <a:avLst/>
          </a:prstGeom>
        </p:spPr>
      </p:pic>
      <p:pic>
        <p:nvPicPr>
          <p:cNvPr id="223" name="Imagen 6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663330" y="1847956"/>
            <a:ext cx="945000" cy="397498"/>
          </a:xfrm>
          <a:prstGeom prst="rect">
            <a:avLst/>
          </a:prstGeom>
        </p:spPr>
      </p:pic>
      <p:pic>
        <p:nvPicPr>
          <p:cNvPr id="224" name="Imagen 6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409128" y="1744834"/>
            <a:ext cx="810000" cy="419197"/>
          </a:xfrm>
          <a:prstGeom prst="rect">
            <a:avLst/>
          </a:prstGeom>
        </p:spPr>
      </p:pic>
      <p:pic>
        <p:nvPicPr>
          <p:cNvPr id="226" name="Imagen 6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719118" y="2461632"/>
            <a:ext cx="864000" cy="327000"/>
          </a:xfrm>
          <a:prstGeom prst="rect">
            <a:avLst/>
          </a:prstGeom>
        </p:spPr>
      </p:pic>
      <p:pic>
        <p:nvPicPr>
          <p:cNvPr id="227" name="Imagen 6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364128" y="3940729"/>
            <a:ext cx="900000" cy="369232"/>
          </a:xfrm>
          <a:prstGeom prst="rect">
            <a:avLst/>
          </a:prstGeom>
        </p:spPr>
      </p:pic>
      <p:pic>
        <p:nvPicPr>
          <p:cNvPr id="229" name="228 Imagen"/>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41359" y="2244120"/>
            <a:ext cx="432000" cy="423767"/>
          </a:xfrm>
          <a:prstGeom prst="rect">
            <a:avLst/>
          </a:prstGeom>
        </p:spPr>
      </p:pic>
      <p:pic>
        <p:nvPicPr>
          <p:cNvPr id="230" name="229 Imagen"/>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324466" y="2830623"/>
            <a:ext cx="1044000" cy="243932"/>
          </a:xfrm>
          <a:prstGeom prst="rect">
            <a:avLst/>
          </a:prstGeom>
        </p:spPr>
      </p:pic>
      <p:pic>
        <p:nvPicPr>
          <p:cNvPr id="231" name="230 Imagen"/>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272893" y="3463124"/>
            <a:ext cx="864000" cy="279908"/>
          </a:xfrm>
          <a:prstGeom prst="rect">
            <a:avLst/>
          </a:prstGeom>
        </p:spPr>
      </p:pic>
      <p:pic>
        <p:nvPicPr>
          <p:cNvPr id="232" name="Imagen 1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531370" y="3277105"/>
            <a:ext cx="432000" cy="520522"/>
          </a:xfrm>
          <a:prstGeom prst="rect">
            <a:avLst/>
          </a:prstGeom>
        </p:spPr>
      </p:pic>
      <p:pic>
        <p:nvPicPr>
          <p:cNvPr id="234" name="233 Imagen"/>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595302" y="4403915"/>
            <a:ext cx="972000" cy="292455"/>
          </a:xfrm>
          <a:prstGeom prst="rect">
            <a:avLst/>
          </a:prstGeom>
        </p:spPr>
      </p:pic>
      <p:pic>
        <p:nvPicPr>
          <p:cNvPr id="235" name="234 Imagen"/>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852330" y="2379537"/>
            <a:ext cx="756000" cy="245595"/>
          </a:xfrm>
          <a:prstGeom prst="rect">
            <a:avLst/>
          </a:prstGeom>
        </p:spPr>
      </p:pic>
      <p:pic>
        <p:nvPicPr>
          <p:cNvPr id="237" name="236 Imagen"/>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87891" y="4816211"/>
            <a:ext cx="866552" cy="349778"/>
          </a:xfrm>
          <a:prstGeom prst="rect">
            <a:avLst/>
          </a:prstGeom>
        </p:spPr>
      </p:pic>
      <p:pic>
        <p:nvPicPr>
          <p:cNvPr id="238" name="237 Imagen"/>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014528" y="2888802"/>
            <a:ext cx="544229" cy="508166"/>
          </a:xfrm>
          <a:prstGeom prst="rect">
            <a:avLst/>
          </a:prstGeom>
        </p:spPr>
      </p:pic>
      <p:pic>
        <p:nvPicPr>
          <p:cNvPr id="239" name="238 Imagen"/>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192407" y="3875575"/>
            <a:ext cx="1307378" cy="342946"/>
          </a:xfrm>
          <a:prstGeom prst="rect">
            <a:avLst/>
          </a:prstGeom>
        </p:spPr>
      </p:pic>
      <p:pic>
        <p:nvPicPr>
          <p:cNvPr id="240" name="239 Imagen"/>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935474" y="1269523"/>
            <a:ext cx="607707" cy="521519"/>
          </a:xfrm>
          <a:prstGeom prst="rect">
            <a:avLst/>
          </a:prstGeom>
        </p:spPr>
      </p:pic>
      <p:pic>
        <p:nvPicPr>
          <p:cNvPr id="241" name="240 Imagen"/>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6858915" y="1817525"/>
            <a:ext cx="720000" cy="424242"/>
          </a:xfrm>
          <a:prstGeom prst="rect">
            <a:avLst/>
          </a:prstGeom>
        </p:spPr>
      </p:pic>
      <p:pic>
        <p:nvPicPr>
          <p:cNvPr id="242" name="241 Imagen"/>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863372" y="1472090"/>
            <a:ext cx="1397199" cy="277988"/>
          </a:xfrm>
          <a:prstGeom prst="rect">
            <a:avLst/>
          </a:prstGeom>
        </p:spPr>
      </p:pic>
      <p:pic>
        <p:nvPicPr>
          <p:cNvPr id="243" name="242 Imagen"/>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569029" y="1269523"/>
            <a:ext cx="1135059" cy="357487"/>
          </a:xfrm>
          <a:prstGeom prst="rect">
            <a:avLst/>
          </a:prstGeom>
        </p:spPr>
      </p:pic>
      <p:pic>
        <p:nvPicPr>
          <p:cNvPr id="244" name="243 Imagen"/>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5311350" y="1422792"/>
            <a:ext cx="1414267" cy="343745"/>
          </a:xfrm>
          <a:prstGeom prst="rect">
            <a:avLst/>
          </a:prstGeom>
        </p:spPr>
      </p:pic>
      <p:pic>
        <p:nvPicPr>
          <p:cNvPr id="245" name="244 Imagen"/>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449333" y="1428990"/>
            <a:ext cx="756000" cy="198020"/>
          </a:xfrm>
          <a:prstGeom prst="rect">
            <a:avLst/>
          </a:prstGeom>
        </p:spPr>
      </p:pic>
      <p:pic>
        <p:nvPicPr>
          <p:cNvPr id="247" name="246 Imagen"/>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7740929" y="4309961"/>
            <a:ext cx="882683" cy="403842"/>
          </a:xfrm>
          <a:prstGeom prst="rect">
            <a:avLst/>
          </a:prstGeom>
        </p:spPr>
      </p:pic>
      <p:pic>
        <p:nvPicPr>
          <p:cNvPr id="248" name="247 Imagen"/>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481346" y="2794369"/>
            <a:ext cx="1114608" cy="571055"/>
          </a:xfrm>
          <a:prstGeom prst="rect">
            <a:avLst/>
          </a:prstGeom>
        </p:spPr>
      </p:pic>
      <p:sp>
        <p:nvSpPr>
          <p:cNvPr id="67" name="66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pic>
        <p:nvPicPr>
          <p:cNvPr id="5" name="4 Imagen"/>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514954" y="1685068"/>
            <a:ext cx="756000" cy="475199"/>
          </a:xfrm>
          <a:prstGeom prst="rect">
            <a:avLst/>
          </a:prstGeom>
        </p:spPr>
      </p:pic>
      <p:pic>
        <p:nvPicPr>
          <p:cNvPr id="6" name="5 Imagen"/>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3195829" y="2297096"/>
            <a:ext cx="876300" cy="428625"/>
          </a:xfrm>
          <a:prstGeom prst="rect">
            <a:avLst/>
          </a:prstGeom>
        </p:spPr>
      </p:pic>
      <p:pic>
        <p:nvPicPr>
          <p:cNvPr id="7" name="6 Imagen"/>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6651729" y="3387913"/>
            <a:ext cx="975360" cy="469392"/>
          </a:xfrm>
          <a:prstGeom prst="rect">
            <a:avLst/>
          </a:prstGeom>
        </p:spPr>
      </p:pic>
      <p:pic>
        <p:nvPicPr>
          <p:cNvPr id="8" name="7 Imagen"/>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4144610" y="2335577"/>
            <a:ext cx="755904" cy="390144"/>
          </a:xfrm>
          <a:prstGeom prst="rect">
            <a:avLst/>
          </a:prstGeom>
        </p:spPr>
      </p:pic>
      <p:pic>
        <p:nvPicPr>
          <p:cNvPr id="9" name="8 Imagen"/>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5548074" y="2952589"/>
            <a:ext cx="1133856" cy="451104"/>
          </a:xfrm>
          <a:prstGeom prst="rect">
            <a:avLst/>
          </a:prstGeom>
        </p:spPr>
      </p:pic>
      <p:pic>
        <p:nvPicPr>
          <p:cNvPr id="10" name="9 Imagen"/>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2775466" y="4814915"/>
            <a:ext cx="792000" cy="325741"/>
          </a:xfrm>
          <a:prstGeom prst="rect">
            <a:avLst/>
          </a:prstGeom>
        </p:spPr>
      </p:pic>
      <p:pic>
        <p:nvPicPr>
          <p:cNvPr id="11" name="10 Imagen"/>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4757993" y="4840165"/>
            <a:ext cx="810838" cy="384081"/>
          </a:xfrm>
          <a:prstGeom prst="rect">
            <a:avLst/>
          </a:prstGeom>
        </p:spPr>
      </p:pic>
      <p:pic>
        <p:nvPicPr>
          <p:cNvPr id="12" name="11 Imagen"/>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372645" y="1725812"/>
            <a:ext cx="920576" cy="457240"/>
          </a:xfrm>
          <a:prstGeom prst="rect">
            <a:avLst/>
          </a:prstGeom>
        </p:spPr>
      </p:pic>
      <p:pic>
        <p:nvPicPr>
          <p:cNvPr id="13" name="12 Imagen"/>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2343994" y="2805462"/>
            <a:ext cx="847344" cy="505968"/>
          </a:xfrm>
          <a:prstGeom prst="rect">
            <a:avLst/>
          </a:prstGeom>
        </p:spPr>
      </p:pic>
      <p:pic>
        <p:nvPicPr>
          <p:cNvPr id="14" name="13 Imagen"/>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2584395" y="3321368"/>
            <a:ext cx="615696" cy="542544"/>
          </a:xfrm>
          <a:prstGeom prst="rect">
            <a:avLst/>
          </a:prstGeom>
        </p:spPr>
      </p:pic>
      <p:pic>
        <p:nvPicPr>
          <p:cNvPr id="15" name="14 Imagen"/>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1400294" y="3865978"/>
            <a:ext cx="1044000" cy="413893"/>
          </a:xfrm>
          <a:prstGeom prst="rect">
            <a:avLst/>
          </a:prstGeom>
        </p:spPr>
      </p:pic>
      <p:pic>
        <p:nvPicPr>
          <p:cNvPr id="16" name="15 Imagen"/>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3299678" y="3900251"/>
            <a:ext cx="870300" cy="374290"/>
          </a:xfrm>
          <a:prstGeom prst="rect">
            <a:avLst/>
          </a:prstGeom>
        </p:spPr>
      </p:pic>
      <p:pic>
        <p:nvPicPr>
          <p:cNvPr id="17" name="16 Imagen"/>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4566907" y="2987859"/>
            <a:ext cx="900000" cy="329577"/>
          </a:xfrm>
          <a:prstGeom prst="rect">
            <a:avLst/>
          </a:prstGeom>
        </p:spPr>
      </p:pic>
      <p:pic>
        <p:nvPicPr>
          <p:cNvPr id="236" name="235 Imagen"/>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6163302" y="4879959"/>
            <a:ext cx="864000" cy="237213"/>
          </a:xfrm>
          <a:prstGeom prst="rect">
            <a:avLst/>
          </a:prstGeom>
        </p:spPr>
      </p:pic>
      <p:pic>
        <p:nvPicPr>
          <p:cNvPr id="213" name="Imagen 49"/>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3774336" y="4816210"/>
            <a:ext cx="576000" cy="360000"/>
          </a:xfrm>
          <a:prstGeom prst="rect">
            <a:avLst/>
          </a:prstGeom>
        </p:spPr>
      </p:pic>
      <p:pic>
        <p:nvPicPr>
          <p:cNvPr id="228" name="Imagen 69"/>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7314135" y="4779402"/>
            <a:ext cx="1329587" cy="386587"/>
          </a:xfrm>
          <a:prstGeom prst="rect">
            <a:avLst/>
          </a:prstGeom>
        </p:spPr>
      </p:pic>
    </p:spTree>
    <p:extLst>
      <p:ext uri="{BB962C8B-B14F-4D97-AF65-F5344CB8AC3E}">
        <p14:creationId xmlns:p14="http://schemas.microsoft.com/office/powerpoint/2010/main" val="67204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3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4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4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4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4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4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3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1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28650" y="576421"/>
            <a:ext cx="3203121" cy="425072"/>
          </a:xfrm>
        </p:spPr>
        <p:txBody>
          <a:bodyPr anchor="t">
            <a:normAutofit/>
          </a:bodyPr>
          <a:lstStyle/>
          <a:p>
            <a:r>
              <a:rPr lang="es-ES_tradnl" sz="2200" dirty="0"/>
              <a:t>ASSOCIATE MEMBERS</a:t>
            </a:r>
            <a:endParaRPr lang="en-US" sz="2200" dirty="0"/>
          </a:p>
        </p:txBody>
      </p:sp>
      <p:pic>
        <p:nvPicPr>
          <p:cNvPr id="73"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405" y="1345343"/>
            <a:ext cx="1447277" cy="698515"/>
          </a:xfrm>
          <a:prstGeom prst="rect">
            <a:avLst/>
          </a:prstGeom>
        </p:spPr>
      </p:pic>
      <p:pic>
        <p:nvPicPr>
          <p:cNvPr id="74"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3650" y="2061816"/>
            <a:ext cx="1260000" cy="826668"/>
          </a:xfrm>
          <a:prstGeom prst="rect">
            <a:avLst/>
          </a:prstGeom>
        </p:spPr>
      </p:pic>
      <p:pic>
        <p:nvPicPr>
          <p:cNvPr id="77"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319" y="2188908"/>
            <a:ext cx="1332000" cy="649791"/>
          </a:xfrm>
          <a:prstGeom prst="rect">
            <a:avLst/>
          </a:prstGeom>
        </p:spPr>
      </p:pic>
      <p:pic>
        <p:nvPicPr>
          <p:cNvPr id="79"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319" y="3254119"/>
            <a:ext cx="2018693" cy="458514"/>
          </a:xfrm>
          <a:prstGeom prst="rect">
            <a:avLst/>
          </a:prstGeom>
        </p:spPr>
      </p:pic>
      <p:pic>
        <p:nvPicPr>
          <p:cNvPr id="80"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4269" y="3320158"/>
            <a:ext cx="1800000" cy="373756"/>
          </a:xfrm>
          <a:prstGeom prst="rect">
            <a:avLst/>
          </a:prstGeom>
        </p:spPr>
      </p:pic>
      <p:pic>
        <p:nvPicPr>
          <p:cNvPr id="82"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0047" y="3090901"/>
            <a:ext cx="1152000" cy="784950"/>
          </a:xfrm>
          <a:prstGeom prst="rect">
            <a:avLst/>
          </a:prstGeom>
        </p:spPr>
      </p:pic>
      <p:pic>
        <p:nvPicPr>
          <p:cNvPr id="86" name="Picture 4" descr="Resultado de imagen para EXIM BAN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319" y="4057728"/>
            <a:ext cx="1404000" cy="74222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13405" y="3111479"/>
            <a:ext cx="1264979" cy="791114"/>
          </a:xfrm>
          <a:prstGeom prst="rect">
            <a:avLst/>
          </a:prstGeom>
        </p:spPr>
      </p:pic>
      <p:pic>
        <p:nvPicPr>
          <p:cNvPr id="5" name="4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2047" y="4216927"/>
            <a:ext cx="1800000" cy="423829"/>
          </a:xfrm>
          <a:prstGeom prst="rect">
            <a:avLst/>
          </a:prstGeom>
        </p:spPr>
      </p:pic>
      <p:pic>
        <p:nvPicPr>
          <p:cNvPr id="6" name="5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84269" y="2308893"/>
            <a:ext cx="1008000" cy="591870"/>
          </a:xfrm>
          <a:prstGeom prst="rect">
            <a:avLst/>
          </a:prstGeom>
        </p:spPr>
      </p:pic>
      <p:pic>
        <p:nvPicPr>
          <p:cNvPr id="19" name="18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83805" y="4101148"/>
            <a:ext cx="1728000" cy="655388"/>
          </a:xfrm>
          <a:prstGeom prst="rect">
            <a:avLst/>
          </a:prstGeom>
        </p:spPr>
      </p:pic>
      <p:sp>
        <p:nvSpPr>
          <p:cNvPr id="21" name="20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pic>
        <p:nvPicPr>
          <p:cNvPr id="3" name="2 Image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44040" y="1264058"/>
            <a:ext cx="1368000" cy="796189"/>
          </a:xfrm>
          <a:prstGeom prst="rect">
            <a:avLst/>
          </a:prstGeom>
        </p:spPr>
      </p:pic>
      <p:pic>
        <p:nvPicPr>
          <p:cNvPr id="7" name="6 Image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19999" y="1264262"/>
            <a:ext cx="1260000" cy="860675"/>
          </a:xfrm>
          <a:prstGeom prst="rect">
            <a:avLst/>
          </a:prstGeom>
        </p:spPr>
      </p:pic>
      <p:pic>
        <p:nvPicPr>
          <p:cNvPr id="8" name="7 Imagen"/>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83805" y="2266143"/>
            <a:ext cx="1836000" cy="614381"/>
          </a:xfrm>
          <a:prstGeom prst="rect">
            <a:avLst/>
          </a:prstGeom>
        </p:spPr>
      </p:pic>
      <p:pic>
        <p:nvPicPr>
          <p:cNvPr id="37" name="Picture 2" descr="http://redegarantias.com/archivos/logo_empresa.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0614" y="3976598"/>
            <a:ext cx="1809574" cy="823357"/>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6188" y="1345343"/>
            <a:ext cx="1427367" cy="570947"/>
          </a:xfrm>
          <a:prstGeom prst="rect">
            <a:avLst/>
          </a:prstGeom>
        </p:spPr>
      </p:pic>
    </p:spTree>
    <p:extLst>
      <p:ext uri="{BB962C8B-B14F-4D97-AF65-F5344CB8AC3E}">
        <p14:creationId xmlns:p14="http://schemas.microsoft.com/office/powerpoint/2010/main" val="319276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28650" y="521991"/>
            <a:ext cx="4095750" cy="468615"/>
          </a:xfrm>
        </p:spPr>
        <p:txBody>
          <a:bodyPr anchor="t">
            <a:normAutofit/>
          </a:bodyPr>
          <a:lstStyle/>
          <a:p>
            <a:r>
              <a:rPr lang="es-ES_tradnl" sz="2200" dirty="0"/>
              <a:t>COLLABORATING MEMBERS</a:t>
            </a:r>
            <a:endParaRPr lang="en-US" sz="2200" dirty="0"/>
          </a:p>
        </p:txBody>
      </p:sp>
      <p:pic>
        <p:nvPicPr>
          <p:cNvPr id="12"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824" y="2715751"/>
            <a:ext cx="1664921" cy="630000"/>
          </a:xfrm>
          <a:prstGeom prst="rect">
            <a:avLst/>
          </a:prstGeom>
        </p:spPr>
      </p:pic>
      <p:pic>
        <p:nvPicPr>
          <p:cNvPr id="15"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6725" y="3592279"/>
            <a:ext cx="1392212" cy="1093120"/>
          </a:xfrm>
          <a:prstGeom prst="rect">
            <a:avLst/>
          </a:prstGeom>
        </p:spPr>
      </p:pic>
      <p:pic>
        <p:nvPicPr>
          <p:cNvPr id="16"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127" y="2730447"/>
            <a:ext cx="1393385" cy="842223"/>
          </a:xfrm>
          <a:prstGeom prst="rect">
            <a:avLst/>
          </a:prstGeom>
        </p:spPr>
      </p:pic>
      <p:pic>
        <p:nvPicPr>
          <p:cNvPr id="17"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2351" y="1443500"/>
            <a:ext cx="1166519" cy="967113"/>
          </a:xfrm>
          <a:prstGeom prst="rect">
            <a:avLst/>
          </a:prstGeom>
        </p:spPr>
      </p:pic>
      <p:pic>
        <p:nvPicPr>
          <p:cNvPr id="23"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9042" y="3982932"/>
            <a:ext cx="1723284" cy="638253"/>
          </a:xfrm>
          <a:prstGeom prst="rect">
            <a:avLst/>
          </a:prstGeom>
        </p:spPr>
      </p:pic>
      <p:pic>
        <p:nvPicPr>
          <p:cNvPr id="27" name="26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0420" y="1535428"/>
            <a:ext cx="1834282" cy="596250"/>
          </a:xfrm>
          <a:prstGeom prst="rect">
            <a:avLst/>
          </a:prstGeom>
        </p:spPr>
      </p:pic>
      <p:pic>
        <p:nvPicPr>
          <p:cNvPr id="28" name="2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3452" y="3819713"/>
            <a:ext cx="1245565" cy="982099"/>
          </a:xfrm>
          <a:prstGeom prst="rect">
            <a:avLst/>
          </a:prstGeom>
        </p:spPr>
      </p:pic>
      <p:pic>
        <p:nvPicPr>
          <p:cNvPr id="29" name="28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5127" y="1351018"/>
            <a:ext cx="1161000" cy="1152076"/>
          </a:xfrm>
          <a:prstGeom prst="rect">
            <a:avLst/>
          </a:prstGeom>
        </p:spPr>
      </p:pic>
      <p:pic>
        <p:nvPicPr>
          <p:cNvPr id="14" name="13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78967" y="2697722"/>
            <a:ext cx="1813287" cy="697173"/>
          </a:xfrm>
          <a:prstGeom prst="rect">
            <a:avLst/>
          </a:prstGeom>
        </p:spPr>
      </p:pic>
      <p:sp>
        <p:nvSpPr>
          <p:cNvPr id="13" name="12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308540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15686" y="1334141"/>
            <a:ext cx="8360222" cy="626018"/>
          </a:xfrm>
          <a:prstGeom prst="rect">
            <a:avLst/>
          </a:prstGeom>
          <a:noFill/>
        </p:spPr>
        <p:txBody>
          <a:bodyPr wrap="square" lIns="71323" tIns="35662" rIns="71323" bIns="35662" rtlCol="0">
            <a:spAutoFit/>
          </a:bodyPr>
          <a:lstStyle/>
          <a:p>
            <a:pPr algn="ctr"/>
            <a:r>
              <a:rPr lang="es-PE" sz="1800" b="1" dirty="0">
                <a:latin typeface="Lato" panose="020F0502020204030203" pitchFamily="34" charset="0"/>
                <a:ea typeface="Lato" panose="020F0502020204030203" pitchFamily="34" charset="0"/>
                <a:cs typeface="Lato" panose="020F0502020204030203" pitchFamily="34" charset="0"/>
              </a:rPr>
              <a:t>ASSETS AND PORTFOLIO OF ALIDE’s DEVELOPMENT BANK MEMBERS</a:t>
            </a:r>
          </a:p>
          <a:p>
            <a:pPr algn="ctr"/>
            <a:r>
              <a:rPr lang="en-US" sz="1800" b="1" dirty="0">
                <a:latin typeface="Lato" panose="020F0502020204030203" pitchFamily="34" charset="0"/>
                <a:ea typeface="Lato" panose="020F0502020204030203" pitchFamily="34" charset="0"/>
                <a:cs typeface="Lato" panose="020F0502020204030203" pitchFamily="34" charset="0"/>
              </a:rPr>
              <a:t>(Billion US$)</a:t>
            </a:r>
          </a:p>
        </p:txBody>
      </p:sp>
      <p:graphicFrame>
        <p:nvGraphicFramePr>
          <p:cNvPr id="10" name="9 Tabla"/>
          <p:cNvGraphicFramePr>
            <a:graphicFrameLocks noGrp="1"/>
          </p:cNvGraphicFramePr>
          <p:nvPr>
            <p:extLst>
              <p:ext uri="{D42A27DB-BD31-4B8C-83A1-F6EECF244321}">
                <p14:modId xmlns:p14="http://schemas.microsoft.com/office/powerpoint/2010/main" val="748170206"/>
              </p:ext>
            </p:extLst>
          </p:nvPr>
        </p:nvGraphicFramePr>
        <p:xfrm>
          <a:off x="1088631" y="2168546"/>
          <a:ext cx="6850882" cy="1787130"/>
        </p:xfrm>
        <a:graphic>
          <a:graphicData uri="http://schemas.openxmlformats.org/drawingml/2006/table">
            <a:tbl>
              <a:tblPr firstRow="1" bandRow="1">
                <a:tableStyleId>{5C22544A-7EE6-4342-B048-85BDC9FD1C3A}</a:tableStyleId>
              </a:tblPr>
              <a:tblGrid>
                <a:gridCol w="4180054">
                  <a:extLst>
                    <a:ext uri="{9D8B030D-6E8A-4147-A177-3AD203B41FA5}">
                      <a16:colId xmlns:a16="http://schemas.microsoft.com/office/drawing/2014/main" val="20000"/>
                    </a:ext>
                  </a:extLst>
                </a:gridCol>
                <a:gridCol w="1382486">
                  <a:extLst>
                    <a:ext uri="{9D8B030D-6E8A-4147-A177-3AD203B41FA5}">
                      <a16:colId xmlns:a16="http://schemas.microsoft.com/office/drawing/2014/main" val="20001"/>
                    </a:ext>
                  </a:extLst>
                </a:gridCol>
                <a:gridCol w="1288342">
                  <a:extLst>
                    <a:ext uri="{9D8B030D-6E8A-4147-A177-3AD203B41FA5}">
                      <a16:colId xmlns:a16="http://schemas.microsoft.com/office/drawing/2014/main" val="20002"/>
                    </a:ext>
                  </a:extLst>
                </a:gridCol>
              </a:tblGrid>
              <a:tr h="357426">
                <a:tc>
                  <a:txBody>
                    <a:bodyPr/>
                    <a:lstStyle/>
                    <a:p>
                      <a:endParaRPr lang="en-US" sz="1500" dirty="0">
                        <a:latin typeface="Lato" panose="020F0502020204030203" pitchFamily="34" charset="0"/>
                        <a:ea typeface="Lato" panose="020F0502020204030203" pitchFamily="34" charset="0"/>
                        <a:cs typeface="Lato" panose="020F0502020204030203" pitchFamily="34" charset="0"/>
                      </a:endParaRPr>
                    </a:p>
                  </a:txBody>
                  <a:tcPr marL="68580" marR="68580" marT="38100" marB="38100">
                    <a:solidFill>
                      <a:schemeClr val="bg1"/>
                    </a:solidFill>
                  </a:tcPr>
                </a:tc>
                <a:tc>
                  <a:txBody>
                    <a:bodyPr/>
                    <a:lstStyle/>
                    <a:p>
                      <a:pPr algn="ctr"/>
                      <a:r>
                        <a:rPr lang="en-US" sz="1800" dirty="0">
                          <a:latin typeface="Lato" panose="020F0502020204030203" pitchFamily="34" charset="0"/>
                          <a:ea typeface="Lato" panose="020F0502020204030203" pitchFamily="34" charset="0"/>
                          <a:cs typeface="Lato" panose="020F0502020204030203" pitchFamily="34" charset="0"/>
                        </a:rPr>
                        <a:t>Assets</a:t>
                      </a:r>
                    </a:p>
                  </a:txBody>
                  <a:tcPr marL="68580" marR="68580" marT="38100" marB="38100"/>
                </a:tc>
                <a:tc>
                  <a:txBody>
                    <a:bodyPr/>
                    <a:lstStyle/>
                    <a:p>
                      <a:pPr algn="ctr"/>
                      <a:r>
                        <a:rPr lang="en-US" sz="1800" dirty="0">
                          <a:latin typeface="Lato" panose="020F0502020204030203" pitchFamily="34" charset="0"/>
                          <a:ea typeface="Lato" panose="020F0502020204030203" pitchFamily="34" charset="0"/>
                          <a:cs typeface="Lato" panose="020F0502020204030203" pitchFamily="34" charset="0"/>
                        </a:rPr>
                        <a:t>Portfolio</a:t>
                      </a:r>
                    </a:p>
                  </a:txBody>
                  <a:tcPr marL="68580" marR="68580" marT="38100" marB="38100"/>
                </a:tc>
                <a:extLst>
                  <a:ext uri="{0D108BD9-81ED-4DB2-BD59-A6C34878D82A}">
                    <a16:rowId xmlns:a16="http://schemas.microsoft.com/office/drawing/2014/main" val="10000"/>
                  </a:ext>
                </a:extLst>
              </a:tr>
              <a:tr h="357426">
                <a:tc>
                  <a:txBody>
                    <a:bodyPr/>
                    <a:lstStyle/>
                    <a:p>
                      <a:r>
                        <a:rPr lang="en-US" sz="1800" dirty="0">
                          <a:latin typeface="Lato" panose="020F0502020204030203" pitchFamily="34" charset="0"/>
                          <a:ea typeface="Lato" panose="020F0502020204030203" pitchFamily="34" charset="0"/>
                          <a:cs typeface="Lato" panose="020F0502020204030203" pitchFamily="34" charset="0"/>
                        </a:rPr>
                        <a:t>National Banks of LAC</a:t>
                      </a:r>
                    </a:p>
                  </a:txBody>
                  <a:tcPr marL="68580" marR="68580" marT="38100" marB="38100"/>
                </a:tc>
                <a:tc>
                  <a:txBody>
                    <a:bodyPr/>
                    <a:lstStyle/>
                    <a:p>
                      <a:pPr algn="r"/>
                      <a:r>
                        <a:rPr lang="en-US" sz="1800" dirty="0">
                          <a:latin typeface="Lato" panose="020F0502020204030203" pitchFamily="34" charset="0"/>
                          <a:ea typeface="Lato" panose="020F0502020204030203" pitchFamily="34" charset="0"/>
                          <a:cs typeface="Lato" panose="020F0502020204030203" pitchFamily="34" charset="0"/>
                        </a:rPr>
                        <a:t>1,479</a:t>
                      </a:r>
                    </a:p>
                  </a:txBody>
                  <a:tcPr marL="68580" marR="68580" marT="38100" marB="38100"/>
                </a:tc>
                <a:tc>
                  <a:txBody>
                    <a:bodyPr/>
                    <a:lstStyle/>
                    <a:p>
                      <a:pPr algn="r"/>
                      <a:r>
                        <a:rPr lang="en-US" sz="1800" dirty="0">
                          <a:latin typeface="Lato" panose="020F0502020204030203" pitchFamily="34" charset="0"/>
                          <a:ea typeface="Lato" panose="020F0502020204030203" pitchFamily="34" charset="0"/>
                          <a:cs typeface="Lato" panose="020F0502020204030203" pitchFamily="34" charset="0"/>
                        </a:rPr>
                        <a:t>807</a:t>
                      </a:r>
                    </a:p>
                  </a:txBody>
                  <a:tcPr marL="68580" marR="68580" marT="38100" marB="38100"/>
                </a:tc>
                <a:extLst>
                  <a:ext uri="{0D108BD9-81ED-4DB2-BD59-A6C34878D82A}">
                    <a16:rowId xmlns:a16="http://schemas.microsoft.com/office/drawing/2014/main" val="10001"/>
                  </a:ext>
                </a:extLst>
              </a:tr>
              <a:tr h="357426">
                <a:tc>
                  <a:txBody>
                    <a:bodyPr/>
                    <a:lstStyle/>
                    <a:p>
                      <a:r>
                        <a:rPr lang="en-US" sz="1800" dirty="0">
                          <a:latin typeface="Lato" panose="020F0502020204030203" pitchFamily="34" charset="0"/>
                          <a:ea typeface="Lato" panose="020F0502020204030203" pitchFamily="34" charset="0"/>
                          <a:cs typeface="Lato" panose="020F0502020204030203" pitchFamily="34" charset="0"/>
                        </a:rPr>
                        <a:t>Regional Organizations of LAC</a:t>
                      </a:r>
                    </a:p>
                  </a:txBody>
                  <a:tcPr marL="68580" marR="68580" marT="38100" marB="38100"/>
                </a:tc>
                <a:tc>
                  <a:txBody>
                    <a:bodyPr/>
                    <a:lstStyle/>
                    <a:p>
                      <a:pPr algn="r"/>
                      <a:r>
                        <a:rPr lang="en-US" sz="1800" dirty="0">
                          <a:latin typeface="Lato" panose="020F0502020204030203" pitchFamily="34" charset="0"/>
                          <a:ea typeface="Lato" panose="020F0502020204030203" pitchFamily="34" charset="0"/>
                          <a:cs typeface="Lato" panose="020F0502020204030203" pitchFamily="34" charset="0"/>
                        </a:rPr>
                        <a:t>181</a:t>
                      </a:r>
                    </a:p>
                  </a:txBody>
                  <a:tcPr marL="68580" marR="68580" marT="38100" marB="38100"/>
                </a:tc>
                <a:tc>
                  <a:txBody>
                    <a:bodyPr/>
                    <a:lstStyle/>
                    <a:p>
                      <a:pPr algn="r"/>
                      <a:r>
                        <a:rPr lang="en-US" sz="1800" dirty="0">
                          <a:latin typeface="Lato" panose="020F0502020204030203" pitchFamily="34" charset="0"/>
                          <a:ea typeface="Lato" panose="020F0502020204030203" pitchFamily="34" charset="0"/>
                          <a:cs typeface="Lato" panose="020F0502020204030203" pitchFamily="34" charset="0"/>
                        </a:rPr>
                        <a:t>126</a:t>
                      </a:r>
                    </a:p>
                  </a:txBody>
                  <a:tcPr marL="68580" marR="68580" marT="38100" marB="38100"/>
                </a:tc>
                <a:extLst>
                  <a:ext uri="{0D108BD9-81ED-4DB2-BD59-A6C34878D82A}">
                    <a16:rowId xmlns:a16="http://schemas.microsoft.com/office/drawing/2014/main" val="10002"/>
                  </a:ext>
                </a:extLst>
              </a:tr>
              <a:tr h="357426">
                <a:tc>
                  <a:txBody>
                    <a:bodyPr/>
                    <a:lstStyle/>
                    <a:p>
                      <a:r>
                        <a:rPr lang="en-US" sz="1800" dirty="0">
                          <a:latin typeface="Lato" panose="020F0502020204030203" pitchFamily="34" charset="0"/>
                          <a:ea typeface="Lato" panose="020F0502020204030203" pitchFamily="34" charset="0"/>
                          <a:cs typeface="Lato" panose="020F0502020204030203" pitchFamily="34" charset="0"/>
                        </a:rPr>
                        <a:t>Extraregional Banks and the EIB</a:t>
                      </a:r>
                      <a:r>
                        <a:rPr lang="es-PE" sz="1800" dirty="0">
                          <a:latin typeface="Lato" panose="020F0502020204030203" pitchFamily="34" charset="0"/>
                          <a:ea typeface="Lato" panose="020F0502020204030203" pitchFamily="34" charset="0"/>
                          <a:cs typeface="Lato" panose="020F0502020204030203" pitchFamily="34" charset="0"/>
                        </a:rPr>
                        <a:t> (*)</a:t>
                      </a:r>
                      <a:endParaRPr lang="en-US" sz="1800" dirty="0">
                        <a:latin typeface="Lato" panose="020F0502020204030203" pitchFamily="34" charset="0"/>
                        <a:ea typeface="Lato" panose="020F0502020204030203" pitchFamily="34" charset="0"/>
                        <a:cs typeface="Lato" panose="020F0502020204030203" pitchFamily="34" charset="0"/>
                      </a:endParaRPr>
                    </a:p>
                  </a:txBody>
                  <a:tcPr marL="68580" marR="68580" marT="38100" marB="38100"/>
                </a:tc>
                <a:tc>
                  <a:txBody>
                    <a:bodyPr/>
                    <a:lstStyle/>
                    <a:p>
                      <a:pPr algn="r"/>
                      <a:r>
                        <a:rPr lang="en-US" sz="1800" dirty="0">
                          <a:latin typeface="Lato" panose="020F0502020204030203" pitchFamily="34" charset="0"/>
                          <a:ea typeface="Lato" panose="020F0502020204030203" pitchFamily="34" charset="0"/>
                          <a:cs typeface="Lato" panose="020F0502020204030203" pitchFamily="34" charset="0"/>
                        </a:rPr>
                        <a:t>3,923</a:t>
                      </a:r>
                    </a:p>
                  </a:txBody>
                  <a:tcPr marL="68580" marR="68580" marT="38100" marB="38100"/>
                </a:tc>
                <a:tc>
                  <a:txBody>
                    <a:bodyPr/>
                    <a:lstStyle/>
                    <a:p>
                      <a:pPr algn="r"/>
                      <a:r>
                        <a:rPr lang="en-US" sz="1800" dirty="0">
                          <a:latin typeface="Lato" panose="020F0502020204030203" pitchFamily="34" charset="0"/>
                          <a:ea typeface="Lato" panose="020F0502020204030203" pitchFamily="34" charset="0"/>
                          <a:cs typeface="Lato" panose="020F0502020204030203" pitchFamily="34" charset="0"/>
                        </a:rPr>
                        <a:t>2,740</a:t>
                      </a:r>
                    </a:p>
                  </a:txBody>
                  <a:tcPr marL="68580" marR="68580" marT="38100" marB="38100"/>
                </a:tc>
                <a:extLst>
                  <a:ext uri="{0D108BD9-81ED-4DB2-BD59-A6C34878D82A}">
                    <a16:rowId xmlns:a16="http://schemas.microsoft.com/office/drawing/2014/main" val="10003"/>
                  </a:ext>
                </a:extLst>
              </a:tr>
              <a:tr h="357426">
                <a:tc>
                  <a:txBody>
                    <a:bodyPr/>
                    <a:lstStyle/>
                    <a:p>
                      <a:r>
                        <a:rPr lang="en-US" sz="1800" b="1" dirty="0">
                          <a:latin typeface="Lato" panose="020F0502020204030203" pitchFamily="34" charset="0"/>
                          <a:ea typeface="Lato" panose="020F0502020204030203" pitchFamily="34" charset="0"/>
                          <a:cs typeface="Lato" panose="020F0502020204030203" pitchFamily="34" charset="0"/>
                        </a:rPr>
                        <a:t>Total</a:t>
                      </a:r>
                    </a:p>
                  </a:txBody>
                  <a:tcPr marL="68580" marR="68580" marT="38100" marB="38100"/>
                </a:tc>
                <a:tc>
                  <a:txBody>
                    <a:bodyPr/>
                    <a:lstStyle/>
                    <a:p>
                      <a:pPr algn="r"/>
                      <a:r>
                        <a:rPr lang="en-US" sz="1800" b="1" dirty="0">
                          <a:latin typeface="Lato" panose="020F0502020204030203" pitchFamily="34" charset="0"/>
                          <a:ea typeface="Lato" panose="020F0502020204030203" pitchFamily="34" charset="0"/>
                          <a:cs typeface="Lato" panose="020F0502020204030203" pitchFamily="34" charset="0"/>
                        </a:rPr>
                        <a:t>5,583</a:t>
                      </a:r>
                    </a:p>
                  </a:txBody>
                  <a:tcPr marL="68580" marR="68580" marT="38100" marB="38100"/>
                </a:tc>
                <a:tc>
                  <a:txBody>
                    <a:bodyPr/>
                    <a:lstStyle/>
                    <a:p>
                      <a:pPr algn="r"/>
                      <a:r>
                        <a:rPr lang="en-US" sz="1800" b="1" dirty="0">
                          <a:latin typeface="Lato" panose="020F0502020204030203" pitchFamily="34" charset="0"/>
                          <a:ea typeface="Lato" panose="020F0502020204030203" pitchFamily="34" charset="0"/>
                          <a:cs typeface="Lato" panose="020F0502020204030203" pitchFamily="34" charset="0"/>
                        </a:rPr>
                        <a:t>3,673</a:t>
                      </a:r>
                    </a:p>
                  </a:txBody>
                  <a:tcPr marL="68580" marR="68580" marT="38100" marB="38100"/>
                </a:tc>
                <a:extLst>
                  <a:ext uri="{0D108BD9-81ED-4DB2-BD59-A6C34878D82A}">
                    <a16:rowId xmlns:a16="http://schemas.microsoft.com/office/drawing/2014/main" val="10004"/>
                  </a:ext>
                </a:extLst>
              </a:tr>
            </a:tbl>
          </a:graphicData>
        </a:graphic>
      </p:graphicFrame>
      <p:sp>
        <p:nvSpPr>
          <p:cNvPr id="11" name="10 CuadroTexto"/>
          <p:cNvSpPr txBox="1"/>
          <p:nvPr/>
        </p:nvSpPr>
        <p:spPr>
          <a:xfrm>
            <a:off x="1532961" y="4351082"/>
            <a:ext cx="5193930" cy="256686"/>
          </a:xfrm>
          <a:prstGeom prst="rect">
            <a:avLst/>
          </a:prstGeom>
          <a:noFill/>
        </p:spPr>
        <p:txBody>
          <a:bodyPr wrap="square" lIns="71323" tIns="35662" rIns="71323" bIns="35662" rtlCol="0">
            <a:spAutoFit/>
          </a:bodyPr>
          <a:lstStyle/>
          <a:p>
            <a:r>
              <a:rPr lang="es-PE" sz="1200" b="1" dirty="0">
                <a:latin typeface="Lato" panose="020F0502020204030203" pitchFamily="34" charset="0"/>
                <a:ea typeface="Lato" panose="020F0502020204030203" pitchFamily="34" charset="0"/>
                <a:cs typeface="Lato" panose="020F0502020204030203" pitchFamily="34" charset="0"/>
              </a:rPr>
              <a:t>*</a:t>
            </a:r>
            <a:r>
              <a:rPr lang="en-US" sz="1200" b="1" dirty="0">
                <a:latin typeface="Lato" panose="020F0502020204030203" pitchFamily="34" charset="0"/>
                <a:ea typeface="Lato" panose="020F0502020204030203" pitchFamily="34" charset="0"/>
                <a:cs typeface="Lato" panose="020F0502020204030203" pitchFamily="34" charset="0"/>
              </a:rPr>
              <a:t>not included: AFD (France) and SGPM (Portugal)</a:t>
            </a:r>
          </a:p>
        </p:txBody>
      </p:sp>
      <p:sp>
        <p:nvSpPr>
          <p:cNvPr id="3" name="2 Rectángulo"/>
          <p:cNvSpPr/>
          <p:nvPr/>
        </p:nvSpPr>
        <p:spPr>
          <a:xfrm>
            <a:off x="6109533" y="484910"/>
            <a:ext cx="2592000" cy="5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533" y="475937"/>
            <a:ext cx="2592000" cy="678953"/>
          </a:xfrm>
          <a:prstGeom prst="rect">
            <a:avLst/>
          </a:prstGeom>
        </p:spPr>
      </p:pic>
      <p:sp>
        <p:nvSpPr>
          <p:cNvPr id="9" name="8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33934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46156" y="1592240"/>
            <a:ext cx="7329014" cy="3396007"/>
          </a:xfrm>
          <a:prstGeom prst="rect">
            <a:avLst/>
          </a:prstGeom>
          <a:noFill/>
        </p:spPr>
        <p:txBody>
          <a:bodyPr wrap="square" lIns="71323" tIns="35662" rIns="71323" bIns="35662" rtlCol="0">
            <a:spAutoFit/>
          </a:bodyPr>
          <a:lstStyle/>
          <a:p>
            <a:pPr marL="222885" indent="-222885" algn="just">
              <a:buFont typeface="Arial" panose="020B0604020202020204" pitchFamily="34" charset="0"/>
              <a:buChar char="•"/>
            </a:pPr>
            <a:r>
              <a:rPr lang="es-PE" sz="1600" dirty="0">
                <a:latin typeface="Lato" panose="020F0502020204030203" pitchFamily="34" charset="0"/>
                <a:ea typeface="Lato" panose="020F0502020204030203" pitchFamily="34" charset="0"/>
                <a:cs typeface="Lato" panose="020F0502020204030203" pitchFamily="34" charset="0"/>
              </a:rPr>
              <a:t>One of the most important challenges that Latin America and the Caribbean face in their economic processes, is to improve their insertion into the global economy, an aspect that limits the sustained growth of the region. </a:t>
            </a:r>
          </a:p>
          <a:p>
            <a:pPr marL="222885" indent="-222885" algn="just">
              <a:buFont typeface="Arial" panose="020B0604020202020204" pitchFamily="34" charset="0"/>
              <a:buChar char="•"/>
            </a:pPr>
            <a:endParaRPr lang="es-PE" sz="2000" dirty="0">
              <a:latin typeface="Lato" panose="020F0502020204030203" pitchFamily="34" charset="0"/>
              <a:ea typeface="Lato" panose="020F0502020204030203" pitchFamily="34" charset="0"/>
              <a:cs typeface="Lato" panose="020F0502020204030203" pitchFamily="34" charset="0"/>
            </a:endParaRPr>
          </a:p>
          <a:p>
            <a:pPr marL="222885" indent="-222885" algn="just">
              <a:buFont typeface="Arial" panose="020B0604020202020204" pitchFamily="34" charset="0"/>
              <a:buChar char="•"/>
            </a:pPr>
            <a:r>
              <a:rPr lang="es-PE" sz="1600" dirty="0">
                <a:latin typeface="Lato" panose="020F0502020204030203" pitchFamily="34" charset="0"/>
                <a:ea typeface="Lato" panose="020F0502020204030203" pitchFamily="34" charset="0"/>
                <a:cs typeface="Lato" panose="020F0502020204030203" pitchFamily="34" charset="0"/>
              </a:rPr>
              <a:t>The internationalization of LATAM companies, the development of new markets and their linkage to global value chains are key elements in this challenge.</a:t>
            </a:r>
          </a:p>
          <a:p>
            <a:pPr marL="222885" indent="-222885" algn="just">
              <a:buFont typeface="Arial" panose="020B0604020202020204" pitchFamily="34" charset="0"/>
              <a:buChar char="•"/>
            </a:pPr>
            <a:endParaRPr lang="x-none" sz="2000" dirty="0">
              <a:latin typeface="Lato" panose="020F0502020204030203" pitchFamily="34" charset="0"/>
              <a:ea typeface="Lato" panose="020F0502020204030203" pitchFamily="34" charset="0"/>
              <a:cs typeface="Lato" panose="020F0502020204030203" pitchFamily="34" charset="0"/>
            </a:endParaRPr>
          </a:p>
          <a:p>
            <a:pPr marL="222885" indent="-222885" algn="just">
              <a:buFont typeface="Arial" panose="020B0604020202020204" pitchFamily="34" charset="0"/>
              <a:buChar char="•"/>
            </a:pPr>
            <a:r>
              <a:rPr lang="es-PE" sz="1600" dirty="0">
                <a:latin typeface="Lato" panose="020F0502020204030203" pitchFamily="34" charset="0"/>
                <a:ea typeface="Lato" panose="020F0502020204030203" pitchFamily="34" charset="0"/>
                <a:cs typeface="Lato" panose="020F0502020204030203" pitchFamily="34" charset="0"/>
              </a:rPr>
              <a:t>This becomes even more relevant in the context of a globalization process that faces tensions linked to protectionism and trade and </a:t>
            </a:r>
            <a:r>
              <a:rPr lang="en-US" sz="1600" dirty="0">
                <a:latin typeface="Lato" panose="020F0502020204030203" pitchFamily="34" charset="0"/>
                <a:ea typeface="Lato" panose="020F0502020204030203" pitchFamily="34" charset="0"/>
                <a:cs typeface="Lato" panose="020F0502020204030203" pitchFamily="34" charset="0"/>
              </a:rPr>
              <a:t>regulatory</a:t>
            </a:r>
            <a:r>
              <a:rPr lang="es-PE"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imbalances</a:t>
            </a:r>
            <a:r>
              <a:rPr lang="es-PE" sz="1600" dirty="0">
                <a:latin typeface="Lato" panose="020F0502020204030203" pitchFamily="34" charset="0"/>
                <a:ea typeface="Lato" panose="020F0502020204030203" pitchFamily="34" charset="0"/>
                <a:cs typeface="Lato" panose="020F0502020204030203" pitchFamily="34" charset="0"/>
              </a:rPr>
              <a:t>.</a:t>
            </a:r>
          </a:p>
          <a:p>
            <a:pPr marL="222885" indent="-222885" algn="just">
              <a:buFont typeface="Arial" panose="020B0604020202020204" pitchFamily="34" charset="0"/>
              <a:buChar char="•"/>
            </a:pPr>
            <a:endParaRPr lang="es-PE" sz="1600" dirty="0">
              <a:latin typeface="Lato" panose="020F0502020204030203" pitchFamily="34" charset="0"/>
              <a:ea typeface="Lato" panose="020F0502020204030203" pitchFamily="34" charset="0"/>
              <a:cs typeface="Lato" panose="020F0502020204030203" pitchFamily="34" charset="0"/>
            </a:endParaRPr>
          </a:p>
          <a:p>
            <a:pPr marL="222885" indent="-222885" algn="just">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Attract</a:t>
            </a:r>
            <a:r>
              <a:rPr lang="es-PE"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financial</a:t>
            </a:r>
            <a:r>
              <a:rPr lang="es-PE"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flows</a:t>
            </a:r>
            <a:r>
              <a:rPr lang="es-PE" sz="1600" dirty="0">
                <a:latin typeface="Lato" panose="020F0502020204030203" pitchFamily="34" charset="0"/>
                <a:ea typeface="Lato" panose="020F0502020204030203" pitchFamily="34" charset="0"/>
                <a:cs typeface="Lato" panose="020F0502020204030203" pitchFamily="34" charset="0"/>
              </a:rPr>
              <a:t> in </a:t>
            </a:r>
            <a:r>
              <a:rPr lang="en-US" sz="1600" dirty="0">
                <a:latin typeface="Lato" panose="020F0502020204030203" pitchFamily="34" charset="0"/>
                <a:ea typeface="Lato" panose="020F0502020204030203" pitchFamily="34" charset="0"/>
                <a:cs typeface="Lato" panose="020F0502020204030203" pitchFamily="34" charset="0"/>
              </a:rPr>
              <a:t>order</a:t>
            </a:r>
            <a:r>
              <a:rPr lang="es-PE"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to</a:t>
            </a:r>
            <a:r>
              <a:rPr lang="es-PE"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finance</a:t>
            </a:r>
            <a:r>
              <a:rPr lang="es-PE"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sustainable</a:t>
            </a:r>
            <a:r>
              <a:rPr lang="es-PE"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green</a:t>
            </a:r>
            <a:r>
              <a:rPr lang="es-PE" sz="1600" dirty="0">
                <a:latin typeface="Lato" panose="020F0502020204030203" pitchFamily="34" charset="0"/>
                <a:ea typeface="Lato" panose="020F0502020204030203" pitchFamily="34" charset="0"/>
                <a:cs typeface="Lato" panose="020F0502020204030203" pitchFamily="34" charset="0"/>
              </a:rPr>
              <a:t> </a:t>
            </a:r>
            <a:r>
              <a:rPr lang="en-US" sz="1600" dirty="0">
                <a:latin typeface="Lato" panose="020F0502020204030203" pitchFamily="34" charset="0"/>
                <a:ea typeface="Lato" panose="020F0502020204030203" pitchFamily="34" charset="0"/>
                <a:cs typeface="Lato" panose="020F0502020204030203" pitchFamily="34" charset="0"/>
              </a:rPr>
              <a:t>projects</a:t>
            </a:r>
            <a:r>
              <a:rPr lang="es-PE" sz="1600" dirty="0">
                <a:latin typeface="Lato" panose="020F0502020204030203" pitchFamily="34" charset="0"/>
                <a:ea typeface="Lato" panose="020F0502020204030203" pitchFamily="34" charset="0"/>
                <a:cs typeface="Lato" panose="020F0502020204030203" pitchFamily="34" charset="0"/>
              </a:rPr>
              <a:t>.</a:t>
            </a:r>
          </a:p>
        </p:txBody>
      </p:sp>
      <p:sp>
        <p:nvSpPr>
          <p:cNvPr id="3" name="CuadroTexto 2"/>
          <p:cNvSpPr txBox="1"/>
          <p:nvPr/>
        </p:nvSpPr>
        <p:spPr>
          <a:xfrm>
            <a:off x="593677" y="542987"/>
            <a:ext cx="3499352" cy="410575"/>
          </a:xfrm>
          <a:prstGeom prst="rect">
            <a:avLst/>
          </a:prstGeom>
          <a:noFill/>
        </p:spPr>
        <p:txBody>
          <a:bodyPr wrap="square" lIns="71323" tIns="35662" rIns="71323" bIns="35662" rtlCol="0">
            <a:spAutoFit/>
          </a:bodyPr>
          <a:lstStyle/>
          <a:p>
            <a:r>
              <a:rPr lang="x-none" sz="2200" b="1" dirty="0">
                <a:latin typeface="Lato" panose="020F0502020204030203" pitchFamily="34" charset="0"/>
                <a:ea typeface="Lato" panose="020F0502020204030203" pitchFamily="34" charset="0"/>
                <a:cs typeface="Lato" panose="020F0502020204030203" pitchFamily="34" charset="0"/>
              </a:rPr>
              <a:t>CHALLENGES FOR LAC</a:t>
            </a:r>
            <a:endParaRPr lang="es-PE" sz="2200" b="1" dirty="0">
              <a:latin typeface="Lato" panose="020F0502020204030203" pitchFamily="34" charset="0"/>
              <a:ea typeface="Lato" panose="020F0502020204030203" pitchFamily="34" charset="0"/>
              <a:cs typeface="Lato" panose="020F0502020204030203" pitchFamily="34" charset="0"/>
            </a:endParaRPr>
          </a:p>
        </p:txBody>
      </p:sp>
      <p:sp>
        <p:nvSpPr>
          <p:cNvPr id="4" name="3 CuadroTexto"/>
          <p:cNvSpPr txBox="1">
            <a:spLocks noChangeArrowheads="1"/>
          </p:cNvSpPr>
          <p:nvPr/>
        </p:nvSpPr>
        <p:spPr bwMode="auto">
          <a:xfrm>
            <a:off x="1258824" y="5394649"/>
            <a:ext cx="6774826" cy="210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lnSpc>
                <a:spcPct val="90000"/>
              </a:lnSpc>
              <a:spcBef>
                <a:spcPts val="1000"/>
              </a:spcBef>
              <a:buFont typeface="Arial" pitchFamily="34" charset="0"/>
              <a:buChar char="•"/>
              <a:defRPr sz="1700">
                <a:solidFill>
                  <a:schemeClr val="tx1"/>
                </a:solidFill>
                <a:latin typeface="Lato" pitchFamily="34" charset="0"/>
                <a:ea typeface="Lato" pitchFamily="34" charset="0"/>
                <a:cs typeface="Lato"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Lato" pitchFamily="34" charset="0"/>
                <a:cs typeface="Lato"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Lato" pitchFamily="34" charset="0"/>
                <a:cs typeface="Lato"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Lato" pitchFamily="34" charset="0"/>
                <a:cs typeface="Lato"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Lato" pitchFamily="34" charset="0"/>
                <a:cs typeface="Lato" pitchFamily="34" charset="0"/>
              </a:defRPr>
            </a:lvl9pPr>
          </a:lstStyle>
          <a:p>
            <a:pPr algn="ctr">
              <a:lnSpc>
                <a:spcPct val="100000"/>
              </a:lnSpc>
              <a:spcBef>
                <a:spcPct val="0"/>
              </a:spcBef>
              <a:buFontTx/>
              <a:buNone/>
            </a:pPr>
            <a:r>
              <a:rPr lang="en-US" altLang="es-MX" sz="900" b="1" dirty="0">
                <a:solidFill>
                  <a:schemeClr val="tx1">
                    <a:lumMod val="50000"/>
                    <a:lumOff val="50000"/>
                  </a:schemeClr>
                </a:solidFill>
                <a:latin typeface="Calibri" pitchFamily="34" charset="0"/>
              </a:rPr>
              <a:t>Community of financial institutions that generates solutions in banking for the development of Latin America and the Caribbean</a:t>
            </a:r>
            <a:endParaRPr lang="es-MX" altLang="es-MX" sz="900" b="1" dirty="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41743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3409</TotalTime>
  <Words>835</Words>
  <Application>Microsoft Office PowerPoint</Application>
  <PresentationFormat>On-screen Show (16:10)</PresentationFormat>
  <Paragraphs>96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Lato</vt:lpstr>
      <vt:lpstr>Times New Roman</vt:lpstr>
      <vt:lpstr>Tema de Office</vt:lpstr>
      <vt:lpstr>PowerPoint Presentation</vt:lpstr>
      <vt:lpstr>PowerPoint Presentation</vt:lpstr>
      <vt:lpstr>WHAT IS ALIDE?</vt:lpstr>
      <vt:lpstr>LINES OF ACTION</vt:lpstr>
      <vt:lpstr>ACTIVE MEMBERS</vt:lpstr>
      <vt:lpstr>ASSOCIATE MEMBERS</vt:lpstr>
      <vt:lpstr>COLLABORATING MEMBERS</vt:lpstr>
      <vt:lpstr>PowerPoint Presentation</vt:lpstr>
      <vt:lpstr>PowerPoint Presentation</vt:lpstr>
      <vt:lpstr>PowerPoint Presentation</vt:lpstr>
      <vt:lpstr>CLIMATE CHANGE, FINANCING GREEN INVESTMENTS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Hanguk Yun</dc:creator>
  <cp:lastModifiedBy>Braly-Cartillier, Isabelle Frederique Fra</cp:lastModifiedBy>
  <cp:revision>215</cp:revision>
  <dcterms:created xsi:type="dcterms:W3CDTF">2018-01-18T21:02:20Z</dcterms:created>
  <dcterms:modified xsi:type="dcterms:W3CDTF">2018-12-19T17:11:49Z</dcterms:modified>
</cp:coreProperties>
</file>