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4"/>
  </p:sldMasterIdLst>
  <p:notesMasterIdLst>
    <p:notesMasterId r:id="rId17"/>
  </p:notesMasterIdLst>
  <p:sldIdLst>
    <p:sldId id="256" r:id="rId5"/>
    <p:sldId id="260" r:id="rId6"/>
    <p:sldId id="258" r:id="rId7"/>
    <p:sldId id="263" r:id="rId8"/>
    <p:sldId id="273" r:id="rId9"/>
    <p:sldId id="274" r:id="rId10"/>
    <p:sldId id="264" r:id="rId11"/>
    <p:sldId id="275" r:id="rId12"/>
    <p:sldId id="270" r:id="rId13"/>
    <p:sldId id="276" r:id="rId14"/>
    <p:sldId id="277" r:id="rId15"/>
    <p:sldId id="259" r:id="rId16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defTabSz="457200">
      <a:defRPr>
        <a:latin typeface="Calibri"/>
        <a:ea typeface="Calibri"/>
        <a:cs typeface="Calibri"/>
        <a:sym typeface="Calibri"/>
      </a:defRPr>
    </a:lvl6pPr>
    <a:lvl7pPr defTabSz="457200">
      <a:defRPr>
        <a:latin typeface="Calibri"/>
        <a:ea typeface="Calibri"/>
        <a:cs typeface="Calibri"/>
        <a:sym typeface="Calibri"/>
      </a:defRPr>
    </a:lvl7pPr>
    <a:lvl8pPr defTabSz="457200">
      <a:defRPr>
        <a:latin typeface="Calibri"/>
        <a:ea typeface="Calibri"/>
        <a:cs typeface="Calibri"/>
        <a:sym typeface="Calibri"/>
      </a:defRPr>
    </a:lvl8pPr>
    <a:lvl9pPr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84B940"/>
    <a:srgbClr val="447C82"/>
    <a:srgbClr val="F6F6F6"/>
    <a:srgbClr val="6C9835"/>
    <a:srgbClr val="2C6528"/>
    <a:srgbClr val="3C3C3C"/>
    <a:srgbClr val="6B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190363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3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5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2209800"/>
            <a:ext cx="8153400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0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7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6200-8860-42F5-A21D-CD9C5F43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ank@iadb.or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367842" y="1947988"/>
            <a:ext cx="3983463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Win-Win </a:t>
            </a:r>
            <a:r>
              <a:rPr lang="en-US" sz="15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Green Finance Partnership </a:t>
            </a:r>
          </a:p>
          <a:p>
            <a:pPr lvl="0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Latin America and the Caribbean</a:t>
            </a:r>
          </a:p>
          <a:p>
            <a:pPr lvl="0"/>
            <a:r>
              <a:rPr lang="zh-CN" altLang="en-US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拉美与加勒比海地区互惠共赢的</a:t>
            </a:r>
            <a:endParaRPr lang="en-US" altLang="zh-CN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zh-CN" altLang="en-US" dirty="0">
                <a:solidFill>
                  <a:srgbClr val="84B940"/>
                </a:solidFill>
                <a:latin typeface="Arial"/>
                <a:ea typeface="Arial"/>
                <a:cs typeface="Arial"/>
                <a:sym typeface="Arial"/>
              </a:rPr>
              <a:t>绿色金融伙伴</a:t>
            </a:r>
            <a:endParaRPr lang="en-US" dirty="0">
              <a:solidFill>
                <a:srgbClr val="84B94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n-US" dirty="0">
              <a:solidFill>
                <a:srgbClr val="3C3C3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r>
              <a:rPr lang="en-US" sz="1200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Inter-American Development Bank (IDB)</a:t>
            </a: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美洲开发银行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lang="en-US" sz="1200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387AEDF-6E94-4201-8F6C-297BC2329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25306" b="6006"/>
          <a:stretch/>
        </p:blipFill>
        <p:spPr>
          <a:xfrm>
            <a:off x="914400" y="4560908"/>
            <a:ext cx="1879203" cy="1447801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1296A-0A82-485A-9455-502ADD3C6D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2BF9E8AE-66D5-4741-9897-4D1A34C0B70D}"/>
              </a:ext>
            </a:extLst>
          </p:cNvPr>
          <p:cNvSpPr/>
          <p:nvPr/>
        </p:nvSpPr>
        <p:spPr>
          <a:xfrm>
            <a:off x="367842" y="3765341"/>
            <a:ext cx="1133324" cy="103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spcBef>
                <a:spcPts val="600"/>
              </a:spcBef>
            </a:pPr>
            <a:endParaRPr lang="en-US" sz="1400" i="1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spcBef>
                <a:spcPts val="600"/>
              </a:spcBef>
            </a:pPr>
            <a:r>
              <a:rPr lang="en-US" sz="1200" b="1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November 2018</a:t>
            </a:r>
          </a:p>
          <a:p>
            <a:pPr algn="l">
              <a:spcBef>
                <a:spcPts val="600"/>
              </a:spcBef>
            </a:pPr>
            <a:r>
              <a:rPr lang="en-US" altLang="zh-CN" sz="1200" b="1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r>
              <a:rPr lang="zh-CN" altLang="en-US" sz="1200" b="1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CN" sz="1200" b="1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CN" altLang="en-US" sz="1200" b="1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月</a:t>
            </a:r>
            <a:endParaRPr lang="en-US" sz="1200" b="1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</a:pPr>
            <a:endParaRPr sz="1400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607337" y="608553"/>
            <a:ext cx="752857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Our value proposition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我们的价值主张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lang="en-US" sz="1600" dirty="0">
              <a:solidFill>
                <a:srgbClr val="3C3C3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r>
              <a:rPr lang="en-US" sz="1600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Strategic Partnership to jointly develop and implement </a:t>
            </a:r>
          </a:p>
          <a:p>
            <a:r>
              <a:rPr lang="zh-CN" altLang="en-US" sz="1600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战略性伙伴关系，共同制定和实施</a:t>
            </a:r>
            <a:r>
              <a:rPr lang="en-US" sz="1600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1600" dirty="0">
                <a:solidFill>
                  <a:srgbClr val="84B94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Green Finance </a:t>
            </a:r>
            <a:r>
              <a:rPr lang="en-US" sz="1600" dirty="0">
                <a:solidFill>
                  <a:srgbClr val="6B626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instru</a:t>
            </a:r>
            <a:r>
              <a:rPr lang="en-US" sz="1600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ments, that are: </a:t>
            </a:r>
          </a:p>
          <a:p>
            <a:r>
              <a:rPr lang="zh-CN" altLang="en-US" sz="1600" dirty="0">
                <a:solidFill>
                  <a:srgbClr val="6B6262"/>
                </a:solidFill>
                <a:latin typeface="Arial"/>
                <a:ea typeface="Arial"/>
                <a:cs typeface="Arial"/>
                <a:sym typeface="Arial"/>
              </a:rPr>
              <a:t>具有以下特征的绿色金融工具：</a:t>
            </a:r>
            <a:endParaRPr lang="en-US" sz="1600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n-US" dirty="0">
              <a:solidFill>
                <a:srgbClr val="3C3C3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12BFD-4279-4721-8AAB-9C3615429A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43063EFA-212A-413D-A8F5-95F49AEF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692433"/>
            <a:ext cx="355799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Innovative </a:t>
            </a:r>
            <a:r>
              <a:rPr lang="zh-CN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创新</a:t>
            </a:r>
            <a:endParaRPr lang="en-US" altLang="en-US" sz="1600" dirty="0">
              <a:solidFill>
                <a:srgbClr val="004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F7452475-920A-4E94-A5AF-28CCF971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416" y="4090923"/>
            <a:ext cx="389918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n-US" altLang="en-US" sz="1600" dirty="0"/>
              <a:t>Optimized </a:t>
            </a:r>
            <a:r>
              <a:rPr lang="zh-CN" altLang="en-US" sz="1600" dirty="0"/>
              <a:t>优化</a:t>
            </a:r>
            <a:endParaRPr lang="en-US" altLang="en-US" sz="1600" dirty="0"/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DD854F63-770D-4124-AEC3-903047BC1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416" y="4492082"/>
            <a:ext cx="4391102" cy="6617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n-US" altLang="en-US" sz="1600" dirty="0"/>
              <a:t>Based on our Blending Technology </a:t>
            </a:r>
          </a:p>
          <a:p>
            <a:pPr algn="l"/>
            <a:r>
              <a:rPr lang="zh-CN" altLang="en-US" sz="1600" dirty="0"/>
              <a:t>基于我们的融合技术</a:t>
            </a:r>
            <a:endParaRPr lang="en-US" altLang="en-US" sz="1600" dirty="0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98E59C0-EECC-411F-A3BE-C7EFBF43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989" y="5190941"/>
            <a:ext cx="487679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n-US" altLang="en-US" sz="1600" dirty="0"/>
              <a:t>Tailored to the needs of our clients </a:t>
            </a:r>
            <a:r>
              <a:rPr lang="zh-CN" altLang="en-US" sz="1600" dirty="0"/>
              <a:t>量身定制</a:t>
            </a:r>
            <a:endParaRPr lang="en-US" altLang="en-US" sz="1600" dirty="0"/>
          </a:p>
        </p:txBody>
      </p:sp>
      <p:pic>
        <p:nvPicPr>
          <p:cNvPr id="38" name="Picture 2" descr="Image result for green steps vectors">
            <a:extLst>
              <a:ext uri="{FF2B5EF4-FFF2-40B4-BE49-F238E27FC236}">
                <a16:creationId xmlns:a16="http://schemas.microsoft.com/office/drawing/2014/main" id="{1B4A120A-907D-4723-BA9F-54C522671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6"/>
          <a:stretch/>
        </p:blipFill>
        <p:spPr bwMode="auto">
          <a:xfrm>
            <a:off x="609600" y="2266130"/>
            <a:ext cx="2432017" cy="1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green steps vectors">
            <a:extLst>
              <a:ext uri="{FF2B5EF4-FFF2-40B4-BE49-F238E27FC236}">
                <a16:creationId xmlns:a16="http://schemas.microsoft.com/office/drawing/2014/main" id="{D393B692-1146-410A-AB03-4B3C9053E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8" b="34577"/>
          <a:stretch/>
        </p:blipFill>
        <p:spPr bwMode="auto">
          <a:xfrm>
            <a:off x="611863" y="3689492"/>
            <a:ext cx="2432017" cy="20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green steps vectors">
            <a:extLst>
              <a:ext uri="{FF2B5EF4-FFF2-40B4-BE49-F238E27FC236}">
                <a16:creationId xmlns:a16="http://schemas.microsoft.com/office/drawing/2014/main" id="{89F45EFE-66B5-4551-852D-D200598F0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b="290"/>
          <a:stretch/>
        </p:blipFill>
        <p:spPr bwMode="auto">
          <a:xfrm>
            <a:off x="607337" y="5360218"/>
            <a:ext cx="2432017" cy="10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799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Image result for green steps vectors">
            <a:extLst>
              <a:ext uri="{FF2B5EF4-FFF2-40B4-BE49-F238E27FC236}">
                <a16:creationId xmlns:a16="http://schemas.microsoft.com/office/drawing/2014/main" id="{7C9FA35F-442F-4D42-8690-472C4269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2832"/>
            <a:ext cx="3425991" cy="29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NGLES LAMINA BLANCA IDB.001 copy.png">
            <a:extLst>
              <a:ext uri="{FF2B5EF4-FFF2-40B4-BE49-F238E27FC236}">
                <a16:creationId xmlns:a16="http://schemas.microsoft.com/office/drawing/2014/main" id="{35F60D85-AFDD-4153-81DD-FBEDAF8B2ADC}"/>
              </a:ext>
            </a:extLst>
          </p:cNvPr>
          <p:cNvPicPr/>
          <p:nvPr/>
        </p:nvPicPr>
        <p:blipFill rotWithShape="1">
          <a:blip r:embed="rId3">
            <a:extLst/>
          </a:blip>
          <a:srcRect t="67778" r="72500" b="2631"/>
          <a:stretch/>
        </p:blipFill>
        <p:spPr>
          <a:xfrm>
            <a:off x="3102141" y="4380769"/>
            <a:ext cx="1562100" cy="171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A0DDB-6415-47BD-B9CA-D6E048AAE4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17" name="INGLES LAMINA BLANCA IDB.001 copy.png">
            <a:extLst>
              <a:ext uri="{FF2B5EF4-FFF2-40B4-BE49-F238E27FC236}">
                <a16:creationId xmlns:a16="http://schemas.microsoft.com/office/drawing/2014/main" id="{111E4B21-8A48-45E8-8EDD-2C0EC6FBAE4B}"/>
              </a:ext>
            </a:extLst>
          </p:cNvPr>
          <p:cNvPicPr/>
          <p:nvPr/>
        </p:nvPicPr>
        <p:blipFill rotWithShape="1">
          <a:blip r:embed="rId3">
            <a:extLst/>
          </a:blip>
          <a:srcRect t="67778" r="72500" b="2432"/>
          <a:stretch/>
        </p:blipFill>
        <p:spPr>
          <a:xfrm>
            <a:off x="2681205" y="2971800"/>
            <a:ext cx="967342" cy="1265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Image result for green steps vectors">
            <a:extLst>
              <a:ext uri="{FF2B5EF4-FFF2-40B4-BE49-F238E27FC236}">
                <a16:creationId xmlns:a16="http://schemas.microsoft.com/office/drawing/2014/main" id="{12E6941D-8C7D-4326-A758-A6B7F97D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6602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hape 9">
            <a:extLst>
              <a:ext uri="{FF2B5EF4-FFF2-40B4-BE49-F238E27FC236}">
                <a16:creationId xmlns:a16="http://schemas.microsoft.com/office/drawing/2014/main" id="{C229A636-275F-4EDA-BC3F-741B5C32B40C}"/>
              </a:ext>
            </a:extLst>
          </p:cNvPr>
          <p:cNvSpPr/>
          <p:nvPr/>
        </p:nvSpPr>
        <p:spPr>
          <a:xfrm>
            <a:off x="3959391" y="2971800"/>
            <a:ext cx="4477188" cy="1797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Let’s start the journey </a:t>
            </a:r>
            <a:r>
              <a:rPr lang="en-US" sz="20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together 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by taking the </a:t>
            </a:r>
            <a:r>
              <a:rPr lang="en-US" sz="20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first steps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4B940"/>
                </a:solidFill>
                <a:latin typeface="Arial Black"/>
                <a:sym typeface="Arial Black"/>
              </a:rPr>
              <a:t>千里之行，始于足下</a:t>
            </a:r>
            <a:endParaRPr lang="en-US" altLang="zh-CN" sz="2000" dirty="0">
              <a:solidFill>
                <a:srgbClr val="84B940"/>
              </a:solidFill>
              <a:latin typeface="Arial Black"/>
              <a:sym typeface="Arial Black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让我们携手共进</a:t>
            </a:r>
            <a:endParaRPr lang="en-US" altLang="zh-CN" sz="2000" dirty="0">
              <a:solidFill>
                <a:srgbClr val="84B94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641608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7ID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428497" y="2782669"/>
            <a:ext cx="173380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53535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chemeClr val="bg1">
                    <a:lumMod val="50000"/>
                  </a:schemeClr>
                </a:solidFill>
              </a:rPr>
              <a:t>THANK YOU!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XIÈ XIE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3A5B3E2-FEE0-432F-A72C-B665C053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9900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429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Division Chief</a:t>
            </a:r>
          </a:p>
          <a:p>
            <a:pPr marL="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Connectivity, Markets and Finance</a:t>
            </a:r>
          </a:p>
          <a:p>
            <a:pPr marL="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Inter-American Development Bank</a:t>
            </a:r>
          </a:p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r>
              <a:rPr lang="en-US" alt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juank@iadb.org</a:t>
            </a:r>
            <a:r>
              <a:rPr lang="en-US" alt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EA6FAEB2-74FB-4FBC-980E-71A8B9360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267200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Juan </a:t>
            </a:r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Ketterer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18117-B9D1-4983-A85D-B307FA3643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NGLES LAMINA BLANCA IDB.001 copy.png">
            <a:extLst>
              <a:ext uri="{FF2B5EF4-FFF2-40B4-BE49-F238E27FC236}">
                <a16:creationId xmlns:a16="http://schemas.microsoft.com/office/drawing/2014/main" id="{D2DEAFD3-D02A-4DC9-8D1F-BF62B8C4243D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990600" y="2133600"/>
            <a:ext cx="7054816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IDB is a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long-term trusted </a:t>
            </a:r>
            <a:r>
              <a:rPr lang="en-US" sz="20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development partner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of </a:t>
            </a: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Latin America and the Caribbean</a:t>
            </a:r>
          </a:p>
          <a:p>
            <a:pPr lvl="0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美洲开发银行（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IDB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）是拉丁美洲和加勒比海地区广受信赖的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" panose="020B0604020202020204" pitchFamily="34" charset="0"/>
              <a:sym typeface="Arial Black"/>
            </a:endParaRPr>
          </a:p>
          <a:p>
            <a:pPr lvl="0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长期</a:t>
            </a:r>
            <a:r>
              <a:rPr lang="zh-CN" altLang="en-US" sz="2000" dirty="0">
                <a:solidFill>
                  <a:srgbClr val="84B940"/>
                </a:solidFill>
                <a:latin typeface="Arial Black"/>
                <a:ea typeface="Arial Black"/>
                <a:cs typeface="Arial" panose="020B0604020202020204" pitchFamily="34" charset="0"/>
                <a:sym typeface="Arial Black"/>
              </a:rPr>
              <a:t>发展伙伴</a:t>
            </a:r>
            <a:endParaRPr lang="en-US" sz="2000" dirty="0">
              <a:solidFill>
                <a:srgbClr val="84B940"/>
              </a:solidFill>
              <a:latin typeface="Arial Black"/>
              <a:ea typeface="Arial Black"/>
              <a:cs typeface="Arial" panose="020B0604020202020204" pitchFamily="34" charset="0"/>
              <a:sym typeface="Arial Black"/>
            </a:endParaRPr>
          </a:p>
          <a:p>
            <a:pPr lvl="0"/>
            <a:endParaRPr lang="en-US" sz="20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74CC6-AC42-456D-B123-18F01129F6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A90375-ED91-4B93-B059-FF1F3062FE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8800" y="3581400"/>
            <a:ext cx="2227204" cy="1981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177818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457844" y="573147"/>
            <a:ext cx="573233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the last 50 years, 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partnership network has grown synergies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美洲开发银行和拉美各国开发银行合作已达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50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年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6B1020C-572B-4B12-9DEC-A8390E59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138" y="1371600"/>
            <a:ext cx="4597400" cy="54102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CE1D3F6-707F-4FA5-BFA5-C7A3C6A3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271712"/>
            <a:ext cx="4413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NCOLDEX">
            <a:extLst>
              <a:ext uri="{FF2B5EF4-FFF2-40B4-BE49-F238E27FC236}">
                <a16:creationId xmlns:a16="http://schemas.microsoft.com/office/drawing/2014/main" id="{7AD2B847-4DAC-4449-9720-1131BDBAC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841625"/>
            <a:ext cx="10271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Documents and Settings\Lucila Serra\My Documents\Dropbox\BID\Conferences &amp; Events\NAFIN kFw EE\Nafin Logo.jpg">
            <a:extLst>
              <a:ext uri="{FF2B5EF4-FFF2-40B4-BE49-F238E27FC236}">
                <a16:creationId xmlns:a16="http://schemas.microsoft.com/office/drawing/2014/main" id="{BED4DC80-E258-4990-A2B1-329EB9AC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090737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OGO FIRA BAJA RESOLUCION">
            <a:extLst>
              <a:ext uri="{FF2B5EF4-FFF2-40B4-BE49-F238E27FC236}">
                <a16:creationId xmlns:a16="http://schemas.microsoft.com/office/drawing/2014/main" id="{89843F77-2E5A-4261-A954-F7CEAEC5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595562"/>
            <a:ext cx="612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ndes-financ">
            <a:extLst>
              <a:ext uri="{FF2B5EF4-FFF2-40B4-BE49-F238E27FC236}">
                <a16:creationId xmlns:a16="http://schemas.microsoft.com/office/drawing/2014/main" id="{F718EFA6-D1CE-4352-805D-097C964A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498975"/>
            <a:ext cx="642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EB00628-2A61-41D5-BDB9-7540C8F774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108200"/>
            <a:ext cx="520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116884D-BC8E-49F5-B12A-75E2E55D3C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5724" r="50246" b="-6532"/>
          <a:stretch>
            <a:fillRect/>
          </a:stretch>
        </p:blipFill>
        <p:spPr bwMode="auto">
          <a:xfrm>
            <a:off x="2760663" y="4097337"/>
            <a:ext cx="8937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53144CCB-F969-4F33-A316-9916D6BF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8275" y="5475287"/>
            <a:ext cx="7239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8" descr="D:\DATA.IDB\Pictures\ABDE.jpg">
            <a:extLst>
              <a:ext uri="{FF2B5EF4-FFF2-40B4-BE49-F238E27FC236}">
                <a16:creationId xmlns:a16="http://schemas.microsoft.com/office/drawing/2014/main" id="{C5521684-997D-4A0A-8F8F-A2135891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"/>
          <a:stretch>
            <a:fillRect/>
          </a:stretch>
        </p:blipFill>
        <p:spPr bwMode="auto">
          <a:xfrm>
            <a:off x="5089525" y="4281487"/>
            <a:ext cx="9032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A7B6E338-6C8C-4BC4-9451-C8BA33AB5D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82975"/>
            <a:ext cx="65563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ABC245F-582E-4EBA-A4E8-8559D491616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" b="21663"/>
          <a:stretch/>
        </p:blipFill>
        <p:spPr bwMode="auto">
          <a:xfrm>
            <a:off x="1169988" y="2911475"/>
            <a:ext cx="1455737" cy="1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E4548FB-7A6A-4252-8CEA-3C59C5C0A3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3725"/>
            <a:ext cx="927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id="{94588BCD-C863-40E6-8441-4C2927F512AF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5160962"/>
            <a:ext cx="641350" cy="192088"/>
            <a:chOff x="3899679" y="3559267"/>
            <a:chExt cx="2058811" cy="6282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7093AA-F71D-40B8-AACE-BF16DD181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679" y="3559267"/>
              <a:ext cx="2058811" cy="628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2" name="Picture 1" descr="AFD.png">
              <a:extLst>
                <a:ext uri="{FF2B5EF4-FFF2-40B4-BE49-F238E27FC236}">
                  <a16:creationId xmlns:a16="http://schemas.microsoft.com/office/drawing/2014/main" id="{8FFF7E2C-608E-449E-BD95-0A37CD7DE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174" y="3623727"/>
              <a:ext cx="1886712" cy="50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DC8F7A4A-AD22-4354-86FA-9325B7A6DD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970337"/>
            <a:ext cx="5572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20D6B970-B8E5-4123-B701-583038E556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799012"/>
            <a:ext cx="581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B1A715-4549-420E-B30E-47144B0C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14639" r="64088" b="69580"/>
          <a:stretch>
            <a:fillRect/>
          </a:stretch>
        </p:blipFill>
        <p:spPr bwMode="auto">
          <a:xfrm>
            <a:off x="6276975" y="4127500"/>
            <a:ext cx="569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7D27109F-7F0B-441D-8A8F-C402F757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781175"/>
            <a:ext cx="1008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F10B193-9D53-4162-9D9B-9DA3287D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5854700"/>
            <a:ext cx="889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18B2002D-AE77-4BAE-A1CC-B44E957C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171700"/>
            <a:ext cx="439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12152202-1232-4210-80CB-8D82680A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725862"/>
            <a:ext cx="246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40D4B370-C2A4-4C20-83A1-324A1E15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714875"/>
            <a:ext cx="4175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>
            <a:extLst>
              <a:ext uri="{FF2B5EF4-FFF2-40B4-BE49-F238E27FC236}">
                <a16:creationId xmlns:a16="http://schemas.microsoft.com/office/drawing/2014/main" id="{1E64EC86-9EB4-42A6-8602-689CE3A7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856037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81DF576B-9B5E-4469-9836-7D35B62A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581275"/>
            <a:ext cx="6842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>
            <a:extLst>
              <a:ext uri="{FF2B5EF4-FFF2-40B4-BE49-F238E27FC236}">
                <a16:creationId xmlns:a16="http://schemas.microsoft.com/office/drawing/2014/main" id="{45CC9B5F-EF94-4C27-9771-083B87AF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856037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6E8FFF33-5668-4354-B034-8DC57203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427287"/>
            <a:ext cx="863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Image result for logo caixa federal png">
            <a:extLst>
              <a:ext uri="{FF2B5EF4-FFF2-40B4-BE49-F238E27FC236}">
                <a16:creationId xmlns:a16="http://schemas.microsoft.com/office/drawing/2014/main" id="{B051531D-880B-455B-9749-7E9F6538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862387"/>
            <a:ext cx="558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1" descr="Image result for banco nacion argentina png logo">
            <a:extLst>
              <a:ext uri="{FF2B5EF4-FFF2-40B4-BE49-F238E27FC236}">
                <a16:creationId xmlns:a16="http://schemas.microsoft.com/office/drawing/2014/main" id="{06D9900A-5423-4DE6-B6BF-F00CC39F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6092825"/>
            <a:ext cx="5667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3" descr="Image result for bandesal logo png">
            <a:extLst>
              <a:ext uri="{FF2B5EF4-FFF2-40B4-BE49-F238E27FC236}">
                <a16:creationId xmlns:a16="http://schemas.microsoft.com/office/drawing/2014/main" id="{DBF99317-2851-423F-88A8-8CF94297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13050"/>
            <a:ext cx="549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5" descr="Image result for bancomext  logo png">
            <a:extLst>
              <a:ext uri="{FF2B5EF4-FFF2-40B4-BE49-F238E27FC236}">
                <a16:creationId xmlns:a16="http://schemas.microsoft.com/office/drawing/2014/main" id="{9AFEFF53-8082-474B-90B9-225CE651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125662"/>
            <a:ext cx="61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Image result for produzcamos   logo png">
            <a:extLst>
              <a:ext uri="{FF2B5EF4-FFF2-40B4-BE49-F238E27FC236}">
                <a16:creationId xmlns:a16="http://schemas.microsoft.com/office/drawing/2014/main" id="{AEAB774D-4B3A-451B-A4BD-1339B435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549525"/>
            <a:ext cx="3063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9" descr="Image result for findeter  logo png">
            <a:extLst>
              <a:ext uri="{FF2B5EF4-FFF2-40B4-BE49-F238E27FC236}">
                <a16:creationId xmlns:a16="http://schemas.microsoft.com/office/drawing/2014/main" id="{B1261FBB-5B10-4C65-A81D-4B6447A4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582862"/>
            <a:ext cx="677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1" descr="Image result for BDMG  logo png">
            <a:extLst>
              <a:ext uri="{FF2B5EF4-FFF2-40B4-BE49-F238E27FC236}">
                <a16:creationId xmlns:a16="http://schemas.microsoft.com/office/drawing/2014/main" id="{F2790DE2-078F-49F6-B1A3-FA51E595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57587"/>
            <a:ext cx="711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3" descr="Image result for logo banco do nordeste png">
            <a:extLst>
              <a:ext uri="{FF2B5EF4-FFF2-40B4-BE49-F238E27FC236}">
                <a16:creationId xmlns:a16="http://schemas.microsoft.com/office/drawing/2014/main" id="{942D7772-D874-4934-AFD8-EA0B2544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890837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Image result for caribbean development bank logo png">
            <a:extLst>
              <a:ext uri="{FF2B5EF4-FFF2-40B4-BE49-F238E27FC236}">
                <a16:creationId xmlns:a16="http://schemas.microsoft.com/office/drawing/2014/main" id="{A054A3C5-F37F-453C-8702-2101BFA40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849437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0">
            <a:extLst>
              <a:ext uri="{FF2B5EF4-FFF2-40B4-BE49-F238E27FC236}">
                <a16:creationId xmlns:a16="http://schemas.microsoft.com/office/drawing/2014/main" id="{6186FE9C-97F9-4898-A629-F19F986E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91714"/>
            <a:ext cx="730251" cy="2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A62549-B660-45C1-A9C4-E73F29667D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45" name="Picture 2" descr="Image result for green steps vectors">
            <a:extLst>
              <a:ext uri="{FF2B5EF4-FFF2-40B4-BE49-F238E27FC236}">
                <a16:creationId xmlns:a16="http://schemas.microsoft.com/office/drawing/2014/main" id="{9E87EA77-FD21-45A4-964A-DF2F5BB4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4" y="4670415"/>
            <a:ext cx="1614438" cy="16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NGLES LAMINA BLANCA IDB.001 copy.png">
            <a:extLst>
              <a:ext uri="{FF2B5EF4-FFF2-40B4-BE49-F238E27FC236}">
                <a16:creationId xmlns:a16="http://schemas.microsoft.com/office/drawing/2014/main" id="{FEEF4869-EE81-4111-AC9F-D1491B52D632}"/>
              </a:ext>
            </a:extLst>
          </p:cNvPr>
          <p:cNvPicPr/>
          <p:nvPr/>
        </p:nvPicPr>
        <p:blipFill rotWithShape="1">
          <a:blip r:embed="rId3">
            <a:extLst/>
          </a:blip>
          <a:srcRect l="80122" t="87777" r="1667" b="3334"/>
          <a:stretch/>
        </p:blipFill>
        <p:spPr>
          <a:xfrm>
            <a:off x="4522787" y="1728785"/>
            <a:ext cx="725488" cy="268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838200" y="2057400"/>
            <a:ext cx="7772400" cy="13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IDB partnership with National Development Banks has been very successful at </a:t>
            </a:r>
            <a:r>
              <a:rPr lang="en-US" sz="20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Green Finance Innovation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sym typeface="Arial Black"/>
              </a:rPr>
              <a:t>美洲开发银行和国家开发银行在</a:t>
            </a:r>
            <a:r>
              <a:rPr lang="zh-CN" altLang="en-US" sz="20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绿色金融创新领域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sym typeface="Arial Black"/>
              </a:rPr>
              <a:t>的合作成绩斐然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sym typeface="Arial Black"/>
              </a:rPr>
              <a:t> </a:t>
            </a:r>
            <a:r>
              <a:rPr lang="en-US" sz="20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pic>
        <p:nvPicPr>
          <p:cNvPr id="5" name="Picture 2" descr="Image result for green steps vectors">
            <a:extLst>
              <a:ext uri="{FF2B5EF4-FFF2-40B4-BE49-F238E27FC236}">
                <a16:creationId xmlns:a16="http://schemas.microsoft.com/office/drawing/2014/main" id="{3424842D-C197-4023-BF0C-A9ACF511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9233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A91E-4914-4469-9072-C5CFBCD50E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60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483105" y="661678"/>
            <a:ext cx="563295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IDB developed a </a:t>
            </a:r>
            <a:r>
              <a:rPr lang="en-US" sz="2000" dirty="0">
                <a:solidFill>
                  <a:srgbClr val="84B940"/>
                </a:solidFill>
                <a:latin typeface="Arial Black"/>
                <a:sym typeface="Arial Black"/>
              </a:rPr>
              <a:t>Green Finance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toolbox </a:t>
            </a: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blending instruments</a:t>
            </a: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我们的绿色金融“工具箱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8DC8AE49-CB05-4065-8836-A7779FDFB2D7}"/>
              </a:ext>
            </a:extLst>
          </p:cNvPr>
          <p:cNvSpPr/>
          <p:nvPr/>
        </p:nvSpPr>
        <p:spPr>
          <a:xfrm>
            <a:off x="877087" y="4869223"/>
            <a:ext cx="3004027" cy="615553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lvl="0" algn="ctr"/>
            <a:r>
              <a:rPr lang="en-US" sz="2000" b="1" i="1" dirty="0">
                <a:solidFill>
                  <a:srgbClr val="84B940"/>
                </a:solidFill>
                <a:latin typeface="Arial"/>
                <a:ea typeface="Arial"/>
                <a:cs typeface="Arial"/>
                <a:sym typeface="Arial"/>
              </a:rPr>
              <a:t>“The key is in the blend”</a:t>
            </a:r>
          </a:p>
          <a:p>
            <a:pPr algn="ctr"/>
            <a:r>
              <a:rPr lang="zh-CN" altLang="en-US" sz="2000" b="1" i="1" dirty="0">
                <a:solidFill>
                  <a:srgbClr val="84B940"/>
                </a:solidFill>
                <a:latin typeface="Arial"/>
                <a:ea typeface="Arial"/>
                <a:cs typeface="Arial"/>
                <a:sym typeface="Arial"/>
              </a:rPr>
              <a:t>“融合方是关键”</a:t>
            </a:r>
            <a:endParaRPr lang="en-US" sz="2000" b="1" i="1" dirty="0">
              <a:solidFill>
                <a:srgbClr val="84B9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A46DED0-6F18-4FA8-BD69-AAEF0125F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086" y="1429464"/>
            <a:ext cx="137668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Guarantees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47AAC0E-006E-4C63-B2C5-8D85758E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1803251"/>
            <a:ext cx="274320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US" altLang="en-US" sz="1600" dirty="0"/>
              <a:t>Credit Enhancements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152C631-89BF-4B86-97A0-E285790C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2184869"/>
            <a:ext cx="236220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US" altLang="en-US" sz="1600" dirty="0"/>
              <a:t>Contingent Transfers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1C28757-1A8F-438C-BE00-149ABFC0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2565869"/>
            <a:ext cx="1764792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US" altLang="en-US" sz="1600" dirty="0"/>
              <a:t>Green Bonds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6C6FF55-A04E-49A8-868E-E3A8C2FD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2946869"/>
            <a:ext cx="138152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US" altLang="en-US" sz="1600" dirty="0"/>
              <a:t>Conduits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9BB898F-B600-4923-A07F-D252DA3B8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037" y="1990023"/>
            <a:ext cx="263122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Environmental &amp; Social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CB768905-C608-461D-88F8-5327A6BF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32" y="2371023"/>
            <a:ext cx="30097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en-US" altLang="en-US" sz="1600" dirty="0"/>
              <a:t>Projects Pipeline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F71FDA37-33A4-4555-AB64-5AA6F3FC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33" y="2748543"/>
            <a:ext cx="38479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en-US" altLang="en-US" sz="1600" dirty="0"/>
              <a:t>Public Private Partnership Framework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460F2B99-3D8D-40CE-8161-31FCAC50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32" y="3117375"/>
            <a:ext cx="30097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en-US" altLang="en-US" sz="1600" dirty="0"/>
              <a:t>Capacity Building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89CC-B644-4E05-9B6E-EBB43F11A6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33B524B7-EC29-4647-8371-A79B7B11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6" y="3327869"/>
            <a:ext cx="138152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US" altLang="en-US" sz="1600" dirty="0"/>
              <a:t>Loans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9EBDFA-3C16-487C-A8AD-22D73FFC4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7197"/>
          <a:stretch/>
        </p:blipFill>
        <p:spPr>
          <a:xfrm>
            <a:off x="3451501" y="3802581"/>
            <a:ext cx="1930971" cy="1560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A18C2-3D3E-4FA8-B77D-5CAC78E277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20787039">
            <a:off x="7119850" y="1324514"/>
            <a:ext cx="525274" cy="423093"/>
          </a:xfrm>
          <a:prstGeom prst="rect">
            <a:avLst/>
          </a:prstGeom>
        </p:spPr>
      </p:pic>
      <p:pic>
        <p:nvPicPr>
          <p:cNvPr id="4100" name="Picture 4" descr="Gears Clipart green 3 - 600 X 516">
            <a:extLst>
              <a:ext uri="{FF2B5EF4-FFF2-40B4-BE49-F238E27FC236}">
                <a16:creationId xmlns:a16="http://schemas.microsoft.com/office/drawing/2014/main" id="{CE2A58A2-ED8F-4EA1-B880-528239F6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2" y="4048390"/>
            <a:ext cx="419167" cy="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0A770A-FE77-4BC4-AAA7-50B99A167F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10531138">
            <a:off x="892813" y="3454876"/>
            <a:ext cx="525274" cy="423093"/>
          </a:xfrm>
          <a:prstGeom prst="rect">
            <a:avLst/>
          </a:prstGeom>
        </p:spPr>
      </p:pic>
      <p:pic>
        <p:nvPicPr>
          <p:cNvPr id="2052" name="Picture 4" descr="Image result for green initiatives vector">
            <a:extLst>
              <a:ext uri="{FF2B5EF4-FFF2-40B4-BE49-F238E27FC236}">
                <a16:creationId xmlns:a16="http://schemas.microsoft.com/office/drawing/2014/main" id="{A06F51C4-C5FA-478A-BF04-E94A46B5E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8993" r="34162" b="34252"/>
          <a:stretch/>
        </p:blipFill>
        <p:spPr bwMode="auto">
          <a:xfrm rot="18654819">
            <a:off x="3940830" y="5683797"/>
            <a:ext cx="1030338" cy="979491"/>
          </a:xfrm>
          <a:prstGeom prst="teardrop">
            <a:avLst>
              <a:gd name="adj" fmla="val 114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745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483105" y="661678"/>
            <a:ext cx="563295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IDB developed a </a:t>
            </a:r>
            <a:r>
              <a:rPr lang="en-US" sz="2000" dirty="0">
                <a:solidFill>
                  <a:srgbClr val="84B940"/>
                </a:solidFill>
                <a:latin typeface="Arial Black"/>
                <a:sym typeface="Arial Black"/>
              </a:rPr>
              <a:t>Green Finance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toolbox </a:t>
            </a: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blending instruments</a:t>
            </a: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我们的绿色金融“工具箱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8DC8AE49-CB05-4065-8836-A7779FDFB2D7}"/>
              </a:ext>
            </a:extLst>
          </p:cNvPr>
          <p:cNvSpPr/>
          <p:nvPr/>
        </p:nvSpPr>
        <p:spPr>
          <a:xfrm>
            <a:off x="877087" y="4869223"/>
            <a:ext cx="3004027" cy="615553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lvl="0" algn="ctr"/>
            <a:r>
              <a:rPr lang="en-US" sz="2000" b="1" i="1" dirty="0">
                <a:solidFill>
                  <a:srgbClr val="84B940"/>
                </a:solidFill>
                <a:latin typeface="Arial"/>
                <a:ea typeface="Arial"/>
                <a:cs typeface="Arial"/>
                <a:sym typeface="Arial"/>
              </a:rPr>
              <a:t>“The key is in the blend”</a:t>
            </a:r>
          </a:p>
          <a:p>
            <a:pPr algn="ctr"/>
            <a:r>
              <a:rPr lang="zh-CN" altLang="en-US" sz="2000" b="1" i="1" dirty="0">
                <a:solidFill>
                  <a:srgbClr val="84B940"/>
                </a:solidFill>
                <a:latin typeface="Arial"/>
                <a:ea typeface="Arial"/>
                <a:cs typeface="Arial"/>
                <a:sym typeface="Arial"/>
              </a:rPr>
              <a:t>“融合方是关键”</a:t>
            </a:r>
            <a:endParaRPr lang="en-US" sz="2000" b="1" i="1" dirty="0">
              <a:solidFill>
                <a:srgbClr val="84B9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A46DED0-6F18-4FA8-BD69-AAEF0125F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086" y="1429464"/>
            <a:ext cx="137668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担保</a:t>
            </a:r>
            <a:endParaRPr lang="en-US" altLang="en-US" sz="1600" dirty="0">
              <a:solidFill>
                <a:srgbClr val="004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47AAC0E-006E-4C63-B2C5-8D85758E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1803251"/>
            <a:ext cx="274320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zh-CN" altLang="en-US" sz="1600" dirty="0"/>
              <a:t>信用增级</a:t>
            </a:r>
            <a:endParaRPr lang="en-US" altLang="en-US" sz="16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152C631-89BF-4B86-97A0-E285790C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2184869"/>
            <a:ext cx="236220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zh-CN" altLang="en-US" sz="1600" dirty="0"/>
              <a:t>或有转移</a:t>
            </a:r>
            <a:endParaRPr lang="en-US" altLang="en-US" sz="1600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1C28757-1A8F-438C-BE00-149ABFC0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2565869"/>
            <a:ext cx="1764792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zh-CN" altLang="en-US" sz="1600" dirty="0"/>
              <a:t>绿色债券</a:t>
            </a:r>
            <a:endParaRPr lang="en-US" altLang="en-US" sz="1600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6C6FF55-A04E-49A8-868E-E3A8C2FD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7" y="2946869"/>
            <a:ext cx="138152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zh-CN" altLang="en-US" sz="1600" dirty="0"/>
              <a:t>渠道</a:t>
            </a:r>
            <a:endParaRPr lang="en-US" altLang="en-US" sz="160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9BB898F-B600-4923-A07F-D252DA3B8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037" y="1990023"/>
            <a:ext cx="263122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环境与社会</a:t>
            </a:r>
            <a:endParaRPr lang="en-US" altLang="en-US" sz="1600" dirty="0">
              <a:solidFill>
                <a:srgbClr val="004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CB768905-C608-461D-88F8-5327A6BF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32" y="2371023"/>
            <a:ext cx="30097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zh-CN" altLang="en-US" sz="1600" dirty="0"/>
              <a:t>项目拟议</a:t>
            </a:r>
            <a:endParaRPr lang="en-US" altLang="en-US" sz="160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F71FDA37-33A4-4555-AB64-5AA6F3FC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33" y="2748543"/>
            <a:ext cx="38479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zh-CN" altLang="en-US" sz="1600" dirty="0"/>
              <a:t>政府和社会资本合作框架</a:t>
            </a:r>
            <a:endParaRPr lang="en-US" altLang="en-US" sz="1600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460F2B99-3D8D-40CE-8161-31FCAC50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32" y="3117375"/>
            <a:ext cx="30097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zh-CN" altLang="en-US" sz="1600" dirty="0"/>
              <a:t>能力建设</a:t>
            </a:r>
            <a:endParaRPr lang="en-US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89CC-B644-4E05-9B6E-EBB43F11A6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33B524B7-EC29-4647-8371-A79B7B11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36" y="3327869"/>
            <a:ext cx="138152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zh-CN" altLang="en-US" sz="1600" dirty="0"/>
              <a:t>贷款</a:t>
            </a:r>
            <a:endParaRPr lang="en-US" alt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9EBDFA-3C16-487C-A8AD-22D73FFC4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7197"/>
          <a:stretch/>
        </p:blipFill>
        <p:spPr>
          <a:xfrm>
            <a:off x="3451501" y="3802581"/>
            <a:ext cx="1930971" cy="1560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A18C2-3D3E-4FA8-B77D-5CAC78E277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20787039">
            <a:off x="7119850" y="1324514"/>
            <a:ext cx="525274" cy="423093"/>
          </a:xfrm>
          <a:prstGeom prst="rect">
            <a:avLst/>
          </a:prstGeom>
        </p:spPr>
      </p:pic>
      <p:pic>
        <p:nvPicPr>
          <p:cNvPr id="4100" name="Picture 4" descr="Gears Clipart green 3 - 600 X 516">
            <a:extLst>
              <a:ext uri="{FF2B5EF4-FFF2-40B4-BE49-F238E27FC236}">
                <a16:creationId xmlns:a16="http://schemas.microsoft.com/office/drawing/2014/main" id="{CE2A58A2-ED8F-4EA1-B880-528239F6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2" y="4048390"/>
            <a:ext cx="419167" cy="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0A770A-FE77-4BC4-AAA7-50B99A167F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10531138">
            <a:off x="892813" y="3454876"/>
            <a:ext cx="525274" cy="423093"/>
          </a:xfrm>
          <a:prstGeom prst="rect">
            <a:avLst/>
          </a:prstGeom>
        </p:spPr>
      </p:pic>
      <p:pic>
        <p:nvPicPr>
          <p:cNvPr id="2052" name="Picture 4" descr="Image result for green initiatives vector">
            <a:extLst>
              <a:ext uri="{FF2B5EF4-FFF2-40B4-BE49-F238E27FC236}">
                <a16:creationId xmlns:a16="http://schemas.microsoft.com/office/drawing/2014/main" id="{A06F51C4-C5FA-478A-BF04-E94A46B5E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8993" r="34162" b="34252"/>
          <a:stretch/>
        </p:blipFill>
        <p:spPr bwMode="auto">
          <a:xfrm rot="18654819">
            <a:off x="3940830" y="5683797"/>
            <a:ext cx="1030338" cy="979491"/>
          </a:xfrm>
          <a:prstGeom prst="teardrop">
            <a:avLst>
              <a:gd name="adj" fmla="val 114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915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533400" y="685800"/>
            <a:ext cx="373179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Examples of Blended Finance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融合金融实例</a:t>
            </a:r>
            <a:endParaRPr lang="en-US" dirty="0">
              <a:solidFill>
                <a:srgbClr val="3C3C3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lang="en-US" sz="1200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NGLES LAMINA BLANCA IDB.001 copy.png">
            <a:extLst>
              <a:ext uri="{FF2B5EF4-FFF2-40B4-BE49-F238E27FC236}">
                <a16:creationId xmlns:a16="http://schemas.microsoft.com/office/drawing/2014/main" id="{35F60D85-AFDD-4153-81DD-FBEDAF8B2ADC}"/>
              </a:ext>
            </a:extLst>
          </p:cNvPr>
          <p:cNvPicPr/>
          <p:nvPr/>
        </p:nvPicPr>
        <p:blipFill rotWithShape="1">
          <a:blip r:embed="rId3">
            <a:extLst/>
          </a:blip>
          <a:srcRect t="67778" r="72500" b="2631"/>
          <a:stretch/>
        </p:blipFill>
        <p:spPr>
          <a:xfrm>
            <a:off x="5158061" y="4625201"/>
            <a:ext cx="15621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NGLES LAMINA BLANCA IDB.001 copy.png">
            <a:extLst>
              <a:ext uri="{FF2B5EF4-FFF2-40B4-BE49-F238E27FC236}">
                <a16:creationId xmlns:a16="http://schemas.microsoft.com/office/drawing/2014/main" id="{111E4B21-8A48-45E8-8EDD-2C0EC6FBAE4B}"/>
              </a:ext>
            </a:extLst>
          </p:cNvPr>
          <p:cNvPicPr/>
          <p:nvPr/>
        </p:nvPicPr>
        <p:blipFill rotWithShape="1">
          <a:blip r:embed="rId3">
            <a:extLst/>
          </a:blip>
          <a:srcRect t="67778" r="72500" b="2432"/>
          <a:stretch/>
        </p:blipFill>
        <p:spPr>
          <a:xfrm>
            <a:off x="1957661" y="1920101"/>
            <a:ext cx="156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5ACE6B43-5764-47CE-B4F1-D8DE61EB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458" y="2795728"/>
            <a:ext cx="2225203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Wind Energy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EF5D1069-532D-4629-BE18-B98B9D3D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84" y="2994976"/>
            <a:ext cx="3444403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n-US" altLang="en-US" sz="1600" dirty="0"/>
              <a:t>Hybrid and electric transport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DC04AA90-7E36-43FB-A19A-AEA276D3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77" y="3561856"/>
            <a:ext cx="321293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en-US" altLang="en-US" sz="1600" dirty="0"/>
              <a:t>Access to climate finance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695EC3FA-E1DF-4F1F-AB97-38AF683F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84" y="3375976"/>
            <a:ext cx="31357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n-US" altLang="en-US" sz="1600" dirty="0"/>
              <a:t>Infrastructure Guarantee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D99B7D49-5CBC-461A-B2E7-C02121D37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78" y="3173219"/>
            <a:ext cx="382913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en-US" altLang="en-US" sz="1600" dirty="0"/>
              <a:t>Regional Energy Savings Insurance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2873AFB6-1E78-480C-80CE-FC77A4173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339" y="3750378"/>
            <a:ext cx="289685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n-US" altLang="en-US" sz="1600" dirty="0"/>
              <a:t>Regional Green Bonds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32AE2257-63DC-418D-80E5-09358F97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208" y="3943747"/>
            <a:ext cx="274349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en-US" altLang="en-US" sz="1600" dirty="0"/>
              <a:t>Energy-Efficient Housing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86855-4EAC-4E63-B173-77240D4F90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26" name="Picture 2" descr="Image result for green steps vectors">
            <a:extLst>
              <a:ext uri="{FF2B5EF4-FFF2-40B4-BE49-F238E27FC236}">
                <a16:creationId xmlns:a16="http://schemas.microsoft.com/office/drawing/2014/main" id="{408AC147-B807-4C13-A33D-CA8F726E8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6"/>
          <a:stretch/>
        </p:blipFill>
        <p:spPr bwMode="auto">
          <a:xfrm>
            <a:off x="3100136" y="1295400"/>
            <a:ext cx="2432017" cy="1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green steps vectors">
            <a:extLst>
              <a:ext uri="{FF2B5EF4-FFF2-40B4-BE49-F238E27FC236}">
                <a16:creationId xmlns:a16="http://schemas.microsoft.com/office/drawing/2014/main" id="{A88262EF-EE70-4FF5-BED3-A194E1A97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8" b="34577"/>
          <a:stretch/>
        </p:blipFill>
        <p:spPr bwMode="auto">
          <a:xfrm>
            <a:off x="3101843" y="2721703"/>
            <a:ext cx="2432017" cy="20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00C834-9439-4BB9-83D8-6212562D46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5959"/>
          <a:stretch/>
        </p:blipFill>
        <p:spPr>
          <a:xfrm>
            <a:off x="3655807" y="4470193"/>
            <a:ext cx="1320673" cy="1092407"/>
          </a:xfrm>
          <a:prstGeom prst="rect">
            <a:avLst/>
          </a:prstGeom>
        </p:spPr>
      </p:pic>
      <p:pic>
        <p:nvPicPr>
          <p:cNvPr id="29" name="Picture 4" descr="Gears Clipart green 3 - 600 X 516">
            <a:extLst>
              <a:ext uri="{FF2B5EF4-FFF2-40B4-BE49-F238E27FC236}">
                <a16:creationId xmlns:a16="http://schemas.microsoft.com/office/drawing/2014/main" id="{76256EF2-7DE8-4BF5-AD04-F19F39F2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32" y="4587101"/>
            <a:ext cx="353050" cy="3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F9A889-AB01-4D1B-8DC9-ED245D7E3C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20787039">
            <a:off x="7738273" y="2538038"/>
            <a:ext cx="525274" cy="4230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FD4463-6C01-4359-AF83-F39A88EBCC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10531138">
            <a:off x="1030802" y="4283479"/>
            <a:ext cx="525274" cy="4230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05ADA8-6721-4C17-ADF3-2966DF6CFB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812961" flipH="1">
            <a:off x="1725424" y="2344432"/>
            <a:ext cx="525274" cy="423093"/>
          </a:xfrm>
          <a:prstGeom prst="rect">
            <a:avLst/>
          </a:prstGeom>
        </p:spPr>
      </p:pic>
      <p:pic>
        <p:nvPicPr>
          <p:cNvPr id="23" name="Picture 4" descr="Image result for green initiatives vector">
            <a:extLst>
              <a:ext uri="{FF2B5EF4-FFF2-40B4-BE49-F238E27FC236}">
                <a16:creationId xmlns:a16="http://schemas.microsoft.com/office/drawing/2014/main" id="{8D73A123-86C9-4F78-80D8-96FB94E62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8993" r="34162" b="34252"/>
          <a:stretch/>
        </p:blipFill>
        <p:spPr bwMode="auto">
          <a:xfrm rot="18654819">
            <a:off x="3948783" y="5798212"/>
            <a:ext cx="800961" cy="761434"/>
          </a:xfrm>
          <a:prstGeom prst="teardrop">
            <a:avLst>
              <a:gd name="adj" fmla="val 114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7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533400" y="685800"/>
            <a:ext cx="373179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Examples of Blended Finance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融合金融实例</a:t>
            </a:r>
            <a:endParaRPr lang="en-US" dirty="0">
              <a:solidFill>
                <a:srgbClr val="3C3C3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lang="en-US" sz="1200" dirty="0">
              <a:solidFill>
                <a:srgbClr val="6B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NGLES LAMINA BLANCA IDB.001 copy.png">
            <a:extLst>
              <a:ext uri="{FF2B5EF4-FFF2-40B4-BE49-F238E27FC236}">
                <a16:creationId xmlns:a16="http://schemas.microsoft.com/office/drawing/2014/main" id="{35F60D85-AFDD-4153-81DD-FBEDAF8B2ADC}"/>
              </a:ext>
            </a:extLst>
          </p:cNvPr>
          <p:cNvPicPr/>
          <p:nvPr/>
        </p:nvPicPr>
        <p:blipFill rotWithShape="1">
          <a:blip r:embed="rId3">
            <a:extLst/>
          </a:blip>
          <a:srcRect t="67778" r="72500" b="2631"/>
          <a:stretch/>
        </p:blipFill>
        <p:spPr>
          <a:xfrm>
            <a:off x="5158061" y="4625201"/>
            <a:ext cx="15621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NGLES LAMINA BLANCA IDB.001 copy.png">
            <a:extLst>
              <a:ext uri="{FF2B5EF4-FFF2-40B4-BE49-F238E27FC236}">
                <a16:creationId xmlns:a16="http://schemas.microsoft.com/office/drawing/2014/main" id="{111E4B21-8A48-45E8-8EDD-2C0EC6FBAE4B}"/>
              </a:ext>
            </a:extLst>
          </p:cNvPr>
          <p:cNvPicPr/>
          <p:nvPr/>
        </p:nvPicPr>
        <p:blipFill rotWithShape="1">
          <a:blip r:embed="rId3">
            <a:extLst/>
          </a:blip>
          <a:srcRect t="67778" r="72500" b="2432"/>
          <a:stretch/>
        </p:blipFill>
        <p:spPr>
          <a:xfrm>
            <a:off x="1957661" y="1920101"/>
            <a:ext cx="156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5ACE6B43-5764-47CE-B4F1-D8DE61EB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458" y="2795728"/>
            <a:ext cx="2225203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solidFill>
                  <a:srgbClr val="004E70"/>
                </a:solidFill>
                <a:latin typeface="Century Gothic" panose="020B0502020202020204" pitchFamily="34" charset="0"/>
              </a:rPr>
              <a:t>风能</a:t>
            </a:r>
            <a:endParaRPr lang="en-US" altLang="en-US" sz="1600" dirty="0">
              <a:solidFill>
                <a:srgbClr val="004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EF5D1069-532D-4629-BE18-B98B9D3D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84" y="2994976"/>
            <a:ext cx="3444403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zh-CN" altLang="en-US" sz="1600" dirty="0"/>
              <a:t>混合式和电力交通</a:t>
            </a:r>
            <a:endParaRPr lang="en-US" altLang="en-US" sz="160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DC04AA90-7E36-43FB-A19A-AEA276D3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77" y="3561856"/>
            <a:ext cx="321293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zh-CN" altLang="en-US" sz="1600" dirty="0"/>
              <a:t>获得气候金融融资</a:t>
            </a:r>
            <a:endParaRPr lang="en-US" altLang="en-US" sz="1600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695EC3FA-E1DF-4F1F-AB97-38AF683F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84" y="3375976"/>
            <a:ext cx="313573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zh-CN" altLang="en-US" sz="1600" dirty="0"/>
              <a:t>基础设施担保</a:t>
            </a:r>
            <a:endParaRPr lang="en-US" altLang="en-US" sz="1600" dirty="0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D99B7D49-5CBC-461A-B2E7-C02121D37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78" y="3173219"/>
            <a:ext cx="3829130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zh-CN" altLang="en-US" sz="1600" dirty="0"/>
              <a:t>区域性节能保险</a:t>
            </a:r>
            <a:endParaRPr lang="en-US" altLang="en-US" sz="1600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2873AFB6-1E78-480C-80CE-FC77A4173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339" y="3750378"/>
            <a:ext cx="289685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zh-CN" altLang="en-US" sz="1600" dirty="0"/>
              <a:t>区域性绿色债券</a:t>
            </a:r>
            <a:endParaRPr lang="en-US" altLang="en-US" sz="1600" dirty="0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32AE2257-63DC-418D-80E5-09358F97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208" y="3943747"/>
            <a:ext cx="274349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buFontTx/>
              <a:buNone/>
              <a:defRPr sz="1800">
                <a:solidFill>
                  <a:srgbClr val="004E7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r"/>
            <a:r>
              <a:rPr lang="zh-CN" altLang="en-US" sz="1600" dirty="0"/>
              <a:t>节能住宅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86855-4EAC-4E63-B173-77240D4F90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26" name="Picture 2" descr="Image result for green steps vectors">
            <a:extLst>
              <a:ext uri="{FF2B5EF4-FFF2-40B4-BE49-F238E27FC236}">
                <a16:creationId xmlns:a16="http://schemas.microsoft.com/office/drawing/2014/main" id="{408AC147-B807-4C13-A33D-CA8F726E8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6"/>
          <a:stretch/>
        </p:blipFill>
        <p:spPr bwMode="auto">
          <a:xfrm>
            <a:off x="3100136" y="1295400"/>
            <a:ext cx="2432017" cy="1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green steps vectors">
            <a:extLst>
              <a:ext uri="{FF2B5EF4-FFF2-40B4-BE49-F238E27FC236}">
                <a16:creationId xmlns:a16="http://schemas.microsoft.com/office/drawing/2014/main" id="{A88262EF-EE70-4FF5-BED3-A194E1A97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8" b="34577"/>
          <a:stretch/>
        </p:blipFill>
        <p:spPr bwMode="auto">
          <a:xfrm>
            <a:off x="3101843" y="2721703"/>
            <a:ext cx="2432017" cy="20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00C834-9439-4BB9-83D8-6212562D46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5959"/>
          <a:stretch/>
        </p:blipFill>
        <p:spPr>
          <a:xfrm>
            <a:off x="3655807" y="4470193"/>
            <a:ext cx="1320673" cy="1092407"/>
          </a:xfrm>
          <a:prstGeom prst="rect">
            <a:avLst/>
          </a:prstGeom>
        </p:spPr>
      </p:pic>
      <p:pic>
        <p:nvPicPr>
          <p:cNvPr id="29" name="Picture 4" descr="Gears Clipart green 3 - 600 X 516">
            <a:extLst>
              <a:ext uri="{FF2B5EF4-FFF2-40B4-BE49-F238E27FC236}">
                <a16:creationId xmlns:a16="http://schemas.microsoft.com/office/drawing/2014/main" id="{76256EF2-7DE8-4BF5-AD04-F19F39F2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32" y="4587101"/>
            <a:ext cx="353050" cy="3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F9A889-AB01-4D1B-8DC9-ED245D7E3C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20787039">
            <a:off x="7738273" y="2538038"/>
            <a:ext cx="525274" cy="4230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FD4463-6C01-4359-AF83-F39A88EBCC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10531138">
            <a:off x="1030802" y="4283479"/>
            <a:ext cx="525274" cy="4230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05ADA8-6721-4C17-ADF3-2966DF6CFB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7907"/>
          <a:stretch/>
        </p:blipFill>
        <p:spPr>
          <a:xfrm rot="812961" flipH="1">
            <a:off x="1725424" y="2344432"/>
            <a:ext cx="525274" cy="423093"/>
          </a:xfrm>
          <a:prstGeom prst="rect">
            <a:avLst/>
          </a:prstGeom>
        </p:spPr>
      </p:pic>
      <p:pic>
        <p:nvPicPr>
          <p:cNvPr id="23" name="Picture 4" descr="Image result for green initiatives vector">
            <a:extLst>
              <a:ext uri="{FF2B5EF4-FFF2-40B4-BE49-F238E27FC236}">
                <a16:creationId xmlns:a16="http://schemas.microsoft.com/office/drawing/2014/main" id="{8D73A123-86C9-4F78-80D8-96FB94E62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8993" r="34162" b="34252"/>
          <a:stretch/>
        </p:blipFill>
        <p:spPr bwMode="auto">
          <a:xfrm rot="18654819">
            <a:off x="3948783" y="5798212"/>
            <a:ext cx="800961" cy="761434"/>
          </a:xfrm>
          <a:prstGeom prst="teardrop">
            <a:avLst>
              <a:gd name="adj" fmla="val 114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052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GLES LAMINA BLANCA IDB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GLES LAMINA BLANCA IDB.001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9">
            <a:extLst>
              <a:ext uri="{FF2B5EF4-FFF2-40B4-BE49-F238E27FC236}">
                <a16:creationId xmlns:a16="http://schemas.microsoft.com/office/drawing/2014/main" id="{5ABD2559-E4A0-41E7-B024-E32151930603}"/>
              </a:ext>
            </a:extLst>
          </p:cNvPr>
          <p:cNvSpPr/>
          <p:nvPr/>
        </p:nvSpPr>
        <p:spPr>
          <a:xfrm>
            <a:off x="914400" y="2362200"/>
            <a:ext cx="6049733" cy="160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Together we will </a:t>
            </a:r>
            <a:r>
              <a:rPr lang="en-US" sz="24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achieve a lot more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sym typeface="Arial Black"/>
              </a:rPr>
              <a:t>共同合作，</a:t>
            </a:r>
            <a:r>
              <a:rPr lang="zh-CN" altLang="en-US" sz="2400" dirty="0">
                <a:solidFill>
                  <a:srgbClr val="84B940"/>
                </a:solidFill>
                <a:latin typeface="Arial Black"/>
                <a:ea typeface="Arial Black"/>
                <a:cs typeface="Arial Black"/>
                <a:sym typeface="Arial Black"/>
              </a:rPr>
              <a:t>更大进步。</a:t>
            </a:r>
            <a:endParaRPr lang="en-US" sz="2400" dirty="0">
              <a:solidFill>
                <a:srgbClr val="84B94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84B94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" name="Picture 2" descr="Image result for green steps vectors">
            <a:extLst>
              <a:ext uri="{FF2B5EF4-FFF2-40B4-BE49-F238E27FC236}">
                <a16:creationId xmlns:a16="http://schemas.microsoft.com/office/drawing/2014/main" id="{3424842D-C197-4023-BF0C-A9ACF511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9233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EBB46-8477-4BDB-B51B-3200AF58F6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59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0B8F1EEEB0D49BBB8089ED6575358" ma:contentTypeVersion="1" ma:contentTypeDescription="Create a new document." ma:contentTypeScope="" ma:versionID="ec10fafd9bffcd9663be0a116c18f3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F68F2D-5E00-4DF5-B3D8-C7E0F885F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D711D0-099E-4C41-826E-B1F3CB6FE11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54763F-3AD2-4B35-8538-30B31700B3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551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MS PGothic</vt:lpstr>
      <vt:lpstr>宋体</vt:lpstr>
      <vt:lpstr>Arial</vt:lpstr>
      <vt:lpstr>Arial Black</vt:lpstr>
      <vt:lpstr>Calibri</vt:lpstr>
      <vt:lpstr>Century Gothic</vt:lpstr>
      <vt:lpstr>Helvetica Neue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Prado, Gerald</dc:creator>
  <cp:lastModifiedBy>Braly-Cartillier, Isabelle Frederique Fra</cp:lastModifiedBy>
  <cp:revision>60</cp:revision>
  <dcterms:modified xsi:type="dcterms:W3CDTF">2018-12-19T17:11:03Z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0x0101001F20B8F1EEEB0D49BBB8089ED6575358</vt:lpwstr>
  </property>
</Properties>
</file>