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diagrams/data1.xml" ContentType="application/vnd.openxmlformats-officedocument.drawingml.diagramData+xml"/>
  <Override PartName="/ppt/diagrams/data7.xml" ContentType="application/vnd.openxmlformats-officedocument.drawingml.diagramData+xml"/>
  <Override PartName="/ppt/diagrams/data6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rawings/drawing1.xml" ContentType="application/vnd.openxmlformats-officedocument.drawingml.chartshapes+xml"/>
  <Override PartName="/ppt/diagrams/data5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commentAuthors.xml" ContentType="application/vnd.openxmlformats-officedocument.presentationml.commentAuthors+xml"/>
  <Override PartName="/ppt/diagrams/quickStyle3.xml" ContentType="application/vnd.openxmlformats-officedocument.drawingml.diagramStyle+xml"/>
  <Override PartName="/ppt/handoutMasters/handoutMaster1.xml" ContentType="application/vnd.openxmlformats-officedocument.presentationml.handoutMaster+xml"/>
  <Override PartName="/ppt/diagrams/layout2.xml" ContentType="application/vnd.openxmlformats-officedocument.drawingml.diagramLayout+xml"/>
  <Override PartName="/ppt/notesMasters/notesMaster1.xml" ContentType="application/vnd.openxmlformats-officedocument.presentationml.notesMaster+xml"/>
  <Override PartName="/ppt/diagrams/colors6.xml" ContentType="application/vnd.openxmlformats-officedocument.drawingml.diagramColors+xml"/>
  <Override PartName="/ppt/diagrams/layout3.xml" ContentType="application/vnd.openxmlformats-officedocument.drawingml.diagramLayout+xml"/>
  <Override PartName="/ppt/diagrams/colors2.xml" ContentType="application/vnd.openxmlformats-officedocument.drawingml.diagramColors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theme/theme3.xml" ContentType="application/vnd.openxmlformats-officedocument.theme+xml"/>
  <Override PartName="/ppt/theme/theme2.xml" ContentType="application/vnd.openxmlformats-officedocument.theme+xml"/>
  <Override PartName="/ppt/diagrams/quickStyle6.xml" ContentType="application/vnd.openxmlformats-officedocument.drawingml.diagramStyle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drawing6.xml" ContentType="application/vnd.ms-office.drawingml.diagramDrawing+xml"/>
  <Override PartName="/ppt/theme/theme1.xml" ContentType="application/vnd.openxmlformats-officedocument.theme+xml"/>
  <Override PartName="/ppt/diagrams/drawing2.xml" ContentType="application/vnd.ms-office.drawingml.diagramDrawing+xml"/>
  <Override PartName="/ppt/charts/colors1.xml" ContentType="application/vnd.ms-office.chartcolorstyle+xml"/>
  <Override PartName="/ppt/charts/style1.xml" ContentType="application/vnd.ms-office.chartstyle+xml"/>
  <Override PartName="/ppt/charts/chart1.xml" ContentType="application/vnd.openxmlformats-officedocument.drawingml.chart+xml"/>
  <Override PartName="/ppt/diagrams/drawing4.xml" ContentType="application/vnd.ms-office.drawingml.diagramDrawing+xml"/>
  <Override PartName="/ppt/diagrams/colors4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layout4.xml" ContentType="application/vnd.openxmlformats-officedocument.drawingml.diagramLayout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layout6.xml" ContentType="application/vnd.openxmlformats-officedocument.drawingml.diagramLayout+xml"/>
  <Override PartName="/ppt/diagrams/quickStyle5.xml" ContentType="application/vnd.openxmlformats-officedocument.drawingml.diagramStyle+xml"/>
  <Override PartName="/ppt/diagrams/layout5.xml" ContentType="application/vnd.openxmlformats-officedocument.drawingml.diagramLayout+xml"/>
  <Override PartName="/ppt/diagrams/drawing5.xml" ContentType="application/vnd.ms-office.drawingml.diagramDrawing+xml"/>
  <Override PartName="/ppt/diagrams/colors5.xml" ContentType="application/vnd.openxmlformats-officedocument.drawingml.diagramCol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85" r:id="rId3"/>
    <p:sldId id="286" r:id="rId4"/>
    <p:sldId id="290" r:id="rId5"/>
    <p:sldId id="292" r:id="rId6"/>
    <p:sldId id="287" r:id="rId7"/>
    <p:sldId id="297" r:id="rId8"/>
    <p:sldId id="293" r:id="rId9"/>
    <p:sldId id="296" r:id="rId10"/>
    <p:sldId id="294" r:id="rId11"/>
    <p:sldId id="288" r:id="rId12"/>
    <p:sldId id="299" r:id="rId13"/>
    <p:sldId id="295" r:id="rId14"/>
    <p:sldId id="289" r:id="rId15"/>
    <p:sldId id="300" r:id="rId16"/>
    <p:sldId id="301" r:id="rId17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76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atriz Adriana Garcia Galindo" initials="BAGG" lastIdx="2" clrIdx="0">
    <p:extLst>
      <p:ext uri="{19B8F6BF-5375-455C-9EA6-DF929625EA0E}">
        <p15:presenceInfo xmlns:p15="http://schemas.microsoft.com/office/powerpoint/2012/main" userId="S-1-5-21-349458205-2900419356-170365023-2923744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64A2"/>
    <a:srgbClr val="B0D8D3"/>
    <a:srgbClr val="87C3BC"/>
    <a:srgbClr val="406F86"/>
    <a:srgbClr val="5EAFA6"/>
    <a:srgbClr val="84ADBE"/>
    <a:srgbClr val="9BBB59"/>
    <a:srgbClr val="7E91B8"/>
    <a:srgbClr val="6179A8"/>
    <a:srgbClr val="6096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71" autoAdjust="0"/>
    <p:restoredTop sz="94665" autoAdjust="0"/>
  </p:normalViewPr>
  <p:slideViewPr>
    <p:cSldViewPr snapToGrid="0" snapToObjects="1">
      <p:cViewPr varScale="1">
        <p:scale>
          <a:sx n="139" d="100"/>
          <a:sy n="139" d="100"/>
        </p:scale>
        <p:origin x="288" y="132"/>
      </p:cViewPr>
      <p:guideLst>
        <p:guide orient="horz" pos="1620"/>
        <p:guide pos="27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8" d="100"/>
          <a:sy n="88" d="100"/>
        </p:scale>
        <p:origin x="3822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Users\jmadrid\Desktop\00%20JMC%202011\01%20NAFIN%20%202011\12%20POR%20REVISAR\04%20UNAM\UNAM%20OK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30"/>
      <c:rotY val="21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10"/>
          <c:dPt>
            <c:idx val="0"/>
            <c:bubble3D val="0"/>
            <c:spPr>
              <a:gradFill rotWithShape="1">
                <a:gsLst>
                  <a:gs pos="0">
                    <a:schemeClr val="accent4">
                      <a:shade val="58000"/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4">
                      <a:shade val="58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EC35-4492-B708-5719A8562AD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shade val="86000"/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4">
                      <a:shade val="86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EC35-4492-B708-5719A8562ADC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tint val="86000"/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4">
                      <a:tint val="86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EC35-4492-B708-5719A8562ADC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58000"/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4">
                      <a:tint val="58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EC35-4492-B708-5719A8562ADC}"/>
              </c:ext>
            </c:extLst>
          </c:dPt>
          <c:dLbls>
            <c:delete val="1"/>
          </c:dLbls>
          <c:cat>
            <c:strRef>
              <c:f>'Graficos 1'!$A$2:$A$5</c:f>
              <c:strCache>
                <c:ptCount val="4"/>
                <c:pt idx="0">
                  <c:v>Micro</c:v>
                </c:pt>
                <c:pt idx="1">
                  <c:v>Pequeña</c:v>
                </c:pt>
                <c:pt idx="2">
                  <c:v>Mediana</c:v>
                </c:pt>
                <c:pt idx="3">
                  <c:v>Grandes</c:v>
                </c:pt>
              </c:strCache>
            </c:strRef>
          </c:cat>
          <c:val>
            <c:numRef>
              <c:f>'Graficos 1'!$B$2:$B$5</c:f>
              <c:numCache>
                <c:formatCode>_(* #,##0.00_);_(* \(#,##0.00\);_(* "-"??_);_(@_)</c:formatCode>
                <c:ptCount val="4"/>
                <c:pt idx="0">
                  <c:v>434</c:v>
                </c:pt>
                <c:pt idx="1">
                  <c:v>373</c:v>
                </c:pt>
                <c:pt idx="2">
                  <c:v>100</c:v>
                </c:pt>
                <c:pt idx="3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C35-4492-B708-5719A8562ADC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30"/>
      <c:rotY val="21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1350761820836165E-2"/>
          <c:y val="8.4843204778011688E-2"/>
          <c:w val="0.85401770990525072"/>
          <c:h val="0.81243897384218755"/>
        </c:manualLayout>
      </c:layout>
      <c:pie3DChart>
        <c:varyColors val="1"/>
        <c:ser>
          <c:idx val="0"/>
          <c:order val="0"/>
          <c:explosion val="1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8000"/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shade val="58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2D6A-442E-A634-B45E1D49E56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1">
                      <a:shade val="86000"/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shade val="86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2D6A-442E-A634-B45E1D49E56C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1">
                      <a:tint val="86000"/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86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2D6A-442E-A634-B45E1D49E56C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1">
                      <a:tint val="58000"/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8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2D6A-442E-A634-B45E1D49E56C}"/>
              </c:ext>
            </c:extLst>
          </c:dPt>
          <c:cat>
            <c:strRef>
              <c:f>'Graficos 1'!$A$2:$A$5</c:f>
              <c:strCache>
                <c:ptCount val="4"/>
                <c:pt idx="0">
                  <c:v>Micro</c:v>
                </c:pt>
                <c:pt idx="1">
                  <c:v>Pequeña</c:v>
                </c:pt>
                <c:pt idx="2">
                  <c:v>Mediana</c:v>
                </c:pt>
                <c:pt idx="3">
                  <c:v>Grandes</c:v>
                </c:pt>
              </c:strCache>
            </c:strRef>
          </c:cat>
          <c:val>
            <c:numRef>
              <c:f>'Graficos 1'!$B$2:$B$5</c:f>
              <c:numCache>
                <c:formatCode>_(* #,##0.00_);_(* \(#,##0.00\);_(* "-"??_);_(@_)</c:formatCode>
                <c:ptCount val="4"/>
                <c:pt idx="0">
                  <c:v>520</c:v>
                </c:pt>
                <c:pt idx="1">
                  <c:v>300</c:v>
                </c:pt>
                <c:pt idx="2">
                  <c:v>109</c:v>
                </c:pt>
                <c:pt idx="3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D6A-442E-A634-B45E1D49E5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image" Target="../media/image8.jpg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image" Target="../media/image26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image" Target="../media/image8.jpg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image" Target="../media/image26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2CB8BF-E404-417F-894A-B09C2D5FD455}" type="doc">
      <dgm:prSet loTypeId="urn:microsoft.com/office/officeart/2008/layout/BendingPictureCaptionList" loCatId="picture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BD26E18C-8392-48CD-AC2B-2465D7C9E917}">
      <dgm:prSet phldrT="[Texto]" custT="1"/>
      <dgm:spPr/>
      <dgm:t>
        <a:bodyPr/>
        <a:lstStyle/>
        <a:p>
          <a:r>
            <a:rPr lang="es-ES" sz="1000" b="1" dirty="0" smtClean="0">
              <a:latin typeface="Bahnschrift Light SemiCondensed" panose="020B0502040204020203" pitchFamily="34" charset="0"/>
            </a:rPr>
            <a:t>Crecimiento</a:t>
          </a:r>
          <a:r>
            <a:rPr lang="es-ES" sz="1000" b="1" baseline="0" dirty="0" smtClean="0">
              <a:latin typeface="Bahnschrift Light SemiCondensed" panose="020B0502040204020203" pitchFamily="34" charset="0"/>
            </a:rPr>
            <a:t> económico</a:t>
          </a:r>
          <a:endParaRPr lang="es-ES" sz="1000" b="1" dirty="0">
            <a:latin typeface="Bahnschrift Light SemiCondensed" panose="020B0502040204020203" pitchFamily="34" charset="0"/>
          </a:endParaRPr>
        </a:p>
      </dgm:t>
    </dgm:pt>
    <dgm:pt modelId="{324FB58A-AAAF-4EA8-992C-09BD9AA8C5A1}" type="parTrans" cxnId="{80D0FFEF-5D9C-4EC2-90F2-BFC3559885FF}">
      <dgm:prSet/>
      <dgm:spPr/>
      <dgm:t>
        <a:bodyPr/>
        <a:lstStyle/>
        <a:p>
          <a:endParaRPr lang="es-ES">
            <a:latin typeface="Bahnschrift Light" panose="020B0502040204020203" pitchFamily="34" charset="0"/>
          </a:endParaRPr>
        </a:p>
      </dgm:t>
    </dgm:pt>
    <dgm:pt modelId="{B33BAC03-38A7-4F55-9BF6-42A96820B8A4}" type="sibTrans" cxnId="{80D0FFEF-5D9C-4EC2-90F2-BFC3559885FF}">
      <dgm:prSet/>
      <dgm:spPr/>
      <dgm:t>
        <a:bodyPr/>
        <a:lstStyle/>
        <a:p>
          <a:endParaRPr lang="es-ES">
            <a:latin typeface="Bahnschrift Light" panose="020B0502040204020203" pitchFamily="34" charset="0"/>
          </a:endParaRPr>
        </a:p>
      </dgm:t>
    </dgm:pt>
    <dgm:pt modelId="{D60C9117-28DC-4929-AD23-502A1D9728AB}">
      <dgm:prSet phldrT="[Texto]" custT="1"/>
      <dgm:spPr/>
      <dgm:t>
        <a:bodyPr/>
        <a:lstStyle/>
        <a:p>
          <a:r>
            <a:rPr lang="es-ES" sz="1000" b="1" dirty="0" smtClean="0">
              <a:latin typeface="Bahnschrift Light SemiCondensed" panose="020B0502040204020203" pitchFamily="34" charset="0"/>
            </a:rPr>
            <a:t>Productividad</a:t>
          </a:r>
          <a:endParaRPr lang="es-ES" sz="1000" b="1" dirty="0">
            <a:latin typeface="Bahnschrift Light SemiCondensed" panose="020B0502040204020203" pitchFamily="34" charset="0"/>
          </a:endParaRPr>
        </a:p>
      </dgm:t>
    </dgm:pt>
    <dgm:pt modelId="{35EE55E1-6D1B-475A-A276-DA00BD1ED0FC}" type="parTrans" cxnId="{2CF44B5D-A60A-4705-91E8-2FB616A7C9CB}">
      <dgm:prSet/>
      <dgm:spPr/>
      <dgm:t>
        <a:bodyPr/>
        <a:lstStyle/>
        <a:p>
          <a:endParaRPr lang="es-ES">
            <a:latin typeface="Bahnschrift Light" panose="020B0502040204020203" pitchFamily="34" charset="0"/>
          </a:endParaRPr>
        </a:p>
      </dgm:t>
    </dgm:pt>
    <dgm:pt modelId="{391EE923-FCB0-4E15-9843-5EDCD9F68858}" type="sibTrans" cxnId="{2CF44B5D-A60A-4705-91E8-2FB616A7C9CB}">
      <dgm:prSet/>
      <dgm:spPr/>
      <dgm:t>
        <a:bodyPr/>
        <a:lstStyle/>
        <a:p>
          <a:endParaRPr lang="es-ES">
            <a:latin typeface="Bahnschrift Light" panose="020B0502040204020203" pitchFamily="34" charset="0"/>
          </a:endParaRPr>
        </a:p>
      </dgm:t>
    </dgm:pt>
    <dgm:pt modelId="{FB693195-6426-4280-83FB-FFA47DE64444}">
      <dgm:prSet phldrT="[Texto]" custT="1"/>
      <dgm:spPr/>
      <dgm:t>
        <a:bodyPr/>
        <a:lstStyle/>
        <a:p>
          <a:r>
            <a:rPr lang="es-ES" sz="1000" b="1" dirty="0" smtClean="0">
              <a:latin typeface="Bahnschrift Light SemiCondensed" panose="020B0502040204020203" pitchFamily="34" charset="0"/>
            </a:rPr>
            <a:t>Inclusión financiera</a:t>
          </a:r>
          <a:endParaRPr lang="es-ES" sz="1000" b="1" dirty="0">
            <a:latin typeface="Bahnschrift Light SemiCondensed" panose="020B0502040204020203" pitchFamily="34" charset="0"/>
          </a:endParaRPr>
        </a:p>
      </dgm:t>
    </dgm:pt>
    <dgm:pt modelId="{0A7F9744-62C8-4E81-BC37-A441F4870A8B}" type="parTrans" cxnId="{AED5D654-14A1-44F6-A468-07D76D2C3BC5}">
      <dgm:prSet/>
      <dgm:spPr/>
      <dgm:t>
        <a:bodyPr/>
        <a:lstStyle/>
        <a:p>
          <a:endParaRPr lang="es-ES">
            <a:latin typeface="Bahnschrift Light" panose="020B0502040204020203" pitchFamily="34" charset="0"/>
          </a:endParaRPr>
        </a:p>
      </dgm:t>
    </dgm:pt>
    <dgm:pt modelId="{2495FD3D-A036-4175-99E5-3A60B90A14E2}" type="sibTrans" cxnId="{AED5D654-14A1-44F6-A468-07D76D2C3BC5}">
      <dgm:prSet/>
      <dgm:spPr/>
      <dgm:t>
        <a:bodyPr/>
        <a:lstStyle/>
        <a:p>
          <a:endParaRPr lang="es-ES">
            <a:latin typeface="Bahnschrift Light" panose="020B0502040204020203" pitchFamily="34" charset="0"/>
          </a:endParaRPr>
        </a:p>
      </dgm:t>
    </dgm:pt>
    <dgm:pt modelId="{B776F68E-E491-4676-8708-C3C51D1A7CE2}">
      <dgm:prSet custT="1"/>
      <dgm:spPr/>
      <dgm:t>
        <a:bodyPr/>
        <a:lstStyle/>
        <a:p>
          <a:r>
            <a:rPr lang="es-ES" sz="1000" b="1" dirty="0" smtClean="0">
              <a:latin typeface="Bahnschrift Light SemiCondensed" panose="020B0502040204020203" pitchFamily="34" charset="0"/>
            </a:rPr>
            <a:t>Sustentabilidad ambiental</a:t>
          </a:r>
          <a:endParaRPr lang="es-ES" sz="1000" b="1" dirty="0">
            <a:latin typeface="Bahnschrift Light SemiCondensed" panose="020B0502040204020203" pitchFamily="34" charset="0"/>
          </a:endParaRPr>
        </a:p>
      </dgm:t>
    </dgm:pt>
    <dgm:pt modelId="{3E461E61-7A92-49DF-9C31-832507C81369}" type="parTrans" cxnId="{3091072E-B216-4527-BE65-8E6D77A2F801}">
      <dgm:prSet/>
      <dgm:spPr/>
      <dgm:t>
        <a:bodyPr/>
        <a:lstStyle/>
        <a:p>
          <a:endParaRPr lang="es-ES"/>
        </a:p>
      </dgm:t>
    </dgm:pt>
    <dgm:pt modelId="{92342A71-1053-4AFC-A3A5-C16B935A93A8}" type="sibTrans" cxnId="{3091072E-B216-4527-BE65-8E6D77A2F801}">
      <dgm:prSet/>
      <dgm:spPr/>
      <dgm:t>
        <a:bodyPr/>
        <a:lstStyle/>
        <a:p>
          <a:endParaRPr lang="es-ES"/>
        </a:p>
      </dgm:t>
    </dgm:pt>
    <dgm:pt modelId="{BE7AA335-F825-4884-8756-4F9DF8150F4B}">
      <dgm:prSet custT="1"/>
      <dgm:spPr/>
      <dgm:t>
        <a:bodyPr/>
        <a:lstStyle/>
        <a:p>
          <a:r>
            <a:rPr lang="es-ES" sz="1000" b="1" dirty="0" smtClean="0">
              <a:latin typeface="Bahnschrift Light SemiCondensed" panose="020B0502040204020203" pitchFamily="34" charset="0"/>
            </a:rPr>
            <a:t>Desarrollo regional</a:t>
          </a:r>
          <a:endParaRPr lang="es-ES" sz="1000" b="1" dirty="0">
            <a:latin typeface="Bahnschrift Light SemiCondensed" panose="020B0502040204020203" pitchFamily="34" charset="0"/>
          </a:endParaRPr>
        </a:p>
      </dgm:t>
    </dgm:pt>
    <dgm:pt modelId="{5D0C078B-07A6-44EC-865A-F0D8FD067FF1}" type="parTrans" cxnId="{DB9463F3-AD43-469D-B00D-C4E122789C3E}">
      <dgm:prSet/>
      <dgm:spPr/>
      <dgm:t>
        <a:bodyPr/>
        <a:lstStyle/>
        <a:p>
          <a:endParaRPr lang="es-ES"/>
        </a:p>
      </dgm:t>
    </dgm:pt>
    <dgm:pt modelId="{5BA35DFA-9170-40DE-915D-03792DAF83B9}" type="sibTrans" cxnId="{DB9463F3-AD43-469D-B00D-C4E122789C3E}">
      <dgm:prSet/>
      <dgm:spPr/>
      <dgm:t>
        <a:bodyPr/>
        <a:lstStyle/>
        <a:p>
          <a:endParaRPr lang="es-ES"/>
        </a:p>
      </dgm:t>
    </dgm:pt>
    <dgm:pt modelId="{C7779934-4A36-426D-94A0-8402620A381C}">
      <dgm:prSet custT="1"/>
      <dgm:spPr/>
      <dgm:t>
        <a:bodyPr/>
        <a:lstStyle/>
        <a:p>
          <a:r>
            <a:rPr lang="es-ES" sz="1000" b="1" dirty="0" smtClean="0">
              <a:latin typeface="Bahnschrift Light SemiCondensed" panose="020B0502040204020203" pitchFamily="34" charset="0"/>
            </a:rPr>
            <a:t>Desarrollo sectorial</a:t>
          </a:r>
          <a:endParaRPr lang="es-ES" sz="1000" b="1" dirty="0">
            <a:latin typeface="Bahnschrift Light SemiCondensed" panose="020B0502040204020203" pitchFamily="34" charset="0"/>
          </a:endParaRPr>
        </a:p>
      </dgm:t>
    </dgm:pt>
    <dgm:pt modelId="{F740E092-7AF9-4A9F-8313-602B42E41A29}" type="parTrans" cxnId="{D007FBCF-E6E3-48BE-B73F-B4EB2FE51A72}">
      <dgm:prSet/>
      <dgm:spPr/>
      <dgm:t>
        <a:bodyPr/>
        <a:lstStyle/>
        <a:p>
          <a:endParaRPr lang="es-ES"/>
        </a:p>
      </dgm:t>
    </dgm:pt>
    <dgm:pt modelId="{F8BF5CB2-C553-429D-A35F-A15792D86EBE}" type="sibTrans" cxnId="{D007FBCF-E6E3-48BE-B73F-B4EB2FE51A72}">
      <dgm:prSet/>
      <dgm:spPr/>
      <dgm:t>
        <a:bodyPr/>
        <a:lstStyle/>
        <a:p>
          <a:endParaRPr lang="es-ES"/>
        </a:p>
      </dgm:t>
    </dgm:pt>
    <dgm:pt modelId="{AD6606E2-1FE8-4960-8F59-4687846F565D}">
      <dgm:prSet custT="1"/>
      <dgm:spPr/>
      <dgm:t>
        <a:bodyPr/>
        <a:lstStyle/>
        <a:p>
          <a:r>
            <a:rPr lang="es-ES" sz="1000" b="1" dirty="0" smtClean="0">
              <a:latin typeface="Bahnschrift Light SemiCondensed" panose="020B0502040204020203" pitchFamily="34" charset="0"/>
            </a:rPr>
            <a:t>Empleo</a:t>
          </a:r>
          <a:endParaRPr lang="es-ES" sz="1000" b="1" dirty="0">
            <a:latin typeface="Bahnschrift Light SemiCondensed" panose="020B0502040204020203" pitchFamily="34" charset="0"/>
          </a:endParaRPr>
        </a:p>
      </dgm:t>
    </dgm:pt>
    <dgm:pt modelId="{65D998DC-F02A-4E0F-81A5-6A6FF7C2FF27}" type="parTrans" cxnId="{F8E216CD-6CD1-4282-949E-AF87A8A548FD}">
      <dgm:prSet/>
      <dgm:spPr/>
      <dgm:t>
        <a:bodyPr/>
        <a:lstStyle/>
        <a:p>
          <a:endParaRPr lang="es-ES"/>
        </a:p>
      </dgm:t>
    </dgm:pt>
    <dgm:pt modelId="{50B48A99-8E82-4A91-86CB-9DC5A74DE40E}" type="sibTrans" cxnId="{F8E216CD-6CD1-4282-949E-AF87A8A548FD}">
      <dgm:prSet/>
      <dgm:spPr/>
      <dgm:t>
        <a:bodyPr/>
        <a:lstStyle/>
        <a:p>
          <a:endParaRPr lang="es-ES"/>
        </a:p>
      </dgm:t>
    </dgm:pt>
    <dgm:pt modelId="{0C510088-94DA-47C1-98EC-453D4E887238}">
      <dgm:prSet custT="1"/>
      <dgm:spPr/>
      <dgm:t>
        <a:bodyPr/>
        <a:lstStyle/>
        <a:p>
          <a:r>
            <a:rPr lang="es-ES" sz="1000" b="1" dirty="0" smtClean="0">
              <a:latin typeface="Bahnschrift Light SemiCondensed" panose="020B0502040204020203" pitchFamily="34" charset="0"/>
            </a:rPr>
            <a:t>Igualdad</a:t>
          </a:r>
          <a:endParaRPr lang="es-ES" sz="1000" b="1" dirty="0">
            <a:latin typeface="Bahnschrift Light SemiCondensed" panose="020B0502040204020203" pitchFamily="34" charset="0"/>
          </a:endParaRPr>
        </a:p>
      </dgm:t>
    </dgm:pt>
    <dgm:pt modelId="{0AAC1DD5-99C1-43DB-8C50-253DBED4872F}" type="parTrans" cxnId="{B806281C-21C7-41BC-9130-72AE2DE8AF3A}">
      <dgm:prSet/>
      <dgm:spPr/>
      <dgm:t>
        <a:bodyPr/>
        <a:lstStyle/>
        <a:p>
          <a:endParaRPr lang="es-ES"/>
        </a:p>
      </dgm:t>
    </dgm:pt>
    <dgm:pt modelId="{CAF9DDF3-8BE0-439D-B2E5-CEF9CC3A67E2}" type="sibTrans" cxnId="{B806281C-21C7-41BC-9130-72AE2DE8AF3A}">
      <dgm:prSet/>
      <dgm:spPr/>
      <dgm:t>
        <a:bodyPr/>
        <a:lstStyle/>
        <a:p>
          <a:endParaRPr lang="es-ES"/>
        </a:p>
      </dgm:t>
    </dgm:pt>
    <dgm:pt modelId="{742A0E01-14B2-4263-8F6C-5F58E8A4B041}">
      <dgm:prSet custT="1"/>
      <dgm:spPr/>
      <dgm:t>
        <a:bodyPr/>
        <a:lstStyle/>
        <a:p>
          <a:r>
            <a:rPr lang="es-ES" sz="1000" b="1" dirty="0" smtClean="0">
              <a:latin typeface="Bahnschrift Light SemiCondensed" panose="020B0502040204020203" pitchFamily="34" charset="0"/>
            </a:rPr>
            <a:t>Innovación tecnológica</a:t>
          </a:r>
          <a:endParaRPr lang="es-ES" sz="1000" b="1" dirty="0">
            <a:latin typeface="Bahnschrift Light SemiCondensed" panose="020B0502040204020203" pitchFamily="34" charset="0"/>
          </a:endParaRPr>
        </a:p>
      </dgm:t>
    </dgm:pt>
    <dgm:pt modelId="{F2CD89CE-B55D-4402-BAE6-ACE994CCE030}" type="parTrans" cxnId="{714892EB-CECF-43A5-97FB-4B1CCFA852A2}">
      <dgm:prSet/>
      <dgm:spPr/>
      <dgm:t>
        <a:bodyPr/>
        <a:lstStyle/>
        <a:p>
          <a:endParaRPr lang="es-ES"/>
        </a:p>
      </dgm:t>
    </dgm:pt>
    <dgm:pt modelId="{4C6791E5-9ACC-4CBB-B273-D27446646D8C}" type="sibTrans" cxnId="{714892EB-CECF-43A5-97FB-4B1CCFA852A2}">
      <dgm:prSet/>
      <dgm:spPr/>
      <dgm:t>
        <a:bodyPr/>
        <a:lstStyle/>
        <a:p>
          <a:endParaRPr lang="es-ES"/>
        </a:p>
      </dgm:t>
    </dgm:pt>
    <dgm:pt modelId="{97AF26E0-9294-4F90-8FB0-64BBE4F46AC1}" type="pres">
      <dgm:prSet presAssocID="{762CB8BF-E404-417F-894A-B09C2D5FD45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56EB510-B208-4EB6-9FED-33D5E4A95EDA}" type="pres">
      <dgm:prSet presAssocID="{BD26E18C-8392-48CD-AC2B-2465D7C9E917}" presName="composite" presStyleCnt="0"/>
      <dgm:spPr/>
    </dgm:pt>
    <dgm:pt modelId="{B91B626E-58E1-4989-AD1B-A63BC9CEEDDC}" type="pres">
      <dgm:prSet presAssocID="{BD26E18C-8392-48CD-AC2B-2465D7C9E917}" presName="rect1" presStyleLbl="bgImgPlace1" presStyleIdx="0" presStyleCnt="9" custScaleX="99930" custScaleY="10010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es-ES"/>
        </a:p>
      </dgm:t>
    </dgm:pt>
    <dgm:pt modelId="{4F14F174-1E15-47E5-BF4D-F827E08B0BC3}" type="pres">
      <dgm:prSet presAssocID="{BD26E18C-8392-48CD-AC2B-2465D7C9E917}" presName="wedgeRectCallout1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B16EA65-596A-4FAD-985A-FDD427FCA1CA}" type="pres">
      <dgm:prSet presAssocID="{B33BAC03-38A7-4F55-9BF6-42A96820B8A4}" presName="sibTrans" presStyleCnt="0"/>
      <dgm:spPr/>
    </dgm:pt>
    <dgm:pt modelId="{3AA5F40C-A0A7-4BDC-96BC-DD8E40E517C0}" type="pres">
      <dgm:prSet presAssocID="{D60C9117-28DC-4929-AD23-502A1D9728AB}" presName="composite" presStyleCnt="0"/>
      <dgm:spPr/>
    </dgm:pt>
    <dgm:pt modelId="{5B6E2297-0611-40F4-9B53-BFFF26862493}" type="pres">
      <dgm:prSet presAssocID="{D60C9117-28DC-4929-AD23-502A1D9728AB}" presName="rect1" presStyleLbl="bgImgPlace1" presStyleIdx="1" presStyleCnt="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  <dgm:t>
        <a:bodyPr/>
        <a:lstStyle/>
        <a:p>
          <a:endParaRPr lang="es-ES"/>
        </a:p>
      </dgm:t>
    </dgm:pt>
    <dgm:pt modelId="{4D9DAB74-4398-4449-9059-1CF6F4FD6133}" type="pres">
      <dgm:prSet presAssocID="{D60C9117-28DC-4929-AD23-502A1D9728AB}" presName="wedgeRectCallout1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F006792-6B7D-4B0B-8475-3AC85994372B}" type="pres">
      <dgm:prSet presAssocID="{391EE923-FCB0-4E15-9843-5EDCD9F68858}" presName="sibTrans" presStyleCnt="0"/>
      <dgm:spPr/>
    </dgm:pt>
    <dgm:pt modelId="{2E3DC0F2-1C1A-466D-BADB-25727C285F88}" type="pres">
      <dgm:prSet presAssocID="{FB693195-6426-4280-83FB-FFA47DE64444}" presName="composite" presStyleCnt="0"/>
      <dgm:spPr/>
    </dgm:pt>
    <dgm:pt modelId="{7F1559E9-59A3-4C80-9885-E10951D12D89}" type="pres">
      <dgm:prSet presAssocID="{FB693195-6426-4280-83FB-FFA47DE64444}" presName="rect1" presStyleLbl="bgImgPlace1" presStyleIdx="2" presStyleCnt="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s-ES"/>
        </a:p>
      </dgm:t>
    </dgm:pt>
    <dgm:pt modelId="{9FADC59A-CF1C-4E2F-8466-DAC3B783EC6E}" type="pres">
      <dgm:prSet presAssocID="{FB693195-6426-4280-83FB-FFA47DE64444}" presName="wedgeRectCallout1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60C5CCD-ED68-4942-8F98-9B965A0BD1F3}" type="pres">
      <dgm:prSet presAssocID="{2495FD3D-A036-4175-99E5-3A60B90A14E2}" presName="sibTrans" presStyleCnt="0"/>
      <dgm:spPr/>
    </dgm:pt>
    <dgm:pt modelId="{F4E2B4E7-BFF6-40B1-9006-256101C0B714}" type="pres">
      <dgm:prSet presAssocID="{B776F68E-E491-4676-8708-C3C51D1A7CE2}" presName="composite" presStyleCnt="0"/>
      <dgm:spPr/>
    </dgm:pt>
    <dgm:pt modelId="{0FB8F171-77F2-4D7D-A16F-C5B7059525E5}" type="pres">
      <dgm:prSet presAssocID="{B776F68E-E491-4676-8708-C3C51D1A7CE2}" presName="rect1" presStyleLbl="bgImgPlace1" presStyleIdx="3" presStyleCnt="9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  <dgm:t>
        <a:bodyPr/>
        <a:lstStyle/>
        <a:p>
          <a:endParaRPr lang="es-ES"/>
        </a:p>
      </dgm:t>
    </dgm:pt>
    <dgm:pt modelId="{D451C947-33F8-4EEC-8CD6-668ACDEB47DE}" type="pres">
      <dgm:prSet presAssocID="{B776F68E-E491-4676-8708-C3C51D1A7CE2}" presName="wedgeRectCallout1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798423C-1BFB-4731-B2ED-03E59C4D5D3A}" type="pres">
      <dgm:prSet presAssocID="{92342A71-1053-4AFC-A3A5-C16B935A93A8}" presName="sibTrans" presStyleCnt="0"/>
      <dgm:spPr/>
    </dgm:pt>
    <dgm:pt modelId="{ACA3D9A4-02DB-48D0-BD4B-2CDB61AAA0DB}" type="pres">
      <dgm:prSet presAssocID="{BE7AA335-F825-4884-8756-4F9DF8150F4B}" presName="composite" presStyleCnt="0"/>
      <dgm:spPr/>
    </dgm:pt>
    <dgm:pt modelId="{9DC5F9C0-A35D-44E2-A0EE-0A46F7F3F70C}" type="pres">
      <dgm:prSet presAssocID="{BE7AA335-F825-4884-8756-4F9DF8150F4B}" presName="rect1" presStyleLbl="bgImgPlace1" presStyleIdx="4" presStyleCnt="9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es-ES"/>
        </a:p>
      </dgm:t>
    </dgm:pt>
    <dgm:pt modelId="{2442AA87-D0D6-4331-9C22-B7F78E002088}" type="pres">
      <dgm:prSet presAssocID="{BE7AA335-F825-4884-8756-4F9DF8150F4B}" presName="wedgeRectCallout1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289E55-BF65-445C-888C-EBE0EE9C6693}" type="pres">
      <dgm:prSet presAssocID="{5BA35DFA-9170-40DE-915D-03792DAF83B9}" presName="sibTrans" presStyleCnt="0"/>
      <dgm:spPr/>
    </dgm:pt>
    <dgm:pt modelId="{D4F05301-A7C5-4562-8B46-A977D078A8FC}" type="pres">
      <dgm:prSet presAssocID="{C7779934-4A36-426D-94A0-8402620A381C}" presName="composite" presStyleCnt="0"/>
      <dgm:spPr/>
    </dgm:pt>
    <dgm:pt modelId="{399C8BDE-D469-4519-9580-8CDFBE166324}" type="pres">
      <dgm:prSet presAssocID="{C7779934-4A36-426D-94A0-8402620A381C}" presName="rect1" presStyleLbl="bgImgPlace1" presStyleIdx="5" presStyleCnt="9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  <dgm:t>
        <a:bodyPr/>
        <a:lstStyle/>
        <a:p>
          <a:endParaRPr lang="es-ES"/>
        </a:p>
      </dgm:t>
    </dgm:pt>
    <dgm:pt modelId="{7C5750C0-3EE4-4772-A8A9-80663E7448E6}" type="pres">
      <dgm:prSet presAssocID="{C7779934-4A36-426D-94A0-8402620A381C}" presName="wedgeRectCallout1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F8A209F-1F28-42A8-8FE6-0796BEC495C3}" type="pres">
      <dgm:prSet presAssocID="{F8BF5CB2-C553-429D-A35F-A15792D86EBE}" presName="sibTrans" presStyleCnt="0"/>
      <dgm:spPr/>
    </dgm:pt>
    <dgm:pt modelId="{4279FD5A-CDBC-48F1-B9B0-3CE1C02CBF2D}" type="pres">
      <dgm:prSet presAssocID="{AD6606E2-1FE8-4960-8F59-4687846F565D}" presName="composite" presStyleCnt="0"/>
      <dgm:spPr/>
    </dgm:pt>
    <dgm:pt modelId="{AF53AB9F-7CBE-49FD-938E-B68B04892E2C}" type="pres">
      <dgm:prSet presAssocID="{AD6606E2-1FE8-4960-8F59-4687846F565D}" presName="rect1" presStyleLbl="bgImgPlace1" presStyleIdx="6" presStyleCnt="9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</dgm:spPr>
      <dgm:t>
        <a:bodyPr/>
        <a:lstStyle/>
        <a:p>
          <a:endParaRPr lang="es-ES"/>
        </a:p>
      </dgm:t>
    </dgm:pt>
    <dgm:pt modelId="{D975202D-D90F-463F-802D-106F3498B9F2}" type="pres">
      <dgm:prSet presAssocID="{AD6606E2-1FE8-4960-8F59-4687846F565D}" presName="wedgeRectCallout1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24668F7-334F-4936-9963-667E7AC44045}" type="pres">
      <dgm:prSet presAssocID="{50B48A99-8E82-4A91-86CB-9DC5A74DE40E}" presName="sibTrans" presStyleCnt="0"/>
      <dgm:spPr/>
    </dgm:pt>
    <dgm:pt modelId="{90831442-A037-4E8C-95A3-24EC6DD2D0EC}" type="pres">
      <dgm:prSet presAssocID="{0C510088-94DA-47C1-98EC-453D4E887238}" presName="composite" presStyleCnt="0"/>
      <dgm:spPr/>
    </dgm:pt>
    <dgm:pt modelId="{804DC855-817C-4968-899C-26ACE2D1EFF0}" type="pres">
      <dgm:prSet presAssocID="{0C510088-94DA-47C1-98EC-453D4E887238}" presName="rect1" presStyleLbl="bgImgPlace1" presStyleIdx="7" presStyleCnt="9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  <dgm:t>
        <a:bodyPr/>
        <a:lstStyle/>
        <a:p>
          <a:endParaRPr lang="es-ES"/>
        </a:p>
      </dgm:t>
    </dgm:pt>
    <dgm:pt modelId="{9AE6B977-B0B2-4912-AAA4-DB1A8434D344}" type="pres">
      <dgm:prSet presAssocID="{0C510088-94DA-47C1-98EC-453D4E887238}" presName="wedgeRectCallout1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704461E-A7FF-4F70-9B45-A0FD584C61A8}" type="pres">
      <dgm:prSet presAssocID="{CAF9DDF3-8BE0-439D-B2E5-CEF9CC3A67E2}" presName="sibTrans" presStyleCnt="0"/>
      <dgm:spPr/>
    </dgm:pt>
    <dgm:pt modelId="{06F21896-0DCD-46C9-9457-2A1AFD4C1B66}" type="pres">
      <dgm:prSet presAssocID="{742A0E01-14B2-4263-8F6C-5F58E8A4B041}" presName="composite" presStyleCnt="0"/>
      <dgm:spPr/>
    </dgm:pt>
    <dgm:pt modelId="{E715C301-9389-491D-B11C-4FF8CFE25F89}" type="pres">
      <dgm:prSet presAssocID="{742A0E01-14B2-4263-8F6C-5F58E8A4B041}" presName="rect1" presStyleLbl="bgImgPlace1" presStyleIdx="8" presStyleCnt="9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s-ES"/>
        </a:p>
      </dgm:t>
    </dgm:pt>
    <dgm:pt modelId="{4B850224-EF8C-4ED8-8DCC-B1AB58213EF3}" type="pres">
      <dgm:prSet presAssocID="{742A0E01-14B2-4263-8F6C-5F58E8A4B041}" presName="wedgeRectCallout1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14892EB-CECF-43A5-97FB-4B1CCFA852A2}" srcId="{762CB8BF-E404-417F-894A-B09C2D5FD455}" destId="{742A0E01-14B2-4263-8F6C-5F58E8A4B041}" srcOrd="8" destOrd="0" parTransId="{F2CD89CE-B55D-4402-BAE6-ACE994CCE030}" sibTransId="{4C6791E5-9ACC-4CBB-B273-D27446646D8C}"/>
    <dgm:cxn modelId="{D007FBCF-E6E3-48BE-B73F-B4EB2FE51A72}" srcId="{762CB8BF-E404-417F-894A-B09C2D5FD455}" destId="{C7779934-4A36-426D-94A0-8402620A381C}" srcOrd="5" destOrd="0" parTransId="{F740E092-7AF9-4A9F-8313-602B42E41A29}" sibTransId="{F8BF5CB2-C553-429D-A35F-A15792D86EBE}"/>
    <dgm:cxn modelId="{80D0FFEF-5D9C-4EC2-90F2-BFC3559885FF}" srcId="{762CB8BF-E404-417F-894A-B09C2D5FD455}" destId="{BD26E18C-8392-48CD-AC2B-2465D7C9E917}" srcOrd="0" destOrd="0" parTransId="{324FB58A-AAAF-4EA8-992C-09BD9AA8C5A1}" sibTransId="{B33BAC03-38A7-4F55-9BF6-42A96820B8A4}"/>
    <dgm:cxn modelId="{B806281C-21C7-41BC-9130-72AE2DE8AF3A}" srcId="{762CB8BF-E404-417F-894A-B09C2D5FD455}" destId="{0C510088-94DA-47C1-98EC-453D4E887238}" srcOrd="7" destOrd="0" parTransId="{0AAC1DD5-99C1-43DB-8C50-253DBED4872F}" sibTransId="{CAF9DDF3-8BE0-439D-B2E5-CEF9CC3A67E2}"/>
    <dgm:cxn modelId="{FB34F21B-32AF-4FD7-8DC4-E075899DA129}" type="presOf" srcId="{D60C9117-28DC-4929-AD23-502A1D9728AB}" destId="{4D9DAB74-4398-4449-9059-1CF6F4FD6133}" srcOrd="0" destOrd="0" presId="urn:microsoft.com/office/officeart/2008/layout/BendingPictureCaptionList"/>
    <dgm:cxn modelId="{3091072E-B216-4527-BE65-8E6D77A2F801}" srcId="{762CB8BF-E404-417F-894A-B09C2D5FD455}" destId="{B776F68E-E491-4676-8708-C3C51D1A7CE2}" srcOrd="3" destOrd="0" parTransId="{3E461E61-7A92-49DF-9C31-832507C81369}" sibTransId="{92342A71-1053-4AFC-A3A5-C16B935A93A8}"/>
    <dgm:cxn modelId="{88189F83-2DD3-463B-8341-4A2185D42378}" type="presOf" srcId="{0C510088-94DA-47C1-98EC-453D4E887238}" destId="{9AE6B977-B0B2-4912-AAA4-DB1A8434D344}" srcOrd="0" destOrd="0" presId="urn:microsoft.com/office/officeart/2008/layout/BendingPictureCaptionList"/>
    <dgm:cxn modelId="{69E19F78-DB45-4835-968F-6E47A76C24E5}" type="presOf" srcId="{C7779934-4A36-426D-94A0-8402620A381C}" destId="{7C5750C0-3EE4-4772-A8A9-80663E7448E6}" srcOrd="0" destOrd="0" presId="urn:microsoft.com/office/officeart/2008/layout/BendingPictureCaptionList"/>
    <dgm:cxn modelId="{91983FA4-AA38-4F00-8C87-CBB0B3586DE3}" type="presOf" srcId="{BE7AA335-F825-4884-8756-4F9DF8150F4B}" destId="{2442AA87-D0D6-4331-9C22-B7F78E002088}" srcOrd="0" destOrd="0" presId="urn:microsoft.com/office/officeart/2008/layout/BendingPictureCaptionList"/>
    <dgm:cxn modelId="{8825E853-F5C7-46A2-B0D7-75D761B6B8F0}" type="presOf" srcId="{AD6606E2-1FE8-4960-8F59-4687846F565D}" destId="{D975202D-D90F-463F-802D-106F3498B9F2}" srcOrd="0" destOrd="0" presId="urn:microsoft.com/office/officeart/2008/layout/BendingPictureCaptionList"/>
    <dgm:cxn modelId="{F8E216CD-6CD1-4282-949E-AF87A8A548FD}" srcId="{762CB8BF-E404-417F-894A-B09C2D5FD455}" destId="{AD6606E2-1FE8-4960-8F59-4687846F565D}" srcOrd="6" destOrd="0" parTransId="{65D998DC-F02A-4E0F-81A5-6A6FF7C2FF27}" sibTransId="{50B48A99-8E82-4A91-86CB-9DC5A74DE40E}"/>
    <dgm:cxn modelId="{E7289037-7B8D-4A12-92C8-81668041F928}" type="presOf" srcId="{FB693195-6426-4280-83FB-FFA47DE64444}" destId="{9FADC59A-CF1C-4E2F-8466-DAC3B783EC6E}" srcOrd="0" destOrd="0" presId="urn:microsoft.com/office/officeart/2008/layout/BendingPictureCaptionList"/>
    <dgm:cxn modelId="{195FBBC7-14F1-45E9-8CD1-1A33D23880BB}" type="presOf" srcId="{B776F68E-E491-4676-8708-C3C51D1A7CE2}" destId="{D451C947-33F8-4EEC-8CD6-668ACDEB47DE}" srcOrd="0" destOrd="0" presId="urn:microsoft.com/office/officeart/2008/layout/BendingPictureCaptionList"/>
    <dgm:cxn modelId="{DB9463F3-AD43-469D-B00D-C4E122789C3E}" srcId="{762CB8BF-E404-417F-894A-B09C2D5FD455}" destId="{BE7AA335-F825-4884-8756-4F9DF8150F4B}" srcOrd="4" destOrd="0" parTransId="{5D0C078B-07A6-44EC-865A-F0D8FD067FF1}" sibTransId="{5BA35DFA-9170-40DE-915D-03792DAF83B9}"/>
    <dgm:cxn modelId="{58704AA4-B3CA-4854-B040-F9E81BD3D156}" type="presOf" srcId="{742A0E01-14B2-4263-8F6C-5F58E8A4B041}" destId="{4B850224-EF8C-4ED8-8DCC-B1AB58213EF3}" srcOrd="0" destOrd="0" presId="urn:microsoft.com/office/officeart/2008/layout/BendingPictureCaptionList"/>
    <dgm:cxn modelId="{AED5D654-14A1-44F6-A468-07D76D2C3BC5}" srcId="{762CB8BF-E404-417F-894A-B09C2D5FD455}" destId="{FB693195-6426-4280-83FB-FFA47DE64444}" srcOrd="2" destOrd="0" parTransId="{0A7F9744-62C8-4E81-BC37-A441F4870A8B}" sibTransId="{2495FD3D-A036-4175-99E5-3A60B90A14E2}"/>
    <dgm:cxn modelId="{690E5B21-9915-4D77-809E-134BE7980EE1}" type="presOf" srcId="{762CB8BF-E404-417F-894A-B09C2D5FD455}" destId="{97AF26E0-9294-4F90-8FB0-64BBE4F46AC1}" srcOrd="0" destOrd="0" presId="urn:microsoft.com/office/officeart/2008/layout/BendingPictureCaptionList"/>
    <dgm:cxn modelId="{DABCB134-7075-4B09-9EB7-E39290213B05}" type="presOf" srcId="{BD26E18C-8392-48CD-AC2B-2465D7C9E917}" destId="{4F14F174-1E15-47E5-BF4D-F827E08B0BC3}" srcOrd="0" destOrd="0" presId="urn:microsoft.com/office/officeart/2008/layout/BendingPictureCaptionList"/>
    <dgm:cxn modelId="{2CF44B5D-A60A-4705-91E8-2FB616A7C9CB}" srcId="{762CB8BF-E404-417F-894A-B09C2D5FD455}" destId="{D60C9117-28DC-4929-AD23-502A1D9728AB}" srcOrd="1" destOrd="0" parTransId="{35EE55E1-6D1B-475A-A276-DA00BD1ED0FC}" sibTransId="{391EE923-FCB0-4E15-9843-5EDCD9F68858}"/>
    <dgm:cxn modelId="{9C90662C-105D-48F8-BEEC-A57762E2648E}" type="presParOf" srcId="{97AF26E0-9294-4F90-8FB0-64BBE4F46AC1}" destId="{B56EB510-B208-4EB6-9FED-33D5E4A95EDA}" srcOrd="0" destOrd="0" presId="urn:microsoft.com/office/officeart/2008/layout/BendingPictureCaptionList"/>
    <dgm:cxn modelId="{71A94FE8-DDC5-4CDB-8909-D4A6A9373114}" type="presParOf" srcId="{B56EB510-B208-4EB6-9FED-33D5E4A95EDA}" destId="{B91B626E-58E1-4989-AD1B-A63BC9CEEDDC}" srcOrd="0" destOrd="0" presId="urn:microsoft.com/office/officeart/2008/layout/BendingPictureCaptionList"/>
    <dgm:cxn modelId="{F1A53E1A-4E0C-4525-9E32-93B7C6862A30}" type="presParOf" srcId="{B56EB510-B208-4EB6-9FED-33D5E4A95EDA}" destId="{4F14F174-1E15-47E5-BF4D-F827E08B0BC3}" srcOrd="1" destOrd="0" presId="urn:microsoft.com/office/officeart/2008/layout/BendingPictureCaptionList"/>
    <dgm:cxn modelId="{92C90AA6-D4DB-4418-B161-1E4DAEDEBC50}" type="presParOf" srcId="{97AF26E0-9294-4F90-8FB0-64BBE4F46AC1}" destId="{5B16EA65-596A-4FAD-985A-FDD427FCA1CA}" srcOrd="1" destOrd="0" presId="urn:microsoft.com/office/officeart/2008/layout/BendingPictureCaptionList"/>
    <dgm:cxn modelId="{685BC39D-B0C5-4EEE-8B2F-03A05E47D701}" type="presParOf" srcId="{97AF26E0-9294-4F90-8FB0-64BBE4F46AC1}" destId="{3AA5F40C-A0A7-4BDC-96BC-DD8E40E517C0}" srcOrd="2" destOrd="0" presId="urn:microsoft.com/office/officeart/2008/layout/BendingPictureCaptionList"/>
    <dgm:cxn modelId="{28301132-6FD0-4527-848D-C789F244D78A}" type="presParOf" srcId="{3AA5F40C-A0A7-4BDC-96BC-DD8E40E517C0}" destId="{5B6E2297-0611-40F4-9B53-BFFF26862493}" srcOrd="0" destOrd="0" presId="urn:microsoft.com/office/officeart/2008/layout/BendingPictureCaptionList"/>
    <dgm:cxn modelId="{FF0E6177-E7FA-495C-9878-1F32BFEEC1EC}" type="presParOf" srcId="{3AA5F40C-A0A7-4BDC-96BC-DD8E40E517C0}" destId="{4D9DAB74-4398-4449-9059-1CF6F4FD6133}" srcOrd="1" destOrd="0" presId="urn:microsoft.com/office/officeart/2008/layout/BendingPictureCaptionList"/>
    <dgm:cxn modelId="{0EA2FDFB-FD0F-46A7-89B0-25BE4DF55924}" type="presParOf" srcId="{97AF26E0-9294-4F90-8FB0-64BBE4F46AC1}" destId="{7F006792-6B7D-4B0B-8475-3AC85994372B}" srcOrd="3" destOrd="0" presId="urn:microsoft.com/office/officeart/2008/layout/BendingPictureCaptionList"/>
    <dgm:cxn modelId="{31AE44EE-A399-43F2-AD25-949852536840}" type="presParOf" srcId="{97AF26E0-9294-4F90-8FB0-64BBE4F46AC1}" destId="{2E3DC0F2-1C1A-466D-BADB-25727C285F88}" srcOrd="4" destOrd="0" presId="urn:microsoft.com/office/officeart/2008/layout/BendingPictureCaptionList"/>
    <dgm:cxn modelId="{EA9F75DE-0EF7-4E86-AC2D-D31415AC0474}" type="presParOf" srcId="{2E3DC0F2-1C1A-466D-BADB-25727C285F88}" destId="{7F1559E9-59A3-4C80-9885-E10951D12D89}" srcOrd="0" destOrd="0" presId="urn:microsoft.com/office/officeart/2008/layout/BendingPictureCaptionList"/>
    <dgm:cxn modelId="{3ED4834F-04F4-4D2A-873A-74A71B49FE26}" type="presParOf" srcId="{2E3DC0F2-1C1A-466D-BADB-25727C285F88}" destId="{9FADC59A-CF1C-4E2F-8466-DAC3B783EC6E}" srcOrd="1" destOrd="0" presId="urn:microsoft.com/office/officeart/2008/layout/BendingPictureCaptionList"/>
    <dgm:cxn modelId="{7DC1489E-09FB-4C42-905B-878B92CB048B}" type="presParOf" srcId="{97AF26E0-9294-4F90-8FB0-64BBE4F46AC1}" destId="{D60C5CCD-ED68-4942-8F98-9B965A0BD1F3}" srcOrd="5" destOrd="0" presId="urn:microsoft.com/office/officeart/2008/layout/BendingPictureCaptionList"/>
    <dgm:cxn modelId="{75839E23-3E6E-48E0-A926-F22B769310EB}" type="presParOf" srcId="{97AF26E0-9294-4F90-8FB0-64BBE4F46AC1}" destId="{F4E2B4E7-BFF6-40B1-9006-256101C0B714}" srcOrd="6" destOrd="0" presId="urn:microsoft.com/office/officeart/2008/layout/BendingPictureCaptionList"/>
    <dgm:cxn modelId="{A8A1D304-D118-42C1-BB5A-AD306C07C1F3}" type="presParOf" srcId="{F4E2B4E7-BFF6-40B1-9006-256101C0B714}" destId="{0FB8F171-77F2-4D7D-A16F-C5B7059525E5}" srcOrd="0" destOrd="0" presId="urn:microsoft.com/office/officeart/2008/layout/BendingPictureCaptionList"/>
    <dgm:cxn modelId="{825B5D9A-BD5B-49C1-97FB-9A0AC5196D7B}" type="presParOf" srcId="{F4E2B4E7-BFF6-40B1-9006-256101C0B714}" destId="{D451C947-33F8-4EEC-8CD6-668ACDEB47DE}" srcOrd="1" destOrd="0" presId="urn:microsoft.com/office/officeart/2008/layout/BendingPictureCaptionList"/>
    <dgm:cxn modelId="{1CBDC073-82DF-4CBF-8FD7-01BA3FE11F99}" type="presParOf" srcId="{97AF26E0-9294-4F90-8FB0-64BBE4F46AC1}" destId="{D798423C-1BFB-4731-B2ED-03E59C4D5D3A}" srcOrd="7" destOrd="0" presId="urn:microsoft.com/office/officeart/2008/layout/BendingPictureCaptionList"/>
    <dgm:cxn modelId="{550CC72E-E06B-405A-8B2E-10160C0ED8BF}" type="presParOf" srcId="{97AF26E0-9294-4F90-8FB0-64BBE4F46AC1}" destId="{ACA3D9A4-02DB-48D0-BD4B-2CDB61AAA0DB}" srcOrd="8" destOrd="0" presId="urn:microsoft.com/office/officeart/2008/layout/BendingPictureCaptionList"/>
    <dgm:cxn modelId="{B87B2810-3E09-4062-9960-C671B1C79E72}" type="presParOf" srcId="{ACA3D9A4-02DB-48D0-BD4B-2CDB61AAA0DB}" destId="{9DC5F9C0-A35D-44E2-A0EE-0A46F7F3F70C}" srcOrd="0" destOrd="0" presId="urn:microsoft.com/office/officeart/2008/layout/BendingPictureCaptionList"/>
    <dgm:cxn modelId="{B0550DC3-F6BA-4A81-85FC-EFF9CDACE1B0}" type="presParOf" srcId="{ACA3D9A4-02DB-48D0-BD4B-2CDB61AAA0DB}" destId="{2442AA87-D0D6-4331-9C22-B7F78E002088}" srcOrd="1" destOrd="0" presId="urn:microsoft.com/office/officeart/2008/layout/BendingPictureCaptionList"/>
    <dgm:cxn modelId="{BCC883CA-7A1F-4CC9-ABFA-8E52EE2D3B57}" type="presParOf" srcId="{97AF26E0-9294-4F90-8FB0-64BBE4F46AC1}" destId="{A5289E55-BF65-445C-888C-EBE0EE9C6693}" srcOrd="9" destOrd="0" presId="urn:microsoft.com/office/officeart/2008/layout/BendingPictureCaptionList"/>
    <dgm:cxn modelId="{BD601A2B-F96A-41EA-A4E4-91FC7F9ED7F6}" type="presParOf" srcId="{97AF26E0-9294-4F90-8FB0-64BBE4F46AC1}" destId="{D4F05301-A7C5-4562-8B46-A977D078A8FC}" srcOrd="10" destOrd="0" presId="urn:microsoft.com/office/officeart/2008/layout/BendingPictureCaptionList"/>
    <dgm:cxn modelId="{DC149B00-6F8E-4C86-BB4A-C7C084018A2C}" type="presParOf" srcId="{D4F05301-A7C5-4562-8B46-A977D078A8FC}" destId="{399C8BDE-D469-4519-9580-8CDFBE166324}" srcOrd="0" destOrd="0" presId="urn:microsoft.com/office/officeart/2008/layout/BendingPictureCaptionList"/>
    <dgm:cxn modelId="{4125C59B-A6BA-47EA-B9D8-E8429150437A}" type="presParOf" srcId="{D4F05301-A7C5-4562-8B46-A977D078A8FC}" destId="{7C5750C0-3EE4-4772-A8A9-80663E7448E6}" srcOrd="1" destOrd="0" presId="urn:microsoft.com/office/officeart/2008/layout/BendingPictureCaptionList"/>
    <dgm:cxn modelId="{5CF65744-646A-4684-9B28-9C497FF1E46E}" type="presParOf" srcId="{97AF26E0-9294-4F90-8FB0-64BBE4F46AC1}" destId="{2F8A209F-1F28-42A8-8FE6-0796BEC495C3}" srcOrd="11" destOrd="0" presId="urn:microsoft.com/office/officeart/2008/layout/BendingPictureCaptionList"/>
    <dgm:cxn modelId="{0636C7B1-6349-4ACE-8EFA-5A14CD1BE4AD}" type="presParOf" srcId="{97AF26E0-9294-4F90-8FB0-64BBE4F46AC1}" destId="{4279FD5A-CDBC-48F1-B9B0-3CE1C02CBF2D}" srcOrd="12" destOrd="0" presId="urn:microsoft.com/office/officeart/2008/layout/BendingPictureCaptionList"/>
    <dgm:cxn modelId="{2A01BA46-F6C6-4D1F-B361-5B0F66ADBF11}" type="presParOf" srcId="{4279FD5A-CDBC-48F1-B9B0-3CE1C02CBF2D}" destId="{AF53AB9F-7CBE-49FD-938E-B68B04892E2C}" srcOrd="0" destOrd="0" presId="urn:microsoft.com/office/officeart/2008/layout/BendingPictureCaptionList"/>
    <dgm:cxn modelId="{FE914701-C0D4-4237-A02E-974C97238880}" type="presParOf" srcId="{4279FD5A-CDBC-48F1-B9B0-3CE1C02CBF2D}" destId="{D975202D-D90F-463F-802D-106F3498B9F2}" srcOrd="1" destOrd="0" presId="urn:microsoft.com/office/officeart/2008/layout/BendingPictureCaptionList"/>
    <dgm:cxn modelId="{CCAAB40B-69BA-4DF7-849F-151E5B1F9510}" type="presParOf" srcId="{97AF26E0-9294-4F90-8FB0-64BBE4F46AC1}" destId="{524668F7-334F-4936-9963-667E7AC44045}" srcOrd="13" destOrd="0" presId="urn:microsoft.com/office/officeart/2008/layout/BendingPictureCaptionList"/>
    <dgm:cxn modelId="{2169FF24-2B11-4F39-85E1-8745376FEA03}" type="presParOf" srcId="{97AF26E0-9294-4F90-8FB0-64BBE4F46AC1}" destId="{90831442-A037-4E8C-95A3-24EC6DD2D0EC}" srcOrd="14" destOrd="0" presId="urn:microsoft.com/office/officeart/2008/layout/BendingPictureCaptionList"/>
    <dgm:cxn modelId="{81725866-CCA4-4827-AFD8-6FDD763A59CA}" type="presParOf" srcId="{90831442-A037-4E8C-95A3-24EC6DD2D0EC}" destId="{804DC855-817C-4968-899C-26ACE2D1EFF0}" srcOrd="0" destOrd="0" presId="urn:microsoft.com/office/officeart/2008/layout/BendingPictureCaptionList"/>
    <dgm:cxn modelId="{CC1613A4-3E9A-4789-B654-5CFF00C52899}" type="presParOf" srcId="{90831442-A037-4E8C-95A3-24EC6DD2D0EC}" destId="{9AE6B977-B0B2-4912-AAA4-DB1A8434D344}" srcOrd="1" destOrd="0" presId="urn:microsoft.com/office/officeart/2008/layout/BendingPictureCaptionList"/>
    <dgm:cxn modelId="{BEAEDEE1-CEF3-42FA-B520-309C84B2DB1F}" type="presParOf" srcId="{97AF26E0-9294-4F90-8FB0-64BBE4F46AC1}" destId="{5704461E-A7FF-4F70-9B45-A0FD584C61A8}" srcOrd="15" destOrd="0" presId="urn:microsoft.com/office/officeart/2008/layout/BendingPictureCaptionList"/>
    <dgm:cxn modelId="{2435CF4B-ABC1-44D4-839A-AEFC280EE709}" type="presParOf" srcId="{97AF26E0-9294-4F90-8FB0-64BBE4F46AC1}" destId="{06F21896-0DCD-46C9-9457-2A1AFD4C1B66}" srcOrd="16" destOrd="0" presId="urn:microsoft.com/office/officeart/2008/layout/BendingPictureCaptionList"/>
    <dgm:cxn modelId="{52D80CE0-92DC-4DDB-8855-E4D32566B1EF}" type="presParOf" srcId="{06F21896-0DCD-46C9-9457-2A1AFD4C1B66}" destId="{E715C301-9389-491D-B11C-4FF8CFE25F89}" srcOrd="0" destOrd="0" presId="urn:microsoft.com/office/officeart/2008/layout/BendingPictureCaptionList"/>
    <dgm:cxn modelId="{503310C4-FCA0-4161-98FD-2AA50617E3B6}" type="presParOf" srcId="{06F21896-0DCD-46C9-9457-2A1AFD4C1B66}" destId="{4B850224-EF8C-4ED8-8DCC-B1AB58213EF3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A6FCAC-2A1C-48E2-89F0-D65F687C85B4}" type="doc">
      <dgm:prSet loTypeId="urn:microsoft.com/office/officeart/2005/8/layout/hList1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B28F729E-8580-4B15-97D2-6C02053D2DE4}">
      <dgm:prSet phldrT="[Texto]"/>
      <dgm:spPr>
        <a:solidFill>
          <a:srgbClr val="9BBB59"/>
        </a:solidFill>
        <a:ln>
          <a:solidFill>
            <a:srgbClr val="9BBB59"/>
          </a:solidFill>
        </a:ln>
      </dgm:spPr>
      <dgm:t>
        <a:bodyPr/>
        <a:lstStyle/>
        <a:p>
          <a:r>
            <a:rPr lang="es-ES" b="1" dirty="0" smtClean="0">
              <a:latin typeface="Bahnschrift Light SemiCondensed" panose="020B0502040204020203" pitchFamily="34" charset="0"/>
            </a:rPr>
            <a:t>Banco - Empresa</a:t>
          </a:r>
          <a:endParaRPr lang="es-ES" b="1" dirty="0">
            <a:latin typeface="Bahnschrift Light SemiCondensed" panose="020B0502040204020203" pitchFamily="34" charset="0"/>
          </a:endParaRPr>
        </a:p>
      </dgm:t>
    </dgm:pt>
    <dgm:pt modelId="{9E0781BA-431C-43A9-BF0B-505C87C298BD}" type="parTrans" cxnId="{77B39B95-0C10-4512-8E0A-63021A2FBE57}">
      <dgm:prSet/>
      <dgm:spPr/>
      <dgm:t>
        <a:bodyPr/>
        <a:lstStyle/>
        <a:p>
          <a:endParaRPr lang="es-ES"/>
        </a:p>
      </dgm:t>
    </dgm:pt>
    <dgm:pt modelId="{47AE1355-9F91-4AE5-82D9-A56AD7B7DCDD}" type="sibTrans" cxnId="{77B39B95-0C10-4512-8E0A-63021A2FBE57}">
      <dgm:prSet/>
      <dgm:spPr/>
      <dgm:t>
        <a:bodyPr/>
        <a:lstStyle/>
        <a:p>
          <a:endParaRPr lang="es-ES"/>
        </a:p>
      </dgm:t>
    </dgm:pt>
    <dgm:pt modelId="{FA3A9F34-812F-4344-93A4-4D8A91D4504A}">
      <dgm:prSet phldrT="[Texto]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pPr algn="l"/>
          <a:r>
            <a:rPr lang="es-ES" dirty="0" smtClean="0">
              <a:latin typeface="Bahnschrift Light SemiCondensed" panose="020B0502040204020203" pitchFamily="34" charset="0"/>
            </a:rPr>
            <a:t>Coeficiente de capitalización</a:t>
          </a:r>
          <a:endParaRPr lang="es-ES" dirty="0">
            <a:latin typeface="Bahnschrift Light SemiCondensed" panose="020B0502040204020203" pitchFamily="34" charset="0"/>
          </a:endParaRPr>
        </a:p>
      </dgm:t>
    </dgm:pt>
    <dgm:pt modelId="{D9CC2C7B-8BCF-4C96-9DCE-090DE1FC7220}" type="parTrans" cxnId="{CB0468E5-8C05-409C-A4D3-739FAC4A8C8E}">
      <dgm:prSet/>
      <dgm:spPr/>
      <dgm:t>
        <a:bodyPr/>
        <a:lstStyle/>
        <a:p>
          <a:endParaRPr lang="es-ES"/>
        </a:p>
      </dgm:t>
    </dgm:pt>
    <dgm:pt modelId="{7C9D71F3-B93F-4510-A83F-39F058FA1C38}" type="sibTrans" cxnId="{CB0468E5-8C05-409C-A4D3-739FAC4A8C8E}">
      <dgm:prSet/>
      <dgm:spPr/>
      <dgm:t>
        <a:bodyPr/>
        <a:lstStyle/>
        <a:p>
          <a:endParaRPr lang="es-ES"/>
        </a:p>
      </dgm:t>
    </dgm:pt>
    <dgm:pt modelId="{CD8BEEA6-491E-49AE-8DC7-CAF959875086}">
      <dgm:prSet phldrT="[Texto]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pPr algn="l"/>
          <a:r>
            <a:rPr lang="es-ES" dirty="0" smtClean="0">
              <a:latin typeface="Bahnschrift Light SemiCondensed" panose="020B0502040204020203" pitchFamily="34" charset="0"/>
            </a:rPr>
            <a:t>Rendimiento sobre el capital</a:t>
          </a:r>
          <a:endParaRPr lang="es-ES" dirty="0">
            <a:latin typeface="Bahnschrift Light SemiCondensed" panose="020B0502040204020203" pitchFamily="34" charset="0"/>
          </a:endParaRPr>
        </a:p>
      </dgm:t>
    </dgm:pt>
    <dgm:pt modelId="{54D4752A-47F2-477D-9B06-0EDE339B35D3}" type="parTrans" cxnId="{086E352C-8C11-4DD7-9652-ACCDB209D1B9}">
      <dgm:prSet/>
      <dgm:spPr/>
      <dgm:t>
        <a:bodyPr/>
        <a:lstStyle/>
        <a:p>
          <a:endParaRPr lang="es-ES"/>
        </a:p>
      </dgm:t>
    </dgm:pt>
    <dgm:pt modelId="{B31A7F6F-6F8C-4A5C-97A4-B89C3FE41B54}" type="sibTrans" cxnId="{086E352C-8C11-4DD7-9652-ACCDB209D1B9}">
      <dgm:prSet/>
      <dgm:spPr/>
      <dgm:t>
        <a:bodyPr/>
        <a:lstStyle/>
        <a:p>
          <a:endParaRPr lang="es-ES"/>
        </a:p>
      </dgm:t>
    </dgm:pt>
    <dgm:pt modelId="{AAE3A47C-31B7-4D63-A71C-530D725B4678}">
      <dgm:prSet phldrT="[Texto]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pPr algn="l"/>
          <a:r>
            <a:rPr lang="es-ES" dirty="0" smtClean="0">
              <a:latin typeface="Bahnschrift Light SemiCondensed" panose="020B0502040204020203" pitchFamily="34" charset="0"/>
            </a:rPr>
            <a:t>Cartera vencida</a:t>
          </a:r>
          <a:endParaRPr lang="es-ES" dirty="0">
            <a:latin typeface="Bahnschrift Light SemiCondensed" panose="020B0502040204020203" pitchFamily="34" charset="0"/>
          </a:endParaRPr>
        </a:p>
      </dgm:t>
    </dgm:pt>
    <dgm:pt modelId="{CA78E481-7E28-4670-8D16-DE61DBBE3B1D}" type="parTrans" cxnId="{D0099441-4C57-4EB9-AC7E-F074DDE85074}">
      <dgm:prSet/>
      <dgm:spPr/>
      <dgm:t>
        <a:bodyPr/>
        <a:lstStyle/>
        <a:p>
          <a:endParaRPr lang="es-ES"/>
        </a:p>
      </dgm:t>
    </dgm:pt>
    <dgm:pt modelId="{A2B338CC-66D8-4742-97B0-7F3FAA48A37B}" type="sibTrans" cxnId="{D0099441-4C57-4EB9-AC7E-F074DDE85074}">
      <dgm:prSet/>
      <dgm:spPr/>
      <dgm:t>
        <a:bodyPr/>
        <a:lstStyle/>
        <a:p>
          <a:endParaRPr lang="es-ES"/>
        </a:p>
      </dgm:t>
    </dgm:pt>
    <dgm:pt modelId="{031FD9BE-C9B2-4D90-9644-2F6C697AE158}">
      <dgm:prSet phldrT="[Texto]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pPr algn="l"/>
          <a:r>
            <a:rPr lang="es-ES" dirty="0" smtClean="0">
              <a:latin typeface="Bahnschrift Light SemiCondensed" panose="020B0502040204020203" pitchFamily="34" charset="0"/>
            </a:rPr>
            <a:t>Cobertura de reservas</a:t>
          </a:r>
          <a:endParaRPr lang="es-ES" dirty="0">
            <a:latin typeface="Bahnschrift Light SemiCondensed" panose="020B0502040204020203" pitchFamily="34" charset="0"/>
          </a:endParaRPr>
        </a:p>
      </dgm:t>
    </dgm:pt>
    <dgm:pt modelId="{1D913262-2FC4-42D1-A52B-D9194D319538}" type="parTrans" cxnId="{1BA05886-D28F-4D20-998B-4111165451AE}">
      <dgm:prSet/>
      <dgm:spPr/>
      <dgm:t>
        <a:bodyPr/>
        <a:lstStyle/>
        <a:p>
          <a:endParaRPr lang="es-ES"/>
        </a:p>
      </dgm:t>
    </dgm:pt>
    <dgm:pt modelId="{755F34B8-22BE-448D-B111-357DD31B094E}" type="sibTrans" cxnId="{1BA05886-D28F-4D20-998B-4111165451AE}">
      <dgm:prSet/>
      <dgm:spPr/>
      <dgm:t>
        <a:bodyPr/>
        <a:lstStyle/>
        <a:p>
          <a:endParaRPr lang="es-ES"/>
        </a:p>
      </dgm:t>
    </dgm:pt>
    <dgm:pt modelId="{46B967AA-72E4-4A82-A2C3-D306A7E72274}" type="pres">
      <dgm:prSet presAssocID="{54A6FCAC-2A1C-48E2-89F0-D65F687C85B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2C41FDD-EB01-44E4-8920-A384A041D296}" type="pres">
      <dgm:prSet presAssocID="{B28F729E-8580-4B15-97D2-6C02053D2DE4}" presName="composite" presStyleCnt="0"/>
      <dgm:spPr/>
    </dgm:pt>
    <dgm:pt modelId="{BF398C6A-41FC-4F4A-B81F-278E48AE6C94}" type="pres">
      <dgm:prSet presAssocID="{B28F729E-8580-4B15-97D2-6C02053D2DE4}" presName="parTx" presStyleLbl="alignNode1" presStyleIdx="0" presStyleCnt="1" custLinFactX="19120" custLinFactNeighborX="100000" custLinFactNeighborY="54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55FB14-6EDA-4A50-8796-57FF62B3ECF5}" type="pres">
      <dgm:prSet presAssocID="{B28F729E-8580-4B15-97D2-6C02053D2DE4}" presName="desTx" presStyleLbl="alignAccFollowNode1" presStyleIdx="0" presStyleCnt="1" custLinFactNeighborX="10194" custLinFactNeighborY="342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BA05886-D28F-4D20-998B-4111165451AE}" srcId="{B28F729E-8580-4B15-97D2-6C02053D2DE4}" destId="{031FD9BE-C9B2-4D90-9644-2F6C697AE158}" srcOrd="3" destOrd="0" parTransId="{1D913262-2FC4-42D1-A52B-D9194D319538}" sibTransId="{755F34B8-22BE-448D-B111-357DD31B094E}"/>
    <dgm:cxn modelId="{72B90D96-1C5F-4C0F-A41C-583E94B35CE9}" type="presOf" srcId="{FA3A9F34-812F-4344-93A4-4D8A91D4504A}" destId="{5955FB14-6EDA-4A50-8796-57FF62B3ECF5}" srcOrd="0" destOrd="0" presId="urn:microsoft.com/office/officeart/2005/8/layout/hList1"/>
    <dgm:cxn modelId="{0FE94929-BFE7-45CA-BD5E-D75748BDD521}" type="presOf" srcId="{031FD9BE-C9B2-4D90-9644-2F6C697AE158}" destId="{5955FB14-6EDA-4A50-8796-57FF62B3ECF5}" srcOrd="0" destOrd="3" presId="urn:microsoft.com/office/officeart/2005/8/layout/hList1"/>
    <dgm:cxn modelId="{657F9343-F7BE-47BA-BECA-BE688837E0EE}" type="presOf" srcId="{54A6FCAC-2A1C-48E2-89F0-D65F687C85B4}" destId="{46B967AA-72E4-4A82-A2C3-D306A7E72274}" srcOrd="0" destOrd="0" presId="urn:microsoft.com/office/officeart/2005/8/layout/hList1"/>
    <dgm:cxn modelId="{CB0468E5-8C05-409C-A4D3-739FAC4A8C8E}" srcId="{B28F729E-8580-4B15-97D2-6C02053D2DE4}" destId="{FA3A9F34-812F-4344-93A4-4D8A91D4504A}" srcOrd="0" destOrd="0" parTransId="{D9CC2C7B-8BCF-4C96-9DCE-090DE1FC7220}" sibTransId="{7C9D71F3-B93F-4510-A83F-39F058FA1C38}"/>
    <dgm:cxn modelId="{CF579FEB-C0EC-4F47-84DC-59D67A031B8D}" type="presOf" srcId="{CD8BEEA6-491E-49AE-8DC7-CAF959875086}" destId="{5955FB14-6EDA-4A50-8796-57FF62B3ECF5}" srcOrd="0" destOrd="1" presId="urn:microsoft.com/office/officeart/2005/8/layout/hList1"/>
    <dgm:cxn modelId="{086E352C-8C11-4DD7-9652-ACCDB209D1B9}" srcId="{B28F729E-8580-4B15-97D2-6C02053D2DE4}" destId="{CD8BEEA6-491E-49AE-8DC7-CAF959875086}" srcOrd="1" destOrd="0" parTransId="{54D4752A-47F2-477D-9B06-0EDE339B35D3}" sibTransId="{B31A7F6F-6F8C-4A5C-97A4-B89C3FE41B54}"/>
    <dgm:cxn modelId="{77B39B95-0C10-4512-8E0A-63021A2FBE57}" srcId="{54A6FCAC-2A1C-48E2-89F0-D65F687C85B4}" destId="{B28F729E-8580-4B15-97D2-6C02053D2DE4}" srcOrd="0" destOrd="0" parTransId="{9E0781BA-431C-43A9-BF0B-505C87C298BD}" sibTransId="{47AE1355-9F91-4AE5-82D9-A56AD7B7DCDD}"/>
    <dgm:cxn modelId="{E88C712F-90CC-4451-9FD2-4B3CD55381D9}" type="presOf" srcId="{AAE3A47C-31B7-4D63-A71C-530D725B4678}" destId="{5955FB14-6EDA-4A50-8796-57FF62B3ECF5}" srcOrd="0" destOrd="2" presId="urn:microsoft.com/office/officeart/2005/8/layout/hList1"/>
    <dgm:cxn modelId="{D0099441-4C57-4EB9-AC7E-F074DDE85074}" srcId="{B28F729E-8580-4B15-97D2-6C02053D2DE4}" destId="{AAE3A47C-31B7-4D63-A71C-530D725B4678}" srcOrd="2" destOrd="0" parTransId="{CA78E481-7E28-4670-8D16-DE61DBBE3B1D}" sibTransId="{A2B338CC-66D8-4742-97B0-7F3FAA48A37B}"/>
    <dgm:cxn modelId="{5D6DBE69-4DA3-40AC-919E-7A13595B46C0}" type="presOf" srcId="{B28F729E-8580-4B15-97D2-6C02053D2DE4}" destId="{BF398C6A-41FC-4F4A-B81F-278E48AE6C94}" srcOrd="0" destOrd="0" presId="urn:microsoft.com/office/officeart/2005/8/layout/hList1"/>
    <dgm:cxn modelId="{AEB07617-9508-4632-8916-912B075086A7}" type="presParOf" srcId="{46B967AA-72E4-4A82-A2C3-D306A7E72274}" destId="{12C41FDD-EB01-44E4-8920-A384A041D296}" srcOrd="0" destOrd="0" presId="urn:microsoft.com/office/officeart/2005/8/layout/hList1"/>
    <dgm:cxn modelId="{4F69EB7C-27BF-4E11-808A-092B1B9E1F06}" type="presParOf" srcId="{12C41FDD-EB01-44E4-8920-A384A041D296}" destId="{BF398C6A-41FC-4F4A-B81F-278E48AE6C94}" srcOrd="0" destOrd="0" presId="urn:microsoft.com/office/officeart/2005/8/layout/hList1"/>
    <dgm:cxn modelId="{EF59E295-4FC7-426D-BE7C-6CA73B22DC66}" type="presParOf" srcId="{12C41FDD-EB01-44E4-8920-A384A041D296}" destId="{5955FB14-6EDA-4A50-8796-57FF62B3ECF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A6FCAC-2A1C-48E2-89F0-D65F687C85B4}" type="doc">
      <dgm:prSet loTypeId="urn:microsoft.com/office/officeart/2005/8/layout/hList1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B28F729E-8580-4B15-97D2-6C02053D2DE4}">
      <dgm:prSet phldrT="[Texto]"/>
      <dgm:spPr>
        <a:solidFill>
          <a:srgbClr val="9BBB59"/>
        </a:solidFill>
        <a:ln>
          <a:solidFill>
            <a:srgbClr val="9BBB59"/>
          </a:solidFill>
        </a:ln>
      </dgm:spPr>
      <dgm:t>
        <a:bodyPr/>
        <a:lstStyle/>
        <a:p>
          <a:r>
            <a:rPr lang="es-ES" b="1" dirty="0" smtClean="0">
              <a:latin typeface="Bahnschrift Light SemiCondensed" panose="020B0502040204020203" pitchFamily="34" charset="0"/>
            </a:rPr>
            <a:t>Desarrollo - Gobierno</a:t>
          </a:r>
          <a:endParaRPr lang="es-ES" b="1" dirty="0">
            <a:latin typeface="Bahnschrift Light SemiCondensed" panose="020B0502040204020203" pitchFamily="34" charset="0"/>
          </a:endParaRPr>
        </a:p>
      </dgm:t>
    </dgm:pt>
    <dgm:pt modelId="{9E0781BA-431C-43A9-BF0B-505C87C298BD}" type="parTrans" cxnId="{77B39B95-0C10-4512-8E0A-63021A2FBE57}">
      <dgm:prSet/>
      <dgm:spPr/>
      <dgm:t>
        <a:bodyPr/>
        <a:lstStyle/>
        <a:p>
          <a:endParaRPr lang="es-ES"/>
        </a:p>
      </dgm:t>
    </dgm:pt>
    <dgm:pt modelId="{47AE1355-9F91-4AE5-82D9-A56AD7B7DCDD}" type="sibTrans" cxnId="{77B39B95-0C10-4512-8E0A-63021A2FBE57}">
      <dgm:prSet/>
      <dgm:spPr/>
      <dgm:t>
        <a:bodyPr/>
        <a:lstStyle/>
        <a:p>
          <a:endParaRPr lang="es-ES"/>
        </a:p>
      </dgm:t>
    </dgm:pt>
    <dgm:pt modelId="{FA3A9F34-812F-4344-93A4-4D8A91D4504A}">
      <dgm:prSet phldrT="[Texto]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pPr algn="l"/>
          <a:r>
            <a:rPr lang="es-ES" dirty="0" smtClean="0">
              <a:latin typeface="Bahnschrift Light SemiCondensed" panose="020B0502040204020203" pitchFamily="34" charset="0"/>
            </a:rPr>
            <a:t>Incremento en el otorgamiento de crédito</a:t>
          </a:r>
          <a:endParaRPr lang="es-ES" dirty="0">
            <a:latin typeface="Bahnschrift Light SemiCondensed" panose="020B0502040204020203" pitchFamily="34" charset="0"/>
          </a:endParaRPr>
        </a:p>
      </dgm:t>
    </dgm:pt>
    <dgm:pt modelId="{D9CC2C7B-8BCF-4C96-9DCE-090DE1FC7220}" type="parTrans" cxnId="{CB0468E5-8C05-409C-A4D3-739FAC4A8C8E}">
      <dgm:prSet/>
      <dgm:spPr/>
      <dgm:t>
        <a:bodyPr/>
        <a:lstStyle/>
        <a:p>
          <a:endParaRPr lang="es-ES"/>
        </a:p>
      </dgm:t>
    </dgm:pt>
    <dgm:pt modelId="{7C9D71F3-B93F-4510-A83F-39F058FA1C38}" type="sibTrans" cxnId="{CB0468E5-8C05-409C-A4D3-739FAC4A8C8E}">
      <dgm:prSet/>
      <dgm:spPr/>
      <dgm:t>
        <a:bodyPr/>
        <a:lstStyle/>
        <a:p>
          <a:endParaRPr lang="es-ES"/>
        </a:p>
      </dgm:t>
    </dgm:pt>
    <dgm:pt modelId="{CD8BEEA6-491E-49AE-8DC7-CAF959875086}">
      <dgm:prSet phldrT="[Texto]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pPr algn="l"/>
          <a:r>
            <a:rPr lang="es-ES" dirty="0" smtClean="0">
              <a:latin typeface="Bahnschrift Light SemiCondensed" panose="020B0502040204020203" pitchFamily="34" charset="0"/>
            </a:rPr>
            <a:t>Empresas apoyadas</a:t>
          </a:r>
          <a:endParaRPr lang="es-ES" dirty="0">
            <a:latin typeface="Bahnschrift Light SemiCondensed" panose="020B0502040204020203" pitchFamily="34" charset="0"/>
          </a:endParaRPr>
        </a:p>
      </dgm:t>
    </dgm:pt>
    <dgm:pt modelId="{54D4752A-47F2-477D-9B06-0EDE339B35D3}" type="parTrans" cxnId="{086E352C-8C11-4DD7-9652-ACCDB209D1B9}">
      <dgm:prSet/>
      <dgm:spPr/>
      <dgm:t>
        <a:bodyPr/>
        <a:lstStyle/>
        <a:p>
          <a:endParaRPr lang="es-ES"/>
        </a:p>
      </dgm:t>
    </dgm:pt>
    <dgm:pt modelId="{B31A7F6F-6F8C-4A5C-97A4-B89C3FE41B54}" type="sibTrans" cxnId="{086E352C-8C11-4DD7-9652-ACCDB209D1B9}">
      <dgm:prSet/>
      <dgm:spPr/>
      <dgm:t>
        <a:bodyPr/>
        <a:lstStyle/>
        <a:p>
          <a:endParaRPr lang="es-ES"/>
        </a:p>
      </dgm:t>
    </dgm:pt>
    <dgm:pt modelId="{AAE3A47C-31B7-4D63-A71C-530D725B4678}">
      <dgm:prSet phldrT="[Texto]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pPr algn="l"/>
          <a:r>
            <a:rPr lang="es-ES" dirty="0" smtClean="0">
              <a:latin typeface="Bahnschrift Light SemiCondensed" panose="020B0502040204020203" pitchFamily="34" charset="0"/>
            </a:rPr>
            <a:t>Empleos apoyados y conservados</a:t>
          </a:r>
          <a:endParaRPr lang="es-ES" dirty="0">
            <a:latin typeface="Bahnschrift Light SemiCondensed" panose="020B0502040204020203" pitchFamily="34" charset="0"/>
          </a:endParaRPr>
        </a:p>
      </dgm:t>
    </dgm:pt>
    <dgm:pt modelId="{CA78E481-7E28-4670-8D16-DE61DBBE3B1D}" type="parTrans" cxnId="{D0099441-4C57-4EB9-AC7E-F074DDE85074}">
      <dgm:prSet/>
      <dgm:spPr/>
      <dgm:t>
        <a:bodyPr/>
        <a:lstStyle/>
        <a:p>
          <a:endParaRPr lang="es-ES"/>
        </a:p>
      </dgm:t>
    </dgm:pt>
    <dgm:pt modelId="{A2B338CC-66D8-4742-97B0-7F3FAA48A37B}" type="sibTrans" cxnId="{D0099441-4C57-4EB9-AC7E-F074DDE85074}">
      <dgm:prSet/>
      <dgm:spPr/>
      <dgm:t>
        <a:bodyPr/>
        <a:lstStyle/>
        <a:p>
          <a:endParaRPr lang="es-ES"/>
        </a:p>
      </dgm:t>
    </dgm:pt>
    <dgm:pt modelId="{031FD9BE-C9B2-4D90-9644-2F6C697AE158}">
      <dgm:prSet phldrT="[Texto]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pPr algn="l"/>
          <a:r>
            <a:rPr lang="es-ES" dirty="0" smtClean="0">
              <a:latin typeface="Bahnschrift Light SemiCondensed" panose="020B0502040204020203" pitchFamily="34" charset="0"/>
            </a:rPr>
            <a:t>Crecimiento del PIB</a:t>
          </a:r>
          <a:endParaRPr lang="es-ES" dirty="0">
            <a:latin typeface="Bahnschrift Light SemiCondensed" panose="020B0502040204020203" pitchFamily="34" charset="0"/>
          </a:endParaRPr>
        </a:p>
      </dgm:t>
    </dgm:pt>
    <dgm:pt modelId="{1D913262-2FC4-42D1-A52B-D9194D319538}" type="parTrans" cxnId="{1BA05886-D28F-4D20-998B-4111165451AE}">
      <dgm:prSet/>
      <dgm:spPr/>
      <dgm:t>
        <a:bodyPr/>
        <a:lstStyle/>
        <a:p>
          <a:endParaRPr lang="es-ES"/>
        </a:p>
      </dgm:t>
    </dgm:pt>
    <dgm:pt modelId="{755F34B8-22BE-448D-B111-357DD31B094E}" type="sibTrans" cxnId="{1BA05886-D28F-4D20-998B-4111165451AE}">
      <dgm:prSet/>
      <dgm:spPr/>
      <dgm:t>
        <a:bodyPr/>
        <a:lstStyle/>
        <a:p>
          <a:endParaRPr lang="es-ES"/>
        </a:p>
      </dgm:t>
    </dgm:pt>
    <dgm:pt modelId="{46B967AA-72E4-4A82-A2C3-D306A7E72274}" type="pres">
      <dgm:prSet presAssocID="{54A6FCAC-2A1C-48E2-89F0-D65F687C85B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2C41FDD-EB01-44E4-8920-A384A041D296}" type="pres">
      <dgm:prSet presAssocID="{B28F729E-8580-4B15-97D2-6C02053D2DE4}" presName="composite" presStyleCnt="0"/>
      <dgm:spPr/>
    </dgm:pt>
    <dgm:pt modelId="{BF398C6A-41FC-4F4A-B81F-278E48AE6C94}" type="pres">
      <dgm:prSet presAssocID="{B28F729E-8580-4B15-97D2-6C02053D2DE4}" presName="parTx" presStyleLbl="alignNode1" presStyleIdx="0" presStyleCnt="1" custLinFactX="19120" custLinFactNeighborX="100000" custLinFactNeighborY="54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55FB14-6EDA-4A50-8796-57FF62B3ECF5}" type="pres">
      <dgm:prSet presAssocID="{B28F729E-8580-4B15-97D2-6C02053D2DE4}" presName="desTx" presStyleLbl="alignAccFollowNode1" presStyleIdx="0" presStyleCnt="1" custLinFactNeighborX="10194" custLinFactNeighborY="342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BA05886-D28F-4D20-998B-4111165451AE}" srcId="{B28F729E-8580-4B15-97D2-6C02053D2DE4}" destId="{031FD9BE-C9B2-4D90-9644-2F6C697AE158}" srcOrd="3" destOrd="0" parTransId="{1D913262-2FC4-42D1-A52B-D9194D319538}" sibTransId="{755F34B8-22BE-448D-B111-357DD31B094E}"/>
    <dgm:cxn modelId="{72B90D96-1C5F-4C0F-A41C-583E94B35CE9}" type="presOf" srcId="{FA3A9F34-812F-4344-93A4-4D8A91D4504A}" destId="{5955FB14-6EDA-4A50-8796-57FF62B3ECF5}" srcOrd="0" destOrd="0" presId="urn:microsoft.com/office/officeart/2005/8/layout/hList1"/>
    <dgm:cxn modelId="{0FE94929-BFE7-45CA-BD5E-D75748BDD521}" type="presOf" srcId="{031FD9BE-C9B2-4D90-9644-2F6C697AE158}" destId="{5955FB14-6EDA-4A50-8796-57FF62B3ECF5}" srcOrd="0" destOrd="3" presId="urn:microsoft.com/office/officeart/2005/8/layout/hList1"/>
    <dgm:cxn modelId="{657F9343-F7BE-47BA-BECA-BE688837E0EE}" type="presOf" srcId="{54A6FCAC-2A1C-48E2-89F0-D65F687C85B4}" destId="{46B967AA-72E4-4A82-A2C3-D306A7E72274}" srcOrd="0" destOrd="0" presId="urn:microsoft.com/office/officeart/2005/8/layout/hList1"/>
    <dgm:cxn modelId="{CB0468E5-8C05-409C-A4D3-739FAC4A8C8E}" srcId="{B28F729E-8580-4B15-97D2-6C02053D2DE4}" destId="{FA3A9F34-812F-4344-93A4-4D8A91D4504A}" srcOrd="0" destOrd="0" parTransId="{D9CC2C7B-8BCF-4C96-9DCE-090DE1FC7220}" sibTransId="{7C9D71F3-B93F-4510-A83F-39F058FA1C38}"/>
    <dgm:cxn modelId="{CF579FEB-C0EC-4F47-84DC-59D67A031B8D}" type="presOf" srcId="{CD8BEEA6-491E-49AE-8DC7-CAF959875086}" destId="{5955FB14-6EDA-4A50-8796-57FF62B3ECF5}" srcOrd="0" destOrd="1" presId="urn:microsoft.com/office/officeart/2005/8/layout/hList1"/>
    <dgm:cxn modelId="{086E352C-8C11-4DD7-9652-ACCDB209D1B9}" srcId="{B28F729E-8580-4B15-97D2-6C02053D2DE4}" destId="{CD8BEEA6-491E-49AE-8DC7-CAF959875086}" srcOrd="1" destOrd="0" parTransId="{54D4752A-47F2-477D-9B06-0EDE339B35D3}" sibTransId="{B31A7F6F-6F8C-4A5C-97A4-B89C3FE41B54}"/>
    <dgm:cxn modelId="{77B39B95-0C10-4512-8E0A-63021A2FBE57}" srcId="{54A6FCAC-2A1C-48E2-89F0-D65F687C85B4}" destId="{B28F729E-8580-4B15-97D2-6C02053D2DE4}" srcOrd="0" destOrd="0" parTransId="{9E0781BA-431C-43A9-BF0B-505C87C298BD}" sibTransId="{47AE1355-9F91-4AE5-82D9-A56AD7B7DCDD}"/>
    <dgm:cxn modelId="{E88C712F-90CC-4451-9FD2-4B3CD55381D9}" type="presOf" srcId="{AAE3A47C-31B7-4D63-A71C-530D725B4678}" destId="{5955FB14-6EDA-4A50-8796-57FF62B3ECF5}" srcOrd="0" destOrd="2" presId="urn:microsoft.com/office/officeart/2005/8/layout/hList1"/>
    <dgm:cxn modelId="{D0099441-4C57-4EB9-AC7E-F074DDE85074}" srcId="{B28F729E-8580-4B15-97D2-6C02053D2DE4}" destId="{AAE3A47C-31B7-4D63-A71C-530D725B4678}" srcOrd="2" destOrd="0" parTransId="{CA78E481-7E28-4670-8D16-DE61DBBE3B1D}" sibTransId="{A2B338CC-66D8-4742-97B0-7F3FAA48A37B}"/>
    <dgm:cxn modelId="{5D6DBE69-4DA3-40AC-919E-7A13595B46C0}" type="presOf" srcId="{B28F729E-8580-4B15-97D2-6C02053D2DE4}" destId="{BF398C6A-41FC-4F4A-B81F-278E48AE6C94}" srcOrd="0" destOrd="0" presId="urn:microsoft.com/office/officeart/2005/8/layout/hList1"/>
    <dgm:cxn modelId="{AEB07617-9508-4632-8916-912B075086A7}" type="presParOf" srcId="{46B967AA-72E4-4A82-A2C3-D306A7E72274}" destId="{12C41FDD-EB01-44E4-8920-A384A041D296}" srcOrd="0" destOrd="0" presId="urn:microsoft.com/office/officeart/2005/8/layout/hList1"/>
    <dgm:cxn modelId="{4F69EB7C-27BF-4E11-808A-092B1B9E1F06}" type="presParOf" srcId="{12C41FDD-EB01-44E4-8920-A384A041D296}" destId="{BF398C6A-41FC-4F4A-B81F-278E48AE6C94}" srcOrd="0" destOrd="0" presId="urn:microsoft.com/office/officeart/2005/8/layout/hList1"/>
    <dgm:cxn modelId="{EF59E295-4FC7-426D-BE7C-6CA73B22DC66}" type="presParOf" srcId="{12C41FDD-EB01-44E4-8920-A384A041D296}" destId="{5955FB14-6EDA-4A50-8796-57FF62B3ECF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F70EFB-EBAB-449D-BF0B-543A3E6D85A2}" type="doc">
      <dgm:prSet loTypeId="urn:microsoft.com/office/officeart/2008/layout/AlternatingPictureBlocks" loCatId="list" qsTypeId="urn:microsoft.com/office/officeart/2005/8/quickstyle/simple1" qsCatId="simple" csTypeId="urn:microsoft.com/office/officeart/2005/8/colors/colorful3" csCatId="colorful" phldr="1"/>
      <dgm:spPr/>
    </dgm:pt>
    <dgm:pt modelId="{5AA078C0-E186-4D70-A58C-D5FF65230F37}">
      <dgm:prSet phldrT="[Texto]"/>
      <dgm:spPr/>
      <dgm:t>
        <a:bodyPr/>
        <a:lstStyle/>
        <a:p>
          <a:r>
            <a:rPr lang="es-ES" b="1" dirty="0" smtClean="0">
              <a:latin typeface="Bahnschrift Light SemiCondensed" panose="020B0502040204020203" pitchFamily="34" charset="0"/>
            </a:rPr>
            <a:t>Garantías</a:t>
          </a:r>
          <a:endParaRPr lang="es-ES" b="1" dirty="0">
            <a:latin typeface="Bahnschrift Light SemiCondensed" panose="020B0502040204020203" pitchFamily="34" charset="0"/>
          </a:endParaRPr>
        </a:p>
      </dgm:t>
    </dgm:pt>
    <dgm:pt modelId="{11A5BF17-E858-4A21-92C7-A360454D2703}" type="parTrans" cxnId="{FE341C01-5B3B-410B-827A-F9A00B59954D}">
      <dgm:prSet/>
      <dgm:spPr/>
      <dgm:t>
        <a:bodyPr/>
        <a:lstStyle/>
        <a:p>
          <a:endParaRPr lang="es-ES"/>
        </a:p>
      </dgm:t>
    </dgm:pt>
    <dgm:pt modelId="{A82C536A-76E5-4DCE-BB23-09706F5D9AD8}" type="sibTrans" cxnId="{FE341C01-5B3B-410B-827A-F9A00B59954D}">
      <dgm:prSet/>
      <dgm:spPr/>
      <dgm:t>
        <a:bodyPr/>
        <a:lstStyle/>
        <a:p>
          <a:endParaRPr lang="es-ES"/>
        </a:p>
      </dgm:t>
    </dgm:pt>
    <dgm:pt modelId="{ED65C0F3-0EB9-4B78-AACF-5C19174ABC93}">
      <dgm:prSet phldrT="[Texto]"/>
      <dgm:spPr/>
      <dgm:t>
        <a:bodyPr/>
        <a:lstStyle/>
        <a:p>
          <a:r>
            <a:rPr lang="es-ES" b="1" dirty="0" smtClean="0">
              <a:latin typeface="Bahnschrift Light SemiCondensed" panose="020B0502040204020203" pitchFamily="34" charset="0"/>
            </a:rPr>
            <a:t>Cadenas productivas</a:t>
          </a:r>
          <a:endParaRPr lang="es-ES" b="1" dirty="0">
            <a:latin typeface="Bahnschrift Light SemiCondensed" panose="020B0502040204020203" pitchFamily="34" charset="0"/>
          </a:endParaRPr>
        </a:p>
      </dgm:t>
    </dgm:pt>
    <dgm:pt modelId="{B3DE7698-515C-4C9B-A1CD-D303280F4D55}" type="parTrans" cxnId="{1747396D-6BC1-4865-A8A2-F01EE2A6328A}">
      <dgm:prSet/>
      <dgm:spPr/>
      <dgm:t>
        <a:bodyPr/>
        <a:lstStyle/>
        <a:p>
          <a:endParaRPr lang="es-ES"/>
        </a:p>
      </dgm:t>
    </dgm:pt>
    <dgm:pt modelId="{0D51C845-152C-4FE5-AF25-6880A6BAA87E}" type="sibTrans" cxnId="{1747396D-6BC1-4865-A8A2-F01EE2A6328A}">
      <dgm:prSet/>
      <dgm:spPr/>
      <dgm:t>
        <a:bodyPr/>
        <a:lstStyle/>
        <a:p>
          <a:endParaRPr lang="es-ES"/>
        </a:p>
      </dgm:t>
    </dgm:pt>
    <dgm:pt modelId="{3EBF06FC-A6BE-4E6E-AE05-A657CD4DFB54}">
      <dgm:prSet phldrT="[Texto]"/>
      <dgm:spPr/>
      <dgm:t>
        <a:bodyPr/>
        <a:lstStyle/>
        <a:p>
          <a:r>
            <a:rPr lang="es-ES" b="1" dirty="0" smtClean="0">
              <a:latin typeface="Bahnschrift Light SemiCondensed" panose="020B0502040204020203" pitchFamily="34" charset="0"/>
            </a:rPr>
            <a:t>Sectoriales</a:t>
          </a:r>
          <a:endParaRPr lang="es-ES" b="1" dirty="0">
            <a:latin typeface="Bahnschrift Light SemiCondensed" panose="020B0502040204020203" pitchFamily="34" charset="0"/>
          </a:endParaRPr>
        </a:p>
      </dgm:t>
    </dgm:pt>
    <dgm:pt modelId="{22FAD23E-EB55-4EC2-BA77-6C163C96786C}" type="parTrans" cxnId="{57DD2374-99E2-4BE8-BCFA-D8A5829A7065}">
      <dgm:prSet/>
      <dgm:spPr/>
      <dgm:t>
        <a:bodyPr/>
        <a:lstStyle/>
        <a:p>
          <a:endParaRPr lang="es-ES"/>
        </a:p>
      </dgm:t>
    </dgm:pt>
    <dgm:pt modelId="{A36742BD-05CB-4A95-936C-DD0B3F2D4AD8}" type="sibTrans" cxnId="{57DD2374-99E2-4BE8-BCFA-D8A5829A7065}">
      <dgm:prSet/>
      <dgm:spPr/>
      <dgm:t>
        <a:bodyPr/>
        <a:lstStyle/>
        <a:p>
          <a:endParaRPr lang="es-ES"/>
        </a:p>
      </dgm:t>
    </dgm:pt>
    <dgm:pt modelId="{B8236CF3-8712-4D5F-A148-C1ED40B2122E}">
      <dgm:prSet/>
      <dgm:spPr/>
      <dgm:t>
        <a:bodyPr/>
        <a:lstStyle/>
        <a:p>
          <a:r>
            <a:rPr lang="es-ES" b="1" dirty="0" smtClean="0">
              <a:latin typeface="Bahnschrift Light SemiCondensed" panose="020B0502040204020203" pitchFamily="34" charset="0"/>
            </a:rPr>
            <a:t>Microcrédito</a:t>
          </a:r>
          <a:endParaRPr lang="es-ES" b="1" dirty="0">
            <a:latin typeface="Bahnschrift Light SemiCondensed" panose="020B0502040204020203" pitchFamily="34" charset="0"/>
          </a:endParaRPr>
        </a:p>
      </dgm:t>
    </dgm:pt>
    <dgm:pt modelId="{6CAB39DF-4547-4079-AC19-FBC8100960B6}" type="parTrans" cxnId="{D386CAAB-40A4-42D7-AA59-DD194818F96B}">
      <dgm:prSet/>
      <dgm:spPr/>
      <dgm:t>
        <a:bodyPr/>
        <a:lstStyle/>
        <a:p>
          <a:endParaRPr lang="es-ES"/>
        </a:p>
      </dgm:t>
    </dgm:pt>
    <dgm:pt modelId="{3BB471F5-479A-4E02-9B2B-C920C5A77DF8}" type="sibTrans" cxnId="{D386CAAB-40A4-42D7-AA59-DD194818F96B}">
      <dgm:prSet/>
      <dgm:spPr/>
      <dgm:t>
        <a:bodyPr/>
        <a:lstStyle/>
        <a:p>
          <a:endParaRPr lang="es-ES"/>
        </a:p>
      </dgm:t>
    </dgm:pt>
    <dgm:pt modelId="{4998A921-38F7-49A1-82FB-4A101CD73254}">
      <dgm:prSet/>
      <dgm:spPr/>
      <dgm:t>
        <a:bodyPr/>
        <a:lstStyle/>
        <a:p>
          <a:r>
            <a:rPr lang="es-ES" b="1" dirty="0" smtClean="0">
              <a:latin typeface="Bahnschrift Light SemiCondensed" panose="020B0502040204020203" pitchFamily="34" charset="0"/>
            </a:rPr>
            <a:t>Capacitación y asistencia técnica</a:t>
          </a:r>
          <a:endParaRPr lang="es-ES" b="1" dirty="0">
            <a:latin typeface="Bahnschrift Light SemiCondensed" panose="020B0502040204020203" pitchFamily="34" charset="0"/>
          </a:endParaRPr>
        </a:p>
      </dgm:t>
    </dgm:pt>
    <dgm:pt modelId="{4CF97727-93B2-4E96-B9D6-B303A0C8812B}" type="parTrans" cxnId="{01811FB1-C13C-4FB1-A4D5-3DE1532174A7}">
      <dgm:prSet/>
      <dgm:spPr/>
      <dgm:t>
        <a:bodyPr/>
        <a:lstStyle/>
        <a:p>
          <a:endParaRPr lang="es-ES"/>
        </a:p>
      </dgm:t>
    </dgm:pt>
    <dgm:pt modelId="{5BEB358F-1C14-4862-985F-A354A726F743}" type="sibTrans" cxnId="{01811FB1-C13C-4FB1-A4D5-3DE1532174A7}">
      <dgm:prSet/>
      <dgm:spPr/>
      <dgm:t>
        <a:bodyPr/>
        <a:lstStyle/>
        <a:p>
          <a:endParaRPr lang="es-ES"/>
        </a:p>
      </dgm:t>
    </dgm:pt>
    <dgm:pt modelId="{0A7024C2-FB51-441A-8708-01DFE2758A11}" type="pres">
      <dgm:prSet presAssocID="{74F70EFB-EBAB-449D-BF0B-543A3E6D85A2}" presName="linearFlow" presStyleCnt="0">
        <dgm:presLayoutVars>
          <dgm:dir/>
          <dgm:resizeHandles val="exact"/>
        </dgm:presLayoutVars>
      </dgm:prSet>
      <dgm:spPr/>
    </dgm:pt>
    <dgm:pt modelId="{1250128B-919A-481C-95CE-B76D75CF08B2}" type="pres">
      <dgm:prSet presAssocID="{5AA078C0-E186-4D70-A58C-D5FF65230F37}" presName="comp" presStyleCnt="0"/>
      <dgm:spPr/>
    </dgm:pt>
    <dgm:pt modelId="{E2C0C5D7-97BA-4B88-AC46-DC6B58DB6D14}" type="pres">
      <dgm:prSet presAssocID="{5AA078C0-E186-4D70-A58C-D5FF65230F37}" presName="rect2" presStyleLbl="node1" presStyleIdx="0" presStyleCnt="5" custScaleX="12135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887CE66-F93C-4685-9459-9D1283A2358E}" type="pres">
      <dgm:prSet presAssocID="{5AA078C0-E186-4D70-A58C-D5FF65230F37}" presName="rect1" presStyleLbl="ln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  <dgm:pt modelId="{CC622BE8-6448-40B9-9B71-E48C671A54D5}" type="pres">
      <dgm:prSet presAssocID="{A82C536A-76E5-4DCE-BB23-09706F5D9AD8}" presName="sibTrans" presStyleCnt="0"/>
      <dgm:spPr/>
    </dgm:pt>
    <dgm:pt modelId="{13268CBD-1D58-4262-BC9F-A9ACA244F42D}" type="pres">
      <dgm:prSet presAssocID="{ED65C0F3-0EB9-4B78-AACF-5C19174ABC93}" presName="comp" presStyleCnt="0"/>
      <dgm:spPr/>
    </dgm:pt>
    <dgm:pt modelId="{254C9E62-4E56-46AD-BA14-955D43AB82D7}" type="pres">
      <dgm:prSet presAssocID="{ED65C0F3-0EB9-4B78-AACF-5C19174ABC93}" presName="rect2" presStyleLbl="node1" presStyleIdx="1" presStyleCnt="5" custScaleX="12135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EAFA5B3-FEC9-457F-ABC7-00E1044EFCF8}" type="pres">
      <dgm:prSet presAssocID="{ED65C0F3-0EB9-4B78-AACF-5C19174ABC93}" presName="rect1" presStyleLbl="lnNod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  <dgm:pt modelId="{4ABB2E61-453A-4637-880E-9F8BEDE3057D}" type="pres">
      <dgm:prSet presAssocID="{0D51C845-152C-4FE5-AF25-6880A6BAA87E}" presName="sibTrans" presStyleCnt="0"/>
      <dgm:spPr/>
    </dgm:pt>
    <dgm:pt modelId="{15E9E643-0D96-4EBE-8775-704837B70DDE}" type="pres">
      <dgm:prSet presAssocID="{3EBF06FC-A6BE-4E6E-AE05-A657CD4DFB54}" presName="comp" presStyleCnt="0"/>
      <dgm:spPr/>
    </dgm:pt>
    <dgm:pt modelId="{E54CD7EC-9BFA-4B42-B446-8643A30198B4}" type="pres">
      <dgm:prSet presAssocID="{3EBF06FC-A6BE-4E6E-AE05-A657CD4DFB54}" presName="rect2" presStyleLbl="node1" presStyleIdx="2" presStyleCnt="5" custScaleX="12135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B00CEF7-92F3-4D77-97C0-0794709A16CD}" type="pres">
      <dgm:prSet presAssocID="{3EBF06FC-A6BE-4E6E-AE05-A657CD4DFB54}" presName="rect1" presStyleLbl="lnNod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  <dgm:pt modelId="{BD8C70EF-474C-4AF5-B651-63D87F2ED79C}" type="pres">
      <dgm:prSet presAssocID="{A36742BD-05CB-4A95-936C-DD0B3F2D4AD8}" presName="sibTrans" presStyleCnt="0"/>
      <dgm:spPr/>
    </dgm:pt>
    <dgm:pt modelId="{9DA9FDDC-0B3E-4119-ACDC-303D54C6F496}" type="pres">
      <dgm:prSet presAssocID="{B8236CF3-8712-4D5F-A148-C1ED40B2122E}" presName="comp" presStyleCnt="0"/>
      <dgm:spPr/>
    </dgm:pt>
    <dgm:pt modelId="{000E66C6-1B69-4786-909D-B62EF7BB4534}" type="pres">
      <dgm:prSet presAssocID="{B8236CF3-8712-4D5F-A148-C1ED40B2122E}" presName="rect2" presStyleLbl="node1" presStyleIdx="3" presStyleCnt="5" custScaleX="12135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7F309AC-C3C0-448C-A1B0-75E5FF66B4BA}" type="pres">
      <dgm:prSet presAssocID="{B8236CF3-8712-4D5F-A148-C1ED40B2122E}" presName="rect1" presStyleLbl="lnNod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  <dgm:pt modelId="{EE22DBF7-97B9-4507-B860-5B7EFC12FE5F}" type="pres">
      <dgm:prSet presAssocID="{3BB471F5-479A-4E02-9B2B-C920C5A77DF8}" presName="sibTrans" presStyleCnt="0"/>
      <dgm:spPr/>
    </dgm:pt>
    <dgm:pt modelId="{CFE5B57F-10FB-42F4-821E-9C41C28597BD}" type="pres">
      <dgm:prSet presAssocID="{4998A921-38F7-49A1-82FB-4A101CD73254}" presName="comp" presStyleCnt="0"/>
      <dgm:spPr/>
    </dgm:pt>
    <dgm:pt modelId="{089E6A66-5171-4C7F-9CFB-CE3357FDEBB3}" type="pres">
      <dgm:prSet presAssocID="{4998A921-38F7-49A1-82FB-4A101CD73254}" presName="rect2" presStyleLbl="node1" presStyleIdx="4" presStyleCnt="5" custScaleX="12135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EFCFA26-70BD-4B1D-9C1B-90B0F41773B9}" type="pres">
      <dgm:prSet presAssocID="{4998A921-38F7-49A1-82FB-4A101CD73254}" presName="rect1" presStyleLbl="lnNod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</dgm:ptLst>
  <dgm:cxnLst>
    <dgm:cxn modelId="{F0E5E385-33D4-4DB2-BC34-4F125FEA7C8A}" type="presOf" srcId="{4998A921-38F7-49A1-82FB-4A101CD73254}" destId="{089E6A66-5171-4C7F-9CFB-CE3357FDEBB3}" srcOrd="0" destOrd="0" presId="urn:microsoft.com/office/officeart/2008/layout/AlternatingPictureBlocks"/>
    <dgm:cxn modelId="{1747396D-6BC1-4865-A8A2-F01EE2A6328A}" srcId="{74F70EFB-EBAB-449D-BF0B-543A3E6D85A2}" destId="{ED65C0F3-0EB9-4B78-AACF-5C19174ABC93}" srcOrd="1" destOrd="0" parTransId="{B3DE7698-515C-4C9B-A1CD-D303280F4D55}" sibTransId="{0D51C845-152C-4FE5-AF25-6880A6BAA87E}"/>
    <dgm:cxn modelId="{FE341C01-5B3B-410B-827A-F9A00B59954D}" srcId="{74F70EFB-EBAB-449D-BF0B-543A3E6D85A2}" destId="{5AA078C0-E186-4D70-A58C-D5FF65230F37}" srcOrd="0" destOrd="0" parTransId="{11A5BF17-E858-4A21-92C7-A360454D2703}" sibTransId="{A82C536A-76E5-4DCE-BB23-09706F5D9AD8}"/>
    <dgm:cxn modelId="{6F9A9AFB-462A-4143-A210-0B092CC0AFCB}" type="presOf" srcId="{ED65C0F3-0EB9-4B78-AACF-5C19174ABC93}" destId="{254C9E62-4E56-46AD-BA14-955D43AB82D7}" srcOrd="0" destOrd="0" presId="urn:microsoft.com/office/officeart/2008/layout/AlternatingPictureBlocks"/>
    <dgm:cxn modelId="{57DD2374-99E2-4BE8-BCFA-D8A5829A7065}" srcId="{74F70EFB-EBAB-449D-BF0B-543A3E6D85A2}" destId="{3EBF06FC-A6BE-4E6E-AE05-A657CD4DFB54}" srcOrd="2" destOrd="0" parTransId="{22FAD23E-EB55-4EC2-BA77-6C163C96786C}" sibTransId="{A36742BD-05CB-4A95-936C-DD0B3F2D4AD8}"/>
    <dgm:cxn modelId="{0F97E09C-5D0F-4464-B99C-04D12BA803F8}" type="presOf" srcId="{74F70EFB-EBAB-449D-BF0B-543A3E6D85A2}" destId="{0A7024C2-FB51-441A-8708-01DFE2758A11}" srcOrd="0" destOrd="0" presId="urn:microsoft.com/office/officeart/2008/layout/AlternatingPictureBlocks"/>
    <dgm:cxn modelId="{01811FB1-C13C-4FB1-A4D5-3DE1532174A7}" srcId="{74F70EFB-EBAB-449D-BF0B-543A3E6D85A2}" destId="{4998A921-38F7-49A1-82FB-4A101CD73254}" srcOrd="4" destOrd="0" parTransId="{4CF97727-93B2-4E96-B9D6-B303A0C8812B}" sibTransId="{5BEB358F-1C14-4862-985F-A354A726F743}"/>
    <dgm:cxn modelId="{553574F9-C83A-4529-BA2F-69EAE49686FE}" type="presOf" srcId="{B8236CF3-8712-4D5F-A148-C1ED40B2122E}" destId="{000E66C6-1B69-4786-909D-B62EF7BB4534}" srcOrd="0" destOrd="0" presId="urn:microsoft.com/office/officeart/2008/layout/AlternatingPictureBlocks"/>
    <dgm:cxn modelId="{AEC9DBEE-242B-4A46-BAF3-A606FB38DBBA}" type="presOf" srcId="{5AA078C0-E186-4D70-A58C-D5FF65230F37}" destId="{E2C0C5D7-97BA-4B88-AC46-DC6B58DB6D14}" srcOrd="0" destOrd="0" presId="urn:microsoft.com/office/officeart/2008/layout/AlternatingPictureBlocks"/>
    <dgm:cxn modelId="{4F2A34A8-A073-4AB2-B5FE-5BE1E870519A}" type="presOf" srcId="{3EBF06FC-A6BE-4E6E-AE05-A657CD4DFB54}" destId="{E54CD7EC-9BFA-4B42-B446-8643A30198B4}" srcOrd="0" destOrd="0" presId="urn:microsoft.com/office/officeart/2008/layout/AlternatingPictureBlocks"/>
    <dgm:cxn modelId="{D386CAAB-40A4-42D7-AA59-DD194818F96B}" srcId="{74F70EFB-EBAB-449D-BF0B-543A3E6D85A2}" destId="{B8236CF3-8712-4D5F-A148-C1ED40B2122E}" srcOrd="3" destOrd="0" parTransId="{6CAB39DF-4547-4079-AC19-FBC8100960B6}" sibTransId="{3BB471F5-479A-4E02-9B2B-C920C5A77DF8}"/>
    <dgm:cxn modelId="{A4076602-1AA6-44E3-86FA-72067CE71597}" type="presParOf" srcId="{0A7024C2-FB51-441A-8708-01DFE2758A11}" destId="{1250128B-919A-481C-95CE-B76D75CF08B2}" srcOrd="0" destOrd="0" presId="urn:microsoft.com/office/officeart/2008/layout/AlternatingPictureBlocks"/>
    <dgm:cxn modelId="{E1C06406-23A7-494E-88B0-B77B23B368A9}" type="presParOf" srcId="{1250128B-919A-481C-95CE-B76D75CF08B2}" destId="{E2C0C5D7-97BA-4B88-AC46-DC6B58DB6D14}" srcOrd="0" destOrd="0" presId="urn:microsoft.com/office/officeart/2008/layout/AlternatingPictureBlocks"/>
    <dgm:cxn modelId="{FEF465CD-1FE6-4470-A98F-8B9445F85F8F}" type="presParOf" srcId="{1250128B-919A-481C-95CE-B76D75CF08B2}" destId="{3887CE66-F93C-4685-9459-9D1283A2358E}" srcOrd="1" destOrd="0" presId="urn:microsoft.com/office/officeart/2008/layout/AlternatingPictureBlocks"/>
    <dgm:cxn modelId="{B99C32D2-D202-464C-A4C6-CCE2C1F45FA4}" type="presParOf" srcId="{0A7024C2-FB51-441A-8708-01DFE2758A11}" destId="{CC622BE8-6448-40B9-9B71-E48C671A54D5}" srcOrd="1" destOrd="0" presId="urn:microsoft.com/office/officeart/2008/layout/AlternatingPictureBlocks"/>
    <dgm:cxn modelId="{88553C02-F15A-4575-94D9-BF4DD3441BC3}" type="presParOf" srcId="{0A7024C2-FB51-441A-8708-01DFE2758A11}" destId="{13268CBD-1D58-4262-BC9F-A9ACA244F42D}" srcOrd="2" destOrd="0" presId="urn:microsoft.com/office/officeart/2008/layout/AlternatingPictureBlocks"/>
    <dgm:cxn modelId="{13C6DFEE-D653-476F-A1E9-BD18CCF74E7E}" type="presParOf" srcId="{13268CBD-1D58-4262-BC9F-A9ACA244F42D}" destId="{254C9E62-4E56-46AD-BA14-955D43AB82D7}" srcOrd="0" destOrd="0" presId="urn:microsoft.com/office/officeart/2008/layout/AlternatingPictureBlocks"/>
    <dgm:cxn modelId="{21E71DC6-3A1A-4C73-AD04-DAA81C008C31}" type="presParOf" srcId="{13268CBD-1D58-4262-BC9F-A9ACA244F42D}" destId="{8EAFA5B3-FEC9-457F-ABC7-00E1044EFCF8}" srcOrd="1" destOrd="0" presId="urn:microsoft.com/office/officeart/2008/layout/AlternatingPictureBlocks"/>
    <dgm:cxn modelId="{A3F6C4FA-C9C7-4FEB-9B9F-246CEDD7BEEB}" type="presParOf" srcId="{0A7024C2-FB51-441A-8708-01DFE2758A11}" destId="{4ABB2E61-453A-4637-880E-9F8BEDE3057D}" srcOrd="3" destOrd="0" presId="urn:microsoft.com/office/officeart/2008/layout/AlternatingPictureBlocks"/>
    <dgm:cxn modelId="{D1E2C48E-94F4-4232-8D68-010DDB70A51F}" type="presParOf" srcId="{0A7024C2-FB51-441A-8708-01DFE2758A11}" destId="{15E9E643-0D96-4EBE-8775-704837B70DDE}" srcOrd="4" destOrd="0" presId="urn:microsoft.com/office/officeart/2008/layout/AlternatingPictureBlocks"/>
    <dgm:cxn modelId="{5B7A9627-7497-4D8B-80E6-A2E646734379}" type="presParOf" srcId="{15E9E643-0D96-4EBE-8775-704837B70DDE}" destId="{E54CD7EC-9BFA-4B42-B446-8643A30198B4}" srcOrd="0" destOrd="0" presId="urn:microsoft.com/office/officeart/2008/layout/AlternatingPictureBlocks"/>
    <dgm:cxn modelId="{ABA6CE12-48A1-46B8-BDA5-E1C85244D23F}" type="presParOf" srcId="{15E9E643-0D96-4EBE-8775-704837B70DDE}" destId="{7B00CEF7-92F3-4D77-97C0-0794709A16CD}" srcOrd="1" destOrd="0" presId="urn:microsoft.com/office/officeart/2008/layout/AlternatingPictureBlocks"/>
    <dgm:cxn modelId="{9069A5A0-A053-42E0-8915-296095953DD7}" type="presParOf" srcId="{0A7024C2-FB51-441A-8708-01DFE2758A11}" destId="{BD8C70EF-474C-4AF5-B651-63D87F2ED79C}" srcOrd="5" destOrd="0" presId="urn:microsoft.com/office/officeart/2008/layout/AlternatingPictureBlocks"/>
    <dgm:cxn modelId="{2B57498B-7174-47D4-9877-25E2BDF30649}" type="presParOf" srcId="{0A7024C2-FB51-441A-8708-01DFE2758A11}" destId="{9DA9FDDC-0B3E-4119-ACDC-303D54C6F496}" srcOrd="6" destOrd="0" presId="urn:microsoft.com/office/officeart/2008/layout/AlternatingPictureBlocks"/>
    <dgm:cxn modelId="{F7A03DDD-C3EA-4B59-903C-A70C759C7B9E}" type="presParOf" srcId="{9DA9FDDC-0B3E-4119-ACDC-303D54C6F496}" destId="{000E66C6-1B69-4786-909D-B62EF7BB4534}" srcOrd="0" destOrd="0" presId="urn:microsoft.com/office/officeart/2008/layout/AlternatingPictureBlocks"/>
    <dgm:cxn modelId="{154A5CAB-225A-4DE6-89F0-8BBCB150C076}" type="presParOf" srcId="{9DA9FDDC-0B3E-4119-ACDC-303D54C6F496}" destId="{D7F309AC-C3C0-448C-A1B0-75E5FF66B4BA}" srcOrd="1" destOrd="0" presId="urn:microsoft.com/office/officeart/2008/layout/AlternatingPictureBlocks"/>
    <dgm:cxn modelId="{A8AE562A-35F5-4AE6-9172-1F0FACF6021D}" type="presParOf" srcId="{0A7024C2-FB51-441A-8708-01DFE2758A11}" destId="{EE22DBF7-97B9-4507-B860-5B7EFC12FE5F}" srcOrd="7" destOrd="0" presId="urn:microsoft.com/office/officeart/2008/layout/AlternatingPictureBlocks"/>
    <dgm:cxn modelId="{8DF9D9A9-8438-480F-82C0-6AECD7072770}" type="presParOf" srcId="{0A7024C2-FB51-441A-8708-01DFE2758A11}" destId="{CFE5B57F-10FB-42F4-821E-9C41C28597BD}" srcOrd="8" destOrd="0" presId="urn:microsoft.com/office/officeart/2008/layout/AlternatingPictureBlocks"/>
    <dgm:cxn modelId="{00026229-8E98-4BAF-A96E-860E0850BEA7}" type="presParOf" srcId="{CFE5B57F-10FB-42F4-821E-9C41C28597BD}" destId="{089E6A66-5171-4C7F-9CFB-CE3357FDEBB3}" srcOrd="0" destOrd="0" presId="urn:microsoft.com/office/officeart/2008/layout/AlternatingPictureBlocks"/>
    <dgm:cxn modelId="{4CC57F2C-CB15-4E74-A349-F3B88F8CEE54}" type="presParOf" srcId="{CFE5B57F-10FB-42F4-821E-9C41C28597BD}" destId="{0EFCFA26-70BD-4B1D-9C1B-90B0F41773B9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087B889-A55C-4E46-BC8E-D7373815EF67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4F23E01C-3DC9-4F23-A380-A5E850C3C534}">
      <dgm:prSet phldrT="[Texto]" custT="1"/>
      <dgm:spPr>
        <a:solidFill>
          <a:srgbClr val="8064A2"/>
        </a:solidFill>
      </dgm:spPr>
      <dgm:t>
        <a:bodyPr/>
        <a:lstStyle/>
        <a:p>
          <a:pPr algn="ctr"/>
          <a:r>
            <a:rPr lang="es-ES" sz="1600" b="1" dirty="0" smtClean="0">
              <a:latin typeface="Bahnschrift Light SemiCondensed" panose="020B0502040204020203" pitchFamily="34" charset="0"/>
            </a:rPr>
            <a:t>Conservación del empleo</a:t>
          </a:r>
          <a:endParaRPr lang="es-ES" sz="1600" b="1" dirty="0">
            <a:latin typeface="Bahnschrift Light SemiCondensed" panose="020B0502040204020203" pitchFamily="34" charset="0"/>
          </a:endParaRPr>
        </a:p>
      </dgm:t>
    </dgm:pt>
    <dgm:pt modelId="{92B4F77E-8D22-4F4B-9557-E009AD3B2A09}" type="parTrans" cxnId="{354A2F44-4095-484D-955E-C43BFD34B1B9}">
      <dgm:prSet/>
      <dgm:spPr/>
      <dgm:t>
        <a:bodyPr/>
        <a:lstStyle/>
        <a:p>
          <a:endParaRPr lang="es-ES"/>
        </a:p>
      </dgm:t>
    </dgm:pt>
    <dgm:pt modelId="{F27443B7-0024-4BF1-A3EF-E352CE75C10D}" type="sibTrans" cxnId="{354A2F44-4095-484D-955E-C43BFD34B1B9}">
      <dgm:prSet/>
      <dgm:spPr/>
      <dgm:t>
        <a:bodyPr/>
        <a:lstStyle/>
        <a:p>
          <a:endParaRPr lang="es-ES"/>
        </a:p>
      </dgm:t>
    </dgm:pt>
    <dgm:pt modelId="{7D715F56-3FF9-41B7-8415-F071E84EC165}">
      <dgm:prSet phldrT="[Texto]" custT="1"/>
      <dgm:spPr/>
      <dgm:t>
        <a:bodyPr/>
        <a:lstStyle/>
        <a:p>
          <a:pPr algn="just"/>
          <a:r>
            <a:rPr lang="es-ES" sz="1400" b="0" dirty="0" smtClean="0">
              <a:latin typeface="Bahnschrift Light SemiCondensed" panose="020B0502040204020203" pitchFamily="34" charset="0"/>
            </a:rPr>
            <a:t>9 empleos en promedio por cada empresa apoyada</a:t>
          </a:r>
          <a:endParaRPr lang="es-ES" sz="1400" b="0" dirty="0">
            <a:latin typeface="Bahnschrift Light SemiCondensed" panose="020B0502040204020203" pitchFamily="34" charset="0"/>
          </a:endParaRPr>
        </a:p>
      </dgm:t>
    </dgm:pt>
    <dgm:pt modelId="{5B558108-9D42-44AD-9C27-3C55E4ECA2C4}" type="parTrans" cxnId="{4DBAB7AF-89BD-4FA1-990C-E4336C35E6C5}">
      <dgm:prSet/>
      <dgm:spPr/>
      <dgm:t>
        <a:bodyPr/>
        <a:lstStyle/>
        <a:p>
          <a:endParaRPr lang="es-ES"/>
        </a:p>
      </dgm:t>
    </dgm:pt>
    <dgm:pt modelId="{50F8E22A-EEDB-421A-8620-7AFE12FBBB31}" type="sibTrans" cxnId="{4DBAB7AF-89BD-4FA1-990C-E4336C35E6C5}">
      <dgm:prSet/>
      <dgm:spPr/>
      <dgm:t>
        <a:bodyPr/>
        <a:lstStyle/>
        <a:p>
          <a:endParaRPr lang="es-ES"/>
        </a:p>
      </dgm:t>
    </dgm:pt>
    <dgm:pt modelId="{9B4E6EA6-883D-4608-8386-9B384AF7474B}">
      <dgm:prSet phldrT="[Texto]" custT="1"/>
      <dgm:spPr/>
      <dgm:t>
        <a:bodyPr/>
        <a:lstStyle/>
        <a:p>
          <a:pPr algn="ctr"/>
          <a:r>
            <a:rPr lang="es-ES" sz="1600" b="1" dirty="0" smtClean="0">
              <a:latin typeface="Bahnschrift Light SemiCondensed" panose="020B0502040204020203" pitchFamily="34" charset="0"/>
            </a:rPr>
            <a:t>Incremento en la productividad</a:t>
          </a:r>
          <a:endParaRPr lang="es-ES" sz="1600" b="1" dirty="0">
            <a:latin typeface="Bahnschrift Light SemiCondensed" panose="020B0502040204020203" pitchFamily="34" charset="0"/>
          </a:endParaRPr>
        </a:p>
      </dgm:t>
    </dgm:pt>
    <dgm:pt modelId="{04D17D4C-8764-49BF-B205-270DB634354B}" type="parTrans" cxnId="{61685B3B-6F6A-4A1D-9362-6C293CBD2542}">
      <dgm:prSet/>
      <dgm:spPr/>
      <dgm:t>
        <a:bodyPr/>
        <a:lstStyle/>
        <a:p>
          <a:endParaRPr lang="es-ES"/>
        </a:p>
      </dgm:t>
    </dgm:pt>
    <dgm:pt modelId="{6D4BF46C-8C97-4F89-89C0-C8686E2369B9}" type="sibTrans" cxnId="{61685B3B-6F6A-4A1D-9362-6C293CBD2542}">
      <dgm:prSet/>
      <dgm:spPr/>
      <dgm:t>
        <a:bodyPr/>
        <a:lstStyle/>
        <a:p>
          <a:endParaRPr lang="es-ES"/>
        </a:p>
      </dgm:t>
    </dgm:pt>
    <dgm:pt modelId="{5C9A24F3-F5A8-4255-ACD1-542E46ACF57A}">
      <dgm:prSet phldrT="[Texto]" custT="1"/>
      <dgm:spPr/>
      <dgm:t>
        <a:bodyPr/>
        <a:lstStyle/>
        <a:p>
          <a:pPr algn="just"/>
          <a:r>
            <a:rPr lang="es-ES" sz="1400" b="0" dirty="0" smtClean="0">
              <a:latin typeface="Bahnschrift Light SemiCondensed" panose="020B0502040204020203" pitchFamily="34" charset="0"/>
            </a:rPr>
            <a:t>Aumento en $98,870 MXN en el sector industrial</a:t>
          </a:r>
          <a:endParaRPr lang="es-ES" sz="1400" b="0" dirty="0">
            <a:latin typeface="Bahnschrift Light SemiCondensed" panose="020B0502040204020203" pitchFamily="34" charset="0"/>
          </a:endParaRPr>
        </a:p>
      </dgm:t>
    </dgm:pt>
    <dgm:pt modelId="{488E1F5B-EDD8-43FC-B53A-457F82CC607D}" type="parTrans" cxnId="{4320C79D-42F8-4E3A-86E9-5B50BF9BE118}">
      <dgm:prSet/>
      <dgm:spPr/>
      <dgm:t>
        <a:bodyPr/>
        <a:lstStyle/>
        <a:p>
          <a:endParaRPr lang="es-ES"/>
        </a:p>
      </dgm:t>
    </dgm:pt>
    <dgm:pt modelId="{4E212B74-366F-4FB0-8984-AA708BB2C72B}" type="sibTrans" cxnId="{4320C79D-42F8-4E3A-86E9-5B50BF9BE118}">
      <dgm:prSet/>
      <dgm:spPr/>
      <dgm:t>
        <a:bodyPr/>
        <a:lstStyle/>
        <a:p>
          <a:endParaRPr lang="es-ES"/>
        </a:p>
      </dgm:t>
    </dgm:pt>
    <dgm:pt modelId="{1D9D908F-447D-4943-A763-1416C5E6DD68}">
      <dgm:prSet phldrT="[Texto]" custT="1"/>
      <dgm:spPr/>
      <dgm:t>
        <a:bodyPr/>
        <a:lstStyle/>
        <a:p>
          <a:pPr algn="ctr"/>
          <a:r>
            <a:rPr lang="es-ES" sz="1600" b="1" dirty="0" smtClean="0">
              <a:latin typeface="Bahnschrift Light SemiCondensed" panose="020B0502040204020203" pitchFamily="34" charset="0"/>
            </a:rPr>
            <a:t>Mayor número de bienes y servicios</a:t>
          </a:r>
          <a:endParaRPr lang="es-ES" sz="1600" b="1" dirty="0">
            <a:latin typeface="Bahnschrift Light SemiCondensed" panose="020B0502040204020203" pitchFamily="34" charset="0"/>
          </a:endParaRPr>
        </a:p>
      </dgm:t>
    </dgm:pt>
    <dgm:pt modelId="{E027C711-1CC7-4206-A217-FD59CC1F48FA}" type="parTrans" cxnId="{7E03B358-528C-45DC-96BB-7ECCB28982CB}">
      <dgm:prSet/>
      <dgm:spPr/>
      <dgm:t>
        <a:bodyPr/>
        <a:lstStyle/>
        <a:p>
          <a:endParaRPr lang="es-ES"/>
        </a:p>
      </dgm:t>
    </dgm:pt>
    <dgm:pt modelId="{E5727278-66C7-4F15-9030-C565205520AC}" type="sibTrans" cxnId="{7E03B358-528C-45DC-96BB-7ECCB28982CB}">
      <dgm:prSet/>
      <dgm:spPr/>
      <dgm:t>
        <a:bodyPr/>
        <a:lstStyle/>
        <a:p>
          <a:endParaRPr lang="es-ES"/>
        </a:p>
      </dgm:t>
    </dgm:pt>
    <dgm:pt modelId="{99A7708A-9C34-4109-900A-094BEEFB35EE}">
      <dgm:prSet phldrT="[Texto]" custT="1"/>
      <dgm:spPr/>
      <dgm:t>
        <a:bodyPr/>
        <a:lstStyle/>
        <a:p>
          <a:pPr algn="just"/>
          <a:r>
            <a:rPr lang="es-ES" sz="1400" b="0" dirty="0" smtClean="0">
              <a:latin typeface="Bahnschrift Light SemiCondensed" panose="020B0502040204020203" pitchFamily="34" charset="0"/>
            </a:rPr>
            <a:t>8 productos adicionales ofrecidos por las microempresas industriales</a:t>
          </a:r>
          <a:endParaRPr lang="es-ES" sz="1400" b="0" dirty="0">
            <a:latin typeface="Bahnschrift Light SemiCondensed" panose="020B0502040204020203" pitchFamily="34" charset="0"/>
          </a:endParaRPr>
        </a:p>
      </dgm:t>
    </dgm:pt>
    <dgm:pt modelId="{BABACECE-D230-4BC3-940B-D2D1FC27ADF4}" type="parTrans" cxnId="{338EDF7C-5BC6-48C0-A0F9-C41F223D1C46}">
      <dgm:prSet/>
      <dgm:spPr/>
      <dgm:t>
        <a:bodyPr/>
        <a:lstStyle/>
        <a:p>
          <a:endParaRPr lang="es-ES"/>
        </a:p>
      </dgm:t>
    </dgm:pt>
    <dgm:pt modelId="{191888F8-AECE-44BC-B490-21805EC9DB2B}" type="sibTrans" cxnId="{338EDF7C-5BC6-48C0-A0F9-C41F223D1C46}">
      <dgm:prSet/>
      <dgm:spPr/>
      <dgm:t>
        <a:bodyPr/>
        <a:lstStyle/>
        <a:p>
          <a:endParaRPr lang="es-ES"/>
        </a:p>
      </dgm:t>
    </dgm:pt>
    <dgm:pt modelId="{1E17A758-337B-45AD-AC0A-8B870AD35324}">
      <dgm:prSet phldrT="[Texto]" custT="1"/>
      <dgm:spPr/>
      <dgm:t>
        <a:bodyPr/>
        <a:lstStyle/>
        <a:p>
          <a:pPr algn="just"/>
          <a:r>
            <a:rPr lang="es-ES" sz="1400" b="0" dirty="0" smtClean="0">
              <a:latin typeface="Bahnschrift Light SemiCondensed" panose="020B0502040204020203" pitchFamily="34" charset="0"/>
            </a:rPr>
            <a:t>Aumento en $17,345 MXN en el sector comercial</a:t>
          </a:r>
          <a:endParaRPr lang="es-ES" sz="1400" b="0" dirty="0">
            <a:latin typeface="Bahnschrift Light SemiCondensed" panose="020B0502040204020203" pitchFamily="34" charset="0"/>
          </a:endParaRPr>
        </a:p>
      </dgm:t>
    </dgm:pt>
    <dgm:pt modelId="{2AA50A47-A5B9-433B-A78B-82593BC1E4ED}" type="parTrans" cxnId="{CF3739B4-473C-4D91-BDC3-D54766477691}">
      <dgm:prSet/>
      <dgm:spPr/>
      <dgm:t>
        <a:bodyPr/>
        <a:lstStyle/>
        <a:p>
          <a:endParaRPr lang="es-ES"/>
        </a:p>
      </dgm:t>
    </dgm:pt>
    <dgm:pt modelId="{E6761BAD-434B-4C5A-A7A3-F075F47D8D31}" type="sibTrans" cxnId="{CF3739B4-473C-4D91-BDC3-D54766477691}">
      <dgm:prSet/>
      <dgm:spPr/>
      <dgm:t>
        <a:bodyPr/>
        <a:lstStyle/>
        <a:p>
          <a:endParaRPr lang="es-ES"/>
        </a:p>
      </dgm:t>
    </dgm:pt>
    <dgm:pt modelId="{094B4836-FB44-4907-90FC-39590B755D62}" type="pres">
      <dgm:prSet presAssocID="{B087B889-A55C-4E46-BC8E-D7373815EF6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0544C45-E5A7-495F-A759-86BE7B51A45F}" type="pres">
      <dgm:prSet presAssocID="{4F23E01C-3DC9-4F23-A380-A5E850C3C53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57EE362-8FEC-4C53-A974-7083F6B05779}" type="pres">
      <dgm:prSet presAssocID="{4F23E01C-3DC9-4F23-A380-A5E850C3C534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181503-35F4-4DF4-A3D0-88A46F1DB0FC}" type="pres">
      <dgm:prSet presAssocID="{9B4E6EA6-883D-4608-8386-9B384AF7474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F132F77-CEF5-44C3-8E68-D20B0977E895}" type="pres">
      <dgm:prSet presAssocID="{9B4E6EA6-883D-4608-8386-9B384AF7474B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93A22B-9C4F-47D5-ADB3-6667F62D129C}" type="pres">
      <dgm:prSet presAssocID="{1D9D908F-447D-4943-A763-1416C5E6DD6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73F487-37C9-408D-A5AA-DE6B6809D655}" type="pres">
      <dgm:prSet presAssocID="{1D9D908F-447D-4943-A763-1416C5E6DD68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8CC26A6-E835-455C-A220-836BEC3174EC}" type="presOf" srcId="{99A7708A-9C34-4109-900A-094BEEFB35EE}" destId="{A773F487-37C9-408D-A5AA-DE6B6809D655}" srcOrd="0" destOrd="0" presId="urn:microsoft.com/office/officeart/2005/8/layout/vList2"/>
    <dgm:cxn modelId="{BA316E30-AAA9-4F32-9F7C-2823C9FBE8AA}" type="presOf" srcId="{7D715F56-3FF9-41B7-8415-F071E84EC165}" destId="{257EE362-8FEC-4C53-A974-7083F6B05779}" srcOrd="0" destOrd="0" presId="urn:microsoft.com/office/officeart/2005/8/layout/vList2"/>
    <dgm:cxn modelId="{338EDF7C-5BC6-48C0-A0F9-C41F223D1C46}" srcId="{1D9D908F-447D-4943-A763-1416C5E6DD68}" destId="{99A7708A-9C34-4109-900A-094BEEFB35EE}" srcOrd="0" destOrd="0" parTransId="{BABACECE-D230-4BC3-940B-D2D1FC27ADF4}" sibTransId="{191888F8-AECE-44BC-B490-21805EC9DB2B}"/>
    <dgm:cxn modelId="{04DC4FDD-55E2-434C-9EE1-0762D364DC99}" type="presOf" srcId="{5C9A24F3-F5A8-4255-ACD1-542E46ACF57A}" destId="{9F132F77-CEF5-44C3-8E68-D20B0977E895}" srcOrd="0" destOrd="0" presId="urn:microsoft.com/office/officeart/2005/8/layout/vList2"/>
    <dgm:cxn modelId="{CF3739B4-473C-4D91-BDC3-D54766477691}" srcId="{9B4E6EA6-883D-4608-8386-9B384AF7474B}" destId="{1E17A758-337B-45AD-AC0A-8B870AD35324}" srcOrd="1" destOrd="0" parTransId="{2AA50A47-A5B9-433B-A78B-82593BC1E4ED}" sibTransId="{E6761BAD-434B-4C5A-A7A3-F075F47D8D31}"/>
    <dgm:cxn modelId="{354A2F44-4095-484D-955E-C43BFD34B1B9}" srcId="{B087B889-A55C-4E46-BC8E-D7373815EF67}" destId="{4F23E01C-3DC9-4F23-A380-A5E850C3C534}" srcOrd="0" destOrd="0" parTransId="{92B4F77E-8D22-4F4B-9557-E009AD3B2A09}" sibTransId="{F27443B7-0024-4BF1-A3EF-E352CE75C10D}"/>
    <dgm:cxn modelId="{08ADADE1-14BE-4234-9D9A-E0CA0A4484FA}" type="presOf" srcId="{B087B889-A55C-4E46-BC8E-D7373815EF67}" destId="{094B4836-FB44-4907-90FC-39590B755D62}" srcOrd="0" destOrd="0" presId="urn:microsoft.com/office/officeart/2005/8/layout/vList2"/>
    <dgm:cxn modelId="{7E03B358-528C-45DC-96BB-7ECCB28982CB}" srcId="{B087B889-A55C-4E46-BC8E-D7373815EF67}" destId="{1D9D908F-447D-4943-A763-1416C5E6DD68}" srcOrd="2" destOrd="0" parTransId="{E027C711-1CC7-4206-A217-FD59CC1F48FA}" sibTransId="{E5727278-66C7-4F15-9030-C565205520AC}"/>
    <dgm:cxn modelId="{47B3A227-7E8F-4A08-A8A0-E2C0CBF39BDE}" type="presOf" srcId="{9B4E6EA6-883D-4608-8386-9B384AF7474B}" destId="{3B181503-35F4-4DF4-A3D0-88A46F1DB0FC}" srcOrd="0" destOrd="0" presId="urn:microsoft.com/office/officeart/2005/8/layout/vList2"/>
    <dgm:cxn modelId="{BD04C7B4-6CB6-432A-A7B7-C7BCDBA37E41}" type="presOf" srcId="{4F23E01C-3DC9-4F23-A380-A5E850C3C534}" destId="{90544C45-E5A7-495F-A759-86BE7B51A45F}" srcOrd="0" destOrd="0" presId="urn:microsoft.com/office/officeart/2005/8/layout/vList2"/>
    <dgm:cxn modelId="{429AE094-D974-4E2A-BF39-6772B34A4D88}" type="presOf" srcId="{1E17A758-337B-45AD-AC0A-8B870AD35324}" destId="{9F132F77-CEF5-44C3-8E68-D20B0977E895}" srcOrd="0" destOrd="1" presId="urn:microsoft.com/office/officeart/2005/8/layout/vList2"/>
    <dgm:cxn modelId="{4320C79D-42F8-4E3A-86E9-5B50BF9BE118}" srcId="{9B4E6EA6-883D-4608-8386-9B384AF7474B}" destId="{5C9A24F3-F5A8-4255-ACD1-542E46ACF57A}" srcOrd="0" destOrd="0" parTransId="{488E1F5B-EDD8-43FC-B53A-457F82CC607D}" sibTransId="{4E212B74-366F-4FB0-8984-AA708BB2C72B}"/>
    <dgm:cxn modelId="{61685B3B-6F6A-4A1D-9362-6C293CBD2542}" srcId="{B087B889-A55C-4E46-BC8E-D7373815EF67}" destId="{9B4E6EA6-883D-4608-8386-9B384AF7474B}" srcOrd="1" destOrd="0" parTransId="{04D17D4C-8764-49BF-B205-270DB634354B}" sibTransId="{6D4BF46C-8C97-4F89-89C0-C8686E2369B9}"/>
    <dgm:cxn modelId="{4DBAB7AF-89BD-4FA1-990C-E4336C35E6C5}" srcId="{4F23E01C-3DC9-4F23-A380-A5E850C3C534}" destId="{7D715F56-3FF9-41B7-8415-F071E84EC165}" srcOrd="0" destOrd="0" parTransId="{5B558108-9D42-44AD-9C27-3C55E4ECA2C4}" sibTransId="{50F8E22A-EEDB-421A-8620-7AFE12FBBB31}"/>
    <dgm:cxn modelId="{E41622F9-7D86-4CA4-869D-7A271201F876}" type="presOf" srcId="{1D9D908F-447D-4943-A763-1416C5E6DD68}" destId="{9393A22B-9C4F-47D5-ADB3-6667F62D129C}" srcOrd="0" destOrd="0" presId="urn:microsoft.com/office/officeart/2005/8/layout/vList2"/>
    <dgm:cxn modelId="{387206EB-305F-4693-9E29-2CC4AF403BA5}" type="presParOf" srcId="{094B4836-FB44-4907-90FC-39590B755D62}" destId="{90544C45-E5A7-495F-A759-86BE7B51A45F}" srcOrd="0" destOrd="0" presId="urn:microsoft.com/office/officeart/2005/8/layout/vList2"/>
    <dgm:cxn modelId="{35A37B7F-650C-497C-9A7E-441CE3946692}" type="presParOf" srcId="{094B4836-FB44-4907-90FC-39590B755D62}" destId="{257EE362-8FEC-4C53-A974-7083F6B05779}" srcOrd="1" destOrd="0" presId="urn:microsoft.com/office/officeart/2005/8/layout/vList2"/>
    <dgm:cxn modelId="{894CD5FA-964E-4DEC-ACDA-E996ABBF75A4}" type="presParOf" srcId="{094B4836-FB44-4907-90FC-39590B755D62}" destId="{3B181503-35F4-4DF4-A3D0-88A46F1DB0FC}" srcOrd="2" destOrd="0" presId="urn:microsoft.com/office/officeart/2005/8/layout/vList2"/>
    <dgm:cxn modelId="{AC340EE7-0A60-46FE-B0CA-4EB0349EA2ED}" type="presParOf" srcId="{094B4836-FB44-4907-90FC-39590B755D62}" destId="{9F132F77-CEF5-44C3-8E68-D20B0977E895}" srcOrd="3" destOrd="0" presId="urn:microsoft.com/office/officeart/2005/8/layout/vList2"/>
    <dgm:cxn modelId="{254CE390-752A-4028-AD76-5FDD82271F24}" type="presParOf" srcId="{094B4836-FB44-4907-90FC-39590B755D62}" destId="{9393A22B-9C4F-47D5-ADB3-6667F62D129C}" srcOrd="4" destOrd="0" presId="urn:microsoft.com/office/officeart/2005/8/layout/vList2"/>
    <dgm:cxn modelId="{8D7AA5F2-3122-43B0-8E1B-9AC2CE164D43}" type="presParOf" srcId="{094B4836-FB44-4907-90FC-39590B755D62}" destId="{A773F487-37C9-408D-A5AA-DE6B6809D655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F5612D5-9181-4C95-95B3-16D9C9DCB098}" type="doc">
      <dgm:prSet loTypeId="urn:microsoft.com/office/officeart/2005/8/layout/process3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1A4C86A2-A4E5-4890-B57D-D5F7B5977623}">
      <dgm:prSet phldrT="[Texto]" custT="1"/>
      <dgm:spPr/>
      <dgm:t>
        <a:bodyPr/>
        <a:lstStyle/>
        <a:p>
          <a:r>
            <a:rPr lang="es-ES" sz="1000" b="1" dirty="0" smtClean="0">
              <a:latin typeface="Bahnschrift Light SemiCondensed" panose="020B0502040204020203" pitchFamily="34" charset="0"/>
            </a:rPr>
            <a:t>Insumos</a:t>
          </a:r>
          <a:endParaRPr lang="es-ES" sz="1000" b="1" dirty="0">
            <a:latin typeface="Bahnschrift Light SemiCondensed" panose="020B0502040204020203" pitchFamily="34" charset="0"/>
          </a:endParaRPr>
        </a:p>
      </dgm:t>
    </dgm:pt>
    <dgm:pt modelId="{06328B8C-C7C5-4460-AD37-AD95CB66F3D1}" type="parTrans" cxnId="{067D3B62-9CD8-4F76-A862-217DE80808A4}">
      <dgm:prSet/>
      <dgm:spPr/>
      <dgm:t>
        <a:bodyPr/>
        <a:lstStyle/>
        <a:p>
          <a:endParaRPr lang="es-ES"/>
        </a:p>
      </dgm:t>
    </dgm:pt>
    <dgm:pt modelId="{30B9385C-B2AE-400F-9D7B-206D503BA7F9}" type="sibTrans" cxnId="{067D3B62-9CD8-4F76-A862-217DE80808A4}">
      <dgm:prSet/>
      <dgm:spPr/>
      <dgm:t>
        <a:bodyPr/>
        <a:lstStyle/>
        <a:p>
          <a:endParaRPr lang="es-ES"/>
        </a:p>
      </dgm:t>
    </dgm:pt>
    <dgm:pt modelId="{6DBAC4B8-6390-4C7C-B190-73F8A7906012}">
      <dgm:prSet phldrT="[Texto]" custT="1"/>
      <dgm:spPr/>
      <dgm:t>
        <a:bodyPr/>
        <a:lstStyle/>
        <a:p>
          <a:r>
            <a:rPr lang="es-ES" sz="1000" b="1" dirty="0" smtClean="0">
              <a:latin typeface="Bahnschrift Light SemiCondensed" panose="020B0502040204020203" pitchFamily="34" charset="0"/>
            </a:rPr>
            <a:t>Recursos humanos y materiales</a:t>
          </a:r>
          <a:endParaRPr lang="es-ES" sz="1000" b="1" dirty="0">
            <a:latin typeface="Bahnschrift Light SemiCondensed" panose="020B0502040204020203" pitchFamily="34" charset="0"/>
          </a:endParaRPr>
        </a:p>
      </dgm:t>
    </dgm:pt>
    <dgm:pt modelId="{F6A5D196-CE9E-4AA7-8C04-D09EDFB7D3FC}" type="parTrans" cxnId="{67FEC27E-0A58-4B4D-8F8D-BBE683EB470D}">
      <dgm:prSet/>
      <dgm:spPr/>
      <dgm:t>
        <a:bodyPr/>
        <a:lstStyle/>
        <a:p>
          <a:endParaRPr lang="es-ES"/>
        </a:p>
      </dgm:t>
    </dgm:pt>
    <dgm:pt modelId="{3F5AF15D-37EB-4824-815A-3B214375B23F}" type="sibTrans" cxnId="{67FEC27E-0A58-4B4D-8F8D-BBE683EB470D}">
      <dgm:prSet/>
      <dgm:spPr/>
      <dgm:t>
        <a:bodyPr/>
        <a:lstStyle/>
        <a:p>
          <a:endParaRPr lang="es-ES"/>
        </a:p>
      </dgm:t>
    </dgm:pt>
    <dgm:pt modelId="{0C98A256-8ED6-4D07-A4E8-8BA525CAA012}">
      <dgm:prSet phldrT="[Texto]" custT="1"/>
      <dgm:spPr/>
      <dgm:t>
        <a:bodyPr/>
        <a:lstStyle/>
        <a:p>
          <a:r>
            <a:rPr lang="es-ES" sz="1000" b="1" dirty="0" smtClean="0">
              <a:latin typeface="Bahnschrift Light SemiCondensed" panose="020B0502040204020203" pitchFamily="34" charset="0"/>
            </a:rPr>
            <a:t>Procesos</a:t>
          </a:r>
          <a:endParaRPr lang="es-ES" sz="1000" b="1" dirty="0">
            <a:latin typeface="Bahnschrift Light SemiCondensed" panose="020B0502040204020203" pitchFamily="34" charset="0"/>
          </a:endParaRPr>
        </a:p>
      </dgm:t>
    </dgm:pt>
    <dgm:pt modelId="{90B0B426-1DA1-4145-9B1C-8691872F98C4}" type="parTrans" cxnId="{97B4B45F-6CCA-4256-8491-280C35680671}">
      <dgm:prSet/>
      <dgm:spPr/>
      <dgm:t>
        <a:bodyPr/>
        <a:lstStyle/>
        <a:p>
          <a:endParaRPr lang="es-ES"/>
        </a:p>
      </dgm:t>
    </dgm:pt>
    <dgm:pt modelId="{52CEAC0B-7205-4C91-A216-9104A82BC058}" type="sibTrans" cxnId="{97B4B45F-6CCA-4256-8491-280C35680671}">
      <dgm:prSet/>
      <dgm:spPr/>
      <dgm:t>
        <a:bodyPr/>
        <a:lstStyle/>
        <a:p>
          <a:endParaRPr lang="es-ES"/>
        </a:p>
      </dgm:t>
    </dgm:pt>
    <dgm:pt modelId="{95B1E91C-F1CD-4BCE-B8F1-BBE0B88B32F5}">
      <dgm:prSet phldrT="[Texto]" custT="1"/>
      <dgm:spPr/>
      <dgm:t>
        <a:bodyPr/>
        <a:lstStyle/>
        <a:p>
          <a:r>
            <a:rPr lang="es-ES" sz="1000" b="1" dirty="0" smtClean="0">
              <a:latin typeface="Bahnschrift Light SemiCondensed" panose="020B0502040204020203" pitchFamily="34" charset="0"/>
            </a:rPr>
            <a:t>Actividades realizadas</a:t>
          </a:r>
          <a:endParaRPr lang="es-ES" sz="1000" b="1" dirty="0">
            <a:latin typeface="Bahnschrift Light SemiCondensed" panose="020B0502040204020203" pitchFamily="34" charset="0"/>
          </a:endParaRPr>
        </a:p>
      </dgm:t>
    </dgm:pt>
    <dgm:pt modelId="{0D1FD521-FA9A-496C-AC22-26780E0AA93D}" type="parTrans" cxnId="{297ACC83-932C-46DB-80E0-D602EC7B5E7E}">
      <dgm:prSet/>
      <dgm:spPr/>
      <dgm:t>
        <a:bodyPr/>
        <a:lstStyle/>
        <a:p>
          <a:endParaRPr lang="es-ES"/>
        </a:p>
      </dgm:t>
    </dgm:pt>
    <dgm:pt modelId="{F41FB34B-5F5E-491A-83F0-D10764D50574}" type="sibTrans" cxnId="{297ACC83-932C-46DB-80E0-D602EC7B5E7E}">
      <dgm:prSet/>
      <dgm:spPr/>
      <dgm:t>
        <a:bodyPr/>
        <a:lstStyle/>
        <a:p>
          <a:endParaRPr lang="es-ES"/>
        </a:p>
      </dgm:t>
    </dgm:pt>
    <dgm:pt modelId="{6DECFCB4-2476-4C48-93EA-6FCFB918BA08}">
      <dgm:prSet phldrT="[Texto]" custT="1"/>
      <dgm:spPr/>
      <dgm:t>
        <a:bodyPr/>
        <a:lstStyle/>
        <a:p>
          <a:r>
            <a:rPr lang="es-ES" sz="1000" b="1" dirty="0" smtClean="0">
              <a:latin typeface="Bahnschrift Light SemiCondensed" panose="020B0502040204020203" pitchFamily="34" charset="0"/>
            </a:rPr>
            <a:t>Impacto</a:t>
          </a:r>
          <a:endParaRPr lang="es-ES" sz="1000" b="1" dirty="0">
            <a:latin typeface="Bahnschrift Light SemiCondensed" panose="020B0502040204020203" pitchFamily="34" charset="0"/>
          </a:endParaRPr>
        </a:p>
      </dgm:t>
    </dgm:pt>
    <dgm:pt modelId="{05A4B47E-0008-4D92-9EFF-B9222EFE6BF0}" type="parTrans" cxnId="{60FE28D4-7917-45FF-B7F5-A644F53A1A34}">
      <dgm:prSet/>
      <dgm:spPr/>
      <dgm:t>
        <a:bodyPr/>
        <a:lstStyle/>
        <a:p>
          <a:endParaRPr lang="es-ES"/>
        </a:p>
      </dgm:t>
    </dgm:pt>
    <dgm:pt modelId="{1D0E1252-FB6B-4778-9B87-00D5921CA7E9}" type="sibTrans" cxnId="{60FE28D4-7917-45FF-B7F5-A644F53A1A34}">
      <dgm:prSet/>
      <dgm:spPr/>
      <dgm:t>
        <a:bodyPr/>
        <a:lstStyle/>
        <a:p>
          <a:endParaRPr lang="es-ES"/>
        </a:p>
      </dgm:t>
    </dgm:pt>
    <dgm:pt modelId="{D649E988-F65B-487E-84C2-82AC30E03A57}">
      <dgm:prSet phldrT="[Texto]" custT="1"/>
      <dgm:spPr/>
      <dgm:t>
        <a:bodyPr/>
        <a:lstStyle/>
        <a:p>
          <a:r>
            <a:rPr lang="es-ES" sz="1000" b="1" dirty="0" smtClean="0">
              <a:latin typeface="Bahnschrift Light SemiCondensed" panose="020B0502040204020203" pitchFamily="34" charset="0"/>
            </a:rPr>
            <a:t>Cambios derivados de la puesta en marcha de los productos</a:t>
          </a:r>
          <a:endParaRPr lang="es-ES" sz="1000" b="1" dirty="0">
            <a:latin typeface="Bahnschrift Light SemiCondensed" panose="020B0502040204020203" pitchFamily="34" charset="0"/>
          </a:endParaRPr>
        </a:p>
      </dgm:t>
    </dgm:pt>
    <dgm:pt modelId="{A476982B-7392-45B7-A507-148F652076E3}" type="parTrans" cxnId="{E0B7D8AF-895C-4E3B-BD82-E288A1E18CCA}">
      <dgm:prSet/>
      <dgm:spPr/>
      <dgm:t>
        <a:bodyPr/>
        <a:lstStyle/>
        <a:p>
          <a:endParaRPr lang="es-ES"/>
        </a:p>
      </dgm:t>
    </dgm:pt>
    <dgm:pt modelId="{AAF5A4E7-BB81-4E6F-AF32-A4421B61BA7B}" type="sibTrans" cxnId="{E0B7D8AF-895C-4E3B-BD82-E288A1E18CCA}">
      <dgm:prSet/>
      <dgm:spPr/>
      <dgm:t>
        <a:bodyPr/>
        <a:lstStyle/>
        <a:p>
          <a:endParaRPr lang="es-ES"/>
        </a:p>
      </dgm:t>
    </dgm:pt>
    <dgm:pt modelId="{49B75D30-4EC8-4D0E-9A25-0C6D5D765733}">
      <dgm:prSet custT="1"/>
      <dgm:spPr/>
      <dgm:t>
        <a:bodyPr/>
        <a:lstStyle/>
        <a:p>
          <a:r>
            <a:rPr lang="es-ES" sz="1000" b="1" dirty="0" smtClean="0">
              <a:latin typeface="Bahnschrift Light SemiCondensed" panose="020B0502040204020203" pitchFamily="34" charset="0"/>
            </a:rPr>
            <a:t>Productos</a:t>
          </a:r>
          <a:endParaRPr lang="es-ES" sz="1000" b="1" dirty="0">
            <a:latin typeface="Bahnschrift Light SemiCondensed" panose="020B0502040204020203" pitchFamily="34" charset="0"/>
          </a:endParaRPr>
        </a:p>
      </dgm:t>
    </dgm:pt>
    <dgm:pt modelId="{49565DB0-7236-4670-9E71-FE72B14313C9}" type="parTrans" cxnId="{296C3446-8B3B-429C-8B72-5EB070AA1DD5}">
      <dgm:prSet/>
      <dgm:spPr/>
      <dgm:t>
        <a:bodyPr/>
        <a:lstStyle/>
        <a:p>
          <a:endParaRPr lang="es-ES"/>
        </a:p>
      </dgm:t>
    </dgm:pt>
    <dgm:pt modelId="{6F798A03-A13F-4A2B-AD48-B0B0B4E632C7}" type="sibTrans" cxnId="{296C3446-8B3B-429C-8B72-5EB070AA1DD5}">
      <dgm:prSet/>
      <dgm:spPr/>
      <dgm:t>
        <a:bodyPr/>
        <a:lstStyle/>
        <a:p>
          <a:endParaRPr lang="es-ES"/>
        </a:p>
      </dgm:t>
    </dgm:pt>
    <dgm:pt modelId="{F955F8CD-7164-4C4A-B7A3-6B8C3C4EF55C}">
      <dgm:prSet phldrT="[Texto]" custT="1"/>
      <dgm:spPr/>
      <dgm:t>
        <a:bodyPr/>
        <a:lstStyle/>
        <a:p>
          <a:r>
            <a:rPr lang="es-ES" sz="1000" b="1" dirty="0" smtClean="0">
              <a:latin typeface="Bahnschrift Light SemiCondensed" panose="020B0502040204020203" pitchFamily="34" charset="0"/>
            </a:rPr>
            <a:t>Promoción, evaluación y otorgamiento de créditos</a:t>
          </a:r>
          <a:endParaRPr lang="es-ES" sz="1000" b="1" dirty="0">
            <a:latin typeface="Bahnschrift Light SemiCondensed" panose="020B0502040204020203" pitchFamily="34" charset="0"/>
          </a:endParaRPr>
        </a:p>
      </dgm:t>
    </dgm:pt>
    <dgm:pt modelId="{AFD413FF-9597-4385-866D-CB1584ADD7D9}" type="parTrans" cxnId="{90BAD31F-09FB-4DD3-8926-F4CA29602031}">
      <dgm:prSet/>
      <dgm:spPr/>
      <dgm:t>
        <a:bodyPr/>
        <a:lstStyle/>
        <a:p>
          <a:endParaRPr lang="es-ES"/>
        </a:p>
      </dgm:t>
    </dgm:pt>
    <dgm:pt modelId="{3F0A7A4E-1303-4BE4-B85C-57634EB4F771}" type="sibTrans" cxnId="{90BAD31F-09FB-4DD3-8926-F4CA29602031}">
      <dgm:prSet/>
      <dgm:spPr/>
      <dgm:t>
        <a:bodyPr/>
        <a:lstStyle/>
        <a:p>
          <a:endParaRPr lang="es-ES"/>
        </a:p>
      </dgm:t>
    </dgm:pt>
    <dgm:pt modelId="{24ECB628-864B-4927-85B2-81DC2326BF92}">
      <dgm:prSet custT="1"/>
      <dgm:spPr/>
      <dgm:t>
        <a:bodyPr/>
        <a:lstStyle/>
        <a:p>
          <a:r>
            <a:rPr lang="es-ES" sz="1000" b="1" dirty="0" smtClean="0">
              <a:latin typeface="Bahnschrift Light SemiCondensed" panose="020B0502040204020203" pitchFamily="34" charset="0"/>
            </a:rPr>
            <a:t>Productos o servicios específicos</a:t>
          </a:r>
          <a:endParaRPr lang="es-ES" sz="1000" b="1" dirty="0">
            <a:latin typeface="Bahnschrift Light SemiCondensed" panose="020B0502040204020203" pitchFamily="34" charset="0"/>
          </a:endParaRPr>
        </a:p>
      </dgm:t>
    </dgm:pt>
    <dgm:pt modelId="{38ED3746-C26A-4336-829E-631E3BC03CD0}" type="parTrans" cxnId="{BE3F55A0-620F-4EA3-8768-3E5DEA2A07DA}">
      <dgm:prSet/>
      <dgm:spPr/>
      <dgm:t>
        <a:bodyPr/>
        <a:lstStyle/>
        <a:p>
          <a:endParaRPr lang="es-ES"/>
        </a:p>
      </dgm:t>
    </dgm:pt>
    <dgm:pt modelId="{615C6794-5AC4-4FDB-8FB0-0881D12340A5}" type="sibTrans" cxnId="{BE3F55A0-620F-4EA3-8768-3E5DEA2A07DA}">
      <dgm:prSet/>
      <dgm:spPr/>
      <dgm:t>
        <a:bodyPr/>
        <a:lstStyle/>
        <a:p>
          <a:endParaRPr lang="es-ES"/>
        </a:p>
      </dgm:t>
    </dgm:pt>
    <dgm:pt modelId="{42F0E5A5-65FE-408D-83EC-0CDEEDEC7A1A}">
      <dgm:prSet phldrT="[Texto]" custT="1"/>
      <dgm:spPr/>
      <dgm:t>
        <a:bodyPr/>
        <a:lstStyle/>
        <a:p>
          <a:r>
            <a:rPr lang="es-ES" sz="1000" b="1" dirty="0" smtClean="0">
              <a:latin typeface="Bahnschrift Light SemiCondensed" panose="020B0502040204020203" pitchFamily="34" charset="0"/>
            </a:rPr>
            <a:t>Efectividad en el desarrollo</a:t>
          </a:r>
          <a:endParaRPr lang="es-ES" sz="1000" b="1" dirty="0">
            <a:latin typeface="Bahnschrift Light SemiCondensed" panose="020B0502040204020203" pitchFamily="34" charset="0"/>
          </a:endParaRPr>
        </a:p>
      </dgm:t>
    </dgm:pt>
    <dgm:pt modelId="{4F76F40D-5F3A-493D-84F1-DC27A7809962}" type="parTrans" cxnId="{03E7DF92-03D6-45F7-8081-902FD125F15A}">
      <dgm:prSet/>
      <dgm:spPr/>
      <dgm:t>
        <a:bodyPr/>
        <a:lstStyle/>
        <a:p>
          <a:endParaRPr lang="es-ES"/>
        </a:p>
      </dgm:t>
    </dgm:pt>
    <dgm:pt modelId="{3E858B5B-4522-4EEE-974A-05FF2E55D842}" type="sibTrans" cxnId="{03E7DF92-03D6-45F7-8081-902FD125F15A}">
      <dgm:prSet/>
      <dgm:spPr/>
      <dgm:t>
        <a:bodyPr/>
        <a:lstStyle/>
        <a:p>
          <a:endParaRPr lang="es-ES"/>
        </a:p>
      </dgm:t>
    </dgm:pt>
    <dgm:pt modelId="{80B427D3-4308-4034-B2E1-02831CBF9FE1}">
      <dgm:prSet custT="1"/>
      <dgm:spPr/>
      <dgm:t>
        <a:bodyPr/>
        <a:lstStyle/>
        <a:p>
          <a:r>
            <a:rPr lang="es-ES" sz="1000" b="1" dirty="0" smtClean="0">
              <a:latin typeface="Bahnschrift Light SemiCondensed" panose="020B0502040204020203" pitchFamily="34" charset="0"/>
            </a:rPr>
            <a:t>Resultados</a:t>
          </a:r>
          <a:endParaRPr lang="es-ES" sz="1000" b="1" dirty="0">
            <a:latin typeface="Bahnschrift Light SemiCondensed" panose="020B0502040204020203" pitchFamily="34" charset="0"/>
          </a:endParaRPr>
        </a:p>
      </dgm:t>
    </dgm:pt>
    <dgm:pt modelId="{7D1BB442-D757-4EF1-80DC-D586B6D67BDF}" type="parTrans" cxnId="{A8149C34-DDA7-4162-ABAA-0889321DD46B}">
      <dgm:prSet/>
      <dgm:spPr/>
      <dgm:t>
        <a:bodyPr/>
        <a:lstStyle/>
        <a:p>
          <a:endParaRPr lang="es-ES"/>
        </a:p>
      </dgm:t>
    </dgm:pt>
    <dgm:pt modelId="{1939D980-356B-4E4F-BCD3-49EDDF1346D3}" type="sibTrans" cxnId="{A8149C34-DDA7-4162-ABAA-0889321DD46B}">
      <dgm:prSet/>
      <dgm:spPr/>
      <dgm:t>
        <a:bodyPr/>
        <a:lstStyle/>
        <a:p>
          <a:endParaRPr lang="es-ES"/>
        </a:p>
      </dgm:t>
    </dgm:pt>
    <dgm:pt modelId="{18A60CD1-E755-4167-A1D2-4B97CB13AFF1}">
      <dgm:prSet custT="1"/>
      <dgm:spPr/>
      <dgm:t>
        <a:bodyPr/>
        <a:lstStyle/>
        <a:p>
          <a:r>
            <a:rPr lang="es-ES" sz="1000" b="1" dirty="0" smtClean="0">
              <a:latin typeface="Bahnschrift Light SemiCondensed" panose="020B0502040204020203" pitchFamily="34" charset="0"/>
            </a:rPr>
            <a:t>Acceso al financiamiento</a:t>
          </a:r>
          <a:endParaRPr lang="es-ES" sz="1000" b="1" dirty="0">
            <a:latin typeface="Bahnschrift Light SemiCondensed" panose="020B0502040204020203" pitchFamily="34" charset="0"/>
          </a:endParaRPr>
        </a:p>
      </dgm:t>
    </dgm:pt>
    <dgm:pt modelId="{9D93E23F-E78C-4075-BDF5-22288464145E}" type="parTrans" cxnId="{2F049542-60FB-484F-B8B6-10819622AB5C}">
      <dgm:prSet/>
      <dgm:spPr/>
      <dgm:t>
        <a:bodyPr/>
        <a:lstStyle/>
        <a:p>
          <a:endParaRPr lang="es-ES"/>
        </a:p>
      </dgm:t>
    </dgm:pt>
    <dgm:pt modelId="{52C42DEE-3183-4627-B8ED-A9566B483618}" type="sibTrans" cxnId="{2F049542-60FB-484F-B8B6-10819622AB5C}">
      <dgm:prSet/>
      <dgm:spPr/>
      <dgm:t>
        <a:bodyPr/>
        <a:lstStyle/>
        <a:p>
          <a:endParaRPr lang="es-ES"/>
        </a:p>
      </dgm:t>
    </dgm:pt>
    <dgm:pt modelId="{EC489327-47F0-4D78-8AE6-F52399F4CBFF}">
      <dgm:prSet custT="1"/>
      <dgm:spPr/>
      <dgm:t>
        <a:bodyPr/>
        <a:lstStyle/>
        <a:p>
          <a:r>
            <a:rPr lang="es-ES" sz="1000" b="1" dirty="0" smtClean="0">
              <a:latin typeface="Bahnschrift Light SemiCondensed" panose="020B0502040204020203" pitchFamily="34" charset="0"/>
            </a:rPr>
            <a:t>Reducción de tasas </a:t>
          </a:r>
          <a:endParaRPr lang="es-ES" sz="1000" b="1" dirty="0">
            <a:latin typeface="Bahnschrift Light SemiCondensed" panose="020B0502040204020203" pitchFamily="34" charset="0"/>
          </a:endParaRPr>
        </a:p>
      </dgm:t>
    </dgm:pt>
    <dgm:pt modelId="{E6D17D3F-4EE8-473A-AECD-2F1DC77FB2E9}" type="parTrans" cxnId="{27580BE2-3CDB-4B0B-8805-418838FDD65A}">
      <dgm:prSet/>
      <dgm:spPr/>
      <dgm:t>
        <a:bodyPr/>
        <a:lstStyle/>
        <a:p>
          <a:endParaRPr lang="es-ES"/>
        </a:p>
      </dgm:t>
    </dgm:pt>
    <dgm:pt modelId="{CD70C0C0-53A5-4472-9FC0-434DDFA7CD27}" type="sibTrans" cxnId="{27580BE2-3CDB-4B0B-8805-418838FDD65A}">
      <dgm:prSet/>
      <dgm:spPr/>
      <dgm:t>
        <a:bodyPr/>
        <a:lstStyle/>
        <a:p>
          <a:endParaRPr lang="es-ES"/>
        </a:p>
      </dgm:t>
    </dgm:pt>
    <dgm:pt modelId="{17CC9A1C-6956-4395-B2D6-1D8B6F22A7BC}">
      <dgm:prSet custT="1"/>
      <dgm:spPr/>
      <dgm:t>
        <a:bodyPr/>
        <a:lstStyle/>
        <a:p>
          <a:r>
            <a:rPr lang="es-ES" sz="1000" b="1" dirty="0" smtClean="0">
              <a:latin typeface="Bahnschrift Light SemiCondensed" panose="020B0502040204020203" pitchFamily="34" charset="0"/>
            </a:rPr>
            <a:t>Incremento de plazos</a:t>
          </a:r>
          <a:endParaRPr lang="es-ES" sz="1000" b="1" dirty="0">
            <a:latin typeface="Bahnschrift Light SemiCondensed" panose="020B0502040204020203" pitchFamily="34" charset="0"/>
          </a:endParaRPr>
        </a:p>
      </dgm:t>
    </dgm:pt>
    <dgm:pt modelId="{7A572769-5FB2-4AE9-9534-284BED6B5D52}" type="parTrans" cxnId="{805EA7FE-6D8B-45AA-8F95-D4BD3A74223E}">
      <dgm:prSet/>
      <dgm:spPr/>
      <dgm:t>
        <a:bodyPr/>
        <a:lstStyle/>
        <a:p>
          <a:endParaRPr lang="es-ES"/>
        </a:p>
      </dgm:t>
    </dgm:pt>
    <dgm:pt modelId="{75556998-DD55-4FED-8BBF-5BA316AF5829}" type="sibTrans" cxnId="{805EA7FE-6D8B-45AA-8F95-D4BD3A74223E}">
      <dgm:prSet/>
      <dgm:spPr/>
      <dgm:t>
        <a:bodyPr/>
        <a:lstStyle/>
        <a:p>
          <a:endParaRPr lang="es-ES"/>
        </a:p>
      </dgm:t>
    </dgm:pt>
    <dgm:pt modelId="{067DBAA7-5D98-432D-9465-4B8A467FC6F3}">
      <dgm:prSet phldrT="[Texto]" custT="1"/>
      <dgm:spPr/>
      <dgm:t>
        <a:bodyPr/>
        <a:lstStyle/>
        <a:p>
          <a:r>
            <a:rPr lang="es-ES" sz="1000" b="1" dirty="0" smtClean="0">
              <a:latin typeface="Bahnschrift Light SemiCondensed" panose="020B0502040204020203" pitchFamily="34" charset="0"/>
            </a:rPr>
            <a:t>Fondeo</a:t>
          </a:r>
          <a:endParaRPr lang="es-ES" sz="1000" b="1" dirty="0">
            <a:latin typeface="Bahnschrift Light SemiCondensed" panose="020B0502040204020203" pitchFamily="34" charset="0"/>
          </a:endParaRPr>
        </a:p>
      </dgm:t>
    </dgm:pt>
    <dgm:pt modelId="{DCAFE40D-8699-4100-AC77-4AC9A438A226}" type="parTrans" cxnId="{D86D12F5-FE8E-462D-B90C-E09AC4FA413A}">
      <dgm:prSet/>
      <dgm:spPr/>
      <dgm:t>
        <a:bodyPr/>
        <a:lstStyle/>
        <a:p>
          <a:endParaRPr lang="es-ES"/>
        </a:p>
      </dgm:t>
    </dgm:pt>
    <dgm:pt modelId="{AF88EC7C-E730-4CCD-9EB0-60501E598122}" type="sibTrans" cxnId="{D86D12F5-FE8E-462D-B90C-E09AC4FA413A}">
      <dgm:prSet/>
      <dgm:spPr/>
      <dgm:t>
        <a:bodyPr/>
        <a:lstStyle/>
        <a:p>
          <a:endParaRPr lang="es-ES"/>
        </a:p>
      </dgm:t>
    </dgm:pt>
    <dgm:pt modelId="{FB586DDC-8908-4A82-869C-7F1E5E8D1E7C}">
      <dgm:prSet phldrT="[Texto]" custT="1"/>
      <dgm:spPr/>
      <dgm:t>
        <a:bodyPr/>
        <a:lstStyle/>
        <a:p>
          <a:r>
            <a:rPr lang="es-ES" sz="1000" b="1" dirty="0" smtClean="0">
              <a:latin typeface="Bahnschrift Light SemiCondensed" panose="020B0502040204020203" pitchFamily="34" charset="0"/>
            </a:rPr>
            <a:t>Tecnología</a:t>
          </a:r>
          <a:endParaRPr lang="es-ES" sz="1000" b="1" dirty="0">
            <a:latin typeface="Bahnschrift Light SemiCondensed" panose="020B0502040204020203" pitchFamily="34" charset="0"/>
          </a:endParaRPr>
        </a:p>
      </dgm:t>
    </dgm:pt>
    <dgm:pt modelId="{564C3B2E-0E96-4AB1-8A4C-F2886B026254}" type="parTrans" cxnId="{7201F060-141C-438C-BA2C-1CB705F1196C}">
      <dgm:prSet/>
      <dgm:spPr/>
      <dgm:t>
        <a:bodyPr/>
        <a:lstStyle/>
        <a:p>
          <a:endParaRPr lang="es-ES"/>
        </a:p>
      </dgm:t>
    </dgm:pt>
    <dgm:pt modelId="{40D65AE4-829E-4845-A742-D2DD8BBF63EB}" type="sibTrans" cxnId="{7201F060-141C-438C-BA2C-1CB705F1196C}">
      <dgm:prSet/>
      <dgm:spPr/>
      <dgm:t>
        <a:bodyPr/>
        <a:lstStyle/>
        <a:p>
          <a:endParaRPr lang="es-ES"/>
        </a:p>
      </dgm:t>
    </dgm:pt>
    <dgm:pt modelId="{DB56CF76-B48E-4C52-9C1C-B33452AF00B4}">
      <dgm:prSet custT="1"/>
      <dgm:spPr/>
      <dgm:t>
        <a:bodyPr/>
        <a:lstStyle/>
        <a:p>
          <a:r>
            <a:rPr lang="es-ES" sz="1000" b="1" dirty="0" smtClean="0">
              <a:latin typeface="Bahnschrift Light SemiCondensed" panose="020B0502040204020203" pitchFamily="34" charset="0"/>
            </a:rPr>
            <a:t>Financiamiento</a:t>
          </a:r>
          <a:endParaRPr lang="es-ES" sz="1000" b="1" dirty="0">
            <a:latin typeface="Bahnschrift Light SemiCondensed" panose="020B0502040204020203" pitchFamily="34" charset="0"/>
          </a:endParaRPr>
        </a:p>
      </dgm:t>
    </dgm:pt>
    <dgm:pt modelId="{908A818E-58EA-4935-B088-791F7A2AFE80}" type="parTrans" cxnId="{F9927D92-7BD6-4968-8C00-F7A9B1F37D94}">
      <dgm:prSet/>
      <dgm:spPr/>
      <dgm:t>
        <a:bodyPr/>
        <a:lstStyle/>
        <a:p>
          <a:endParaRPr lang="es-ES"/>
        </a:p>
      </dgm:t>
    </dgm:pt>
    <dgm:pt modelId="{57F35AEA-FB26-4B73-88BE-598D5F4A886A}" type="sibTrans" cxnId="{F9927D92-7BD6-4968-8C00-F7A9B1F37D94}">
      <dgm:prSet/>
      <dgm:spPr/>
      <dgm:t>
        <a:bodyPr/>
        <a:lstStyle/>
        <a:p>
          <a:endParaRPr lang="es-ES"/>
        </a:p>
      </dgm:t>
    </dgm:pt>
    <dgm:pt modelId="{454E70C0-F289-4822-B9C8-D60CDD4D874E}">
      <dgm:prSet custT="1"/>
      <dgm:spPr/>
      <dgm:t>
        <a:bodyPr/>
        <a:lstStyle/>
        <a:p>
          <a:r>
            <a:rPr lang="es-ES" sz="1000" b="1" dirty="0" smtClean="0">
              <a:latin typeface="Bahnschrift Light SemiCondensed" panose="020B0502040204020203" pitchFamily="34" charset="0"/>
            </a:rPr>
            <a:t>Capital de riesgo</a:t>
          </a:r>
          <a:endParaRPr lang="es-ES" sz="1000" b="1" dirty="0">
            <a:latin typeface="Bahnschrift Light SemiCondensed" panose="020B0502040204020203" pitchFamily="34" charset="0"/>
          </a:endParaRPr>
        </a:p>
      </dgm:t>
    </dgm:pt>
    <dgm:pt modelId="{180C13B6-9076-4C6B-A179-0D4C5F7BC905}" type="parTrans" cxnId="{3CD5B7E2-87FB-4439-A819-04244B48FB67}">
      <dgm:prSet/>
      <dgm:spPr/>
      <dgm:t>
        <a:bodyPr/>
        <a:lstStyle/>
        <a:p>
          <a:endParaRPr lang="es-ES"/>
        </a:p>
      </dgm:t>
    </dgm:pt>
    <dgm:pt modelId="{CD0E692F-56CE-45CF-97BB-4AF9C4828C2F}" type="sibTrans" cxnId="{3CD5B7E2-87FB-4439-A819-04244B48FB67}">
      <dgm:prSet/>
      <dgm:spPr/>
      <dgm:t>
        <a:bodyPr/>
        <a:lstStyle/>
        <a:p>
          <a:endParaRPr lang="es-ES"/>
        </a:p>
      </dgm:t>
    </dgm:pt>
    <dgm:pt modelId="{0C97BA83-25FB-46AF-B18C-1B69228B53B5}" type="pres">
      <dgm:prSet presAssocID="{5F5612D5-9181-4C95-95B3-16D9C9DCB09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095ECE1-915E-496F-AA5C-E1CE25F38BDE}" type="pres">
      <dgm:prSet presAssocID="{1A4C86A2-A4E5-4890-B57D-D5F7B5977623}" presName="composite" presStyleCnt="0"/>
      <dgm:spPr/>
    </dgm:pt>
    <dgm:pt modelId="{CDD7F854-91CF-4BE0-AB60-D2C4E84A375F}" type="pres">
      <dgm:prSet presAssocID="{1A4C86A2-A4E5-4890-B57D-D5F7B5977623}" presName="par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01013A8-D741-48C1-87A2-463F4A8ED20E}" type="pres">
      <dgm:prSet presAssocID="{1A4C86A2-A4E5-4890-B57D-D5F7B5977623}" presName="parSh" presStyleLbl="node1" presStyleIdx="0" presStyleCnt="5"/>
      <dgm:spPr/>
      <dgm:t>
        <a:bodyPr/>
        <a:lstStyle/>
        <a:p>
          <a:endParaRPr lang="es-ES"/>
        </a:p>
      </dgm:t>
    </dgm:pt>
    <dgm:pt modelId="{0FE8EDB1-F8CA-4E50-B66A-01C8A13CB667}" type="pres">
      <dgm:prSet presAssocID="{1A4C86A2-A4E5-4890-B57D-D5F7B5977623}" presName="desTx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C9B9BA4-06DE-4E46-BCED-BAFF8C924974}" type="pres">
      <dgm:prSet presAssocID="{30B9385C-B2AE-400F-9D7B-206D503BA7F9}" presName="sibTrans" presStyleLbl="sibTrans2D1" presStyleIdx="0" presStyleCnt="4"/>
      <dgm:spPr/>
      <dgm:t>
        <a:bodyPr/>
        <a:lstStyle/>
        <a:p>
          <a:endParaRPr lang="es-ES"/>
        </a:p>
      </dgm:t>
    </dgm:pt>
    <dgm:pt modelId="{8521BD07-C4EB-4CFB-879D-9688DB180DDA}" type="pres">
      <dgm:prSet presAssocID="{30B9385C-B2AE-400F-9D7B-206D503BA7F9}" presName="connTx" presStyleLbl="sibTrans2D1" presStyleIdx="0" presStyleCnt="4"/>
      <dgm:spPr/>
      <dgm:t>
        <a:bodyPr/>
        <a:lstStyle/>
        <a:p>
          <a:endParaRPr lang="es-ES"/>
        </a:p>
      </dgm:t>
    </dgm:pt>
    <dgm:pt modelId="{2C7DFF59-7E02-46A2-B51D-487E6B0A47ED}" type="pres">
      <dgm:prSet presAssocID="{0C98A256-8ED6-4D07-A4E8-8BA525CAA012}" presName="composite" presStyleCnt="0"/>
      <dgm:spPr/>
    </dgm:pt>
    <dgm:pt modelId="{C93125EB-EA8C-4B07-A191-DD93181C2D61}" type="pres">
      <dgm:prSet presAssocID="{0C98A256-8ED6-4D07-A4E8-8BA525CAA012}" presName="par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7123B51-C2C8-49AB-A881-42BB49AAACBF}" type="pres">
      <dgm:prSet presAssocID="{0C98A256-8ED6-4D07-A4E8-8BA525CAA012}" presName="parSh" presStyleLbl="node1" presStyleIdx="1" presStyleCnt="5"/>
      <dgm:spPr/>
      <dgm:t>
        <a:bodyPr/>
        <a:lstStyle/>
        <a:p>
          <a:endParaRPr lang="es-ES"/>
        </a:p>
      </dgm:t>
    </dgm:pt>
    <dgm:pt modelId="{64C5DD07-F780-45F8-878E-8A8B88E5AB1D}" type="pres">
      <dgm:prSet presAssocID="{0C98A256-8ED6-4D07-A4E8-8BA525CAA012}" presName="desTx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7325B63-1914-4962-B581-C72EE851418B}" type="pres">
      <dgm:prSet presAssocID="{52CEAC0B-7205-4C91-A216-9104A82BC058}" presName="sibTrans" presStyleLbl="sibTrans2D1" presStyleIdx="1" presStyleCnt="4"/>
      <dgm:spPr/>
      <dgm:t>
        <a:bodyPr/>
        <a:lstStyle/>
        <a:p>
          <a:endParaRPr lang="es-ES"/>
        </a:p>
      </dgm:t>
    </dgm:pt>
    <dgm:pt modelId="{DF95EA27-EB62-4823-99F3-24FA885FAC68}" type="pres">
      <dgm:prSet presAssocID="{52CEAC0B-7205-4C91-A216-9104A82BC058}" presName="connTx" presStyleLbl="sibTrans2D1" presStyleIdx="1" presStyleCnt="4"/>
      <dgm:spPr/>
      <dgm:t>
        <a:bodyPr/>
        <a:lstStyle/>
        <a:p>
          <a:endParaRPr lang="es-ES"/>
        </a:p>
      </dgm:t>
    </dgm:pt>
    <dgm:pt modelId="{BF5EB850-3A41-4396-B998-14F971D6D2BA}" type="pres">
      <dgm:prSet presAssocID="{49B75D30-4EC8-4D0E-9A25-0C6D5D765733}" presName="composite" presStyleCnt="0"/>
      <dgm:spPr/>
    </dgm:pt>
    <dgm:pt modelId="{7DFEA89A-B347-4DA4-8D58-22936B45C68D}" type="pres">
      <dgm:prSet presAssocID="{49B75D30-4EC8-4D0E-9A25-0C6D5D765733}" presName="par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158EE90-9C6B-4F79-A1D1-68572ACFA571}" type="pres">
      <dgm:prSet presAssocID="{49B75D30-4EC8-4D0E-9A25-0C6D5D765733}" presName="parSh" presStyleLbl="node1" presStyleIdx="2" presStyleCnt="5"/>
      <dgm:spPr/>
      <dgm:t>
        <a:bodyPr/>
        <a:lstStyle/>
        <a:p>
          <a:endParaRPr lang="es-ES"/>
        </a:p>
      </dgm:t>
    </dgm:pt>
    <dgm:pt modelId="{E1BBC8B4-8870-436C-9437-3E9F2442D6DC}" type="pres">
      <dgm:prSet presAssocID="{49B75D30-4EC8-4D0E-9A25-0C6D5D765733}" presName="desTx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BA96CB3-2165-415D-A207-299BBD2AA041}" type="pres">
      <dgm:prSet presAssocID="{6F798A03-A13F-4A2B-AD48-B0B0B4E632C7}" presName="sibTrans" presStyleLbl="sibTrans2D1" presStyleIdx="2" presStyleCnt="4"/>
      <dgm:spPr/>
      <dgm:t>
        <a:bodyPr/>
        <a:lstStyle/>
        <a:p>
          <a:endParaRPr lang="es-ES"/>
        </a:p>
      </dgm:t>
    </dgm:pt>
    <dgm:pt modelId="{84D8B87E-BB1A-4F45-A24D-5D5EEB74F82F}" type="pres">
      <dgm:prSet presAssocID="{6F798A03-A13F-4A2B-AD48-B0B0B4E632C7}" presName="connTx" presStyleLbl="sibTrans2D1" presStyleIdx="2" presStyleCnt="4"/>
      <dgm:spPr/>
      <dgm:t>
        <a:bodyPr/>
        <a:lstStyle/>
        <a:p>
          <a:endParaRPr lang="es-ES"/>
        </a:p>
      </dgm:t>
    </dgm:pt>
    <dgm:pt modelId="{2CAF3F9F-F2FA-4E8A-8A74-7C941094AB4A}" type="pres">
      <dgm:prSet presAssocID="{80B427D3-4308-4034-B2E1-02831CBF9FE1}" presName="composite" presStyleCnt="0"/>
      <dgm:spPr/>
    </dgm:pt>
    <dgm:pt modelId="{09BE17D7-1E6C-46C0-B6AA-C38B215CB583}" type="pres">
      <dgm:prSet presAssocID="{80B427D3-4308-4034-B2E1-02831CBF9FE1}" presName="par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3506389-21DD-443F-BF39-03133BAC1DE3}" type="pres">
      <dgm:prSet presAssocID="{80B427D3-4308-4034-B2E1-02831CBF9FE1}" presName="parSh" presStyleLbl="node1" presStyleIdx="3" presStyleCnt="5"/>
      <dgm:spPr/>
      <dgm:t>
        <a:bodyPr/>
        <a:lstStyle/>
        <a:p>
          <a:endParaRPr lang="es-ES"/>
        </a:p>
      </dgm:t>
    </dgm:pt>
    <dgm:pt modelId="{55F79AC4-EE9C-485F-9562-68B1010FEBA8}" type="pres">
      <dgm:prSet presAssocID="{80B427D3-4308-4034-B2E1-02831CBF9FE1}" presName="desTx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97BCF8A-570E-4620-A534-2FA4A16D005A}" type="pres">
      <dgm:prSet presAssocID="{1939D980-356B-4E4F-BCD3-49EDDF1346D3}" presName="sibTrans" presStyleLbl="sibTrans2D1" presStyleIdx="3" presStyleCnt="4"/>
      <dgm:spPr/>
      <dgm:t>
        <a:bodyPr/>
        <a:lstStyle/>
        <a:p>
          <a:endParaRPr lang="es-ES"/>
        </a:p>
      </dgm:t>
    </dgm:pt>
    <dgm:pt modelId="{F5055C09-4E56-4837-A555-B2ABD9B2CBF4}" type="pres">
      <dgm:prSet presAssocID="{1939D980-356B-4E4F-BCD3-49EDDF1346D3}" presName="connTx" presStyleLbl="sibTrans2D1" presStyleIdx="3" presStyleCnt="4"/>
      <dgm:spPr/>
      <dgm:t>
        <a:bodyPr/>
        <a:lstStyle/>
        <a:p>
          <a:endParaRPr lang="es-ES"/>
        </a:p>
      </dgm:t>
    </dgm:pt>
    <dgm:pt modelId="{CEACAAB8-0CBB-4B40-B72F-7EE9259C41A5}" type="pres">
      <dgm:prSet presAssocID="{6DECFCB4-2476-4C48-93EA-6FCFB918BA08}" presName="composite" presStyleCnt="0"/>
      <dgm:spPr/>
    </dgm:pt>
    <dgm:pt modelId="{C829A410-7F1D-4F34-85DA-C9DF07EEF609}" type="pres">
      <dgm:prSet presAssocID="{6DECFCB4-2476-4C48-93EA-6FCFB918BA08}" presName="par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D679FAE-8ACC-43DE-A805-38073739EBFA}" type="pres">
      <dgm:prSet presAssocID="{6DECFCB4-2476-4C48-93EA-6FCFB918BA08}" presName="parSh" presStyleLbl="node1" presStyleIdx="4" presStyleCnt="5"/>
      <dgm:spPr/>
      <dgm:t>
        <a:bodyPr/>
        <a:lstStyle/>
        <a:p>
          <a:endParaRPr lang="es-ES"/>
        </a:p>
      </dgm:t>
    </dgm:pt>
    <dgm:pt modelId="{A157BA25-8B15-4201-80BA-C051BF7BF936}" type="pres">
      <dgm:prSet presAssocID="{6DECFCB4-2476-4C48-93EA-6FCFB918BA08}" presName="desTx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C445A10-2919-43EC-80BE-D6D94AC22647}" type="presOf" srcId="{18A60CD1-E755-4167-A1D2-4B97CB13AFF1}" destId="{55F79AC4-EE9C-485F-9562-68B1010FEBA8}" srcOrd="0" destOrd="0" presId="urn:microsoft.com/office/officeart/2005/8/layout/process3"/>
    <dgm:cxn modelId="{FDED2F2A-62BE-430E-9A3A-9C1A6B87A237}" type="presOf" srcId="{6DBAC4B8-6390-4C7C-B190-73F8A7906012}" destId="{0FE8EDB1-F8CA-4E50-B66A-01C8A13CB667}" srcOrd="0" destOrd="0" presId="urn:microsoft.com/office/officeart/2005/8/layout/process3"/>
    <dgm:cxn modelId="{EC43E0A6-196E-4D26-BA66-C1BDC50EDABF}" type="presOf" srcId="{49B75D30-4EC8-4D0E-9A25-0C6D5D765733}" destId="{7DFEA89A-B347-4DA4-8D58-22936B45C68D}" srcOrd="0" destOrd="0" presId="urn:microsoft.com/office/officeart/2005/8/layout/process3"/>
    <dgm:cxn modelId="{28E4D584-F5EA-471D-84A6-699FCCEE0554}" type="presOf" srcId="{30B9385C-B2AE-400F-9D7B-206D503BA7F9}" destId="{2C9B9BA4-06DE-4E46-BCED-BAFF8C924974}" srcOrd="0" destOrd="0" presId="urn:microsoft.com/office/officeart/2005/8/layout/process3"/>
    <dgm:cxn modelId="{DFC2A7A8-DFF8-4C37-8D97-56C12F321552}" type="presOf" srcId="{FB586DDC-8908-4A82-869C-7F1E5E8D1E7C}" destId="{0FE8EDB1-F8CA-4E50-B66A-01C8A13CB667}" srcOrd="0" destOrd="2" presId="urn:microsoft.com/office/officeart/2005/8/layout/process3"/>
    <dgm:cxn modelId="{97B4B45F-6CCA-4256-8491-280C35680671}" srcId="{5F5612D5-9181-4C95-95B3-16D9C9DCB098}" destId="{0C98A256-8ED6-4D07-A4E8-8BA525CAA012}" srcOrd="1" destOrd="0" parTransId="{90B0B426-1DA1-4145-9B1C-8691872F98C4}" sibTransId="{52CEAC0B-7205-4C91-A216-9104A82BC058}"/>
    <dgm:cxn modelId="{67FEC27E-0A58-4B4D-8F8D-BBE683EB470D}" srcId="{1A4C86A2-A4E5-4890-B57D-D5F7B5977623}" destId="{6DBAC4B8-6390-4C7C-B190-73F8A7906012}" srcOrd="0" destOrd="0" parTransId="{F6A5D196-CE9E-4AA7-8C04-D09EDFB7D3FC}" sibTransId="{3F5AF15D-37EB-4824-815A-3B214375B23F}"/>
    <dgm:cxn modelId="{3CD5B7E2-87FB-4439-A819-04244B48FB67}" srcId="{49B75D30-4EC8-4D0E-9A25-0C6D5D765733}" destId="{454E70C0-F289-4822-B9C8-D60CDD4D874E}" srcOrd="2" destOrd="0" parTransId="{180C13B6-9076-4C6B-A179-0D4C5F7BC905}" sibTransId="{CD0E692F-56CE-45CF-97BB-4AF9C4828C2F}"/>
    <dgm:cxn modelId="{D86D12F5-FE8E-462D-B90C-E09AC4FA413A}" srcId="{1A4C86A2-A4E5-4890-B57D-D5F7B5977623}" destId="{067DBAA7-5D98-432D-9465-4B8A467FC6F3}" srcOrd="1" destOrd="0" parTransId="{DCAFE40D-8699-4100-AC77-4AC9A438A226}" sibTransId="{AF88EC7C-E730-4CCD-9EB0-60501E598122}"/>
    <dgm:cxn modelId="{0AA1AD60-BA14-49CF-B996-8208EDAFF467}" type="presOf" srcId="{0C98A256-8ED6-4D07-A4E8-8BA525CAA012}" destId="{97123B51-C2C8-49AB-A881-42BB49AAACBF}" srcOrd="1" destOrd="0" presId="urn:microsoft.com/office/officeart/2005/8/layout/process3"/>
    <dgm:cxn modelId="{848B8F83-8CEE-453D-ACD6-B62A6F50B05B}" type="presOf" srcId="{D649E988-F65B-487E-84C2-82AC30E03A57}" destId="{A157BA25-8B15-4201-80BA-C051BF7BF936}" srcOrd="0" destOrd="0" presId="urn:microsoft.com/office/officeart/2005/8/layout/process3"/>
    <dgm:cxn modelId="{0BDBE30E-F9A7-4E30-8653-177FE462F447}" type="presOf" srcId="{EC489327-47F0-4D78-8AE6-F52399F4CBFF}" destId="{55F79AC4-EE9C-485F-9562-68B1010FEBA8}" srcOrd="0" destOrd="1" presId="urn:microsoft.com/office/officeart/2005/8/layout/process3"/>
    <dgm:cxn modelId="{22419728-4958-4D43-A249-A64491379F88}" type="presOf" srcId="{0C98A256-8ED6-4D07-A4E8-8BA525CAA012}" destId="{C93125EB-EA8C-4B07-A191-DD93181C2D61}" srcOrd="0" destOrd="0" presId="urn:microsoft.com/office/officeart/2005/8/layout/process3"/>
    <dgm:cxn modelId="{27580BE2-3CDB-4B0B-8805-418838FDD65A}" srcId="{80B427D3-4308-4034-B2E1-02831CBF9FE1}" destId="{EC489327-47F0-4D78-8AE6-F52399F4CBFF}" srcOrd="1" destOrd="0" parTransId="{E6D17D3F-4EE8-473A-AECD-2F1DC77FB2E9}" sibTransId="{CD70C0C0-53A5-4472-9FC0-434DDFA7CD27}"/>
    <dgm:cxn modelId="{A474DE1E-D1F8-48E5-950C-D92349E0B7F3}" type="presOf" srcId="{067DBAA7-5D98-432D-9465-4B8A467FC6F3}" destId="{0FE8EDB1-F8CA-4E50-B66A-01C8A13CB667}" srcOrd="0" destOrd="1" presId="urn:microsoft.com/office/officeart/2005/8/layout/process3"/>
    <dgm:cxn modelId="{805EA7FE-6D8B-45AA-8F95-D4BD3A74223E}" srcId="{80B427D3-4308-4034-B2E1-02831CBF9FE1}" destId="{17CC9A1C-6956-4395-B2D6-1D8B6F22A7BC}" srcOrd="2" destOrd="0" parTransId="{7A572769-5FB2-4AE9-9534-284BED6B5D52}" sibTransId="{75556998-DD55-4FED-8BBF-5BA316AF5829}"/>
    <dgm:cxn modelId="{067D3B62-9CD8-4F76-A862-217DE80808A4}" srcId="{5F5612D5-9181-4C95-95B3-16D9C9DCB098}" destId="{1A4C86A2-A4E5-4890-B57D-D5F7B5977623}" srcOrd="0" destOrd="0" parTransId="{06328B8C-C7C5-4460-AD37-AD95CB66F3D1}" sibTransId="{30B9385C-B2AE-400F-9D7B-206D503BA7F9}"/>
    <dgm:cxn modelId="{48A37CC2-EE38-4EDA-82F3-4576659F93E0}" type="presOf" srcId="{6DECFCB4-2476-4C48-93EA-6FCFB918BA08}" destId="{C829A410-7F1D-4F34-85DA-C9DF07EEF609}" srcOrd="0" destOrd="0" presId="urn:microsoft.com/office/officeart/2005/8/layout/process3"/>
    <dgm:cxn modelId="{9B96A1A0-ECBC-41CB-9FBF-DD2DDB5E2B21}" type="presOf" srcId="{1939D980-356B-4E4F-BCD3-49EDDF1346D3}" destId="{F5055C09-4E56-4837-A555-B2ABD9B2CBF4}" srcOrd="1" destOrd="0" presId="urn:microsoft.com/office/officeart/2005/8/layout/process3"/>
    <dgm:cxn modelId="{F3EDB656-B30F-41DB-991E-663F1279D7E2}" type="presOf" srcId="{1A4C86A2-A4E5-4890-B57D-D5F7B5977623}" destId="{CDD7F854-91CF-4BE0-AB60-D2C4E84A375F}" srcOrd="0" destOrd="0" presId="urn:microsoft.com/office/officeart/2005/8/layout/process3"/>
    <dgm:cxn modelId="{2F049542-60FB-484F-B8B6-10819622AB5C}" srcId="{80B427D3-4308-4034-B2E1-02831CBF9FE1}" destId="{18A60CD1-E755-4167-A1D2-4B97CB13AFF1}" srcOrd="0" destOrd="0" parTransId="{9D93E23F-E78C-4075-BDF5-22288464145E}" sibTransId="{52C42DEE-3183-4627-B8ED-A9566B483618}"/>
    <dgm:cxn modelId="{03E7DF92-03D6-45F7-8081-902FD125F15A}" srcId="{6DECFCB4-2476-4C48-93EA-6FCFB918BA08}" destId="{42F0E5A5-65FE-408D-83EC-0CDEEDEC7A1A}" srcOrd="1" destOrd="0" parTransId="{4F76F40D-5F3A-493D-84F1-DC27A7809962}" sibTransId="{3E858B5B-4522-4EEE-974A-05FF2E55D842}"/>
    <dgm:cxn modelId="{348E3C9C-9374-4C61-8F67-5233C9029665}" type="presOf" srcId="{30B9385C-B2AE-400F-9D7B-206D503BA7F9}" destId="{8521BD07-C4EB-4CFB-879D-9688DB180DDA}" srcOrd="1" destOrd="0" presId="urn:microsoft.com/office/officeart/2005/8/layout/process3"/>
    <dgm:cxn modelId="{296C3446-8B3B-429C-8B72-5EB070AA1DD5}" srcId="{5F5612D5-9181-4C95-95B3-16D9C9DCB098}" destId="{49B75D30-4EC8-4D0E-9A25-0C6D5D765733}" srcOrd="2" destOrd="0" parTransId="{49565DB0-7236-4670-9E71-FE72B14313C9}" sibTransId="{6F798A03-A13F-4A2B-AD48-B0B0B4E632C7}"/>
    <dgm:cxn modelId="{5D3D397B-9D3F-43C6-A88F-7E86F539EFE9}" type="presOf" srcId="{6F798A03-A13F-4A2B-AD48-B0B0B4E632C7}" destId="{84D8B87E-BB1A-4F45-A24D-5D5EEB74F82F}" srcOrd="1" destOrd="0" presId="urn:microsoft.com/office/officeart/2005/8/layout/process3"/>
    <dgm:cxn modelId="{297ACC83-932C-46DB-80E0-D602EC7B5E7E}" srcId="{0C98A256-8ED6-4D07-A4E8-8BA525CAA012}" destId="{95B1E91C-F1CD-4BCE-B8F1-BBE0B88B32F5}" srcOrd="0" destOrd="0" parTransId="{0D1FD521-FA9A-496C-AC22-26780E0AA93D}" sibTransId="{F41FB34B-5F5E-491A-83F0-D10764D50574}"/>
    <dgm:cxn modelId="{30426641-34C2-410D-922E-97AB02A6D2F7}" type="presOf" srcId="{80B427D3-4308-4034-B2E1-02831CBF9FE1}" destId="{09BE17D7-1E6C-46C0-B6AA-C38B215CB583}" srcOrd="0" destOrd="0" presId="urn:microsoft.com/office/officeart/2005/8/layout/process3"/>
    <dgm:cxn modelId="{E0B7D8AF-895C-4E3B-BD82-E288A1E18CCA}" srcId="{6DECFCB4-2476-4C48-93EA-6FCFB918BA08}" destId="{D649E988-F65B-487E-84C2-82AC30E03A57}" srcOrd="0" destOrd="0" parTransId="{A476982B-7392-45B7-A507-148F652076E3}" sibTransId="{AAF5A4E7-BB81-4E6F-AF32-A4421B61BA7B}"/>
    <dgm:cxn modelId="{7201F060-141C-438C-BA2C-1CB705F1196C}" srcId="{1A4C86A2-A4E5-4890-B57D-D5F7B5977623}" destId="{FB586DDC-8908-4A82-869C-7F1E5E8D1E7C}" srcOrd="2" destOrd="0" parTransId="{564C3B2E-0E96-4AB1-8A4C-F2886B026254}" sibTransId="{40D65AE4-829E-4845-A742-D2DD8BBF63EB}"/>
    <dgm:cxn modelId="{3F279F81-2A49-4CB3-9053-D7746DF4F0E6}" type="presOf" srcId="{17CC9A1C-6956-4395-B2D6-1D8B6F22A7BC}" destId="{55F79AC4-EE9C-485F-9562-68B1010FEBA8}" srcOrd="0" destOrd="2" presId="urn:microsoft.com/office/officeart/2005/8/layout/process3"/>
    <dgm:cxn modelId="{91888037-5E87-4293-93C8-A11321023F07}" type="presOf" srcId="{24ECB628-864B-4927-85B2-81DC2326BF92}" destId="{E1BBC8B4-8870-436C-9437-3E9F2442D6DC}" srcOrd="0" destOrd="0" presId="urn:microsoft.com/office/officeart/2005/8/layout/process3"/>
    <dgm:cxn modelId="{A8149C34-DDA7-4162-ABAA-0889321DD46B}" srcId="{5F5612D5-9181-4C95-95B3-16D9C9DCB098}" destId="{80B427D3-4308-4034-B2E1-02831CBF9FE1}" srcOrd="3" destOrd="0" parTransId="{7D1BB442-D757-4EF1-80DC-D586B6D67BDF}" sibTransId="{1939D980-356B-4E4F-BCD3-49EDDF1346D3}"/>
    <dgm:cxn modelId="{DD21FA9F-814D-4D80-8AF7-7988AC80A300}" type="presOf" srcId="{52CEAC0B-7205-4C91-A216-9104A82BC058}" destId="{DF95EA27-EB62-4823-99F3-24FA885FAC68}" srcOrd="1" destOrd="0" presId="urn:microsoft.com/office/officeart/2005/8/layout/process3"/>
    <dgm:cxn modelId="{C92455DD-D6C9-4F84-8BF8-CBF4B7817316}" type="presOf" srcId="{6F798A03-A13F-4A2B-AD48-B0B0B4E632C7}" destId="{2BA96CB3-2165-415D-A207-299BBD2AA041}" srcOrd="0" destOrd="0" presId="urn:microsoft.com/office/officeart/2005/8/layout/process3"/>
    <dgm:cxn modelId="{30317B51-98B2-4AAF-AC39-15AA7D37060F}" type="presOf" srcId="{95B1E91C-F1CD-4BCE-B8F1-BBE0B88B32F5}" destId="{64C5DD07-F780-45F8-878E-8A8B88E5AB1D}" srcOrd="0" destOrd="0" presId="urn:microsoft.com/office/officeart/2005/8/layout/process3"/>
    <dgm:cxn modelId="{60FE28D4-7917-45FF-B7F5-A644F53A1A34}" srcId="{5F5612D5-9181-4C95-95B3-16D9C9DCB098}" destId="{6DECFCB4-2476-4C48-93EA-6FCFB918BA08}" srcOrd="4" destOrd="0" parTransId="{05A4B47E-0008-4D92-9EFF-B9222EFE6BF0}" sibTransId="{1D0E1252-FB6B-4778-9B87-00D5921CA7E9}"/>
    <dgm:cxn modelId="{BE3F55A0-620F-4EA3-8768-3E5DEA2A07DA}" srcId="{49B75D30-4EC8-4D0E-9A25-0C6D5D765733}" destId="{24ECB628-864B-4927-85B2-81DC2326BF92}" srcOrd="0" destOrd="0" parTransId="{38ED3746-C26A-4336-829E-631E3BC03CD0}" sibTransId="{615C6794-5AC4-4FDB-8FB0-0881D12340A5}"/>
    <dgm:cxn modelId="{627988E8-5B43-490A-9015-DCCB5FC2E82C}" type="presOf" srcId="{42F0E5A5-65FE-408D-83EC-0CDEEDEC7A1A}" destId="{A157BA25-8B15-4201-80BA-C051BF7BF936}" srcOrd="0" destOrd="1" presId="urn:microsoft.com/office/officeart/2005/8/layout/process3"/>
    <dgm:cxn modelId="{985456AA-0D1E-43C7-A8BA-7FF392898ED9}" type="presOf" srcId="{52CEAC0B-7205-4C91-A216-9104A82BC058}" destId="{37325B63-1914-4962-B581-C72EE851418B}" srcOrd="0" destOrd="0" presId="urn:microsoft.com/office/officeart/2005/8/layout/process3"/>
    <dgm:cxn modelId="{AF833D77-F360-41F3-885A-616B1E9A03EA}" type="presOf" srcId="{F955F8CD-7164-4C4A-B7A3-6B8C3C4EF55C}" destId="{64C5DD07-F780-45F8-878E-8A8B88E5AB1D}" srcOrd="0" destOrd="1" presId="urn:microsoft.com/office/officeart/2005/8/layout/process3"/>
    <dgm:cxn modelId="{3C37C1A5-3FCD-4E25-AD44-C0D68B66A986}" type="presOf" srcId="{6DECFCB4-2476-4C48-93EA-6FCFB918BA08}" destId="{1D679FAE-8ACC-43DE-A805-38073739EBFA}" srcOrd="1" destOrd="0" presId="urn:microsoft.com/office/officeart/2005/8/layout/process3"/>
    <dgm:cxn modelId="{90BAD31F-09FB-4DD3-8926-F4CA29602031}" srcId="{0C98A256-8ED6-4D07-A4E8-8BA525CAA012}" destId="{F955F8CD-7164-4C4A-B7A3-6B8C3C4EF55C}" srcOrd="1" destOrd="0" parTransId="{AFD413FF-9597-4385-866D-CB1584ADD7D9}" sibTransId="{3F0A7A4E-1303-4BE4-B85C-57634EB4F771}"/>
    <dgm:cxn modelId="{95C914D1-B62B-40D4-8E5E-27B3B03EFED3}" type="presOf" srcId="{1939D980-356B-4E4F-BCD3-49EDDF1346D3}" destId="{C97BCF8A-570E-4620-A534-2FA4A16D005A}" srcOrd="0" destOrd="0" presId="urn:microsoft.com/office/officeart/2005/8/layout/process3"/>
    <dgm:cxn modelId="{F9927D92-7BD6-4968-8C00-F7A9B1F37D94}" srcId="{49B75D30-4EC8-4D0E-9A25-0C6D5D765733}" destId="{DB56CF76-B48E-4C52-9C1C-B33452AF00B4}" srcOrd="1" destOrd="0" parTransId="{908A818E-58EA-4935-B088-791F7A2AFE80}" sibTransId="{57F35AEA-FB26-4B73-88BE-598D5F4A886A}"/>
    <dgm:cxn modelId="{695201FC-EF23-45BE-8C9E-AE4DB6DDB961}" type="presOf" srcId="{49B75D30-4EC8-4D0E-9A25-0C6D5D765733}" destId="{2158EE90-9C6B-4F79-A1D1-68572ACFA571}" srcOrd="1" destOrd="0" presId="urn:microsoft.com/office/officeart/2005/8/layout/process3"/>
    <dgm:cxn modelId="{EFEEF0BC-78D7-4F82-ABDE-8992C86ECD4C}" type="presOf" srcId="{80B427D3-4308-4034-B2E1-02831CBF9FE1}" destId="{13506389-21DD-443F-BF39-03133BAC1DE3}" srcOrd="1" destOrd="0" presId="urn:microsoft.com/office/officeart/2005/8/layout/process3"/>
    <dgm:cxn modelId="{D47FD02B-C86C-4EC1-9109-AB7811F7EE13}" type="presOf" srcId="{5F5612D5-9181-4C95-95B3-16D9C9DCB098}" destId="{0C97BA83-25FB-46AF-B18C-1B69228B53B5}" srcOrd="0" destOrd="0" presId="urn:microsoft.com/office/officeart/2005/8/layout/process3"/>
    <dgm:cxn modelId="{7DF70D2F-E92B-4EC5-A4EB-BBFC37D617A7}" type="presOf" srcId="{454E70C0-F289-4822-B9C8-D60CDD4D874E}" destId="{E1BBC8B4-8870-436C-9437-3E9F2442D6DC}" srcOrd="0" destOrd="2" presId="urn:microsoft.com/office/officeart/2005/8/layout/process3"/>
    <dgm:cxn modelId="{1F1576B7-9815-47B4-8748-BD87A23CE651}" type="presOf" srcId="{DB56CF76-B48E-4C52-9C1C-B33452AF00B4}" destId="{E1BBC8B4-8870-436C-9437-3E9F2442D6DC}" srcOrd="0" destOrd="1" presId="urn:microsoft.com/office/officeart/2005/8/layout/process3"/>
    <dgm:cxn modelId="{8090DE19-0BA9-4381-A619-97D0952509AA}" type="presOf" srcId="{1A4C86A2-A4E5-4890-B57D-D5F7B5977623}" destId="{101013A8-D741-48C1-87A2-463F4A8ED20E}" srcOrd="1" destOrd="0" presId="urn:microsoft.com/office/officeart/2005/8/layout/process3"/>
    <dgm:cxn modelId="{7DB03870-0EF2-40E9-ACBE-4F27DF909434}" type="presParOf" srcId="{0C97BA83-25FB-46AF-B18C-1B69228B53B5}" destId="{C095ECE1-915E-496F-AA5C-E1CE25F38BDE}" srcOrd="0" destOrd="0" presId="urn:microsoft.com/office/officeart/2005/8/layout/process3"/>
    <dgm:cxn modelId="{7BD20ACE-A02D-494B-99E3-AED25AE15573}" type="presParOf" srcId="{C095ECE1-915E-496F-AA5C-E1CE25F38BDE}" destId="{CDD7F854-91CF-4BE0-AB60-D2C4E84A375F}" srcOrd="0" destOrd="0" presId="urn:microsoft.com/office/officeart/2005/8/layout/process3"/>
    <dgm:cxn modelId="{88D520B3-F632-4A4E-8BAE-2D994212ABD9}" type="presParOf" srcId="{C095ECE1-915E-496F-AA5C-E1CE25F38BDE}" destId="{101013A8-D741-48C1-87A2-463F4A8ED20E}" srcOrd="1" destOrd="0" presId="urn:microsoft.com/office/officeart/2005/8/layout/process3"/>
    <dgm:cxn modelId="{8E9A02D6-E536-4C84-B05B-3A95758BCCB3}" type="presParOf" srcId="{C095ECE1-915E-496F-AA5C-E1CE25F38BDE}" destId="{0FE8EDB1-F8CA-4E50-B66A-01C8A13CB667}" srcOrd="2" destOrd="0" presId="urn:microsoft.com/office/officeart/2005/8/layout/process3"/>
    <dgm:cxn modelId="{EA5FFEF3-EB6D-4918-9ECD-800D728B542A}" type="presParOf" srcId="{0C97BA83-25FB-46AF-B18C-1B69228B53B5}" destId="{2C9B9BA4-06DE-4E46-BCED-BAFF8C924974}" srcOrd="1" destOrd="0" presId="urn:microsoft.com/office/officeart/2005/8/layout/process3"/>
    <dgm:cxn modelId="{755DBB80-7C1E-4DB4-9CA3-1003CE8A009F}" type="presParOf" srcId="{2C9B9BA4-06DE-4E46-BCED-BAFF8C924974}" destId="{8521BD07-C4EB-4CFB-879D-9688DB180DDA}" srcOrd="0" destOrd="0" presId="urn:microsoft.com/office/officeart/2005/8/layout/process3"/>
    <dgm:cxn modelId="{8CDEFC49-B674-40D2-AFB3-E680E9C901CA}" type="presParOf" srcId="{0C97BA83-25FB-46AF-B18C-1B69228B53B5}" destId="{2C7DFF59-7E02-46A2-B51D-487E6B0A47ED}" srcOrd="2" destOrd="0" presId="urn:microsoft.com/office/officeart/2005/8/layout/process3"/>
    <dgm:cxn modelId="{6B22CEA1-7BFA-4905-B00D-A162CEDC04CA}" type="presParOf" srcId="{2C7DFF59-7E02-46A2-B51D-487E6B0A47ED}" destId="{C93125EB-EA8C-4B07-A191-DD93181C2D61}" srcOrd="0" destOrd="0" presId="urn:microsoft.com/office/officeart/2005/8/layout/process3"/>
    <dgm:cxn modelId="{4B531569-35A1-497E-9AEF-C359914F6B4D}" type="presParOf" srcId="{2C7DFF59-7E02-46A2-B51D-487E6B0A47ED}" destId="{97123B51-C2C8-49AB-A881-42BB49AAACBF}" srcOrd="1" destOrd="0" presId="urn:microsoft.com/office/officeart/2005/8/layout/process3"/>
    <dgm:cxn modelId="{9395E002-79C3-4FF7-A47D-A8240B16CECF}" type="presParOf" srcId="{2C7DFF59-7E02-46A2-B51D-487E6B0A47ED}" destId="{64C5DD07-F780-45F8-878E-8A8B88E5AB1D}" srcOrd="2" destOrd="0" presId="urn:microsoft.com/office/officeart/2005/8/layout/process3"/>
    <dgm:cxn modelId="{BCD2F112-9B0E-4AA0-B52A-DD0D3446453F}" type="presParOf" srcId="{0C97BA83-25FB-46AF-B18C-1B69228B53B5}" destId="{37325B63-1914-4962-B581-C72EE851418B}" srcOrd="3" destOrd="0" presId="urn:microsoft.com/office/officeart/2005/8/layout/process3"/>
    <dgm:cxn modelId="{5AC62BB9-BBBD-42B7-8270-79FBBEA2FEC6}" type="presParOf" srcId="{37325B63-1914-4962-B581-C72EE851418B}" destId="{DF95EA27-EB62-4823-99F3-24FA885FAC68}" srcOrd="0" destOrd="0" presId="urn:microsoft.com/office/officeart/2005/8/layout/process3"/>
    <dgm:cxn modelId="{4A5F98EE-1132-403B-813E-49596E365733}" type="presParOf" srcId="{0C97BA83-25FB-46AF-B18C-1B69228B53B5}" destId="{BF5EB850-3A41-4396-B998-14F971D6D2BA}" srcOrd="4" destOrd="0" presId="urn:microsoft.com/office/officeart/2005/8/layout/process3"/>
    <dgm:cxn modelId="{40EB1F08-9D2B-4EE4-9445-153D7CB1376B}" type="presParOf" srcId="{BF5EB850-3A41-4396-B998-14F971D6D2BA}" destId="{7DFEA89A-B347-4DA4-8D58-22936B45C68D}" srcOrd="0" destOrd="0" presId="urn:microsoft.com/office/officeart/2005/8/layout/process3"/>
    <dgm:cxn modelId="{E82AD08E-A873-4618-9931-84AFB3E6D199}" type="presParOf" srcId="{BF5EB850-3A41-4396-B998-14F971D6D2BA}" destId="{2158EE90-9C6B-4F79-A1D1-68572ACFA571}" srcOrd="1" destOrd="0" presId="urn:microsoft.com/office/officeart/2005/8/layout/process3"/>
    <dgm:cxn modelId="{0B99C491-C6CB-4C6F-901F-4340DC4A7C83}" type="presParOf" srcId="{BF5EB850-3A41-4396-B998-14F971D6D2BA}" destId="{E1BBC8B4-8870-436C-9437-3E9F2442D6DC}" srcOrd="2" destOrd="0" presId="urn:microsoft.com/office/officeart/2005/8/layout/process3"/>
    <dgm:cxn modelId="{0FC73843-8FFF-4989-BC15-44C271DF0053}" type="presParOf" srcId="{0C97BA83-25FB-46AF-B18C-1B69228B53B5}" destId="{2BA96CB3-2165-415D-A207-299BBD2AA041}" srcOrd="5" destOrd="0" presId="urn:microsoft.com/office/officeart/2005/8/layout/process3"/>
    <dgm:cxn modelId="{A9AAD4EF-1547-4C42-ADBC-192461FF031E}" type="presParOf" srcId="{2BA96CB3-2165-415D-A207-299BBD2AA041}" destId="{84D8B87E-BB1A-4F45-A24D-5D5EEB74F82F}" srcOrd="0" destOrd="0" presId="urn:microsoft.com/office/officeart/2005/8/layout/process3"/>
    <dgm:cxn modelId="{59FC8F4D-9C62-4A2F-B622-0FD182E458FC}" type="presParOf" srcId="{0C97BA83-25FB-46AF-B18C-1B69228B53B5}" destId="{2CAF3F9F-F2FA-4E8A-8A74-7C941094AB4A}" srcOrd="6" destOrd="0" presId="urn:microsoft.com/office/officeart/2005/8/layout/process3"/>
    <dgm:cxn modelId="{EBF19A63-539B-47F7-8BD8-C502298977E4}" type="presParOf" srcId="{2CAF3F9F-F2FA-4E8A-8A74-7C941094AB4A}" destId="{09BE17D7-1E6C-46C0-B6AA-C38B215CB583}" srcOrd="0" destOrd="0" presId="urn:microsoft.com/office/officeart/2005/8/layout/process3"/>
    <dgm:cxn modelId="{FA808D4E-0AF9-4867-9ABE-F421943A3E4E}" type="presParOf" srcId="{2CAF3F9F-F2FA-4E8A-8A74-7C941094AB4A}" destId="{13506389-21DD-443F-BF39-03133BAC1DE3}" srcOrd="1" destOrd="0" presId="urn:microsoft.com/office/officeart/2005/8/layout/process3"/>
    <dgm:cxn modelId="{00E9EAD3-AE28-4EE2-9B7D-486461CB342B}" type="presParOf" srcId="{2CAF3F9F-F2FA-4E8A-8A74-7C941094AB4A}" destId="{55F79AC4-EE9C-485F-9562-68B1010FEBA8}" srcOrd="2" destOrd="0" presId="urn:microsoft.com/office/officeart/2005/8/layout/process3"/>
    <dgm:cxn modelId="{F0DE9A6A-03DB-410B-A888-D25E59327DFA}" type="presParOf" srcId="{0C97BA83-25FB-46AF-B18C-1B69228B53B5}" destId="{C97BCF8A-570E-4620-A534-2FA4A16D005A}" srcOrd="7" destOrd="0" presId="urn:microsoft.com/office/officeart/2005/8/layout/process3"/>
    <dgm:cxn modelId="{E8FC4BAC-00E3-494C-85DD-4355CAC5B58E}" type="presParOf" srcId="{C97BCF8A-570E-4620-A534-2FA4A16D005A}" destId="{F5055C09-4E56-4837-A555-B2ABD9B2CBF4}" srcOrd="0" destOrd="0" presId="urn:microsoft.com/office/officeart/2005/8/layout/process3"/>
    <dgm:cxn modelId="{0A7E3AEB-1C5A-4054-BFF0-F01B982B0AED}" type="presParOf" srcId="{0C97BA83-25FB-46AF-B18C-1B69228B53B5}" destId="{CEACAAB8-0CBB-4B40-B72F-7EE9259C41A5}" srcOrd="8" destOrd="0" presId="urn:microsoft.com/office/officeart/2005/8/layout/process3"/>
    <dgm:cxn modelId="{6E1AFBF6-4D85-4B61-99FC-75DE13419067}" type="presParOf" srcId="{CEACAAB8-0CBB-4B40-B72F-7EE9259C41A5}" destId="{C829A410-7F1D-4F34-85DA-C9DF07EEF609}" srcOrd="0" destOrd="0" presId="urn:microsoft.com/office/officeart/2005/8/layout/process3"/>
    <dgm:cxn modelId="{4FB71680-A810-488B-9930-ECB6C68F265C}" type="presParOf" srcId="{CEACAAB8-0CBB-4B40-B72F-7EE9259C41A5}" destId="{1D679FAE-8ACC-43DE-A805-38073739EBFA}" srcOrd="1" destOrd="0" presId="urn:microsoft.com/office/officeart/2005/8/layout/process3"/>
    <dgm:cxn modelId="{66A79C5C-91A4-463E-8F71-BCFB25E0474F}" type="presParOf" srcId="{CEACAAB8-0CBB-4B40-B72F-7EE9259C41A5}" destId="{A157BA25-8B15-4201-80BA-C051BF7BF936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AE9E97A-4077-4F4A-9746-63D89ADFECBE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0BBEB4B1-D88E-4F50-B42F-7C903842FA6A}">
      <dgm:prSet phldrT="[Texto]"/>
      <dgm:spPr/>
      <dgm:t>
        <a:bodyPr/>
        <a:lstStyle/>
        <a:p>
          <a:pPr algn="ctr"/>
          <a:r>
            <a:rPr lang="es-ES" sz="1200" b="1" dirty="0" smtClean="0">
              <a:latin typeface="Bahnschrift Light SemiCondensed" panose="020B0502040204020203" pitchFamily="34" charset="0"/>
            </a:rPr>
            <a:t>Orientación a resultados</a:t>
          </a:r>
          <a:endParaRPr lang="es-ES" sz="1200" b="1" dirty="0">
            <a:latin typeface="Bahnschrift Light SemiCondensed" panose="020B0502040204020203" pitchFamily="34" charset="0"/>
          </a:endParaRPr>
        </a:p>
      </dgm:t>
    </dgm:pt>
    <dgm:pt modelId="{4BD3ACBE-306E-4E47-B090-36C504C37D70}" type="parTrans" cxnId="{1110309C-5D3A-4EA8-8DA1-6A281ABACBD8}">
      <dgm:prSet/>
      <dgm:spPr/>
      <dgm:t>
        <a:bodyPr/>
        <a:lstStyle/>
        <a:p>
          <a:endParaRPr lang="es-ES" b="1">
            <a:latin typeface="Bahnschrift Light SemiCondensed" panose="020B0502040204020203" pitchFamily="34" charset="0"/>
          </a:endParaRPr>
        </a:p>
      </dgm:t>
    </dgm:pt>
    <dgm:pt modelId="{65726E03-CCAB-412B-85C7-A12BFB13A875}" type="sibTrans" cxnId="{1110309C-5D3A-4EA8-8DA1-6A281ABACBD8}">
      <dgm:prSet/>
      <dgm:spPr/>
      <dgm:t>
        <a:bodyPr/>
        <a:lstStyle/>
        <a:p>
          <a:endParaRPr lang="es-ES" b="1">
            <a:latin typeface="Bahnschrift Light SemiCondensed" panose="020B0502040204020203" pitchFamily="34" charset="0"/>
          </a:endParaRPr>
        </a:p>
      </dgm:t>
    </dgm:pt>
    <dgm:pt modelId="{F00FAA30-B699-4FD8-BB15-F89F9C9399BB}">
      <dgm:prSet phldrT="[Texto]" custT="1"/>
      <dgm:spPr/>
      <dgm:t>
        <a:bodyPr/>
        <a:lstStyle/>
        <a:p>
          <a:pPr algn="l"/>
          <a:r>
            <a:rPr lang="es-ES" sz="1100" b="0" dirty="0" smtClean="0">
              <a:latin typeface="Bahnschrift Light SemiCondensed" panose="020B0502040204020203" pitchFamily="34" charset="0"/>
            </a:rPr>
            <a:t>Matriz de impacto en el desarrollo (MID)</a:t>
          </a:r>
          <a:endParaRPr lang="es-ES" sz="1100" b="0" dirty="0">
            <a:latin typeface="Bahnschrift Light SemiCondensed" panose="020B0502040204020203" pitchFamily="34" charset="0"/>
          </a:endParaRPr>
        </a:p>
      </dgm:t>
    </dgm:pt>
    <dgm:pt modelId="{ADED3C2B-C56C-4236-A5D5-EDACA406A19F}" type="parTrans" cxnId="{5A098A5E-A194-497A-A2CF-9DEAA9F16E6C}">
      <dgm:prSet/>
      <dgm:spPr/>
      <dgm:t>
        <a:bodyPr/>
        <a:lstStyle/>
        <a:p>
          <a:endParaRPr lang="es-ES" b="1">
            <a:latin typeface="Bahnschrift Light SemiCondensed" panose="020B0502040204020203" pitchFamily="34" charset="0"/>
          </a:endParaRPr>
        </a:p>
      </dgm:t>
    </dgm:pt>
    <dgm:pt modelId="{5D95A74C-9D7C-49A1-8891-AC159BC2DD6E}" type="sibTrans" cxnId="{5A098A5E-A194-497A-A2CF-9DEAA9F16E6C}">
      <dgm:prSet/>
      <dgm:spPr/>
      <dgm:t>
        <a:bodyPr/>
        <a:lstStyle/>
        <a:p>
          <a:endParaRPr lang="es-ES" b="1">
            <a:latin typeface="Bahnschrift Light SemiCondensed" panose="020B0502040204020203" pitchFamily="34" charset="0"/>
          </a:endParaRPr>
        </a:p>
      </dgm:t>
    </dgm:pt>
    <dgm:pt modelId="{B5875B4D-F824-4906-AB0F-F53A4E32F2A3}">
      <dgm:prSet phldrT="[Texto]" custT="1"/>
      <dgm:spPr/>
      <dgm:t>
        <a:bodyPr/>
        <a:lstStyle/>
        <a:p>
          <a:pPr algn="l"/>
          <a:r>
            <a:rPr lang="es-ES" sz="1100" b="0" dirty="0" smtClean="0">
              <a:latin typeface="Bahnschrift Light SemiCondensed" panose="020B0502040204020203" pitchFamily="34" charset="0"/>
            </a:rPr>
            <a:t>Conocer si los proyectos cumplen con los objetivos</a:t>
          </a:r>
          <a:endParaRPr lang="es-ES" sz="1100" b="0" dirty="0">
            <a:latin typeface="Bahnschrift Light SemiCondensed" panose="020B0502040204020203" pitchFamily="34" charset="0"/>
          </a:endParaRPr>
        </a:p>
      </dgm:t>
    </dgm:pt>
    <dgm:pt modelId="{5F17494C-99F8-40FA-81FB-267DAA5B5F56}" type="parTrans" cxnId="{73213A4E-BD7E-4AF5-826E-60CC78335CF8}">
      <dgm:prSet/>
      <dgm:spPr/>
      <dgm:t>
        <a:bodyPr/>
        <a:lstStyle/>
        <a:p>
          <a:endParaRPr lang="es-ES" b="1">
            <a:latin typeface="Bahnschrift Light SemiCondensed" panose="020B0502040204020203" pitchFamily="34" charset="0"/>
          </a:endParaRPr>
        </a:p>
      </dgm:t>
    </dgm:pt>
    <dgm:pt modelId="{0124E75F-0646-40B6-A749-5064B2F86A2E}" type="sibTrans" cxnId="{73213A4E-BD7E-4AF5-826E-60CC78335CF8}">
      <dgm:prSet/>
      <dgm:spPr/>
      <dgm:t>
        <a:bodyPr/>
        <a:lstStyle/>
        <a:p>
          <a:endParaRPr lang="es-ES" b="1">
            <a:latin typeface="Bahnschrift Light SemiCondensed" panose="020B0502040204020203" pitchFamily="34" charset="0"/>
          </a:endParaRPr>
        </a:p>
      </dgm:t>
    </dgm:pt>
    <dgm:pt modelId="{9DFBA11F-48D6-4338-A06B-575C3C4ABA6A}">
      <dgm:prSet phldrT="[Texto]"/>
      <dgm:spPr/>
      <dgm:t>
        <a:bodyPr/>
        <a:lstStyle/>
        <a:p>
          <a:pPr algn="ctr"/>
          <a:r>
            <a:rPr lang="es-ES" sz="1200" b="1" dirty="0" smtClean="0">
              <a:latin typeface="Bahnschrift Light SemiCondensed" panose="020B0502040204020203" pitchFamily="34" charset="0"/>
            </a:rPr>
            <a:t>Monitoreo y seguimiento</a:t>
          </a:r>
          <a:endParaRPr lang="es-ES" sz="1200" b="1" dirty="0">
            <a:latin typeface="Bahnschrift Light SemiCondensed" panose="020B0502040204020203" pitchFamily="34" charset="0"/>
          </a:endParaRPr>
        </a:p>
      </dgm:t>
    </dgm:pt>
    <dgm:pt modelId="{05C57C6C-100E-4376-9692-C1D853868420}" type="parTrans" cxnId="{99B283A0-D63B-4831-BAFA-C74DA65D3CAB}">
      <dgm:prSet/>
      <dgm:spPr/>
      <dgm:t>
        <a:bodyPr/>
        <a:lstStyle/>
        <a:p>
          <a:endParaRPr lang="es-ES" b="1">
            <a:latin typeface="Bahnschrift Light SemiCondensed" panose="020B0502040204020203" pitchFamily="34" charset="0"/>
          </a:endParaRPr>
        </a:p>
      </dgm:t>
    </dgm:pt>
    <dgm:pt modelId="{82CE7DB6-0819-4046-AC89-FC37E46FCB05}" type="sibTrans" cxnId="{99B283A0-D63B-4831-BAFA-C74DA65D3CAB}">
      <dgm:prSet/>
      <dgm:spPr/>
      <dgm:t>
        <a:bodyPr/>
        <a:lstStyle/>
        <a:p>
          <a:endParaRPr lang="es-ES" b="1">
            <a:latin typeface="Bahnschrift Light SemiCondensed" panose="020B0502040204020203" pitchFamily="34" charset="0"/>
          </a:endParaRPr>
        </a:p>
      </dgm:t>
    </dgm:pt>
    <dgm:pt modelId="{13EF7202-38B2-4CEF-B168-365B14D3BB4C}">
      <dgm:prSet phldrT="[Texto]" custT="1"/>
      <dgm:spPr/>
      <dgm:t>
        <a:bodyPr/>
        <a:lstStyle/>
        <a:p>
          <a:pPr algn="l"/>
          <a:r>
            <a:rPr lang="es-ES" sz="1100" b="0" dirty="0" smtClean="0">
              <a:latin typeface="Bahnschrift Light SemiCondensed" panose="020B0502040204020203" pitchFamily="34" charset="0"/>
            </a:rPr>
            <a:t>Sistema para dar seguimiento a los indicadores de la MID</a:t>
          </a:r>
          <a:endParaRPr lang="es-ES" sz="1100" b="0" dirty="0">
            <a:latin typeface="Bahnschrift Light SemiCondensed" panose="020B0502040204020203" pitchFamily="34" charset="0"/>
          </a:endParaRPr>
        </a:p>
      </dgm:t>
    </dgm:pt>
    <dgm:pt modelId="{173CD972-C156-48C6-8049-4B1DE0028A82}" type="parTrans" cxnId="{0C49C6C4-6838-4C7B-B7FB-1863239B178A}">
      <dgm:prSet/>
      <dgm:spPr/>
      <dgm:t>
        <a:bodyPr/>
        <a:lstStyle/>
        <a:p>
          <a:endParaRPr lang="es-ES" b="1">
            <a:latin typeface="Bahnschrift Light SemiCondensed" panose="020B0502040204020203" pitchFamily="34" charset="0"/>
          </a:endParaRPr>
        </a:p>
      </dgm:t>
    </dgm:pt>
    <dgm:pt modelId="{EE0D0121-5779-471B-B5AE-F7EB8D990125}" type="sibTrans" cxnId="{0C49C6C4-6838-4C7B-B7FB-1863239B178A}">
      <dgm:prSet/>
      <dgm:spPr/>
      <dgm:t>
        <a:bodyPr/>
        <a:lstStyle/>
        <a:p>
          <a:endParaRPr lang="es-ES" b="1">
            <a:latin typeface="Bahnschrift Light SemiCondensed" panose="020B0502040204020203" pitchFamily="34" charset="0"/>
          </a:endParaRPr>
        </a:p>
      </dgm:t>
    </dgm:pt>
    <dgm:pt modelId="{D623FF6F-80E8-4974-9FBD-5C9D74720556}">
      <dgm:prSet phldrT="[Texto]"/>
      <dgm:spPr/>
      <dgm:t>
        <a:bodyPr/>
        <a:lstStyle/>
        <a:p>
          <a:pPr algn="ctr"/>
          <a:r>
            <a:rPr lang="es-ES" sz="1200" b="1" dirty="0" smtClean="0">
              <a:latin typeface="Bahnschrift Light SemiCondensed" panose="020B0502040204020203" pitchFamily="34" charset="0"/>
            </a:rPr>
            <a:t>Determinación del impacto</a:t>
          </a:r>
          <a:endParaRPr lang="es-ES" sz="1200" b="1" dirty="0">
            <a:latin typeface="Bahnschrift Light SemiCondensed" panose="020B0502040204020203" pitchFamily="34" charset="0"/>
          </a:endParaRPr>
        </a:p>
      </dgm:t>
    </dgm:pt>
    <dgm:pt modelId="{AB37CFCE-4C1B-464C-8B72-026E79C57E98}" type="parTrans" cxnId="{8EC0E96A-4089-4127-86BE-F903748C7A56}">
      <dgm:prSet/>
      <dgm:spPr/>
      <dgm:t>
        <a:bodyPr/>
        <a:lstStyle/>
        <a:p>
          <a:endParaRPr lang="es-ES" b="1">
            <a:latin typeface="Bahnschrift Light SemiCondensed" panose="020B0502040204020203" pitchFamily="34" charset="0"/>
          </a:endParaRPr>
        </a:p>
      </dgm:t>
    </dgm:pt>
    <dgm:pt modelId="{D02DD6F2-A75E-46E3-8623-62D24F8FBCFB}" type="sibTrans" cxnId="{8EC0E96A-4089-4127-86BE-F903748C7A56}">
      <dgm:prSet/>
      <dgm:spPr/>
      <dgm:t>
        <a:bodyPr/>
        <a:lstStyle/>
        <a:p>
          <a:endParaRPr lang="es-ES" b="1">
            <a:latin typeface="Bahnschrift Light SemiCondensed" panose="020B0502040204020203" pitchFamily="34" charset="0"/>
          </a:endParaRPr>
        </a:p>
      </dgm:t>
    </dgm:pt>
    <dgm:pt modelId="{4CB5E8B4-E728-41E5-B3A5-224D0527F1B1}">
      <dgm:prSet phldrT="[Texto]" custT="1"/>
      <dgm:spPr/>
      <dgm:t>
        <a:bodyPr/>
        <a:lstStyle/>
        <a:p>
          <a:pPr algn="l"/>
          <a:r>
            <a:rPr lang="es-ES" sz="1100" b="0" dirty="0" smtClean="0">
              <a:latin typeface="Bahnschrift Light SemiCondensed" panose="020B0502040204020203" pitchFamily="34" charset="0"/>
            </a:rPr>
            <a:t>Evaluación de los resultados</a:t>
          </a:r>
          <a:endParaRPr lang="es-ES" sz="1100" b="0" dirty="0">
            <a:latin typeface="Bahnschrift Light SemiCondensed" panose="020B0502040204020203" pitchFamily="34" charset="0"/>
          </a:endParaRPr>
        </a:p>
      </dgm:t>
    </dgm:pt>
    <dgm:pt modelId="{E8E43D7E-63EB-4A60-A47A-A03D18E65A7E}" type="parTrans" cxnId="{7581DF59-B7AA-49A2-942B-17073C160093}">
      <dgm:prSet/>
      <dgm:spPr/>
      <dgm:t>
        <a:bodyPr/>
        <a:lstStyle/>
        <a:p>
          <a:endParaRPr lang="es-ES" b="1">
            <a:latin typeface="Bahnschrift Light SemiCondensed" panose="020B0502040204020203" pitchFamily="34" charset="0"/>
          </a:endParaRPr>
        </a:p>
      </dgm:t>
    </dgm:pt>
    <dgm:pt modelId="{5EC79B76-BFB6-4705-9CD8-54090DDE0CD8}" type="sibTrans" cxnId="{7581DF59-B7AA-49A2-942B-17073C160093}">
      <dgm:prSet/>
      <dgm:spPr/>
      <dgm:t>
        <a:bodyPr/>
        <a:lstStyle/>
        <a:p>
          <a:endParaRPr lang="es-ES" b="1">
            <a:latin typeface="Bahnschrift Light SemiCondensed" panose="020B0502040204020203" pitchFamily="34" charset="0"/>
          </a:endParaRPr>
        </a:p>
      </dgm:t>
    </dgm:pt>
    <dgm:pt modelId="{03BEE3F1-DDF4-4DF5-937F-E3C6D3965660}">
      <dgm:prSet phldrT="[Texto]" custT="1"/>
      <dgm:spPr/>
      <dgm:t>
        <a:bodyPr/>
        <a:lstStyle/>
        <a:p>
          <a:pPr algn="l"/>
          <a:r>
            <a:rPr lang="es-ES" sz="1100" b="0" dirty="0" smtClean="0">
              <a:latin typeface="Bahnschrift Light SemiCondensed" panose="020B0502040204020203" pitchFamily="34" charset="0"/>
            </a:rPr>
            <a:t>Enfoque en el impacto en el desarrollo</a:t>
          </a:r>
          <a:endParaRPr lang="es-ES" sz="1100" b="0" dirty="0">
            <a:latin typeface="Bahnschrift Light SemiCondensed" panose="020B0502040204020203" pitchFamily="34" charset="0"/>
          </a:endParaRPr>
        </a:p>
      </dgm:t>
    </dgm:pt>
    <dgm:pt modelId="{66DD9C4D-D701-47A7-BDB7-23E85E025D1B}" type="parTrans" cxnId="{2A559C7F-0663-4ADB-AEF1-C0ACBF0C4493}">
      <dgm:prSet/>
      <dgm:spPr/>
      <dgm:t>
        <a:bodyPr/>
        <a:lstStyle/>
        <a:p>
          <a:endParaRPr lang="es-ES" b="1">
            <a:latin typeface="Bahnschrift Light SemiCondensed" panose="020B0502040204020203" pitchFamily="34" charset="0"/>
          </a:endParaRPr>
        </a:p>
      </dgm:t>
    </dgm:pt>
    <dgm:pt modelId="{61174D9C-0978-4061-921C-2DCDAD479EF6}" type="sibTrans" cxnId="{2A559C7F-0663-4ADB-AEF1-C0ACBF0C4493}">
      <dgm:prSet/>
      <dgm:spPr/>
      <dgm:t>
        <a:bodyPr/>
        <a:lstStyle/>
        <a:p>
          <a:endParaRPr lang="es-ES" b="1">
            <a:latin typeface="Bahnschrift Light SemiCondensed" panose="020B0502040204020203" pitchFamily="34" charset="0"/>
          </a:endParaRPr>
        </a:p>
      </dgm:t>
    </dgm:pt>
    <dgm:pt modelId="{B1311E2A-B540-4003-B0FB-13CA65D56C4C}" type="pres">
      <dgm:prSet presAssocID="{4AE9E97A-4077-4F4A-9746-63D89ADFECB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67157FB-2E06-4B52-993E-5D40EE5A5FC3}" type="pres">
      <dgm:prSet presAssocID="{0BBEB4B1-D88E-4F50-B42F-7C903842FA6A}" presName="composite" presStyleCnt="0"/>
      <dgm:spPr/>
      <dgm:t>
        <a:bodyPr/>
        <a:lstStyle/>
        <a:p>
          <a:endParaRPr lang="es-ES"/>
        </a:p>
      </dgm:t>
    </dgm:pt>
    <dgm:pt modelId="{18F705AE-BB72-4DD5-B78B-1F62AD96F3F3}" type="pres">
      <dgm:prSet presAssocID="{0BBEB4B1-D88E-4F50-B42F-7C903842FA6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D70679-1D61-4D14-B641-945FEBE275C7}" type="pres">
      <dgm:prSet presAssocID="{0BBEB4B1-D88E-4F50-B42F-7C903842FA6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9706FF-F842-4760-AED2-798954398049}" type="pres">
      <dgm:prSet presAssocID="{65726E03-CCAB-412B-85C7-A12BFB13A875}" presName="sp" presStyleCnt="0"/>
      <dgm:spPr/>
      <dgm:t>
        <a:bodyPr/>
        <a:lstStyle/>
        <a:p>
          <a:endParaRPr lang="es-ES"/>
        </a:p>
      </dgm:t>
    </dgm:pt>
    <dgm:pt modelId="{90985164-9538-4852-B409-553093B95A32}" type="pres">
      <dgm:prSet presAssocID="{9DFBA11F-48D6-4338-A06B-575C3C4ABA6A}" presName="composite" presStyleCnt="0"/>
      <dgm:spPr/>
      <dgm:t>
        <a:bodyPr/>
        <a:lstStyle/>
        <a:p>
          <a:endParaRPr lang="es-ES"/>
        </a:p>
      </dgm:t>
    </dgm:pt>
    <dgm:pt modelId="{97547A4B-BCAB-4BC0-9EB8-ECE1ED589A6A}" type="pres">
      <dgm:prSet presAssocID="{9DFBA11F-48D6-4338-A06B-575C3C4ABA6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C9D3F72-52C9-4690-8768-405E95E4AEB1}" type="pres">
      <dgm:prSet presAssocID="{9DFBA11F-48D6-4338-A06B-575C3C4ABA6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7980B1-125A-4065-96B4-1530C0F9139B}" type="pres">
      <dgm:prSet presAssocID="{82CE7DB6-0819-4046-AC89-FC37E46FCB05}" presName="sp" presStyleCnt="0"/>
      <dgm:spPr/>
      <dgm:t>
        <a:bodyPr/>
        <a:lstStyle/>
        <a:p>
          <a:endParaRPr lang="es-ES"/>
        </a:p>
      </dgm:t>
    </dgm:pt>
    <dgm:pt modelId="{BA04C617-C482-461F-AA69-AD7BB77DDA56}" type="pres">
      <dgm:prSet presAssocID="{D623FF6F-80E8-4974-9FBD-5C9D74720556}" presName="composite" presStyleCnt="0"/>
      <dgm:spPr/>
      <dgm:t>
        <a:bodyPr/>
        <a:lstStyle/>
        <a:p>
          <a:endParaRPr lang="es-ES"/>
        </a:p>
      </dgm:t>
    </dgm:pt>
    <dgm:pt modelId="{BD0876F4-5168-4EE1-B265-DFB0290EB324}" type="pres">
      <dgm:prSet presAssocID="{D623FF6F-80E8-4974-9FBD-5C9D7472055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833AE2B-389E-4BBD-85D9-6E8003892553}" type="pres">
      <dgm:prSet presAssocID="{D623FF6F-80E8-4974-9FBD-5C9D7472055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EC0E96A-4089-4127-86BE-F903748C7A56}" srcId="{4AE9E97A-4077-4F4A-9746-63D89ADFECBE}" destId="{D623FF6F-80E8-4974-9FBD-5C9D74720556}" srcOrd="2" destOrd="0" parTransId="{AB37CFCE-4C1B-464C-8B72-026E79C57E98}" sibTransId="{D02DD6F2-A75E-46E3-8623-62D24F8FBCFB}"/>
    <dgm:cxn modelId="{86FA9CDE-B119-4675-AB85-29BABCF5399F}" type="presOf" srcId="{03BEE3F1-DDF4-4DF5-937F-E3C6D3965660}" destId="{D833AE2B-389E-4BBD-85D9-6E8003892553}" srcOrd="0" destOrd="1" presId="urn:microsoft.com/office/officeart/2005/8/layout/chevron2"/>
    <dgm:cxn modelId="{BBCE9F8E-1270-448D-805B-43A81BC5876C}" type="presOf" srcId="{B5875B4D-F824-4906-AB0F-F53A4E32F2A3}" destId="{B2D70679-1D61-4D14-B641-945FEBE275C7}" srcOrd="0" destOrd="1" presId="urn:microsoft.com/office/officeart/2005/8/layout/chevron2"/>
    <dgm:cxn modelId="{FEB4E618-573F-4435-BFAB-3A77EF98B1BB}" type="presOf" srcId="{D623FF6F-80E8-4974-9FBD-5C9D74720556}" destId="{BD0876F4-5168-4EE1-B265-DFB0290EB324}" srcOrd="0" destOrd="0" presId="urn:microsoft.com/office/officeart/2005/8/layout/chevron2"/>
    <dgm:cxn modelId="{07024218-77BD-4ECD-8528-8730F3E7BBD4}" type="presOf" srcId="{0BBEB4B1-D88E-4F50-B42F-7C903842FA6A}" destId="{18F705AE-BB72-4DD5-B78B-1F62AD96F3F3}" srcOrd="0" destOrd="0" presId="urn:microsoft.com/office/officeart/2005/8/layout/chevron2"/>
    <dgm:cxn modelId="{799ED0D2-9225-4317-AF8C-D0B0DFB33574}" type="presOf" srcId="{4AE9E97A-4077-4F4A-9746-63D89ADFECBE}" destId="{B1311E2A-B540-4003-B0FB-13CA65D56C4C}" srcOrd="0" destOrd="0" presId="urn:microsoft.com/office/officeart/2005/8/layout/chevron2"/>
    <dgm:cxn modelId="{82895B5C-9288-4B1E-B8A0-11D1F85F004C}" type="presOf" srcId="{9DFBA11F-48D6-4338-A06B-575C3C4ABA6A}" destId="{97547A4B-BCAB-4BC0-9EB8-ECE1ED589A6A}" srcOrd="0" destOrd="0" presId="urn:microsoft.com/office/officeart/2005/8/layout/chevron2"/>
    <dgm:cxn modelId="{C51D3EE9-61F2-4605-BBF5-B774DFB24CE9}" type="presOf" srcId="{F00FAA30-B699-4FD8-BB15-F89F9C9399BB}" destId="{B2D70679-1D61-4D14-B641-945FEBE275C7}" srcOrd="0" destOrd="0" presId="urn:microsoft.com/office/officeart/2005/8/layout/chevron2"/>
    <dgm:cxn modelId="{4E3ABFC9-1CC1-4514-858B-63EA18E62362}" type="presOf" srcId="{13EF7202-38B2-4CEF-B168-365B14D3BB4C}" destId="{4C9D3F72-52C9-4690-8768-405E95E4AEB1}" srcOrd="0" destOrd="0" presId="urn:microsoft.com/office/officeart/2005/8/layout/chevron2"/>
    <dgm:cxn modelId="{1110309C-5D3A-4EA8-8DA1-6A281ABACBD8}" srcId="{4AE9E97A-4077-4F4A-9746-63D89ADFECBE}" destId="{0BBEB4B1-D88E-4F50-B42F-7C903842FA6A}" srcOrd="0" destOrd="0" parTransId="{4BD3ACBE-306E-4E47-B090-36C504C37D70}" sibTransId="{65726E03-CCAB-412B-85C7-A12BFB13A875}"/>
    <dgm:cxn modelId="{99B283A0-D63B-4831-BAFA-C74DA65D3CAB}" srcId="{4AE9E97A-4077-4F4A-9746-63D89ADFECBE}" destId="{9DFBA11F-48D6-4338-A06B-575C3C4ABA6A}" srcOrd="1" destOrd="0" parTransId="{05C57C6C-100E-4376-9692-C1D853868420}" sibTransId="{82CE7DB6-0819-4046-AC89-FC37E46FCB05}"/>
    <dgm:cxn modelId="{AA768C52-9CBA-4A8E-884E-E808BB099992}" type="presOf" srcId="{4CB5E8B4-E728-41E5-B3A5-224D0527F1B1}" destId="{D833AE2B-389E-4BBD-85D9-6E8003892553}" srcOrd="0" destOrd="0" presId="urn:microsoft.com/office/officeart/2005/8/layout/chevron2"/>
    <dgm:cxn modelId="{2A559C7F-0663-4ADB-AEF1-C0ACBF0C4493}" srcId="{D623FF6F-80E8-4974-9FBD-5C9D74720556}" destId="{03BEE3F1-DDF4-4DF5-937F-E3C6D3965660}" srcOrd="1" destOrd="0" parTransId="{66DD9C4D-D701-47A7-BDB7-23E85E025D1B}" sibTransId="{61174D9C-0978-4061-921C-2DCDAD479EF6}"/>
    <dgm:cxn modelId="{73213A4E-BD7E-4AF5-826E-60CC78335CF8}" srcId="{0BBEB4B1-D88E-4F50-B42F-7C903842FA6A}" destId="{B5875B4D-F824-4906-AB0F-F53A4E32F2A3}" srcOrd="1" destOrd="0" parTransId="{5F17494C-99F8-40FA-81FB-267DAA5B5F56}" sibTransId="{0124E75F-0646-40B6-A749-5064B2F86A2E}"/>
    <dgm:cxn modelId="{5A098A5E-A194-497A-A2CF-9DEAA9F16E6C}" srcId="{0BBEB4B1-D88E-4F50-B42F-7C903842FA6A}" destId="{F00FAA30-B699-4FD8-BB15-F89F9C9399BB}" srcOrd="0" destOrd="0" parTransId="{ADED3C2B-C56C-4236-A5D5-EDACA406A19F}" sibTransId="{5D95A74C-9D7C-49A1-8891-AC159BC2DD6E}"/>
    <dgm:cxn modelId="{0C49C6C4-6838-4C7B-B7FB-1863239B178A}" srcId="{9DFBA11F-48D6-4338-A06B-575C3C4ABA6A}" destId="{13EF7202-38B2-4CEF-B168-365B14D3BB4C}" srcOrd="0" destOrd="0" parTransId="{173CD972-C156-48C6-8049-4B1DE0028A82}" sibTransId="{EE0D0121-5779-471B-B5AE-F7EB8D990125}"/>
    <dgm:cxn modelId="{7581DF59-B7AA-49A2-942B-17073C160093}" srcId="{D623FF6F-80E8-4974-9FBD-5C9D74720556}" destId="{4CB5E8B4-E728-41E5-B3A5-224D0527F1B1}" srcOrd="0" destOrd="0" parTransId="{E8E43D7E-63EB-4A60-A47A-A03D18E65A7E}" sibTransId="{5EC79B76-BFB6-4705-9CD8-54090DDE0CD8}"/>
    <dgm:cxn modelId="{BA601EC8-6DAB-44AB-8E27-10EA5282FB85}" type="presParOf" srcId="{B1311E2A-B540-4003-B0FB-13CA65D56C4C}" destId="{B67157FB-2E06-4B52-993E-5D40EE5A5FC3}" srcOrd="0" destOrd="0" presId="urn:microsoft.com/office/officeart/2005/8/layout/chevron2"/>
    <dgm:cxn modelId="{969EAAFE-F342-481C-BDBC-D82495856DB2}" type="presParOf" srcId="{B67157FB-2E06-4B52-993E-5D40EE5A5FC3}" destId="{18F705AE-BB72-4DD5-B78B-1F62AD96F3F3}" srcOrd="0" destOrd="0" presId="urn:microsoft.com/office/officeart/2005/8/layout/chevron2"/>
    <dgm:cxn modelId="{5C7D2E02-7459-4D93-8B0C-8E472B7CBB1C}" type="presParOf" srcId="{B67157FB-2E06-4B52-993E-5D40EE5A5FC3}" destId="{B2D70679-1D61-4D14-B641-945FEBE275C7}" srcOrd="1" destOrd="0" presId="urn:microsoft.com/office/officeart/2005/8/layout/chevron2"/>
    <dgm:cxn modelId="{DC8A529A-12CA-4669-9263-8AC6EE0EB104}" type="presParOf" srcId="{B1311E2A-B540-4003-B0FB-13CA65D56C4C}" destId="{069706FF-F842-4760-AED2-798954398049}" srcOrd="1" destOrd="0" presId="urn:microsoft.com/office/officeart/2005/8/layout/chevron2"/>
    <dgm:cxn modelId="{F6166F7D-4112-4318-B90F-9A79CD10E1EF}" type="presParOf" srcId="{B1311E2A-B540-4003-B0FB-13CA65D56C4C}" destId="{90985164-9538-4852-B409-553093B95A32}" srcOrd="2" destOrd="0" presId="urn:microsoft.com/office/officeart/2005/8/layout/chevron2"/>
    <dgm:cxn modelId="{30436774-7C94-4B3C-A07C-55367F069B2C}" type="presParOf" srcId="{90985164-9538-4852-B409-553093B95A32}" destId="{97547A4B-BCAB-4BC0-9EB8-ECE1ED589A6A}" srcOrd="0" destOrd="0" presId="urn:microsoft.com/office/officeart/2005/8/layout/chevron2"/>
    <dgm:cxn modelId="{F00DCB36-AAF5-4141-B938-964463A02350}" type="presParOf" srcId="{90985164-9538-4852-B409-553093B95A32}" destId="{4C9D3F72-52C9-4690-8768-405E95E4AEB1}" srcOrd="1" destOrd="0" presId="urn:microsoft.com/office/officeart/2005/8/layout/chevron2"/>
    <dgm:cxn modelId="{91846DC2-5A76-4322-ADA9-A81B17AE06B0}" type="presParOf" srcId="{B1311E2A-B540-4003-B0FB-13CA65D56C4C}" destId="{097980B1-125A-4065-96B4-1530C0F9139B}" srcOrd="3" destOrd="0" presId="urn:microsoft.com/office/officeart/2005/8/layout/chevron2"/>
    <dgm:cxn modelId="{9AE586D8-D18F-4981-9BD4-1233F2639926}" type="presParOf" srcId="{B1311E2A-B540-4003-B0FB-13CA65D56C4C}" destId="{BA04C617-C482-461F-AA69-AD7BB77DDA56}" srcOrd="4" destOrd="0" presId="urn:microsoft.com/office/officeart/2005/8/layout/chevron2"/>
    <dgm:cxn modelId="{43183C31-98F8-4542-B7AA-114BC206B36B}" type="presParOf" srcId="{BA04C617-C482-461F-AA69-AD7BB77DDA56}" destId="{BD0876F4-5168-4EE1-B265-DFB0290EB324}" srcOrd="0" destOrd="0" presId="urn:microsoft.com/office/officeart/2005/8/layout/chevron2"/>
    <dgm:cxn modelId="{6FDAE10B-38EF-48ED-8EFB-A3F068D0BECE}" type="presParOf" srcId="{BA04C617-C482-461F-AA69-AD7BB77DDA56}" destId="{D833AE2B-389E-4BBD-85D9-6E800389255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1B626E-58E1-4989-AD1B-A63BC9CEEDDC}">
      <dsp:nvSpPr>
        <dsp:cNvPr id="0" name=""/>
        <dsp:cNvSpPr/>
      </dsp:nvSpPr>
      <dsp:spPr>
        <a:xfrm>
          <a:off x="366476" y="2384"/>
          <a:ext cx="1043877" cy="83658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F14F174-1E15-47E5-BF4D-F827E08B0BC3}">
      <dsp:nvSpPr>
        <dsp:cNvPr id="0" name=""/>
        <dsp:cNvSpPr/>
      </dsp:nvSpPr>
      <dsp:spPr>
        <a:xfrm>
          <a:off x="460125" y="754949"/>
          <a:ext cx="929701" cy="29249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>
              <a:latin typeface="Bahnschrift Light SemiCondensed" panose="020B0502040204020203" pitchFamily="34" charset="0"/>
            </a:rPr>
            <a:t>Crecimiento</a:t>
          </a:r>
          <a:r>
            <a:rPr lang="es-ES" sz="1000" b="1" kern="1200" baseline="0" dirty="0" smtClean="0">
              <a:latin typeface="Bahnschrift Light SemiCondensed" panose="020B0502040204020203" pitchFamily="34" charset="0"/>
            </a:rPr>
            <a:t> económico</a:t>
          </a:r>
          <a:endParaRPr lang="es-ES" sz="1000" b="1" kern="1200" dirty="0">
            <a:latin typeface="Bahnschrift Light SemiCondensed" panose="020B0502040204020203" pitchFamily="34" charset="0"/>
          </a:endParaRPr>
        </a:p>
      </dsp:txBody>
      <dsp:txXfrm>
        <a:off x="460125" y="754949"/>
        <a:ext cx="929701" cy="292490"/>
      </dsp:txXfrm>
    </dsp:sp>
    <dsp:sp modelId="{5B6E2297-0611-40F4-9B53-BFFF26862493}">
      <dsp:nvSpPr>
        <dsp:cNvPr id="0" name=""/>
        <dsp:cNvSpPr/>
      </dsp:nvSpPr>
      <dsp:spPr>
        <a:xfrm>
          <a:off x="1514814" y="2607"/>
          <a:ext cx="1044608" cy="835687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D9DAB74-4398-4449-9059-1CF6F4FD6133}">
      <dsp:nvSpPr>
        <dsp:cNvPr id="0" name=""/>
        <dsp:cNvSpPr/>
      </dsp:nvSpPr>
      <dsp:spPr>
        <a:xfrm>
          <a:off x="1608829" y="754726"/>
          <a:ext cx="929701" cy="29249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3">
            <a:hueOff val="1406283"/>
            <a:satOff val="-2110"/>
            <a:lumOff val="-34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>
              <a:latin typeface="Bahnschrift Light SemiCondensed" panose="020B0502040204020203" pitchFamily="34" charset="0"/>
            </a:rPr>
            <a:t>Productividad</a:t>
          </a:r>
          <a:endParaRPr lang="es-ES" sz="1000" b="1" kern="1200" dirty="0">
            <a:latin typeface="Bahnschrift Light SemiCondensed" panose="020B0502040204020203" pitchFamily="34" charset="0"/>
          </a:endParaRPr>
        </a:p>
      </dsp:txBody>
      <dsp:txXfrm>
        <a:off x="1608829" y="754726"/>
        <a:ext cx="929701" cy="292490"/>
      </dsp:txXfrm>
    </dsp:sp>
    <dsp:sp modelId="{7F1559E9-59A3-4C80-9885-E10951D12D89}">
      <dsp:nvSpPr>
        <dsp:cNvPr id="0" name=""/>
        <dsp:cNvSpPr/>
      </dsp:nvSpPr>
      <dsp:spPr>
        <a:xfrm>
          <a:off x="2663884" y="2607"/>
          <a:ext cx="1044608" cy="8356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FADC59A-CF1C-4E2F-8466-DAC3B783EC6E}">
      <dsp:nvSpPr>
        <dsp:cNvPr id="0" name=""/>
        <dsp:cNvSpPr/>
      </dsp:nvSpPr>
      <dsp:spPr>
        <a:xfrm>
          <a:off x="2757898" y="754726"/>
          <a:ext cx="929701" cy="29249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>
              <a:latin typeface="Bahnschrift Light SemiCondensed" panose="020B0502040204020203" pitchFamily="34" charset="0"/>
            </a:rPr>
            <a:t>Inclusión financiera</a:t>
          </a:r>
          <a:endParaRPr lang="es-ES" sz="1000" b="1" kern="1200" dirty="0">
            <a:latin typeface="Bahnschrift Light SemiCondensed" panose="020B0502040204020203" pitchFamily="34" charset="0"/>
          </a:endParaRPr>
        </a:p>
      </dsp:txBody>
      <dsp:txXfrm>
        <a:off x="2757898" y="754726"/>
        <a:ext cx="929701" cy="292490"/>
      </dsp:txXfrm>
    </dsp:sp>
    <dsp:sp modelId="{0FB8F171-77F2-4D7D-A16F-C5B7059525E5}">
      <dsp:nvSpPr>
        <dsp:cNvPr id="0" name=""/>
        <dsp:cNvSpPr/>
      </dsp:nvSpPr>
      <dsp:spPr>
        <a:xfrm>
          <a:off x="366110" y="1151901"/>
          <a:ext cx="1044608" cy="835687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451C947-33F8-4EEC-8CD6-668ACDEB47DE}">
      <dsp:nvSpPr>
        <dsp:cNvPr id="0" name=""/>
        <dsp:cNvSpPr/>
      </dsp:nvSpPr>
      <dsp:spPr>
        <a:xfrm>
          <a:off x="460125" y="1904019"/>
          <a:ext cx="929701" cy="29249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3">
            <a:hueOff val="4218849"/>
            <a:satOff val="-6330"/>
            <a:lumOff val="-102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>
              <a:latin typeface="Bahnschrift Light SemiCondensed" panose="020B0502040204020203" pitchFamily="34" charset="0"/>
            </a:rPr>
            <a:t>Sustentabilidad ambiental</a:t>
          </a:r>
          <a:endParaRPr lang="es-ES" sz="1000" b="1" kern="1200" dirty="0">
            <a:latin typeface="Bahnschrift Light SemiCondensed" panose="020B0502040204020203" pitchFamily="34" charset="0"/>
          </a:endParaRPr>
        </a:p>
      </dsp:txBody>
      <dsp:txXfrm>
        <a:off x="460125" y="1904019"/>
        <a:ext cx="929701" cy="292490"/>
      </dsp:txXfrm>
    </dsp:sp>
    <dsp:sp modelId="{9DC5F9C0-A35D-44E2-A0EE-0A46F7F3F70C}">
      <dsp:nvSpPr>
        <dsp:cNvPr id="0" name=""/>
        <dsp:cNvSpPr/>
      </dsp:nvSpPr>
      <dsp:spPr>
        <a:xfrm>
          <a:off x="1515180" y="1151901"/>
          <a:ext cx="1044608" cy="8356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442AA87-D0D6-4331-9C22-B7F78E002088}">
      <dsp:nvSpPr>
        <dsp:cNvPr id="0" name=""/>
        <dsp:cNvSpPr/>
      </dsp:nvSpPr>
      <dsp:spPr>
        <a:xfrm>
          <a:off x="1609194" y="1904019"/>
          <a:ext cx="929701" cy="29249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>
              <a:latin typeface="Bahnschrift Light SemiCondensed" panose="020B0502040204020203" pitchFamily="34" charset="0"/>
            </a:rPr>
            <a:t>Desarrollo regional</a:t>
          </a:r>
          <a:endParaRPr lang="es-ES" sz="1000" b="1" kern="1200" dirty="0">
            <a:latin typeface="Bahnschrift Light SemiCondensed" panose="020B0502040204020203" pitchFamily="34" charset="0"/>
          </a:endParaRPr>
        </a:p>
      </dsp:txBody>
      <dsp:txXfrm>
        <a:off x="1609194" y="1904019"/>
        <a:ext cx="929701" cy="292490"/>
      </dsp:txXfrm>
    </dsp:sp>
    <dsp:sp modelId="{399C8BDE-D469-4519-9580-8CDFBE166324}">
      <dsp:nvSpPr>
        <dsp:cNvPr id="0" name=""/>
        <dsp:cNvSpPr/>
      </dsp:nvSpPr>
      <dsp:spPr>
        <a:xfrm>
          <a:off x="2664249" y="1151901"/>
          <a:ext cx="1044608" cy="835687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C5750C0-3EE4-4772-A8A9-80663E7448E6}">
      <dsp:nvSpPr>
        <dsp:cNvPr id="0" name=""/>
        <dsp:cNvSpPr/>
      </dsp:nvSpPr>
      <dsp:spPr>
        <a:xfrm>
          <a:off x="2758264" y="1904019"/>
          <a:ext cx="929701" cy="29249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3">
            <a:hueOff val="7031415"/>
            <a:satOff val="-10550"/>
            <a:lumOff val="-171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>
              <a:latin typeface="Bahnschrift Light SemiCondensed" panose="020B0502040204020203" pitchFamily="34" charset="0"/>
            </a:rPr>
            <a:t>Desarrollo sectorial</a:t>
          </a:r>
          <a:endParaRPr lang="es-ES" sz="1000" b="1" kern="1200" dirty="0">
            <a:latin typeface="Bahnschrift Light SemiCondensed" panose="020B0502040204020203" pitchFamily="34" charset="0"/>
          </a:endParaRPr>
        </a:p>
      </dsp:txBody>
      <dsp:txXfrm>
        <a:off x="2758264" y="1904019"/>
        <a:ext cx="929701" cy="292490"/>
      </dsp:txXfrm>
    </dsp:sp>
    <dsp:sp modelId="{AF53AB9F-7CBE-49FD-938E-B68B04892E2C}">
      <dsp:nvSpPr>
        <dsp:cNvPr id="0" name=""/>
        <dsp:cNvSpPr/>
      </dsp:nvSpPr>
      <dsp:spPr>
        <a:xfrm>
          <a:off x="366110" y="2300970"/>
          <a:ext cx="1044608" cy="83568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975202D-D90F-463F-802D-106F3498B9F2}">
      <dsp:nvSpPr>
        <dsp:cNvPr id="0" name=""/>
        <dsp:cNvSpPr/>
      </dsp:nvSpPr>
      <dsp:spPr>
        <a:xfrm>
          <a:off x="460125" y="3053089"/>
          <a:ext cx="929701" cy="29249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>
              <a:latin typeface="Bahnschrift Light SemiCondensed" panose="020B0502040204020203" pitchFamily="34" charset="0"/>
            </a:rPr>
            <a:t>Empleo</a:t>
          </a:r>
          <a:endParaRPr lang="es-ES" sz="1000" b="1" kern="1200" dirty="0">
            <a:latin typeface="Bahnschrift Light SemiCondensed" panose="020B0502040204020203" pitchFamily="34" charset="0"/>
          </a:endParaRPr>
        </a:p>
      </dsp:txBody>
      <dsp:txXfrm>
        <a:off x="460125" y="3053089"/>
        <a:ext cx="929701" cy="292490"/>
      </dsp:txXfrm>
    </dsp:sp>
    <dsp:sp modelId="{804DC855-817C-4968-899C-26ACE2D1EFF0}">
      <dsp:nvSpPr>
        <dsp:cNvPr id="0" name=""/>
        <dsp:cNvSpPr/>
      </dsp:nvSpPr>
      <dsp:spPr>
        <a:xfrm>
          <a:off x="1515180" y="2300970"/>
          <a:ext cx="1044608" cy="835687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AE6B977-B0B2-4912-AAA4-DB1A8434D344}">
      <dsp:nvSpPr>
        <dsp:cNvPr id="0" name=""/>
        <dsp:cNvSpPr/>
      </dsp:nvSpPr>
      <dsp:spPr>
        <a:xfrm>
          <a:off x="1609194" y="3053089"/>
          <a:ext cx="929701" cy="29249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3">
            <a:hueOff val="9843981"/>
            <a:satOff val="-14770"/>
            <a:lumOff val="-240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>
              <a:latin typeface="Bahnschrift Light SemiCondensed" panose="020B0502040204020203" pitchFamily="34" charset="0"/>
            </a:rPr>
            <a:t>Igualdad</a:t>
          </a:r>
          <a:endParaRPr lang="es-ES" sz="1000" b="1" kern="1200" dirty="0">
            <a:latin typeface="Bahnschrift Light SemiCondensed" panose="020B0502040204020203" pitchFamily="34" charset="0"/>
          </a:endParaRPr>
        </a:p>
      </dsp:txBody>
      <dsp:txXfrm>
        <a:off x="1609194" y="3053089"/>
        <a:ext cx="929701" cy="292490"/>
      </dsp:txXfrm>
    </dsp:sp>
    <dsp:sp modelId="{E715C301-9389-491D-B11C-4FF8CFE25F89}">
      <dsp:nvSpPr>
        <dsp:cNvPr id="0" name=""/>
        <dsp:cNvSpPr/>
      </dsp:nvSpPr>
      <dsp:spPr>
        <a:xfrm>
          <a:off x="2664249" y="2300970"/>
          <a:ext cx="1044608" cy="83568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B850224-EF8C-4ED8-8DCC-B1AB58213EF3}">
      <dsp:nvSpPr>
        <dsp:cNvPr id="0" name=""/>
        <dsp:cNvSpPr/>
      </dsp:nvSpPr>
      <dsp:spPr>
        <a:xfrm>
          <a:off x="2758264" y="3053089"/>
          <a:ext cx="929701" cy="29249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>
              <a:latin typeface="Bahnschrift Light SemiCondensed" panose="020B0502040204020203" pitchFamily="34" charset="0"/>
            </a:rPr>
            <a:t>Innovación tecnológica</a:t>
          </a:r>
          <a:endParaRPr lang="es-ES" sz="1000" b="1" kern="1200" dirty="0">
            <a:latin typeface="Bahnschrift Light SemiCondensed" panose="020B0502040204020203" pitchFamily="34" charset="0"/>
          </a:endParaRPr>
        </a:p>
      </dsp:txBody>
      <dsp:txXfrm>
        <a:off x="2758264" y="3053089"/>
        <a:ext cx="929701" cy="2924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398C6A-41FC-4F4A-B81F-278E48AE6C94}">
      <dsp:nvSpPr>
        <dsp:cNvPr id="0" name=""/>
        <dsp:cNvSpPr/>
      </dsp:nvSpPr>
      <dsp:spPr>
        <a:xfrm>
          <a:off x="0" y="35802"/>
          <a:ext cx="2360610" cy="432000"/>
        </a:xfrm>
        <a:prstGeom prst="rect">
          <a:avLst/>
        </a:prstGeom>
        <a:solidFill>
          <a:srgbClr val="9BBB59"/>
        </a:solidFill>
        <a:ln w="25400" cap="flat" cmpd="sng" algn="ctr">
          <a:solidFill>
            <a:srgbClr val="9BBB59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>
              <a:latin typeface="Bahnschrift Light SemiCondensed" panose="020B0502040204020203" pitchFamily="34" charset="0"/>
            </a:rPr>
            <a:t>Banco - Empresa</a:t>
          </a:r>
          <a:endParaRPr lang="es-ES" sz="1500" b="1" kern="1200" dirty="0">
            <a:latin typeface="Bahnschrift Light SemiCondensed" panose="020B0502040204020203" pitchFamily="34" charset="0"/>
          </a:endParaRPr>
        </a:p>
      </dsp:txBody>
      <dsp:txXfrm>
        <a:off x="0" y="35802"/>
        <a:ext cx="2360610" cy="432000"/>
      </dsp:txXfrm>
    </dsp:sp>
    <dsp:sp modelId="{5955FB14-6EDA-4A50-8796-57FF62B3ECF5}">
      <dsp:nvSpPr>
        <dsp:cNvPr id="0" name=""/>
        <dsp:cNvSpPr/>
      </dsp:nvSpPr>
      <dsp:spPr>
        <a:xfrm>
          <a:off x="0" y="456654"/>
          <a:ext cx="2360610" cy="1564650"/>
        </a:xfrm>
        <a:prstGeom prst="rect">
          <a:avLst/>
        </a:prstGeom>
        <a:solidFill>
          <a:schemeClr val="accent3">
            <a:lumMod val="60000"/>
            <a:lumOff val="40000"/>
            <a:alpha val="9000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>
              <a:latin typeface="Bahnschrift Light SemiCondensed" panose="020B0502040204020203" pitchFamily="34" charset="0"/>
            </a:rPr>
            <a:t>Coeficiente de capitalización</a:t>
          </a:r>
          <a:endParaRPr lang="es-ES" sz="1500" kern="1200" dirty="0">
            <a:latin typeface="Bahnschrift Light SemiCondensed" panose="020B0502040204020203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>
              <a:latin typeface="Bahnschrift Light SemiCondensed" panose="020B0502040204020203" pitchFamily="34" charset="0"/>
            </a:rPr>
            <a:t>Rendimiento sobre el capital</a:t>
          </a:r>
          <a:endParaRPr lang="es-ES" sz="1500" kern="1200" dirty="0">
            <a:latin typeface="Bahnschrift Light SemiCondensed" panose="020B0502040204020203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>
              <a:latin typeface="Bahnschrift Light SemiCondensed" panose="020B0502040204020203" pitchFamily="34" charset="0"/>
            </a:rPr>
            <a:t>Cartera vencida</a:t>
          </a:r>
          <a:endParaRPr lang="es-ES" sz="1500" kern="1200" dirty="0">
            <a:latin typeface="Bahnschrift Light SemiCondensed" panose="020B0502040204020203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>
              <a:latin typeface="Bahnschrift Light SemiCondensed" panose="020B0502040204020203" pitchFamily="34" charset="0"/>
            </a:rPr>
            <a:t>Cobertura de reservas</a:t>
          </a:r>
          <a:endParaRPr lang="es-ES" sz="1500" kern="1200" dirty="0">
            <a:latin typeface="Bahnschrift Light SemiCondensed" panose="020B0502040204020203" pitchFamily="34" charset="0"/>
          </a:endParaRPr>
        </a:p>
      </dsp:txBody>
      <dsp:txXfrm>
        <a:off x="0" y="456654"/>
        <a:ext cx="2360610" cy="15646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398C6A-41FC-4F4A-B81F-278E48AE6C94}">
      <dsp:nvSpPr>
        <dsp:cNvPr id="0" name=""/>
        <dsp:cNvSpPr/>
      </dsp:nvSpPr>
      <dsp:spPr>
        <a:xfrm>
          <a:off x="0" y="35802"/>
          <a:ext cx="2360610" cy="432000"/>
        </a:xfrm>
        <a:prstGeom prst="rect">
          <a:avLst/>
        </a:prstGeom>
        <a:solidFill>
          <a:srgbClr val="9BBB59"/>
        </a:solidFill>
        <a:ln w="25400" cap="flat" cmpd="sng" algn="ctr">
          <a:solidFill>
            <a:srgbClr val="9BBB59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>
              <a:latin typeface="Bahnschrift Light SemiCondensed" panose="020B0502040204020203" pitchFamily="34" charset="0"/>
            </a:rPr>
            <a:t>Desarrollo - Gobierno</a:t>
          </a:r>
          <a:endParaRPr lang="es-ES" sz="1500" b="1" kern="1200" dirty="0">
            <a:latin typeface="Bahnschrift Light SemiCondensed" panose="020B0502040204020203" pitchFamily="34" charset="0"/>
          </a:endParaRPr>
        </a:p>
      </dsp:txBody>
      <dsp:txXfrm>
        <a:off x="0" y="35802"/>
        <a:ext cx="2360610" cy="432000"/>
      </dsp:txXfrm>
    </dsp:sp>
    <dsp:sp modelId="{5955FB14-6EDA-4A50-8796-57FF62B3ECF5}">
      <dsp:nvSpPr>
        <dsp:cNvPr id="0" name=""/>
        <dsp:cNvSpPr/>
      </dsp:nvSpPr>
      <dsp:spPr>
        <a:xfrm>
          <a:off x="0" y="456654"/>
          <a:ext cx="2360610" cy="1564650"/>
        </a:xfrm>
        <a:prstGeom prst="rect">
          <a:avLst/>
        </a:prstGeom>
        <a:solidFill>
          <a:schemeClr val="accent3">
            <a:lumMod val="60000"/>
            <a:lumOff val="40000"/>
            <a:alpha val="9000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>
              <a:latin typeface="Bahnschrift Light SemiCondensed" panose="020B0502040204020203" pitchFamily="34" charset="0"/>
            </a:rPr>
            <a:t>Incremento en el otorgamiento de crédito</a:t>
          </a:r>
          <a:endParaRPr lang="es-ES" sz="1500" kern="1200" dirty="0">
            <a:latin typeface="Bahnschrift Light SemiCondensed" panose="020B0502040204020203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>
              <a:latin typeface="Bahnschrift Light SemiCondensed" panose="020B0502040204020203" pitchFamily="34" charset="0"/>
            </a:rPr>
            <a:t>Empresas apoyadas</a:t>
          </a:r>
          <a:endParaRPr lang="es-ES" sz="1500" kern="1200" dirty="0">
            <a:latin typeface="Bahnschrift Light SemiCondensed" panose="020B0502040204020203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>
              <a:latin typeface="Bahnschrift Light SemiCondensed" panose="020B0502040204020203" pitchFamily="34" charset="0"/>
            </a:rPr>
            <a:t>Empleos apoyados y conservados</a:t>
          </a:r>
          <a:endParaRPr lang="es-ES" sz="1500" kern="1200" dirty="0">
            <a:latin typeface="Bahnschrift Light SemiCondensed" panose="020B0502040204020203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>
              <a:latin typeface="Bahnschrift Light SemiCondensed" panose="020B0502040204020203" pitchFamily="34" charset="0"/>
            </a:rPr>
            <a:t>Crecimiento del PIB</a:t>
          </a:r>
          <a:endParaRPr lang="es-ES" sz="1500" kern="1200" dirty="0">
            <a:latin typeface="Bahnschrift Light SemiCondensed" panose="020B0502040204020203" pitchFamily="34" charset="0"/>
          </a:endParaRPr>
        </a:p>
      </dsp:txBody>
      <dsp:txXfrm>
        <a:off x="0" y="456654"/>
        <a:ext cx="2360610" cy="15646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C0C5D7-97BA-4B88-AC46-DC6B58DB6D14}">
      <dsp:nvSpPr>
        <dsp:cNvPr id="0" name=""/>
        <dsp:cNvSpPr/>
      </dsp:nvSpPr>
      <dsp:spPr>
        <a:xfrm>
          <a:off x="1183809" y="330"/>
          <a:ext cx="1257451" cy="46864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dirty="0" smtClean="0">
              <a:latin typeface="Bahnschrift Light SemiCondensed" panose="020B0502040204020203" pitchFamily="34" charset="0"/>
            </a:rPr>
            <a:t>Garantías</a:t>
          </a:r>
          <a:endParaRPr lang="es-ES" sz="1300" b="1" kern="1200" dirty="0">
            <a:latin typeface="Bahnschrift Light SemiCondensed" panose="020B0502040204020203" pitchFamily="34" charset="0"/>
          </a:endParaRPr>
        </a:p>
      </dsp:txBody>
      <dsp:txXfrm>
        <a:off x="1183809" y="330"/>
        <a:ext cx="1257451" cy="468645"/>
      </dsp:txXfrm>
    </dsp:sp>
    <dsp:sp modelId="{3887CE66-F93C-4685-9459-9D1283A2358E}">
      <dsp:nvSpPr>
        <dsp:cNvPr id="0" name=""/>
        <dsp:cNvSpPr/>
      </dsp:nvSpPr>
      <dsp:spPr>
        <a:xfrm>
          <a:off x="784091" y="330"/>
          <a:ext cx="463959" cy="46864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4C9E62-4E56-46AD-BA14-955D43AB82D7}">
      <dsp:nvSpPr>
        <dsp:cNvPr id="0" name=""/>
        <dsp:cNvSpPr/>
      </dsp:nvSpPr>
      <dsp:spPr>
        <a:xfrm>
          <a:off x="784091" y="546303"/>
          <a:ext cx="1257451" cy="468645"/>
        </a:xfrm>
        <a:prstGeom prst="rect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dirty="0" smtClean="0">
              <a:latin typeface="Bahnschrift Light SemiCondensed" panose="020B0502040204020203" pitchFamily="34" charset="0"/>
            </a:rPr>
            <a:t>Cadenas productivas</a:t>
          </a:r>
          <a:endParaRPr lang="es-ES" sz="1300" b="1" kern="1200" dirty="0">
            <a:latin typeface="Bahnschrift Light SemiCondensed" panose="020B0502040204020203" pitchFamily="34" charset="0"/>
          </a:endParaRPr>
        </a:p>
      </dsp:txBody>
      <dsp:txXfrm>
        <a:off x="784091" y="546303"/>
        <a:ext cx="1257451" cy="468645"/>
      </dsp:txXfrm>
    </dsp:sp>
    <dsp:sp modelId="{8EAFA5B3-FEC9-457F-ABC7-00E1044EFCF8}">
      <dsp:nvSpPr>
        <dsp:cNvPr id="0" name=""/>
        <dsp:cNvSpPr/>
      </dsp:nvSpPr>
      <dsp:spPr>
        <a:xfrm>
          <a:off x="1977301" y="546303"/>
          <a:ext cx="463959" cy="468645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4CD7EC-9BFA-4B42-B446-8643A30198B4}">
      <dsp:nvSpPr>
        <dsp:cNvPr id="0" name=""/>
        <dsp:cNvSpPr/>
      </dsp:nvSpPr>
      <dsp:spPr>
        <a:xfrm>
          <a:off x="1183809" y="1092275"/>
          <a:ext cx="1257451" cy="468645"/>
        </a:xfrm>
        <a:prstGeom prst="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dirty="0" smtClean="0">
              <a:latin typeface="Bahnschrift Light SemiCondensed" panose="020B0502040204020203" pitchFamily="34" charset="0"/>
            </a:rPr>
            <a:t>Sectoriales</a:t>
          </a:r>
          <a:endParaRPr lang="es-ES" sz="1300" b="1" kern="1200" dirty="0">
            <a:latin typeface="Bahnschrift Light SemiCondensed" panose="020B0502040204020203" pitchFamily="34" charset="0"/>
          </a:endParaRPr>
        </a:p>
      </dsp:txBody>
      <dsp:txXfrm>
        <a:off x="1183809" y="1092275"/>
        <a:ext cx="1257451" cy="468645"/>
      </dsp:txXfrm>
    </dsp:sp>
    <dsp:sp modelId="{7B00CEF7-92F3-4D77-97C0-0794709A16CD}">
      <dsp:nvSpPr>
        <dsp:cNvPr id="0" name=""/>
        <dsp:cNvSpPr/>
      </dsp:nvSpPr>
      <dsp:spPr>
        <a:xfrm>
          <a:off x="784091" y="1092275"/>
          <a:ext cx="463959" cy="46864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0E66C6-1B69-4786-909D-B62EF7BB4534}">
      <dsp:nvSpPr>
        <dsp:cNvPr id="0" name=""/>
        <dsp:cNvSpPr/>
      </dsp:nvSpPr>
      <dsp:spPr>
        <a:xfrm>
          <a:off x="784091" y="1638248"/>
          <a:ext cx="1257451" cy="468645"/>
        </a:xfrm>
        <a:prstGeom prst="rect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dirty="0" smtClean="0">
              <a:latin typeface="Bahnschrift Light SemiCondensed" panose="020B0502040204020203" pitchFamily="34" charset="0"/>
            </a:rPr>
            <a:t>Microcrédito</a:t>
          </a:r>
          <a:endParaRPr lang="es-ES" sz="1300" b="1" kern="1200" dirty="0">
            <a:latin typeface="Bahnschrift Light SemiCondensed" panose="020B0502040204020203" pitchFamily="34" charset="0"/>
          </a:endParaRPr>
        </a:p>
      </dsp:txBody>
      <dsp:txXfrm>
        <a:off x="784091" y="1638248"/>
        <a:ext cx="1257451" cy="468645"/>
      </dsp:txXfrm>
    </dsp:sp>
    <dsp:sp modelId="{D7F309AC-C3C0-448C-A1B0-75E5FF66B4BA}">
      <dsp:nvSpPr>
        <dsp:cNvPr id="0" name=""/>
        <dsp:cNvSpPr/>
      </dsp:nvSpPr>
      <dsp:spPr>
        <a:xfrm>
          <a:off x="1977301" y="1638248"/>
          <a:ext cx="463959" cy="468645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9E6A66-5171-4C7F-9CFB-CE3357FDEBB3}">
      <dsp:nvSpPr>
        <dsp:cNvPr id="0" name=""/>
        <dsp:cNvSpPr/>
      </dsp:nvSpPr>
      <dsp:spPr>
        <a:xfrm>
          <a:off x="1183809" y="2184220"/>
          <a:ext cx="1257451" cy="468645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dirty="0" smtClean="0">
              <a:latin typeface="Bahnschrift Light SemiCondensed" panose="020B0502040204020203" pitchFamily="34" charset="0"/>
            </a:rPr>
            <a:t>Capacitación y asistencia técnica</a:t>
          </a:r>
          <a:endParaRPr lang="es-ES" sz="1300" b="1" kern="1200" dirty="0">
            <a:latin typeface="Bahnschrift Light SemiCondensed" panose="020B0502040204020203" pitchFamily="34" charset="0"/>
          </a:endParaRPr>
        </a:p>
      </dsp:txBody>
      <dsp:txXfrm>
        <a:off x="1183809" y="2184220"/>
        <a:ext cx="1257451" cy="468645"/>
      </dsp:txXfrm>
    </dsp:sp>
    <dsp:sp modelId="{0EFCFA26-70BD-4B1D-9C1B-90B0F41773B9}">
      <dsp:nvSpPr>
        <dsp:cNvPr id="0" name=""/>
        <dsp:cNvSpPr/>
      </dsp:nvSpPr>
      <dsp:spPr>
        <a:xfrm>
          <a:off x="784091" y="2184220"/>
          <a:ext cx="463959" cy="46864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544C45-E5A7-495F-A759-86BE7B51A45F}">
      <dsp:nvSpPr>
        <dsp:cNvPr id="0" name=""/>
        <dsp:cNvSpPr/>
      </dsp:nvSpPr>
      <dsp:spPr>
        <a:xfrm>
          <a:off x="0" y="19868"/>
          <a:ext cx="3513223" cy="411840"/>
        </a:xfrm>
        <a:prstGeom prst="roundRect">
          <a:avLst/>
        </a:prstGeom>
        <a:solidFill>
          <a:srgbClr val="8064A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latin typeface="Bahnschrift Light SemiCondensed" panose="020B0502040204020203" pitchFamily="34" charset="0"/>
            </a:rPr>
            <a:t>Conservación del empleo</a:t>
          </a:r>
          <a:endParaRPr lang="es-ES" sz="1600" b="1" kern="1200" dirty="0">
            <a:latin typeface="Bahnschrift Light SemiCondensed" panose="020B0502040204020203" pitchFamily="34" charset="0"/>
          </a:endParaRPr>
        </a:p>
      </dsp:txBody>
      <dsp:txXfrm>
        <a:off x="20104" y="39972"/>
        <a:ext cx="3473015" cy="371632"/>
      </dsp:txXfrm>
    </dsp:sp>
    <dsp:sp modelId="{257EE362-8FEC-4C53-A974-7083F6B05779}">
      <dsp:nvSpPr>
        <dsp:cNvPr id="0" name=""/>
        <dsp:cNvSpPr/>
      </dsp:nvSpPr>
      <dsp:spPr>
        <a:xfrm>
          <a:off x="0" y="431708"/>
          <a:ext cx="3513223" cy="421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545" tIns="17780" rIns="99568" bIns="17780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400" b="0" kern="1200" dirty="0" smtClean="0">
              <a:latin typeface="Bahnschrift Light SemiCondensed" panose="020B0502040204020203" pitchFamily="34" charset="0"/>
            </a:rPr>
            <a:t>9 empleos en promedio por cada empresa apoyada</a:t>
          </a:r>
          <a:endParaRPr lang="es-ES" sz="1400" b="0" kern="1200" dirty="0">
            <a:latin typeface="Bahnschrift Light SemiCondensed" panose="020B0502040204020203" pitchFamily="34" charset="0"/>
          </a:endParaRPr>
        </a:p>
      </dsp:txBody>
      <dsp:txXfrm>
        <a:off x="0" y="431708"/>
        <a:ext cx="3513223" cy="421245"/>
      </dsp:txXfrm>
    </dsp:sp>
    <dsp:sp modelId="{3B181503-35F4-4DF4-A3D0-88A46F1DB0FC}">
      <dsp:nvSpPr>
        <dsp:cNvPr id="0" name=""/>
        <dsp:cNvSpPr/>
      </dsp:nvSpPr>
      <dsp:spPr>
        <a:xfrm>
          <a:off x="0" y="852954"/>
          <a:ext cx="3513223" cy="411840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latin typeface="Bahnschrift Light SemiCondensed" panose="020B0502040204020203" pitchFamily="34" charset="0"/>
            </a:rPr>
            <a:t>Incremento en la productividad</a:t>
          </a:r>
          <a:endParaRPr lang="es-ES" sz="1600" b="1" kern="1200" dirty="0">
            <a:latin typeface="Bahnschrift Light SemiCondensed" panose="020B0502040204020203" pitchFamily="34" charset="0"/>
          </a:endParaRPr>
        </a:p>
      </dsp:txBody>
      <dsp:txXfrm>
        <a:off x="20104" y="873058"/>
        <a:ext cx="3473015" cy="371632"/>
      </dsp:txXfrm>
    </dsp:sp>
    <dsp:sp modelId="{9F132F77-CEF5-44C3-8E68-D20B0977E895}">
      <dsp:nvSpPr>
        <dsp:cNvPr id="0" name=""/>
        <dsp:cNvSpPr/>
      </dsp:nvSpPr>
      <dsp:spPr>
        <a:xfrm>
          <a:off x="0" y="1264794"/>
          <a:ext cx="3513223" cy="865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545" tIns="17780" rIns="99568" bIns="17780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400" b="0" kern="1200" dirty="0" smtClean="0">
              <a:latin typeface="Bahnschrift Light SemiCondensed" panose="020B0502040204020203" pitchFamily="34" charset="0"/>
            </a:rPr>
            <a:t>Aumento en $98,870 MXN en el sector industrial</a:t>
          </a:r>
          <a:endParaRPr lang="es-ES" sz="1400" b="0" kern="1200" dirty="0">
            <a:latin typeface="Bahnschrift Light SemiCondensed" panose="020B0502040204020203" pitchFamily="34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400" b="0" kern="1200" dirty="0" smtClean="0">
              <a:latin typeface="Bahnschrift Light SemiCondensed" panose="020B0502040204020203" pitchFamily="34" charset="0"/>
            </a:rPr>
            <a:t>Aumento en $17,345 MXN en el sector comercial</a:t>
          </a:r>
          <a:endParaRPr lang="es-ES" sz="1400" b="0" kern="1200" dirty="0">
            <a:latin typeface="Bahnschrift Light SemiCondensed" panose="020B0502040204020203" pitchFamily="34" charset="0"/>
          </a:endParaRPr>
        </a:p>
      </dsp:txBody>
      <dsp:txXfrm>
        <a:off x="0" y="1264794"/>
        <a:ext cx="3513223" cy="865260"/>
      </dsp:txXfrm>
    </dsp:sp>
    <dsp:sp modelId="{9393A22B-9C4F-47D5-ADB3-6667F62D129C}">
      <dsp:nvSpPr>
        <dsp:cNvPr id="0" name=""/>
        <dsp:cNvSpPr/>
      </dsp:nvSpPr>
      <dsp:spPr>
        <a:xfrm>
          <a:off x="0" y="2130054"/>
          <a:ext cx="3513223" cy="411840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latin typeface="Bahnschrift Light SemiCondensed" panose="020B0502040204020203" pitchFamily="34" charset="0"/>
            </a:rPr>
            <a:t>Mayor número de bienes y servicios</a:t>
          </a:r>
          <a:endParaRPr lang="es-ES" sz="1600" b="1" kern="1200" dirty="0">
            <a:latin typeface="Bahnschrift Light SemiCondensed" panose="020B0502040204020203" pitchFamily="34" charset="0"/>
          </a:endParaRPr>
        </a:p>
      </dsp:txBody>
      <dsp:txXfrm>
        <a:off x="20104" y="2150158"/>
        <a:ext cx="3473015" cy="371632"/>
      </dsp:txXfrm>
    </dsp:sp>
    <dsp:sp modelId="{A773F487-37C9-408D-A5AA-DE6B6809D655}">
      <dsp:nvSpPr>
        <dsp:cNvPr id="0" name=""/>
        <dsp:cNvSpPr/>
      </dsp:nvSpPr>
      <dsp:spPr>
        <a:xfrm>
          <a:off x="0" y="2541894"/>
          <a:ext cx="3513223" cy="421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545" tIns="17780" rIns="99568" bIns="17780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400" b="0" kern="1200" dirty="0" smtClean="0">
              <a:latin typeface="Bahnschrift Light SemiCondensed" panose="020B0502040204020203" pitchFamily="34" charset="0"/>
            </a:rPr>
            <a:t>8 productos adicionales ofrecidos por las microempresas industriales</a:t>
          </a:r>
          <a:endParaRPr lang="es-ES" sz="1400" b="0" kern="1200" dirty="0">
            <a:latin typeface="Bahnschrift Light SemiCondensed" panose="020B0502040204020203" pitchFamily="34" charset="0"/>
          </a:endParaRPr>
        </a:p>
      </dsp:txBody>
      <dsp:txXfrm>
        <a:off x="0" y="2541894"/>
        <a:ext cx="3513223" cy="42124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1013A8-D741-48C1-87A2-463F4A8ED20E}">
      <dsp:nvSpPr>
        <dsp:cNvPr id="0" name=""/>
        <dsp:cNvSpPr/>
      </dsp:nvSpPr>
      <dsp:spPr>
        <a:xfrm>
          <a:off x="4762" y="7193"/>
          <a:ext cx="1074601" cy="4320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>
              <a:latin typeface="Bahnschrift Light SemiCondensed" panose="020B0502040204020203" pitchFamily="34" charset="0"/>
            </a:rPr>
            <a:t>Insumos</a:t>
          </a:r>
          <a:endParaRPr lang="es-ES" sz="1000" b="1" kern="1200" dirty="0">
            <a:latin typeface="Bahnschrift Light SemiCondensed" panose="020B0502040204020203" pitchFamily="34" charset="0"/>
          </a:endParaRPr>
        </a:p>
      </dsp:txBody>
      <dsp:txXfrm>
        <a:off x="4762" y="7193"/>
        <a:ext cx="1074601" cy="288000"/>
      </dsp:txXfrm>
    </dsp:sp>
    <dsp:sp modelId="{0FE8EDB1-F8CA-4E50-B66A-01C8A13CB667}">
      <dsp:nvSpPr>
        <dsp:cNvPr id="0" name=""/>
        <dsp:cNvSpPr/>
      </dsp:nvSpPr>
      <dsp:spPr>
        <a:xfrm>
          <a:off x="224861" y="295193"/>
          <a:ext cx="1074601" cy="12216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b="1" kern="1200" dirty="0" smtClean="0">
              <a:latin typeface="Bahnschrift Light SemiCondensed" panose="020B0502040204020203" pitchFamily="34" charset="0"/>
            </a:rPr>
            <a:t>Recursos humanos y materiales</a:t>
          </a:r>
          <a:endParaRPr lang="es-ES" sz="1000" b="1" kern="1200" dirty="0">
            <a:latin typeface="Bahnschrift Light SemiCondensed" panose="020B0502040204020203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b="1" kern="1200" dirty="0" smtClean="0">
              <a:latin typeface="Bahnschrift Light SemiCondensed" panose="020B0502040204020203" pitchFamily="34" charset="0"/>
            </a:rPr>
            <a:t>Fondeo</a:t>
          </a:r>
          <a:endParaRPr lang="es-ES" sz="1000" b="1" kern="1200" dirty="0">
            <a:latin typeface="Bahnschrift Light SemiCondensed" panose="020B0502040204020203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b="1" kern="1200" dirty="0" smtClean="0">
              <a:latin typeface="Bahnschrift Light SemiCondensed" panose="020B0502040204020203" pitchFamily="34" charset="0"/>
            </a:rPr>
            <a:t>Tecnología</a:t>
          </a:r>
          <a:endParaRPr lang="es-ES" sz="1000" b="1" kern="1200" dirty="0">
            <a:latin typeface="Bahnschrift Light SemiCondensed" panose="020B0502040204020203" pitchFamily="34" charset="0"/>
          </a:endParaRPr>
        </a:p>
      </dsp:txBody>
      <dsp:txXfrm>
        <a:off x="256335" y="326667"/>
        <a:ext cx="1011653" cy="1158696"/>
      </dsp:txXfrm>
    </dsp:sp>
    <dsp:sp modelId="{2C9B9BA4-06DE-4E46-BCED-BAFF8C924974}">
      <dsp:nvSpPr>
        <dsp:cNvPr id="0" name=""/>
        <dsp:cNvSpPr/>
      </dsp:nvSpPr>
      <dsp:spPr>
        <a:xfrm>
          <a:off x="1242270" y="17421"/>
          <a:ext cx="345360" cy="2675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00" kern="1200"/>
        </a:p>
      </dsp:txBody>
      <dsp:txXfrm>
        <a:off x="1242270" y="70930"/>
        <a:ext cx="265097" cy="160526"/>
      </dsp:txXfrm>
    </dsp:sp>
    <dsp:sp modelId="{97123B51-C2C8-49AB-A881-42BB49AAACBF}">
      <dsp:nvSpPr>
        <dsp:cNvPr id="0" name=""/>
        <dsp:cNvSpPr/>
      </dsp:nvSpPr>
      <dsp:spPr>
        <a:xfrm>
          <a:off x="1730987" y="7193"/>
          <a:ext cx="1074601" cy="432000"/>
        </a:xfrm>
        <a:prstGeom prst="roundRect">
          <a:avLst>
            <a:gd name="adj" fmla="val 10000"/>
          </a:avLst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>
              <a:latin typeface="Bahnschrift Light SemiCondensed" panose="020B0502040204020203" pitchFamily="34" charset="0"/>
            </a:rPr>
            <a:t>Procesos</a:t>
          </a:r>
          <a:endParaRPr lang="es-ES" sz="1000" b="1" kern="1200" dirty="0">
            <a:latin typeface="Bahnschrift Light SemiCondensed" panose="020B0502040204020203" pitchFamily="34" charset="0"/>
          </a:endParaRPr>
        </a:p>
      </dsp:txBody>
      <dsp:txXfrm>
        <a:off x="1730987" y="7193"/>
        <a:ext cx="1074601" cy="288000"/>
      </dsp:txXfrm>
    </dsp:sp>
    <dsp:sp modelId="{64C5DD07-F780-45F8-878E-8A8B88E5AB1D}">
      <dsp:nvSpPr>
        <dsp:cNvPr id="0" name=""/>
        <dsp:cNvSpPr/>
      </dsp:nvSpPr>
      <dsp:spPr>
        <a:xfrm>
          <a:off x="1951087" y="295193"/>
          <a:ext cx="1074601" cy="12216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2812566"/>
              <a:satOff val="-4220"/>
              <a:lumOff val="-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b="1" kern="1200" dirty="0" smtClean="0">
              <a:latin typeface="Bahnschrift Light SemiCondensed" panose="020B0502040204020203" pitchFamily="34" charset="0"/>
            </a:rPr>
            <a:t>Actividades realizadas</a:t>
          </a:r>
          <a:endParaRPr lang="es-ES" sz="1000" b="1" kern="1200" dirty="0">
            <a:latin typeface="Bahnschrift Light SemiCondensed" panose="020B0502040204020203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b="1" kern="1200" dirty="0" smtClean="0">
              <a:latin typeface="Bahnschrift Light SemiCondensed" panose="020B0502040204020203" pitchFamily="34" charset="0"/>
            </a:rPr>
            <a:t>Promoción, evaluación y otorgamiento de créditos</a:t>
          </a:r>
          <a:endParaRPr lang="es-ES" sz="1000" b="1" kern="1200" dirty="0">
            <a:latin typeface="Bahnschrift Light SemiCondensed" panose="020B0502040204020203" pitchFamily="34" charset="0"/>
          </a:endParaRPr>
        </a:p>
      </dsp:txBody>
      <dsp:txXfrm>
        <a:off x="1982561" y="326667"/>
        <a:ext cx="1011653" cy="1158696"/>
      </dsp:txXfrm>
    </dsp:sp>
    <dsp:sp modelId="{37325B63-1914-4962-B581-C72EE851418B}">
      <dsp:nvSpPr>
        <dsp:cNvPr id="0" name=""/>
        <dsp:cNvSpPr/>
      </dsp:nvSpPr>
      <dsp:spPr>
        <a:xfrm>
          <a:off x="2968495" y="17421"/>
          <a:ext cx="345360" cy="2675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00" kern="1200"/>
        </a:p>
      </dsp:txBody>
      <dsp:txXfrm>
        <a:off x="2968495" y="70930"/>
        <a:ext cx="265097" cy="160526"/>
      </dsp:txXfrm>
    </dsp:sp>
    <dsp:sp modelId="{2158EE90-9C6B-4F79-A1D1-68572ACFA571}">
      <dsp:nvSpPr>
        <dsp:cNvPr id="0" name=""/>
        <dsp:cNvSpPr/>
      </dsp:nvSpPr>
      <dsp:spPr>
        <a:xfrm>
          <a:off x="3457212" y="7193"/>
          <a:ext cx="1074601" cy="432000"/>
        </a:xfrm>
        <a:prstGeom prst="roundRect">
          <a:avLst>
            <a:gd name="adj" fmla="val 1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>
              <a:latin typeface="Bahnschrift Light SemiCondensed" panose="020B0502040204020203" pitchFamily="34" charset="0"/>
            </a:rPr>
            <a:t>Productos</a:t>
          </a:r>
          <a:endParaRPr lang="es-ES" sz="1000" b="1" kern="1200" dirty="0">
            <a:latin typeface="Bahnschrift Light SemiCondensed" panose="020B0502040204020203" pitchFamily="34" charset="0"/>
          </a:endParaRPr>
        </a:p>
      </dsp:txBody>
      <dsp:txXfrm>
        <a:off x="3457212" y="7193"/>
        <a:ext cx="1074601" cy="288000"/>
      </dsp:txXfrm>
    </dsp:sp>
    <dsp:sp modelId="{E1BBC8B4-8870-436C-9437-3E9F2442D6DC}">
      <dsp:nvSpPr>
        <dsp:cNvPr id="0" name=""/>
        <dsp:cNvSpPr/>
      </dsp:nvSpPr>
      <dsp:spPr>
        <a:xfrm>
          <a:off x="3677312" y="295193"/>
          <a:ext cx="1074601" cy="12216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b="1" kern="1200" dirty="0" smtClean="0">
              <a:latin typeface="Bahnschrift Light SemiCondensed" panose="020B0502040204020203" pitchFamily="34" charset="0"/>
            </a:rPr>
            <a:t>Productos o servicios específicos</a:t>
          </a:r>
          <a:endParaRPr lang="es-ES" sz="1000" b="1" kern="1200" dirty="0">
            <a:latin typeface="Bahnschrift Light SemiCondensed" panose="020B0502040204020203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b="1" kern="1200" dirty="0" smtClean="0">
              <a:latin typeface="Bahnschrift Light SemiCondensed" panose="020B0502040204020203" pitchFamily="34" charset="0"/>
            </a:rPr>
            <a:t>Financiamiento</a:t>
          </a:r>
          <a:endParaRPr lang="es-ES" sz="1000" b="1" kern="1200" dirty="0">
            <a:latin typeface="Bahnschrift Light SemiCondensed" panose="020B0502040204020203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b="1" kern="1200" dirty="0" smtClean="0">
              <a:latin typeface="Bahnschrift Light SemiCondensed" panose="020B0502040204020203" pitchFamily="34" charset="0"/>
            </a:rPr>
            <a:t>Capital de riesgo</a:t>
          </a:r>
          <a:endParaRPr lang="es-ES" sz="1000" b="1" kern="1200" dirty="0">
            <a:latin typeface="Bahnschrift Light SemiCondensed" panose="020B0502040204020203" pitchFamily="34" charset="0"/>
          </a:endParaRPr>
        </a:p>
      </dsp:txBody>
      <dsp:txXfrm>
        <a:off x="3708786" y="326667"/>
        <a:ext cx="1011653" cy="1158696"/>
      </dsp:txXfrm>
    </dsp:sp>
    <dsp:sp modelId="{2BA96CB3-2165-415D-A207-299BBD2AA041}">
      <dsp:nvSpPr>
        <dsp:cNvPr id="0" name=""/>
        <dsp:cNvSpPr/>
      </dsp:nvSpPr>
      <dsp:spPr>
        <a:xfrm>
          <a:off x="4694720" y="17421"/>
          <a:ext cx="345360" cy="2675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00" kern="1200"/>
        </a:p>
      </dsp:txBody>
      <dsp:txXfrm>
        <a:off x="4694720" y="70930"/>
        <a:ext cx="265097" cy="160526"/>
      </dsp:txXfrm>
    </dsp:sp>
    <dsp:sp modelId="{13506389-21DD-443F-BF39-03133BAC1DE3}">
      <dsp:nvSpPr>
        <dsp:cNvPr id="0" name=""/>
        <dsp:cNvSpPr/>
      </dsp:nvSpPr>
      <dsp:spPr>
        <a:xfrm>
          <a:off x="5183437" y="7193"/>
          <a:ext cx="1074601" cy="432000"/>
        </a:xfrm>
        <a:prstGeom prst="roundRect">
          <a:avLst>
            <a:gd name="adj" fmla="val 10000"/>
          </a:avLst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>
              <a:latin typeface="Bahnschrift Light SemiCondensed" panose="020B0502040204020203" pitchFamily="34" charset="0"/>
            </a:rPr>
            <a:t>Resultados</a:t>
          </a:r>
          <a:endParaRPr lang="es-ES" sz="1000" b="1" kern="1200" dirty="0">
            <a:latin typeface="Bahnschrift Light SemiCondensed" panose="020B0502040204020203" pitchFamily="34" charset="0"/>
          </a:endParaRPr>
        </a:p>
      </dsp:txBody>
      <dsp:txXfrm>
        <a:off x="5183437" y="7193"/>
        <a:ext cx="1074601" cy="288000"/>
      </dsp:txXfrm>
    </dsp:sp>
    <dsp:sp modelId="{55F79AC4-EE9C-485F-9562-68B1010FEBA8}">
      <dsp:nvSpPr>
        <dsp:cNvPr id="0" name=""/>
        <dsp:cNvSpPr/>
      </dsp:nvSpPr>
      <dsp:spPr>
        <a:xfrm>
          <a:off x="5403537" y="295193"/>
          <a:ext cx="1074601" cy="12216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8437698"/>
              <a:satOff val="-12660"/>
              <a:lumOff val="-2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b="1" kern="1200" dirty="0" smtClean="0">
              <a:latin typeface="Bahnschrift Light SemiCondensed" panose="020B0502040204020203" pitchFamily="34" charset="0"/>
            </a:rPr>
            <a:t>Acceso al financiamiento</a:t>
          </a:r>
          <a:endParaRPr lang="es-ES" sz="1000" b="1" kern="1200" dirty="0">
            <a:latin typeface="Bahnschrift Light SemiCondensed" panose="020B0502040204020203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b="1" kern="1200" dirty="0" smtClean="0">
              <a:latin typeface="Bahnschrift Light SemiCondensed" panose="020B0502040204020203" pitchFamily="34" charset="0"/>
            </a:rPr>
            <a:t>Reducción de tasas </a:t>
          </a:r>
          <a:endParaRPr lang="es-ES" sz="1000" b="1" kern="1200" dirty="0">
            <a:latin typeface="Bahnschrift Light SemiCondensed" panose="020B0502040204020203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b="1" kern="1200" dirty="0" smtClean="0">
              <a:latin typeface="Bahnschrift Light SemiCondensed" panose="020B0502040204020203" pitchFamily="34" charset="0"/>
            </a:rPr>
            <a:t>Incremento de plazos</a:t>
          </a:r>
          <a:endParaRPr lang="es-ES" sz="1000" b="1" kern="1200" dirty="0">
            <a:latin typeface="Bahnschrift Light SemiCondensed" panose="020B0502040204020203" pitchFamily="34" charset="0"/>
          </a:endParaRPr>
        </a:p>
      </dsp:txBody>
      <dsp:txXfrm>
        <a:off x="5435011" y="326667"/>
        <a:ext cx="1011653" cy="1158696"/>
      </dsp:txXfrm>
    </dsp:sp>
    <dsp:sp modelId="{C97BCF8A-570E-4620-A534-2FA4A16D005A}">
      <dsp:nvSpPr>
        <dsp:cNvPr id="0" name=""/>
        <dsp:cNvSpPr/>
      </dsp:nvSpPr>
      <dsp:spPr>
        <a:xfrm>
          <a:off x="6420945" y="17421"/>
          <a:ext cx="345360" cy="2675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00" kern="1200"/>
        </a:p>
      </dsp:txBody>
      <dsp:txXfrm>
        <a:off x="6420945" y="70930"/>
        <a:ext cx="265097" cy="160526"/>
      </dsp:txXfrm>
    </dsp:sp>
    <dsp:sp modelId="{1D679FAE-8ACC-43DE-A805-38073739EBFA}">
      <dsp:nvSpPr>
        <dsp:cNvPr id="0" name=""/>
        <dsp:cNvSpPr/>
      </dsp:nvSpPr>
      <dsp:spPr>
        <a:xfrm>
          <a:off x="6909663" y="7193"/>
          <a:ext cx="1074601" cy="432000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>
              <a:latin typeface="Bahnschrift Light SemiCondensed" panose="020B0502040204020203" pitchFamily="34" charset="0"/>
            </a:rPr>
            <a:t>Impacto</a:t>
          </a:r>
          <a:endParaRPr lang="es-ES" sz="1000" b="1" kern="1200" dirty="0">
            <a:latin typeface="Bahnschrift Light SemiCondensed" panose="020B0502040204020203" pitchFamily="34" charset="0"/>
          </a:endParaRPr>
        </a:p>
      </dsp:txBody>
      <dsp:txXfrm>
        <a:off x="6909663" y="7193"/>
        <a:ext cx="1074601" cy="288000"/>
      </dsp:txXfrm>
    </dsp:sp>
    <dsp:sp modelId="{A157BA25-8B15-4201-80BA-C051BF7BF936}">
      <dsp:nvSpPr>
        <dsp:cNvPr id="0" name=""/>
        <dsp:cNvSpPr/>
      </dsp:nvSpPr>
      <dsp:spPr>
        <a:xfrm>
          <a:off x="7129762" y="295193"/>
          <a:ext cx="1074601" cy="12216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b="1" kern="1200" dirty="0" smtClean="0">
              <a:latin typeface="Bahnschrift Light SemiCondensed" panose="020B0502040204020203" pitchFamily="34" charset="0"/>
            </a:rPr>
            <a:t>Cambios derivados de la puesta en marcha de los productos</a:t>
          </a:r>
          <a:endParaRPr lang="es-ES" sz="1000" b="1" kern="1200" dirty="0">
            <a:latin typeface="Bahnschrift Light SemiCondensed" panose="020B0502040204020203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b="1" kern="1200" dirty="0" smtClean="0">
              <a:latin typeface="Bahnschrift Light SemiCondensed" panose="020B0502040204020203" pitchFamily="34" charset="0"/>
            </a:rPr>
            <a:t>Efectividad en el desarrollo</a:t>
          </a:r>
          <a:endParaRPr lang="es-ES" sz="1000" b="1" kern="1200" dirty="0">
            <a:latin typeface="Bahnschrift Light SemiCondensed" panose="020B0502040204020203" pitchFamily="34" charset="0"/>
          </a:endParaRPr>
        </a:p>
      </dsp:txBody>
      <dsp:txXfrm>
        <a:off x="7161236" y="326667"/>
        <a:ext cx="1011653" cy="115869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F705AE-BB72-4DD5-B78B-1F62AD96F3F3}">
      <dsp:nvSpPr>
        <dsp:cNvPr id="0" name=""/>
        <dsp:cNvSpPr/>
      </dsp:nvSpPr>
      <dsp:spPr>
        <a:xfrm rot="5400000">
          <a:off x="-178711" y="178884"/>
          <a:ext cx="1191412" cy="833989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>
              <a:latin typeface="Bahnschrift Light SemiCondensed" panose="020B0502040204020203" pitchFamily="34" charset="0"/>
            </a:rPr>
            <a:t>Orientación a resultados</a:t>
          </a:r>
          <a:endParaRPr lang="es-ES" sz="1100" b="1" kern="1200" dirty="0">
            <a:latin typeface="Bahnschrift Light SemiCondensed" panose="020B0502040204020203" pitchFamily="34" charset="0"/>
          </a:endParaRPr>
        </a:p>
      </dsp:txBody>
      <dsp:txXfrm rot="-5400000">
        <a:off x="1" y="417168"/>
        <a:ext cx="833989" cy="357423"/>
      </dsp:txXfrm>
    </dsp:sp>
    <dsp:sp modelId="{B2D70679-1D61-4D14-B641-945FEBE275C7}">
      <dsp:nvSpPr>
        <dsp:cNvPr id="0" name=""/>
        <dsp:cNvSpPr/>
      </dsp:nvSpPr>
      <dsp:spPr>
        <a:xfrm rot="5400000">
          <a:off x="1767267" y="-933105"/>
          <a:ext cx="774418" cy="26409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b="0" kern="1200" dirty="0" smtClean="0">
              <a:latin typeface="Bahnschrift Light SemiCondensed" panose="020B0502040204020203" pitchFamily="34" charset="0"/>
            </a:rPr>
            <a:t>Matriz de impacto en el desarrollo (MID)</a:t>
          </a:r>
          <a:endParaRPr lang="es-ES" sz="1100" b="0" kern="1200" dirty="0">
            <a:latin typeface="Bahnschrift Light SemiCondensed" panose="020B0502040204020203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b="0" kern="1200" dirty="0" smtClean="0">
              <a:latin typeface="Bahnschrift Light SemiCondensed" panose="020B0502040204020203" pitchFamily="34" charset="0"/>
            </a:rPr>
            <a:t>Conocer si los proyectos cumplen con los objetivos</a:t>
          </a:r>
          <a:endParaRPr lang="es-ES" sz="1100" b="0" kern="1200" dirty="0">
            <a:latin typeface="Bahnschrift Light SemiCondensed" panose="020B0502040204020203" pitchFamily="34" charset="0"/>
          </a:endParaRPr>
        </a:p>
      </dsp:txBody>
      <dsp:txXfrm rot="-5400000">
        <a:off x="833989" y="37977"/>
        <a:ext cx="2603170" cy="698810"/>
      </dsp:txXfrm>
    </dsp:sp>
    <dsp:sp modelId="{97547A4B-BCAB-4BC0-9EB8-ECE1ED589A6A}">
      <dsp:nvSpPr>
        <dsp:cNvPr id="0" name=""/>
        <dsp:cNvSpPr/>
      </dsp:nvSpPr>
      <dsp:spPr>
        <a:xfrm rot="5400000">
          <a:off x="-178711" y="1218403"/>
          <a:ext cx="1191412" cy="833989"/>
        </a:xfrm>
        <a:prstGeom prst="chevron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>
              <a:latin typeface="Bahnschrift Light SemiCondensed" panose="020B0502040204020203" pitchFamily="34" charset="0"/>
            </a:rPr>
            <a:t>Monitoreo y seguimiento</a:t>
          </a:r>
          <a:endParaRPr lang="es-ES" sz="1100" b="1" kern="1200" dirty="0">
            <a:latin typeface="Bahnschrift Light SemiCondensed" panose="020B0502040204020203" pitchFamily="34" charset="0"/>
          </a:endParaRPr>
        </a:p>
      </dsp:txBody>
      <dsp:txXfrm rot="-5400000">
        <a:off x="1" y="1456687"/>
        <a:ext cx="833989" cy="357423"/>
      </dsp:txXfrm>
    </dsp:sp>
    <dsp:sp modelId="{4C9D3F72-52C9-4690-8768-405E95E4AEB1}">
      <dsp:nvSpPr>
        <dsp:cNvPr id="0" name=""/>
        <dsp:cNvSpPr/>
      </dsp:nvSpPr>
      <dsp:spPr>
        <a:xfrm rot="5400000">
          <a:off x="1767267" y="106413"/>
          <a:ext cx="774418" cy="26409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b="0" kern="1200" dirty="0" smtClean="0">
              <a:latin typeface="Bahnschrift Light SemiCondensed" panose="020B0502040204020203" pitchFamily="34" charset="0"/>
            </a:rPr>
            <a:t>Sistema para dar seguimiento a los indicadores de la MID</a:t>
          </a:r>
          <a:endParaRPr lang="es-ES" sz="1100" b="0" kern="1200" dirty="0">
            <a:latin typeface="Bahnschrift Light SemiCondensed" panose="020B0502040204020203" pitchFamily="34" charset="0"/>
          </a:endParaRPr>
        </a:p>
      </dsp:txBody>
      <dsp:txXfrm rot="-5400000">
        <a:off x="833989" y="1077495"/>
        <a:ext cx="2603170" cy="698810"/>
      </dsp:txXfrm>
    </dsp:sp>
    <dsp:sp modelId="{BD0876F4-5168-4EE1-B265-DFB0290EB324}">
      <dsp:nvSpPr>
        <dsp:cNvPr id="0" name=""/>
        <dsp:cNvSpPr/>
      </dsp:nvSpPr>
      <dsp:spPr>
        <a:xfrm rot="5400000">
          <a:off x="-178711" y="2257922"/>
          <a:ext cx="1191412" cy="833989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>
              <a:latin typeface="Bahnschrift Light SemiCondensed" panose="020B0502040204020203" pitchFamily="34" charset="0"/>
            </a:rPr>
            <a:t>Determinación del impacto</a:t>
          </a:r>
          <a:endParaRPr lang="es-ES" sz="1100" b="1" kern="1200" dirty="0">
            <a:latin typeface="Bahnschrift Light SemiCondensed" panose="020B0502040204020203" pitchFamily="34" charset="0"/>
          </a:endParaRPr>
        </a:p>
      </dsp:txBody>
      <dsp:txXfrm rot="-5400000">
        <a:off x="1" y="2496206"/>
        <a:ext cx="833989" cy="357423"/>
      </dsp:txXfrm>
    </dsp:sp>
    <dsp:sp modelId="{D833AE2B-389E-4BBD-85D9-6E8003892553}">
      <dsp:nvSpPr>
        <dsp:cNvPr id="0" name=""/>
        <dsp:cNvSpPr/>
      </dsp:nvSpPr>
      <dsp:spPr>
        <a:xfrm rot="5400000">
          <a:off x="1767267" y="1145932"/>
          <a:ext cx="774418" cy="26409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b="0" kern="1200" dirty="0" smtClean="0">
              <a:latin typeface="Bahnschrift Light SemiCondensed" panose="020B0502040204020203" pitchFamily="34" charset="0"/>
            </a:rPr>
            <a:t>Evaluación de los resultados</a:t>
          </a:r>
          <a:endParaRPr lang="es-ES" sz="1100" b="0" kern="1200" dirty="0">
            <a:latin typeface="Bahnschrift Light SemiCondensed" panose="020B0502040204020203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b="0" kern="1200" dirty="0" smtClean="0">
              <a:latin typeface="Bahnschrift Light SemiCondensed" panose="020B0502040204020203" pitchFamily="34" charset="0"/>
            </a:rPr>
            <a:t>Enfoque en el impacto en el desarrollo</a:t>
          </a:r>
          <a:endParaRPr lang="es-ES" sz="1100" b="0" kern="1200" dirty="0">
            <a:latin typeface="Bahnschrift Light SemiCondensed" panose="020B0502040204020203" pitchFamily="34" charset="0"/>
          </a:endParaRPr>
        </a:p>
      </dsp:txBody>
      <dsp:txXfrm rot="-5400000">
        <a:off x="833989" y="2117014"/>
        <a:ext cx="2603170" cy="6988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0.18262</cdr:x>
      <cdr:y>0.34024</cdr:y>
    </cdr:from>
    <cdr:to>
      <cdr:x>0.40479</cdr:x>
      <cdr:y>0.43713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327760" y="579430"/>
          <a:ext cx="398761" cy="1650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MX" sz="1100" dirty="0"/>
        </a:p>
      </cdr:txBody>
    </cdr:sp>
  </cdr:relSizeAnchor>
  <cdr:relSizeAnchor xmlns:cdr="http://schemas.openxmlformats.org/drawingml/2006/chartDrawing">
    <cdr:from>
      <cdr:x>0</cdr:x>
      <cdr:y>0.12206</cdr:y>
    </cdr:from>
    <cdr:to>
      <cdr:x>0.37923</cdr:x>
      <cdr:y>0.40233</cdr:y>
    </cdr:to>
    <cdr:sp macro="" textlink="">
      <cdr:nvSpPr>
        <cdr:cNvPr id="3" name="CuadroTexto 2"/>
        <cdr:cNvSpPr txBox="1"/>
      </cdr:nvSpPr>
      <cdr:spPr>
        <a:xfrm xmlns:a="http://schemas.openxmlformats.org/drawingml/2006/main">
          <a:off x="-4945509" y="207870"/>
          <a:ext cx="680645" cy="477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MX" sz="1050" b="0" dirty="0" smtClean="0">
              <a:solidFill>
                <a:schemeClr val="tx1"/>
              </a:solidFill>
              <a:latin typeface="Bahnschrift Light SemiCondensed" panose="020B0502040204020203" pitchFamily="34" charset="0"/>
            </a:rPr>
            <a:t>Micro</a:t>
          </a:r>
        </a:p>
        <a:p xmlns:a="http://schemas.openxmlformats.org/drawingml/2006/main">
          <a:r>
            <a:rPr lang="es-MX" sz="1050" b="0" dirty="0" smtClean="0">
              <a:solidFill>
                <a:schemeClr val="tx1"/>
              </a:solidFill>
              <a:latin typeface="Bahnschrift Light SemiCondensed" panose="020B0502040204020203" pitchFamily="34" charset="0"/>
            </a:rPr>
            <a:t>46 %</a:t>
          </a:r>
          <a:endParaRPr lang="es-MX" sz="1050" b="0" dirty="0">
            <a:solidFill>
              <a:schemeClr val="tx1"/>
            </a:solidFill>
            <a:latin typeface="Bahnschrift Light SemiCondensed" panose="020B0502040204020203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7CCBB3-159A-A646-B52B-AD28CF0F55BD}" type="datetimeFigureOut">
              <a:rPr lang="es-ES" smtClean="0"/>
              <a:pPr/>
              <a:t>05/11/2018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3CF968-AE08-914E-85D1-C966FEF2631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31354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AAFD11-80A5-6849-AD8A-B922A3CE0698}" type="datetimeFigureOut">
              <a:rPr lang="es-ES" smtClean="0"/>
              <a:pPr/>
              <a:t>05/11/2018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54FE6-082D-9E45-ACDE-AF689B8131F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9793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54FE6-082D-9E45-ACDE-AF689B8131F4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7276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54FE6-082D-9E45-ACDE-AF689B8131F4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6701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54FE6-082D-9E45-ACDE-AF689B8131F4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2707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APOSITIVA TI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 userDrawn="1"/>
        </p:nvSpPr>
        <p:spPr>
          <a:xfrm>
            <a:off x="0" y="2615381"/>
            <a:ext cx="9144001" cy="1306451"/>
          </a:xfrm>
          <a:prstGeom prst="rect">
            <a:avLst/>
          </a:prstGeom>
          <a:solidFill>
            <a:srgbClr val="EAEB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2" y="4043749"/>
            <a:ext cx="9144000" cy="393098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Tema</a:t>
            </a:r>
            <a:r>
              <a:rPr lang="en-US" dirty="0" smtClean="0"/>
              <a:t> de la </a:t>
            </a:r>
            <a:r>
              <a:rPr lang="en-US" dirty="0" err="1" smtClean="0"/>
              <a:t>Presentación</a:t>
            </a:r>
            <a:endParaRPr lang="es-ES_tradnl" dirty="0"/>
          </a:p>
        </p:txBody>
      </p:sp>
      <p:sp>
        <p:nvSpPr>
          <p:cNvPr id="8" name="Marcador de fecha 4"/>
          <p:cNvSpPr>
            <a:spLocks noGrp="1"/>
          </p:cNvSpPr>
          <p:nvPr>
            <p:ph type="dt" sz="half" idx="2"/>
          </p:nvPr>
        </p:nvSpPr>
        <p:spPr>
          <a:xfrm>
            <a:off x="3335338" y="4615995"/>
            <a:ext cx="2133600" cy="2023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848689"/>
                </a:solidFill>
                <a:latin typeface="Arial"/>
                <a:cs typeface="Arial"/>
              </a:defRPr>
            </a:lvl1pPr>
          </a:lstStyle>
          <a:p>
            <a:fld id="{90139340-DEB1-6140-9FAA-03997DD10460}" type="datetime1">
              <a:rPr lang="es-MX" smtClean="0"/>
              <a:pPr/>
              <a:t>05/11/2018</a:t>
            </a:fld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2" t="13419" r="6763" b="11461"/>
          <a:stretch/>
        </p:blipFill>
        <p:spPr>
          <a:xfrm>
            <a:off x="3677919" y="2946400"/>
            <a:ext cx="1483361" cy="690880"/>
          </a:xfrm>
          <a:prstGeom prst="rect">
            <a:avLst/>
          </a:prstGeom>
        </p:spPr>
      </p:pic>
      <p:sp>
        <p:nvSpPr>
          <p:cNvPr id="9" name="Rectángulo 8"/>
          <p:cNvSpPr/>
          <p:nvPr userDrawn="1"/>
        </p:nvSpPr>
        <p:spPr>
          <a:xfrm>
            <a:off x="1" y="786447"/>
            <a:ext cx="9144001" cy="123406"/>
          </a:xfrm>
          <a:prstGeom prst="rect">
            <a:avLst/>
          </a:prstGeom>
          <a:solidFill>
            <a:srgbClr val="00718F"/>
          </a:solidFill>
          <a:ln>
            <a:solidFill>
              <a:srgbClr val="00729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Rectángulo 10"/>
          <p:cNvSpPr/>
          <p:nvPr userDrawn="1"/>
        </p:nvSpPr>
        <p:spPr>
          <a:xfrm>
            <a:off x="2" y="3906596"/>
            <a:ext cx="9144001" cy="123406"/>
          </a:xfrm>
          <a:prstGeom prst="rect">
            <a:avLst/>
          </a:prstGeom>
          <a:solidFill>
            <a:srgbClr val="00718F"/>
          </a:solidFill>
          <a:ln>
            <a:solidFill>
              <a:srgbClr val="00729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909853"/>
            <a:ext cx="9144000" cy="182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353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SUP IMAGENES IN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222337" y="4805655"/>
            <a:ext cx="8586459" cy="327693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60F1C-DB97-D44C-B018-9F7BAC953F6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4"/>
          </p:nvPr>
        </p:nvSpPr>
        <p:spPr>
          <a:xfrm>
            <a:off x="228877" y="649288"/>
            <a:ext cx="8373331" cy="2414846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10" name="Marcador de posición de imagen 9"/>
          <p:cNvSpPr>
            <a:spLocks noGrp="1"/>
          </p:cNvSpPr>
          <p:nvPr>
            <p:ph type="pic" sz="quarter" idx="15"/>
          </p:nvPr>
        </p:nvSpPr>
        <p:spPr>
          <a:xfrm>
            <a:off x="222250" y="3211513"/>
            <a:ext cx="8379958" cy="1382712"/>
          </a:xfr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0324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SUP MULTI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222337" y="4805655"/>
            <a:ext cx="8586459" cy="327693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60F1C-DB97-D44C-B018-9F7BAC953F6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4"/>
          </p:nvPr>
        </p:nvSpPr>
        <p:spPr>
          <a:xfrm>
            <a:off x="228877" y="649288"/>
            <a:ext cx="8373331" cy="1057373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medios 3"/>
          <p:cNvSpPr>
            <a:spLocks noGrp="1"/>
          </p:cNvSpPr>
          <p:nvPr>
            <p:ph type="media" sz="quarter" idx="16"/>
          </p:nvPr>
        </p:nvSpPr>
        <p:spPr>
          <a:xfrm>
            <a:off x="228877" y="1845048"/>
            <a:ext cx="8373331" cy="2749177"/>
          </a:xfr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880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GRAL PAG COMPLE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224511" y="4804779"/>
            <a:ext cx="8584286" cy="334134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 sz="800">
                <a:latin typeface="Arial"/>
                <a:cs typeface="Arial"/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60F1C-DB97-D44C-B018-9F7BAC953F6C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3"/>
          </p:nvPr>
        </p:nvSpPr>
        <p:spPr>
          <a:xfrm>
            <a:off x="224510" y="660427"/>
            <a:ext cx="8359775" cy="394213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9731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SUP Y GRAF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224511" y="4804779"/>
            <a:ext cx="8584286" cy="334134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 sz="800">
                <a:latin typeface="Arial"/>
                <a:cs typeface="Arial"/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60F1C-DB97-D44C-B018-9F7BAC953F6C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1" name="Marcador de gráfico 10"/>
          <p:cNvSpPr>
            <a:spLocks noGrp="1"/>
          </p:cNvSpPr>
          <p:nvPr>
            <p:ph type="chart" sz="quarter" idx="13"/>
          </p:nvPr>
        </p:nvSpPr>
        <p:spPr>
          <a:xfrm>
            <a:off x="224510" y="1232308"/>
            <a:ext cx="8359775" cy="3434036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4"/>
          </p:nvPr>
        </p:nvSpPr>
        <p:spPr>
          <a:xfrm>
            <a:off x="224511" y="654050"/>
            <a:ext cx="8359773" cy="460375"/>
          </a:xfrm>
        </p:spPr>
        <p:txBody>
          <a:bodyPr/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68510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Y GRAFICA 2 C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224511" y="4804779"/>
            <a:ext cx="8584286" cy="334134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 sz="800">
                <a:latin typeface="Arial"/>
                <a:cs typeface="Arial"/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60F1C-DB97-D44C-B018-9F7BAC953F6C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1" name="Marcador de gráfico 10"/>
          <p:cNvSpPr>
            <a:spLocks noGrp="1"/>
          </p:cNvSpPr>
          <p:nvPr>
            <p:ph type="chart" sz="quarter" idx="13"/>
          </p:nvPr>
        </p:nvSpPr>
        <p:spPr>
          <a:xfrm>
            <a:off x="4533696" y="653775"/>
            <a:ext cx="4050589" cy="4012569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4"/>
          </p:nvPr>
        </p:nvSpPr>
        <p:spPr>
          <a:xfrm>
            <a:off x="223838" y="654050"/>
            <a:ext cx="4059237" cy="4012294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8738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 SUP 2 GRAFICAS TEX IN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222337" y="4805655"/>
            <a:ext cx="8586459" cy="327693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60F1C-DB97-D44C-B018-9F7BAC953F6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5"/>
          </p:nvPr>
        </p:nvSpPr>
        <p:spPr>
          <a:xfrm>
            <a:off x="222250" y="649288"/>
            <a:ext cx="8379958" cy="47625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6"/>
          </p:nvPr>
        </p:nvSpPr>
        <p:spPr>
          <a:xfrm>
            <a:off x="222250" y="4127500"/>
            <a:ext cx="8379958" cy="466725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14" name="Marcador de gráfico 13"/>
          <p:cNvSpPr>
            <a:spLocks noGrp="1"/>
          </p:cNvSpPr>
          <p:nvPr>
            <p:ph type="chart" sz="quarter" idx="17"/>
          </p:nvPr>
        </p:nvSpPr>
        <p:spPr>
          <a:xfrm>
            <a:off x="222250" y="1239838"/>
            <a:ext cx="4030663" cy="2769379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16" name="Marcador de gráfico 15"/>
          <p:cNvSpPr>
            <a:spLocks noGrp="1"/>
          </p:cNvSpPr>
          <p:nvPr>
            <p:ph type="chart" sz="quarter" idx="18"/>
          </p:nvPr>
        </p:nvSpPr>
        <p:spPr>
          <a:xfrm>
            <a:off x="4563230" y="1247415"/>
            <a:ext cx="4038977" cy="2761802"/>
          </a:xfr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6262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SUP DIA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222337" y="4805655"/>
            <a:ext cx="8586459" cy="327693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60F1C-DB97-D44C-B018-9F7BAC953F6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4"/>
          </p:nvPr>
        </p:nvSpPr>
        <p:spPr>
          <a:xfrm>
            <a:off x="222250" y="649288"/>
            <a:ext cx="8379958" cy="476250"/>
          </a:xfrm>
        </p:spPr>
        <p:txBody>
          <a:bodyPr/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10" name="Marcador de tabla 9"/>
          <p:cNvSpPr>
            <a:spLocks noGrp="1"/>
          </p:cNvSpPr>
          <p:nvPr>
            <p:ph type="tbl" sz="quarter" idx="15"/>
          </p:nvPr>
        </p:nvSpPr>
        <p:spPr>
          <a:xfrm>
            <a:off x="222250" y="1239837"/>
            <a:ext cx="8379958" cy="3354783"/>
          </a:xfr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38159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A PAG COMPLE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222337" y="4805655"/>
            <a:ext cx="8586459" cy="327693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60F1C-DB97-D44C-B018-9F7BAC953F6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4" name="Marcador de tabla 3"/>
          <p:cNvSpPr>
            <a:spLocks noGrp="1"/>
          </p:cNvSpPr>
          <p:nvPr>
            <p:ph type="tbl" sz="quarter" idx="14"/>
          </p:nvPr>
        </p:nvSpPr>
        <p:spPr>
          <a:xfrm>
            <a:off x="222250" y="649288"/>
            <a:ext cx="8379958" cy="3945334"/>
          </a:xfr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5708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S TEXTO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222337" y="4805655"/>
            <a:ext cx="8586459" cy="327693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60F1C-DB97-D44C-B018-9F7BAC953F6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5"/>
          </p:nvPr>
        </p:nvSpPr>
        <p:spPr>
          <a:xfrm>
            <a:off x="222250" y="649745"/>
            <a:ext cx="2701925" cy="3944876"/>
          </a:xfrm>
        </p:spPr>
        <p:txBody>
          <a:bodyPr/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6"/>
          </p:nvPr>
        </p:nvSpPr>
        <p:spPr>
          <a:xfrm>
            <a:off x="3079750" y="649287"/>
            <a:ext cx="2694436" cy="3945334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13" name="Marcador de posición de imagen 12"/>
          <p:cNvSpPr>
            <a:spLocks noGrp="1"/>
          </p:cNvSpPr>
          <p:nvPr>
            <p:ph type="pic" sz="quarter" idx="17"/>
          </p:nvPr>
        </p:nvSpPr>
        <p:spPr>
          <a:xfrm>
            <a:off x="5929312" y="649288"/>
            <a:ext cx="2672895" cy="3945333"/>
          </a:xfr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24699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 TEXTO IMAGENES FOTO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222337" y="4805655"/>
            <a:ext cx="8586459" cy="327693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60F1C-DB97-D44C-B018-9F7BAC953F6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4"/>
          </p:nvPr>
        </p:nvSpPr>
        <p:spPr>
          <a:xfrm>
            <a:off x="222250" y="649288"/>
            <a:ext cx="5551488" cy="3945333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10" name="Marcador de posición de imagen 9"/>
          <p:cNvSpPr>
            <a:spLocks noGrp="1"/>
          </p:cNvSpPr>
          <p:nvPr>
            <p:ph type="pic" sz="quarter" idx="15"/>
          </p:nvPr>
        </p:nvSpPr>
        <p:spPr>
          <a:xfrm>
            <a:off x="5929246" y="649745"/>
            <a:ext cx="2672961" cy="3944876"/>
          </a:xfr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56265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7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 userDrawn="1"/>
        </p:nvSpPr>
        <p:spPr>
          <a:xfrm>
            <a:off x="0" y="459982"/>
            <a:ext cx="8808797" cy="4331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/>
          <p:cNvSpPr/>
          <p:nvPr userDrawn="1"/>
        </p:nvSpPr>
        <p:spPr>
          <a:xfrm>
            <a:off x="2036203" y="0"/>
            <a:ext cx="6772594" cy="45998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alpha val="75000"/>
                </a:schemeClr>
              </a:gs>
              <a:gs pos="3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0"/>
            <a:tileRect/>
          </a:gra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8" name="Rectángulo 17"/>
          <p:cNvSpPr/>
          <p:nvPr userDrawn="1"/>
        </p:nvSpPr>
        <p:spPr>
          <a:xfrm>
            <a:off x="8910457" y="-1"/>
            <a:ext cx="233543" cy="5143503"/>
          </a:xfrm>
          <a:prstGeom prst="rect">
            <a:avLst/>
          </a:prstGeom>
          <a:solidFill>
            <a:srgbClr val="BC76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1" name="Rectángulo 20"/>
          <p:cNvSpPr/>
          <p:nvPr userDrawn="1"/>
        </p:nvSpPr>
        <p:spPr>
          <a:xfrm>
            <a:off x="2000203" y="-5301"/>
            <a:ext cx="36000" cy="465284"/>
          </a:xfrm>
          <a:prstGeom prst="rect">
            <a:avLst/>
          </a:prstGeom>
          <a:solidFill>
            <a:srgbClr val="BC7625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2036203" y="-1"/>
            <a:ext cx="6772594" cy="452350"/>
          </a:xfrm>
          <a:prstGeom prst="rect">
            <a:avLst/>
          </a:prstGeom>
        </p:spPr>
        <p:txBody>
          <a:bodyPr vert="horz" lIns="108000" tIns="45720" rIns="0" bIns="45720" rtlCol="0" anchor="ctr">
            <a:normAutofit/>
          </a:bodyPr>
          <a:lstStyle/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24511" y="653774"/>
            <a:ext cx="8359775" cy="394878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910457" y="2469603"/>
            <a:ext cx="233544" cy="21657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2860F1C-DB97-D44C-B018-9F7BAC953F6C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2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224511" y="4804779"/>
            <a:ext cx="8584286" cy="334134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 sz="800">
                <a:latin typeface="Arial"/>
                <a:cs typeface="Arial"/>
              </a:defRPr>
            </a:lvl1pPr>
          </a:lstStyle>
          <a:p>
            <a:endParaRPr lang="es-ES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2"/>
          </p:nvPr>
        </p:nvSpPr>
        <p:spPr>
          <a:xfrm>
            <a:off x="3335338" y="4615995"/>
            <a:ext cx="2133600" cy="2023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848689"/>
                </a:solidFill>
                <a:latin typeface="Arial"/>
                <a:cs typeface="Arial"/>
              </a:defRPr>
            </a:lvl1pPr>
          </a:lstStyle>
          <a:p>
            <a:fld id="{90139340-DEB1-6140-9FAA-03997DD10460}" type="datetime1">
              <a:rPr lang="es-MX" smtClean="0"/>
              <a:pPr/>
              <a:t>05/11/2018</a:t>
            </a:fld>
            <a:endParaRPr lang="es-ES" dirty="0"/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20780"/>
            <a:ext cx="2000200" cy="39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061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latinLnBrk="0" hangingPunct="1">
        <a:spcBef>
          <a:spcPct val="0"/>
        </a:spcBef>
        <a:buNone/>
        <a:defRPr sz="1800" kern="1200">
          <a:solidFill>
            <a:schemeClr val="tx1"/>
          </a:solidFill>
          <a:latin typeface="Arial Black"/>
          <a:ea typeface="+mj-ea"/>
          <a:cs typeface="Arial Blac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4.png"/><Relationship Id="rId7" Type="http://schemas.openxmlformats.org/officeDocument/2006/relationships/image" Target="../media/image43.jpg"/><Relationship Id="rId12" Type="http://schemas.openxmlformats.org/officeDocument/2006/relationships/image" Target="../media/image4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emf"/><Relationship Id="rId5" Type="http://schemas.openxmlformats.org/officeDocument/2006/relationships/image" Target="../media/image41.png"/><Relationship Id="rId10" Type="http://schemas.openxmlformats.org/officeDocument/2006/relationships/image" Target="../media/image46.jpeg"/><Relationship Id="rId4" Type="http://schemas.openxmlformats.org/officeDocument/2006/relationships/image" Target="../media/image40.png"/><Relationship Id="rId9" Type="http://schemas.openxmlformats.org/officeDocument/2006/relationships/image" Target="../media/image45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7.xml"/><Relationship Id="rId11" Type="http://schemas.openxmlformats.org/officeDocument/2006/relationships/image" Target="../media/image52.png"/><Relationship Id="rId5" Type="http://schemas.openxmlformats.org/officeDocument/2006/relationships/diagramData" Target="../diagrams/data7.xml"/><Relationship Id="rId10" Type="http://schemas.openxmlformats.org/officeDocument/2006/relationships/image" Target="../media/image51.png"/><Relationship Id="rId4" Type="http://schemas.openxmlformats.org/officeDocument/2006/relationships/image" Target="../media/image4.png"/><Relationship Id="rId9" Type="http://schemas.microsoft.com/office/2007/relationships/diagramDrawing" Target="../diagrams/drawing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jgutierrez@nafin.gob.m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7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4.png"/><Relationship Id="rId10" Type="http://schemas.microsoft.com/office/2007/relationships/diagramDrawing" Target="../diagrams/drawing1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diagramColors" Target="../diagrams/colors3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2.xml"/><Relationship Id="rId12" Type="http://schemas.openxmlformats.org/officeDocument/2006/relationships/diagramQuickStyle" Target="../diagrams/quickStyle3.xml"/><Relationship Id="rId2" Type="http://schemas.openxmlformats.org/officeDocument/2006/relationships/image" Target="../media/image6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11" Type="http://schemas.openxmlformats.org/officeDocument/2006/relationships/diagramLayout" Target="../diagrams/layout3.xml"/><Relationship Id="rId5" Type="http://schemas.openxmlformats.org/officeDocument/2006/relationships/diagramData" Target="../diagrams/data2.xml"/><Relationship Id="rId15" Type="http://schemas.openxmlformats.org/officeDocument/2006/relationships/image" Target="../media/image17.png"/><Relationship Id="rId10" Type="http://schemas.openxmlformats.org/officeDocument/2006/relationships/diagramData" Target="../diagrams/data3.xml"/><Relationship Id="rId4" Type="http://schemas.openxmlformats.org/officeDocument/2006/relationships/image" Target="../media/image4.png"/><Relationship Id="rId9" Type="http://schemas.microsoft.com/office/2007/relationships/diagramDrawing" Target="../diagrams/drawing2.xml"/><Relationship Id="rId14" Type="http://schemas.microsoft.com/office/2007/relationships/diagramDrawing" Target="../diagrams/drawin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25.png"/><Relationship Id="rId7" Type="http://schemas.openxmlformats.org/officeDocument/2006/relationships/diagramLayout" Target="../diagrams/layout4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11" Type="http://schemas.openxmlformats.org/officeDocument/2006/relationships/image" Target="../media/image31.png"/><Relationship Id="rId5" Type="http://schemas.openxmlformats.org/officeDocument/2006/relationships/image" Target="../media/image4.png"/><Relationship Id="rId10" Type="http://schemas.microsoft.com/office/2007/relationships/diagramDrawing" Target="../diagrams/drawing4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.png"/><Relationship Id="rId7" Type="http://schemas.openxmlformats.org/officeDocument/2006/relationships/chart" Target="../charts/chart2.xm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33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image" Target="../media/image39.png"/><Relationship Id="rId3" Type="http://schemas.openxmlformats.org/officeDocument/2006/relationships/image" Target="../media/image4.png"/><Relationship Id="rId7" Type="http://schemas.openxmlformats.org/officeDocument/2006/relationships/diagramData" Target="../diagrams/data5.xml"/><Relationship Id="rId12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11" Type="http://schemas.microsoft.com/office/2007/relationships/diagramDrawing" Target="../diagrams/drawing5.xml"/><Relationship Id="rId5" Type="http://schemas.openxmlformats.org/officeDocument/2006/relationships/image" Target="../media/image36.png"/><Relationship Id="rId10" Type="http://schemas.openxmlformats.org/officeDocument/2006/relationships/diagramColors" Target="../diagrams/colors5.xml"/><Relationship Id="rId4" Type="http://schemas.openxmlformats.org/officeDocument/2006/relationships/image" Target="../media/image35.png"/><Relationship Id="rId9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1800" dirty="0" smtClean="0">
                <a:latin typeface="Bahnschrift Light SemiCondensed" panose="020B0502040204020203" pitchFamily="34" charset="0"/>
              </a:rPr>
              <a:t>Mejorando los sistemas de medición del desempeño y evaluación en la banca pública de América Latina</a:t>
            </a:r>
            <a:endParaRPr lang="es-ES" sz="1800" dirty="0">
              <a:latin typeface="Bahnschrift Light SemiCondensed" panose="020B0502040204020203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8910457" y="2469603"/>
            <a:ext cx="233544" cy="216570"/>
          </a:xfrm>
        </p:spPr>
        <p:txBody>
          <a:bodyPr/>
          <a:lstStyle/>
          <a:p>
            <a:fld id="{A2860F1C-DB97-D44C-B018-9F7BAC953F6C}" type="slidenum">
              <a:rPr lang="es-ES" smtClean="0"/>
              <a:pPr/>
              <a:t>1</a:t>
            </a:fld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s-MX" dirty="0" smtClean="0"/>
              <a:t>6 de noviembre de 2018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878" y="4517003"/>
            <a:ext cx="1594343" cy="576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5" t="6077" r="8935" b="15796"/>
          <a:stretch/>
        </p:blipFill>
        <p:spPr>
          <a:xfrm>
            <a:off x="261255" y="4517003"/>
            <a:ext cx="1318401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91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buSzPct val="180000"/>
            </a:pPr>
            <a:r>
              <a:rPr lang="es-MX" sz="3000" b="1" dirty="0">
                <a:latin typeface="Bahnschrift Light SemiCondensed" panose="020B0502040204020203" pitchFamily="34" charset="0"/>
              </a:rPr>
              <a:t>Experiencia de Nacional Financiera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60F1C-DB97-D44C-B018-9F7BAC953F6C}" type="slidenum">
              <a:rPr lang="es-ES" smtClean="0"/>
              <a:pPr/>
              <a:t>10</a:t>
            </a:fld>
            <a:endParaRPr lang="es-ES" dirty="0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637" y="4355793"/>
            <a:ext cx="1195758" cy="43200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5" t="6077" r="8935" b="15796"/>
          <a:stretch/>
        </p:blipFill>
        <p:spPr>
          <a:xfrm>
            <a:off x="82500" y="4355793"/>
            <a:ext cx="988801" cy="432000"/>
          </a:xfrm>
          <a:prstGeom prst="rect">
            <a:avLst/>
          </a:prstGeom>
        </p:spPr>
      </p:pic>
      <p:sp>
        <p:nvSpPr>
          <p:cNvPr id="6" name="Marcador de texto 5"/>
          <p:cNvSpPr>
            <a:spLocks noGrp="1"/>
          </p:cNvSpPr>
          <p:nvPr>
            <p:ph type="body" sz="quarter" idx="13"/>
          </p:nvPr>
        </p:nvSpPr>
        <p:spPr>
          <a:xfrm>
            <a:off x="224510" y="660427"/>
            <a:ext cx="8346991" cy="1181807"/>
          </a:xfrm>
        </p:spPr>
        <p:txBody>
          <a:bodyPr>
            <a:normAutofit/>
          </a:bodyPr>
          <a:lstStyle/>
          <a:p>
            <a:pPr algn="just">
              <a:buSzPct val="180000"/>
              <a:buBlip>
                <a:blip r:embed="rId4"/>
              </a:buBlip>
            </a:pPr>
            <a:r>
              <a:rPr lang="es-MX" sz="1400" dirty="0" smtClean="0">
                <a:latin typeface="Bahnschrift Light SemiCondensed" panose="020B0502040204020203" pitchFamily="34" charset="0"/>
              </a:rPr>
              <a:t>La información obtenida de los estudios de impacto realizados ha permitido dar paso al </a:t>
            </a:r>
            <a:r>
              <a:rPr lang="es-MX" sz="1600" b="1" dirty="0">
                <a:latin typeface="Bahnschrift Light SemiCondensed" panose="020B0502040204020203" pitchFamily="34" charset="0"/>
              </a:rPr>
              <a:t>diseño de productos </a:t>
            </a:r>
            <a:r>
              <a:rPr lang="es-MX" sz="1400" dirty="0">
                <a:latin typeface="Bahnschrift Light SemiCondensed" panose="020B0502040204020203" pitchFamily="34" charset="0"/>
              </a:rPr>
              <a:t>que buscan atender </a:t>
            </a:r>
            <a:r>
              <a:rPr lang="es-MX" sz="1600" b="1" dirty="0">
                <a:latin typeface="Bahnschrift Light SemiCondensed" panose="020B0502040204020203" pitchFamily="34" charset="0"/>
              </a:rPr>
              <a:t>sectores </a:t>
            </a:r>
            <a:r>
              <a:rPr lang="es-MX" sz="1600" b="1" dirty="0" smtClean="0">
                <a:latin typeface="Bahnschrift Light SemiCondensed" panose="020B0502040204020203" pitchFamily="34" charset="0"/>
              </a:rPr>
              <a:t>específicos</a:t>
            </a:r>
            <a:r>
              <a:rPr lang="es-MX" sz="1400" dirty="0" smtClean="0">
                <a:latin typeface="Bahnschrift Light SemiCondensed" panose="020B0502040204020203" pitchFamily="34" charset="0"/>
              </a:rPr>
              <a:t>, con lo cual NAFIN ha buscado </a:t>
            </a:r>
            <a:r>
              <a:rPr lang="es-MX" sz="1600" b="1" dirty="0" smtClean="0">
                <a:latin typeface="Bahnschrift Light SemiCondensed" panose="020B0502040204020203" pitchFamily="34" charset="0"/>
              </a:rPr>
              <a:t>maximizar el impacto en el desarrollo</a:t>
            </a:r>
            <a:r>
              <a:rPr lang="es-MX" sz="1400" dirty="0" smtClean="0">
                <a:latin typeface="Bahnschrift Light SemiCondensed" panose="020B0502040204020203" pitchFamily="34" charset="0"/>
              </a:rPr>
              <a:t>. </a:t>
            </a:r>
            <a:endParaRPr lang="es-MX" sz="1400" dirty="0">
              <a:latin typeface="Bahnschrift Light SemiCondensed" panose="020B0502040204020203" pitchFamily="34" charset="0"/>
            </a:endParaRPr>
          </a:p>
          <a:p>
            <a:pPr algn="just">
              <a:buSzPct val="180000"/>
              <a:buBlip>
                <a:blip r:embed="rId4"/>
              </a:buBlip>
            </a:pPr>
            <a:r>
              <a:rPr lang="es-MX" sz="1400" dirty="0">
                <a:latin typeface="Bahnschrift Light SemiCondensed" panose="020B0502040204020203" pitchFamily="34" charset="0"/>
              </a:rPr>
              <a:t>De esta forma, </a:t>
            </a:r>
            <a:r>
              <a:rPr lang="es-MX" sz="1400" dirty="0" smtClean="0">
                <a:latin typeface="Bahnschrift Light SemiCondensed" panose="020B0502040204020203" pitchFamily="34" charset="0"/>
              </a:rPr>
              <a:t>los </a:t>
            </a:r>
            <a:r>
              <a:rPr lang="es-MX" sz="1600" b="1" dirty="0" smtClean="0">
                <a:latin typeface="Bahnschrift Light SemiCondensed" panose="020B0502040204020203" pitchFamily="34" charset="0"/>
              </a:rPr>
              <a:t>apoyos</a:t>
            </a:r>
            <a:r>
              <a:rPr lang="es-MX" sz="1400" dirty="0" smtClean="0">
                <a:latin typeface="Bahnschrift Light SemiCondensed" panose="020B0502040204020203" pitchFamily="34" charset="0"/>
              </a:rPr>
              <a:t> son </a:t>
            </a:r>
            <a:r>
              <a:rPr lang="es-MX" sz="1600" b="1" dirty="0" smtClean="0">
                <a:latin typeface="Bahnschrift Light SemiCondensed" panose="020B0502040204020203" pitchFamily="34" charset="0"/>
              </a:rPr>
              <a:t>canalizados</a:t>
            </a:r>
            <a:r>
              <a:rPr lang="es-MX" sz="1400" dirty="0" smtClean="0">
                <a:latin typeface="Bahnschrift Light SemiCondensed" panose="020B0502040204020203" pitchFamily="34" charset="0"/>
              </a:rPr>
              <a:t> de manera más </a:t>
            </a:r>
            <a:r>
              <a:rPr lang="es-MX" sz="1600" b="1" dirty="0" smtClean="0">
                <a:latin typeface="Bahnschrift Light SemiCondensed" panose="020B0502040204020203" pitchFamily="34" charset="0"/>
              </a:rPr>
              <a:t>estratégica y enfocada</a:t>
            </a:r>
            <a:r>
              <a:rPr lang="es-MX" sz="1400" dirty="0" smtClean="0">
                <a:latin typeface="Bahnschrift Light SemiCondensed" panose="020B0502040204020203" pitchFamily="34" charset="0"/>
              </a:rPr>
              <a:t>, definiendo </a:t>
            </a:r>
            <a:r>
              <a:rPr lang="es-MX" sz="1600" b="1" dirty="0" smtClean="0">
                <a:latin typeface="Bahnschrift Light SemiCondensed" panose="020B0502040204020203" pitchFamily="34" charset="0"/>
              </a:rPr>
              <a:t>indicadores</a:t>
            </a:r>
            <a:r>
              <a:rPr lang="es-MX" sz="1400" dirty="0" smtClean="0">
                <a:latin typeface="Bahnschrift Light SemiCondensed" panose="020B0502040204020203" pitchFamily="34" charset="0"/>
              </a:rPr>
              <a:t> para </a:t>
            </a:r>
            <a:r>
              <a:rPr lang="es-MX" sz="1600" b="1" dirty="0" smtClean="0">
                <a:latin typeface="Bahnschrift Light SemiCondensed" panose="020B0502040204020203" pitchFamily="34" charset="0"/>
              </a:rPr>
              <a:t>medir el alcance de los objetivos</a:t>
            </a:r>
            <a:r>
              <a:rPr lang="es-MX" sz="1400" dirty="0" smtClean="0">
                <a:latin typeface="Bahnschrift Light SemiCondensed" panose="020B0502040204020203" pitchFamily="34" charset="0"/>
              </a:rPr>
              <a:t>. </a:t>
            </a:r>
            <a:endParaRPr lang="es-MX" sz="1400" dirty="0">
              <a:latin typeface="Bahnschrift Light SemiCondensed" panose="020B0502040204020203" pitchFamily="34" charset="0"/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3380060" y="1734225"/>
            <a:ext cx="2539682" cy="2880000"/>
            <a:chOff x="3380060" y="1734225"/>
            <a:chExt cx="2539682" cy="3087626"/>
          </a:xfrm>
        </p:grpSpPr>
        <p:pic>
          <p:nvPicPr>
            <p:cNvPr id="14" name="Imagen 13"/>
            <p:cNvPicPr>
              <a:picLocks noChangeAspect="1"/>
            </p:cNvPicPr>
            <p:nvPr/>
          </p:nvPicPr>
          <p:blipFill rotWithShape="1">
            <a:blip r:embed="rId5"/>
            <a:srcRect l="49615" t="20594" r="22947" b="52754"/>
            <a:stretch/>
          </p:blipFill>
          <p:spPr>
            <a:xfrm>
              <a:off x="3496877" y="1734225"/>
              <a:ext cx="2306048" cy="1260000"/>
            </a:xfrm>
            <a:prstGeom prst="rect">
              <a:avLst/>
            </a:prstGeom>
          </p:spPr>
        </p:pic>
        <p:grpSp>
          <p:nvGrpSpPr>
            <p:cNvPr id="13" name="Grupo 12"/>
            <p:cNvGrpSpPr/>
            <p:nvPr/>
          </p:nvGrpSpPr>
          <p:grpSpPr>
            <a:xfrm>
              <a:off x="3380060" y="2282169"/>
              <a:ext cx="2539682" cy="2539682"/>
              <a:chOff x="3531844" y="1959334"/>
              <a:chExt cx="2539682" cy="2539682"/>
            </a:xfrm>
          </p:grpSpPr>
          <p:pic>
            <p:nvPicPr>
              <p:cNvPr id="10" name="Imagen 9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31844" y="1959334"/>
                <a:ext cx="2539682" cy="2539682"/>
              </a:xfrm>
              <a:prstGeom prst="rect">
                <a:avLst/>
              </a:prstGeom>
            </p:spPr>
          </p:pic>
          <p:pic>
            <p:nvPicPr>
              <p:cNvPr id="11" name="Imagen 10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89502" y="3835444"/>
                <a:ext cx="960312" cy="578119"/>
              </a:xfrm>
              <a:prstGeom prst="rect">
                <a:avLst/>
              </a:prstGeom>
            </p:spPr>
          </p:pic>
          <p:pic>
            <p:nvPicPr>
              <p:cNvPr id="12" name="Imagen 11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77443" y="3392866"/>
                <a:ext cx="906489" cy="679867"/>
              </a:xfrm>
              <a:prstGeom prst="rect">
                <a:avLst/>
              </a:prstGeom>
            </p:spPr>
          </p:pic>
        </p:grpSp>
      </p:grpSp>
      <p:grpSp>
        <p:nvGrpSpPr>
          <p:cNvPr id="15" name="Grupo 14"/>
          <p:cNvGrpSpPr/>
          <p:nvPr/>
        </p:nvGrpSpPr>
        <p:grpSpPr>
          <a:xfrm>
            <a:off x="576900" y="1998961"/>
            <a:ext cx="2426188" cy="2160000"/>
            <a:chOff x="576900" y="1998961"/>
            <a:chExt cx="2426188" cy="2256740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76900" y="1998961"/>
              <a:ext cx="2426188" cy="1260000"/>
            </a:xfrm>
            <a:prstGeom prst="rect">
              <a:avLst/>
            </a:prstGeom>
          </p:spPr>
        </p:pic>
        <p:pic>
          <p:nvPicPr>
            <p:cNvPr id="1028" name="Picture 4" descr="https://www.creditojoven.gob.mx/portalcj/content/images/credito_joven_tipos_de_credito.jpg?crc=171031793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26" t="1867" r="946" b="2975"/>
            <a:stretch/>
          </p:blipFill>
          <p:spPr bwMode="auto">
            <a:xfrm>
              <a:off x="873500" y="3175701"/>
              <a:ext cx="1832988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upo 16"/>
          <p:cNvGrpSpPr/>
          <p:nvPr/>
        </p:nvGrpSpPr>
        <p:grpSpPr>
          <a:xfrm>
            <a:off x="6296714" y="1998961"/>
            <a:ext cx="2211253" cy="2160000"/>
            <a:chOff x="6296714" y="1998961"/>
            <a:chExt cx="2211253" cy="2256740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296714" y="1998961"/>
              <a:ext cx="2211253" cy="1260000"/>
            </a:xfrm>
            <a:prstGeom prst="rect">
              <a:avLst/>
            </a:prstGeom>
          </p:spPr>
        </p:pic>
        <p:pic>
          <p:nvPicPr>
            <p:cNvPr id="1030" name="Picture 6" descr="https://www.nafin.com/portalnf/files/secciones/financiamiento/mujeres_empresarias/mujeres_empresarias_1prehome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0115" y="3175701"/>
              <a:ext cx="1464449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6447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3000" b="1" dirty="0" smtClean="0">
                <a:latin typeface="Bahnschrift Light SemiCondensed" panose="020B0502040204020203" pitchFamily="34" charset="0"/>
              </a:rPr>
              <a:t>Modelo de evaluación del desempeño</a:t>
            </a:r>
            <a:endParaRPr lang="es-MX" sz="3000" b="1" dirty="0">
              <a:latin typeface="Bahnschrift Light SemiCondensed" panose="020B0502040204020203" pitchFamily="34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60F1C-DB97-D44C-B018-9F7BAC953F6C}" type="slidenum">
              <a:rPr lang="es-ES" smtClean="0"/>
              <a:pPr/>
              <a:t>11</a:t>
            </a:fld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224510" y="660427"/>
            <a:ext cx="8359775" cy="1535208"/>
          </a:xfrm>
        </p:spPr>
        <p:txBody>
          <a:bodyPr>
            <a:normAutofit fontScale="92500" lnSpcReduction="10000"/>
          </a:bodyPr>
          <a:lstStyle/>
          <a:p>
            <a:pPr algn="just">
              <a:buSzPct val="180000"/>
              <a:buBlip>
                <a:blip r:embed="rId2"/>
              </a:buBlip>
            </a:pPr>
            <a:r>
              <a:rPr lang="es-MX" sz="1500" dirty="0" smtClean="0">
                <a:latin typeface="Bahnschrift Light SemiCondensed" panose="020B0502040204020203" pitchFamily="34" charset="0"/>
              </a:rPr>
              <a:t>No obstante, sigue siendo un reto que la banca de desarrollo cuente con </a:t>
            </a:r>
            <a:r>
              <a:rPr lang="es-MX" sz="1700" b="1" dirty="0" smtClean="0">
                <a:latin typeface="Bahnschrift Light SemiCondensed" panose="020B0502040204020203" pitchFamily="34" charset="0"/>
              </a:rPr>
              <a:t>modelos de evaluación del desempeño integrados a sus procesos</a:t>
            </a:r>
            <a:r>
              <a:rPr lang="es-MX" sz="1600" b="1" dirty="0" smtClean="0">
                <a:latin typeface="Bahnschrift Light SemiCondensed" panose="020B0502040204020203" pitchFamily="34" charset="0"/>
              </a:rPr>
              <a:t> </a:t>
            </a:r>
            <a:r>
              <a:rPr lang="es-MX" sz="1400" dirty="0" smtClean="0">
                <a:latin typeface="Bahnschrift Light SemiCondensed" panose="020B0502040204020203" pitchFamily="34" charset="0"/>
              </a:rPr>
              <a:t>para </a:t>
            </a:r>
            <a:r>
              <a:rPr lang="es-MX" sz="1700" b="1" dirty="0" smtClean="0">
                <a:latin typeface="Bahnschrift Light SemiCondensed" panose="020B0502040204020203" pitchFamily="34" charset="0"/>
              </a:rPr>
              <a:t>fortalecer su acción e impacto</a:t>
            </a:r>
            <a:r>
              <a:rPr lang="es-MX" sz="1600" b="1" dirty="0" smtClean="0">
                <a:latin typeface="Bahnschrift Light SemiCondensed" panose="020B0502040204020203" pitchFamily="34" charset="0"/>
              </a:rPr>
              <a:t>.</a:t>
            </a:r>
            <a:r>
              <a:rPr lang="es-MX" sz="1400" dirty="0" smtClean="0">
                <a:latin typeface="Bahnschrift Light SemiCondensed" panose="020B0502040204020203" pitchFamily="34" charset="0"/>
              </a:rPr>
              <a:t> </a:t>
            </a:r>
          </a:p>
          <a:p>
            <a:pPr algn="just">
              <a:buSzPct val="180000"/>
              <a:buBlip>
                <a:blip r:embed="rId2"/>
              </a:buBlip>
            </a:pPr>
            <a:r>
              <a:rPr lang="es-MX" sz="1500" dirty="0" smtClean="0">
                <a:latin typeface="Bahnschrift Light SemiCondensed" panose="020B0502040204020203" pitchFamily="34" charset="0"/>
              </a:rPr>
              <a:t>Se debe evaluar, a través de indicadores claros: 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s-MX" sz="1500" dirty="0" smtClean="0">
                <a:latin typeface="Bahnschrift Light SemiCondensed" panose="020B0502040204020203" pitchFamily="34" charset="0"/>
              </a:rPr>
              <a:t>La </a:t>
            </a:r>
            <a:r>
              <a:rPr lang="es-MX" sz="1700" b="1" dirty="0" smtClean="0">
                <a:latin typeface="Bahnschrift Light SemiCondensed" panose="020B0502040204020203" pitchFamily="34" charset="0"/>
              </a:rPr>
              <a:t>ejecución de las acciones y los procesos</a:t>
            </a:r>
            <a:endParaRPr lang="es-MX" sz="1500" b="1" dirty="0" smtClean="0">
              <a:latin typeface="Bahnschrift Light SemiCondensed" panose="020B0502040204020203" pitchFamily="34" charset="0"/>
            </a:endParaRPr>
          </a:p>
          <a:p>
            <a:pPr marL="800100" lvl="1" indent="-342900" algn="just">
              <a:buFont typeface="+mj-lt"/>
              <a:buAutoNum type="arabicPeriod"/>
            </a:pPr>
            <a:r>
              <a:rPr lang="es-MX" sz="1500" dirty="0" smtClean="0">
                <a:latin typeface="Bahnschrift Light SemiCondensed" panose="020B0502040204020203" pitchFamily="34" charset="0"/>
              </a:rPr>
              <a:t>Los </a:t>
            </a:r>
            <a:r>
              <a:rPr lang="es-MX" sz="1700" b="1" dirty="0" smtClean="0">
                <a:latin typeface="Bahnschrift Light SemiCondensed" panose="020B0502040204020203" pitchFamily="34" charset="0"/>
              </a:rPr>
              <a:t>resultados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s-MX" sz="1500" dirty="0" smtClean="0">
                <a:latin typeface="Bahnschrift Light SemiCondensed" panose="020B0502040204020203" pitchFamily="34" charset="0"/>
              </a:rPr>
              <a:t>El </a:t>
            </a:r>
            <a:r>
              <a:rPr lang="es-MX" sz="1700" b="1" dirty="0" smtClean="0">
                <a:latin typeface="Bahnschrift Light SemiCondensed" panose="020B0502040204020203" pitchFamily="34" charset="0"/>
              </a:rPr>
              <a:t>impacto en el desarrollo</a:t>
            </a:r>
          </a:p>
          <a:p>
            <a:endParaRPr lang="es-MX" dirty="0"/>
          </a:p>
        </p:txBody>
      </p:sp>
      <p:grpSp>
        <p:nvGrpSpPr>
          <p:cNvPr id="8" name="Grupo 7"/>
          <p:cNvGrpSpPr/>
          <p:nvPr/>
        </p:nvGrpSpPr>
        <p:grpSpPr>
          <a:xfrm>
            <a:off x="279290" y="2195635"/>
            <a:ext cx="8250214" cy="2280775"/>
            <a:chOff x="232013" y="763516"/>
            <a:chExt cx="8250214" cy="2280775"/>
          </a:xfrm>
        </p:grpSpPr>
        <p:grpSp>
          <p:nvGrpSpPr>
            <p:cNvPr id="9" name="Grupo 8"/>
            <p:cNvGrpSpPr/>
            <p:nvPr/>
          </p:nvGrpSpPr>
          <p:grpSpPr>
            <a:xfrm>
              <a:off x="232013" y="763516"/>
              <a:ext cx="8223275" cy="1750876"/>
              <a:chOff x="232013" y="763516"/>
              <a:chExt cx="8223275" cy="1851011"/>
            </a:xfrm>
          </p:grpSpPr>
          <p:graphicFrame>
            <p:nvGraphicFramePr>
              <p:cNvPr id="16" name="Diagrama 15"/>
              <p:cNvGraphicFramePr/>
              <p:nvPr>
                <p:extLst>
                  <p:ext uri="{D42A27DB-BD31-4B8C-83A1-F6EECF244321}">
                    <p14:modId xmlns:p14="http://schemas.microsoft.com/office/powerpoint/2010/main" val="1367645386"/>
                  </p:ext>
                </p:extLst>
              </p:nvPr>
            </p:nvGraphicFramePr>
            <p:xfrm>
              <a:off x="232013" y="763516"/>
              <a:ext cx="8209127" cy="161119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sp>
            <p:nvSpPr>
              <p:cNvPr id="17" name="Rectángulo redondeado 16"/>
              <p:cNvSpPr/>
              <p:nvPr/>
            </p:nvSpPr>
            <p:spPr>
              <a:xfrm>
                <a:off x="457200" y="2274367"/>
                <a:ext cx="1076400" cy="340160"/>
              </a:xfrm>
              <a:prstGeom prst="roundRect">
                <a:avLst/>
              </a:prstGeom>
              <a:ln>
                <a:solidFill>
                  <a:srgbClr val="9BBB59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MX" sz="1000" b="1" dirty="0" smtClean="0">
                    <a:solidFill>
                      <a:srgbClr val="9BBB59"/>
                    </a:solidFill>
                    <a:latin typeface="Bahnschrift Light SemiCondensed" panose="020B0502040204020203" pitchFamily="34" charset="0"/>
                  </a:rPr>
                  <a:t>Indicadores de economía</a:t>
                </a:r>
                <a:endParaRPr lang="es-MX" sz="1000" b="1" dirty="0">
                  <a:solidFill>
                    <a:srgbClr val="9BBB59"/>
                  </a:solidFill>
                  <a:latin typeface="Bahnschrift Light SemiCondensed" panose="020B0502040204020203" pitchFamily="34" charset="0"/>
                </a:endParaRPr>
              </a:p>
            </p:txBody>
          </p:sp>
          <p:sp>
            <p:nvSpPr>
              <p:cNvPr id="18" name="Rectángulo redondeado 17"/>
              <p:cNvSpPr/>
              <p:nvPr/>
            </p:nvSpPr>
            <p:spPr>
              <a:xfrm>
                <a:off x="2176035" y="2274367"/>
                <a:ext cx="1076400" cy="340160"/>
              </a:xfrm>
              <a:prstGeom prst="roundRect">
                <a:avLst/>
              </a:prstGeom>
              <a:ln>
                <a:solidFill>
                  <a:srgbClr val="5CB565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MX" sz="1000" b="1" dirty="0" smtClean="0">
                    <a:solidFill>
                      <a:srgbClr val="5CB565"/>
                    </a:solidFill>
                    <a:latin typeface="Bahnschrift Light SemiCondensed" panose="020B0502040204020203" pitchFamily="34" charset="0"/>
                  </a:rPr>
                  <a:t>Indicadores de calidad</a:t>
                </a:r>
                <a:endParaRPr lang="es-MX" sz="1000" b="1" dirty="0">
                  <a:solidFill>
                    <a:srgbClr val="5CB565"/>
                  </a:solidFill>
                  <a:latin typeface="Bahnschrift Light SemiCondensed" panose="020B0502040204020203" pitchFamily="34" charset="0"/>
                </a:endParaRPr>
              </a:p>
            </p:txBody>
          </p:sp>
          <p:sp>
            <p:nvSpPr>
              <p:cNvPr id="19" name="Rectángulo redondeado 18"/>
              <p:cNvSpPr/>
              <p:nvPr/>
            </p:nvSpPr>
            <p:spPr>
              <a:xfrm>
                <a:off x="3918044" y="2274367"/>
                <a:ext cx="1076400" cy="340160"/>
              </a:xfrm>
              <a:prstGeom prst="roundRect">
                <a:avLst/>
              </a:prstGeom>
              <a:ln>
                <a:solidFill>
                  <a:srgbClr val="5EAFA6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MX" sz="1000" b="1" dirty="0" smtClean="0">
                    <a:solidFill>
                      <a:srgbClr val="5EAFA6"/>
                    </a:solidFill>
                    <a:latin typeface="Bahnschrift Light SemiCondensed" panose="020B0502040204020203" pitchFamily="34" charset="0"/>
                  </a:rPr>
                  <a:t>Indicadores de eficiencia</a:t>
                </a:r>
                <a:endParaRPr lang="es-MX" sz="1000" b="1" dirty="0">
                  <a:solidFill>
                    <a:srgbClr val="5EAFA6"/>
                  </a:solidFill>
                  <a:latin typeface="Bahnschrift Light SemiCondensed" panose="020B0502040204020203" pitchFamily="34" charset="0"/>
                </a:endParaRPr>
              </a:p>
            </p:txBody>
          </p:sp>
          <p:sp>
            <p:nvSpPr>
              <p:cNvPr id="20" name="Rectángulo redondeado 19"/>
              <p:cNvSpPr/>
              <p:nvPr/>
            </p:nvSpPr>
            <p:spPr>
              <a:xfrm>
                <a:off x="5636879" y="2274367"/>
                <a:ext cx="1076400" cy="340160"/>
              </a:xfrm>
              <a:prstGeom prst="roundRect">
                <a:avLst/>
              </a:prstGeom>
              <a:ln>
                <a:solidFill>
                  <a:srgbClr val="6179A8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MX" sz="1000" b="1" dirty="0" smtClean="0">
                    <a:solidFill>
                      <a:srgbClr val="6179A8"/>
                    </a:solidFill>
                    <a:latin typeface="Bahnschrift Light SemiCondensed" panose="020B0502040204020203" pitchFamily="34" charset="0"/>
                  </a:rPr>
                  <a:t>Indicadores de eficacia</a:t>
                </a:r>
                <a:endParaRPr lang="es-MX" sz="1000" b="1" dirty="0">
                  <a:solidFill>
                    <a:srgbClr val="6179A8"/>
                  </a:solidFill>
                  <a:latin typeface="Bahnschrift Light SemiCondensed" panose="020B0502040204020203" pitchFamily="34" charset="0"/>
                </a:endParaRPr>
              </a:p>
            </p:txBody>
          </p:sp>
          <p:sp>
            <p:nvSpPr>
              <p:cNvPr id="21" name="Rectángulo redondeado 20"/>
              <p:cNvSpPr/>
              <p:nvPr/>
            </p:nvSpPr>
            <p:spPr>
              <a:xfrm>
                <a:off x="7378888" y="2269588"/>
                <a:ext cx="1076400" cy="340160"/>
              </a:xfrm>
              <a:prstGeom prst="roundRect">
                <a:avLst/>
              </a:prstGeom>
              <a:ln>
                <a:solidFill>
                  <a:srgbClr val="8064A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MX" sz="1000" b="1" dirty="0" smtClean="0">
                    <a:solidFill>
                      <a:srgbClr val="8064A2"/>
                    </a:solidFill>
                    <a:latin typeface="Bahnschrift Light SemiCondensed" panose="020B0502040204020203" pitchFamily="34" charset="0"/>
                  </a:rPr>
                  <a:t>Indicadores de eficacia</a:t>
                </a:r>
                <a:endParaRPr lang="es-MX" sz="1000" b="1" dirty="0">
                  <a:solidFill>
                    <a:srgbClr val="8064A2"/>
                  </a:solidFill>
                  <a:latin typeface="Bahnschrift Light SemiCondensed" panose="020B0502040204020203" pitchFamily="34" charset="0"/>
                </a:endParaRPr>
              </a:p>
            </p:txBody>
          </p:sp>
        </p:grpSp>
        <p:grpSp>
          <p:nvGrpSpPr>
            <p:cNvPr id="10" name="Grupo 9"/>
            <p:cNvGrpSpPr/>
            <p:nvPr/>
          </p:nvGrpSpPr>
          <p:grpSpPr>
            <a:xfrm>
              <a:off x="445612" y="2593635"/>
              <a:ext cx="8036615" cy="450656"/>
              <a:chOff x="445612" y="2593635"/>
              <a:chExt cx="8036615" cy="450656"/>
            </a:xfrm>
          </p:grpSpPr>
          <p:sp>
            <p:nvSpPr>
              <p:cNvPr id="12" name="Cerrar llave 11"/>
              <p:cNvSpPr/>
              <p:nvPr/>
            </p:nvSpPr>
            <p:spPr>
              <a:xfrm rot="5400000">
                <a:off x="2594975" y="444272"/>
                <a:ext cx="238520" cy="4537246"/>
              </a:xfrm>
              <a:prstGeom prst="rightBrace">
                <a:avLst>
                  <a:gd name="adj1" fmla="val 237207"/>
                  <a:gd name="adj2" fmla="val 50000"/>
                </a:avLst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3" name="Cerrar llave 12"/>
              <p:cNvSpPr/>
              <p:nvPr/>
            </p:nvSpPr>
            <p:spPr>
              <a:xfrm rot="5400000">
                <a:off x="6922967" y="1272896"/>
                <a:ext cx="238520" cy="2880000"/>
              </a:xfrm>
              <a:prstGeom prst="rightBrace">
                <a:avLst>
                  <a:gd name="adj1" fmla="val 237207"/>
                  <a:gd name="adj2" fmla="val 50000"/>
                </a:avLst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4" name="CuadroTexto 13"/>
              <p:cNvSpPr txBox="1"/>
              <p:nvPr/>
            </p:nvSpPr>
            <p:spPr>
              <a:xfrm>
                <a:off x="1799107" y="2767292"/>
                <a:ext cx="183025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>
                    <a:latin typeface="Bahnschrift Light SemiCondensed" panose="020B0502040204020203" pitchFamily="34" charset="0"/>
                  </a:rPr>
                  <a:t>Indicadores de gestión</a:t>
                </a:r>
                <a:endParaRPr lang="es-MX" sz="1200" b="1" dirty="0">
                  <a:latin typeface="Bahnschrift Light SemiCondensed" panose="020B0502040204020203" pitchFamily="34" charset="0"/>
                </a:endParaRPr>
              </a:p>
            </p:txBody>
          </p:sp>
          <p:sp>
            <p:nvSpPr>
              <p:cNvPr id="15" name="CuadroTexto 14"/>
              <p:cNvSpPr txBox="1"/>
              <p:nvPr/>
            </p:nvSpPr>
            <p:spPr>
              <a:xfrm>
                <a:off x="6171423" y="2763928"/>
                <a:ext cx="174160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>
                    <a:latin typeface="Bahnschrift Light SemiCondensed" panose="020B0502040204020203" pitchFamily="34" charset="0"/>
                  </a:rPr>
                  <a:t>Indicadores de resultados</a:t>
                </a:r>
                <a:endParaRPr lang="es-MX" sz="1200" b="1" dirty="0">
                  <a:latin typeface="Bahnschrift Light SemiCondensed" panose="020B0502040204020203" pitchFamily="34" charset="0"/>
                </a:endParaRPr>
              </a:p>
            </p:txBody>
          </p:sp>
        </p:grpSp>
      </p:grpSp>
      <p:pic>
        <p:nvPicPr>
          <p:cNvPr id="22" name="Imagen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637" y="4355793"/>
            <a:ext cx="1195758" cy="432000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5" t="6077" r="8935" b="15796"/>
          <a:stretch/>
        </p:blipFill>
        <p:spPr>
          <a:xfrm>
            <a:off x="82500" y="4355793"/>
            <a:ext cx="98880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54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/>
          <p:cNvGrpSpPr/>
          <p:nvPr/>
        </p:nvGrpSpPr>
        <p:grpSpPr>
          <a:xfrm>
            <a:off x="517645" y="1285656"/>
            <a:ext cx="2837493" cy="1231106"/>
            <a:chOff x="498247" y="1285656"/>
            <a:chExt cx="2837493" cy="1231106"/>
          </a:xfrm>
        </p:grpSpPr>
        <p:sp>
          <p:nvSpPr>
            <p:cNvPr id="6" name="Rectángulo redondeado 5"/>
            <p:cNvSpPr/>
            <p:nvPr/>
          </p:nvSpPr>
          <p:spPr>
            <a:xfrm>
              <a:off x="890993" y="1313156"/>
              <a:ext cx="2052000" cy="252000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CuadroTexto 4"/>
                <p:cNvSpPr txBox="1"/>
                <p:nvPr/>
              </p:nvSpPr>
              <p:spPr>
                <a:xfrm>
                  <a:off x="498247" y="1285656"/>
                  <a:ext cx="2837493" cy="12311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s-MX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𝑰𝑮𝑫</m:t>
                        </m:r>
                        <m:r>
                          <a:rPr lang="es-MX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s-MX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s-MX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𝑾</m:t>
                            </m:r>
                          </m:e>
                          <m:sub>
                            <m:r>
                              <a:rPr lang="es-MX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s-MX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𝑰𝑬</m:t>
                        </m:r>
                        <m:r>
                          <a:rPr lang="es-MX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s-MX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s-MX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𝑾</m:t>
                            </m:r>
                          </m:e>
                          <m:sub>
                            <m:r>
                              <a:rPr lang="es-MX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s-MX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𝑰𝑹</m:t>
                        </m:r>
                      </m:oMath>
                    </m:oMathPara>
                  </a14:m>
                  <a:endParaRPr lang="es-MX" sz="1400" b="1" dirty="0">
                    <a:latin typeface="Bahnschrift Light SemiCondensed" panose="020B0502040204020203" pitchFamily="34" charset="0"/>
                  </a:endParaRPr>
                </a:p>
                <a:p>
                  <a:pPr algn="just"/>
                  <a:r>
                    <a:rPr lang="es-MX" sz="1200" i="1" dirty="0" smtClean="0">
                      <a:latin typeface="Bahnschrift Light SemiCondensed" panose="020B0502040204020203" pitchFamily="34" charset="0"/>
                    </a:rPr>
                    <a:t>IGD</a:t>
                  </a:r>
                  <a:r>
                    <a:rPr lang="es-MX" sz="1200" dirty="0" smtClean="0">
                      <a:latin typeface="Bahnschrift Light SemiCondensed" panose="020B0502040204020203" pitchFamily="34" charset="0"/>
                    </a:rPr>
                    <a:t> = Indicador global de desempeño</a:t>
                  </a:r>
                </a:p>
                <a:p>
                  <a:pPr algn="just"/>
                  <a:r>
                    <a:rPr lang="es-MX" sz="1200" i="1" dirty="0" smtClean="0">
                      <a:latin typeface="Bahnschrift Light SemiCondensed" panose="020B0502040204020203" pitchFamily="34" charset="0"/>
                    </a:rPr>
                    <a:t>W</a:t>
                  </a:r>
                  <a:r>
                    <a:rPr lang="es-MX" sz="1200" i="1" baseline="-25000" dirty="0" smtClean="0">
                      <a:latin typeface="Bahnschrift Light SemiCondensed" panose="020B0502040204020203" pitchFamily="34" charset="0"/>
                    </a:rPr>
                    <a:t>1</a:t>
                  </a:r>
                  <a:r>
                    <a:rPr lang="es-MX" sz="1200" i="1" dirty="0" smtClean="0">
                      <a:latin typeface="Bahnschrift Light SemiCondensed" panose="020B0502040204020203" pitchFamily="34" charset="0"/>
                    </a:rPr>
                    <a:t> </a:t>
                  </a:r>
                  <a:r>
                    <a:rPr lang="es-MX" sz="1200" dirty="0" smtClean="0">
                      <a:latin typeface="Bahnschrift Light SemiCondensed" panose="020B0502040204020203" pitchFamily="34" charset="0"/>
                    </a:rPr>
                    <a:t>= Ponderador del indicador de ejecución</a:t>
                  </a:r>
                </a:p>
                <a:p>
                  <a:pPr algn="just"/>
                  <a:r>
                    <a:rPr lang="es-MX" sz="1200" i="1" dirty="0" smtClean="0">
                      <a:latin typeface="Bahnschrift Light SemiCondensed" panose="020B0502040204020203" pitchFamily="34" charset="0"/>
                    </a:rPr>
                    <a:t>IE</a:t>
                  </a:r>
                  <a:r>
                    <a:rPr lang="es-MX" sz="1200" dirty="0" smtClean="0">
                      <a:latin typeface="Bahnschrift Light SemiCondensed" panose="020B0502040204020203" pitchFamily="34" charset="0"/>
                    </a:rPr>
                    <a:t> = Indicador de ejecución</a:t>
                  </a:r>
                </a:p>
                <a:p>
                  <a:pPr algn="just"/>
                  <a:r>
                    <a:rPr lang="es-MX" sz="1200" i="1" dirty="0" smtClean="0">
                      <a:latin typeface="Bahnschrift Light SemiCondensed" panose="020B0502040204020203" pitchFamily="34" charset="0"/>
                    </a:rPr>
                    <a:t>W</a:t>
                  </a:r>
                  <a:r>
                    <a:rPr lang="es-MX" sz="1200" i="1" baseline="-25000" dirty="0" smtClean="0">
                      <a:latin typeface="Bahnschrift Light SemiCondensed" panose="020B0502040204020203" pitchFamily="34" charset="0"/>
                    </a:rPr>
                    <a:t>2</a:t>
                  </a:r>
                  <a:r>
                    <a:rPr lang="es-MX" sz="1200" dirty="0" smtClean="0">
                      <a:latin typeface="Bahnschrift Light SemiCondensed" panose="020B0502040204020203" pitchFamily="34" charset="0"/>
                    </a:rPr>
                    <a:t> = Ponderador del indicador de resultados</a:t>
                  </a:r>
                </a:p>
                <a:p>
                  <a:pPr algn="just"/>
                  <a:r>
                    <a:rPr lang="es-MX" sz="1200" i="1" dirty="0" smtClean="0">
                      <a:latin typeface="Bahnschrift Light SemiCondensed" panose="020B0502040204020203" pitchFamily="34" charset="0"/>
                    </a:rPr>
                    <a:t>IR</a:t>
                  </a:r>
                  <a:r>
                    <a:rPr lang="es-MX" sz="1200" dirty="0" smtClean="0">
                      <a:latin typeface="Bahnschrift Light SemiCondensed" panose="020B0502040204020203" pitchFamily="34" charset="0"/>
                    </a:rPr>
                    <a:t> = Indicador de resultados</a:t>
                  </a:r>
                  <a:endParaRPr lang="es-MX" sz="1200" dirty="0">
                    <a:latin typeface="Bahnschrift Light SemiCondensed" panose="020B05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CuadroTexto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247" y="1285656"/>
                  <a:ext cx="2837493" cy="1231106"/>
                </a:xfrm>
                <a:prstGeom prst="rect">
                  <a:avLst/>
                </a:prstGeom>
                <a:blipFill>
                  <a:blip r:embed="rId2"/>
                  <a:stretch>
                    <a:fillRect l="-215" b="-2970"/>
                  </a:stretch>
                </a:blipFill>
              </p:spPr>
              <p:txBody>
                <a:bodyPr/>
                <a:lstStyle/>
                <a:p>
                  <a:r>
                    <a:rPr lang="es-MX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upo 32"/>
          <p:cNvGrpSpPr/>
          <p:nvPr/>
        </p:nvGrpSpPr>
        <p:grpSpPr>
          <a:xfrm>
            <a:off x="224511" y="2645412"/>
            <a:ext cx="3384964" cy="1443152"/>
            <a:chOff x="224511" y="2645412"/>
            <a:chExt cx="3384964" cy="1443152"/>
          </a:xfrm>
        </p:grpSpPr>
        <p:sp>
          <p:nvSpPr>
            <p:cNvPr id="29" name="Rectángulo redondeado 28"/>
            <p:cNvSpPr/>
            <p:nvPr/>
          </p:nvSpPr>
          <p:spPr>
            <a:xfrm>
              <a:off x="2203663" y="2685016"/>
              <a:ext cx="1332000" cy="252000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0" name="Rectángulo redondeado 29"/>
            <p:cNvSpPr/>
            <p:nvPr/>
          </p:nvSpPr>
          <p:spPr>
            <a:xfrm>
              <a:off x="317371" y="2685016"/>
              <a:ext cx="1332000" cy="252000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CuadroTexto 25"/>
                <p:cNvSpPr txBox="1"/>
                <p:nvPr/>
              </p:nvSpPr>
              <p:spPr>
                <a:xfrm>
                  <a:off x="224511" y="2645412"/>
                  <a:ext cx="3384964" cy="14431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s-MX" sz="1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𝑰𝑬</m:t>
                      </m:r>
                      <m:r>
                        <a:rPr lang="es-MX" sz="1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s-MX" sz="1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s-MX" sz="1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𝒊</m:t>
                          </m:r>
                          <m:r>
                            <a:rPr lang="es-MX" sz="1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=</m:t>
                          </m:r>
                          <m:r>
                            <a:rPr lang="es-MX" sz="1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MX" sz="1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𝒏</m:t>
                          </m:r>
                        </m:sup>
                        <m:e>
                          <m:sSub>
                            <m:sSubPr>
                              <m:ctrlPr>
                                <a:rPr lang="es-MX" sz="1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1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s-MX" sz="1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𝒊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MX" sz="1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1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𝒊𝒆</m:t>
                              </m:r>
                            </m:e>
                            <m:sub>
                              <m:r>
                                <a:rPr lang="es-MX" sz="1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nary>
                    </m:oMath>
                  </a14:m>
                  <a:r>
                    <a:rPr lang="es-MX" sz="14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      e       </a:t>
                  </a:r>
                  <a14:m>
                    <m:oMath xmlns:m="http://schemas.openxmlformats.org/officeDocument/2006/math">
                      <m:r>
                        <a:rPr lang="es-MX" sz="1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𝑰𝑹</m:t>
                      </m:r>
                      <m:r>
                        <a:rPr lang="es-MX" sz="1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s-MX" sz="1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s-MX" sz="1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𝒋</m:t>
                          </m:r>
                          <m:r>
                            <a:rPr lang="es-MX" sz="1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=</m:t>
                          </m:r>
                          <m:r>
                            <a:rPr lang="es-MX" sz="1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MX" sz="1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𝒏</m:t>
                          </m:r>
                        </m:sup>
                        <m:e>
                          <m:sSub>
                            <m:sSubPr>
                              <m:ctrlPr>
                                <a:rPr lang="es-MX" sz="1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1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s-MX" sz="1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𝒋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MX" sz="1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1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𝒊𝒓</m:t>
                              </m:r>
                            </m:e>
                            <m:sub>
                              <m:r>
                                <a:rPr lang="es-MX" sz="1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𝒋</m:t>
                              </m:r>
                            </m:sub>
                          </m:sSub>
                        </m:e>
                      </m:nary>
                    </m:oMath>
                  </a14:m>
                  <a:endParaRPr lang="es-MX" sz="1600" b="1" dirty="0">
                    <a:latin typeface="Bahnschrift Light SemiCondensed" panose="020B0502040204020203" pitchFamily="34" charset="0"/>
                  </a:endParaRPr>
                </a:p>
                <a:p>
                  <a:pPr algn="just"/>
                  <a:r>
                    <a:rPr lang="es-MX" sz="1200" i="1" dirty="0" err="1" smtClean="0">
                      <a:latin typeface="Bahnschrift Light SemiCondensed" panose="020B0502040204020203" pitchFamily="34" charset="0"/>
                    </a:rPr>
                    <a:t>w</a:t>
                  </a:r>
                  <a:r>
                    <a:rPr lang="es-MX" sz="1200" i="1" baseline="-25000" dirty="0" err="1" smtClean="0">
                      <a:latin typeface="Bahnschrift Light SemiCondensed" panose="020B0502040204020203" pitchFamily="34" charset="0"/>
                    </a:rPr>
                    <a:t>i</a:t>
                  </a:r>
                  <a:r>
                    <a:rPr lang="es-MX" sz="1200" i="1" dirty="0" smtClean="0">
                      <a:latin typeface="Bahnschrift Light SemiCondensed" panose="020B0502040204020203" pitchFamily="34" charset="0"/>
                    </a:rPr>
                    <a:t> </a:t>
                  </a:r>
                  <a:r>
                    <a:rPr lang="es-MX" sz="1200" dirty="0" smtClean="0">
                      <a:latin typeface="Bahnschrift Light SemiCondensed" panose="020B0502040204020203" pitchFamily="34" charset="0"/>
                    </a:rPr>
                    <a:t>= Ponderador i de los indicadores de ejecución</a:t>
                  </a:r>
                </a:p>
                <a:p>
                  <a:pPr algn="just"/>
                  <a:r>
                    <a:rPr lang="es-MX" sz="1200" i="1" dirty="0" err="1" smtClean="0">
                      <a:latin typeface="Bahnschrift Light SemiCondensed" panose="020B0502040204020203" pitchFamily="34" charset="0"/>
                    </a:rPr>
                    <a:t>w</a:t>
                  </a:r>
                  <a:r>
                    <a:rPr lang="es-MX" sz="1200" i="1" baseline="-25000" dirty="0" err="1" smtClean="0">
                      <a:latin typeface="Bahnschrift Light SemiCondensed" panose="020B0502040204020203" pitchFamily="34" charset="0"/>
                    </a:rPr>
                    <a:t>j</a:t>
                  </a:r>
                  <a:r>
                    <a:rPr lang="es-MX" sz="1200" dirty="0" smtClean="0">
                      <a:latin typeface="Bahnschrift Light SemiCondensed" panose="020B0502040204020203" pitchFamily="34" charset="0"/>
                    </a:rPr>
                    <a:t> </a:t>
                  </a:r>
                  <a:r>
                    <a:rPr lang="es-MX" sz="1200" dirty="0">
                      <a:latin typeface="Bahnschrift Light SemiCondensed" panose="020B0502040204020203" pitchFamily="34" charset="0"/>
                    </a:rPr>
                    <a:t>= Ponderador </a:t>
                  </a:r>
                  <a:r>
                    <a:rPr lang="es-MX" sz="1200" dirty="0" smtClean="0">
                      <a:latin typeface="Bahnschrift Light SemiCondensed" panose="020B0502040204020203" pitchFamily="34" charset="0"/>
                    </a:rPr>
                    <a:t>j </a:t>
                  </a:r>
                  <a:r>
                    <a:rPr lang="es-MX" sz="1200" dirty="0">
                      <a:latin typeface="Bahnschrift Light SemiCondensed" panose="020B0502040204020203" pitchFamily="34" charset="0"/>
                    </a:rPr>
                    <a:t>de los indicadores de </a:t>
                  </a:r>
                  <a:r>
                    <a:rPr lang="es-MX" sz="1200" dirty="0" smtClean="0">
                      <a:latin typeface="Bahnschrift Light SemiCondensed" panose="020B0502040204020203" pitchFamily="34" charset="0"/>
                    </a:rPr>
                    <a:t>	resultados</a:t>
                  </a:r>
                </a:p>
                <a:p>
                  <a:pPr algn="just"/>
                  <a:r>
                    <a:rPr lang="es-MX" sz="1200" i="1" dirty="0" err="1" smtClean="0">
                      <a:latin typeface="Bahnschrift Light SemiCondensed" panose="020B0502040204020203" pitchFamily="34" charset="0"/>
                    </a:rPr>
                    <a:t>ie</a:t>
                  </a:r>
                  <a:r>
                    <a:rPr lang="es-MX" sz="1200" i="1" baseline="-25000" dirty="0" err="1" smtClean="0">
                      <a:latin typeface="Bahnschrift Light SemiCondensed" panose="020B0502040204020203" pitchFamily="34" charset="0"/>
                    </a:rPr>
                    <a:t>i</a:t>
                  </a:r>
                  <a:r>
                    <a:rPr lang="es-MX" sz="1200" i="1" dirty="0" smtClean="0">
                      <a:latin typeface="Bahnschrift Light SemiCondensed" panose="020B0502040204020203" pitchFamily="34" charset="0"/>
                    </a:rPr>
                    <a:t> </a:t>
                  </a:r>
                  <a:r>
                    <a:rPr lang="es-MX" sz="1200" dirty="0" smtClean="0">
                      <a:latin typeface="Bahnschrift Light SemiCondensed" panose="020B0502040204020203" pitchFamily="34" charset="0"/>
                    </a:rPr>
                    <a:t>= Puntuación del indicador de ejecución i 	(insumos, procesos y productos)</a:t>
                  </a:r>
                </a:p>
                <a:p>
                  <a:pPr algn="just"/>
                  <a:r>
                    <a:rPr lang="es-MX" sz="1200" i="1" dirty="0" err="1" smtClean="0">
                      <a:latin typeface="Bahnschrift Light SemiCondensed" panose="020B0502040204020203" pitchFamily="34" charset="0"/>
                    </a:rPr>
                    <a:t>ir</a:t>
                  </a:r>
                  <a:r>
                    <a:rPr lang="es-MX" sz="1200" i="1" baseline="-25000" dirty="0" err="1" smtClean="0">
                      <a:latin typeface="Bahnschrift Light SemiCondensed" panose="020B0502040204020203" pitchFamily="34" charset="0"/>
                    </a:rPr>
                    <a:t>j</a:t>
                  </a:r>
                  <a:r>
                    <a:rPr lang="es-MX" sz="1200" dirty="0" smtClean="0">
                      <a:latin typeface="Bahnschrift Light SemiCondensed" panose="020B0502040204020203" pitchFamily="34" charset="0"/>
                    </a:rPr>
                    <a:t> </a:t>
                  </a:r>
                  <a:r>
                    <a:rPr lang="es-MX" sz="1200" dirty="0">
                      <a:latin typeface="Bahnschrift Light SemiCondensed" panose="020B0502040204020203" pitchFamily="34" charset="0"/>
                    </a:rPr>
                    <a:t>= Puntuación del indicador de </a:t>
                  </a:r>
                  <a:r>
                    <a:rPr lang="es-MX" sz="1200" dirty="0" smtClean="0">
                      <a:latin typeface="Bahnschrift Light SemiCondensed" panose="020B0502040204020203" pitchFamily="34" charset="0"/>
                    </a:rPr>
                    <a:t>resultados j 	(resultados e impacto)</a:t>
                  </a:r>
                  <a:endParaRPr lang="es-MX" sz="1200" dirty="0">
                    <a:latin typeface="Bahnschrift Light SemiCondensed" panose="020B0502040204020203" pitchFamily="34" charset="0"/>
                  </a:endParaRPr>
                </a:p>
              </p:txBody>
            </p:sp>
          </mc:Choice>
          <mc:Fallback xmlns="">
            <p:sp>
              <p:nvSpPr>
                <p:cNvPr id="26" name="CuadroTexto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511" y="2645412"/>
                  <a:ext cx="3384964" cy="1443152"/>
                </a:xfrm>
                <a:prstGeom prst="rect">
                  <a:avLst/>
                </a:prstGeom>
                <a:blipFill>
                  <a:blip r:embed="rId3"/>
                  <a:stretch>
                    <a:fillRect l="-180" t="-21519" b="-2110"/>
                  </a:stretch>
                </a:blipFill>
              </p:spPr>
              <p:txBody>
                <a:bodyPr/>
                <a:lstStyle/>
                <a:p>
                  <a:r>
                    <a:rPr lang="es-MX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3000" b="1" dirty="0" smtClean="0">
                <a:latin typeface="Bahnschrift Light SemiCondensed" panose="020B0502040204020203" pitchFamily="34" charset="0"/>
              </a:rPr>
              <a:t>Modelo de evaluación del desempeño</a:t>
            </a:r>
            <a:endParaRPr lang="es-MX" sz="3000" b="1" dirty="0">
              <a:latin typeface="Bahnschrift Light SemiCondensed" panose="020B0502040204020203" pitchFamily="34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60F1C-DB97-D44C-B018-9F7BAC953F6C}" type="slidenum">
              <a:rPr lang="es-ES" smtClean="0"/>
              <a:pPr/>
              <a:t>12</a:t>
            </a:fld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243908" y="660427"/>
            <a:ext cx="8359775" cy="496579"/>
          </a:xfrm>
        </p:spPr>
        <p:txBody>
          <a:bodyPr>
            <a:normAutofit/>
          </a:bodyPr>
          <a:lstStyle/>
          <a:p>
            <a:pPr algn="just">
              <a:buSzPct val="180000"/>
              <a:buBlip>
                <a:blip r:embed="rId4"/>
              </a:buBlip>
            </a:pPr>
            <a:r>
              <a:rPr lang="es-MX" sz="1600" b="1" dirty="0" smtClean="0">
                <a:latin typeface="Bahnschrift Light SemiCondensed" panose="020B0502040204020203" pitchFamily="34" charset="0"/>
              </a:rPr>
              <a:t>Indicador </a:t>
            </a:r>
            <a:r>
              <a:rPr lang="es-MX" sz="1600" b="1" dirty="0">
                <a:latin typeface="Bahnschrift Light SemiCondensed" panose="020B0502040204020203" pitchFamily="34" charset="0"/>
              </a:rPr>
              <a:t>global de desempeño de la banca de </a:t>
            </a:r>
            <a:r>
              <a:rPr lang="es-MX" sz="1600" b="1" dirty="0" smtClean="0">
                <a:latin typeface="Bahnschrift Light SemiCondensed" panose="020B0502040204020203" pitchFamily="34" charset="0"/>
              </a:rPr>
              <a:t>desarrollo: </a:t>
            </a:r>
            <a:r>
              <a:rPr lang="es-MX" sz="1400" dirty="0" smtClean="0">
                <a:latin typeface="Bahnschrift Light SemiCondensed" panose="020B0502040204020203" pitchFamily="34" charset="0"/>
              </a:rPr>
              <a:t>obtenido mediante </a:t>
            </a:r>
            <a:r>
              <a:rPr lang="es-MX" sz="1400" dirty="0">
                <a:latin typeface="Bahnschrift Light SemiCondensed" panose="020B0502040204020203" pitchFamily="34" charset="0"/>
              </a:rPr>
              <a:t>la </a:t>
            </a:r>
            <a:r>
              <a:rPr lang="es-MX" sz="1400" dirty="0" smtClean="0">
                <a:latin typeface="Bahnschrift Light SemiCondensed" panose="020B0502040204020203" pitchFamily="34" charset="0"/>
              </a:rPr>
              <a:t>ponderación de los distintos indicadores de gestión y de resultados.</a:t>
            </a: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637" y="4355793"/>
            <a:ext cx="1195758" cy="432000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5" t="6077" r="8935" b="15796"/>
          <a:stretch/>
        </p:blipFill>
        <p:spPr>
          <a:xfrm>
            <a:off x="82500" y="4355793"/>
            <a:ext cx="988801" cy="432000"/>
          </a:xfrm>
          <a:prstGeom prst="rect">
            <a:avLst/>
          </a:prstGeom>
        </p:spPr>
      </p:pic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614420"/>
              </p:ext>
            </p:extLst>
          </p:nvPr>
        </p:nvGraphicFramePr>
        <p:xfrm>
          <a:off x="3918390" y="1106900"/>
          <a:ext cx="2376000" cy="3407861"/>
        </p:xfrm>
        <a:graphic>
          <a:graphicData uri="http://schemas.openxmlformats.org/drawingml/2006/table">
            <a:tbl>
              <a:tblPr firstRow="1" firstCol="1" bandRow="1"/>
              <a:tblGrid>
                <a:gridCol w="252000">
                  <a:extLst>
                    <a:ext uri="{9D8B030D-6E8A-4147-A177-3AD203B41FA5}">
                      <a16:colId xmlns:a16="http://schemas.microsoft.com/office/drawing/2014/main" val="1284850096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4203551868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571847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i="1" baseline="-25000" dirty="0">
                          <a:effectLst/>
                          <a:latin typeface="Bahnschrift Light Semi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  <a:latin typeface="Bahnschrift Light Semi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Indicador (</a:t>
                      </a:r>
                      <a:r>
                        <a:rPr lang="es-MX" sz="1000" b="1" i="1" dirty="0" err="1">
                          <a:effectLst/>
                          <a:latin typeface="Bahnschrift Light Semi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ie</a:t>
                      </a:r>
                      <a:r>
                        <a:rPr lang="es-MX" sz="1000" b="1" i="1" baseline="-25000" dirty="0" err="1">
                          <a:effectLst/>
                          <a:latin typeface="Bahnschrift Light Semi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s-MX" sz="1000" b="1" dirty="0">
                          <a:effectLst/>
                          <a:latin typeface="Bahnschrift Light Semi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  <a:latin typeface="Bahnschrift Light Semi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Ponderación (</a:t>
                      </a:r>
                      <a:r>
                        <a:rPr lang="es-MX" sz="1000" b="1" i="1" dirty="0" err="1">
                          <a:effectLst/>
                          <a:latin typeface="Bahnschrift Light Semi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es-MX" sz="1000" b="1" i="1" baseline="-25000" dirty="0" err="1">
                          <a:effectLst/>
                          <a:latin typeface="Bahnschrift Light Semi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s-MX" sz="1000" b="1" dirty="0">
                          <a:effectLst/>
                          <a:latin typeface="Bahnschrift Light Semi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4289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Bahnschrift Light Semi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Bahnschrift Light Semi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Eficiencia Operativa 1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Bahnschrift Light Semi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2.5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74845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Bahnschrift Light Semi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Bahnschrift Light Semi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Eficiencia Operativa 2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Bahnschrift Light Semi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2.5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53743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Bahnschrift Light Semi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Bahnschrift Light Semi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Economía del Gasto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Bahnschrift Light Semi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5.0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19878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Bahnschrift Light Semi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Bahnschrift Light Semi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Insumos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Bahnschrift Light Semi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10.0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53248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Bahnschrift Light Semi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Bahnschrift Light Semi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Calidad 1. Procesos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Bahnschrift Light Semi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7.5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90483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Bahnschrift Light Semi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Bahnschrift Light Semi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Calidad 2. Consejo Directivo 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Bahnschrift Light Semi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2.5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50910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Bahnschrift Light Semi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Bahnschrift Light Semi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Calidad 3. Consejeros </a:t>
                      </a:r>
                      <a:r>
                        <a:rPr lang="es-MX" sz="900" dirty="0" err="1" smtClean="0">
                          <a:effectLst/>
                          <a:latin typeface="Bahnschrift Light Semi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Indep</a:t>
                      </a:r>
                      <a:r>
                        <a:rPr lang="es-MX" sz="900" dirty="0" smtClean="0">
                          <a:effectLst/>
                          <a:latin typeface="Bahnschrift Light Semi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Bahnschrift Light Semi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2.5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272546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Bahnschrift Light Semi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Bahnschrift Light Semi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Calidad 4. Comité de Auditoría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Bahnschrift Light Semi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2.5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553293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Bahnschrift Light Semi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Bahnschrift Light Semi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Procesos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Bahnschrift Light Semi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15.0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046753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Bahnschrift Light Semi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Bahnschrift Light Semi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Producto 1. Empresas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Bahnschrift Light Semi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15.0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770421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Bahnschrift Light Semi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Bahnschrift Light Semi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Producto 2. Crédito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Bahnschrift Light Semi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15.0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35607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Bahnschrift Light Semi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Bahnschrift Light Semi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Índice de Capitalización 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Bahnschrift Light Semi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20.0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509352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Bahnschrift Light Semi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Bahnschrift Light Semi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Morosidad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Bahnschrift Light Semi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10.0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425691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Bahnschrift Light Semi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Bahnschrift Light Semi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Cobertura de Reservas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Bahnschrift Light Semi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5.0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13192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Bahnschrift Light Semi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Bahnschrift Light Semi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Índice Dependencia Subsidios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Bahnschrift Light Semi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10.0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72536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Bahnschrift Light Semi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Bahnschrift Light Semi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Productos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Bahnschrift Light Semi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75.0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46319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Bahnschrift Light Semi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Bahnschrift Light Semi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Bahnschrift Light Semi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8657448"/>
                  </a:ext>
                </a:extLst>
              </a:tr>
            </a:tbl>
          </a:graphicData>
        </a:graphic>
      </p:graphicFrame>
      <p:graphicFrame>
        <p:nvGraphicFramePr>
          <p:cNvPr id="31" name="Tabla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495053"/>
              </p:ext>
            </p:extLst>
          </p:nvPr>
        </p:nvGraphicFramePr>
        <p:xfrm>
          <a:off x="6350972" y="1523525"/>
          <a:ext cx="2376000" cy="2527367"/>
        </p:xfrm>
        <a:graphic>
          <a:graphicData uri="http://schemas.openxmlformats.org/drawingml/2006/table">
            <a:tbl>
              <a:tblPr firstRow="1" firstCol="1" bandRow="1"/>
              <a:tblGrid>
                <a:gridCol w="252000">
                  <a:extLst>
                    <a:ext uri="{9D8B030D-6E8A-4147-A177-3AD203B41FA5}">
                      <a16:colId xmlns:a16="http://schemas.microsoft.com/office/drawing/2014/main" val="1800702718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409361589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40864022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i="1" baseline="-25000" dirty="0">
                          <a:effectLst/>
                          <a:latin typeface="Bahnschrift Light Semi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  <a:latin typeface="Bahnschrift Light Semi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Indicador (</a:t>
                      </a:r>
                      <a:r>
                        <a:rPr lang="es-MX" sz="1000" b="1" i="1" dirty="0" err="1">
                          <a:effectLst/>
                          <a:latin typeface="Bahnschrift Light Semi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ir</a:t>
                      </a:r>
                      <a:r>
                        <a:rPr lang="es-MX" sz="1000" b="1" i="1" baseline="-25000" dirty="0" err="1">
                          <a:effectLst/>
                          <a:latin typeface="Bahnschrift Light Semi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</a:t>
                      </a:r>
                      <a:r>
                        <a:rPr lang="es-MX" sz="1000" b="1" dirty="0">
                          <a:effectLst/>
                          <a:latin typeface="Bahnschrift Light Semi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  <a:latin typeface="Bahnschrift Light Semi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Ponderación (</a:t>
                      </a:r>
                      <a:r>
                        <a:rPr lang="es-MX" sz="1000" b="1" i="1" dirty="0" err="1">
                          <a:effectLst/>
                          <a:latin typeface="Bahnschrift Light Semi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es-MX" sz="1000" b="1" i="1" baseline="-25000" dirty="0" err="1">
                          <a:effectLst/>
                          <a:latin typeface="Bahnschrift Light Semi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</a:t>
                      </a:r>
                      <a:r>
                        <a:rPr lang="es-MX" sz="1000" b="1" dirty="0">
                          <a:effectLst/>
                          <a:latin typeface="Bahnschrift Light Semi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5601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Bahnschrift Light Semi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Bahnschrift Light Semi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Acceso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Bahnschrift Light Semi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15.0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9892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Bahnschrift Light Semi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 err="1">
                          <a:effectLst/>
                          <a:latin typeface="Bahnschrift Light Semi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Adic</a:t>
                      </a:r>
                      <a:r>
                        <a:rPr lang="es-MX" sz="900" dirty="0">
                          <a:effectLst/>
                          <a:latin typeface="Bahnschrift Light Semi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Finan 1. Reducción tasa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Bahnschrift Light Semi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10.0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31736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Bahnschrift Light Semi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 err="1">
                          <a:effectLst/>
                          <a:latin typeface="Bahnschrift Light Semi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Adic</a:t>
                      </a:r>
                      <a:r>
                        <a:rPr lang="es-MX" sz="900" dirty="0">
                          <a:effectLst/>
                          <a:latin typeface="Bahnschrift Light Semi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Finan 2. Ampliación plazo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Bahnschrift Light Semi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5.0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00595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Bahnschrift Light Semi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 err="1">
                          <a:effectLst/>
                          <a:latin typeface="Bahnschrift Light Semi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Adic</a:t>
                      </a:r>
                      <a:r>
                        <a:rPr lang="es-MX" sz="900" dirty="0">
                          <a:effectLst/>
                          <a:latin typeface="Bahnschrift Light Semi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Finan 3. Ampliación duración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Bahnschrift Light Semi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5.0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69591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Bahnschrift Light Semi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Bahnschrift Light Semi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Resultados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Bahnschrift Light Semi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35.0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50590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Bahnschrift Light Semi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Bahnschrift Light Semi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Precisión 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Bahnschrift Light Semi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15.0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73585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Bahnschrift Light Semi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Bahnschrift Light Semi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Capacidad p/cubrir demanda actual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Bahnschrift Light Semi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15.0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1592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Bahnschrift Light Semi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Bahnschrift Light Semi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Resultado Final 1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Bahnschrift Light Semi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20.0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08696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Bahnschrift Light Semi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Bahnschrift Light Semi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Resultado Final 2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Bahnschrift Light Semi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15.0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28707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Bahnschrift Light Semi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Bahnschrift Light Semi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Impacto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Bahnschrift Light Semi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65.0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5104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Bahnschrift Light Semi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Bahnschrift Light Semi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Bahnschrift Light Semi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06439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725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3000" b="1" dirty="0">
                <a:latin typeface="Bahnschrift Light SemiCondensed" panose="020B0502040204020203" pitchFamily="34" charset="0"/>
              </a:rPr>
              <a:t>Modelo de evaluación del desempeño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60F1C-DB97-D44C-B018-9F7BAC953F6C}" type="slidenum">
              <a:rPr lang="es-ES" smtClean="0"/>
              <a:pPr/>
              <a:t>13</a:t>
            </a:fld>
            <a:endParaRPr lang="es-ES" dirty="0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637" y="4355793"/>
            <a:ext cx="1195758" cy="432000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5" t="6077" r="8935" b="15796"/>
          <a:stretch/>
        </p:blipFill>
        <p:spPr>
          <a:xfrm>
            <a:off x="82500" y="4355793"/>
            <a:ext cx="988801" cy="432000"/>
          </a:xfrm>
          <a:prstGeom prst="rect">
            <a:avLst/>
          </a:prstGeom>
        </p:spPr>
      </p:pic>
      <p:graphicFrame>
        <p:nvGraphicFramePr>
          <p:cNvPr id="42" name="Diagrama 41"/>
          <p:cNvGraphicFramePr/>
          <p:nvPr>
            <p:extLst>
              <p:ext uri="{D42A27DB-BD31-4B8C-83A1-F6EECF244321}">
                <p14:modId xmlns:p14="http://schemas.microsoft.com/office/powerpoint/2010/main" val="3727359469"/>
              </p:ext>
            </p:extLst>
          </p:nvPr>
        </p:nvGraphicFramePr>
        <p:xfrm>
          <a:off x="4843347" y="981436"/>
          <a:ext cx="3474964" cy="3270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0" y="708145"/>
            <a:ext cx="4492676" cy="381737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201" y="1121909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64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3000" b="1" dirty="0" smtClean="0">
                <a:latin typeface="Bahnschrift Light SemiCondensed" panose="020B0502040204020203" pitchFamily="34" charset="0"/>
              </a:rPr>
              <a:t>Conclusiones y lecciones aprendidas</a:t>
            </a:r>
            <a:endParaRPr lang="es-MX" sz="3000" b="1" dirty="0">
              <a:latin typeface="Bahnschrift Light SemiCondensed" panose="020B0502040204020203" pitchFamily="34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60F1C-DB97-D44C-B018-9F7BAC953F6C}" type="slidenum">
              <a:rPr lang="es-ES" smtClean="0"/>
              <a:pPr/>
              <a:t>14</a:t>
            </a:fld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algn="just">
              <a:spcAft>
                <a:spcPts val="1800"/>
              </a:spcAft>
              <a:buSzPct val="180000"/>
              <a:buBlip>
                <a:blip r:embed="rId2"/>
              </a:buBlip>
            </a:pPr>
            <a:r>
              <a:rPr lang="es-MX" sz="1400" dirty="0" smtClean="0">
                <a:latin typeface="Bahnschrift Light SemiCondensed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Existen diversos métodos para evaluar el impacto de la banca de desarrollo. </a:t>
            </a:r>
          </a:p>
          <a:p>
            <a:pPr algn="just">
              <a:spcAft>
                <a:spcPts val="1800"/>
              </a:spcAft>
              <a:buSzPct val="180000"/>
              <a:buBlip>
                <a:blip r:embed="rId2"/>
              </a:buBlip>
            </a:pPr>
            <a:r>
              <a:rPr lang="es-MX" sz="1400" dirty="0" smtClean="0">
                <a:latin typeface="Bahnschrift Light SemiCondensed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Esto se ha hecho, generalmente, mediante </a:t>
            </a:r>
            <a:r>
              <a:rPr lang="es-MX" sz="1600" b="1" dirty="0" smtClean="0">
                <a:latin typeface="Bahnschrift Light SemiCondensed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estudios de impacto que evalúan los programas existentes</a:t>
            </a:r>
            <a:r>
              <a:rPr lang="es-MX" sz="1400" dirty="0" smtClean="0">
                <a:latin typeface="Bahnschrift Light SemiCondensed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mismos que han servido para </a:t>
            </a:r>
            <a:r>
              <a:rPr lang="es-MX" sz="1600" b="1" dirty="0" smtClean="0">
                <a:latin typeface="Bahnschrift Light SemiCondensed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diseñar productos específicos orientados a atender sectores clave</a:t>
            </a:r>
            <a:r>
              <a:rPr lang="es-MX" sz="1400" dirty="0" smtClean="0">
                <a:latin typeface="Bahnschrift Light SemiCondensed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 alcanzar así objetivos de desarrollo. </a:t>
            </a:r>
          </a:p>
          <a:p>
            <a:pPr algn="just">
              <a:spcAft>
                <a:spcPts val="1800"/>
              </a:spcAft>
              <a:buSzPct val="180000"/>
              <a:buBlip>
                <a:blip r:embed="rId2"/>
              </a:buBlip>
            </a:pPr>
            <a:r>
              <a:rPr lang="es-MX" sz="1400" dirty="0" smtClean="0">
                <a:latin typeface="Bahnschrift Light SemiCondensed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 embargo, </a:t>
            </a:r>
            <a:r>
              <a:rPr lang="es-MX" sz="1600" b="1" dirty="0" smtClean="0">
                <a:latin typeface="Bahnschrift Light SemiCondensed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banca de desarrollo sigue manteniendo como reto </a:t>
            </a:r>
            <a:r>
              <a:rPr lang="es-MX" sz="1400" dirty="0" smtClean="0">
                <a:latin typeface="Bahnschrift Light SemiCondensed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contar con </a:t>
            </a:r>
            <a:r>
              <a:rPr lang="es-MX" sz="1600" b="1" dirty="0" smtClean="0">
                <a:latin typeface="Bahnschrift Light SemiCondensed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modelos de monitoreo y evaluación del desempeño que estén integrados a sus procesos </a:t>
            </a:r>
            <a:r>
              <a:rPr lang="es-MX" sz="1400" dirty="0" smtClean="0">
                <a:latin typeface="Bahnschrift Light SemiCondensed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 proporcionen </a:t>
            </a:r>
            <a:r>
              <a:rPr lang="es-MX" sz="1600" b="1" dirty="0" smtClean="0">
                <a:latin typeface="Bahnschrift Light SemiCondensed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información de manera continua </a:t>
            </a:r>
            <a:r>
              <a:rPr lang="es-MX" sz="1400" dirty="0" smtClean="0">
                <a:latin typeface="Bahnschrift Light SemiCondensed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 permitan </a:t>
            </a:r>
            <a:r>
              <a:rPr lang="es-MX" sz="1600" b="1" dirty="0" smtClean="0">
                <a:latin typeface="Bahnschrift Light SemiCondensed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evaluar</a:t>
            </a:r>
            <a:r>
              <a:rPr lang="es-MX" sz="1400" dirty="0" smtClean="0">
                <a:latin typeface="Bahnschrift Light SemiCondensed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con </a:t>
            </a:r>
            <a:r>
              <a:rPr lang="es-MX" sz="1600" b="1" dirty="0" smtClean="0">
                <a:latin typeface="Bahnschrift Light SemiCondensed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precisión, objetividad y transparencia la acción y resultados de la banca</a:t>
            </a:r>
            <a:r>
              <a:rPr lang="es-MX" sz="1400" dirty="0" smtClean="0">
                <a:latin typeface="Bahnschrift Light SemiCondensed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s-MX" sz="1400" dirty="0" smtClean="0">
              <a:latin typeface="Bahnschrift Light SemiCondensed" panose="020B0502040204020203" pitchFamily="34" charset="0"/>
            </a:endParaRPr>
          </a:p>
          <a:p>
            <a:endParaRPr lang="es-MX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637" y="4355793"/>
            <a:ext cx="1195758" cy="432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5" t="6077" r="8935" b="15796"/>
          <a:stretch/>
        </p:blipFill>
        <p:spPr>
          <a:xfrm>
            <a:off x="82500" y="4355793"/>
            <a:ext cx="98880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62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60F1C-DB97-D44C-B018-9F7BAC953F6C}" type="slidenum">
              <a:rPr lang="es-ES" smtClean="0"/>
              <a:pPr/>
              <a:t>15</a:t>
            </a:fld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224510" y="1667162"/>
            <a:ext cx="8359775" cy="18091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2200" b="1" dirty="0" smtClean="0">
                <a:latin typeface="Bahnschrift Light SemiCondensed" panose="020B0502040204020203" pitchFamily="34" charset="0"/>
              </a:rPr>
              <a:t>Jesús Gutiérrez Hernández</a:t>
            </a:r>
          </a:p>
          <a:p>
            <a:pPr marL="0" indent="0" algn="ctr">
              <a:buNone/>
            </a:pPr>
            <a:r>
              <a:rPr lang="es-MX" sz="2200" b="1" dirty="0" smtClean="0">
                <a:latin typeface="Bahnschrift Light SemiCondensed" panose="020B0502040204020203" pitchFamily="34" charset="0"/>
              </a:rPr>
              <a:t>Director de Organismos Financieros Internacionales</a:t>
            </a:r>
          </a:p>
          <a:p>
            <a:pPr marL="0" indent="0" algn="ctr">
              <a:buNone/>
            </a:pPr>
            <a:r>
              <a:rPr lang="es-MX" sz="2200" b="1" dirty="0" smtClean="0">
                <a:latin typeface="Bahnschrift Light SemiCondensed" panose="020B0502040204020203" pitchFamily="34" charset="0"/>
              </a:rPr>
              <a:t>Nacional Financiera, S.N.C.</a:t>
            </a:r>
          </a:p>
          <a:p>
            <a:pPr marL="0" indent="0" algn="ctr">
              <a:buNone/>
            </a:pPr>
            <a:r>
              <a:rPr lang="es-MX" sz="2200" b="1" dirty="0" smtClean="0">
                <a:latin typeface="Bahnschrift Light SemiCondensed" panose="020B0502040204020203" pitchFamily="34" charset="0"/>
                <a:hlinkClick r:id="rId2"/>
              </a:rPr>
              <a:t>jgutierrez@nafin.gob.mx</a:t>
            </a:r>
            <a:r>
              <a:rPr lang="es-MX" sz="2200" b="1" dirty="0" smtClean="0">
                <a:latin typeface="Bahnschrift Light SemiCondensed" panose="020B0502040204020203" pitchFamily="34" charset="0"/>
              </a:rPr>
              <a:t> </a:t>
            </a:r>
            <a:endParaRPr lang="es-MX" sz="2200" b="1" dirty="0">
              <a:latin typeface="Bahnschrift Light SemiCondensed" panose="020B0502040204020203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637" y="4355793"/>
            <a:ext cx="1195758" cy="432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5" t="6077" r="8935" b="15796"/>
          <a:stretch/>
        </p:blipFill>
        <p:spPr>
          <a:xfrm>
            <a:off x="82500" y="4355793"/>
            <a:ext cx="98880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96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1800" dirty="0" smtClean="0">
                <a:latin typeface="Bahnschrift Light SemiCondensed" panose="020B0502040204020203" pitchFamily="34" charset="0"/>
              </a:rPr>
              <a:t>Mejorando los sistemas de medición del desempeño y evaluación en la banca pública de América Latina</a:t>
            </a:r>
            <a:endParaRPr lang="es-ES" sz="1800" dirty="0">
              <a:latin typeface="Bahnschrift Light SemiCondensed" panose="020B0502040204020203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8910457" y="2469603"/>
            <a:ext cx="233544" cy="216570"/>
          </a:xfrm>
        </p:spPr>
        <p:txBody>
          <a:bodyPr/>
          <a:lstStyle/>
          <a:p>
            <a:fld id="{A2860F1C-DB97-D44C-B018-9F7BAC953F6C}" type="slidenum">
              <a:rPr lang="es-ES" smtClean="0"/>
              <a:pPr/>
              <a:t>16</a:t>
            </a:fld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s-MX" dirty="0" smtClean="0"/>
              <a:t>6 de noviembre de 2018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878" y="4517003"/>
            <a:ext cx="1594343" cy="576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5" t="6077" r="8935" b="15796"/>
          <a:stretch/>
        </p:blipFill>
        <p:spPr>
          <a:xfrm>
            <a:off x="261255" y="4517003"/>
            <a:ext cx="1318401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04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3000" b="1" dirty="0" smtClean="0">
                <a:latin typeface="Bahnschrift Light SemiCondensed" panose="020B0502040204020203" pitchFamily="34" charset="0"/>
              </a:rPr>
              <a:t>Contenido</a:t>
            </a:r>
            <a:endParaRPr lang="es-MX" sz="3000" b="1" dirty="0">
              <a:latin typeface="Bahnschrift Light SemiCondensed" panose="020B0502040204020203" pitchFamily="34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60F1C-DB97-D44C-B018-9F7BAC953F6C}" type="slidenum">
              <a:rPr lang="es-ES" smtClean="0"/>
              <a:pPr/>
              <a:t>2</a:t>
            </a:fld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SzPct val="180000"/>
              <a:buBlip>
                <a:blip r:embed="rId2"/>
              </a:buBlip>
            </a:pPr>
            <a:r>
              <a:rPr lang="es-MX" sz="1600" b="1" dirty="0" smtClean="0">
                <a:latin typeface="Bahnschrift Light SemiCondensed" panose="020B0502040204020203" pitchFamily="34" charset="0"/>
              </a:rPr>
              <a:t>Retos actuales de la banca de desarrollo</a:t>
            </a:r>
          </a:p>
          <a:p>
            <a:pPr>
              <a:buSzPct val="180000"/>
              <a:buBlip>
                <a:blip r:embed="rId2"/>
              </a:buBlip>
            </a:pPr>
            <a:endParaRPr lang="es-MX" sz="1600" b="1" dirty="0" smtClean="0">
              <a:latin typeface="Bahnschrift Light SemiCondensed" panose="020B0502040204020203" pitchFamily="34" charset="0"/>
            </a:endParaRPr>
          </a:p>
          <a:p>
            <a:pPr>
              <a:buSzPct val="180000"/>
              <a:buBlip>
                <a:blip r:embed="rId2"/>
              </a:buBlip>
            </a:pPr>
            <a:r>
              <a:rPr lang="es-MX" sz="1600" b="1" dirty="0" smtClean="0">
                <a:latin typeface="Bahnschrift Light SemiCondensed" panose="020B0502040204020203" pitchFamily="34" charset="0"/>
              </a:rPr>
              <a:t>Experiencia de Nacional Financiera</a:t>
            </a:r>
          </a:p>
          <a:p>
            <a:pPr marL="0" indent="0">
              <a:buSzPct val="180000"/>
              <a:buNone/>
            </a:pPr>
            <a:endParaRPr lang="es-MX" sz="1600" b="1" dirty="0" smtClean="0">
              <a:latin typeface="Bahnschrift Light SemiCondensed" panose="020B0502040204020203" pitchFamily="34" charset="0"/>
            </a:endParaRPr>
          </a:p>
          <a:p>
            <a:pPr>
              <a:buSzPct val="180000"/>
              <a:buBlip>
                <a:blip r:embed="rId2"/>
              </a:buBlip>
            </a:pPr>
            <a:r>
              <a:rPr lang="es-MX" sz="1600" b="1" dirty="0" smtClean="0">
                <a:latin typeface="Bahnschrift Light SemiCondensed" panose="020B0502040204020203" pitchFamily="34" charset="0"/>
              </a:rPr>
              <a:t>Modelo de evaluación del desempeño</a:t>
            </a:r>
          </a:p>
          <a:p>
            <a:pPr>
              <a:buSzPct val="180000"/>
              <a:buBlip>
                <a:blip r:embed="rId2"/>
              </a:buBlip>
            </a:pPr>
            <a:endParaRPr lang="es-MX" sz="1600" b="1" dirty="0" smtClean="0">
              <a:latin typeface="Bahnschrift Light SemiCondensed" panose="020B0502040204020203" pitchFamily="34" charset="0"/>
            </a:endParaRPr>
          </a:p>
          <a:p>
            <a:pPr>
              <a:buSzPct val="180000"/>
              <a:buBlip>
                <a:blip r:embed="rId2"/>
              </a:buBlip>
            </a:pPr>
            <a:r>
              <a:rPr lang="es-MX" sz="1600" b="1" dirty="0" smtClean="0">
                <a:latin typeface="Bahnschrift Light SemiCondensed" panose="020B0502040204020203" pitchFamily="34" charset="0"/>
              </a:rPr>
              <a:t>Conclusiones y lecciones aprendidas</a:t>
            </a:r>
          </a:p>
          <a:p>
            <a:pPr marL="0" indent="0">
              <a:buNone/>
            </a:pPr>
            <a:endParaRPr lang="es-MX" dirty="0" smtClean="0"/>
          </a:p>
          <a:p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637" y="4355793"/>
            <a:ext cx="1195758" cy="432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5" t="6077" r="8935" b="15796"/>
          <a:stretch/>
        </p:blipFill>
        <p:spPr>
          <a:xfrm>
            <a:off x="82500" y="4355793"/>
            <a:ext cx="98880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244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3000" b="1" dirty="0" smtClean="0">
                <a:latin typeface="Bahnschrift Light SemiCondensed" panose="020B0502040204020203" pitchFamily="34" charset="0"/>
              </a:rPr>
              <a:t>Retos actuales de la banca de desarrollo</a:t>
            </a:r>
            <a:endParaRPr lang="es-MX" sz="3000" b="1" dirty="0">
              <a:latin typeface="Bahnschrift Light SemiCondensed" panose="020B0502040204020203" pitchFamily="34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60F1C-DB97-D44C-B018-9F7BAC953F6C}" type="slidenum">
              <a:rPr lang="es-ES" smtClean="0"/>
              <a:pPr/>
              <a:t>3</a:t>
            </a:fld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224511" y="630257"/>
            <a:ext cx="4000723" cy="3640366"/>
          </a:xfrm>
        </p:spPr>
        <p:txBody>
          <a:bodyPr>
            <a:normAutofit/>
          </a:bodyPr>
          <a:lstStyle/>
          <a:p>
            <a:pPr algn="just">
              <a:buSzPct val="180000"/>
              <a:buBlip>
                <a:blip r:embed="rId2"/>
              </a:buBlip>
            </a:pPr>
            <a:r>
              <a:rPr lang="es-MX" sz="1400" dirty="0" smtClean="0">
                <a:latin typeface="Bahnschrift Light SemiCondensed" panose="020B0502040204020203" pitchFamily="34" charset="0"/>
                <a:cs typeface="Arial" panose="020B0604020202020204" pitchFamily="34" charset="0"/>
              </a:rPr>
              <a:t>El </a:t>
            </a:r>
            <a:r>
              <a:rPr lang="es-MX" sz="1600" b="1" dirty="0">
                <a:latin typeface="Bahnschrift Light SemiCondensed" panose="020B0502040204020203" pitchFamily="34" charset="0"/>
                <a:cs typeface="Arial" panose="020B0604020202020204" pitchFamily="34" charset="0"/>
              </a:rPr>
              <a:t>objetivo de la banca de desarrollo </a:t>
            </a:r>
            <a:r>
              <a:rPr lang="es-MX" sz="1400" dirty="0">
                <a:latin typeface="Bahnschrift Light SemiCondensed" panose="020B0502040204020203" pitchFamily="34" charset="0"/>
                <a:cs typeface="Arial" panose="020B0604020202020204" pitchFamily="34" charset="0"/>
              </a:rPr>
              <a:t>debe ser </a:t>
            </a:r>
            <a:r>
              <a:rPr lang="es-MX" sz="1600" b="1" dirty="0">
                <a:latin typeface="Bahnschrift Light SemiCondensed" panose="020B0502040204020203" pitchFamily="34" charset="0"/>
                <a:cs typeface="Arial" panose="020B0604020202020204" pitchFamily="34" charset="0"/>
              </a:rPr>
              <a:t>ampliar el </a:t>
            </a:r>
            <a:r>
              <a:rPr lang="es-MX" sz="1600" b="1" dirty="0" smtClean="0">
                <a:latin typeface="Bahnschrift Light SemiCondensed" panose="020B0502040204020203" pitchFamily="34" charset="0"/>
                <a:cs typeface="Arial" panose="020B0604020202020204" pitchFamily="34" charset="0"/>
              </a:rPr>
              <a:t>crédito</a:t>
            </a:r>
            <a:r>
              <a:rPr lang="es-MX" sz="1400" dirty="0" smtClean="0">
                <a:latin typeface="Bahnschrift Light SemiCondensed" panose="020B0502040204020203" pitchFamily="34" charset="0"/>
                <a:cs typeface="Arial" panose="020B0604020202020204" pitchFamily="34" charset="0"/>
              </a:rPr>
              <a:t>, poniendo especial </a:t>
            </a:r>
            <a:r>
              <a:rPr lang="es-MX" sz="1400" dirty="0">
                <a:latin typeface="Bahnschrift Light SemiCondensed" panose="020B0502040204020203" pitchFamily="34" charset="0"/>
                <a:cs typeface="Arial" panose="020B0604020202020204" pitchFamily="34" charset="0"/>
              </a:rPr>
              <a:t>énfasis en </a:t>
            </a:r>
            <a:r>
              <a:rPr lang="es-MX" sz="1600" b="1" dirty="0">
                <a:latin typeface="Bahnschrift Light SemiCondensed" panose="020B0502040204020203" pitchFamily="34" charset="0"/>
                <a:cs typeface="Arial" panose="020B0604020202020204" pitchFamily="34" charset="0"/>
              </a:rPr>
              <a:t>áreas prioritarias para el desarrollo </a:t>
            </a:r>
            <a:r>
              <a:rPr lang="es-MX" sz="1600" b="1" dirty="0" smtClean="0">
                <a:latin typeface="Bahnschrift Light SemiCondensed" panose="020B0502040204020203" pitchFamily="34" charset="0"/>
                <a:cs typeface="Arial" panose="020B0604020202020204" pitchFamily="34" charset="0"/>
              </a:rPr>
              <a:t>nacional</a:t>
            </a:r>
            <a:r>
              <a:rPr lang="es-MX" sz="1600" dirty="0" smtClean="0">
                <a:latin typeface="Bahnschrift Light SemiCondensed" panose="020B0502040204020203" pitchFamily="34" charset="0"/>
                <a:cs typeface="Arial" panose="020B0604020202020204" pitchFamily="34" charset="0"/>
              </a:rPr>
              <a:t>.</a:t>
            </a:r>
            <a:endParaRPr lang="es-MX" sz="1400" dirty="0" smtClean="0">
              <a:latin typeface="Bahnschrift Light SemiCondensed" panose="020B0502040204020203" pitchFamily="34" charset="0"/>
              <a:cs typeface="Arial" panose="020B0604020202020204" pitchFamily="34" charset="0"/>
            </a:endParaRPr>
          </a:p>
          <a:p>
            <a:pPr algn="just"/>
            <a:endParaRPr lang="es-MX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SzPct val="180000"/>
              <a:buBlip>
                <a:blip r:embed="rId3"/>
              </a:buBlip>
            </a:pPr>
            <a:r>
              <a:rPr lang="es-MX" sz="1400" dirty="0" smtClean="0">
                <a:latin typeface="Bahnschrift Light SemiCondensed" panose="020B0502040204020203" pitchFamily="34" charset="0"/>
                <a:cs typeface="Arial" panose="020B0604020202020204" pitchFamily="34" charset="0"/>
              </a:rPr>
              <a:t>Atender fallas del mercado</a:t>
            </a:r>
          </a:p>
          <a:p>
            <a:pPr lvl="1" algn="just">
              <a:buSzPct val="180000"/>
              <a:buBlip>
                <a:blip r:embed="rId3"/>
              </a:buBlip>
            </a:pPr>
            <a:r>
              <a:rPr lang="es-MX" sz="1400" dirty="0" smtClean="0">
                <a:latin typeface="Bahnschrift Light SemiCondensed" panose="020B0502040204020203" pitchFamily="34" charset="0"/>
                <a:cs typeface="Arial" panose="020B0604020202020204" pitchFamily="34" charset="0"/>
              </a:rPr>
              <a:t>Impulsar sectores estratégicos</a:t>
            </a:r>
          </a:p>
          <a:p>
            <a:pPr lvl="1" algn="just">
              <a:buSzPct val="180000"/>
              <a:buBlip>
                <a:blip r:embed="rId3"/>
              </a:buBlip>
            </a:pPr>
            <a:r>
              <a:rPr lang="es-MX" sz="1400" dirty="0" smtClean="0">
                <a:latin typeface="Bahnschrift Light SemiCondensed" panose="020B0502040204020203" pitchFamily="34" charset="0"/>
                <a:cs typeface="Arial" panose="020B0604020202020204" pitchFamily="34" charset="0"/>
              </a:rPr>
              <a:t>Apoyar proyectos de mayor riesgo</a:t>
            </a:r>
          </a:p>
          <a:p>
            <a:pPr lvl="1" algn="just">
              <a:buSzPct val="180000"/>
              <a:buBlip>
                <a:blip r:embed="rId3"/>
              </a:buBlip>
            </a:pPr>
            <a:r>
              <a:rPr lang="es-MX" sz="1400" dirty="0" smtClean="0">
                <a:latin typeface="Bahnschrift Light SemiCondensed" panose="020B0502040204020203" pitchFamily="34" charset="0"/>
                <a:cs typeface="Arial" panose="020B0604020202020204" pitchFamily="34" charset="0"/>
              </a:rPr>
              <a:t>Complementar a la banca privada</a:t>
            </a:r>
          </a:p>
          <a:p>
            <a:pPr lvl="1" algn="just">
              <a:buSzPct val="180000"/>
              <a:buBlip>
                <a:blip r:embed="rId3"/>
              </a:buBlip>
            </a:pPr>
            <a:r>
              <a:rPr lang="es-MX" sz="1400" dirty="0" err="1" smtClean="0">
                <a:latin typeface="Bahnschrift Light SemiCondensed" panose="020B0502040204020203" pitchFamily="34" charset="0"/>
                <a:cs typeface="Arial" panose="020B0604020202020204" pitchFamily="34" charset="0"/>
              </a:rPr>
              <a:t>Adicionalidad</a:t>
            </a:r>
            <a:endParaRPr lang="es-MX" sz="1400" dirty="0" smtClean="0">
              <a:latin typeface="Bahnschrift Light SemiCondensed" panose="020B0502040204020203" pitchFamily="34" charset="0"/>
              <a:cs typeface="Arial" panose="020B0604020202020204" pitchFamily="34" charset="0"/>
            </a:endParaRPr>
          </a:p>
          <a:p>
            <a:pPr lvl="1" algn="just">
              <a:buSzPct val="180000"/>
              <a:buBlip>
                <a:blip r:embed="rId3"/>
              </a:buBlip>
            </a:pPr>
            <a:r>
              <a:rPr lang="es-MX" sz="1400" dirty="0" smtClean="0">
                <a:latin typeface="Bahnschrift Light SemiCondensed" panose="020B0502040204020203" pitchFamily="34" charset="0"/>
                <a:cs typeface="Arial" panose="020B0604020202020204" pitchFamily="34" charset="0"/>
              </a:rPr>
              <a:t>Rol </a:t>
            </a:r>
            <a:r>
              <a:rPr lang="es-MX" sz="1400" dirty="0" err="1" smtClean="0">
                <a:latin typeface="Bahnschrift Light SemiCondensed" panose="020B0502040204020203" pitchFamily="34" charset="0"/>
                <a:cs typeface="Arial" panose="020B0604020202020204" pitchFamily="34" charset="0"/>
              </a:rPr>
              <a:t>contracíclico</a:t>
            </a:r>
            <a:endParaRPr lang="es-MX" sz="1400" dirty="0" smtClean="0">
              <a:latin typeface="Bahnschrift Light SemiCondensed" panose="020B0502040204020203" pitchFamily="34" charset="0"/>
              <a:cs typeface="Arial" panose="020B0604020202020204" pitchFamily="34" charset="0"/>
            </a:endParaRPr>
          </a:p>
          <a:p>
            <a:pPr algn="just"/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SzPct val="180000"/>
              <a:buBlip>
                <a:blip r:embed="rId2"/>
              </a:buBlip>
            </a:pPr>
            <a:r>
              <a:rPr lang="es-MX" sz="1400" dirty="0">
                <a:latin typeface="Bahnschrift Light SemiCondensed" panose="020B0502040204020203" pitchFamily="34" charset="0"/>
                <a:cs typeface="Arial" panose="020B0604020202020204" pitchFamily="34" charset="0"/>
              </a:rPr>
              <a:t>Sin embargo, </a:t>
            </a:r>
            <a:r>
              <a:rPr lang="es-MX" sz="1600" b="1" dirty="0">
                <a:latin typeface="Bahnschrift Light SemiCondensed" panose="020B0502040204020203" pitchFamily="34" charset="0"/>
                <a:cs typeface="Arial" panose="020B0604020202020204" pitchFamily="34" charset="0"/>
              </a:rPr>
              <a:t>otorgar créditos no es suficiente para cumplir el </a:t>
            </a:r>
            <a:r>
              <a:rPr lang="es-MX" sz="1600" b="1" dirty="0" smtClean="0">
                <a:latin typeface="Bahnschrift Light SemiCondensed" panose="020B0502040204020203" pitchFamily="34" charset="0"/>
                <a:cs typeface="Arial" panose="020B0604020202020204" pitchFamily="34" charset="0"/>
              </a:rPr>
              <a:t>mandato</a:t>
            </a:r>
            <a:r>
              <a:rPr lang="es-MX" sz="1400" dirty="0" smtClean="0">
                <a:latin typeface="Bahnschrift Light SemiCondensed" panose="020B0502040204020203" pitchFamily="34" charset="0"/>
                <a:cs typeface="Arial" panose="020B0604020202020204" pitchFamily="34" charset="0"/>
              </a:rPr>
              <a:t>, </a:t>
            </a:r>
            <a:r>
              <a:rPr lang="es-MX" sz="1400" dirty="0">
                <a:latin typeface="Bahnschrift Light SemiCondensed" panose="020B0502040204020203" pitchFamily="34" charset="0"/>
                <a:cs typeface="Arial" panose="020B0604020202020204" pitchFamily="34" charset="0"/>
              </a:rPr>
              <a:t>se debe ir más </a:t>
            </a:r>
            <a:r>
              <a:rPr lang="es-MX" sz="1400" dirty="0" smtClean="0">
                <a:latin typeface="Bahnschrift Light SemiCondensed" panose="020B0502040204020203" pitchFamily="34" charset="0"/>
                <a:cs typeface="Arial" panose="020B0604020202020204" pitchFamily="34" charset="0"/>
              </a:rPr>
              <a:t>allá para garantizar un verdadero </a:t>
            </a:r>
            <a:r>
              <a:rPr lang="es-MX" sz="1600" b="1" dirty="0" smtClean="0">
                <a:latin typeface="Bahnschrift Light SemiCondensed" panose="020B0502040204020203" pitchFamily="34" charset="0"/>
                <a:cs typeface="Arial" panose="020B0604020202020204" pitchFamily="34" charset="0"/>
              </a:rPr>
              <a:t>impacto en el desarrollo</a:t>
            </a:r>
            <a:r>
              <a:rPr lang="es-MX" sz="1400" dirty="0" smtClean="0">
                <a:latin typeface="Bahnschrift Light SemiCondensed" panose="020B0502040204020203" pitchFamily="34" charset="0"/>
                <a:cs typeface="Arial" panose="020B0604020202020204" pitchFamily="34" charset="0"/>
              </a:rPr>
              <a:t>.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dirty="0" smtClean="0"/>
          </a:p>
          <a:p>
            <a:endParaRPr lang="es-MX" dirty="0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637" y="4355793"/>
            <a:ext cx="1195758" cy="432000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5" t="6077" r="8935" b="15796"/>
          <a:stretch/>
        </p:blipFill>
        <p:spPr>
          <a:xfrm>
            <a:off x="82500" y="4355793"/>
            <a:ext cx="988801" cy="432000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4457138" y="486227"/>
            <a:ext cx="4074969" cy="3924568"/>
            <a:chOff x="4457138" y="486227"/>
            <a:chExt cx="4074969" cy="3924568"/>
          </a:xfrm>
        </p:grpSpPr>
        <p:graphicFrame>
          <p:nvGraphicFramePr>
            <p:cNvPr id="36" name="Diagrama 35"/>
            <p:cNvGraphicFramePr/>
            <p:nvPr>
              <p:extLst>
                <p:ext uri="{D42A27DB-BD31-4B8C-83A1-F6EECF244321}">
                  <p14:modId xmlns:p14="http://schemas.microsoft.com/office/powerpoint/2010/main" val="1220679104"/>
                </p:ext>
              </p:extLst>
            </p:nvPr>
          </p:nvGraphicFramePr>
          <p:xfrm>
            <a:off x="4457138" y="1062831"/>
            <a:ext cx="4074969" cy="334796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6" r:lo="rId7" r:qs="rId8" r:cs="rId9"/>
            </a:graphicData>
          </a:graphic>
        </p:graphicFrame>
        <p:grpSp>
          <p:nvGrpSpPr>
            <p:cNvPr id="7" name="Grupo 6"/>
            <p:cNvGrpSpPr/>
            <p:nvPr/>
          </p:nvGrpSpPr>
          <p:grpSpPr>
            <a:xfrm>
              <a:off x="4791550" y="486227"/>
              <a:ext cx="3406145" cy="720000"/>
              <a:chOff x="4839492" y="486227"/>
              <a:chExt cx="3406145" cy="720000"/>
            </a:xfrm>
          </p:grpSpPr>
          <p:sp>
            <p:nvSpPr>
              <p:cNvPr id="37" name="CuadroTexto 36"/>
              <p:cNvSpPr txBox="1"/>
              <p:nvPr/>
            </p:nvSpPr>
            <p:spPr>
              <a:xfrm>
                <a:off x="4839492" y="486227"/>
                <a:ext cx="1440000" cy="72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600" b="1" dirty="0" smtClean="0">
                    <a:latin typeface="Bahnschrift Light SemiCondensed" panose="020B0502040204020203" pitchFamily="34" charset="0"/>
                  </a:rPr>
                  <a:t>Impacto en el desarrollo</a:t>
                </a:r>
                <a:endParaRPr lang="es-MX" sz="1600" b="1" dirty="0">
                  <a:latin typeface="Bahnschrift Light SemiCondensed" panose="020B0502040204020203" pitchFamily="34" charset="0"/>
                </a:endParaRPr>
              </a:p>
            </p:txBody>
          </p:sp>
          <p:sp>
            <p:nvSpPr>
              <p:cNvPr id="38" name="CuadroTexto 37"/>
              <p:cNvSpPr txBox="1"/>
              <p:nvPr/>
            </p:nvSpPr>
            <p:spPr>
              <a:xfrm>
                <a:off x="6805637" y="486227"/>
                <a:ext cx="1440000" cy="72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600" b="1" dirty="0" smtClean="0">
                    <a:latin typeface="Bahnschrift Light SemiCondensed" panose="020B0502040204020203" pitchFamily="34" charset="0"/>
                  </a:rPr>
                  <a:t>Crecimiento con equidad</a:t>
                </a:r>
                <a:endParaRPr lang="es-MX" sz="1600" b="1" dirty="0">
                  <a:latin typeface="Bahnschrift Light SemiCondensed" panose="020B0502040204020203" pitchFamily="34" charset="0"/>
                </a:endParaRPr>
              </a:p>
            </p:txBody>
          </p:sp>
          <p:sp>
            <p:nvSpPr>
              <p:cNvPr id="39" name="Cheurón 38"/>
              <p:cNvSpPr/>
              <p:nvPr/>
            </p:nvSpPr>
            <p:spPr>
              <a:xfrm>
                <a:off x="6287266" y="748710"/>
                <a:ext cx="165016" cy="195035"/>
              </a:xfrm>
              <a:prstGeom prst="chevron">
                <a:avLst/>
              </a:prstGeom>
              <a:solidFill>
                <a:srgbClr val="5DB287"/>
              </a:solidFill>
              <a:ln>
                <a:solidFill>
                  <a:srgbClr val="5DB287"/>
                </a:solidFill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Cheurón 39"/>
              <p:cNvSpPr/>
              <p:nvPr/>
            </p:nvSpPr>
            <p:spPr>
              <a:xfrm>
                <a:off x="6460056" y="748710"/>
                <a:ext cx="165016" cy="195035"/>
              </a:xfrm>
              <a:prstGeom prst="chevron">
                <a:avLst/>
              </a:prstGeom>
              <a:solidFill>
                <a:srgbClr val="5DB287"/>
              </a:solidFill>
              <a:ln>
                <a:solidFill>
                  <a:srgbClr val="5DB287"/>
                </a:solidFill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Cheurón 40"/>
              <p:cNvSpPr/>
              <p:nvPr/>
            </p:nvSpPr>
            <p:spPr>
              <a:xfrm>
                <a:off x="6632846" y="748710"/>
                <a:ext cx="165016" cy="195035"/>
              </a:xfrm>
              <a:prstGeom prst="chevron">
                <a:avLst/>
              </a:prstGeom>
              <a:solidFill>
                <a:srgbClr val="5DB287"/>
              </a:solidFill>
              <a:ln>
                <a:solidFill>
                  <a:srgbClr val="5DB287"/>
                </a:solidFill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0783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3000" b="1" dirty="0" smtClean="0">
                <a:latin typeface="Bahnschrift Light SemiCondensed" panose="020B0502040204020203" pitchFamily="34" charset="0"/>
              </a:rPr>
              <a:t>Retos actuales de la banca de desarrollo</a:t>
            </a:r>
            <a:endParaRPr lang="es-MX" sz="3000" b="1" dirty="0">
              <a:latin typeface="Bahnschrift Light SemiCondensed" panose="020B0502040204020203" pitchFamily="34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60F1C-DB97-D44C-B018-9F7BAC953F6C}" type="slidenum">
              <a:rPr lang="es-ES" smtClean="0"/>
              <a:pPr/>
              <a:t>4</a:t>
            </a:fld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224510" y="639802"/>
            <a:ext cx="8328223" cy="1804353"/>
          </a:xfrm>
        </p:spPr>
        <p:txBody>
          <a:bodyPr>
            <a:normAutofit/>
          </a:bodyPr>
          <a:lstStyle/>
          <a:p>
            <a:pPr algn="just">
              <a:buSzPct val="180000"/>
              <a:buBlip>
                <a:blip r:embed="rId2"/>
              </a:buBlip>
            </a:pPr>
            <a:r>
              <a:rPr lang="es-MX" sz="1400" dirty="0" smtClean="0">
                <a:latin typeface="Bahnschrift Light SemiCondensed" panose="020B0502040204020203" pitchFamily="34" charset="0"/>
                <a:cs typeface="Arial" panose="020B0604020202020204" pitchFamily="34" charset="0"/>
              </a:rPr>
              <a:t>Es </a:t>
            </a:r>
            <a:r>
              <a:rPr lang="es-MX" sz="1400" dirty="0">
                <a:latin typeface="Bahnschrift Light SemiCondensed" panose="020B0502040204020203" pitchFamily="34" charset="0"/>
                <a:cs typeface="Arial" panose="020B0604020202020204" pitchFamily="34" charset="0"/>
              </a:rPr>
              <a:t>fundamental </a:t>
            </a:r>
            <a:r>
              <a:rPr lang="es-MX" sz="1600" b="1" dirty="0">
                <a:latin typeface="Bahnschrift Light SemiCondensed" panose="020B0502040204020203" pitchFamily="34" charset="0"/>
                <a:cs typeface="Arial" panose="020B0604020202020204" pitchFamily="34" charset="0"/>
              </a:rPr>
              <a:t>medir el desempeño </a:t>
            </a:r>
            <a:r>
              <a:rPr lang="es-MX" sz="1400" dirty="0">
                <a:latin typeface="Bahnschrift Light SemiCondensed" panose="020B0502040204020203" pitchFamily="34" charset="0"/>
                <a:cs typeface="Arial" panose="020B0604020202020204" pitchFamily="34" charset="0"/>
              </a:rPr>
              <a:t>de la banca de </a:t>
            </a:r>
            <a:r>
              <a:rPr lang="es-MX" sz="1400" dirty="0" smtClean="0">
                <a:latin typeface="Bahnschrift Light SemiCondensed" panose="020B0502040204020203" pitchFamily="34" charset="0"/>
                <a:cs typeface="Arial" panose="020B0604020202020204" pitchFamily="34" charset="0"/>
              </a:rPr>
              <a:t>desarrollo, para poder evaluar la actuación de la misma como </a:t>
            </a:r>
            <a:r>
              <a:rPr lang="es-MX" sz="1600" b="1" dirty="0" smtClean="0">
                <a:latin typeface="Bahnschrift Light SemiCondensed" panose="020B0502040204020203" pitchFamily="34" charset="0"/>
                <a:cs typeface="Arial" panose="020B0604020202020204" pitchFamily="34" charset="0"/>
              </a:rPr>
              <a:t>instrumento de política pública</a:t>
            </a:r>
            <a:r>
              <a:rPr lang="es-MX" sz="1400" dirty="0" smtClean="0">
                <a:latin typeface="Bahnschrift Light SemiCondensed" panose="020B0502040204020203" pitchFamily="34" charset="0"/>
                <a:cs typeface="Arial" panose="020B0604020202020204" pitchFamily="34" charset="0"/>
              </a:rPr>
              <a:t>. Esto servirá para </a:t>
            </a:r>
            <a:r>
              <a:rPr lang="es-MX" sz="1600" b="1" dirty="0" smtClean="0">
                <a:latin typeface="Bahnschrift Light SemiCondensed" panose="020B0502040204020203" pitchFamily="34" charset="0"/>
                <a:cs typeface="Arial" panose="020B0604020202020204" pitchFamily="34" charset="0"/>
              </a:rPr>
              <a:t>replantear estrategias </a:t>
            </a:r>
            <a:r>
              <a:rPr lang="es-MX" sz="1400" dirty="0" smtClean="0">
                <a:latin typeface="Bahnschrift Light SemiCondensed" panose="020B0502040204020203" pitchFamily="34" charset="0"/>
                <a:cs typeface="Arial" panose="020B0604020202020204" pitchFamily="34" charset="0"/>
              </a:rPr>
              <a:t>y definir </a:t>
            </a:r>
            <a:r>
              <a:rPr lang="es-MX" sz="1600" b="1" dirty="0" smtClean="0">
                <a:latin typeface="Bahnschrift Light SemiCondensed" panose="020B0502040204020203" pitchFamily="34" charset="0"/>
                <a:cs typeface="Arial" panose="020B0604020202020204" pitchFamily="34" charset="0"/>
              </a:rPr>
              <a:t>nuevas líneas de acción</a:t>
            </a:r>
            <a:r>
              <a:rPr lang="es-MX" sz="1400" dirty="0" smtClean="0">
                <a:latin typeface="Bahnschrift Light SemiCondensed" panose="020B0502040204020203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buSzPct val="180000"/>
              <a:buNone/>
            </a:pPr>
            <a:endParaRPr lang="es-MX" sz="1400" dirty="0" smtClean="0">
              <a:latin typeface="Bahnschrift Light SemiCondensed" panose="020B0502040204020203" pitchFamily="34" charset="0"/>
              <a:cs typeface="Arial" panose="020B0604020202020204" pitchFamily="34" charset="0"/>
            </a:endParaRPr>
          </a:p>
          <a:p>
            <a:pPr algn="just">
              <a:buSzPct val="180000"/>
              <a:buBlip>
                <a:blip r:embed="rId2"/>
              </a:buBlip>
            </a:pPr>
            <a:r>
              <a:rPr lang="es-MX" sz="1400" dirty="0" smtClean="0">
                <a:latin typeface="Bahnschrift Light SemiCondensed" panose="020B0502040204020203" pitchFamily="34" charset="0"/>
                <a:cs typeface="Arial" panose="020B0604020202020204" pitchFamily="34" charset="0"/>
              </a:rPr>
              <a:t>De igual forma, esto permitirá </a:t>
            </a:r>
            <a:r>
              <a:rPr lang="es-MX" sz="1600" b="1" dirty="0" smtClean="0">
                <a:latin typeface="Bahnschrift Light SemiCondensed" panose="020B0502040204020203" pitchFamily="34" charset="0"/>
                <a:cs typeface="Arial" panose="020B0604020202020204" pitchFamily="34" charset="0"/>
              </a:rPr>
              <a:t>alcanzar un equilibrio entre la gestión bancaria eficiente</a:t>
            </a:r>
            <a:r>
              <a:rPr lang="es-MX" sz="1400" dirty="0" smtClean="0">
                <a:latin typeface="Bahnschrift Light SemiCondensed" panose="020B0502040204020203" pitchFamily="34" charset="0"/>
                <a:cs typeface="Arial" panose="020B0604020202020204" pitchFamily="34" charset="0"/>
              </a:rPr>
              <a:t>, necesaria para garantizar la sustentabilidad financiera, </a:t>
            </a:r>
            <a:r>
              <a:rPr lang="es-MX" sz="1600" b="1" dirty="0" smtClean="0">
                <a:latin typeface="Bahnschrift Light SemiCondensed" panose="020B0502040204020203" pitchFamily="34" charset="0"/>
                <a:cs typeface="Arial" panose="020B0604020202020204" pitchFamily="34" charset="0"/>
              </a:rPr>
              <a:t>y la maximización del impacto en el desarrollo</a:t>
            </a:r>
            <a:r>
              <a:rPr lang="es-MX" sz="1400" dirty="0" smtClean="0">
                <a:latin typeface="Bahnschrift Light SemiCondensed" panose="020B0502040204020203" pitchFamily="34" charset="0"/>
                <a:cs typeface="Arial" panose="020B0604020202020204" pitchFamily="34" charset="0"/>
              </a:rPr>
              <a:t>, cumpliendo así con el mandato de la banca.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dirty="0" smtClean="0"/>
          </a:p>
          <a:p>
            <a:endParaRPr lang="es-MX" dirty="0"/>
          </a:p>
        </p:txBody>
      </p:sp>
      <p:pic>
        <p:nvPicPr>
          <p:cNvPr id="56" name="Imagen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637" y="4355793"/>
            <a:ext cx="1195758" cy="432000"/>
          </a:xfrm>
          <a:prstGeom prst="rect">
            <a:avLst/>
          </a:prstGeom>
        </p:spPr>
      </p:pic>
      <p:pic>
        <p:nvPicPr>
          <p:cNvPr id="57" name="Imagen 5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5" t="6077" r="8935" b="15796"/>
          <a:stretch/>
        </p:blipFill>
        <p:spPr>
          <a:xfrm>
            <a:off x="82500" y="4355793"/>
            <a:ext cx="988801" cy="432000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1138312" y="2272697"/>
            <a:ext cx="6506351" cy="2421900"/>
            <a:chOff x="1138312" y="2272697"/>
            <a:chExt cx="6506351" cy="2421900"/>
          </a:xfrm>
        </p:grpSpPr>
        <p:sp>
          <p:nvSpPr>
            <p:cNvPr id="47" name="CuadroTexto 46"/>
            <p:cNvSpPr txBox="1"/>
            <p:nvPr/>
          </p:nvSpPr>
          <p:spPr>
            <a:xfrm>
              <a:off x="1903854" y="4325265"/>
              <a:ext cx="4969535" cy="369332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MX" b="1" dirty="0" smtClean="0">
                  <a:solidFill>
                    <a:srgbClr val="5EAFA6"/>
                  </a:solidFill>
                  <a:latin typeface="Bahnschrift Light SemiCondensed" panose="020B0502040204020203" pitchFamily="34" charset="0"/>
                </a:rPr>
                <a:t>Equilibrio en la gestión de la banca de desarrollo</a:t>
              </a:r>
              <a:endParaRPr lang="es-MX" b="1" dirty="0">
                <a:solidFill>
                  <a:srgbClr val="5EAFA6"/>
                </a:solidFill>
                <a:latin typeface="Bahnschrift Light SemiCondensed" panose="020B0502040204020203" pitchFamily="34" charset="0"/>
              </a:endParaRPr>
            </a:p>
          </p:txBody>
        </p:sp>
        <p:grpSp>
          <p:nvGrpSpPr>
            <p:cNvPr id="52" name="Grupo 51"/>
            <p:cNvGrpSpPr/>
            <p:nvPr/>
          </p:nvGrpSpPr>
          <p:grpSpPr>
            <a:xfrm>
              <a:off x="1138312" y="2272697"/>
              <a:ext cx="6500619" cy="2025068"/>
              <a:chOff x="940161" y="1561097"/>
              <a:chExt cx="6500619" cy="2025068"/>
            </a:xfrm>
          </p:grpSpPr>
          <p:graphicFrame>
            <p:nvGraphicFramePr>
              <p:cNvPr id="53" name="Diagrama 52"/>
              <p:cNvGraphicFramePr/>
              <p:nvPr>
                <p:extLst>
                  <p:ext uri="{D42A27DB-BD31-4B8C-83A1-F6EECF244321}">
                    <p14:modId xmlns:p14="http://schemas.microsoft.com/office/powerpoint/2010/main" val="3298993832"/>
                  </p:ext>
                </p:extLst>
              </p:nvPr>
            </p:nvGraphicFramePr>
            <p:xfrm>
              <a:off x="940161" y="1564860"/>
              <a:ext cx="2360610" cy="202130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5" r:lo="rId6" r:qs="rId7" r:cs="rId8"/>
              </a:graphicData>
            </a:graphic>
          </p:graphicFrame>
          <p:sp>
            <p:nvSpPr>
              <p:cNvPr id="54" name="Flecha izquierda y derecha 53"/>
              <p:cNvSpPr/>
              <p:nvPr/>
            </p:nvSpPr>
            <p:spPr>
              <a:xfrm>
                <a:off x="3455027" y="2103808"/>
                <a:ext cx="1470887" cy="990027"/>
              </a:xfrm>
              <a:prstGeom prst="leftRightArrow">
                <a:avLst>
                  <a:gd name="adj1" fmla="val 50000"/>
                  <a:gd name="adj2" fmla="val 32639"/>
                </a:avLst>
              </a:prstGeom>
              <a:solidFill>
                <a:srgbClr val="5EAFA6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400" b="1" dirty="0" smtClean="0">
                    <a:latin typeface="Bahnschrift Light SemiCondensed" panose="020B0502040204020203" pitchFamily="34" charset="0"/>
                  </a:rPr>
                  <a:t>Banca de desarrollo</a:t>
                </a:r>
                <a:endParaRPr lang="es-MX" sz="1400" b="1" dirty="0">
                  <a:latin typeface="Bahnschrift Light SemiCondensed" panose="020B0502040204020203" pitchFamily="34" charset="0"/>
                </a:endParaRPr>
              </a:p>
            </p:txBody>
          </p:sp>
          <p:graphicFrame>
            <p:nvGraphicFramePr>
              <p:cNvPr id="55" name="Diagrama 54"/>
              <p:cNvGraphicFramePr/>
              <p:nvPr>
                <p:extLst>
                  <p:ext uri="{D42A27DB-BD31-4B8C-83A1-F6EECF244321}">
                    <p14:modId xmlns:p14="http://schemas.microsoft.com/office/powerpoint/2010/main" val="1329723856"/>
                  </p:ext>
                </p:extLst>
              </p:nvPr>
            </p:nvGraphicFramePr>
            <p:xfrm>
              <a:off x="5080170" y="1561097"/>
              <a:ext cx="2360610" cy="202130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0" r:lo="rId11" r:qs="rId12" r:cs="rId13"/>
              </a:graphicData>
            </a:graphic>
          </p:graphicFrame>
        </p:grpSp>
        <p:pic>
          <p:nvPicPr>
            <p:cNvPr id="60" name="Imagen 59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4663" y="3764185"/>
              <a:ext cx="540000" cy="540000"/>
            </a:xfrm>
            <a:prstGeom prst="rect">
              <a:avLst/>
            </a:prstGeom>
          </p:spPr>
        </p:pic>
        <p:pic>
          <p:nvPicPr>
            <p:cNvPr id="61" name="Imagen 60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5797" y="3760793"/>
              <a:ext cx="540000" cy="5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370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3000" b="1" dirty="0" smtClean="0">
                <a:latin typeface="Bahnschrift Light SemiCondensed" panose="020B0502040204020203" pitchFamily="34" charset="0"/>
              </a:rPr>
              <a:t>Retos actuales de la banca de desarrollo</a:t>
            </a:r>
            <a:endParaRPr lang="es-MX" sz="3000" b="1" dirty="0">
              <a:latin typeface="Bahnschrift Light SemiCondensed" panose="020B0502040204020203" pitchFamily="34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60F1C-DB97-D44C-B018-9F7BAC953F6C}" type="slidenum">
              <a:rPr lang="es-ES" smtClean="0"/>
              <a:pPr/>
              <a:t>5</a:t>
            </a:fld>
            <a:endParaRPr lang="es-ES" dirty="0"/>
          </a:p>
        </p:txBody>
      </p:sp>
      <p:grpSp>
        <p:nvGrpSpPr>
          <p:cNvPr id="4" name="Grupo 3"/>
          <p:cNvGrpSpPr/>
          <p:nvPr/>
        </p:nvGrpSpPr>
        <p:grpSpPr>
          <a:xfrm>
            <a:off x="0" y="583277"/>
            <a:ext cx="4728774" cy="3772651"/>
            <a:chOff x="0" y="583277"/>
            <a:chExt cx="4728774" cy="3772651"/>
          </a:xfrm>
        </p:grpSpPr>
        <p:sp>
          <p:nvSpPr>
            <p:cNvPr id="40" name="16 CuadroTexto"/>
            <p:cNvSpPr txBox="1"/>
            <p:nvPr/>
          </p:nvSpPr>
          <p:spPr>
            <a:xfrm>
              <a:off x="0" y="583277"/>
              <a:ext cx="707657" cy="305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200" dirty="0">
                  <a:latin typeface="Bahnschrift Light SemiCondensed" panose="020B0502040204020203" pitchFamily="34" charset="0"/>
                </a:rPr>
                <a:t>Fuerte</a:t>
              </a:r>
            </a:p>
          </p:txBody>
        </p:sp>
        <p:sp>
          <p:nvSpPr>
            <p:cNvPr id="41" name="18 CuadroTexto"/>
            <p:cNvSpPr txBox="1"/>
            <p:nvPr/>
          </p:nvSpPr>
          <p:spPr>
            <a:xfrm>
              <a:off x="145230" y="4025207"/>
              <a:ext cx="597638" cy="305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200" dirty="0">
                  <a:latin typeface="Bahnschrift Light SemiCondensed" panose="020B0502040204020203" pitchFamily="34" charset="0"/>
                </a:rPr>
                <a:t>Débil</a:t>
              </a:r>
            </a:p>
          </p:txBody>
        </p:sp>
        <p:sp>
          <p:nvSpPr>
            <p:cNvPr id="42" name="19 CuadroTexto"/>
            <p:cNvSpPr txBox="1"/>
            <p:nvPr/>
          </p:nvSpPr>
          <p:spPr>
            <a:xfrm>
              <a:off x="1518180" y="4016772"/>
              <a:ext cx="1945369" cy="3391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b="1" dirty="0">
                  <a:latin typeface="Bahnschrift Light SemiCondensed" panose="020B0502040204020203" pitchFamily="34" charset="0"/>
                  <a:cs typeface="Arial" panose="020B0604020202020204" pitchFamily="34" charset="0"/>
                </a:rPr>
                <a:t>Viabilidad </a:t>
              </a:r>
              <a:r>
                <a:rPr lang="es-MX" sz="1400" b="1" dirty="0" smtClean="0">
                  <a:latin typeface="Bahnschrift Light SemiCondensed" panose="020B0502040204020203" pitchFamily="34" charset="0"/>
                  <a:cs typeface="Arial" panose="020B0604020202020204" pitchFamily="34" charset="0"/>
                </a:rPr>
                <a:t>comercial</a:t>
              </a:r>
              <a:endParaRPr lang="es-MX" sz="1400" b="1" dirty="0">
                <a:latin typeface="Bahnschrift Light SemiCondensed" panose="020B050204020402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20 CuadroTexto"/>
            <p:cNvSpPr txBox="1"/>
            <p:nvPr/>
          </p:nvSpPr>
          <p:spPr>
            <a:xfrm rot="16200000">
              <a:off x="-619595" y="2203391"/>
              <a:ext cx="2286124" cy="3772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b="1" dirty="0" smtClean="0">
                  <a:latin typeface="Bahnschrift Light SemiCondensed" panose="020B0502040204020203" pitchFamily="34" charset="0"/>
                  <a:cs typeface="Arial" panose="020B0604020202020204" pitchFamily="34" charset="0"/>
                </a:rPr>
                <a:t>Resultados en el </a:t>
              </a:r>
              <a:r>
                <a:rPr lang="es-MX" sz="1400" b="1" dirty="0">
                  <a:latin typeface="Bahnschrift Light SemiCondensed" panose="020B0502040204020203" pitchFamily="34" charset="0"/>
                  <a:cs typeface="Arial" panose="020B0604020202020204" pitchFamily="34" charset="0"/>
                </a:rPr>
                <a:t>desarrollo</a:t>
              </a:r>
            </a:p>
          </p:txBody>
        </p:sp>
        <p:cxnSp>
          <p:nvCxnSpPr>
            <p:cNvPr id="44" name="Conector recto de flecha 43"/>
            <p:cNvCxnSpPr/>
            <p:nvPr/>
          </p:nvCxnSpPr>
          <p:spPr>
            <a:xfrm flipH="1" flipV="1">
              <a:off x="734442" y="805179"/>
              <a:ext cx="8426" cy="3173630"/>
            </a:xfrm>
            <a:prstGeom prst="straightConnector1">
              <a:avLst/>
            </a:prstGeom>
            <a:ln>
              <a:solidFill>
                <a:srgbClr val="6179A8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cto de flecha 44"/>
            <p:cNvCxnSpPr/>
            <p:nvPr/>
          </p:nvCxnSpPr>
          <p:spPr>
            <a:xfrm rot="5400000" flipH="1" flipV="1">
              <a:off x="2487077" y="2227395"/>
              <a:ext cx="7576" cy="3529694"/>
            </a:xfrm>
            <a:prstGeom prst="straightConnector1">
              <a:avLst/>
            </a:prstGeom>
            <a:ln>
              <a:solidFill>
                <a:srgbClr val="6179A8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16 CuadroTexto"/>
            <p:cNvSpPr txBox="1"/>
            <p:nvPr/>
          </p:nvSpPr>
          <p:spPr>
            <a:xfrm>
              <a:off x="4021117" y="4018577"/>
              <a:ext cx="707657" cy="305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200" dirty="0">
                  <a:latin typeface="Bahnschrift Light SemiCondensed" panose="020B0502040204020203" pitchFamily="34" charset="0"/>
                </a:rPr>
                <a:t>Fuerte</a:t>
              </a: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3736235" y="735897"/>
            <a:ext cx="1559226" cy="780058"/>
            <a:chOff x="3736235" y="735897"/>
            <a:chExt cx="1559226" cy="780058"/>
          </a:xfrm>
        </p:grpSpPr>
        <p:sp>
          <p:nvSpPr>
            <p:cNvPr id="30" name="32 CuadroTexto"/>
            <p:cNvSpPr txBox="1"/>
            <p:nvPr/>
          </p:nvSpPr>
          <p:spPr>
            <a:xfrm>
              <a:off x="4076952" y="735897"/>
              <a:ext cx="1218509" cy="780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b="1" dirty="0">
                  <a:solidFill>
                    <a:srgbClr val="8064A2"/>
                  </a:solidFill>
                  <a:latin typeface="Bahnschrift Light SemiCondensed" panose="020B0502040204020203" pitchFamily="34" charset="0"/>
                </a:rPr>
                <a:t>Proyecto con apoyo de la </a:t>
              </a:r>
              <a:r>
                <a:rPr lang="es-MX" sz="1000" b="1" dirty="0" smtClean="0">
                  <a:solidFill>
                    <a:srgbClr val="8064A2"/>
                  </a:solidFill>
                  <a:latin typeface="Bahnschrift Light SemiCondensed" panose="020B0502040204020203" pitchFamily="34" charset="0"/>
                </a:rPr>
                <a:t>banca </a:t>
              </a:r>
              <a:r>
                <a:rPr lang="es-MX" sz="1000" b="1" dirty="0">
                  <a:solidFill>
                    <a:srgbClr val="8064A2"/>
                  </a:solidFill>
                  <a:latin typeface="Bahnschrift Light SemiCondensed" panose="020B0502040204020203" pitchFamily="34" charset="0"/>
                </a:rPr>
                <a:t>de </a:t>
              </a:r>
              <a:r>
                <a:rPr lang="es-MX" sz="1000" b="1" dirty="0" smtClean="0">
                  <a:solidFill>
                    <a:srgbClr val="8064A2"/>
                  </a:solidFill>
                  <a:latin typeface="Bahnschrift Light SemiCondensed" panose="020B0502040204020203" pitchFamily="34" charset="0"/>
                </a:rPr>
                <a:t>desarrollo</a:t>
              </a:r>
              <a:endParaRPr lang="es-MX" sz="1000" b="1" dirty="0">
                <a:solidFill>
                  <a:srgbClr val="8064A2"/>
                </a:solidFill>
                <a:latin typeface="Bahnschrift Light SemiCondensed" panose="020B0502040204020203" pitchFamily="34" charset="0"/>
              </a:endParaRPr>
            </a:p>
          </p:txBody>
        </p:sp>
        <p:sp>
          <p:nvSpPr>
            <p:cNvPr id="32" name="22 Elipse"/>
            <p:cNvSpPr/>
            <p:nvPr/>
          </p:nvSpPr>
          <p:spPr>
            <a:xfrm>
              <a:off x="3736235" y="997570"/>
              <a:ext cx="397135" cy="396000"/>
            </a:xfrm>
            <a:prstGeom prst="ellipse">
              <a:avLst/>
            </a:prstGeom>
            <a:solidFill>
              <a:srgbClr val="806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400" b="1" dirty="0">
                  <a:latin typeface="Bahnschrift Light SemiCondensed" panose="020B0502040204020203" pitchFamily="34" charset="0"/>
                </a:rPr>
                <a:t>B</a:t>
              </a: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1258161" y="990263"/>
            <a:ext cx="2818789" cy="2575582"/>
            <a:chOff x="1258161" y="990263"/>
            <a:chExt cx="2818789" cy="2575582"/>
          </a:xfrm>
        </p:grpSpPr>
        <p:sp>
          <p:nvSpPr>
            <p:cNvPr id="35" name="29 CuadroTexto"/>
            <p:cNvSpPr txBox="1"/>
            <p:nvPr/>
          </p:nvSpPr>
          <p:spPr>
            <a:xfrm>
              <a:off x="2186165" y="3011847"/>
              <a:ext cx="157551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b="1" dirty="0">
                  <a:latin typeface="Bahnschrift Light SemiCondensed" panose="020B0502040204020203" pitchFamily="34" charset="0"/>
                  <a:cs typeface="Arial" panose="020B0604020202020204" pitchFamily="34" charset="0"/>
                </a:rPr>
                <a:t>Mayor </a:t>
              </a:r>
              <a:r>
                <a:rPr lang="es-MX" sz="1000" b="1" dirty="0" smtClean="0">
                  <a:latin typeface="Bahnschrift Light SemiCondensed" panose="020B0502040204020203" pitchFamily="34" charset="0"/>
                  <a:cs typeface="Arial" panose="020B0604020202020204" pitchFamily="34" charset="0"/>
                </a:rPr>
                <a:t>viabilidad          Mejores </a:t>
              </a:r>
              <a:r>
                <a:rPr lang="es-MX" sz="1000" b="1" dirty="0">
                  <a:latin typeface="Bahnschrift Light SemiCondensed" panose="020B0502040204020203" pitchFamily="34" charset="0"/>
                  <a:cs typeface="Arial" panose="020B0604020202020204" pitchFamily="34" charset="0"/>
                </a:rPr>
                <a:t>finanzas, reducción de riesgo</a:t>
              </a:r>
            </a:p>
          </p:txBody>
        </p:sp>
        <p:sp>
          <p:nvSpPr>
            <p:cNvPr id="36" name="30 CuadroTexto"/>
            <p:cNvSpPr txBox="1"/>
            <p:nvPr/>
          </p:nvSpPr>
          <p:spPr>
            <a:xfrm rot="16200000">
              <a:off x="651278" y="1705024"/>
              <a:ext cx="176776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b="1" dirty="0">
                  <a:latin typeface="Bahnschrift Light SemiCondensed" panose="020B0502040204020203" pitchFamily="34" charset="0"/>
                  <a:cs typeface="Arial" panose="020B0604020202020204" pitchFamily="34" charset="0"/>
                </a:rPr>
                <a:t>Mejoría del </a:t>
              </a:r>
              <a:r>
                <a:rPr lang="es-MX" sz="1000" b="1" dirty="0" smtClean="0">
                  <a:latin typeface="Bahnschrift Light SemiCondensed" panose="020B0502040204020203" pitchFamily="34" charset="0"/>
                  <a:cs typeface="Arial" panose="020B0604020202020204" pitchFamily="34" charset="0"/>
                </a:rPr>
                <a:t>desarrollo      Asesoría </a:t>
              </a:r>
              <a:r>
                <a:rPr lang="es-MX" sz="1000" b="1" dirty="0">
                  <a:latin typeface="Bahnschrift Light SemiCondensed" panose="020B0502040204020203" pitchFamily="34" charset="0"/>
                  <a:cs typeface="Arial" panose="020B0604020202020204" pitchFamily="34" charset="0"/>
                </a:rPr>
                <a:t>para mejores operaciones</a:t>
              </a:r>
            </a:p>
          </p:txBody>
        </p:sp>
        <p:cxnSp>
          <p:nvCxnSpPr>
            <p:cNvPr id="37" name="Conector recto de flecha 36"/>
            <p:cNvCxnSpPr/>
            <p:nvPr/>
          </p:nvCxnSpPr>
          <p:spPr>
            <a:xfrm flipH="1" flipV="1">
              <a:off x="1877976" y="990263"/>
              <a:ext cx="8426" cy="1983519"/>
            </a:xfrm>
            <a:prstGeom prst="straightConnector1">
              <a:avLst/>
            </a:prstGeom>
            <a:ln>
              <a:solidFill>
                <a:srgbClr val="5DB287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cto de flecha 37"/>
            <p:cNvCxnSpPr/>
            <p:nvPr/>
          </p:nvCxnSpPr>
          <p:spPr>
            <a:xfrm rot="5400000" flipH="1" flipV="1">
              <a:off x="2970133" y="1875740"/>
              <a:ext cx="7576" cy="2206058"/>
            </a:xfrm>
            <a:prstGeom prst="straightConnector1">
              <a:avLst/>
            </a:prstGeom>
            <a:ln>
              <a:solidFill>
                <a:srgbClr val="5DB287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Conector recto de flecha 38"/>
          <p:cNvCxnSpPr>
            <a:stCxn id="34" idx="7"/>
            <a:endCxn id="32" idx="3"/>
          </p:cNvCxnSpPr>
          <p:nvPr/>
        </p:nvCxnSpPr>
        <p:spPr>
          <a:xfrm flipV="1">
            <a:off x="1952672" y="1335577"/>
            <a:ext cx="1841722" cy="1585592"/>
          </a:xfrm>
          <a:prstGeom prst="straightConnector1">
            <a:avLst/>
          </a:prstGeom>
          <a:ln w="19050">
            <a:solidFill>
              <a:schemeClr val="accent6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upo 4"/>
          <p:cNvGrpSpPr/>
          <p:nvPr/>
        </p:nvGrpSpPr>
        <p:grpSpPr>
          <a:xfrm>
            <a:off x="734937" y="2863176"/>
            <a:ext cx="1275894" cy="821666"/>
            <a:chOff x="734937" y="2863176"/>
            <a:chExt cx="1275894" cy="821666"/>
          </a:xfrm>
        </p:grpSpPr>
        <p:sp>
          <p:nvSpPr>
            <p:cNvPr id="29" name="31 CuadroTexto"/>
            <p:cNvSpPr txBox="1"/>
            <p:nvPr/>
          </p:nvSpPr>
          <p:spPr>
            <a:xfrm>
              <a:off x="734937" y="3074361"/>
              <a:ext cx="1011050" cy="610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MX" sz="1000" b="1" dirty="0">
                  <a:solidFill>
                    <a:srgbClr val="75B85A"/>
                  </a:solidFill>
                  <a:latin typeface="Bahnschrift Light SemiCondensed" panose="020B0502040204020203" pitchFamily="34" charset="0"/>
                  <a:cs typeface="Arial" panose="020B0604020202020204" pitchFamily="34" charset="0"/>
                </a:rPr>
                <a:t>Proyecto sin </a:t>
              </a:r>
            </a:p>
            <a:p>
              <a:pPr algn="r"/>
              <a:r>
                <a:rPr lang="es-MX" sz="1000" b="1" dirty="0" smtClean="0">
                  <a:solidFill>
                    <a:srgbClr val="75B85A"/>
                  </a:solidFill>
                  <a:latin typeface="Bahnschrift Light SemiCondensed" panose="020B0502040204020203" pitchFamily="34" charset="0"/>
                  <a:cs typeface="Arial" panose="020B0604020202020204" pitchFamily="34" charset="0"/>
                </a:rPr>
                <a:t>banca </a:t>
              </a:r>
              <a:r>
                <a:rPr lang="es-MX" sz="1000" b="1" dirty="0">
                  <a:solidFill>
                    <a:srgbClr val="75B85A"/>
                  </a:solidFill>
                  <a:latin typeface="Bahnschrift Light SemiCondensed" panose="020B0502040204020203" pitchFamily="34" charset="0"/>
                  <a:cs typeface="Arial" panose="020B0604020202020204" pitchFamily="34" charset="0"/>
                </a:rPr>
                <a:t>de </a:t>
              </a:r>
              <a:r>
                <a:rPr lang="es-MX" sz="1000" b="1" dirty="0" smtClean="0">
                  <a:solidFill>
                    <a:srgbClr val="75B85A"/>
                  </a:solidFill>
                  <a:latin typeface="Bahnschrift Light SemiCondensed" panose="020B0502040204020203" pitchFamily="34" charset="0"/>
                  <a:cs typeface="Arial" panose="020B0604020202020204" pitchFamily="34" charset="0"/>
                </a:rPr>
                <a:t>desarrollo</a:t>
              </a:r>
              <a:endParaRPr lang="es-MX" sz="1000" b="1" dirty="0">
                <a:solidFill>
                  <a:srgbClr val="75B85A"/>
                </a:solidFill>
                <a:latin typeface="Bahnschrift Light SemiCondensed" panose="020B050204020402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21 Elipse"/>
            <p:cNvSpPr/>
            <p:nvPr/>
          </p:nvSpPr>
          <p:spPr>
            <a:xfrm>
              <a:off x="1613696" y="2863176"/>
              <a:ext cx="397135" cy="396000"/>
            </a:xfrm>
            <a:prstGeom prst="ellipse">
              <a:avLst/>
            </a:prstGeom>
            <a:solidFill>
              <a:srgbClr val="75B8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400" b="1" dirty="0">
                  <a:latin typeface="Bahnschrift Light SemiCondensed" panose="020B0502040204020203" pitchFamily="34" charset="0"/>
                </a:rPr>
                <a:t>A</a:t>
              </a:r>
            </a:p>
          </p:txBody>
        </p:sp>
      </p:grp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7" t="14920" r="3247"/>
          <a:stretch/>
        </p:blipFill>
        <p:spPr>
          <a:xfrm>
            <a:off x="4665791" y="1478371"/>
            <a:ext cx="3941947" cy="1982463"/>
          </a:xfrm>
          <a:prstGeom prst="rect">
            <a:avLst/>
          </a:prstGeom>
        </p:spPr>
      </p:pic>
      <p:pic>
        <p:nvPicPr>
          <p:cNvPr id="47" name="Imagen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637" y="4355793"/>
            <a:ext cx="1195758" cy="432000"/>
          </a:xfrm>
          <a:prstGeom prst="rect">
            <a:avLst/>
          </a:prstGeom>
        </p:spPr>
      </p:pic>
      <p:pic>
        <p:nvPicPr>
          <p:cNvPr id="48" name="Imagen 4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5" t="6077" r="8935" b="15796"/>
          <a:stretch/>
        </p:blipFill>
        <p:spPr>
          <a:xfrm>
            <a:off x="82500" y="4355793"/>
            <a:ext cx="98880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5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buSzPct val="180000"/>
            </a:pPr>
            <a:r>
              <a:rPr lang="es-MX" sz="3000" b="1" dirty="0">
                <a:latin typeface="Bahnschrift Light SemiCondensed" panose="020B0502040204020203" pitchFamily="34" charset="0"/>
              </a:rPr>
              <a:t>Experiencia de Nacional </a:t>
            </a:r>
            <a:r>
              <a:rPr lang="es-MX" sz="3000" b="1" dirty="0" smtClean="0">
                <a:latin typeface="Bahnschrift Light SemiCondensed" panose="020B0502040204020203" pitchFamily="34" charset="0"/>
              </a:rPr>
              <a:t>Financiera</a:t>
            </a:r>
            <a:endParaRPr lang="es-MX" sz="3000" b="1" dirty="0">
              <a:latin typeface="Bahnschrift Light SemiCondensed" panose="020B0502040204020203" pitchFamily="34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60F1C-DB97-D44C-B018-9F7BAC953F6C}" type="slidenum">
              <a:rPr lang="es-ES" smtClean="0"/>
              <a:pPr/>
              <a:t>6</a:t>
            </a:fld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225658" y="633032"/>
            <a:ext cx="4072478" cy="2644837"/>
          </a:xfrm>
        </p:spPr>
        <p:txBody>
          <a:bodyPr>
            <a:normAutofit/>
          </a:bodyPr>
          <a:lstStyle/>
          <a:p>
            <a:pPr algn="just">
              <a:buSzPct val="180000"/>
              <a:buBlip>
                <a:blip r:embed="rId2"/>
              </a:buBlip>
            </a:pPr>
            <a:r>
              <a:rPr lang="es-MX" sz="1600" b="1" dirty="0" smtClean="0">
                <a:latin typeface="Bahnschrift Light SemiCondensed" panose="020B0502040204020203" pitchFamily="34" charset="0"/>
              </a:rPr>
              <a:t>Nacional Financiera </a:t>
            </a:r>
            <a:r>
              <a:rPr lang="es-MX" sz="1400" dirty="0" smtClean="0">
                <a:latin typeface="Bahnschrift Light SemiCondensed" panose="020B0502040204020203" pitchFamily="34" charset="0"/>
              </a:rPr>
              <a:t>tiene como </a:t>
            </a:r>
            <a:r>
              <a:rPr lang="es-MX" sz="1600" b="1" dirty="0" smtClean="0">
                <a:latin typeface="Bahnschrift Light SemiCondensed" panose="020B0502040204020203" pitchFamily="34" charset="0"/>
              </a:rPr>
              <a:t>misión</a:t>
            </a:r>
            <a:r>
              <a:rPr lang="es-MX" sz="1400" dirty="0" smtClean="0">
                <a:latin typeface="Bahnschrift Light SemiCondensed" panose="020B0502040204020203" pitchFamily="34" charset="0"/>
              </a:rPr>
              <a:t>:</a:t>
            </a:r>
          </a:p>
          <a:p>
            <a:pPr lvl="1" algn="just">
              <a:buSzPct val="180000"/>
              <a:buBlip>
                <a:blip r:embed="rId3"/>
              </a:buBlip>
            </a:pPr>
            <a:r>
              <a:rPr lang="es-MX" sz="1400" dirty="0" smtClean="0">
                <a:latin typeface="Bahnschrift Light SemiCondensed" panose="020B0502040204020203" pitchFamily="34" charset="0"/>
              </a:rPr>
              <a:t>Contribuir al </a:t>
            </a:r>
            <a:r>
              <a:rPr lang="es-MX" sz="1600" b="1" dirty="0" smtClean="0">
                <a:latin typeface="Bahnschrift Light SemiCondensed" panose="020B0502040204020203" pitchFamily="34" charset="0"/>
              </a:rPr>
              <a:t>desarrollo económico del país </a:t>
            </a:r>
            <a:endParaRPr lang="es-MX" sz="1400" b="1" dirty="0" smtClean="0">
              <a:latin typeface="Bahnschrift Light SemiCondensed" panose="020B0502040204020203" pitchFamily="34" charset="0"/>
            </a:endParaRPr>
          </a:p>
          <a:p>
            <a:pPr lvl="1" algn="just">
              <a:buSzPct val="180000"/>
              <a:buBlip>
                <a:blip r:embed="rId3"/>
              </a:buBlip>
            </a:pPr>
            <a:r>
              <a:rPr lang="es-MX" sz="1400" dirty="0" smtClean="0">
                <a:latin typeface="Bahnschrift Light SemiCondensed" panose="020B0502040204020203" pitchFamily="34" charset="0"/>
              </a:rPr>
              <a:t>Facilitar el acceso a las </a:t>
            </a:r>
            <a:r>
              <a:rPr lang="es-MX" sz="1600" b="1" dirty="0" err="1" smtClean="0">
                <a:latin typeface="Bahnschrift Light SemiCondensed" panose="020B0502040204020203" pitchFamily="34" charset="0"/>
              </a:rPr>
              <a:t>MiPyMEs</a:t>
            </a:r>
            <a:r>
              <a:rPr lang="es-MX" sz="1600" b="1" dirty="0" smtClean="0">
                <a:latin typeface="Bahnschrift Light SemiCondensed" panose="020B0502040204020203" pitchFamily="34" charset="0"/>
              </a:rPr>
              <a:t>, emprendedores y proyectos de inversión prioritarios</a:t>
            </a:r>
            <a:r>
              <a:rPr lang="es-MX" sz="1400" dirty="0" smtClean="0">
                <a:latin typeface="Bahnschrift Light SemiCondensed" panose="020B0502040204020203" pitchFamily="34" charset="0"/>
              </a:rPr>
              <a:t> al </a:t>
            </a:r>
            <a:r>
              <a:rPr lang="es-MX" sz="1600" b="1" dirty="0" smtClean="0">
                <a:latin typeface="Bahnschrift Light SemiCondensed" panose="020B0502040204020203" pitchFamily="34" charset="0"/>
              </a:rPr>
              <a:t>financiamiento</a:t>
            </a:r>
            <a:r>
              <a:rPr lang="es-MX" sz="1400" dirty="0" smtClean="0">
                <a:latin typeface="Bahnschrift Light SemiCondensed" panose="020B0502040204020203" pitchFamily="34" charset="0"/>
              </a:rPr>
              <a:t> y otros </a:t>
            </a:r>
            <a:r>
              <a:rPr lang="es-MX" sz="1600" b="1" dirty="0" smtClean="0">
                <a:latin typeface="Bahnschrift Light SemiCondensed" panose="020B0502040204020203" pitchFamily="34" charset="0"/>
              </a:rPr>
              <a:t>servicios de desarrollo empresarial</a:t>
            </a:r>
          </a:p>
          <a:p>
            <a:pPr lvl="1" algn="just">
              <a:buSzPct val="180000"/>
              <a:buBlip>
                <a:blip r:embed="rId3"/>
              </a:buBlip>
            </a:pPr>
            <a:r>
              <a:rPr lang="es-MX" sz="1400" dirty="0" smtClean="0">
                <a:latin typeface="Bahnschrift Light SemiCondensed" panose="020B0502040204020203" pitchFamily="34" charset="0"/>
              </a:rPr>
              <a:t>Impulsar la </a:t>
            </a:r>
            <a:r>
              <a:rPr lang="es-MX" sz="1600" b="1" dirty="0" smtClean="0">
                <a:latin typeface="Bahnschrift Light SemiCondensed" panose="020B0502040204020203" pitchFamily="34" charset="0"/>
              </a:rPr>
              <a:t>innovación</a:t>
            </a:r>
            <a:r>
              <a:rPr lang="es-MX" sz="1400" dirty="0" smtClean="0">
                <a:latin typeface="Bahnschrift Light SemiCondensed" panose="020B0502040204020203" pitchFamily="34" charset="0"/>
              </a:rPr>
              <a:t>, mejorar la </a:t>
            </a:r>
            <a:r>
              <a:rPr lang="es-MX" sz="1600" b="1" dirty="0" smtClean="0">
                <a:latin typeface="Bahnschrift Light SemiCondensed" panose="020B0502040204020203" pitchFamily="34" charset="0"/>
              </a:rPr>
              <a:t>productividad</a:t>
            </a:r>
            <a:r>
              <a:rPr lang="es-MX" sz="1400" dirty="0" smtClean="0">
                <a:latin typeface="Bahnschrift Light SemiCondensed" panose="020B0502040204020203" pitchFamily="34" charset="0"/>
              </a:rPr>
              <a:t>, la </a:t>
            </a:r>
            <a:r>
              <a:rPr lang="es-MX" sz="1600" b="1" dirty="0" smtClean="0">
                <a:latin typeface="Bahnschrift Light SemiCondensed" panose="020B0502040204020203" pitchFamily="34" charset="0"/>
              </a:rPr>
              <a:t>competitividad</a:t>
            </a:r>
            <a:r>
              <a:rPr lang="es-MX" sz="1400" dirty="0" smtClean="0">
                <a:latin typeface="Bahnschrift Light SemiCondensed" panose="020B0502040204020203" pitchFamily="34" charset="0"/>
              </a:rPr>
              <a:t>, la </a:t>
            </a:r>
            <a:r>
              <a:rPr lang="es-MX" sz="1600" b="1" dirty="0" smtClean="0">
                <a:latin typeface="Bahnschrift Light SemiCondensed" panose="020B0502040204020203" pitchFamily="34" charset="0"/>
              </a:rPr>
              <a:t>generación de empleos </a:t>
            </a:r>
            <a:r>
              <a:rPr lang="es-MX" sz="1400" dirty="0" smtClean="0">
                <a:latin typeface="Bahnschrift Light SemiCondensed" panose="020B0502040204020203" pitchFamily="34" charset="0"/>
              </a:rPr>
              <a:t>y el </a:t>
            </a:r>
            <a:r>
              <a:rPr lang="es-MX" sz="1600" b="1" dirty="0" smtClean="0">
                <a:latin typeface="Bahnschrift Light SemiCondensed" panose="020B0502040204020203" pitchFamily="34" charset="0"/>
              </a:rPr>
              <a:t>crecimiento regional</a:t>
            </a: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637" y="4355793"/>
            <a:ext cx="1195758" cy="43200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5" t="6077" r="8935" b="15796"/>
          <a:stretch/>
        </p:blipFill>
        <p:spPr>
          <a:xfrm>
            <a:off x="82500" y="4355793"/>
            <a:ext cx="988801" cy="432000"/>
          </a:xfrm>
          <a:prstGeom prst="rect">
            <a:avLst/>
          </a:prstGeom>
        </p:spPr>
      </p:pic>
      <p:sp>
        <p:nvSpPr>
          <p:cNvPr id="19" name="Marcador de texto 3"/>
          <p:cNvSpPr txBox="1">
            <a:spLocks/>
          </p:cNvSpPr>
          <p:nvPr/>
        </p:nvSpPr>
        <p:spPr>
          <a:xfrm>
            <a:off x="1238136" y="3423095"/>
            <a:ext cx="6120000" cy="5752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SzPct val="180000"/>
              <a:buBlip>
                <a:blip r:embed="rId6"/>
              </a:buBlip>
            </a:pPr>
            <a:r>
              <a:rPr lang="es-MX" sz="1400" dirty="0" smtClean="0">
                <a:latin typeface="Bahnschrift Light SemiCondensed" panose="020B0502040204020203" pitchFamily="34" charset="0"/>
              </a:rPr>
              <a:t>La </a:t>
            </a:r>
            <a:r>
              <a:rPr lang="es-MX" sz="1600" b="1" dirty="0" smtClean="0">
                <a:latin typeface="Bahnschrift Light SemiCondensed" panose="020B0502040204020203" pitchFamily="34" charset="0"/>
              </a:rPr>
              <a:t>medición del desempeño </a:t>
            </a:r>
            <a:r>
              <a:rPr lang="es-MX" sz="1400" dirty="0" smtClean="0">
                <a:latin typeface="Bahnschrift Light SemiCondensed" panose="020B0502040204020203" pitchFamily="34" charset="0"/>
              </a:rPr>
              <a:t>es de gran relevancia para </a:t>
            </a:r>
            <a:r>
              <a:rPr lang="es-MX" sz="1600" b="1" dirty="0" smtClean="0">
                <a:latin typeface="Bahnschrift Light SemiCondensed" panose="020B0502040204020203" pitchFamily="34" charset="0"/>
              </a:rPr>
              <a:t>evaluar y asegurar el impacto de los programas y productos de NAFIN en el desarrollo del país</a:t>
            </a:r>
            <a:r>
              <a:rPr lang="es-MX" sz="1400" dirty="0" smtClean="0">
                <a:latin typeface="Bahnschrift Light SemiCondensed" panose="020B0502040204020203" pitchFamily="34" charset="0"/>
              </a:rPr>
              <a:t>. </a:t>
            </a:r>
            <a:endParaRPr lang="es-MX" dirty="0" smtClean="0">
              <a:latin typeface="Bahnschrift Light SemiCondensed" panose="020B0502040204020203" pitchFamily="34" charset="0"/>
            </a:endParaRPr>
          </a:p>
        </p:txBody>
      </p:sp>
      <p:pic>
        <p:nvPicPr>
          <p:cNvPr id="20" name="Picture 4" descr="https://www.nafin.com/portalnf/files/secciones/Acerca_de_Nafin/logros-prehom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507" y="841214"/>
            <a:ext cx="3037217" cy="222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21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buSzPct val="180000"/>
            </a:pPr>
            <a:r>
              <a:rPr lang="es-MX" sz="3000" b="1" dirty="0">
                <a:latin typeface="Bahnschrift Light SemiCondensed" panose="020B0502040204020203" pitchFamily="34" charset="0"/>
              </a:rPr>
              <a:t>Experiencia de Nacional </a:t>
            </a:r>
            <a:r>
              <a:rPr lang="es-MX" sz="3000" b="1" dirty="0" smtClean="0">
                <a:latin typeface="Bahnschrift Light SemiCondensed" panose="020B0502040204020203" pitchFamily="34" charset="0"/>
              </a:rPr>
              <a:t>Financiera</a:t>
            </a:r>
            <a:endParaRPr lang="es-MX" sz="3000" b="1" dirty="0">
              <a:latin typeface="Bahnschrift Light SemiCondensed" panose="020B0502040204020203" pitchFamily="34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60F1C-DB97-D44C-B018-9F7BAC953F6C}" type="slidenum">
              <a:rPr lang="es-ES" smtClean="0"/>
              <a:pPr/>
              <a:t>7</a:t>
            </a:fld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4466549" y="1174326"/>
            <a:ext cx="4072478" cy="2617336"/>
          </a:xfrm>
        </p:spPr>
        <p:txBody>
          <a:bodyPr>
            <a:normAutofit/>
          </a:bodyPr>
          <a:lstStyle/>
          <a:p>
            <a:pPr algn="just">
              <a:buSzPct val="180000"/>
              <a:buBlip>
                <a:blip r:embed="rId2"/>
              </a:buBlip>
            </a:pPr>
            <a:r>
              <a:rPr lang="es-MX" sz="1400" dirty="0" smtClean="0">
                <a:latin typeface="Bahnschrift Light SemiCondensed" panose="020B0502040204020203" pitchFamily="34" charset="0"/>
              </a:rPr>
              <a:t>En la </a:t>
            </a:r>
            <a:r>
              <a:rPr lang="es-MX" sz="1600" b="1" dirty="0" smtClean="0">
                <a:latin typeface="Bahnschrift Light SemiCondensed" panose="020B0502040204020203" pitchFamily="34" charset="0"/>
              </a:rPr>
              <a:t>atención a </a:t>
            </a:r>
            <a:r>
              <a:rPr lang="es-MX" sz="1600" b="1" dirty="0" err="1" smtClean="0">
                <a:latin typeface="Bahnschrift Light SemiCondensed" panose="020B0502040204020203" pitchFamily="34" charset="0"/>
              </a:rPr>
              <a:t>PyMEs</a:t>
            </a:r>
            <a:r>
              <a:rPr lang="es-MX" sz="1600" b="1" dirty="0" smtClean="0">
                <a:latin typeface="Bahnschrift Light SemiCondensed" panose="020B0502040204020203" pitchFamily="34" charset="0"/>
              </a:rPr>
              <a:t>, NAFIN </a:t>
            </a:r>
            <a:r>
              <a:rPr lang="es-MX" sz="1400" dirty="0" smtClean="0">
                <a:latin typeface="Bahnschrift Light SemiCondensed" panose="020B0502040204020203" pitchFamily="34" charset="0"/>
              </a:rPr>
              <a:t>opera a través de un </a:t>
            </a:r>
            <a:r>
              <a:rPr lang="es-MX" sz="1600" b="1" dirty="0" smtClean="0">
                <a:latin typeface="Bahnschrift Light SemiCondensed" panose="020B0502040204020203" pitchFamily="34" charset="0"/>
              </a:rPr>
              <a:t>modelo de banca de segundo piso.</a:t>
            </a:r>
          </a:p>
          <a:p>
            <a:pPr algn="just">
              <a:buSzPct val="180000"/>
              <a:buBlip>
                <a:blip r:embed="rId2"/>
              </a:buBlip>
            </a:pPr>
            <a:r>
              <a:rPr lang="es-MX" sz="1400" dirty="0" smtClean="0">
                <a:latin typeface="Bahnschrift Light SemiCondensed" panose="020B0502040204020203" pitchFamily="34" charset="0"/>
              </a:rPr>
              <a:t>Esto supone un </a:t>
            </a:r>
            <a:r>
              <a:rPr lang="es-MX" sz="1600" b="1" dirty="0" smtClean="0">
                <a:latin typeface="Bahnschrift Light SemiCondensed" panose="020B0502040204020203" pitchFamily="34" charset="0"/>
              </a:rPr>
              <a:t>reto para la medición del impacto </a:t>
            </a:r>
            <a:r>
              <a:rPr lang="es-MX" sz="1400" dirty="0" smtClean="0">
                <a:latin typeface="Bahnschrift Light SemiCondensed" panose="020B0502040204020203" pitchFamily="34" charset="0"/>
              </a:rPr>
              <a:t>pues los créditos se otorgan a través de una </a:t>
            </a:r>
            <a:r>
              <a:rPr lang="es-MX" sz="1600" b="1" dirty="0" smtClean="0">
                <a:latin typeface="Bahnschrift Light SemiCondensed" panose="020B0502040204020203" pitchFamily="34" charset="0"/>
              </a:rPr>
              <a:t>red de intermediarios financieros</a:t>
            </a:r>
            <a:r>
              <a:rPr lang="es-MX" sz="1400" dirty="0" smtClean="0">
                <a:latin typeface="Bahnschrift Light SemiCondensed" panose="020B0502040204020203" pitchFamily="34" charset="0"/>
              </a:rPr>
              <a:t>, a la cual es </a:t>
            </a:r>
            <a:r>
              <a:rPr lang="es-MX" sz="1600" b="1" dirty="0" smtClean="0">
                <a:latin typeface="Bahnschrift Light SemiCondensed" panose="020B0502040204020203" pitchFamily="34" charset="0"/>
              </a:rPr>
              <a:t>difícil:</a:t>
            </a:r>
          </a:p>
          <a:p>
            <a:pPr lvl="1" algn="just">
              <a:buSzPct val="180000"/>
              <a:buBlip>
                <a:blip r:embed="rId3"/>
              </a:buBlip>
            </a:pPr>
            <a:r>
              <a:rPr lang="es-MX" sz="1400" dirty="0" smtClean="0">
                <a:latin typeface="Bahnschrift Light SemiCondensed" panose="020B0502040204020203" pitchFamily="34" charset="0"/>
              </a:rPr>
              <a:t>Exigir en </a:t>
            </a:r>
            <a:r>
              <a:rPr lang="es-MX" sz="1600" b="1" dirty="0" smtClean="0">
                <a:latin typeface="Bahnschrift Light SemiCondensed" panose="020B0502040204020203" pitchFamily="34" charset="0"/>
              </a:rPr>
              <a:t>dónde colocar los recursos </a:t>
            </a:r>
          </a:p>
          <a:p>
            <a:pPr lvl="1" algn="just">
              <a:buSzPct val="180000"/>
              <a:buBlip>
                <a:blip r:embed="rId3"/>
              </a:buBlip>
            </a:pPr>
            <a:r>
              <a:rPr lang="es-MX" sz="1400" dirty="0" smtClean="0">
                <a:latin typeface="Bahnschrift Light SemiCondensed" panose="020B0502040204020203" pitchFamily="34" charset="0"/>
              </a:rPr>
              <a:t>Solicitar </a:t>
            </a:r>
            <a:r>
              <a:rPr lang="es-MX" sz="1600" b="1" dirty="0" smtClean="0">
                <a:latin typeface="Bahnschrift Light SemiCondensed" panose="020B0502040204020203" pitchFamily="34" charset="0"/>
              </a:rPr>
              <a:t>información adicional de los beneficiarios</a:t>
            </a:r>
          </a:p>
          <a:p>
            <a:pPr lvl="1" algn="just">
              <a:buSzPct val="180000"/>
              <a:buBlip>
                <a:blip r:embed="rId3"/>
              </a:buBlip>
            </a:pPr>
            <a:r>
              <a:rPr lang="es-MX" sz="1400" dirty="0" smtClean="0">
                <a:latin typeface="Bahnschrift Light SemiCondensed" panose="020B0502040204020203" pitchFamily="34" charset="0"/>
              </a:rPr>
              <a:t>Pedir que dentro de sus procesos incluyan </a:t>
            </a:r>
            <a:r>
              <a:rPr lang="es-MX" sz="1600" b="1" dirty="0" smtClean="0">
                <a:latin typeface="Bahnschrift Light SemiCondensed" panose="020B0502040204020203" pitchFamily="34" charset="0"/>
              </a:rPr>
              <a:t>indicadores adicionales a los financieros</a:t>
            </a: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637" y="4355793"/>
            <a:ext cx="1195758" cy="43200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5" t="6077" r="8935" b="15796"/>
          <a:stretch/>
        </p:blipFill>
        <p:spPr>
          <a:xfrm>
            <a:off x="82500" y="4355793"/>
            <a:ext cx="988801" cy="432000"/>
          </a:xfrm>
          <a:prstGeom prst="rect">
            <a:avLst/>
          </a:prstGeom>
        </p:spPr>
      </p:pic>
      <p:grpSp>
        <p:nvGrpSpPr>
          <p:cNvPr id="13" name="Grupo 12"/>
          <p:cNvGrpSpPr/>
          <p:nvPr/>
        </p:nvGrpSpPr>
        <p:grpSpPr>
          <a:xfrm>
            <a:off x="473459" y="792754"/>
            <a:ext cx="4260327" cy="3380481"/>
            <a:chOff x="4666397" y="516644"/>
            <a:chExt cx="4285310" cy="3876204"/>
          </a:xfrm>
        </p:grpSpPr>
        <p:graphicFrame>
          <p:nvGraphicFramePr>
            <p:cNvPr id="14" name="Diagrama 13"/>
            <p:cNvGraphicFramePr/>
            <p:nvPr>
              <p:extLst/>
            </p:nvPr>
          </p:nvGraphicFramePr>
          <p:xfrm>
            <a:off x="5707440" y="936607"/>
            <a:ext cx="3244267" cy="304226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6" r:lo="rId7" r:qs="rId8" r:cs="rId9"/>
            </a:graphicData>
          </a:graphic>
        </p:graphicFrame>
        <p:sp>
          <p:nvSpPr>
            <p:cNvPr id="15" name="Rectángulo 14"/>
            <p:cNvSpPr/>
            <p:nvPr/>
          </p:nvSpPr>
          <p:spPr>
            <a:xfrm>
              <a:off x="4671910" y="516644"/>
              <a:ext cx="3600000" cy="360000"/>
            </a:xfrm>
            <a:prstGeom prst="rect">
              <a:avLst/>
            </a:prstGeom>
            <a:solidFill>
              <a:srgbClr val="84ADB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b="1" dirty="0" smtClean="0">
                  <a:latin typeface="Bahnschrift Light SemiCondensed" panose="020B0502040204020203" pitchFamily="34" charset="0"/>
                </a:rPr>
                <a:t>2do piso - masividad</a:t>
              </a:r>
              <a:endParaRPr lang="es-MX" sz="1600" b="1" dirty="0">
                <a:latin typeface="Bahnschrift Light SemiCondensed" panose="020B0502040204020203" pitchFamily="34" charset="0"/>
              </a:endParaRPr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4666397" y="4032848"/>
              <a:ext cx="3600000" cy="360000"/>
            </a:xfrm>
            <a:prstGeom prst="rect">
              <a:avLst/>
            </a:prstGeom>
            <a:solidFill>
              <a:srgbClr val="84ADB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b="1" dirty="0" smtClean="0">
                  <a:latin typeface="Bahnschrift Light SemiCondensed" panose="020B0502040204020203" pitchFamily="34" charset="0"/>
                </a:rPr>
                <a:t>Red de intermediarios financieros</a:t>
              </a:r>
              <a:endParaRPr lang="es-MX" sz="1600" b="1" dirty="0">
                <a:latin typeface="Bahnschrift Light SemiCondensed" panose="020B0502040204020203" pitchFamily="34" charset="0"/>
              </a:endParaRPr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4671910" y="927741"/>
              <a:ext cx="639393" cy="3060000"/>
            </a:xfrm>
            <a:prstGeom prst="rect">
              <a:avLst/>
            </a:prstGeom>
            <a:solidFill>
              <a:srgbClr val="87C3B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s-MX" sz="1600" b="1" dirty="0" smtClean="0">
                  <a:latin typeface="Bahnschrift Light SemiCondensed" panose="020B0502040204020203" pitchFamily="34" charset="0"/>
                </a:rPr>
                <a:t>Productos </a:t>
              </a:r>
              <a:r>
                <a:rPr lang="es-MX" sz="1600" b="1" dirty="0" err="1" smtClean="0">
                  <a:latin typeface="Bahnschrift Light SemiCondensed" panose="020B0502040204020203" pitchFamily="34" charset="0"/>
                </a:rPr>
                <a:t>PyMEs</a:t>
              </a:r>
              <a:endParaRPr lang="es-MX" sz="1600" b="1" dirty="0">
                <a:latin typeface="Bahnschrift Light SemiCondensed" panose="020B0502040204020203" pitchFamily="34" charset="0"/>
              </a:endParaRPr>
            </a:p>
          </p:txBody>
        </p:sp>
        <p:sp>
          <p:nvSpPr>
            <p:cNvPr id="18" name="Flecha a la derecha con bandas 17"/>
            <p:cNvSpPr/>
            <p:nvPr/>
          </p:nvSpPr>
          <p:spPr>
            <a:xfrm>
              <a:off x="5352784" y="1521741"/>
              <a:ext cx="1008000" cy="1872000"/>
            </a:xfrm>
            <a:prstGeom prst="stripedRightArrow">
              <a:avLst/>
            </a:prstGeom>
            <a:solidFill>
              <a:srgbClr val="87C3B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pic>
        <p:nvPicPr>
          <p:cNvPr id="10" name="Imagen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257" y="3374015"/>
            <a:ext cx="720256" cy="72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71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39" y="2227561"/>
            <a:ext cx="3126040" cy="255607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buSzPct val="180000"/>
            </a:pPr>
            <a:r>
              <a:rPr lang="es-MX" sz="3000" b="1" dirty="0">
                <a:latin typeface="Bahnschrift Light SemiCondensed" panose="020B0502040204020203" pitchFamily="34" charset="0"/>
              </a:rPr>
              <a:t>Experiencia de Nacional Financiera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60F1C-DB97-D44C-B018-9F7BAC953F6C}" type="slidenum">
              <a:rPr lang="es-ES" smtClean="0"/>
              <a:pPr/>
              <a:t>8</a:t>
            </a:fld>
            <a:endParaRPr lang="es-ES" dirty="0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637" y="4355793"/>
            <a:ext cx="1195758" cy="43200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5" t="6077" r="8935" b="15796"/>
          <a:stretch/>
        </p:blipFill>
        <p:spPr>
          <a:xfrm>
            <a:off x="82500" y="4355793"/>
            <a:ext cx="988801" cy="432000"/>
          </a:xfrm>
          <a:prstGeom prst="rect">
            <a:avLst/>
          </a:prstGeom>
        </p:spPr>
      </p:pic>
      <p:sp>
        <p:nvSpPr>
          <p:cNvPr id="6" name="Marcador de texto 5"/>
          <p:cNvSpPr>
            <a:spLocks noGrp="1"/>
          </p:cNvSpPr>
          <p:nvPr>
            <p:ph type="body" sz="quarter" idx="13"/>
          </p:nvPr>
        </p:nvSpPr>
        <p:spPr>
          <a:xfrm>
            <a:off x="274902" y="654198"/>
            <a:ext cx="3932714" cy="2025746"/>
          </a:xfrm>
        </p:spPr>
        <p:txBody>
          <a:bodyPr>
            <a:normAutofit/>
          </a:bodyPr>
          <a:lstStyle/>
          <a:p>
            <a:pPr algn="just">
              <a:buSzPct val="180000"/>
              <a:buBlip>
                <a:blip r:embed="rId5"/>
              </a:buBlip>
            </a:pPr>
            <a:r>
              <a:rPr lang="es-MX" sz="1400" dirty="0" smtClean="0">
                <a:latin typeface="Bahnschrift Light SemiCondensed" panose="020B0502040204020203" pitchFamily="34" charset="0"/>
              </a:rPr>
              <a:t>Por ello, se ha requerido realizar </a:t>
            </a:r>
            <a:r>
              <a:rPr lang="es-MX" sz="1600" b="1" dirty="0" smtClean="0">
                <a:latin typeface="Bahnschrift Light SemiCondensed" panose="020B0502040204020203" pitchFamily="34" charset="0"/>
              </a:rPr>
              <a:t>estudios de impacto (</a:t>
            </a:r>
            <a:r>
              <a:rPr lang="es-MX" sz="1600" b="1" i="1" dirty="0" err="1" smtClean="0">
                <a:latin typeface="Bahnschrift Light SemiCondensed" panose="020B0502040204020203" pitchFamily="34" charset="0"/>
              </a:rPr>
              <a:t>Propensity</a:t>
            </a:r>
            <a:r>
              <a:rPr lang="es-MX" sz="1600" b="1" i="1" dirty="0" smtClean="0">
                <a:latin typeface="Bahnschrift Light SemiCondensed" panose="020B0502040204020203" pitchFamily="34" charset="0"/>
              </a:rPr>
              <a:t> Score </a:t>
            </a:r>
            <a:r>
              <a:rPr lang="es-MX" sz="1600" b="1" i="1" dirty="0" err="1" smtClean="0">
                <a:latin typeface="Bahnschrift Light SemiCondensed" panose="020B0502040204020203" pitchFamily="34" charset="0"/>
              </a:rPr>
              <a:t>Matching</a:t>
            </a:r>
            <a:r>
              <a:rPr lang="es-MX" sz="1600" b="1" dirty="0" smtClean="0">
                <a:latin typeface="Bahnschrift Light SemiCondensed" panose="020B0502040204020203" pitchFamily="34" charset="0"/>
              </a:rPr>
              <a:t>)</a:t>
            </a:r>
            <a:r>
              <a:rPr lang="es-MX" sz="1600" dirty="0" smtClean="0">
                <a:latin typeface="Bahnschrift Light SemiCondensed" panose="020B0502040204020203" pitchFamily="34" charset="0"/>
              </a:rPr>
              <a:t>.</a:t>
            </a:r>
            <a:r>
              <a:rPr lang="es-MX" sz="1400" dirty="0" smtClean="0">
                <a:latin typeface="Bahnschrift Light SemiCondensed" panose="020B0502040204020203" pitchFamily="34" charset="0"/>
              </a:rPr>
              <a:t> </a:t>
            </a:r>
          </a:p>
          <a:p>
            <a:pPr algn="just">
              <a:buSzPct val="180000"/>
              <a:buBlip>
                <a:blip r:embed="rId5"/>
              </a:buBlip>
            </a:pPr>
            <a:r>
              <a:rPr lang="es-MX" sz="1400" dirty="0" smtClean="0">
                <a:latin typeface="Bahnschrift Light SemiCondensed" panose="020B0502040204020203" pitchFamily="34" charset="0"/>
              </a:rPr>
              <a:t>Sin embargo, estas evaluaciones son </a:t>
            </a:r>
            <a:r>
              <a:rPr lang="es-MX" sz="1600" b="1" dirty="0" smtClean="0">
                <a:latin typeface="Bahnschrift Light SemiCondensed" panose="020B0502040204020203" pitchFamily="34" charset="0"/>
              </a:rPr>
              <a:t>costosas</a:t>
            </a:r>
            <a:r>
              <a:rPr lang="es-MX" sz="1400" b="1" dirty="0" smtClean="0">
                <a:latin typeface="Bahnschrift Light SemiCondensed" panose="020B0502040204020203" pitchFamily="34" charset="0"/>
              </a:rPr>
              <a:t>,</a:t>
            </a:r>
            <a:r>
              <a:rPr lang="es-MX" sz="1400" dirty="0" smtClean="0">
                <a:latin typeface="Bahnschrift Light SemiCondensed" panose="020B0502040204020203" pitchFamily="34" charset="0"/>
              </a:rPr>
              <a:t> se requiere </a:t>
            </a:r>
            <a:r>
              <a:rPr lang="es-MX" sz="1600" b="1" dirty="0" smtClean="0">
                <a:latin typeface="Bahnschrift Light SemiCondensed" panose="020B0502040204020203" pitchFamily="34" charset="0"/>
              </a:rPr>
              <a:t>contratar servicios de terceros</a:t>
            </a:r>
            <a:r>
              <a:rPr lang="es-MX" sz="1400" dirty="0" smtClean="0">
                <a:latin typeface="Bahnschrift Light SemiCondensed" panose="020B0502040204020203" pitchFamily="34" charset="0"/>
              </a:rPr>
              <a:t>. </a:t>
            </a:r>
          </a:p>
          <a:p>
            <a:pPr algn="just">
              <a:buSzPct val="180000"/>
              <a:buBlip>
                <a:blip r:embed="rId5"/>
              </a:buBlip>
            </a:pPr>
            <a:r>
              <a:rPr lang="es-MX" sz="1400" dirty="0" smtClean="0">
                <a:latin typeface="Bahnschrift Light SemiCondensed" panose="020B0502040204020203" pitchFamily="34" charset="0"/>
              </a:rPr>
              <a:t>Además, son complejas pues se </a:t>
            </a:r>
            <a:r>
              <a:rPr lang="es-MX" sz="1400" dirty="0">
                <a:latin typeface="Bahnschrift Light SemiCondensed" panose="020B0502040204020203" pitchFamily="34" charset="0"/>
              </a:rPr>
              <a:t>requiere un </a:t>
            </a:r>
            <a:r>
              <a:rPr lang="es-MX" sz="1600" b="1" dirty="0">
                <a:latin typeface="Bahnschrift Light SemiCondensed" panose="020B0502040204020203" pitchFamily="34" charset="0"/>
              </a:rPr>
              <a:t>escenario </a:t>
            </a:r>
            <a:r>
              <a:rPr lang="es-MX" sz="1600" b="1" dirty="0" err="1" smtClean="0">
                <a:latin typeface="Bahnschrift Light SemiCondensed" panose="020B0502040204020203" pitchFamily="34" charset="0"/>
              </a:rPr>
              <a:t>contrafactual</a:t>
            </a:r>
            <a:r>
              <a:rPr lang="es-MX" sz="1600" b="1" dirty="0" smtClean="0">
                <a:latin typeface="Bahnschrift Light SemiCondensed" panose="020B0502040204020203" pitchFamily="34" charset="0"/>
              </a:rPr>
              <a:t>. </a:t>
            </a:r>
            <a:endParaRPr lang="es-MX" sz="1400" b="1" dirty="0">
              <a:latin typeface="Bahnschrift Light SemiCondensed" panose="020B0502040204020203" pitchFamily="34" charset="0"/>
            </a:endParaRPr>
          </a:p>
        </p:txBody>
      </p:sp>
      <p:grpSp>
        <p:nvGrpSpPr>
          <p:cNvPr id="26" name="Grupo 25"/>
          <p:cNvGrpSpPr/>
          <p:nvPr/>
        </p:nvGrpSpPr>
        <p:grpSpPr>
          <a:xfrm>
            <a:off x="4533770" y="1903415"/>
            <a:ext cx="4224941" cy="1992414"/>
            <a:chOff x="4533770" y="2384678"/>
            <a:chExt cx="4224941" cy="1992414"/>
          </a:xfrm>
        </p:grpSpPr>
        <p:grpSp>
          <p:nvGrpSpPr>
            <p:cNvPr id="5" name="Grupo 4"/>
            <p:cNvGrpSpPr/>
            <p:nvPr/>
          </p:nvGrpSpPr>
          <p:grpSpPr>
            <a:xfrm>
              <a:off x="4533770" y="2384678"/>
              <a:ext cx="1965564" cy="1992414"/>
              <a:chOff x="4533770" y="2384678"/>
              <a:chExt cx="1965564" cy="1992414"/>
            </a:xfrm>
          </p:grpSpPr>
          <p:graphicFrame>
            <p:nvGraphicFramePr>
              <p:cNvPr id="12" name="Chart 1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84065873"/>
                  </p:ext>
                </p:extLst>
              </p:nvPr>
            </p:nvGraphicFramePr>
            <p:xfrm>
              <a:off x="4533770" y="2384678"/>
              <a:ext cx="1800000" cy="1620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sp>
            <p:nvSpPr>
              <p:cNvPr id="13" name="CuadroTexto 1"/>
              <p:cNvSpPr txBox="1"/>
              <p:nvPr/>
            </p:nvSpPr>
            <p:spPr>
              <a:xfrm>
                <a:off x="4620313" y="3428138"/>
                <a:ext cx="609987" cy="477314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s-MX" sz="1050" b="0" dirty="0" smtClean="0">
                    <a:latin typeface="Bahnschrift Light SemiCondensed" panose="020B0502040204020203" pitchFamily="34" charset="0"/>
                  </a:rPr>
                  <a:t>Grande </a:t>
                </a:r>
              </a:p>
              <a:p>
                <a:r>
                  <a:rPr lang="es-MX" sz="1050" b="0" dirty="0" smtClean="0">
                    <a:latin typeface="Bahnschrift Light SemiCondensed" panose="020B0502040204020203" pitchFamily="34" charset="0"/>
                  </a:rPr>
                  <a:t>3 %</a:t>
                </a:r>
                <a:endParaRPr lang="es-MX" sz="1050" b="0" dirty="0">
                  <a:latin typeface="Bahnschrift Light SemiCondensed" panose="020B0502040204020203" pitchFamily="34" charset="0"/>
                </a:endParaRPr>
              </a:p>
            </p:txBody>
          </p:sp>
          <p:sp>
            <p:nvSpPr>
              <p:cNvPr id="14" name="CuadroTexto 1"/>
              <p:cNvSpPr txBox="1"/>
              <p:nvPr/>
            </p:nvSpPr>
            <p:spPr>
              <a:xfrm>
                <a:off x="5196181" y="3493069"/>
                <a:ext cx="697661" cy="477314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s-MX" sz="1050" b="0" dirty="0" smtClean="0">
                    <a:latin typeface="Bahnschrift Light SemiCondensed" panose="020B0502040204020203" pitchFamily="34" charset="0"/>
                  </a:rPr>
                  <a:t>Mediana </a:t>
                </a:r>
              </a:p>
              <a:p>
                <a:r>
                  <a:rPr lang="es-MX" sz="1050" dirty="0" smtClean="0">
                    <a:latin typeface="Bahnschrift Light SemiCondensed" panose="020B0502040204020203" pitchFamily="34" charset="0"/>
                  </a:rPr>
                  <a:t>11</a:t>
                </a:r>
                <a:r>
                  <a:rPr lang="es-MX" sz="1050" b="0" dirty="0" smtClean="0">
                    <a:latin typeface="Bahnschrift Light SemiCondensed" panose="020B0502040204020203" pitchFamily="34" charset="0"/>
                  </a:rPr>
                  <a:t> %</a:t>
                </a:r>
                <a:endParaRPr lang="es-MX" sz="1050" b="0" dirty="0">
                  <a:latin typeface="Bahnschrift Light SemiCondensed" panose="020B0502040204020203" pitchFamily="34" charset="0"/>
                </a:endParaRPr>
              </a:p>
            </p:txBody>
          </p:sp>
          <p:sp>
            <p:nvSpPr>
              <p:cNvPr id="15" name="CuadroTexto 1"/>
              <p:cNvSpPr txBox="1"/>
              <p:nvPr/>
            </p:nvSpPr>
            <p:spPr>
              <a:xfrm>
                <a:off x="5801673" y="2513918"/>
                <a:ext cx="697661" cy="477314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s-MX" sz="1050" b="0" dirty="0" smtClean="0">
                    <a:latin typeface="Bahnschrift Light SemiCondensed" panose="020B0502040204020203" pitchFamily="34" charset="0"/>
                  </a:rPr>
                  <a:t>Pequeña </a:t>
                </a:r>
              </a:p>
              <a:p>
                <a:r>
                  <a:rPr lang="es-MX" sz="1050" dirty="0" smtClean="0">
                    <a:latin typeface="Bahnschrift Light SemiCondensed" panose="020B0502040204020203" pitchFamily="34" charset="0"/>
                  </a:rPr>
                  <a:t>40</a:t>
                </a:r>
                <a:r>
                  <a:rPr lang="es-MX" sz="1050" b="0" dirty="0" smtClean="0">
                    <a:latin typeface="Bahnschrift Light SemiCondensed" panose="020B0502040204020203" pitchFamily="34" charset="0"/>
                  </a:rPr>
                  <a:t> %</a:t>
                </a:r>
                <a:endParaRPr lang="es-MX" sz="1050" b="0" dirty="0">
                  <a:latin typeface="Bahnschrift Light SemiCondensed" panose="020B0502040204020203" pitchFamily="34" charset="0"/>
                </a:endParaRPr>
              </a:p>
            </p:txBody>
          </p:sp>
          <p:sp>
            <p:nvSpPr>
              <p:cNvPr id="16" name="CuadroTexto 1"/>
              <p:cNvSpPr txBox="1"/>
              <p:nvPr/>
            </p:nvSpPr>
            <p:spPr>
              <a:xfrm>
                <a:off x="4597475" y="3899778"/>
                <a:ext cx="1672590" cy="477314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MX" sz="1050" b="1" dirty="0" smtClean="0">
                    <a:latin typeface="Bahnschrift Light SemiCondensed" panose="020B0502040204020203" pitchFamily="34" charset="0"/>
                  </a:rPr>
                  <a:t>940 </a:t>
                </a:r>
                <a:r>
                  <a:rPr lang="es-MX" sz="1050" dirty="0" smtClean="0">
                    <a:latin typeface="Bahnschrift Light SemiCondensed" panose="020B0502040204020203" pitchFamily="34" charset="0"/>
                  </a:rPr>
                  <a:t>empresas</a:t>
                </a:r>
                <a:r>
                  <a:rPr lang="es-MX" sz="1050" b="1" dirty="0" smtClean="0">
                    <a:latin typeface="Bahnschrift Light SemiCondensed" panose="020B0502040204020203" pitchFamily="34" charset="0"/>
                  </a:rPr>
                  <a:t> beneficiarias </a:t>
                </a:r>
                <a:r>
                  <a:rPr lang="es-MX" sz="1050" dirty="0" smtClean="0">
                    <a:latin typeface="Bahnschrift Light SemiCondensed" panose="020B0502040204020203" pitchFamily="34" charset="0"/>
                  </a:rPr>
                  <a:t>encuestadas</a:t>
                </a:r>
                <a:endParaRPr lang="es-MX" sz="1050" dirty="0">
                  <a:latin typeface="Bahnschrift Light SemiCondensed" panose="020B0502040204020203" pitchFamily="34" charset="0"/>
                </a:endParaRPr>
              </a:p>
            </p:txBody>
          </p:sp>
        </p:grpSp>
        <p:grpSp>
          <p:nvGrpSpPr>
            <p:cNvPr id="7" name="Grupo 6"/>
            <p:cNvGrpSpPr/>
            <p:nvPr/>
          </p:nvGrpSpPr>
          <p:grpSpPr>
            <a:xfrm>
              <a:off x="6602475" y="2384678"/>
              <a:ext cx="2156236" cy="1992414"/>
              <a:chOff x="6602475" y="2384678"/>
              <a:chExt cx="2156236" cy="1992414"/>
            </a:xfrm>
          </p:grpSpPr>
          <p:graphicFrame>
            <p:nvGraphicFramePr>
              <p:cNvPr id="17" name="Chart 1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074939231"/>
                  </p:ext>
                </p:extLst>
              </p:nvPr>
            </p:nvGraphicFramePr>
            <p:xfrm>
              <a:off x="6602475" y="2384678"/>
              <a:ext cx="1800000" cy="1620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7"/>
              </a:graphicData>
            </a:graphic>
          </p:graphicFrame>
          <p:sp>
            <p:nvSpPr>
              <p:cNvPr id="18" name="CuadroTexto 1"/>
              <p:cNvSpPr txBox="1"/>
              <p:nvPr/>
            </p:nvSpPr>
            <p:spPr>
              <a:xfrm>
                <a:off x="6713062" y="2505557"/>
                <a:ext cx="680645" cy="477314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s-MX" sz="1050" b="0" dirty="0" smtClean="0">
                    <a:solidFill>
                      <a:schemeClr val="tx1"/>
                    </a:solidFill>
                    <a:latin typeface="Bahnschrift Light SemiCondensed" panose="020B0502040204020203" pitchFamily="34" charset="0"/>
                  </a:rPr>
                  <a:t>Micro</a:t>
                </a:r>
              </a:p>
              <a:p>
                <a:r>
                  <a:rPr lang="es-MX" sz="1050" dirty="0" smtClean="0">
                    <a:latin typeface="Bahnschrift Light SemiCondensed" panose="020B0502040204020203" pitchFamily="34" charset="0"/>
                  </a:rPr>
                  <a:t>53</a:t>
                </a:r>
                <a:r>
                  <a:rPr lang="es-MX" sz="1050" b="0" dirty="0" smtClean="0">
                    <a:solidFill>
                      <a:schemeClr val="tx1"/>
                    </a:solidFill>
                    <a:latin typeface="Bahnschrift Light SemiCondensed" panose="020B0502040204020203" pitchFamily="34" charset="0"/>
                  </a:rPr>
                  <a:t> %</a:t>
                </a:r>
                <a:endParaRPr lang="es-MX" sz="1050" b="0" dirty="0">
                  <a:solidFill>
                    <a:schemeClr val="tx1"/>
                  </a:solidFill>
                  <a:latin typeface="Bahnschrift Light SemiCondensed" panose="020B0502040204020203" pitchFamily="34" charset="0"/>
                </a:endParaRPr>
              </a:p>
            </p:txBody>
          </p:sp>
          <p:sp>
            <p:nvSpPr>
              <p:cNvPr id="19" name="CuadroTexto 1"/>
              <p:cNvSpPr txBox="1"/>
              <p:nvPr/>
            </p:nvSpPr>
            <p:spPr>
              <a:xfrm>
                <a:off x="8061050" y="2579129"/>
                <a:ext cx="697661" cy="477314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s-MX" sz="1050" b="0" dirty="0" smtClean="0">
                    <a:latin typeface="Bahnschrift Light SemiCondensed" panose="020B0502040204020203" pitchFamily="34" charset="0"/>
                  </a:rPr>
                  <a:t>Pequeña </a:t>
                </a:r>
              </a:p>
              <a:p>
                <a:r>
                  <a:rPr lang="es-MX" sz="1050" b="0" dirty="0" smtClean="0">
                    <a:latin typeface="Bahnschrift Light SemiCondensed" panose="020B0502040204020203" pitchFamily="34" charset="0"/>
                  </a:rPr>
                  <a:t>31%</a:t>
                </a:r>
                <a:endParaRPr lang="es-MX" sz="1050" b="0" dirty="0">
                  <a:latin typeface="Bahnschrift Light SemiCondensed" panose="020B0502040204020203" pitchFamily="34" charset="0"/>
                </a:endParaRPr>
              </a:p>
            </p:txBody>
          </p:sp>
          <p:sp>
            <p:nvSpPr>
              <p:cNvPr id="20" name="CuadroTexto 1"/>
              <p:cNvSpPr txBox="1"/>
              <p:nvPr/>
            </p:nvSpPr>
            <p:spPr>
              <a:xfrm>
                <a:off x="7569416" y="3477891"/>
                <a:ext cx="697661" cy="477314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s-MX" sz="1050" b="0" dirty="0" smtClean="0">
                    <a:latin typeface="Bahnschrift Light SemiCondensed" panose="020B0502040204020203" pitchFamily="34" charset="0"/>
                  </a:rPr>
                  <a:t>Mediana </a:t>
                </a:r>
              </a:p>
              <a:p>
                <a:r>
                  <a:rPr lang="es-MX" sz="1050" dirty="0" smtClean="0">
                    <a:latin typeface="Bahnschrift Light SemiCondensed" panose="020B0502040204020203" pitchFamily="34" charset="0"/>
                  </a:rPr>
                  <a:t>11</a:t>
                </a:r>
                <a:r>
                  <a:rPr lang="es-MX" sz="1050" b="0" dirty="0" smtClean="0">
                    <a:latin typeface="Bahnschrift Light SemiCondensed" panose="020B0502040204020203" pitchFamily="34" charset="0"/>
                  </a:rPr>
                  <a:t> %</a:t>
                </a:r>
                <a:endParaRPr lang="es-MX" sz="1050" b="0" dirty="0">
                  <a:latin typeface="Bahnschrift Light SemiCondensed" panose="020B0502040204020203" pitchFamily="34" charset="0"/>
                </a:endParaRPr>
              </a:p>
            </p:txBody>
          </p:sp>
          <p:sp>
            <p:nvSpPr>
              <p:cNvPr id="23" name="CuadroTexto 1"/>
              <p:cNvSpPr txBox="1"/>
              <p:nvPr/>
            </p:nvSpPr>
            <p:spPr>
              <a:xfrm>
                <a:off x="6783720" y="3422464"/>
                <a:ext cx="609987" cy="477314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s-MX" sz="1050" b="0" dirty="0" smtClean="0">
                    <a:latin typeface="Bahnschrift Light SemiCondensed" panose="020B0502040204020203" pitchFamily="34" charset="0"/>
                  </a:rPr>
                  <a:t>Grande </a:t>
                </a:r>
              </a:p>
              <a:p>
                <a:r>
                  <a:rPr lang="es-MX" sz="1050" dirty="0">
                    <a:latin typeface="Bahnschrift Light SemiCondensed" panose="020B0502040204020203" pitchFamily="34" charset="0"/>
                  </a:rPr>
                  <a:t>5</a:t>
                </a:r>
                <a:r>
                  <a:rPr lang="es-MX" sz="1050" b="0" dirty="0" smtClean="0">
                    <a:latin typeface="Bahnschrift Light SemiCondensed" panose="020B0502040204020203" pitchFamily="34" charset="0"/>
                  </a:rPr>
                  <a:t> %</a:t>
                </a:r>
                <a:endParaRPr lang="es-MX" sz="1050" b="0" dirty="0">
                  <a:latin typeface="Bahnschrift Light SemiCondensed" panose="020B0502040204020203" pitchFamily="34" charset="0"/>
                </a:endParaRPr>
              </a:p>
            </p:txBody>
          </p:sp>
          <p:sp>
            <p:nvSpPr>
              <p:cNvPr id="24" name="CuadroTexto 1"/>
              <p:cNvSpPr txBox="1"/>
              <p:nvPr/>
            </p:nvSpPr>
            <p:spPr>
              <a:xfrm>
                <a:off x="6666180" y="3899778"/>
                <a:ext cx="1672590" cy="477314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MX" sz="1050" b="1" dirty="0" smtClean="0">
                    <a:latin typeface="Bahnschrift Light SemiCondensed" panose="020B0502040204020203" pitchFamily="34" charset="0"/>
                  </a:rPr>
                  <a:t>981 </a:t>
                </a:r>
                <a:r>
                  <a:rPr lang="es-MX" sz="1050" dirty="0" smtClean="0">
                    <a:latin typeface="Bahnschrift Light SemiCondensed" panose="020B0502040204020203" pitchFamily="34" charset="0"/>
                  </a:rPr>
                  <a:t>empresas</a:t>
                </a:r>
                <a:r>
                  <a:rPr lang="es-MX" sz="1050" b="1" dirty="0" smtClean="0">
                    <a:latin typeface="Bahnschrift Light SemiCondensed" panose="020B0502040204020203" pitchFamily="34" charset="0"/>
                  </a:rPr>
                  <a:t> no beneficiarias </a:t>
                </a:r>
                <a:r>
                  <a:rPr lang="es-MX" sz="1050" dirty="0" smtClean="0">
                    <a:latin typeface="Bahnschrift Light SemiCondensed" panose="020B0502040204020203" pitchFamily="34" charset="0"/>
                  </a:rPr>
                  <a:t>encuestadas</a:t>
                </a:r>
                <a:endParaRPr lang="es-MX" sz="1050" dirty="0">
                  <a:latin typeface="Bahnschrift Light SemiCondensed" panose="020B0502040204020203" pitchFamily="34" charset="0"/>
                </a:endParaRPr>
              </a:p>
            </p:txBody>
          </p:sp>
        </p:grpSp>
      </p:grpSp>
      <p:grpSp>
        <p:nvGrpSpPr>
          <p:cNvPr id="31" name="Grupo 30"/>
          <p:cNvGrpSpPr/>
          <p:nvPr/>
        </p:nvGrpSpPr>
        <p:grpSpPr>
          <a:xfrm>
            <a:off x="4584280" y="825022"/>
            <a:ext cx="4123920" cy="1034764"/>
            <a:chOff x="4584280" y="1010652"/>
            <a:chExt cx="4123920" cy="1034764"/>
          </a:xfrm>
        </p:grpSpPr>
        <p:sp>
          <p:nvSpPr>
            <p:cNvPr id="8" name="Marcador de texto 5"/>
            <p:cNvSpPr txBox="1">
              <a:spLocks/>
            </p:cNvSpPr>
            <p:nvPr/>
          </p:nvSpPr>
          <p:spPr>
            <a:xfrm>
              <a:off x="4584280" y="1010652"/>
              <a:ext cx="4123920" cy="787863"/>
            </a:xfrm>
            <a:prstGeom prst="leftRightArrow">
              <a:avLst>
                <a:gd name="adj1" fmla="val 100000"/>
                <a:gd name="adj2" fmla="val 29503"/>
              </a:avLst>
            </a:prstGeom>
            <a:solidFill>
              <a:srgbClr val="B0D8D3"/>
            </a:solidFill>
          </p:spPr>
          <p:txBody>
            <a:bodyPr vert="horz" lIns="0" tIns="0" rIns="0" bIns="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2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2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2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2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2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SzPct val="180000"/>
                <a:buNone/>
              </a:pPr>
              <a:r>
                <a:rPr lang="es-MX" sz="1600" b="1" dirty="0">
                  <a:latin typeface="Bahnschrift Light SemiCondensed" panose="020B0502040204020203" pitchFamily="34" charset="0"/>
                </a:rPr>
                <a:t>Estudio realizado por la UNAM para </a:t>
              </a:r>
              <a:r>
                <a:rPr lang="es-MX" sz="1600" b="1" dirty="0">
                  <a:latin typeface="Bahnschrift Light SemiCondensed" panose="020B0502040204020203" pitchFamily="34" charset="0"/>
                  <a:cs typeface="Arial" pitchFamily="34" charset="0"/>
                </a:rPr>
                <a:t>evaluar el impacto o efecto del crédito otorgado a través del Programa de </a:t>
              </a:r>
              <a:r>
                <a:rPr lang="es-MX" sz="1600" b="1" dirty="0" smtClean="0">
                  <a:latin typeface="Bahnschrift Light SemiCondensed" panose="020B0502040204020203" pitchFamily="34" charset="0"/>
                  <a:cs typeface="Arial" pitchFamily="34" charset="0"/>
                </a:rPr>
                <a:t>Garantías de NAFIN</a:t>
              </a:r>
              <a:endParaRPr lang="es-MX" sz="1600" b="1" dirty="0">
                <a:latin typeface="Bahnschrift Light SemiCondensed" panose="020B0502040204020203" pitchFamily="34" charset="0"/>
                <a:cs typeface="Arial" pitchFamily="34" charset="0"/>
              </a:endParaRPr>
            </a:p>
          </p:txBody>
        </p:sp>
        <p:pic>
          <p:nvPicPr>
            <p:cNvPr id="30" name="Imagen 2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0307" y="1517711"/>
              <a:ext cx="530061" cy="5277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866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buSzPct val="180000"/>
            </a:pPr>
            <a:r>
              <a:rPr lang="es-MX" sz="3000" b="1" dirty="0" smtClean="0">
                <a:latin typeface="Bahnschrift Light SemiCondensed" panose="020B0502040204020203" pitchFamily="34" charset="0"/>
              </a:rPr>
              <a:t>Experiencia de Nacional Financiera</a:t>
            </a:r>
            <a:endParaRPr lang="es-MX" sz="3000" b="1" dirty="0">
              <a:latin typeface="Bahnschrift Light SemiCondensed" panose="020B0502040204020203" pitchFamily="34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60F1C-DB97-D44C-B018-9F7BAC953F6C}" type="slidenum">
              <a:rPr lang="es-ES" smtClean="0"/>
              <a:pPr/>
              <a:t>9</a:t>
            </a:fld>
            <a:endParaRPr lang="es-ES" dirty="0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637" y="4355793"/>
            <a:ext cx="1195758" cy="43200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5" t="6077" r="8935" b="15796"/>
          <a:stretch/>
        </p:blipFill>
        <p:spPr>
          <a:xfrm>
            <a:off x="82500" y="4355793"/>
            <a:ext cx="988801" cy="432000"/>
          </a:xfrm>
          <a:prstGeom prst="rect">
            <a:avLst/>
          </a:prstGeom>
        </p:spPr>
      </p:pic>
      <p:sp>
        <p:nvSpPr>
          <p:cNvPr id="6" name="Marcador de texto 5"/>
          <p:cNvSpPr>
            <a:spLocks noGrp="1"/>
          </p:cNvSpPr>
          <p:nvPr>
            <p:ph type="body" sz="quarter" idx="13"/>
          </p:nvPr>
        </p:nvSpPr>
        <p:spPr>
          <a:xfrm>
            <a:off x="224511" y="660427"/>
            <a:ext cx="3843280" cy="3942130"/>
          </a:xfrm>
        </p:spPr>
        <p:txBody>
          <a:bodyPr>
            <a:normAutofit/>
          </a:bodyPr>
          <a:lstStyle/>
          <a:p>
            <a:pPr algn="just">
              <a:buSzPct val="180000"/>
              <a:buBlip>
                <a:blip r:embed="rId4"/>
              </a:buBlip>
            </a:pPr>
            <a:r>
              <a:rPr lang="es-MX" sz="1400" dirty="0" smtClean="0">
                <a:latin typeface="Bahnschrift Light SemiCondensed" panose="020B0502040204020203" pitchFamily="34" charset="0"/>
              </a:rPr>
              <a:t>E</a:t>
            </a:r>
            <a:r>
              <a:rPr lang="es-MX" sz="1400" dirty="0" smtClean="0">
                <a:latin typeface="Bahnschrift Light SemiCondensed" panose="020B0502040204020203" pitchFamily="34" charset="0"/>
                <a:cs typeface="Arial" pitchFamily="34" charset="0"/>
              </a:rPr>
              <a:t>l </a:t>
            </a:r>
            <a:r>
              <a:rPr lang="es-MX" sz="1600" b="1" dirty="0">
                <a:latin typeface="Bahnschrift Light SemiCondensed" panose="020B0502040204020203" pitchFamily="34" charset="0"/>
                <a:cs typeface="Arial" pitchFamily="34" charset="0"/>
              </a:rPr>
              <a:t>impacto o efecto del crédito otorgado a través del Programa de </a:t>
            </a:r>
            <a:r>
              <a:rPr lang="es-MX" sz="1600" b="1" dirty="0" smtClean="0">
                <a:latin typeface="Bahnschrift Light SemiCondensed" panose="020B0502040204020203" pitchFamily="34" charset="0"/>
                <a:cs typeface="Arial" pitchFamily="34" charset="0"/>
              </a:rPr>
              <a:t>Garantías de NAFIN </a:t>
            </a:r>
            <a:r>
              <a:rPr lang="es-MX" sz="1400" dirty="0" smtClean="0">
                <a:latin typeface="Bahnschrift Light SemiCondensed" panose="020B0502040204020203" pitchFamily="34" charset="0"/>
                <a:cs typeface="Arial" pitchFamily="34" charset="0"/>
              </a:rPr>
              <a:t>fue</a:t>
            </a:r>
            <a:r>
              <a:rPr lang="es-MX" sz="1600" b="1" dirty="0" smtClean="0">
                <a:latin typeface="Bahnschrift Light SemiCondensed" panose="020B0502040204020203" pitchFamily="34" charset="0"/>
                <a:cs typeface="Arial" pitchFamily="34" charset="0"/>
              </a:rPr>
              <a:t>:</a:t>
            </a:r>
            <a:endParaRPr lang="es-MX" sz="1600" b="1" dirty="0">
              <a:latin typeface="Bahnschrift Light SemiCondensed" panose="020B0502040204020203" pitchFamily="34" charset="0"/>
              <a:cs typeface="Arial" pitchFamily="34" charset="0"/>
            </a:endParaRPr>
          </a:p>
          <a:p>
            <a:pPr lvl="1" algn="just">
              <a:buSzPct val="180000"/>
              <a:buBlip>
                <a:blip r:embed="rId5"/>
              </a:buBlip>
            </a:pPr>
            <a:r>
              <a:rPr lang="es-MX" sz="1400" dirty="0">
                <a:latin typeface="Bahnschrift Light SemiCondensed" panose="020B0502040204020203" pitchFamily="34" charset="0"/>
                <a:cs typeface="Arial" pitchFamily="34" charset="0"/>
              </a:rPr>
              <a:t>Permanencia de las </a:t>
            </a:r>
            <a:r>
              <a:rPr lang="es-MX" sz="1400" dirty="0" err="1">
                <a:latin typeface="Bahnschrift Light SemiCondensed" panose="020B0502040204020203" pitchFamily="34" charset="0"/>
                <a:cs typeface="Arial" pitchFamily="34" charset="0"/>
              </a:rPr>
              <a:t>MiPyMEs</a:t>
            </a:r>
            <a:r>
              <a:rPr lang="es-MX" sz="1400" dirty="0">
                <a:latin typeface="Bahnschrift Light SemiCondensed" panose="020B0502040204020203" pitchFamily="34" charset="0"/>
                <a:cs typeface="Arial" pitchFamily="34" charset="0"/>
              </a:rPr>
              <a:t> y conservación del empleo</a:t>
            </a:r>
          </a:p>
          <a:p>
            <a:pPr lvl="1" algn="just">
              <a:buSzPct val="180000"/>
              <a:buBlip>
                <a:blip r:embed="rId5"/>
              </a:buBlip>
            </a:pPr>
            <a:r>
              <a:rPr lang="es-MX" sz="1400" dirty="0">
                <a:latin typeface="Bahnschrift Light SemiCondensed" panose="020B0502040204020203" pitchFamily="34" charset="0"/>
                <a:cs typeface="Arial" pitchFamily="34" charset="0"/>
              </a:rPr>
              <a:t>Mitigación de efectos adversos de la crisis</a:t>
            </a:r>
          </a:p>
          <a:p>
            <a:pPr lvl="1" algn="just">
              <a:buSzPct val="180000"/>
              <a:buBlip>
                <a:blip r:embed="rId5"/>
              </a:buBlip>
            </a:pPr>
            <a:r>
              <a:rPr lang="es-MX" sz="1400" dirty="0">
                <a:latin typeface="Bahnschrift Light SemiCondensed" panose="020B0502040204020203" pitchFamily="34" charset="0"/>
                <a:cs typeface="Arial" pitchFamily="34" charset="0"/>
              </a:rPr>
              <a:t>Inducción del crédito</a:t>
            </a:r>
            <a:endParaRPr lang="es-MX" sz="1400" dirty="0">
              <a:latin typeface="Bahnschrift Light SemiCondensed" panose="020B0502040204020203" pitchFamily="34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4791951" y="563402"/>
            <a:ext cx="3761360" cy="3943001"/>
            <a:chOff x="4791951" y="563402"/>
            <a:chExt cx="3761360" cy="3943001"/>
          </a:xfrm>
        </p:grpSpPr>
        <p:grpSp>
          <p:nvGrpSpPr>
            <p:cNvPr id="4" name="Grupo 3"/>
            <p:cNvGrpSpPr/>
            <p:nvPr/>
          </p:nvGrpSpPr>
          <p:grpSpPr>
            <a:xfrm>
              <a:off x="4916020" y="563402"/>
              <a:ext cx="3513223" cy="3754218"/>
              <a:chOff x="4916020" y="563402"/>
              <a:chExt cx="3513223" cy="3754218"/>
            </a:xfrm>
          </p:grpSpPr>
          <p:pic>
            <p:nvPicPr>
              <p:cNvPr id="9" name="Imagen 8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95548" y="563402"/>
                <a:ext cx="2154166" cy="792000"/>
              </a:xfrm>
              <a:prstGeom prst="rect">
                <a:avLst/>
              </a:prstGeom>
            </p:spPr>
          </p:pic>
          <p:graphicFrame>
            <p:nvGraphicFramePr>
              <p:cNvPr id="7" name="Diagrama 6"/>
              <p:cNvGraphicFramePr/>
              <p:nvPr>
                <p:extLst>
                  <p:ext uri="{D42A27DB-BD31-4B8C-83A1-F6EECF244321}">
                    <p14:modId xmlns:p14="http://schemas.microsoft.com/office/powerpoint/2010/main" val="589353058"/>
                  </p:ext>
                </p:extLst>
              </p:nvPr>
            </p:nvGraphicFramePr>
            <p:xfrm>
              <a:off x="4916020" y="1334612"/>
              <a:ext cx="3513223" cy="298300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p:grpSp>
        <p:sp>
          <p:nvSpPr>
            <p:cNvPr id="8" name="CuadroTexto 7"/>
            <p:cNvSpPr txBox="1"/>
            <p:nvPr/>
          </p:nvSpPr>
          <p:spPr>
            <a:xfrm>
              <a:off x="4791951" y="4244793"/>
              <a:ext cx="376136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50" dirty="0" smtClean="0">
                  <a:latin typeface="Bahnschrift Light SemiCondensed" panose="020B0502040204020203" pitchFamily="34" charset="0"/>
                </a:rPr>
                <a:t>*Por cada millón de pesos de crédito otorgado</a:t>
              </a:r>
              <a:endParaRPr lang="es-MX" sz="1050" dirty="0">
                <a:latin typeface="Bahnschrift Light SemiCondensed" panose="020B0502040204020203" pitchFamily="34" charset="0"/>
              </a:endParaRPr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44" t="11489" r="16764" b="9367"/>
          <a:stretch/>
        </p:blipFill>
        <p:spPr bwMode="auto">
          <a:xfrm>
            <a:off x="2539860" y="2823175"/>
            <a:ext cx="1457431" cy="18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47" t="11591" r="16863" b="8497"/>
          <a:stretch/>
        </p:blipFill>
        <p:spPr bwMode="auto">
          <a:xfrm>
            <a:off x="948671" y="2483793"/>
            <a:ext cx="1449178" cy="18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179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SPAL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3080A1A1B58547A66A381FAAB4896B" ma:contentTypeVersion="10" ma:contentTypeDescription="Create a new document." ma:contentTypeScope="" ma:versionID="b3163a5f4881fe3fa0dd525c9398c990">
  <xsd:schema xmlns:xsd="http://www.w3.org/2001/XMLSchema" xmlns:xs="http://www.w3.org/2001/XMLSchema" xmlns:p="http://schemas.microsoft.com/office/2006/metadata/properties" xmlns:ns2="cdc7663a-08f0-4737-9e8c-148ce897a09c" xmlns:ns3="a02d9897-dc9c-47da-8ee1-c51d0c773f9f" targetNamespace="http://schemas.microsoft.com/office/2006/metadata/properties" ma:root="true" ma:fieldsID="18ae935a6bc661ad8a0b8dae309d2e3d" ns2:_="" ns3:_="">
    <xsd:import namespace="cdc7663a-08f0-4737-9e8c-148ce897a09c"/>
    <xsd:import namespace="a02d9897-dc9c-47da-8ee1-c51d0c773f9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c7663a-08f0-4737-9e8c-148ce897a09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2d9897-dc9c-47da-8ee1-c51d0c773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dc7663a-08f0-4737-9e8c-148ce897a09c">EZSHARE-1590319330-23145</_dlc_DocId>
    <_dlc_DocIdUrl xmlns="cdc7663a-08f0-4737-9e8c-148ce897a09c">
      <Url>https://idbg.sharepoint.com/teams/ezShareTestArea/_layouts/15/DocIdRedir.aspx?ID=EZSHARE-1590319330-23145</Url>
      <Description>EZSHARE-1590319330-23145</Description>
    </_dlc_DocIdUrl>
  </documentManagement>
</p:properties>
</file>

<file path=customXml/itemProps1.xml><?xml version="1.0" encoding="utf-8"?>
<ds:datastoreItem xmlns:ds="http://schemas.openxmlformats.org/officeDocument/2006/customXml" ds:itemID="{5450CCEC-02DE-484C-9686-C9372C8ED710}"/>
</file>

<file path=customXml/itemProps2.xml><?xml version="1.0" encoding="utf-8"?>
<ds:datastoreItem xmlns:ds="http://schemas.openxmlformats.org/officeDocument/2006/customXml" ds:itemID="{72AD42A4-F852-4F5E-837F-E521F94F8418}"/>
</file>

<file path=customXml/itemProps3.xml><?xml version="1.0" encoding="utf-8"?>
<ds:datastoreItem xmlns:ds="http://schemas.openxmlformats.org/officeDocument/2006/customXml" ds:itemID="{7A6D5306-8E36-41AD-8C33-1A1BAC5BADA2}"/>
</file>

<file path=customXml/itemProps4.xml><?xml version="1.0" encoding="utf-8"?>
<ds:datastoreItem xmlns:ds="http://schemas.openxmlformats.org/officeDocument/2006/customXml" ds:itemID="{3E659612-FBBF-46FB-958F-0B9F2A6241A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2658</TotalTime>
  <Words>1290</Words>
  <Application>Microsoft Office PowerPoint</Application>
  <PresentationFormat>Presentación en pantalla (16:9)</PresentationFormat>
  <Paragraphs>296</Paragraphs>
  <Slides>16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Bahnschrift Light SemiCondensed</vt:lpstr>
      <vt:lpstr>Calibri</vt:lpstr>
      <vt:lpstr>Cambria Math</vt:lpstr>
      <vt:lpstr>Times New Roman</vt:lpstr>
      <vt:lpstr>RESPALDO</vt:lpstr>
      <vt:lpstr>Presentación de PowerPoint</vt:lpstr>
      <vt:lpstr>Contenido</vt:lpstr>
      <vt:lpstr>Retos actuales de la banca de desarrollo</vt:lpstr>
      <vt:lpstr>Retos actuales de la banca de desarrollo</vt:lpstr>
      <vt:lpstr>Retos actuales de la banca de desarrollo</vt:lpstr>
      <vt:lpstr>Experiencia de Nacional Financiera</vt:lpstr>
      <vt:lpstr>Experiencia de Nacional Financiera</vt:lpstr>
      <vt:lpstr>Experiencia de Nacional Financiera</vt:lpstr>
      <vt:lpstr>Experiencia de Nacional Financiera</vt:lpstr>
      <vt:lpstr>Experiencia de Nacional Financiera</vt:lpstr>
      <vt:lpstr>Modelo de evaluación del desempeño</vt:lpstr>
      <vt:lpstr>Modelo de evaluación del desempeño</vt:lpstr>
      <vt:lpstr>Modelo de evaluación del desempeño</vt:lpstr>
      <vt:lpstr>Conclusiones y lecciones aprendidas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MAC</dc:creator>
  <cp:lastModifiedBy>Jesus Gutierrez Hernandez</cp:lastModifiedBy>
  <cp:revision>191</cp:revision>
  <dcterms:created xsi:type="dcterms:W3CDTF">2015-11-24T14:42:18Z</dcterms:created>
  <dcterms:modified xsi:type="dcterms:W3CDTF">2018-11-05T21:26:01Z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0x010100443080A1A1B58547A66A381FAAB4896B</vt:lpwstr>
  </property>
  <property fmtid="{D5CDD505-2E9C-101B-9397-08002B2CF9AE}" pid="3" name="_dlc_DocIdItemGuid">
    <vt:lpwstr>4a80671e-9368-4ecc-94ae-ef5980fee0a7</vt:lpwstr>
  </property>
</Properties>
</file>