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9" r:id="rId2"/>
    <p:sldId id="274" r:id="rId3"/>
    <p:sldId id="260" r:id="rId4"/>
    <p:sldId id="261" r:id="rId5"/>
    <p:sldId id="258" r:id="rId6"/>
    <p:sldId id="262" r:id="rId7"/>
    <p:sldId id="279" r:id="rId8"/>
    <p:sldId id="264" r:id="rId9"/>
    <p:sldId id="266" r:id="rId10"/>
    <p:sldId id="267" r:id="rId11"/>
    <p:sldId id="286" r:id="rId12"/>
    <p:sldId id="277" r:id="rId13"/>
    <p:sldId id="276" r:id="rId14"/>
    <p:sldId id="280" r:id="rId15"/>
    <p:sldId id="284" r:id="rId16"/>
    <p:sldId id="268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765"/>
    <a:srgbClr val="2D869B"/>
    <a:srgbClr val="266678"/>
    <a:srgbClr val="277586"/>
    <a:srgbClr val="0099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591" autoAdjust="0"/>
  </p:normalViewPr>
  <p:slideViewPr>
    <p:cSldViewPr snapToGrid="0">
      <p:cViewPr varScale="1">
        <p:scale>
          <a:sx n="106" d="100"/>
          <a:sy n="106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136D-5AC6-4C77-9009-2A924A55CDD8}" type="datetimeFigureOut">
              <a:rPr lang="es-MX" smtClean="0"/>
              <a:t>05/11/2018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A8D32-47E3-4719-8BFA-54B4A5783F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531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1. Información: </a:t>
            </a:r>
          </a:p>
          <a:p>
            <a:r>
              <a:rPr lang="es-MX" dirty="0" smtClean="0"/>
              <a:t>Análisis económico</a:t>
            </a:r>
          </a:p>
          <a:p>
            <a:r>
              <a:rPr lang="es-MX" dirty="0" smtClean="0"/>
              <a:t>Información sectorial</a:t>
            </a:r>
          </a:p>
          <a:p>
            <a:r>
              <a:rPr lang="es-MX" dirty="0" smtClean="0"/>
              <a:t>Artículos seleccionados sobre información financiera para el Comercio Exterior</a:t>
            </a:r>
          </a:p>
          <a:p>
            <a:r>
              <a:rPr lang="es-MX" dirty="0" smtClean="0"/>
              <a:t>Guía Financiera para el Exportador</a:t>
            </a:r>
          </a:p>
          <a:p>
            <a:r>
              <a:rPr lang="es-MX" dirty="0" smtClean="0"/>
              <a:t>Links de interés nacional e internacional</a:t>
            </a:r>
          </a:p>
          <a:p>
            <a:endParaRPr lang="es-MX" dirty="0" smtClean="0"/>
          </a:p>
          <a:p>
            <a:r>
              <a:rPr lang="es-MX" dirty="0" smtClean="0"/>
              <a:t>2. Herramientas: </a:t>
            </a:r>
          </a:p>
          <a:p>
            <a:r>
              <a:rPr lang="es-MX" dirty="0" smtClean="0"/>
              <a:t>Calculadoras financieras</a:t>
            </a:r>
          </a:p>
          <a:p>
            <a:r>
              <a:rPr lang="es-MX" dirty="0" smtClean="0"/>
              <a:t>Análisis de Estados Financieros</a:t>
            </a:r>
          </a:p>
          <a:p>
            <a:endParaRPr lang="es-MX" dirty="0" smtClean="0"/>
          </a:p>
          <a:p>
            <a:r>
              <a:rPr lang="es-MX" dirty="0" smtClean="0"/>
              <a:t>3. Asesoría personalizada: </a:t>
            </a:r>
          </a:p>
          <a:p>
            <a:r>
              <a:rPr lang="es-MX" dirty="0" smtClean="0"/>
              <a:t>Atención individual a empresarios en stand institucional establecido en eventos, llamadas telefónicas, participación en conferencias, etc. Se han atendido a 347 personas a agosto 2018. </a:t>
            </a:r>
          </a:p>
          <a:p>
            <a:endParaRPr lang="es-MX" dirty="0" smtClean="0"/>
          </a:p>
          <a:p>
            <a:r>
              <a:rPr lang="es-MX" dirty="0" smtClean="0"/>
              <a:t>4. Capacitación: </a:t>
            </a:r>
          </a:p>
          <a:p>
            <a:r>
              <a:rPr lang="es-MX" dirty="0" smtClean="0"/>
              <a:t>Aula virtual con 1,795 usuarios inscritos hasta hoy. </a:t>
            </a:r>
          </a:p>
          <a:p>
            <a:r>
              <a:rPr lang="es-MX" dirty="0" smtClean="0"/>
              <a:t>Cuenta con ocho cursos en línea: </a:t>
            </a:r>
          </a:p>
          <a:p>
            <a:r>
              <a:rPr lang="es-MX" dirty="0" smtClean="0"/>
              <a:t>¿Cómo solicitar un crédito?</a:t>
            </a:r>
          </a:p>
          <a:p>
            <a:r>
              <a:rPr lang="es-MX" dirty="0" smtClean="0"/>
              <a:t>Medios de pago internacional</a:t>
            </a:r>
          </a:p>
          <a:p>
            <a:r>
              <a:rPr lang="es-MX" dirty="0" smtClean="0"/>
              <a:t>Cartas de Crédito</a:t>
            </a:r>
          </a:p>
          <a:p>
            <a:r>
              <a:rPr lang="es-MX" dirty="0" smtClean="0"/>
              <a:t>Factoraje Internacional</a:t>
            </a:r>
          </a:p>
          <a:p>
            <a:r>
              <a:rPr lang="es-MX" dirty="0" smtClean="0"/>
              <a:t>La Importancia del Financiamiento para la competitividad</a:t>
            </a:r>
          </a:p>
          <a:p>
            <a:r>
              <a:rPr lang="es-MX" dirty="0" smtClean="0"/>
              <a:t>Conceptos Financieros Básicos</a:t>
            </a:r>
          </a:p>
          <a:p>
            <a:r>
              <a:rPr lang="es-MX" dirty="0" smtClean="0"/>
              <a:t>Las mujeres y su papel en el Comercio Internacional</a:t>
            </a:r>
          </a:p>
          <a:p>
            <a:r>
              <a:rPr lang="es-MX" dirty="0" smtClean="0"/>
              <a:t>Garantías</a:t>
            </a:r>
          </a:p>
          <a:p>
            <a:endParaRPr lang="es-MX" dirty="0" smtClean="0"/>
          </a:p>
          <a:p>
            <a:r>
              <a:rPr lang="es-MX" dirty="0" smtClean="0"/>
              <a:t> Cuatro videos: </a:t>
            </a:r>
          </a:p>
          <a:p>
            <a:r>
              <a:rPr lang="es-MX" dirty="0" smtClean="0"/>
              <a:t>Factoraje</a:t>
            </a:r>
          </a:p>
          <a:p>
            <a:r>
              <a:rPr lang="es-MX" dirty="0" smtClean="0"/>
              <a:t>Comercio Internacional </a:t>
            </a:r>
          </a:p>
          <a:p>
            <a:r>
              <a:rPr lang="es-MX" dirty="0" smtClean="0"/>
              <a:t>¿Cómo solicitar un crédito? </a:t>
            </a:r>
          </a:p>
          <a:p>
            <a:r>
              <a:rPr lang="es-MX" dirty="0" smtClean="0"/>
              <a:t>IFFCE 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A8D32-47E3-4719-8BFA-54B4A5783FC3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554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273" y="2585235"/>
            <a:ext cx="9421091" cy="17838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2546" y="4715838"/>
            <a:ext cx="7758545" cy="2126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7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3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5636" y="333269"/>
            <a:ext cx="2493818" cy="71007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4182" y="333269"/>
            <a:ext cx="7296727" cy="71007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8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31" y="5347700"/>
            <a:ext cx="9421091" cy="1652855"/>
          </a:xfrm>
        </p:spPr>
        <p:txBody>
          <a:bodyPr anchor="t"/>
          <a:lstStyle>
            <a:lvl1pPr algn="l">
              <a:defRPr sz="484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531" y="3527248"/>
            <a:ext cx="9421091" cy="1820452"/>
          </a:xfrm>
        </p:spPr>
        <p:txBody>
          <a:bodyPr anchor="b"/>
          <a:lstStyle>
            <a:lvl1pPr marL="0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1pPr>
            <a:lvl2pPr marL="554172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2pPr>
            <a:lvl3pPr marL="1108344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3pPr>
            <a:lvl4pPr marL="1662516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4pPr>
            <a:lvl5pPr marL="2216688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5pPr>
            <a:lvl6pPr marL="2770861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6pPr>
            <a:lvl7pPr marL="332503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7pPr>
            <a:lvl8pPr marL="3879205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8pPr>
            <a:lvl9pPr marL="4433377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4182" y="1941816"/>
            <a:ext cx="4895273" cy="549218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4182" y="1941816"/>
            <a:ext cx="4895273" cy="549218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4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2" y="1862834"/>
            <a:ext cx="4897198" cy="776340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182" y="2639174"/>
            <a:ext cx="4897198" cy="4794821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30334" y="1862834"/>
            <a:ext cx="4899121" cy="776340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30334" y="2639174"/>
            <a:ext cx="4899121" cy="4794821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5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6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8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82" y="331342"/>
            <a:ext cx="3646440" cy="1410128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394" y="331342"/>
            <a:ext cx="6196061" cy="7102654"/>
          </a:xfrm>
        </p:spPr>
        <p:txBody>
          <a:bodyPr/>
          <a:lstStyle>
            <a:lvl1pPr>
              <a:defRPr sz="3879"/>
            </a:lvl1pPr>
            <a:lvl2pPr>
              <a:defRPr sz="3394"/>
            </a:lvl2pPr>
            <a:lvl3pPr>
              <a:defRPr sz="2909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182" y="1741470"/>
            <a:ext cx="3646440" cy="5692526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8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470" y="5825447"/>
            <a:ext cx="6650182" cy="687727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2470" y="743592"/>
            <a:ext cx="6650182" cy="4993240"/>
          </a:xfrm>
        </p:spPr>
        <p:txBody>
          <a:bodyPr/>
          <a:lstStyle>
            <a:lvl1pPr marL="0" indent="0">
              <a:buNone/>
              <a:defRPr sz="3879"/>
            </a:lvl1pPr>
            <a:lvl2pPr marL="554172" indent="0">
              <a:buNone/>
              <a:defRPr sz="3394"/>
            </a:lvl2pPr>
            <a:lvl3pPr marL="1108344" indent="0">
              <a:buNone/>
              <a:defRPr sz="2909"/>
            </a:lvl3pPr>
            <a:lvl4pPr marL="1662516" indent="0">
              <a:buNone/>
              <a:defRPr sz="2424"/>
            </a:lvl4pPr>
            <a:lvl5pPr marL="2216688" indent="0">
              <a:buNone/>
              <a:defRPr sz="2424"/>
            </a:lvl5pPr>
            <a:lvl6pPr marL="2770861" indent="0">
              <a:buNone/>
              <a:defRPr sz="2424"/>
            </a:lvl6pPr>
            <a:lvl7pPr marL="3325033" indent="0">
              <a:buNone/>
              <a:defRPr sz="2424"/>
            </a:lvl7pPr>
            <a:lvl8pPr marL="3879205" indent="0">
              <a:buNone/>
              <a:defRPr sz="2424"/>
            </a:lvl8pPr>
            <a:lvl9pPr marL="4433377" indent="0">
              <a:buNone/>
              <a:defRPr sz="24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2470" y="6513174"/>
            <a:ext cx="6650182" cy="976686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5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2" y="333269"/>
            <a:ext cx="9975273" cy="1387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2" y="1941816"/>
            <a:ext cx="9975273" cy="549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4182" y="7713324"/>
            <a:ext cx="2586182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172"/>
            <a:fld id="{5BCAD085-E8A6-8845-BD4E-CB4CCA05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54172"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909" y="7713324"/>
            <a:ext cx="3509818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1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273" y="7713324"/>
            <a:ext cx="2586182" cy="443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172"/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54172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54172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629" indent="-415629" algn="l" defTabSz="554172" rtl="0" eaLnBrk="1" latinLnBrk="0" hangingPunct="1">
        <a:spcBef>
          <a:spcPct val="20000"/>
        </a:spcBef>
        <a:buFont typeface="Arial"/>
        <a:buChar char="•"/>
        <a:defRPr sz="3879" kern="1200">
          <a:solidFill>
            <a:schemeClr val="tx1"/>
          </a:solidFill>
          <a:latin typeface="+mn-lt"/>
          <a:ea typeface="+mn-ea"/>
          <a:cs typeface="+mn-cs"/>
        </a:defRPr>
      </a:lvl1pPr>
      <a:lvl2pPr marL="900530" indent="-346358" algn="l" defTabSz="554172" rtl="0" eaLnBrk="1" latinLnBrk="0" hangingPunct="1">
        <a:spcBef>
          <a:spcPct val="20000"/>
        </a:spcBef>
        <a:buFont typeface="Arial"/>
        <a:buChar char="–"/>
        <a:defRPr sz="3394" kern="1200">
          <a:solidFill>
            <a:schemeClr val="tx1"/>
          </a:solidFill>
          <a:latin typeface="+mn-lt"/>
          <a:ea typeface="+mn-ea"/>
          <a:cs typeface="+mn-cs"/>
        </a:defRPr>
      </a:lvl2pPr>
      <a:lvl3pPr marL="1385430" indent="-277086" algn="l" defTabSz="554172" rtl="0" eaLnBrk="1" latinLnBrk="0" hangingPunct="1">
        <a:spcBef>
          <a:spcPct val="20000"/>
        </a:spcBef>
        <a:buFont typeface="Arial"/>
        <a:buChar char="•"/>
        <a:defRPr sz="2909" kern="1200">
          <a:solidFill>
            <a:schemeClr val="tx1"/>
          </a:solidFill>
          <a:latin typeface="+mn-lt"/>
          <a:ea typeface="+mn-ea"/>
          <a:cs typeface="+mn-cs"/>
        </a:defRPr>
      </a:lvl3pPr>
      <a:lvl4pPr marL="1939602" indent="-277086" algn="l" defTabSz="554172" rtl="0" eaLnBrk="1" latinLnBrk="0" hangingPunct="1">
        <a:spcBef>
          <a:spcPct val="20000"/>
        </a:spcBef>
        <a:buFont typeface="Arial"/>
        <a:buChar char="–"/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75" indent="-277086" algn="l" defTabSz="554172" rtl="0" eaLnBrk="1" latinLnBrk="0" hangingPunct="1">
        <a:spcBef>
          <a:spcPct val="20000"/>
        </a:spcBef>
        <a:buFont typeface="Arial"/>
        <a:buChar char="»"/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7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02119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156291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710463" indent="-277086" algn="l" defTabSz="554172" rtl="0" eaLnBrk="1" latinLnBrk="0" hangingPunct="1">
        <a:spcBef>
          <a:spcPct val="20000"/>
        </a:spcBef>
        <a:buFont typeface="Arial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54172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108344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3pPr>
      <a:lvl4pPr marL="1662516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16688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70861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325033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879205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algn="l" defTabSz="554172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4" y="-2896"/>
            <a:ext cx="12195634" cy="686089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8334" y="0"/>
            <a:ext cx="12196700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http://www.alide.org.pe/wp-content/uploads/2017/12/alide-50-an%CC%83o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9" y="562640"/>
            <a:ext cx="2259841" cy="5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fi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11" y="377190"/>
            <a:ext cx="1928200" cy="7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bi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39" y="377190"/>
            <a:ext cx="2105025" cy="84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Rectángulo"/>
          <p:cNvSpPr/>
          <p:nvPr/>
        </p:nvSpPr>
        <p:spPr>
          <a:xfrm>
            <a:off x="8443165" y="5882070"/>
            <a:ext cx="3748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Noviembre 2018 </a:t>
            </a:r>
            <a:endParaRPr lang="es-MX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66" y="3531440"/>
            <a:ext cx="12190934" cy="2044890"/>
          </a:xfrm>
          <a:prstGeom prst="rect">
            <a:avLst/>
          </a:prstGeom>
          <a:solidFill>
            <a:srgbClr val="277586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32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5576530"/>
            <a:ext cx="12193066" cy="305540"/>
          </a:xfrm>
          <a:prstGeom prst="rect">
            <a:avLst/>
          </a:prstGeom>
          <a:solidFill>
            <a:srgbClr val="277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780108" y="4729944"/>
            <a:ext cx="4408258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</a:pPr>
            <a:r>
              <a:rPr lang="es-E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Fernando Hoyo Oliver</a:t>
            </a:r>
          </a:p>
          <a:p>
            <a:pPr algn="r">
              <a:spcBef>
                <a:spcPts val="600"/>
              </a:spcBef>
            </a:pPr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 General Adjunto de Fomento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73274" y="3678519"/>
            <a:ext cx="78107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i="0" u="none" strike="noStrike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Mejorando los Sistemas de Medición del Desempeño y Evaluación en la Banca Pública de América Latina </a:t>
            </a:r>
            <a:endParaRPr lang="es-ES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C:\Users\gguiller\AppData\Local\Microsoft\Windows\Temporary Internet Files\Content.Outlook\0I93ONVD\BancomextMarca_H_blanca-0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903" y="12979"/>
            <a:ext cx="2991231" cy="12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9"/>
            <a:ext cx="12192000" cy="68496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94154" y="849211"/>
            <a:ext cx="7630587" cy="345680"/>
          </a:xfrm>
          <a:prstGeom prst="rect">
            <a:avLst/>
          </a:prstGeom>
          <a:solidFill>
            <a:srgbClr val="3D748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 Beneficiadas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994154" y="3650363"/>
            <a:ext cx="7630587" cy="2504903"/>
          </a:xfrm>
          <a:prstGeom prst="rect">
            <a:avLst/>
          </a:prstGeom>
          <a:solidFill>
            <a:srgbClr val="3D748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25 CuadroTexto"/>
          <p:cNvSpPr txBox="1"/>
          <p:nvPr/>
        </p:nvSpPr>
        <p:spPr>
          <a:xfrm>
            <a:off x="4065436" y="3748652"/>
            <a:ext cx="7488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tercer trimestre de 2018, 3,169 empresas han sido beneficiadas por los programas de la DGA de Fomento</a:t>
            </a:r>
            <a:r>
              <a:rPr lang="es-ES" dirty="0" smtClean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2012 a septiembre de 2018 ha habido un aumento del 244% en referencia al número de empresas apoyadas </a:t>
            </a:r>
          </a:p>
          <a:p>
            <a:pPr algn="just"/>
            <a:endParaRPr lang="es-ES" dirty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acuerdo con la meta a 2018, a septiembre la DGA lleva un cumplimiento de 71% de empresas apoyadas. </a:t>
            </a:r>
            <a:endParaRPr lang="es-ES" dirty="0" smtClean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3994154" y="1312173"/>
          <a:ext cx="7630586" cy="2204602"/>
        </p:xfrm>
        <a:graphic>
          <a:graphicData uri="http://schemas.openxmlformats.org/drawingml/2006/table">
            <a:tbl>
              <a:tblPr/>
              <a:tblGrid>
                <a:gridCol w="1458131"/>
                <a:gridCol w="912323"/>
                <a:gridCol w="880865"/>
                <a:gridCol w="838918"/>
                <a:gridCol w="859892"/>
                <a:gridCol w="838919"/>
                <a:gridCol w="777050"/>
                <a:gridCol w="1064488"/>
              </a:tblGrid>
              <a:tr h="413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2012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2015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2016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Septiembre</a:t>
                      </a:r>
                    </a:p>
                    <a:p>
                      <a:pPr algn="ctr" fontAlgn="ctr"/>
                      <a:r>
                        <a:rPr lang="es-MX" sz="12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endParaRPr lang="es-MX" sz="12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487"/>
                    </a:solidFill>
                  </a:tcPr>
                </a:tc>
              </a:tr>
              <a:tr h="506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Garantías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731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2,688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3,714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3,326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2,514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</a:tr>
              <a:tr h="413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Fondeo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447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538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560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443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</a:tr>
              <a:tr h="456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Factoraje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176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210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223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212</a:t>
                      </a:r>
                      <a:endParaRPr lang="es-MX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56078"/>
                      </a:srgbClr>
                    </a:solidFill>
                  </a:tcPr>
                </a:tc>
              </a:tr>
              <a:tr h="413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es-MX" sz="14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PYMEX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921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2,180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3,311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4,462</a:t>
                      </a:r>
                      <a:endParaRPr lang="es-MX" sz="14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4,109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MX" sz="14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909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2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2149"/>
            <a:ext cx="12197711" cy="6888562"/>
          </a:xfrm>
          <a:prstGeom prst="rect">
            <a:avLst/>
          </a:prstGeom>
          <a:solidFill>
            <a:srgbClr val="7A8C8E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0" y="226861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Financieros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0725" y="996302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rgbClr val="2775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FIDAPEX </a:t>
            </a:r>
            <a:endParaRPr lang="es-MX" sz="2400" dirty="0">
              <a:solidFill>
                <a:srgbClr val="2775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84" y="305952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26 Rectángulo"/>
          <p:cNvSpPr>
            <a:spLocks noChangeArrowheads="1"/>
          </p:cNvSpPr>
          <p:nvPr/>
        </p:nvSpPr>
        <p:spPr bwMode="auto">
          <a:xfrm>
            <a:off x="4739772" y="5309040"/>
            <a:ext cx="28622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PEF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BXT 2017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FIPRAPYME 2017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endParaRPr lang="en-US" altLang="es-MX" sz="1400" b="1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30 Rectángulo"/>
          <p:cNvSpPr>
            <a:spLocks noChangeArrowheads="1"/>
          </p:cNvSpPr>
          <p:nvPr/>
        </p:nvSpPr>
        <p:spPr bwMode="auto">
          <a:xfrm>
            <a:off x="1611225" y="5309040"/>
            <a:ext cx="253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PEF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endParaRPr lang="es-MX" altLang="es-MX" sz="1400" b="1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31 Rectángulo"/>
          <p:cNvSpPr/>
          <p:nvPr/>
        </p:nvSpPr>
        <p:spPr>
          <a:xfrm>
            <a:off x="1601182" y="4623442"/>
            <a:ext cx="2816225" cy="39528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00123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43" name="32 Rectángulo"/>
          <p:cNvSpPr/>
          <p:nvPr/>
        </p:nvSpPr>
        <p:spPr>
          <a:xfrm>
            <a:off x="4701698" y="4617092"/>
            <a:ext cx="2808000" cy="39528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00123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cxnSp>
        <p:nvCxnSpPr>
          <p:cNvPr id="44" name="Straight Connector 34"/>
          <p:cNvCxnSpPr/>
          <p:nvPr/>
        </p:nvCxnSpPr>
        <p:spPr>
          <a:xfrm flipV="1">
            <a:off x="4526945" y="2270767"/>
            <a:ext cx="26987" cy="4479925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cxnSp>
        <p:nvCxnSpPr>
          <p:cNvPr id="45" name="Straight Connector 34"/>
          <p:cNvCxnSpPr/>
          <p:nvPr/>
        </p:nvCxnSpPr>
        <p:spPr>
          <a:xfrm flipH="1" flipV="1">
            <a:off x="7651145" y="2270767"/>
            <a:ext cx="30162" cy="4479925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miter lim="800000"/>
          </a:ln>
          <a:effectLst/>
        </p:spPr>
      </p:cxnSp>
      <p:cxnSp>
        <p:nvCxnSpPr>
          <p:cNvPr id="46" name="35 Conector recto"/>
          <p:cNvCxnSpPr/>
          <p:nvPr/>
        </p:nvCxnSpPr>
        <p:spPr bwMode="auto">
          <a:xfrm>
            <a:off x="1646748" y="4585342"/>
            <a:ext cx="2701925" cy="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7" name="36 Conector recto"/>
          <p:cNvCxnSpPr/>
          <p:nvPr/>
        </p:nvCxnSpPr>
        <p:spPr bwMode="auto">
          <a:xfrm>
            <a:off x="4728557" y="4580580"/>
            <a:ext cx="2701925" cy="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8" name="37 Rectángulo"/>
          <p:cNvSpPr/>
          <p:nvPr/>
        </p:nvSpPr>
        <p:spPr bwMode="auto">
          <a:xfrm>
            <a:off x="4957503" y="3439167"/>
            <a:ext cx="576000" cy="1123158"/>
          </a:xfrm>
          <a:prstGeom prst="rect">
            <a:avLst/>
          </a:prstGeom>
          <a:solidFill>
            <a:srgbClr val="00B0F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algn="ctr" defTabSz="91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9" name="38 Rectángulo"/>
          <p:cNvSpPr/>
          <p:nvPr/>
        </p:nvSpPr>
        <p:spPr bwMode="auto">
          <a:xfrm>
            <a:off x="1865488" y="3877941"/>
            <a:ext cx="576000" cy="690736"/>
          </a:xfrm>
          <a:prstGeom prst="rect">
            <a:avLst/>
          </a:prstGeom>
          <a:solidFill>
            <a:srgbClr val="00B0F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algn="ctr" defTabSz="91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39 CuadroTexto"/>
          <p:cNvSpPr txBox="1">
            <a:spLocks noChangeArrowheads="1"/>
          </p:cNvSpPr>
          <p:nvPr/>
        </p:nvSpPr>
        <p:spPr bwMode="auto">
          <a:xfrm>
            <a:off x="1912332" y="4036067"/>
            <a:ext cx="4778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345</a:t>
            </a:r>
          </a:p>
        </p:txBody>
      </p:sp>
      <p:sp>
        <p:nvSpPr>
          <p:cNvPr id="51" name="40 CuadroTexto"/>
          <p:cNvSpPr txBox="1">
            <a:spLocks noChangeArrowheads="1"/>
          </p:cNvSpPr>
          <p:nvPr/>
        </p:nvSpPr>
        <p:spPr bwMode="auto">
          <a:xfrm>
            <a:off x="4974983" y="3705204"/>
            <a:ext cx="519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735</a:t>
            </a:r>
          </a:p>
        </p:txBody>
      </p:sp>
      <p:sp>
        <p:nvSpPr>
          <p:cNvPr id="52" name="41 Rectángulo"/>
          <p:cNvSpPr/>
          <p:nvPr/>
        </p:nvSpPr>
        <p:spPr bwMode="auto">
          <a:xfrm>
            <a:off x="1782071" y="1772292"/>
            <a:ext cx="238125" cy="222250"/>
          </a:xfrm>
          <a:prstGeom prst="rect">
            <a:avLst/>
          </a:prstGeom>
          <a:solidFill>
            <a:srgbClr val="00B0F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31" tIns="45716" rIns="91431" bIns="45716" anchor="ctr"/>
          <a:lstStyle/>
          <a:p>
            <a:pPr algn="ctr" defTabSz="91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42 CuadroTexto"/>
          <p:cNvSpPr txBox="1">
            <a:spLocks noChangeArrowheads="1"/>
          </p:cNvSpPr>
          <p:nvPr/>
        </p:nvSpPr>
        <p:spPr bwMode="auto">
          <a:xfrm>
            <a:off x="1997971" y="1764355"/>
            <a:ext cx="1057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2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No. empresas</a:t>
            </a:r>
          </a:p>
        </p:txBody>
      </p:sp>
      <p:sp>
        <p:nvSpPr>
          <p:cNvPr id="54" name="43 Rectángulo"/>
          <p:cNvSpPr/>
          <p:nvPr/>
        </p:nvSpPr>
        <p:spPr bwMode="auto">
          <a:xfrm>
            <a:off x="3120333" y="1772292"/>
            <a:ext cx="239713" cy="222250"/>
          </a:xfrm>
          <a:prstGeom prst="rect">
            <a:avLst/>
          </a:prstGeom>
          <a:solidFill>
            <a:srgbClr val="4472C4">
              <a:lumMod val="7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55" name="44 CuadroTexto"/>
          <p:cNvSpPr txBox="1">
            <a:spLocks noChangeArrowheads="1"/>
          </p:cNvSpPr>
          <p:nvPr/>
        </p:nvSpPr>
        <p:spPr bwMode="auto">
          <a:xfrm>
            <a:off x="3369571" y="1764355"/>
            <a:ext cx="153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2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Colocación (en MDD)</a:t>
            </a:r>
          </a:p>
        </p:txBody>
      </p:sp>
      <p:sp>
        <p:nvSpPr>
          <p:cNvPr id="56" name="45 Rectángulo"/>
          <p:cNvSpPr/>
          <p:nvPr/>
        </p:nvSpPr>
        <p:spPr bwMode="auto">
          <a:xfrm>
            <a:off x="4934846" y="1767530"/>
            <a:ext cx="239712" cy="220662"/>
          </a:xfrm>
          <a:prstGeom prst="rect">
            <a:avLst/>
          </a:prstGeom>
          <a:solidFill>
            <a:srgbClr val="26667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46 CuadroTexto"/>
          <p:cNvSpPr txBox="1">
            <a:spLocks noChangeArrowheads="1"/>
          </p:cNvSpPr>
          <p:nvPr/>
        </p:nvSpPr>
        <p:spPr bwMode="auto">
          <a:xfrm>
            <a:off x="5225358" y="1764355"/>
            <a:ext cx="13779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2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Empleos apoyados</a:t>
            </a:r>
          </a:p>
        </p:txBody>
      </p:sp>
      <p:sp>
        <p:nvSpPr>
          <p:cNvPr id="58" name="47 Rectángulo"/>
          <p:cNvSpPr/>
          <p:nvPr/>
        </p:nvSpPr>
        <p:spPr bwMode="auto">
          <a:xfrm>
            <a:off x="2723883" y="3439167"/>
            <a:ext cx="580841" cy="1134666"/>
          </a:xfrm>
          <a:prstGeom prst="rect">
            <a:avLst/>
          </a:prstGeom>
          <a:solidFill>
            <a:srgbClr val="4472C4">
              <a:lumMod val="7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59" name="48 CuadroTexto"/>
          <p:cNvSpPr txBox="1">
            <a:spLocks noChangeArrowheads="1"/>
          </p:cNvSpPr>
          <p:nvPr/>
        </p:nvSpPr>
        <p:spPr bwMode="auto">
          <a:xfrm>
            <a:off x="2695763" y="3676896"/>
            <a:ext cx="6270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875.7</a:t>
            </a:r>
          </a:p>
        </p:txBody>
      </p:sp>
      <p:sp>
        <p:nvSpPr>
          <p:cNvPr id="60" name="49 Rectángulo"/>
          <p:cNvSpPr/>
          <p:nvPr/>
        </p:nvSpPr>
        <p:spPr bwMode="auto">
          <a:xfrm>
            <a:off x="5820546" y="3210573"/>
            <a:ext cx="576000" cy="1369893"/>
          </a:xfrm>
          <a:prstGeom prst="rect">
            <a:avLst/>
          </a:prstGeom>
          <a:solidFill>
            <a:srgbClr val="4472C4">
              <a:lumMod val="7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61" name="50 CuadroTexto"/>
          <p:cNvSpPr txBox="1">
            <a:spLocks noChangeArrowheads="1"/>
          </p:cNvSpPr>
          <p:nvPr/>
        </p:nvSpPr>
        <p:spPr bwMode="auto">
          <a:xfrm>
            <a:off x="5864597" y="3435540"/>
            <a:ext cx="4780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961</a:t>
            </a:r>
            <a:endParaRPr kumimoji="0" lang="es-MX" altLang="es-MX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2" name="51 Rectángulo"/>
          <p:cNvSpPr/>
          <p:nvPr/>
        </p:nvSpPr>
        <p:spPr bwMode="auto">
          <a:xfrm>
            <a:off x="3650776" y="2627955"/>
            <a:ext cx="576000" cy="1938337"/>
          </a:xfrm>
          <a:prstGeom prst="rect">
            <a:avLst/>
          </a:prstGeom>
          <a:solidFill>
            <a:srgbClr val="26667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63" name="52 Rectángulo"/>
          <p:cNvSpPr/>
          <p:nvPr/>
        </p:nvSpPr>
        <p:spPr bwMode="auto">
          <a:xfrm>
            <a:off x="6676639" y="2354276"/>
            <a:ext cx="576000" cy="2210216"/>
          </a:xfrm>
          <a:prstGeom prst="rect">
            <a:avLst/>
          </a:prstGeom>
          <a:solidFill>
            <a:srgbClr val="26667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64" name="53 CuadroTexto"/>
          <p:cNvSpPr txBox="1">
            <a:spLocks noChangeArrowheads="1"/>
          </p:cNvSpPr>
          <p:nvPr/>
        </p:nvSpPr>
        <p:spPr bwMode="auto">
          <a:xfrm>
            <a:off x="6588752" y="2991641"/>
            <a:ext cx="723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48,853</a:t>
            </a:r>
          </a:p>
        </p:txBody>
      </p:sp>
      <p:sp>
        <p:nvSpPr>
          <p:cNvPr id="65" name="54 Rectángulo"/>
          <p:cNvSpPr>
            <a:spLocks noChangeArrowheads="1"/>
          </p:cNvSpPr>
          <p:nvPr/>
        </p:nvSpPr>
        <p:spPr bwMode="auto">
          <a:xfrm>
            <a:off x="7779526" y="5164647"/>
            <a:ext cx="2860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PEF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FME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BXT 2017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FIPRAPYME </a:t>
            </a:r>
            <a:r>
              <a:rPr lang="en-US" altLang="es-MX" sz="1400" b="1" dirty="0" smtClean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 smtClean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 smtClean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BXT 2018 </a:t>
            </a:r>
            <a:endParaRPr lang="en-US" altLang="es-MX" sz="1400" b="1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Font typeface="Calibri Light" panose="020F0302020204030204" pitchFamily="34" charset="0"/>
              <a:buAutoNum type="arabicPeriod"/>
            </a:pPr>
            <a:r>
              <a:rPr lang="en-US" altLang="es-MX" sz="1400" b="1" dirty="0" err="1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Fondo</a:t>
            </a:r>
            <a:r>
              <a:rPr lang="en-US" altLang="es-MX" sz="1400" b="1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FIPRAPYME 2018</a:t>
            </a:r>
          </a:p>
        </p:txBody>
      </p:sp>
      <p:sp>
        <p:nvSpPr>
          <p:cNvPr id="66" name="55 Rectángulo"/>
          <p:cNvSpPr/>
          <p:nvPr/>
        </p:nvSpPr>
        <p:spPr>
          <a:xfrm>
            <a:off x="7806719" y="4617092"/>
            <a:ext cx="2808000" cy="39528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00123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Septiembre 2018</a:t>
            </a:r>
            <a:endParaRPr kumimoji="0" lang="es-MX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56 Conector recto"/>
          <p:cNvCxnSpPr/>
          <p:nvPr/>
        </p:nvCxnSpPr>
        <p:spPr bwMode="auto">
          <a:xfrm>
            <a:off x="7842631" y="4580580"/>
            <a:ext cx="2701925" cy="0"/>
          </a:xfrm>
          <a:prstGeom prst="line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8" name="57 Rectángulo"/>
          <p:cNvSpPr/>
          <p:nvPr/>
        </p:nvSpPr>
        <p:spPr bwMode="auto">
          <a:xfrm>
            <a:off x="7984632" y="2537497"/>
            <a:ext cx="576000" cy="2024827"/>
          </a:xfrm>
          <a:prstGeom prst="rect">
            <a:avLst/>
          </a:prstGeom>
          <a:solidFill>
            <a:srgbClr val="00B0F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algn="ctr" defTabSz="91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58 CuadroTexto"/>
          <p:cNvSpPr txBox="1">
            <a:spLocks noChangeArrowheads="1"/>
          </p:cNvSpPr>
          <p:nvPr/>
        </p:nvSpPr>
        <p:spPr bwMode="auto">
          <a:xfrm>
            <a:off x="7955775" y="3245367"/>
            <a:ext cx="6254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1,922</a:t>
            </a:r>
            <a:endParaRPr kumimoji="0" lang="es-MX" altLang="es-MX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0" name="59 Rectángulo"/>
          <p:cNvSpPr/>
          <p:nvPr/>
        </p:nvSpPr>
        <p:spPr bwMode="auto">
          <a:xfrm>
            <a:off x="8910957" y="2798444"/>
            <a:ext cx="576000" cy="1762103"/>
          </a:xfrm>
          <a:prstGeom prst="rect">
            <a:avLst/>
          </a:prstGeom>
          <a:solidFill>
            <a:srgbClr val="4472C4">
              <a:lumMod val="75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71" name="60 CuadroTexto"/>
          <p:cNvSpPr txBox="1">
            <a:spLocks noChangeArrowheads="1"/>
          </p:cNvSpPr>
          <p:nvPr/>
        </p:nvSpPr>
        <p:spPr bwMode="auto">
          <a:xfrm>
            <a:off x="8822579" y="3088801"/>
            <a:ext cx="7745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1,188.2</a:t>
            </a:r>
            <a:endParaRPr kumimoji="0" lang="es-MX" altLang="es-MX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3" name="68 CuadroTexto"/>
          <p:cNvSpPr txBox="1">
            <a:spLocks noChangeArrowheads="1"/>
          </p:cNvSpPr>
          <p:nvPr/>
        </p:nvSpPr>
        <p:spPr bwMode="auto">
          <a:xfrm>
            <a:off x="3575657" y="3006572"/>
            <a:ext cx="7239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42,444</a:t>
            </a:r>
          </a:p>
        </p:txBody>
      </p:sp>
      <p:sp>
        <p:nvSpPr>
          <p:cNvPr id="74" name="52 Rectángulo"/>
          <p:cNvSpPr/>
          <p:nvPr/>
        </p:nvSpPr>
        <p:spPr bwMode="auto">
          <a:xfrm>
            <a:off x="9821791" y="1940221"/>
            <a:ext cx="576000" cy="2620326"/>
          </a:xfrm>
          <a:prstGeom prst="rect">
            <a:avLst/>
          </a:prstGeom>
          <a:solidFill>
            <a:srgbClr val="26667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 anchor="ctr"/>
          <a:lstStyle/>
          <a:p>
            <a:pPr marL="0" marR="0" lvl="0" indent="0" algn="ctr" defTabSz="91431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Verdana" pitchFamily="34" charset="0"/>
              <a:cs typeface="Verdana" pitchFamily="34" charset="0"/>
            </a:endParaRPr>
          </a:p>
        </p:txBody>
      </p:sp>
      <p:sp>
        <p:nvSpPr>
          <p:cNvPr id="72" name="62 CuadroTexto"/>
          <p:cNvSpPr txBox="1">
            <a:spLocks noChangeArrowheads="1"/>
          </p:cNvSpPr>
          <p:nvPr/>
        </p:nvSpPr>
        <p:spPr bwMode="auto">
          <a:xfrm>
            <a:off x="9748857" y="2984723"/>
            <a:ext cx="7232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69,430</a:t>
            </a:r>
            <a:endParaRPr kumimoji="0" lang="es-MX" altLang="es-MX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1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3536"/>
          </a:xfrm>
          <a:prstGeom prst="rect">
            <a:avLst/>
          </a:prstGeom>
        </p:spPr>
      </p:pic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0" y="311530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de Impacto Social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7131" y="1744900"/>
            <a:ext cx="5628865" cy="200805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FONDEO A INTERMEDIARIOS FINANCIEROS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2016 a septiembre de 2018 se han otorgado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MDP,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apoyando a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mujeres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47132" y="3989348"/>
            <a:ext cx="5628865" cy="1971182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FACTORAJE A PROVEEDORES </a:t>
            </a:r>
            <a:endParaRPr lang="es-MX" sz="2000" b="1" dirty="0">
              <a:solidFill>
                <a:srgbClr val="3D748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MX" sz="2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a septiembre de 2018 se han otorgado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175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apoyando a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123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mujeres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21440" y="1744900"/>
            <a:ext cx="5628865" cy="200805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GARANTÍAS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2016 a septiembre de 2018 se han otorgado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747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apoyando a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mujeres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221440" y="3987797"/>
            <a:ext cx="5628865" cy="1972733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FACTORAJE INTERNACIONAL </a:t>
            </a:r>
          </a:p>
          <a:p>
            <a:pPr algn="ctr"/>
            <a:r>
              <a:rPr lang="es-MX" sz="2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2016 a septiembre de 2018 se han otorgado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937 MDP</a:t>
            </a:r>
            <a:r>
              <a:rPr lang="es-MX" sz="2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apoyando a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 mujeres </a:t>
            </a:r>
            <a:endParaRPr lang="es-MX" sz="2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3791" y="1084980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Inclusión/ Perspectiva de género </a:t>
            </a:r>
            <a:endParaRPr lang="es-MX" sz="2400" dirty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949" y="390621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-5711" y="-23944"/>
            <a:ext cx="12192000" cy="6888562"/>
          </a:xfrm>
          <a:prstGeom prst="rect">
            <a:avLst/>
          </a:prstGeom>
          <a:solidFill>
            <a:srgbClr val="7A8C8E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0" y="271453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de Impacto Social 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3790" y="1072421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Enfoque a Sectores Estratégicos </a:t>
            </a:r>
            <a:endParaRPr lang="es-MX" sz="2400" dirty="0">
              <a:solidFill>
                <a:srgbClr val="266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35082" y="1729494"/>
            <a:ext cx="16241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Pro-Auto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734213" y="1759761"/>
            <a:ext cx="26981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2500" b="1">
                <a:solidFill>
                  <a:srgbClr val="75BDA7">
                    <a:lumMod val="50000"/>
                  </a:srgb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defRPr>
            </a:lvl1pPr>
          </a:lstStyle>
          <a:p>
            <a:r>
              <a:rPr lang="es-MX" sz="2400" dirty="0">
                <a:solidFill>
                  <a:srgbClr val="26667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Mejora tu Hotel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206856" y="1756802"/>
            <a:ext cx="398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500" b="1">
                <a:solidFill>
                  <a:srgbClr val="75BDA7">
                    <a:lumMod val="50000"/>
                  </a:srgbClr>
                </a:solidFill>
                <a:latin typeface="Aharoni" panose="02010803020104030203" pitchFamily="2" charset="-79"/>
                <a:ea typeface="Tahoma" panose="020B0604030504040204" pitchFamily="34" charset="0"/>
                <a:cs typeface="Aharoni" panose="02010803020104030203" pitchFamily="2" charset="-79"/>
              </a:defRPr>
            </a:lvl1pPr>
          </a:lstStyle>
          <a:p>
            <a:pPr algn="ctr"/>
            <a:r>
              <a:rPr lang="es-MX" sz="2400" dirty="0">
                <a:solidFill>
                  <a:srgbClr val="26667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Pro-Eléctrico Electrónico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3" b="32510"/>
          <a:stretch/>
        </p:blipFill>
        <p:spPr>
          <a:xfrm>
            <a:off x="8136468" y="2249994"/>
            <a:ext cx="4055532" cy="1881739"/>
          </a:xfrm>
          <a:prstGeom prst="rect">
            <a:avLst/>
          </a:prstGeom>
          <a:effectLst/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 b="32845"/>
          <a:stretch/>
        </p:blipFill>
        <p:spPr>
          <a:xfrm>
            <a:off x="4030134" y="2249994"/>
            <a:ext cx="4106334" cy="1881739"/>
          </a:xfrm>
          <a:prstGeom prst="rect">
            <a:avLst/>
          </a:prstGeom>
          <a:effectLst/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b="12364"/>
          <a:stretch/>
        </p:blipFill>
        <p:spPr>
          <a:xfrm>
            <a:off x="0" y="2249994"/>
            <a:ext cx="4030133" cy="1881739"/>
          </a:xfrm>
          <a:prstGeom prst="rect">
            <a:avLst/>
          </a:prstGeom>
          <a:effectLst/>
        </p:spPr>
      </p:pic>
      <p:sp>
        <p:nvSpPr>
          <p:cNvPr id="20" name="Rectángulo 19"/>
          <p:cNvSpPr/>
          <p:nvPr/>
        </p:nvSpPr>
        <p:spPr>
          <a:xfrm>
            <a:off x="319763" y="4222048"/>
            <a:ext cx="35945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Apoyo al Sector Automotriz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bancos en operación: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$3,299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autorizados en el periodo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418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 apoyad</a:t>
            </a:r>
            <a:r>
              <a:rPr lang="es-MX" sz="2000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369507" y="4252826"/>
            <a:ext cx="35898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Apoyo al Sector Hotelero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bancos en operación: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$1,464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autorizados en el periodo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hoteles beneficiados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263467" y="4252827"/>
            <a:ext cx="36049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Apoyo a Proveedores del Sector Eléctrico Electrónico 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bancos en operación: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$625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MDP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colocados en el periodo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beneficiadas</a:t>
            </a:r>
            <a:endParaRPr lang="es-MX" dirty="0">
              <a:solidFill>
                <a:srgbClr val="266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34" y="350544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.jpg"/>
          <p:cNvPicPr>
            <a:picLocks noChangeAspect="1"/>
          </p:cNvPicPr>
          <p:nvPr/>
        </p:nvPicPr>
        <p:blipFill rotWithShape="1">
          <a:blip r:embed="rId3"/>
          <a:srcRect l="49463" r="23894"/>
          <a:stretch/>
        </p:blipFill>
        <p:spPr>
          <a:xfrm>
            <a:off x="0" y="0"/>
            <a:ext cx="6675355" cy="6858000"/>
          </a:xfrm>
          <a:prstGeom prst="rect">
            <a:avLst/>
          </a:prstGeom>
        </p:spPr>
      </p:pic>
      <p:pic>
        <p:nvPicPr>
          <p:cNvPr id="5" name="Picture 1" descr="0.jpg"/>
          <p:cNvPicPr>
            <a:picLocks noChangeAspect="1"/>
          </p:cNvPicPr>
          <p:nvPr/>
        </p:nvPicPr>
        <p:blipFill rotWithShape="1">
          <a:blip r:embed="rId3"/>
          <a:srcRect l="64106" r="-35"/>
          <a:stretch/>
        </p:blipFill>
        <p:spPr>
          <a:xfrm>
            <a:off x="5529942" y="0"/>
            <a:ext cx="6662058" cy="6858000"/>
          </a:xfrm>
          <a:prstGeom prst="rect">
            <a:avLst/>
          </a:prstGeom>
        </p:spPr>
      </p:pic>
      <p:sp>
        <p:nvSpPr>
          <p:cNvPr id="21" name="10 CuadroTexto"/>
          <p:cNvSpPr txBox="1">
            <a:spLocks noChangeArrowheads="1"/>
          </p:cNvSpPr>
          <p:nvPr/>
        </p:nvSpPr>
        <p:spPr bwMode="auto">
          <a:xfrm>
            <a:off x="0" y="271453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de Impacto Social 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3790" y="1110389"/>
            <a:ext cx="6442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Inclusión Financiera 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Elipse 54"/>
          <p:cNvSpPr/>
          <p:nvPr/>
        </p:nvSpPr>
        <p:spPr>
          <a:xfrm>
            <a:off x="5854819" y="1555797"/>
            <a:ext cx="4677259" cy="4556990"/>
          </a:xfrm>
          <a:prstGeom prst="ellipse">
            <a:avLst/>
          </a:prstGeom>
          <a:noFill/>
          <a:ln w="76200" cap="flat" cmpd="sng" algn="ctr">
            <a:solidFill>
              <a:srgbClr val="E3AA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7096944" y="2808309"/>
            <a:ext cx="2239012" cy="2138159"/>
          </a:xfrm>
          <a:prstGeom prst="ellipse">
            <a:avLst/>
          </a:prstGeom>
          <a:noFill/>
          <a:ln w="38100" cap="flat" cmpd="sng" algn="ctr">
            <a:solidFill>
              <a:srgbClr val="E3AA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7352271" y="1177212"/>
            <a:ext cx="1375954" cy="1285896"/>
          </a:xfrm>
          <a:prstGeom prst="ellipse">
            <a:avLst/>
          </a:prstGeom>
          <a:solidFill>
            <a:srgbClr val="0895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9551637" y="2128561"/>
            <a:ext cx="1375954" cy="1285896"/>
          </a:xfrm>
          <a:prstGeom prst="ellipse">
            <a:avLst/>
          </a:prstGeom>
          <a:solidFill>
            <a:srgbClr val="0895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9804812" y="4355073"/>
            <a:ext cx="1375954" cy="1285896"/>
          </a:xfrm>
          <a:prstGeom prst="ellipse">
            <a:avLst/>
          </a:prstGeom>
          <a:solidFill>
            <a:srgbClr val="0895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7420042" y="5246199"/>
            <a:ext cx="1375954" cy="1285896"/>
          </a:xfrm>
          <a:prstGeom prst="ellipse">
            <a:avLst/>
          </a:prstGeom>
          <a:solidFill>
            <a:srgbClr val="0895A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501" y="1473297"/>
            <a:ext cx="695494" cy="627970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925" y="2497991"/>
            <a:ext cx="727378" cy="547036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 rotWithShape="1">
          <a:blip r:embed="rId6"/>
          <a:srcRect b="2650"/>
          <a:stretch/>
        </p:blipFill>
        <p:spPr>
          <a:xfrm>
            <a:off x="10241038" y="4666698"/>
            <a:ext cx="525100" cy="662646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377" y="5726039"/>
            <a:ext cx="561285" cy="536613"/>
          </a:xfrm>
          <a:prstGeom prst="rect">
            <a:avLst/>
          </a:prstGeom>
        </p:spPr>
      </p:pic>
      <p:sp>
        <p:nvSpPr>
          <p:cNvPr id="77" name="CuadroTexto 76"/>
          <p:cNvSpPr txBox="1"/>
          <p:nvPr/>
        </p:nvSpPr>
        <p:spPr>
          <a:xfrm>
            <a:off x="7187006" y="2159719"/>
            <a:ext cx="169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/>
              <a:t>Información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7318074" y="3288893"/>
            <a:ext cx="1907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sz="2400" dirty="0"/>
              <a:t>Asistencia técnica financiera</a:t>
            </a:r>
          </a:p>
        </p:txBody>
      </p:sp>
      <p:sp>
        <p:nvSpPr>
          <p:cNvPr id="79" name="CuadroTexto 78"/>
          <p:cNvSpPr txBox="1"/>
          <p:nvPr/>
        </p:nvSpPr>
        <p:spPr>
          <a:xfrm>
            <a:off x="7154522" y="6262652"/>
            <a:ext cx="1899323" cy="55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Capacitación</a:t>
            </a:r>
            <a:endParaRPr lang="es-MX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9289952" y="3159917"/>
            <a:ext cx="189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/>
              <a:t>Herramientas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9543127" y="5378785"/>
            <a:ext cx="189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Asesoría personalizada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131" y="2904796"/>
            <a:ext cx="1285875" cy="2028825"/>
          </a:xfrm>
          <a:prstGeom prst="rect">
            <a:avLst/>
          </a:prstGeom>
        </p:spPr>
      </p:pic>
      <p:sp>
        <p:nvSpPr>
          <p:cNvPr id="84" name="Rectángulo 83"/>
          <p:cNvSpPr/>
          <p:nvPr/>
        </p:nvSpPr>
        <p:spPr>
          <a:xfrm>
            <a:off x="207930" y="1878267"/>
            <a:ext cx="5175223" cy="116676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smtClean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INSTITUTO DE FORMACIÓN FINANCIERA PARA EL COMERCIO EXTERIOR (IFFCE)</a:t>
            </a:r>
            <a:endParaRPr lang="es-MX" sz="2000" b="1" dirty="0">
              <a:solidFill>
                <a:srgbClr val="3D748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207929" y="3396359"/>
            <a:ext cx="5385206" cy="3135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Instrumentos y herramientas financieras para mitigar los riesgos y aprovechar las ventajas que pueden presentar los mercados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11626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3536"/>
          </a:xfrm>
          <a:prstGeom prst="rect">
            <a:avLst/>
          </a:prstGeom>
        </p:spPr>
      </p:pic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0" y="271453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de Impacto Social 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3790" y="1110389"/>
            <a:ext cx="6442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Inclusión Financiera 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Mackbook-Air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90" y="2287292"/>
            <a:ext cx="4658312" cy="2725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PadMockU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197" y="1958470"/>
            <a:ext cx="1927409" cy="3317358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>
                <a:alpha val="92935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57" y="2453292"/>
            <a:ext cx="3449899" cy="2125695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5924266" y="2204373"/>
            <a:ext cx="1621270" cy="27557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01944" y="5266082"/>
            <a:ext cx="319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 bancomext.com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064732" y="5513649"/>
            <a:ext cx="334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/>
              <a:t>APP PYMEX Bancomext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1666" b="2199"/>
          <a:stretch/>
        </p:blipFill>
        <p:spPr>
          <a:xfrm>
            <a:off x="8958898" y="2453292"/>
            <a:ext cx="2724727" cy="2453006"/>
          </a:xfrm>
          <a:prstGeom prst="rect">
            <a:avLst/>
          </a:prstGeom>
          <a:effectLst/>
        </p:spPr>
      </p:pic>
      <p:sp>
        <p:nvSpPr>
          <p:cNvPr id="12" name="CuadroTexto 11"/>
          <p:cNvSpPr txBox="1"/>
          <p:nvPr/>
        </p:nvSpPr>
        <p:spPr>
          <a:xfrm>
            <a:off x="9849446" y="5266081"/>
            <a:ext cx="124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MX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/>
              <a:t>Eventos</a:t>
            </a:r>
          </a:p>
        </p:txBody>
      </p:sp>
    </p:spTree>
    <p:extLst>
      <p:ext uri="{BB962C8B-B14F-4D97-AF65-F5344CB8AC3E}">
        <p14:creationId xmlns:p14="http://schemas.microsoft.com/office/powerpoint/2010/main" val="15437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14844" y="794546"/>
            <a:ext cx="4044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¡Muchas gracias!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137040" y="4239743"/>
            <a:ext cx="3999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Lic. Fernando Hoyo Oliver</a:t>
            </a:r>
          </a:p>
          <a:p>
            <a:pPr algn="ctr"/>
            <a:r>
              <a:rPr lang="es-MX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 General </a:t>
            </a:r>
          </a:p>
          <a:p>
            <a:pPr algn="ctr"/>
            <a:r>
              <a:rPr lang="es-MX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Adjunto de Fomento </a:t>
            </a:r>
          </a:p>
          <a:p>
            <a:pPr algn="ctr"/>
            <a:r>
              <a:rPr lang="es-MX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fhoyo@bancomext.gob.mx </a:t>
            </a:r>
          </a:p>
          <a:p>
            <a:pPr algn="ctr"/>
            <a:r>
              <a:rPr lang="es-MX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Tel. 52-55-5449-9392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250058" y="2974086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DDDD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http://pymexbancomext.com/</a:t>
            </a:r>
          </a:p>
        </p:txBody>
      </p:sp>
      <p:pic>
        <p:nvPicPr>
          <p:cNvPr id="6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09" y="3527452"/>
            <a:ext cx="1853288" cy="5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0.jpg"/>
          <p:cNvPicPr>
            <a:picLocks noChangeAspect="1"/>
          </p:cNvPicPr>
          <p:nvPr/>
        </p:nvPicPr>
        <p:blipFill rotWithShape="1">
          <a:blip r:embed="rId2"/>
          <a:srcRect l="49475" r="3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10 CuadroTexto"/>
          <p:cNvSpPr txBox="1">
            <a:spLocks noChangeArrowheads="1"/>
          </p:cNvSpPr>
          <p:nvPr/>
        </p:nvSpPr>
        <p:spPr bwMode="auto">
          <a:xfrm>
            <a:off x="0" y="311530"/>
            <a:ext cx="12192000" cy="923330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5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Inclusión Financiera en México </a:t>
            </a:r>
            <a:endParaRPr lang="es-MX" altLang="es-MX" sz="48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208866" y="4868333"/>
            <a:ext cx="8635999" cy="1630148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MX" b="1" dirty="0">
              <a:solidFill>
                <a:srgbClr val="266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porcentaje de adultos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llevan un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registro de sus gastos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de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porcentaje de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hogares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realizan un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presupuesto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de 44%.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porcentaje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adultos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mexicanos que ahorraron activamente en los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últimos 12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meses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53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%. </a:t>
            </a:r>
          </a:p>
          <a:p>
            <a:pPr lvl="0"/>
            <a:endParaRPr lang="es-MX" sz="1600" b="1" dirty="0">
              <a:solidFill>
                <a:srgbClr val="266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1396" y="1422399"/>
            <a:ext cx="11513469" cy="3142048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 de 2017 se otorgaron en México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6,050 créditos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cada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mil adultos.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banca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desarrollo tiene cobertura en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1,793 municipios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cuentan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al menos un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producto de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crédito registrado a junio de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2017, lo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representa una cobertura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73%.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México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ocupó la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séptima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posición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20 mercados más importantes del mundo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materia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adopción de empresas </a:t>
            </a:r>
            <a:r>
              <a:rPr lang="es-MX" b="1" dirty="0" err="1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FinTech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cierre de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diciembre de 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existían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91.4 millones de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cuentas,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las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cuales el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50.4%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pertenecía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mujeres </a:t>
            </a:r>
            <a:r>
              <a:rPr lang="es-MX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s-MX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49.6</a:t>
            </a:r>
            <a:r>
              <a:rPr lang="es-MX" b="1" dirty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es-MX" b="1" dirty="0" smtClean="0">
                <a:solidFill>
                  <a:srgbClr val="2666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hombres. </a:t>
            </a:r>
            <a:endParaRPr lang="es-MX" b="1" dirty="0">
              <a:solidFill>
                <a:srgbClr val="266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31396" y="4868333"/>
            <a:ext cx="2623471" cy="1630148"/>
          </a:xfrm>
          <a:prstGeom prst="rect">
            <a:avLst/>
          </a:prstGeom>
          <a:solidFill>
            <a:srgbClr val="2775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0 CuadroTexto"/>
          <p:cNvSpPr txBox="1">
            <a:spLocks noChangeArrowheads="1"/>
          </p:cNvSpPr>
          <p:nvPr/>
        </p:nvSpPr>
        <p:spPr bwMode="auto">
          <a:xfrm>
            <a:off x="331396" y="5083242"/>
            <a:ext cx="2606536" cy="1200329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3600" dirty="0" smtClean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Educación Financiera </a:t>
            </a:r>
            <a:endParaRPr lang="es-MX" altLang="es-MX" sz="3600" dirty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1"/>
            <a:ext cx="12192000" cy="6878078"/>
          </a:xfrm>
          <a:prstGeom prst="rect">
            <a:avLst/>
          </a:prstGeom>
        </p:spPr>
      </p:pic>
      <p:sp>
        <p:nvSpPr>
          <p:cNvPr id="15" name="11 Rectángulo"/>
          <p:cNvSpPr/>
          <p:nvPr/>
        </p:nvSpPr>
        <p:spPr>
          <a:xfrm>
            <a:off x="4468740" y="1670517"/>
            <a:ext cx="3535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saldo de cartera al cierre de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mostró un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incremento del 237% 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respecto a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16" name="22 Rectángulo"/>
          <p:cNvSpPr/>
          <p:nvPr/>
        </p:nvSpPr>
        <p:spPr>
          <a:xfrm>
            <a:off x="406340" y="2161499"/>
            <a:ext cx="3294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Financiamiento y garantías a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participantes en el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comercio exterior 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generadoras de divisas</a:t>
            </a:r>
          </a:p>
        </p:txBody>
      </p:sp>
      <p:sp>
        <p:nvSpPr>
          <p:cNvPr id="25" name="11 Rectángulo"/>
          <p:cNvSpPr/>
          <p:nvPr/>
        </p:nvSpPr>
        <p:spPr>
          <a:xfrm>
            <a:off x="8772452" y="2154198"/>
            <a:ext cx="313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saldo a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septiembre de 2018 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 de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248,294 mdp </a:t>
            </a:r>
          </a:p>
        </p:txBody>
      </p:sp>
      <p:sp>
        <p:nvSpPr>
          <p:cNvPr id="26" name="11 Rectángulo"/>
          <p:cNvSpPr/>
          <p:nvPr/>
        </p:nvSpPr>
        <p:spPr>
          <a:xfrm>
            <a:off x="6953134" y="4037127"/>
            <a:ext cx="313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 que representó un crecimiento del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11%</a:t>
            </a:r>
            <a:r>
              <a:rPr lang="es-MX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respecto a </a:t>
            </a:r>
            <a:r>
              <a:rPr lang="es-MX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septiembre de 2017 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1309197" y="4792666"/>
            <a:ext cx="4783088" cy="1246796"/>
            <a:chOff x="2080977" y="4721846"/>
            <a:chExt cx="4783088" cy="1246796"/>
          </a:xfrm>
        </p:grpSpPr>
        <p:sp>
          <p:nvSpPr>
            <p:cNvPr id="18" name="3 Rectángulo"/>
            <p:cNvSpPr/>
            <p:nvPr/>
          </p:nvSpPr>
          <p:spPr>
            <a:xfrm>
              <a:off x="2517812" y="4721846"/>
              <a:ext cx="39094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4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Sectores</a:t>
              </a:r>
              <a:r>
                <a:rPr lang="es-MX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estratégicos </a:t>
              </a:r>
            </a:p>
          </p:txBody>
        </p:sp>
        <p:grpSp>
          <p:nvGrpSpPr>
            <p:cNvPr id="36" name="Grupo 35"/>
            <p:cNvGrpSpPr/>
            <p:nvPr/>
          </p:nvGrpSpPr>
          <p:grpSpPr>
            <a:xfrm>
              <a:off x="2080977" y="5141225"/>
              <a:ext cx="4783088" cy="827417"/>
              <a:chOff x="2559232" y="5218510"/>
              <a:chExt cx="4783088" cy="827417"/>
            </a:xfrm>
          </p:grpSpPr>
          <p:pic>
            <p:nvPicPr>
              <p:cNvPr id="29" name="Imagen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08" r="85120" b="64324"/>
              <a:stretch/>
            </p:blipFill>
            <p:spPr>
              <a:xfrm>
                <a:off x="3208343" y="5218511"/>
                <a:ext cx="771444" cy="752552"/>
              </a:xfrm>
              <a:prstGeom prst="rect">
                <a:avLst/>
              </a:prstGeom>
            </p:spPr>
          </p:pic>
          <p:pic>
            <p:nvPicPr>
              <p:cNvPr id="30" name="Imagen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20" b="83891"/>
              <a:stretch/>
            </p:blipFill>
            <p:spPr>
              <a:xfrm>
                <a:off x="2559232" y="5218510"/>
                <a:ext cx="768167" cy="827417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1" t="43095" r="85883" b="43349"/>
              <a:stretch/>
            </p:blipFill>
            <p:spPr>
              <a:xfrm>
                <a:off x="3938490" y="5265991"/>
                <a:ext cx="666771" cy="686191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1" t="63941" r="85883" b="22631"/>
              <a:stretch/>
            </p:blipFill>
            <p:spPr>
              <a:xfrm>
                <a:off x="4605261" y="5270492"/>
                <a:ext cx="693684" cy="707152"/>
              </a:xfrm>
              <a:prstGeom prst="rect">
                <a:avLst/>
              </a:prstGeom>
            </p:spPr>
          </p:pic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1" t="85682" r="85883" b="890"/>
              <a:stretch/>
            </p:blipFill>
            <p:spPr>
              <a:xfrm>
                <a:off x="5298945" y="5270492"/>
                <a:ext cx="666771" cy="679717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92" t="53197" r="37784" b="34142"/>
              <a:stretch/>
            </p:blipFill>
            <p:spPr>
              <a:xfrm>
                <a:off x="5965716" y="5256030"/>
                <a:ext cx="709833" cy="702734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92" t="31073" r="37784" b="55627"/>
              <a:stretch/>
            </p:blipFill>
            <p:spPr>
              <a:xfrm>
                <a:off x="6664069" y="5265991"/>
                <a:ext cx="678251" cy="705381"/>
              </a:xfrm>
              <a:prstGeom prst="rect">
                <a:avLst/>
              </a:prstGeom>
            </p:spPr>
          </p:pic>
        </p:grpSp>
      </p:grpSp>
      <p:sp>
        <p:nvSpPr>
          <p:cNvPr id="38" name="10 CuadroTexto"/>
          <p:cNvSpPr txBox="1">
            <a:spLocks noChangeArrowheads="1"/>
          </p:cNvSpPr>
          <p:nvPr/>
        </p:nvSpPr>
        <p:spPr bwMode="auto">
          <a:xfrm>
            <a:off x="0" y="311530"/>
            <a:ext cx="12192000" cy="1015663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60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Bancomext</a:t>
            </a:r>
            <a:r>
              <a:rPr lang="es-MX" altLang="es-MX" sz="5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MX" altLang="es-MX" sz="5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44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7180802" y="2113657"/>
            <a:ext cx="442699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spc="-100" dirty="0" smtClean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DIRECCIÓN GENERAL ADJUNTA DE FOMENTO  </a:t>
            </a:r>
            <a:endParaRPr lang="es-MX" altLang="es-MX" sz="4400" spc="-100" dirty="0">
              <a:solidFill>
                <a:prstClr val="white">
                  <a:lumMod val="95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1"/>
            <a:ext cx="12192000" cy="6878078"/>
          </a:xfrm>
          <a:prstGeom prst="rect">
            <a:avLst/>
          </a:prstGeom>
        </p:spPr>
      </p:pic>
      <p:sp>
        <p:nvSpPr>
          <p:cNvPr id="38" name="10 CuadroTexto"/>
          <p:cNvSpPr txBox="1">
            <a:spLocks noChangeArrowheads="1"/>
          </p:cNvSpPr>
          <p:nvPr/>
        </p:nvSpPr>
        <p:spPr bwMode="auto">
          <a:xfrm>
            <a:off x="0" y="489022"/>
            <a:ext cx="12192000" cy="830997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8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Dirección General Adjunta de Fomento </a:t>
            </a:r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3 Rectángulo"/>
          <p:cNvSpPr/>
          <p:nvPr/>
        </p:nvSpPr>
        <p:spPr>
          <a:xfrm>
            <a:off x="4141290" y="4018492"/>
            <a:ext cx="39094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Desarrollar e implementar productos Financieros </a:t>
            </a:r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especializados en comercio exterior </a:t>
            </a:r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lang="es-MX" sz="24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PyMEX</a:t>
            </a:r>
            <a:endParaRPr lang="es-MX" sz="2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11 Rectángulo"/>
          <p:cNvSpPr/>
          <p:nvPr/>
        </p:nvSpPr>
        <p:spPr>
          <a:xfrm>
            <a:off x="8486332" y="2527170"/>
            <a:ext cx="3535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Contribuir a la integración de las </a:t>
            </a:r>
            <a:r>
              <a:rPr lang="es-MX" sz="2400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PyMEX</a:t>
            </a:r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cadenas globales de valor</a:t>
            </a:r>
          </a:p>
        </p:txBody>
      </p:sp>
      <p:sp>
        <p:nvSpPr>
          <p:cNvPr id="21" name="22 Rectángulo"/>
          <p:cNvSpPr/>
          <p:nvPr/>
        </p:nvSpPr>
        <p:spPr>
          <a:xfrm>
            <a:off x="294405" y="2527170"/>
            <a:ext cx="329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Crear Alianzas </a:t>
            </a:r>
            <a:r>
              <a:rPr lang="es-MX" sz="2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Estratégicas para beneficiar a las </a:t>
            </a:r>
            <a:r>
              <a:rPr lang="es-MX" sz="2400" b="1" dirty="0" err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PyMEX</a:t>
            </a:r>
            <a:endParaRPr lang="es-MX" sz="2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41525" y="1320019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Nuestros objetivos 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5" y="6047359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7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3536"/>
          </a:xfrm>
          <a:prstGeom prst="rect">
            <a:avLst/>
          </a:prstGeom>
        </p:spPr>
      </p:pic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0" y="311530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DGA de </a:t>
            </a:r>
            <a:r>
              <a:rPr lang="es-MX" altLang="es-MX" sz="4400" dirty="0" smtClean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Fomento </a:t>
            </a:r>
            <a:endParaRPr lang="es-MX" altLang="es-MX" sz="44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7131" y="2004300"/>
            <a:ext cx="7916336" cy="377843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Integrando </a:t>
            </a:r>
            <a:r>
              <a:rPr lang="es-MX" sz="23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los </a:t>
            </a:r>
            <a:r>
              <a:rPr lang="es-MX" sz="23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Intermediarios Financieros </a:t>
            </a:r>
            <a:r>
              <a:rPr lang="es-MX" sz="23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Nacionales</a:t>
            </a: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3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canales de distribución del financiamiento a pequeñas y medianas </a:t>
            </a: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MX" sz="2300" dirty="0" smtClean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23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Fortaleciendo la red de corresponsalía internacional </a:t>
            </a:r>
            <a:r>
              <a:rPr lang="es-MX" sz="2300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necesaria para la operación de los productos de comercio </a:t>
            </a: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exterior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MX" sz="2300" dirty="0" smtClean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Brindando </a:t>
            </a:r>
            <a:r>
              <a:rPr lang="es-MX" sz="23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 en línea </a:t>
            </a:r>
            <a:r>
              <a:rPr lang="es-MX" sz="23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los Clientes Bancomext</a:t>
            </a:r>
            <a:endParaRPr lang="es-MX" sz="2300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3858" y="1080971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¿Cómo lo logramos? 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426739" y="2004300"/>
            <a:ext cx="3464695" cy="3778433"/>
          </a:xfrm>
          <a:prstGeom prst="rect">
            <a:avLst/>
          </a:prstGeom>
          <a:solidFill>
            <a:srgbClr val="FFFF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4000" b="1" dirty="0" smtClean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ENFOQUE A PYMEX  </a:t>
            </a:r>
            <a:endParaRPr lang="es-MX" sz="4000" b="1" dirty="0">
              <a:solidFill>
                <a:srgbClr val="3D748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086" y="394918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11"/>
            <a:ext cx="12192000" cy="6878078"/>
          </a:xfrm>
          <a:prstGeom prst="rect">
            <a:avLst/>
          </a:prstGeom>
        </p:spPr>
      </p:pic>
      <p:sp>
        <p:nvSpPr>
          <p:cNvPr id="38" name="10 CuadroTexto"/>
          <p:cNvSpPr txBox="1">
            <a:spLocks noChangeArrowheads="1"/>
          </p:cNvSpPr>
          <p:nvPr/>
        </p:nvSpPr>
        <p:spPr bwMode="auto">
          <a:xfrm>
            <a:off x="0" y="392770"/>
            <a:ext cx="12192000" cy="830997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8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Dirección General Adjunta de Fomento </a:t>
            </a:r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2490" y="1655546"/>
            <a:ext cx="5462294" cy="4049208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400" b="1" dirty="0" smtClean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INDICADORES FINANCIEROS </a:t>
            </a:r>
            <a:r>
              <a:rPr lang="es-MX" sz="2400" b="1" dirty="0" smtClean="0">
                <a:solidFill>
                  <a:srgbClr val="3D7487"/>
                </a:solidFill>
              </a:rPr>
              <a:t> </a:t>
            </a:r>
            <a:endParaRPr lang="es-MX" sz="2400" b="1" dirty="0">
              <a:solidFill>
                <a:srgbClr val="3D7487"/>
              </a:solidFill>
            </a:endParaRP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Margen de utilidad </a:t>
            </a:r>
            <a:endParaRPr lang="es-MX" altLang="es-MX" sz="2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itchFamily="34" charset="0"/>
            </a:endParaRP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Incremento </a:t>
            </a: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en el saldo de cartera (mdp) </a:t>
            </a: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Monto de colocación </a:t>
            </a: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Incrementos a líneas consolidadas </a:t>
            </a: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Número de empresas apoyadas </a:t>
            </a: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alt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itchFamily="34" charset="0"/>
              </a:rPr>
              <a:t>Nuevos productos con Intermediarios Financieros</a:t>
            </a:r>
            <a:endParaRPr lang="es-MX" sz="2000" b="1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423302" y="1676273"/>
            <a:ext cx="5462294" cy="4028481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400" b="1" dirty="0" smtClean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INDICADORES DE IMPACTO SOCIAL</a:t>
            </a:r>
          </a:p>
          <a:p>
            <a:pPr lvl="0" algn="ctr"/>
            <a:endParaRPr lang="es-MX" sz="2400" b="1" dirty="0" smtClean="0">
              <a:solidFill>
                <a:srgbClr val="3D748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430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 PYMEX    </a:t>
            </a:r>
          </a:p>
          <a:p>
            <a:pPr marL="474300" lvl="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Programas inclusivos </a:t>
            </a:r>
            <a:endParaRPr lang="es-MX" sz="20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4300" lvl="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Enfoque a sectores estratégicos </a:t>
            </a:r>
          </a:p>
          <a:p>
            <a:pPr marL="474300" lvl="0" indent="-457200" algn="just">
              <a:spcBef>
                <a:spcPts val="600"/>
              </a:spcBef>
              <a:spcAft>
                <a:spcPts val="1200"/>
              </a:spcAft>
              <a:buClr>
                <a:prstClr val="white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s-MX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Inclusión financiera </a:t>
            </a:r>
            <a:endParaRPr lang="es-MX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es-MX" sz="2400" b="1" dirty="0">
              <a:solidFill>
                <a:srgbClr val="3D7487"/>
              </a:solidFill>
            </a:endParaRPr>
          </a:p>
        </p:txBody>
      </p:sp>
      <p:pic>
        <p:nvPicPr>
          <p:cNvPr id="10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0" y="5979982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ángulo 289"/>
          <p:cNvSpPr/>
          <p:nvPr/>
        </p:nvSpPr>
        <p:spPr>
          <a:xfrm>
            <a:off x="-5712" y="-23944"/>
            <a:ext cx="12197711" cy="6888562"/>
          </a:xfrm>
          <a:prstGeom prst="rect">
            <a:avLst/>
          </a:prstGeom>
          <a:solidFill>
            <a:srgbClr val="7A8C8E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3" name="10 CuadroTexto"/>
          <p:cNvSpPr txBox="1">
            <a:spLocks noChangeArrowheads="1"/>
          </p:cNvSpPr>
          <p:nvPr/>
        </p:nvSpPr>
        <p:spPr bwMode="auto">
          <a:xfrm>
            <a:off x="0" y="226861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Financieros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0725" y="996302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2775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 de DGA de Fomento en Bancomext</a:t>
            </a:r>
          </a:p>
        </p:txBody>
      </p:sp>
      <p:sp>
        <p:nvSpPr>
          <p:cNvPr id="147" name="64 Rectángulo"/>
          <p:cNvSpPr/>
          <p:nvPr/>
        </p:nvSpPr>
        <p:spPr>
          <a:xfrm>
            <a:off x="8630819" y="1869149"/>
            <a:ext cx="687305" cy="244948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48" name="66 Rectángulo"/>
          <p:cNvSpPr/>
          <p:nvPr/>
        </p:nvSpPr>
        <p:spPr>
          <a:xfrm>
            <a:off x="3459401" y="4468009"/>
            <a:ext cx="684000" cy="267379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49" name="64 Rectángulo"/>
          <p:cNvSpPr/>
          <p:nvPr/>
        </p:nvSpPr>
        <p:spPr>
          <a:xfrm>
            <a:off x="4451147" y="6196382"/>
            <a:ext cx="677701" cy="319809"/>
          </a:xfrm>
          <a:prstGeom prst="rect">
            <a:avLst/>
          </a:prstGeom>
          <a:solidFill>
            <a:srgbClr val="84ACB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0" name="67 Rectángulo"/>
          <p:cNvSpPr/>
          <p:nvPr/>
        </p:nvSpPr>
        <p:spPr>
          <a:xfrm>
            <a:off x="4446790" y="5205342"/>
            <a:ext cx="683615" cy="1287513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1" name="64 Rectángulo"/>
          <p:cNvSpPr/>
          <p:nvPr/>
        </p:nvSpPr>
        <p:spPr>
          <a:xfrm>
            <a:off x="5396294" y="6096296"/>
            <a:ext cx="678155" cy="422542"/>
          </a:xfrm>
          <a:prstGeom prst="rect">
            <a:avLst/>
          </a:prstGeom>
          <a:solidFill>
            <a:srgbClr val="84ACB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2" name="64 Rectángulo"/>
          <p:cNvSpPr/>
          <p:nvPr/>
        </p:nvSpPr>
        <p:spPr>
          <a:xfrm>
            <a:off x="7431898" y="6160665"/>
            <a:ext cx="688137" cy="346444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3" name="64 Rectángulo"/>
          <p:cNvSpPr/>
          <p:nvPr/>
        </p:nvSpPr>
        <p:spPr>
          <a:xfrm>
            <a:off x="6306152" y="6067611"/>
            <a:ext cx="685532" cy="44584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4" name="64 Rectángulo"/>
          <p:cNvSpPr/>
          <p:nvPr/>
        </p:nvSpPr>
        <p:spPr>
          <a:xfrm>
            <a:off x="8629219" y="5980162"/>
            <a:ext cx="697693" cy="522344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5" name="66 Rectángulo"/>
          <p:cNvSpPr/>
          <p:nvPr/>
        </p:nvSpPr>
        <p:spPr>
          <a:xfrm>
            <a:off x="6307667" y="2920068"/>
            <a:ext cx="684017" cy="632439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6" name="65 Rectángulo"/>
          <p:cNvSpPr/>
          <p:nvPr/>
        </p:nvSpPr>
        <p:spPr>
          <a:xfrm>
            <a:off x="6306697" y="2003794"/>
            <a:ext cx="684987" cy="1066927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7" name="68 Rectángulo"/>
          <p:cNvSpPr/>
          <p:nvPr/>
        </p:nvSpPr>
        <p:spPr>
          <a:xfrm>
            <a:off x="6306390" y="3175493"/>
            <a:ext cx="685294" cy="1367462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8" name="67 Rectángulo"/>
          <p:cNvSpPr/>
          <p:nvPr/>
        </p:nvSpPr>
        <p:spPr>
          <a:xfrm>
            <a:off x="6306697" y="4384158"/>
            <a:ext cx="690993" cy="2028351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59" name="64 Rectángulo"/>
          <p:cNvSpPr/>
          <p:nvPr/>
        </p:nvSpPr>
        <p:spPr>
          <a:xfrm>
            <a:off x="5391563" y="2480419"/>
            <a:ext cx="690076" cy="244948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0" name="65 Rectángulo"/>
          <p:cNvSpPr/>
          <p:nvPr/>
        </p:nvSpPr>
        <p:spPr>
          <a:xfrm>
            <a:off x="5389418" y="2685855"/>
            <a:ext cx="692221" cy="959535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1" name="66 Rectángulo"/>
          <p:cNvSpPr/>
          <p:nvPr/>
        </p:nvSpPr>
        <p:spPr>
          <a:xfrm>
            <a:off x="5391563" y="3645389"/>
            <a:ext cx="690076" cy="542441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2" name="67 Rectángulo"/>
          <p:cNvSpPr/>
          <p:nvPr/>
        </p:nvSpPr>
        <p:spPr>
          <a:xfrm>
            <a:off x="5393812" y="4814552"/>
            <a:ext cx="691333" cy="1678121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3" name="64 Rectángulo"/>
          <p:cNvSpPr/>
          <p:nvPr/>
        </p:nvSpPr>
        <p:spPr>
          <a:xfrm>
            <a:off x="4447030" y="3119736"/>
            <a:ext cx="684434" cy="238966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4" name="65 Rectángulo"/>
          <p:cNvSpPr/>
          <p:nvPr/>
        </p:nvSpPr>
        <p:spPr>
          <a:xfrm>
            <a:off x="4447436" y="3318174"/>
            <a:ext cx="681412" cy="738950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5" name="66 Rectángulo"/>
          <p:cNvSpPr/>
          <p:nvPr/>
        </p:nvSpPr>
        <p:spPr>
          <a:xfrm>
            <a:off x="4447061" y="4033651"/>
            <a:ext cx="686872" cy="361826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6" name="68 Rectángulo"/>
          <p:cNvSpPr/>
          <p:nvPr/>
        </p:nvSpPr>
        <p:spPr>
          <a:xfrm>
            <a:off x="4447241" y="4214691"/>
            <a:ext cx="686692" cy="998867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7" name="64 Rectángulo"/>
          <p:cNvSpPr/>
          <p:nvPr/>
        </p:nvSpPr>
        <p:spPr>
          <a:xfrm>
            <a:off x="3459400" y="3878327"/>
            <a:ext cx="684000" cy="193962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8" name="65 Rectángulo"/>
          <p:cNvSpPr/>
          <p:nvPr/>
        </p:nvSpPr>
        <p:spPr>
          <a:xfrm>
            <a:off x="3459400" y="4004898"/>
            <a:ext cx="684000" cy="538031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69" name="68 Rectángulo"/>
          <p:cNvSpPr/>
          <p:nvPr/>
        </p:nvSpPr>
        <p:spPr>
          <a:xfrm>
            <a:off x="3459400" y="4683567"/>
            <a:ext cx="684000" cy="752562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0" name="64 Rectángulo"/>
          <p:cNvSpPr/>
          <p:nvPr/>
        </p:nvSpPr>
        <p:spPr>
          <a:xfrm>
            <a:off x="3459402" y="6205374"/>
            <a:ext cx="684000" cy="298953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1" name="67 Rectángulo"/>
          <p:cNvSpPr/>
          <p:nvPr/>
        </p:nvSpPr>
        <p:spPr>
          <a:xfrm>
            <a:off x="3459892" y="5424765"/>
            <a:ext cx="684000" cy="1033351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2" name="25 Rectángulo"/>
          <p:cNvSpPr/>
          <p:nvPr/>
        </p:nvSpPr>
        <p:spPr>
          <a:xfrm>
            <a:off x="3532027" y="6526580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2014</a:t>
            </a:r>
          </a:p>
        </p:txBody>
      </p:sp>
      <p:cxnSp>
        <p:nvCxnSpPr>
          <p:cNvPr id="173" name="35 Conector recto"/>
          <p:cNvCxnSpPr/>
          <p:nvPr/>
        </p:nvCxnSpPr>
        <p:spPr>
          <a:xfrm>
            <a:off x="1007533" y="6491615"/>
            <a:ext cx="8898467" cy="20003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74" name="64 Rectángulo"/>
          <p:cNvSpPr/>
          <p:nvPr/>
        </p:nvSpPr>
        <p:spPr>
          <a:xfrm>
            <a:off x="1473461" y="5241447"/>
            <a:ext cx="684000" cy="71847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5" name="65 Rectángulo"/>
          <p:cNvSpPr/>
          <p:nvPr/>
        </p:nvSpPr>
        <p:spPr>
          <a:xfrm>
            <a:off x="1473461" y="5311058"/>
            <a:ext cx="684000" cy="233103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6" name="66 Rectángulo"/>
          <p:cNvSpPr/>
          <p:nvPr/>
        </p:nvSpPr>
        <p:spPr>
          <a:xfrm>
            <a:off x="1473461" y="5492226"/>
            <a:ext cx="684000" cy="118055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7" name="68 Rectángulo"/>
          <p:cNvSpPr/>
          <p:nvPr/>
        </p:nvSpPr>
        <p:spPr>
          <a:xfrm>
            <a:off x="1473461" y="5603025"/>
            <a:ext cx="684000" cy="166199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8" name="67 Rectángulo"/>
          <p:cNvSpPr/>
          <p:nvPr/>
        </p:nvSpPr>
        <p:spPr>
          <a:xfrm>
            <a:off x="1473461" y="5742630"/>
            <a:ext cx="684000" cy="751483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179" name="25 Rectángulo"/>
          <p:cNvSpPr/>
          <p:nvPr/>
        </p:nvSpPr>
        <p:spPr>
          <a:xfrm>
            <a:off x="2521247" y="6537975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2013</a:t>
            </a:r>
          </a:p>
        </p:txBody>
      </p:sp>
      <p:sp>
        <p:nvSpPr>
          <p:cNvPr id="180" name="25 Rectángulo"/>
          <p:cNvSpPr/>
          <p:nvPr/>
        </p:nvSpPr>
        <p:spPr>
          <a:xfrm>
            <a:off x="1519713" y="6518012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2012</a:t>
            </a:r>
          </a:p>
        </p:txBody>
      </p:sp>
      <p:sp>
        <p:nvSpPr>
          <p:cNvPr id="181" name="CuadroTexto 180"/>
          <p:cNvSpPr txBox="1"/>
          <p:nvPr/>
        </p:nvSpPr>
        <p:spPr>
          <a:xfrm>
            <a:off x="4450657" y="6303969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18</a:t>
            </a:r>
          </a:p>
        </p:txBody>
      </p:sp>
      <p:sp>
        <p:nvSpPr>
          <p:cNvPr id="182" name="CuadroTexto 181"/>
          <p:cNvSpPr txBox="1"/>
          <p:nvPr/>
        </p:nvSpPr>
        <p:spPr>
          <a:xfrm>
            <a:off x="4520604" y="3076212"/>
            <a:ext cx="562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>
                <a:solidFill>
                  <a:srgbClr val="75BDA7">
                    <a:lumMod val="40000"/>
                    <a:lumOff val="60000"/>
                  </a:srgbClr>
                </a:solidFill>
              </a:rPr>
              <a:t>1,567</a:t>
            </a:r>
          </a:p>
        </p:txBody>
      </p:sp>
      <p:sp>
        <p:nvSpPr>
          <p:cNvPr id="183" name="CuadroTexto 182"/>
          <p:cNvSpPr txBox="1"/>
          <p:nvPr/>
        </p:nvSpPr>
        <p:spPr>
          <a:xfrm>
            <a:off x="4484696" y="3999102"/>
            <a:ext cx="60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1,061</a:t>
            </a:r>
          </a:p>
        </p:txBody>
      </p:sp>
      <p:sp>
        <p:nvSpPr>
          <p:cNvPr id="184" name="CuadroTexto 183"/>
          <p:cNvSpPr txBox="1"/>
          <p:nvPr/>
        </p:nvSpPr>
        <p:spPr>
          <a:xfrm>
            <a:off x="4459147" y="4600281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13,386</a:t>
            </a:r>
          </a:p>
        </p:txBody>
      </p:sp>
      <p:sp>
        <p:nvSpPr>
          <p:cNvPr id="185" name="CuadroTexto 184"/>
          <p:cNvSpPr txBox="1"/>
          <p:nvPr/>
        </p:nvSpPr>
        <p:spPr>
          <a:xfrm>
            <a:off x="4451445" y="5540679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18,208 </a:t>
            </a:r>
          </a:p>
        </p:txBody>
      </p:sp>
      <p:sp>
        <p:nvSpPr>
          <p:cNvPr id="186" name="CuadroTexto 185"/>
          <p:cNvSpPr txBox="1"/>
          <p:nvPr/>
        </p:nvSpPr>
        <p:spPr>
          <a:xfrm>
            <a:off x="3637275" y="6293707"/>
            <a:ext cx="40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32</a:t>
            </a:r>
          </a:p>
        </p:txBody>
      </p:sp>
      <p:sp>
        <p:nvSpPr>
          <p:cNvPr id="187" name="CuadroTexto 186"/>
          <p:cNvSpPr txBox="1"/>
          <p:nvPr/>
        </p:nvSpPr>
        <p:spPr>
          <a:xfrm>
            <a:off x="3464915" y="3817344"/>
            <a:ext cx="701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>
                <a:solidFill>
                  <a:srgbClr val="75BDA7">
                    <a:lumMod val="40000"/>
                    <a:lumOff val="60000"/>
                  </a:srgbClr>
                </a:solidFill>
              </a:rPr>
              <a:t>1,233</a:t>
            </a:r>
          </a:p>
        </p:txBody>
      </p:sp>
      <p:sp>
        <p:nvSpPr>
          <p:cNvPr id="188" name="CuadroTexto 187"/>
          <p:cNvSpPr txBox="1"/>
          <p:nvPr/>
        </p:nvSpPr>
        <p:spPr>
          <a:xfrm>
            <a:off x="3430893" y="4141393"/>
            <a:ext cx="73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7,589 </a:t>
            </a:r>
          </a:p>
        </p:txBody>
      </p:sp>
      <p:sp>
        <p:nvSpPr>
          <p:cNvPr id="189" name="CuadroTexto 188"/>
          <p:cNvSpPr txBox="1"/>
          <p:nvPr/>
        </p:nvSpPr>
        <p:spPr>
          <a:xfrm>
            <a:off x="3544550" y="4481566"/>
            <a:ext cx="542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968</a:t>
            </a:r>
          </a:p>
        </p:txBody>
      </p:sp>
      <p:sp>
        <p:nvSpPr>
          <p:cNvPr id="190" name="CuadroTexto 189"/>
          <p:cNvSpPr txBox="1"/>
          <p:nvPr/>
        </p:nvSpPr>
        <p:spPr>
          <a:xfrm>
            <a:off x="3491223" y="4920476"/>
            <a:ext cx="633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9,276</a:t>
            </a:r>
          </a:p>
        </p:txBody>
      </p:sp>
      <p:sp>
        <p:nvSpPr>
          <p:cNvPr id="191" name="CuadroTexto 190"/>
          <p:cNvSpPr txBox="1"/>
          <p:nvPr/>
        </p:nvSpPr>
        <p:spPr>
          <a:xfrm>
            <a:off x="3444648" y="5777334"/>
            <a:ext cx="708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13,672 </a:t>
            </a:r>
          </a:p>
        </p:txBody>
      </p:sp>
      <p:sp>
        <p:nvSpPr>
          <p:cNvPr id="192" name="CuadroTexto 191"/>
          <p:cNvSpPr txBox="1"/>
          <p:nvPr/>
        </p:nvSpPr>
        <p:spPr>
          <a:xfrm>
            <a:off x="1548832" y="5280284"/>
            <a:ext cx="608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1,758 </a:t>
            </a:r>
          </a:p>
        </p:txBody>
      </p:sp>
      <p:sp>
        <p:nvSpPr>
          <p:cNvPr id="193" name="CuadroTexto 192"/>
          <p:cNvSpPr txBox="1"/>
          <p:nvPr/>
        </p:nvSpPr>
        <p:spPr>
          <a:xfrm>
            <a:off x="1593278" y="5171377"/>
            <a:ext cx="439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100" b="1" kern="0" dirty="0">
                <a:solidFill>
                  <a:srgbClr val="75BDA7">
                    <a:lumMod val="40000"/>
                    <a:lumOff val="60000"/>
                  </a:srgbClr>
                </a:solidFill>
              </a:rPr>
              <a:t>534 </a:t>
            </a:r>
          </a:p>
        </p:txBody>
      </p:sp>
      <p:sp>
        <p:nvSpPr>
          <p:cNvPr id="194" name="CuadroTexto 193"/>
          <p:cNvSpPr txBox="1"/>
          <p:nvPr/>
        </p:nvSpPr>
        <p:spPr>
          <a:xfrm>
            <a:off x="1540816" y="5540665"/>
            <a:ext cx="553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1,521 </a:t>
            </a:r>
          </a:p>
        </p:txBody>
      </p:sp>
      <p:sp>
        <p:nvSpPr>
          <p:cNvPr id="195" name="CuadroTexto 194"/>
          <p:cNvSpPr txBox="1"/>
          <p:nvPr/>
        </p:nvSpPr>
        <p:spPr>
          <a:xfrm>
            <a:off x="1565955" y="5418593"/>
            <a:ext cx="493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100" b="1" kern="0" dirty="0">
                <a:solidFill>
                  <a:srgbClr val="2683C6">
                    <a:lumMod val="50000"/>
                  </a:srgbClr>
                </a:solidFill>
              </a:rPr>
              <a:t>949</a:t>
            </a:r>
          </a:p>
        </p:txBody>
      </p:sp>
      <p:sp>
        <p:nvSpPr>
          <p:cNvPr id="196" name="CuadroTexto 195"/>
          <p:cNvSpPr txBox="1"/>
          <p:nvPr/>
        </p:nvSpPr>
        <p:spPr>
          <a:xfrm>
            <a:off x="1485845" y="5954369"/>
            <a:ext cx="673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 7,873  </a:t>
            </a:r>
          </a:p>
        </p:txBody>
      </p:sp>
      <p:sp>
        <p:nvSpPr>
          <p:cNvPr id="197" name="26 Rectángulo"/>
          <p:cNvSpPr/>
          <p:nvPr/>
        </p:nvSpPr>
        <p:spPr>
          <a:xfrm>
            <a:off x="4417138" y="6526064"/>
            <a:ext cx="684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 2015</a:t>
            </a:r>
          </a:p>
        </p:txBody>
      </p:sp>
      <p:sp>
        <p:nvSpPr>
          <p:cNvPr id="198" name="CuadroTexto 197"/>
          <p:cNvSpPr txBox="1"/>
          <p:nvPr/>
        </p:nvSpPr>
        <p:spPr>
          <a:xfrm>
            <a:off x="5395802" y="2455142"/>
            <a:ext cx="651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>
                <a:solidFill>
                  <a:srgbClr val="75BDA7">
                    <a:lumMod val="40000"/>
                    <a:lumOff val="60000"/>
                  </a:srgbClr>
                </a:solidFill>
              </a:rPr>
              <a:t>2,078</a:t>
            </a:r>
          </a:p>
        </p:txBody>
      </p:sp>
      <p:sp>
        <p:nvSpPr>
          <p:cNvPr id="199" name="CuadroTexto 198"/>
          <p:cNvSpPr txBox="1"/>
          <p:nvPr/>
        </p:nvSpPr>
        <p:spPr>
          <a:xfrm>
            <a:off x="5405134" y="3015305"/>
            <a:ext cx="632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13,306 </a:t>
            </a:r>
          </a:p>
        </p:txBody>
      </p:sp>
      <p:sp>
        <p:nvSpPr>
          <p:cNvPr id="200" name="CuadroTexto 199"/>
          <p:cNvSpPr txBox="1"/>
          <p:nvPr/>
        </p:nvSpPr>
        <p:spPr>
          <a:xfrm>
            <a:off x="5457833" y="3555178"/>
            <a:ext cx="55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857</a:t>
            </a:r>
          </a:p>
        </p:txBody>
      </p:sp>
      <p:sp>
        <p:nvSpPr>
          <p:cNvPr id="201" name="CuadroTexto 200"/>
          <p:cNvSpPr txBox="1"/>
          <p:nvPr/>
        </p:nvSpPr>
        <p:spPr>
          <a:xfrm>
            <a:off x="5379686" y="5362531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25,261 </a:t>
            </a:r>
          </a:p>
        </p:txBody>
      </p:sp>
      <p:sp>
        <p:nvSpPr>
          <p:cNvPr id="202" name="26 Rectángulo"/>
          <p:cNvSpPr/>
          <p:nvPr/>
        </p:nvSpPr>
        <p:spPr>
          <a:xfrm>
            <a:off x="5439947" y="6539945"/>
            <a:ext cx="647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 2016</a:t>
            </a:r>
          </a:p>
        </p:txBody>
      </p:sp>
      <p:sp>
        <p:nvSpPr>
          <p:cNvPr id="203" name="CuadroTexto 202"/>
          <p:cNvSpPr txBox="1"/>
          <p:nvPr/>
        </p:nvSpPr>
        <p:spPr>
          <a:xfrm>
            <a:off x="5544625" y="6318336"/>
            <a:ext cx="41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</a:t>
            </a:r>
          </a:p>
        </p:txBody>
      </p:sp>
      <p:sp>
        <p:nvSpPr>
          <p:cNvPr id="204" name="CuadroTexto 203"/>
          <p:cNvSpPr txBox="1"/>
          <p:nvPr/>
        </p:nvSpPr>
        <p:spPr>
          <a:xfrm>
            <a:off x="4449933" y="3504515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10,212</a:t>
            </a:r>
          </a:p>
        </p:txBody>
      </p:sp>
      <p:sp>
        <p:nvSpPr>
          <p:cNvPr id="205" name="CuadroTexto 204"/>
          <p:cNvSpPr txBox="1"/>
          <p:nvPr/>
        </p:nvSpPr>
        <p:spPr>
          <a:xfrm>
            <a:off x="6340705" y="2318631"/>
            <a:ext cx="632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15,094 </a:t>
            </a:r>
          </a:p>
        </p:txBody>
      </p:sp>
      <p:sp>
        <p:nvSpPr>
          <p:cNvPr id="206" name="CuadroTexto 205"/>
          <p:cNvSpPr txBox="1"/>
          <p:nvPr/>
        </p:nvSpPr>
        <p:spPr>
          <a:xfrm>
            <a:off x="6370678" y="2993023"/>
            <a:ext cx="55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684</a:t>
            </a:r>
          </a:p>
        </p:txBody>
      </p:sp>
      <p:sp>
        <p:nvSpPr>
          <p:cNvPr id="207" name="CuadroTexto 206"/>
          <p:cNvSpPr txBox="1"/>
          <p:nvPr/>
        </p:nvSpPr>
        <p:spPr>
          <a:xfrm>
            <a:off x="6288306" y="3683521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18,065</a:t>
            </a:r>
          </a:p>
        </p:txBody>
      </p:sp>
      <p:sp>
        <p:nvSpPr>
          <p:cNvPr id="208" name="CuadroTexto 207"/>
          <p:cNvSpPr txBox="1"/>
          <p:nvPr/>
        </p:nvSpPr>
        <p:spPr>
          <a:xfrm>
            <a:off x="6299976" y="4954895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31,354 </a:t>
            </a:r>
          </a:p>
        </p:txBody>
      </p:sp>
      <p:sp>
        <p:nvSpPr>
          <p:cNvPr id="209" name="26 Rectángulo"/>
          <p:cNvSpPr/>
          <p:nvPr/>
        </p:nvSpPr>
        <p:spPr>
          <a:xfrm>
            <a:off x="6400693" y="6534346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600" b="1" kern="0" dirty="0">
                <a:solidFill>
                  <a:srgbClr val="002060"/>
                </a:solidFill>
              </a:rPr>
              <a:t>2017</a:t>
            </a:r>
          </a:p>
        </p:txBody>
      </p:sp>
      <p:sp>
        <p:nvSpPr>
          <p:cNvPr id="210" name="CuadroTexto 209"/>
          <p:cNvSpPr txBox="1"/>
          <p:nvPr/>
        </p:nvSpPr>
        <p:spPr>
          <a:xfrm>
            <a:off x="6441402" y="6296618"/>
            <a:ext cx="461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403</a:t>
            </a:r>
          </a:p>
        </p:txBody>
      </p:sp>
      <p:sp>
        <p:nvSpPr>
          <p:cNvPr id="211" name="64 Rectángulo"/>
          <p:cNvSpPr/>
          <p:nvPr/>
        </p:nvSpPr>
        <p:spPr>
          <a:xfrm>
            <a:off x="2443009" y="4971184"/>
            <a:ext cx="684000" cy="174229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2" name="65 Rectángulo"/>
          <p:cNvSpPr/>
          <p:nvPr/>
        </p:nvSpPr>
        <p:spPr>
          <a:xfrm>
            <a:off x="2444258" y="5060747"/>
            <a:ext cx="684000" cy="249379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3" name="66 Rectángulo"/>
          <p:cNvSpPr/>
          <p:nvPr/>
        </p:nvSpPr>
        <p:spPr>
          <a:xfrm>
            <a:off x="2444257" y="5298458"/>
            <a:ext cx="684000" cy="281056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4" name="68 Rectángulo"/>
          <p:cNvSpPr/>
          <p:nvPr/>
        </p:nvSpPr>
        <p:spPr>
          <a:xfrm>
            <a:off x="2444258" y="5407013"/>
            <a:ext cx="684000" cy="235241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5" name="64 Rectángulo"/>
          <p:cNvSpPr/>
          <p:nvPr/>
        </p:nvSpPr>
        <p:spPr>
          <a:xfrm>
            <a:off x="2445500" y="6191221"/>
            <a:ext cx="681510" cy="298954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6" name="67 Rectángulo"/>
          <p:cNvSpPr/>
          <p:nvPr/>
        </p:nvSpPr>
        <p:spPr>
          <a:xfrm>
            <a:off x="2444179" y="5642255"/>
            <a:ext cx="682830" cy="818642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17" name="CuadroTexto 216"/>
          <p:cNvSpPr txBox="1"/>
          <p:nvPr/>
        </p:nvSpPr>
        <p:spPr>
          <a:xfrm>
            <a:off x="2587996" y="6286618"/>
            <a:ext cx="40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54</a:t>
            </a:r>
          </a:p>
        </p:txBody>
      </p:sp>
      <p:sp>
        <p:nvSpPr>
          <p:cNvPr id="218" name="CuadroTexto 217"/>
          <p:cNvSpPr txBox="1"/>
          <p:nvPr/>
        </p:nvSpPr>
        <p:spPr>
          <a:xfrm>
            <a:off x="2459752" y="5841373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10,037 </a:t>
            </a:r>
          </a:p>
        </p:txBody>
      </p:sp>
      <p:sp>
        <p:nvSpPr>
          <p:cNvPr id="219" name="CuadroTexto 218"/>
          <p:cNvSpPr txBox="1"/>
          <p:nvPr/>
        </p:nvSpPr>
        <p:spPr>
          <a:xfrm>
            <a:off x="2495094" y="5046936"/>
            <a:ext cx="608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3,908 </a:t>
            </a:r>
          </a:p>
        </p:txBody>
      </p:sp>
      <p:sp>
        <p:nvSpPr>
          <p:cNvPr id="220" name="CuadroTexto 219"/>
          <p:cNvSpPr txBox="1"/>
          <p:nvPr/>
        </p:nvSpPr>
        <p:spPr>
          <a:xfrm>
            <a:off x="2539392" y="5208907"/>
            <a:ext cx="493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892 </a:t>
            </a:r>
          </a:p>
        </p:txBody>
      </p:sp>
      <p:sp>
        <p:nvSpPr>
          <p:cNvPr id="221" name="CuadroTexto 220"/>
          <p:cNvSpPr txBox="1"/>
          <p:nvPr/>
        </p:nvSpPr>
        <p:spPr>
          <a:xfrm>
            <a:off x="2451843" y="5385285"/>
            <a:ext cx="68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3,902 </a:t>
            </a:r>
          </a:p>
        </p:txBody>
      </p:sp>
      <p:sp>
        <p:nvSpPr>
          <p:cNvPr id="222" name="CuadroTexto 221"/>
          <p:cNvSpPr txBox="1"/>
          <p:nvPr/>
        </p:nvSpPr>
        <p:spPr>
          <a:xfrm>
            <a:off x="2549360" y="4895740"/>
            <a:ext cx="493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>
                <a:solidFill>
                  <a:srgbClr val="75BDA7">
                    <a:lumMod val="40000"/>
                    <a:lumOff val="60000"/>
                  </a:srgbClr>
                </a:solidFill>
              </a:rPr>
              <a:t>753</a:t>
            </a:r>
          </a:p>
        </p:txBody>
      </p:sp>
      <p:cxnSp>
        <p:nvCxnSpPr>
          <p:cNvPr id="223" name="Conector recto 222"/>
          <p:cNvCxnSpPr/>
          <p:nvPr/>
        </p:nvCxnSpPr>
        <p:spPr>
          <a:xfrm>
            <a:off x="7187463" y="1352191"/>
            <a:ext cx="652" cy="5137126"/>
          </a:xfrm>
          <a:prstGeom prst="line">
            <a:avLst/>
          </a:prstGeom>
          <a:noFill/>
          <a:ln w="6350" cap="flat" cmpd="sng" algn="ctr">
            <a:solidFill>
              <a:srgbClr val="58B6C0">
                <a:lumMod val="50000"/>
              </a:srgbClr>
            </a:solidFill>
            <a:prstDash val="lgDash"/>
            <a:miter lim="800000"/>
          </a:ln>
          <a:effectLst/>
        </p:spPr>
      </p:cxnSp>
      <p:sp>
        <p:nvSpPr>
          <p:cNvPr id="224" name="66 Rectángulo"/>
          <p:cNvSpPr/>
          <p:nvPr/>
        </p:nvSpPr>
        <p:spPr>
          <a:xfrm>
            <a:off x="7437124" y="3420657"/>
            <a:ext cx="692545" cy="355168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25" name="64 Rectángulo"/>
          <p:cNvSpPr/>
          <p:nvPr/>
        </p:nvSpPr>
        <p:spPr>
          <a:xfrm>
            <a:off x="7431108" y="2151193"/>
            <a:ext cx="688136" cy="244948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26" name="65 Rectángulo"/>
          <p:cNvSpPr/>
          <p:nvPr/>
        </p:nvSpPr>
        <p:spPr>
          <a:xfrm>
            <a:off x="7431400" y="2364677"/>
            <a:ext cx="688634" cy="1127439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27" name="68 Rectángulo"/>
          <p:cNvSpPr/>
          <p:nvPr/>
        </p:nvSpPr>
        <p:spPr>
          <a:xfrm>
            <a:off x="7437904" y="3570803"/>
            <a:ext cx="682130" cy="1156327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28" name="26 Rectángulo"/>
          <p:cNvSpPr/>
          <p:nvPr/>
        </p:nvSpPr>
        <p:spPr>
          <a:xfrm>
            <a:off x="7072955" y="6550506"/>
            <a:ext cx="145736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300" b="1" kern="0" dirty="0">
                <a:solidFill>
                  <a:srgbClr val="002060"/>
                </a:solidFill>
              </a:rPr>
              <a:t>Septiembre 2017</a:t>
            </a:r>
          </a:p>
        </p:txBody>
      </p:sp>
      <p:sp>
        <p:nvSpPr>
          <p:cNvPr id="229" name="26 Rectángulo"/>
          <p:cNvSpPr/>
          <p:nvPr/>
        </p:nvSpPr>
        <p:spPr>
          <a:xfrm>
            <a:off x="8380153" y="6560254"/>
            <a:ext cx="14835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300" b="1" kern="0" dirty="0">
                <a:solidFill>
                  <a:srgbClr val="002060"/>
                </a:solidFill>
              </a:rPr>
              <a:t>Septiembre 2018</a:t>
            </a:r>
          </a:p>
        </p:txBody>
      </p:sp>
      <p:sp>
        <p:nvSpPr>
          <p:cNvPr id="230" name="67 Rectángulo"/>
          <p:cNvSpPr/>
          <p:nvPr/>
        </p:nvSpPr>
        <p:spPr>
          <a:xfrm>
            <a:off x="7431240" y="4646782"/>
            <a:ext cx="688796" cy="1782642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31" name="CuadroTexto 230"/>
          <p:cNvSpPr txBox="1"/>
          <p:nvPr/>
        </p:nvSpPr>
        <p:spPr>
          <a:xfrm>
            <a:off x="7561103" y="6298714"/>
            <a:ext cx="461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366</a:t>
            </a:r>
          </a:p>
        </p:txBody>
      </p:sp>
      <p:sp>
        <p:nvSpPr>
          <p:cNvPr id="232" name="CuadroTexto 231"/>
          <p:cNvSpPr txBox="1"/>
          <p:nvPr/>
        </p:nvSpPr>
        <p:spPr>
          <a:xfrm>
            <a:off x="7431898" y="5208532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24,420 </a:t>
            </a:r>
          </a:p>
        </p:txBody>
      </p:sp>
      <p:sp>
        <p:nvSpPr>
          <p:cNvPr id="233" name="CuadroTexto 232"/>
          <p:cNvSpPr txBox="1"/>
          <p:nvPr/>
        </p:nvSpPr>
        <p:spPr>
          <a:xfrm>
            <a:off x="7431898" y="3869857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16,611</a:t>
            </a:r>
          </a:p>
        </p:txBody>
      </p:sp>
      <p:sp>
        <p:nvSpPr>
          <p:cNvPr id="234" name="CuadroTexto 233"/>
          <p:cNvSpPr txBox="1"/>
          <p:nvPr/>
        </p:nvSpPr>
        <p:spPr>
          <a:xfrm>
            <a:off x="7509405" y="3394270"/>
            <a:ext cx="55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583</a:t>
            </a:r>
          </a:p>
        </p:txBody>
      </p:sp>
      <p:sp>
        <p:nvSpPr>
          <p:cNvPr id="235" name="CuadroTexto 234"/>
          <p:cNvSpPr txBox="1"/>
          <p:nvPr/>
        </p:nvSpPr>
        <p:spPr>
          <a:xfrm>
            <a:off x="7460950" y="2686605"/>
            <a:ext cx="632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15,466 </a:t>
            </a:r>
          </a:p>
        </p:txBody>
      </p:sp>
      <p:sp>
        <p:nvSpPr>
          <p:cNvPr id="236" name="CuadroTexto 235"/>
          <p:cNvSpPr txBox="1"/>
          <p:nvPr/>
        </p:nvSpPr>
        <p:spPr>
          <a:xfrm>
            <a:off x="7518040" y="2125897"/>
            <a:ext cx="554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 smtClean="0">
                <a:solidFill>
                  <a:srgbClr val="75BDA7">
                    <a:lumMod val="40000"/>
                    <a:lumOff val="60000"/>
                  </a:srgbClr>
                </a:solidFill>
              </a:rPr>
              <a:t>2,049</a:t>
            </a:r>
            <a:endParaRPr lang="es-MX" dirty="0">
              <a:solidFill>
                <a:srgbClr val="75BDA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37" name="66 Rectángulo"/>
          <p:cNvSpPr/>
          <p:nvPr/>
        </p:nvSpPr>
        <p:spPr>
          <a:xfrm>
            <a:off x="8631149" y="3114504"/>
            <a:ext cx="691405" cy="443925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38" name="65 Rectángulo"/>
          <p:cNvSpPr/>
          <p:nvPr/>
        </p:nvSpPr>
        <p:spPr>
          <a:xfrm>
            <a:off x="8629879" y="2092875"/>
            <a:ext cx="691654" cy="1024561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39" name="68 Rectángulo"/>
          <p:cNvSpPr/>
          <p:nvPr/>
        </p:nvSpPr>
        <p:spPr>
          <a:xfrm>
            <a:off x="8629879" y="3258188"/>
            <a:ext cx="693750" cy="1346024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40" name="CuadroTexto 239"/>
          <p:cNvSpPr txBox="1"/>
          <p:nvPr/>
        </p:nvSpPr>
        <p:spPr>
          <a:xfrm>
            <a:off x="8714955" y="1833841"/>
            <a:ext cx="557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 smtClean="0">
                <a:solidFill>
                  <a:srgbClr val="75BDA7">
                    <a:lumMod val="40000"/>
                    <a:lumOff val="60000"/>
                  </a:srgbClr>
                </a:solidFill>
              </a:rPr>
              <a:t>2,336</a:t>
            </a:r>
            <a:endParaRPr lang="es-MX" dirty="0">
              <a:solidFill>
                <a:srgbClr val="75BDA7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41" name="CuadroTexto 240"/>
          <p:cNvSpPr txBox="1"/>
          <p:nvPr/>
        </p:nvSpPr>
        <p:spPr>
          <a:xfrm>
            <a:off x="8697850" y="2229423"/>
            <a:ext cx="632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14,973 </a:t>
            </a:r>
          </a:p>
        </p:txBody>
      </p:sp>
      <p:sp>
        <p:nvSpPr>
          <p:cNvPr id="242" name="CuadroTexto 241"/>
          <p:cNvSpPr txBox="1"/>
          <p:nvPr/>
        </p:nvSpPr>
        <p:spPr>
          <a:xfrm>
            <a:off x="8713477" y="3046936"/>
            <a:ext cx="55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915</a:t>
            </a:r>
          </a:p>
        </p:txBody>
      </p:sp>
      <p:sp>
        <p:nvSpPr>
          <p:cNvPr id="243" name="CuadroTexto 242"/>
          <p:cNvSpPr txBox="1"/>
          <p:nvPr/>
        </p:nvSpPr>
        <p:spPr>
          <a:xfrm>
            <a:off x="8629879" y="3491657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18,275</a:t>
            </a:r>
          </a:p>
        </p:txBody>
      </p:sp>
      <p:sp>
        <p:nvSpPr>
          <p:cNvPr id="244" name="67 Rectángulo"/>
          <p:cNvSpPr/>
          <p:nvPr/>
        </p:nvSpPr>
        <p:spPr>
          <a:xfrm>
            <a:off x="8629220" y="4494295"/>
            <a:ext cx="697693" cy="1952449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45" name="CuadroTexto 244"/>
          <p:cNvSpPr txBox="1"/>
          <p:nvPr/>
        </p:nvSpPr>
        <p:spPr>
          <a:xfrm>
            <a:off x="8647424" y="4913916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28,458 </a:t>
            </a:r>
          </a:p>
        </p:txBody>
      </p:sp>
      <p:sp>
        <p:nvSpPr>
          <p:cNvPr id="246" name="CuadroTexto 245"/>
          <p:cNvSpPr txBox="1"/>
          <p:nvPr/>
        </p:nvSpPr>
        <p:spPr>
          <a:xfrm>
            <a:off x="8762025" y="6296990"/>
            <a:ext cx="470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107</a:t>
            </a:r>
          </a:p>
        </p:txBody>
      </p:sp>
      <p:sp>
        <p:nvSpPr>
          <p:cNvPr id="247" name="25 Rectángulo"/>
          <p:cNvSpPr/>
          <p:nvPr/>
        </p:nvSpPr>
        <p:spPr>
          <a:xfrm>
            <a:off x="1415257" y="4917263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12,635</a:t>
            </a:r>
          </a:p>
        </p:txBody>
      </p:sp>
      <p:sp>
        <p:nvSpPr>
          <p:cNvPr id="248" name="25 Rectángulo"/>
          <p:cNvSpPr/>
          <p:nvPr/>
        </p:nvSpPr>
        <p:spPr>
          <a:xfrm>
            <a:off x="2388239" y="4628659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19,546</a:t>
            </a:r>
          </a:p>
        </p:txBody>
      </p:sp>
      <p:sp>
        <p:nvSpPr>
          <p:cNvPr id="249" name="25 Rectángulo"/>
          <p:cNvSpPr/>
          <p:nvPr/>
        </p:nvSpPr>
        <p:spPr>
          <a:xfrm>
            <a:off x="3387754" y="3556042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32,770</a:t>
            </a:r>
          </a:p>
        </p:txBody>
      </p:sp>
      <p:sp>
        <p:nvSpPr>
          <p:cNvPr id="250" name="25 Rectángulo"/>
          <p:cNvSpPr/>
          <p:nvPr/>
        </p:nvSpPr>
        <p:spPr>
          <a:xfrm>
            <a:off x="4384328" y="2786204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44,452</a:t>
            </a:r>
          </a:p>
        </p:txBody>
      </p:sp>
      <p:sp>
        <p:nvSpPr>
          <p:cNvPr id="251" name="25 Rectángulo"/>
          <p:cNvSpPr/>
          <p:nvPr/>
        </p:nvSpPr>
        <p:spPr>
          <a:xfrm>
            <a:off x="5327014" y="2077442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57,324</a:t>
            </a:r>
          </a:p>
        </p:txBody>
      </p:sp>
      <p:sp>
        <p:nvSpPr>
          <p:cNvPr id="252" name="25 Rectángulo"/>
          <p:cNvSpPr/>
          <p:nvPr/>
        </p:nvSpPr>
        <p:spPr>
          <a:xfrm>
            <a:off x="6261954" y="1487645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67,862</a:t>
            </a:r>
          </a:p>
        </p:txBody>
      </p:sp>
      <p:sp>
        <p:nvSpPr>
          <p:cNvPr id="253" name="25 Rectángulo"/>
          <p:cNvSpPr/>
          <p:nvPr/>
        </p:nvSpPr>
        <p:spPr>
          <a:xfrm>
            <a:off x="7396721" y="1812552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59,495</a:t>
            </a:r>
          </a:p>
        </p:txBody>
      </p:sp>
      <p:sp>
        <p:nvSpPr>
          <p:cNvPr id="254" name="25 Rectángulo"/>
          <p:cNvSpPr/>
          <p:nvPr/>
        </p:nvSpPr>
        <p:spPr>
          <a:xfrm>
            <a:off x="8582267" y="1545985"/>
            <a:ext cx="80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4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65,065</a:t>
            </a:r>
          </a:p>
        </p:txBody>
      </p:sp>
      <p:sp>
        <p:nvSpPr>
          <p:cNvPr id="255" name="11 Rectángulo"/>
          <p:cNvSpPr/>
          <p:nvPr/>
        </p:nvSpPr>
        <p:spPr>
          <a:xfrm>
            <a:off x="10217948" y="2237206"/>
            <a:ext cx="310420" cy="264864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56" name="52 Rectángulo"/>
          <p:cNvSpPr/>
          <p:nvPr/>
        </p:nvSpPr>
        <p:spPr>
          <a:xfrm>
            <a:off x="10217948" y="2732683"/>
            <a:ext cx="310420" cy="264864"/>
          </a:xfrm>
          <a:prstGeom prst="rect">
            <a:avLst/>
          </a:prstGeom>
          <a:solidFill>
            <a:srgbClr val="75BDA7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57" name="11 Rectángulo"/>
          <p:cNvSpPr/>
          <p:nvPr/>
        </p:nvSpPr>
        <p:spPr>
          <a:xfrm>
            <a:off x="10217948" y="3286813"/>
            <a:ext cx="310420" cy="264864"/>
          </a:xfrm>
          <a:prstGeom prst="rect">
            <a:avLst/>
          </a:prstGeom>
          <a:solidFill>
            <a:srgbClr val="58B6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58" name="52 Rectángulo"/>
          <p:cNvSpPr/>
          <p:nvPr/>
        </p:nvSpPr>
        <p:spPr>
          <a:xfrm>
            <a:off x="10217948" y="3823058"/>
            <a:ext cx="310420" cy="264864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59" name="11 Rectángulo"/>
          <p:cNvSpPr/>
          <p:nvPr/>
        </p:nvSpPr>
        <p:spPr>
          <a:xfrm>
            <a:off x="10217948" y="4259495"/>
            <a:ext cx="310420" cy="264864"/>
          </a:xfrm>
          <a:prstGeom prst="rect">
            <a:avLst/>
          </a:prstGeom>
          <a:solidFill>
            <a:srgbClr val="00A4D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60" name="52 Rectángulo"/>
          <p:cNvSpPr/>
          <p:nvPr/>
        </p:nvSpPr>
        <p:spPr>
          <a:xfrm>
            <a:off x="10217948" y="4723469"/>
            <a:ext cx="310420" cy="264864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s-MX" kern="0" dirty="0">
              <a:solidFill>
                <a:prstClr val="white"/>
              </a:solidFill>
            </a:endParaRPr>
          </a:p>
        </p:txBody>
      </p:sp>
      <p:sp>
        <p:nvSpPr>
          <p:cNvPr id="261" name="53 Rectángulo"/>
          <p:cNvSpPr/>
          <p:nvPr/>
        </p:nvSpPr>
        <p:spPr>
          <a:xfrm>
            <a:off x="10603810" y="2171125"/>
            <a:ext cx="12438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Factoraje Internacional </a:t>
            </a:r>
          </a:p>
        </p:txBody>
      </p:sp>
      <p:sp>
        <p:nvSpPr>
          <p:cNvPr id="262" name="53 Rectángulo"/>
          <p:cNvSpPr/>
          <p:nvPr/>
        </p:nvSpPr>
        <p:spPr>
          <a:xfrm>
            <a:off x="10603810" y="2757621"/>
            <a:ext cx="1582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Cartas de Crédito </a:t>
            </a:r>
          </a:p>
        </p:txBody>
      </p:sp>
      <p:sp>
        <p:nvSpPr>
          <p:cNvPr id="263" name="53 Rectángulo"/>
          <p:cNvSpPr/>
          <p:nvPr/>
        </p:nvSpPr>
        <p:spPr>
          <a:xfrm>
            <a:off x="10603810" y="3202123"/>
            <a:ext cx="1498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Garantías Internacionales </a:t>
            </a:r>
          </a:p>
        </p:txBody>
      </p:sp>
      <p:sp>
        <p:nvSpPr>
          <p:cNvPr id="264" name="53 Rectángulo"/>
          <p:cNvSpPr/>
          <p:nvPr/>
        </p:nvSpPr>
        <p:spPr>
          <a:xfrm>
            <a:off x="10603810" y="3799635"/>
            <a:ext cx="10321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Garantías</a:t>
            </a:r>
          </a:p>
        </p:txBody>
      </p:sp>
      <p:sp>
        <p:nvSpPr>
          <p:cNvPr id="265" name="53 Rectángulo"/>
          <p:cNvSpPr/>
          <p:nvPr/>
        </p:nvSpPr>
        <p:spPr>
          <a:xfrm>
            <a:off x="10603810" y="4251904"/>
            <a:ext cx="845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Fondeo </a:t>
            </a:r>
          </a:p>
        </p:txBody>
      </p:sp>
      <p:sp>
        <p:nvSpPr>
          <p:cNvPr id="266" name="53 Rectángulo"/>
          <p:cNvSpPr/>
          <p:nvPr/>
        </p:nvSpPr>
        <p:spPr>
          <a:xfrm>
            <a:off x="10603810" y="4648065"/>
            <a:ext cx="139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solidFill>
                  <a:srgbClr val="2683C6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Crédito PyMEx/ Bancuba  </a:t>
            </a:r>
          </a:p>
        </p:txBody>
      </p:sp>
      <p:sp>
        <p:nvSpPr>
          <p:cNvPr id="267" name="68 Rectángulo"/>
          <p:cNvSpPr/>
          <p:nvPr/>
        </p:nvSpPr>
        <p:spPr>
          <a:xfrm>
            <a:off x="5392936" y="3767455"/>
            <a:ext cx="688703" cy="1114865"/>
          </a:xfrm>
          <a:prstGeom prst="rect">
            <a:avLst/>
          </a:prstGeom>
          <a:solidFill>
            <a:srgbClr val="2683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68" name="CuadroTexto 267"/>
          <p:cNvSpPr txBox="1"/>
          <p:nvPr/>
        </p:nvSpPr>
        <p:spPr>
          <a:xfrm>
            <a:off x="5379378" y="4208938"/>
            <a:ext cx="7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2683C6">
                    <a:lumMod val="50000"/>
                  </a:srgbClr>
                </a:solidFill>
              </a:rPr>
              <a:t>15,820</a:t>
            </a:r>
          </a:p>
        </p:txBody>
      </p:sp>
      <p:sp>
        <p:nvSpPr>
          <p:cNvPr id="269" name="64 Rectángulo"/>
          <p:cNvSpPr/>
          <p:nvPr/>
        </p:nvSpPr>
        <p:spPr>
          <a:xfrm>
            <a:off x="6308001" y="1782788"/>
            <a:ext cx="684000" cy="226072"/>
          </a:xfrm>
          <a:prstGeom prst="rect">
            <a:avLst/>
          </a:prstGeom>
          <a:solidFill>
            <a:srgbClr val="58B6C0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MX" kern="0">
              <a:solidFill>
                <a:prstClr val="white"/>
              </a:solidFill>
            </a:endParaRPr>
          </a:p>
        </p:txBody>
      </p:sp>
      <p:sp>
        <p:nvSpPr>
          <p:cNvPr id="270" name="CuadroTexto 269"/>
          <p:cNvSpPr txBox="1"/>
          <p:nvPr/>
        </p:nvSpPr>
        <p:spPr>
          <a:xfrm>
            <a:off x="6365772" y="1752425"/>
            <a:ext cx="560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s-MX" dirty="0">
                <a:solidFill>
                  <a:srgbClr val="75BDA7">
                    <a:lumMod val="40000"/>
                    <a:lumOff val="60000"/>
                  </a:srgbClr>
                </a:solidFill>
              </a:rPr>
              <a:t>2,262</a:t>
            </a:r>
          </a:p>
        </p:txBody>
      </p:sp>
      <p:cxnSp>
        <p:nvCxnSpPr>
          <p:cNvPr id="271" name="72 Conector recto"/>
          <p:cNvCxnSpPr/>
          <p:nvPr/>
        </p:nvCxnSpPr>
        <p:spPr>
          <a:xfrm flipV="1">
            <a:off x="7753787" y="1585258"/>
            <a:ext cx="721916" cy="351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50000"/>
              </a:srgbClr>
            </a:solidFill>
            <a:prstDash val="solid"/>
          </a:ln>
          <a:effectLst/>
        </p:spPr>
      </p:cxnSp>
      <p:sp>
        <p:nvSpPr>
          <p:cNvPr id="272" name="35 CuadroTexto"/>
          <p:cNvSpPr txBox="1"/>
          <p:nvPr/>
        </p:nvSpPr>
        <p:spPr>
          <a:xfrm>
            <a:off x="7365214" y="1289205"/>
            <a:ext cx="677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9%</a:t>
            </a:r>
          </a:p>
        </p:txBody>
      </p:sp>
      <p:cxnSp>
        <p:nvCxnSpPr>
          <p:cNvPr id="273" name="71 Conector recto"/>
          <p:cNvCxnSpPr/>
          <p:nvPr/>
        </p:nvCxnSpPr>
        <p:spPr>
          <a:xfrm flipV="1">
            <a:off x="7753787" y="1572628"/>
            <a:ext cx="0" cy="227211"/>
          </a:xfrm>
          <a:prstGeom prst="line">
            <a:avLst/>
          </a:prstGeom>
          <a:noFill/>
          <a:ln w="63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74" name="51 Conector recto"/>
          <p:cNvCxnSpPr/>
          <p:nvPr/>
        </p:nvCxnSpPr>
        <p:spPr>
          <a:xfrm>
            <a:off x="5706098" y="1738620"/>
            <a:ext cx="504000" cy="0"/>
          </a:xfrm>
          <a:prstGeom prst="line">
            <a:avLst/>
          </a:prstGeom>
          <a:noFill/>
          <a:ln w="6350" cap="flat" cmpd="sng" algn="ctr">
            <a:solidFill>
              <a:srgbClr val="37354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75" name="Conector recto 274"/>
          <p:cNvCxnSpPr/>
          <p:nvPr/>
        </p:nvCxnSpPr>
        <p:spPr>
          <a:xfrm flipH="1" flipV="1">
            <a:off x="5701679" y="1738619"/>
            <a:ext cx="1107" cy="288000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76" name="35 CuadroTexto"/>
          <p:cNvSpPr txBox="1"/>
          <p:nvPr/>
        </p:nvSpPr>
        <p:spPr>
          <a:xfrm>
            <a:off x="5088294" y="1505841"/>
            <a:ext cx="70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200" b="1" kern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 smtClean="0">
                <a:solidFill>
                  <a:srgbClr val="002060"/>
                </a:solidFill>
              </a:rPr>
              <a:t>18%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277" name="35 CuadroTexto"/>
          <p:cNvSpPr txBox="1"/>
          <p:nvPr/>
        </p:nvSpPr>
        <p:spPr>
          <a:xfrm>
            <a:off x="4252185" y="2093550"/>
            <a:ext cx="56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200" b="1" ker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 smtClean="0"/>
              <a:t>28%</a:t>
            </a:r>
            <a:endParaRPr lang="es-MX" dirty="0"/>
          </a:p>
        </p:txBody>
      </p:sp>
      <p:cxnSp>
        <p:nvCxnSpPr>
          <p:cNvPr id="278" name="51 Conector recto"/>
          <p:cNvCxnSpPr/>
          <p:nvPr/>
        </p:nvCxnSpPr>
        <p:spPr>
          <a:xfrm>
            <a:off x="4823368" y="2190077"/>
            <a:ext cx="385400" cy="0"/>
          </a:xfrm>
          <a:prstGeom prst="line">
            <a:avLst/>
          </a:prstGeom>
          <a:noFill/>
          <a:ln w="6350" cap="flat" cmpd="sng" algn="ctr">
            <a:solidFill>
              <a:srgbClr val="37354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79" name="Conector recto 278"/>
          <p:cNvCxnSpPr/>
          <p:nvPr/>
        </p:nvCxnSpPr>
        <p:spPr>
          <a:xfrm flipV="1">
            <a:off x="4823368" y="2182215"/>
            <a:ext cx="0" cy="521299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80" name="35 CuadroTexto"/>
          <p:cNvSpPr txBox="1"/>
          <p:nvPr/>
        </p:nvSpPr>
        <p:spPr>
          <a:xfrm>
            <a:off x="3227114" y="2700997"/>
            <a:ext cx="56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200" b="1" ker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 smtClean="0"/>
              <a:t>35%</a:t>
            </a:r>
            <a:endParaRPr lang="es-MX" dirty="0"/>
          </a:p>
        </p:txBody>
      </p:sp>
      <p:cxnSp>
        <p:nvCxnSpPr>
          <p:cNvPr id="281" name="51 Conector recto"/>
          <p:cNvCxnSpPr/>
          <p:nvPr/>
        </p:nvCxnSpPr>
        <p:spPr>
          <a:xfrm>
            <a:off x="3798297" y="2797524"/>
            <a:ext cx="385400" cy="0"/>
          </a:xfrm>
          <a:prstGeom prst="line">
            <a:avLst/>
          </a:prstGeom>
          <a:noFill/>
          <a:ln w="6350" cap="flat" cmpd="sng" algn="ctr">
            <a:solidFill>
              <a:srgbClr val="37354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82" name="Conector recto 281"/>
          <p:cNvCxnSpPr/>
          <p:nvPr/>
        </p:nvCxnSpPr>
        <p:spPr>
          <a:xfrm flipV="1">
            <a:off x="3805105" y="2789661"/>
            <a:ext cx="0" cy="720423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83" name="35 CuadroTexto"/>
          <p:cNvSpPr txBox="1"/>
          <p:nvPr/>
        </p:nvSpPr>
        <p:spPr>
          <a:xfrm>
            <a:off x="2135159" y="3647596"/>
            <a:ext cx="56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200" b="1" ker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 dirty="0" smtClean="0"/>
              <a:t>67%</a:t>
            </a:r>
            <a:endParaRPr lang="es-MX" dirty="0"/>
          </a:p>
        </p:txBody>
      </p:sp>
      <p:cxnSp>
        <p:nvCxnSpPr>
          <p:cNvPr id="284" name="51 Conector recto"/>
          <p:cNvCxnSpPr/>
          <p:nvPr/>
        </p:nvCxnSpPr>
        <p:spPr>
          <a:xfrm>
            <a:off x="2773126" y="3758276"/>
            <a:ext cx="385400" cy="0"/>
          </a:xfrm>
          <a:prstGeom prst="line">
            <a:avLst/>
          </a:prstGeom>
          <a:noFill/>
          <a:ln w="6350" cap="flat" cmpd="sng" algn="ctr">
            <a:solidFill>
              <a:srgbClr val="37354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85" name="Conector recto 284"/>
          <p:cNvCxnSpPr/>
          <p:nvPr/>
        </p:nvCxnSpPr>
        <p:spPr>
          <a:xfrm flipV="1">
            <a:off x="2779934" y="3750413"/>
            <a:ext cx="0" cy="720423"/>
          </a:xfrm>
          <a:prstGeom prst="line">
            <a:avLst/>
          </a:prstGeom>
          <a:noFill/>
          <a:ln w="6350" cap="flat" cmpd="sng" algn="ctr">
            <a:solidFill>
              <a:srgbClr val="3494BA"/>
            </a:solidFill>
            <a:prstDash val="solid"/>
            <a:miter lim="800000"/>
          </a:ln>
          <a:effectLst/>
        </p:spPr>
      </p:cxnSp>
      <p:sp>
        <p:nvSpPr>
          <p:cNvPr id="286" name="35 CuadroTexto"/>
          <p:cNvSpPr txBox="1"/>
          <p:nvPr/>
        </p:nvSpPr>
        <p:spPr>
          <a:xfrm>
            <a:off x="1262407" y="4394766"/>
            <a:ext cx="677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 b="1" kern="0" dirty="0">
                <a:solidFill>
                  <a:srgbClr val="1F497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54%</a:t>
            </a:r>
          </a:p>
        </p:txBody>
      </p:sp>
      <p:cxnSp>
        <p:nvCxnSpPr>
          <p:cNvPr id="287" name="71 Conector recto"/>
          <p:cNvCxnSpPr/>
          <p:nvPr/>
        </p:nvCxnSpPr>
        <p:spPr>
          <a:xfrm flipV="1">
            <a:off x="1774145" y="4691205"/>
            <a:ext cx="0" cy="227211"/>
          </a:xfrm>
          <a:prstGeom prst="line">
            <a:avLst/>
          </a:prstGeom>
          <a:noFill/>
          <a:ln w="635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288" name="51 Conector recto"/>
          <p:cNvCxnSpPr/>
          <p:nvPr/>
        </p:nvCxnSpPr>
        <p:spPr>
          <a:xfrm>
            <a:off x="1774145" y="4684618"/>
            <a:ext cx="385400" cy="0"/>
          </a:xfrm>
          <a:prstGeom prst="line">
            <a:avLst/>
          </a:prstGeom>
          <a:noFill/>
          <a:ln w="6350" cap="flat" cmpd="sng" algn="ctr">
            <a:solidFill>
              <a:srgbClr val="373545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291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84" y="305952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687"/>
          </a:xfrm>
          <a:prstGeom prst="rect">
            <a:avLst/>
          </a:prstGeom>
        </p:spPr>
      </p:pic>
      <p:sp>
        <p:nvSpPr>
          <p:cNvPr id="12" name="10 CuadroTexto"/>
          <p:cNvSpPr txBox="1">
            <a:spLocks noChangeArrowheads="1"/>
          </p:cNvSpPr>
          <p:nvPr/>
        </p:nvSpPr>
        <p:spPr bwMode="auto">
          <a:xfrm>
            <a:off x="0" y="271453"/>
            <a:ext cx="12192000" cy="769441"/>
          </a:xfrm>
          <a:prstGeom prst="rect">
            <a:avLst/>
          </a:prstGeom>
          <a:solidFill>
            <a:srgbClr val="277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s-MX" altLang="es-MX" sz="4400" dirty="0" smtClean="0">
                <a:solidFill>
                  <a:prstClr val="white">
                    <a:lumMod val="95000"/>
                  </a:prst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Indicadores Financieros </a:t>
            </a:r>
            <a:endParaRPr lang="es-MX" altLang="es-MX" sz="4400" dirty="0">
              <a:solidFill>
                <a:prstClr val="white">
                  <a:lumMod val="95000"/>
                </a:prst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3791" y="967747"/>
            <a:ext cx="859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prstClr val="white">
                    <a:lumMod val="9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Productos Septiembre 2018  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47131" y="1744900"/>
            <a:ext cx="5628865" cy="200805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FONDEO A INTERMEDIARIOS FINANCIEROS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2012 y el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3T2018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número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Intermediarios Financieros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Incorporados al programa creció un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62%</a:t>
            </a:r>
            <a:r>
              <a:rPr lang="es-MX" sz="2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pasando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a </a:t>
            </a:r>
            <a:r>
              <a:rPr lang="es-MX" sz="2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es-MX" sz="2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47132" y="3989348"/>
            <a:ext cx="5628865" cy="1971182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CARTAS DE CRÉDITO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ha fortalecido la red de corresponsalía, pasando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bancos en 2012 a 98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incrementando la cobertura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a 31 países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221440" y="1744900"/>
            <a:ext cx="5628865" cy="2008055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GARANTÍAS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2012 y el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3T2018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número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Intermediarios Financieros Bancarios 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Incorporados al programa pasó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cuatro a 18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221440" y="3987797"/>
            <a:ext cx="5628865" cy="1972733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3D748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FACTORAJE INTERNACIONAL </a:t>
            </a:r>
          </a:p>
          <a:p>
            <a:pPr algn="ctr"/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financiaron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2,200 facturas 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comparado con las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20,792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facturas financiadas al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3T2018</a:t>
            </a:r>
            <a:r>
              <a:rPr lang="es-MX" sz="2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MX" sz="2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países</a:t>
            </a:r>
          </a:p>
        </p:txBody>
      </p:sp>
      <p:pic>
        <p:nvPicPr>
          <p:cNvPr id="10" name="Picture 2" descr="http://pymexbancomext.com/wp-content/uploads/2017/08/logo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949" y="356490"/>
            <a:ext cx="1910178" cy="61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3080A1A1B58547A66A381FAAB4896B" ma:contentTypeVersion="10" ma:contentTypeDescription="Create a new document." ma:contentTypeScope="" ma:versionID="b3163a5f4881fe3fa0dd525c9398c990">
  <xsd:schema xmlns:xsd="http://www.w3.org/2001/XMLSchema" xmlns:xs="http://www.w3.org/2001/XMLSchema" xmlns:p="http://schemas.microsoft.com/office/2006/metadata/properties" xmlns:ns2="cdc7663a-08f0-4737-9e8c-148ce897a09c" xmlns:ns3="a02d9897-dc9c-47da-8ee1-c51d0c773f9f" targetNamespace="http://schemas.microsoft.com/office/2006/metadata/properties" ma:root="true" ma:fieldsID="18ae935a6bc661ad8a0b8dae309d2e3d" ns2:_="" ns3:_="">
    <xsd:import namespace="cdc7663a-08f0-4737-9e8c-148ce897a09c"/>
    <xsd:import namespace="a02d9897-dc9c-47da-8ee1-c51d0c773f9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7663a-08f0-4737-9e8c-148ce897a09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d9897-dc9c-47da-8ee1-c51d0c773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dc7663a-08f0-4737-9e8c-148ce897a09c">EZSHARE-1590319330-23130</_dlc_DocId>
    <_dlc_DocIdUrl xmlns="cdc7663a-08f0-4737-9e8c-148ce897a09c">
      <Url>https://idbg.sharepoint.com/teams/ezShareTestArea/_layouts/15/DocIdRedir.aspx?ID=EZSHARE-1590319330-23130</Url>
      <Description>EZSHARE-1590319330-23130</Description>
    </_dlc_DocIdUrl>
  </documentManagement>
</p:properties>
</file>

<file path=customXml/itemProps1.xml><?xml version="1.0" encoding="utf-8"?>
<ds:datastoreItem xmlns:ds="http://schemas.openxmlformats.org/officeDocument/2006/customXml" ds:itemID="{F64D4E5F-8AF3-427A-80EE-5AEFD9E09E03}"/>
</file>

<file path=customXml/itemProps2.xml><?xml version="1.0" encoding="utf-8"?>
<ds:datastoreItem xmlns:ds="http://schemas.openxmlformats.org/officeDocument/2006/customXml" ds:itemID="{565223EA-5D07-42A4-97E7-E3352860FA4F}"/>
</file>

<file path=customXml/itemProps3.xml><?xml version="1.0" encoding="utf-8"?>
<ds:datastoreItem xmlns:ds="http://schemas.openxmlformats.org/officeDocument/2006/customXml" ds:itemID="{00B50636-4F9C-4503-A109-00B868367E64}"/>
</file>

<file path=customXml/itemProps4.xml><?xml version="1.0" encoding="utf-8"?>
<ds:datastoreItem xmlns:ds="http://schemas.openxmlformats.org/officeDocument/2006/customXml" ds:itemID="{B33134DB-DC48-4C4A-9ADA-8B635CEDF8F0}"/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1130</Words>
  <Application>Microsoft Office PowerPoint</Application>
  <PresentationFormat>Panorámica</PresentationFormat>
  <Paragraphs>288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MS PGothic</vt:lpstr>
      <vt:lpstr>Aharoni</vt:lpstr>
      <vt:lpstr>Arial</vt:lpstr>
      <vt:lpstr>Calibri</vt:lpstr>
      <vt:lpstr>Calibri Light</vt:lpstr>
      <vt:lpstr>Tahoma</vt:lpstr>
      <vt:lpstr>Verdana</vt:lpstr>
      <vt:lpstr>Wingdings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Mara Aimée Ortega Bernal</dc:creator>
  <cp:lastModifiedBy>Mara Aimée Ortega Bernal</cp:lastModifiedBy>
  <cp:revision>49</cp:revision>
  <dcterms:created xsi:type="dcterms:W3CDTF">2018-10-17T21:34:42Z</dcterms:created>
  <dcterms:modified xsi:type="dcterms:W3CDTF">2018-11-05T23:23:38Z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0x010100443080A1A1B58547A66A381FAAB4896B</vt:lpwstr>
  </property>
  <property fmtid="{D5CDD505-2E9C-101B-9397-08002B2CF9AE}" pid="3" name="_dlc_DocIdItemGuid">
    <vt:lpwstr>b072a204-5f90-43d0-8805-bfaccb7f1346</vt:lpwstr>
  </property>
</Properties>
</file>