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327" r:id="rId2"/>
    <p:sldId id="328" r:id="rId3"/>
    <p:sldId id="256" r:id="rId4"/>
    <p:sldId id="287" r:id="rId5"/>
    <p:sldId id="307" r:id="rId6"/>
    <p:sldId id="289" r:id="rId7"/>
    <p:sldId id="303" r:id="rId8"/>
    <p:sldId id="290" r:id="rId9"/>
    <p:sldId id="324" r:id="rId10"/>
    <p:sldId id="305" r:id="rId11"/>
    <p:sldId id="292" r:id="rId12"/>
    <p:sldId id="326" r:id="rId13"/>
    <p:sldId id="337" r:id="rId14"/>
    <p:sldId id="334" r:id="rId15"/>
    <p:sldId id="340" r:id="rId16"/>
    <p:sldId id="341" r:id="rId17"/>
    <p:sldId id="344" r:id="rId18"/>
    <p:sldId id="342" r:id="rId19"/>
    <p:sldId id="345" r:id="rId20"/>
    <p:sldId id="346" r:id="rId21"/>
    <p:sldId id="350" r:id="rId22"/>
    <p:sldId id="348" r:id="rId23"/>
    <p:sldId id="349" r:id="rId24"/>
    <p:sldId id="333" r:id="rId25"/>
    <p:sldId id="353" r:id="rId26"/>
    <p:sldId id="352" r:id="rId27"/>
    <p:sldId id="332" r:id="rId28"/>
    <p:sldId id="329" r:id="rId29"/>
    <p:sldId id="330" r:id="rId30"/>
    <p:sldId id="313" r:id="rId31"/>
    <p:sldId id="295" r:id="rId3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uel Adamini" initials="M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E3C6"/>
    <a:srgbClr val="2EE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22"/>
    <p:restoredTop sz="80495"/>
  </p:normalViewPr>
  <p:slideViewPr>
    <p:cSldViewPr snapToGrid="0" snapToObjects="1">
      <p:cViewPr varScale="1">
        <p:scale>
          <a:sx n="96" d="100"/>
          <a:sy n="96" d="100"/>
        </p:scale>
        <p:origin x="1456" y="176"/>
      </p:cViewPr>
      <p:guideLst/>
    </p:cSldViewPr>
  </p:slideViewPr>
  <p:outlineViewPr>
    <p:cViewPr>
      <p:scale>
        <a:sx n="33" d="100"/>
        <a:sy n="33" d="100"/>
      </p:scale>
      <p:origin x="0" y="-52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98EA6-76AD-8145-8107-63796825FABC}" type="datetimeFigureOut">
              <a:rPr lang="en-US" smtClean="0"/>
              <a:t>9/17/18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35AB5-74E7-FE49-957C-E27B597FC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72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6B21F-41AD-274B-9175-CE0AA67ECE55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BF985-483E-FF45-B23A-844A75D27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1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Speaker: Sergiu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BF985-483E-FF45-B23A-844A75D274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88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Ujala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61FF9-C75F-A64B-AA03-761EC71E06D4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352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Ujala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6ABF8-F126-E042-9A55-3BEB39C5DDC6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454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Sergiu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BF985-483E-FF45-B23A-844A75D274C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719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Lawrence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BF985-483E-FF45-B23A-844A75D274C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462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Lawrence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BF985-483E-FF45-B23A-844A75D274C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202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Lawrence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BF985-483E-FF45-B23A-844A75D274C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561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Lawrence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BF985-483E-FF45-B23A-844A75D274C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811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Lawrence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BF985-483E-FF45-B23A-844A75D274C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548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Lawrence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BF985-483E-FF45-B23A-844A75D274C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083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Lawrence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BF985-483E-FF45-B23A-844A75D274C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30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 Sergiu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BF985-483E-FF45-B23A-844A75D274C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0760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Lawrence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BF985-483E-FF45-B23A-844A75D274C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670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pPr marL="742950" lvl="1" indent="-285750">
              <a:buFont typeface="Arial" charset="0"/>
              <a:buChar char="•"/>
            </a:pPr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High tech, medium tech and year-round shade houses demonstrate </a:t>
            </a:r>
            <a:r>
              <a:rPr lang="en-US" sz="1600" u="sng" dirty="0">
                <a:latin typeface="Gill Sans Light" charset="0"/>
                <a:ea typeface="Gill Sans Light" charset="0"/>
                <a:cs typeface="Gill Sans Light" charset="0"/>
              </a:rPr>
              <a:t>efficiency gains in the use of energy, water, and chemical inputs</a:t>
            </a:r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, thus lowering GHG emission </a:t>
            </a:r>
            <a:endParaRPr lang="en-GB" sz="1600" dirty="0">
              <a:latin typeface="Gill Sans Light" charset="0"/>
              <a:ea typeface="Gill Sans Light" charset="0"/>
              <a:cs typeface="Gill Sans Light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GB" sz="1600" dirty="0">
                <a:latin typeface="Gill Sans Light" charset="0"/>
                <a:ea typeface="Gill Sans Light" charset="0"/>
                <a:cs typeface="Gill Sans Light" charset="0"/>
              </a:rPr>
              <a:t>Enable a more precise and </a:t>
            </a:r>
            <a:r>
              <a:rPr lang="en-GB" sz="1600" u="sng" dirty="0">
                <a:latin typeface="Gill Sans Light" charset="0"/>
                <a:ea typeface="Gill Sans Light" charset="0"/>
                <a:cs typeface="Gill Sans Light" charset="0"/>
              </a:rPr>
              <a:t>efficient use of nitrogen-based fertilizers</a:t>
            </a:r>
            <a:r>
              <a:rPr lang="en-GB" sz="1600" dirty="0">
                <a:latin typeface="Gill Sans Light" charset="0"/>
                <a:ea typeface="Gill Sans Light" charset="0"/>
                <a:cs typeface="Gill Sans Light" charset="0"/>
              </a:rPr>
              <a:t>, decreasing waste, improving productivity, and significantly </a:t>
            </a:r>
            <a:r>
              <a:rPr lang="en-GB" sz="1600" u="sng" dirty="0">
                <a:latin typeface="Gill Sans Light" charset="0"/>
                <a:ea typeface="Gill Sans Light" charset="0"/>
                <a:cs typeface="Gill Sans Light" charset="0"/>
              </a:rPr>
              <a:t>lowers the emissions of nitrous oxide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u="sng" dirty="0">
                <a:latin typeface="Gill Sans Light" charset="0"/>
                <a:ea typeface="Gill Sans Light" charset="0"/>
                <a:cs typeface="Gill Sans Light" charset="0"/>
              </a:rPr>
              <a:t>Waste impacts </a:t>
            </a:r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(e.g. plastic) can be compensated effectively in other areas of the production system</a:t>
            </a:r>
            <a:r>
              <a:rPr lang="en-GB" sz="1600" dirty="0"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when considering embedded versus ongoing emissions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Lawrence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6ABF8-F126-E042-9A55-3BEB39C5DDC6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6979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pPr marL="742950" lvl="1" indent="-285750">
              <a:buFont typeface="Arial" charset="0"/>
              <a:buChar char="•"/>
            </a:pPr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High tech, medium tech and year-round shade houses demonstrate </a:t>
            </a:r>
            <a:r>
              <a:rPr lang="en-US" sz="1600" u="sng" dirty="0">
                <a:latin typeface="Gill Sans Light" charset="0"/>
                <a:ea typeface="Gill Sans Light" charset="0"/>
                <a:cs typeface="Gill Sans Light" charset="0"/>
              </a:rPr>
              <a:t>efficiency gains in the use of energy, water, and chemical inputs</a:t>
            </a:r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, thus lowering GHG emission </a:t>
            </a:r>
            <a:endParaRPr lang="en-GB" sz="1600" dirty="0">
              <a:latin typeface="Gill Sans Light" charset="0"/>
              <a:ea typeface="Gill Sans Light" charset="0"/>
              <a:cs typeface="Gill Sans Light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GB" sz="1600" dirty="0">
                <a:latin typeface="Gill Sans Light" charset="0"/>
                <a:ea typeface="Gill Sans Light" charset="0"/>
                <a:cs typeface="Gill Sans Light" charset="0"/>
              </a:rPr>
              <a:t>Enable a more precise and </a:t>
            </a:r>
            <a:r>
              <a:rPr lang="en-GB" sz="1600" u="sng" dirty="0">
                <a:latin typeface="Gill Sans Light" charset="0"/>
                <a:ea typeface="Gill Sans Light" charset="0"/>
                <a:cs typeface="Gill Sans Light" charset="0"/>
              </a:rPr>
              <a:t>efficient use of nitrogen-based fertilizers</a:t>
            </a:r>
            <a:r>
              <a:rPr lang="en-GB" sz="1600" dirty="0">
                <a:latin typeface="Gill Sans Light" charset="0"/>
                <a:ea typeface="Gill Sans Light" charset="0"/>
                <a:cs typeface="Gill Sans Light" charset="0"/>
              </a:rPr>
              <a:t>, decreasing waste, improving productivity, and significantly </a:t>
            </a:r>
            <a:r>
              <a:rPr lang="en-GB" sz="1600" u="sng" dirty="0">
                <a:latin typeface="Gill Sans Light" charset="0"/>
                <a:ea typeface="Gill Sans Light" charset="0"/>
                <a:cs typeface="Gill Sans Light" charset="0"/>
              </a:rPr>
              <a:t>lowers the emissions of nitrous oxide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u="sng" dirty="0">
                <a:latin typeface="Gill Sans Light" charset="0"/>
                <a:ea typeface="Gill Sans Light" charset="0"/>
                <a:cs typeface="Gill Sans Light" charset="0"/>
              </a:rPr>
              <a:t>Waste impacts </a:t>
            </a:r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(e.g. plastic) can be compensated effectively in other areas of the production system</a:t>
            </a:r>
            <a:r>
              <a:rPr lang="en-GB" sz="1600" dirty="0"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when considering embedded versus ongoing emissions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Lawrence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6ABF8-F126-E042-9A55-3BEB39C5DDC6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4029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pPr marL="742950" lvl="1" indent="-285750">
              <a:buFont typeface="Arial" charset="0"/>
              <a:buChar char="•"/>
            </a:pPr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High tech, medium tech and year-round shade houses demonstrate </a:t>
            </a:r>
            <a:r>
              <a:rPr lang="en-US" sz="1600" u="sng" dirty="0">
                <a:latin typeface="Gill Sans Light" charset="0"/>
                <a:ea typeface="Gill Sans Light" charset="0"/>
                <a:cs typeface="Gill Sans Light" charset="0"/>
              </a:rPr>
              <a:t>efficiency gains in the use of energy, water, and chemical inputs</a:t>
            </a:r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, thus lowering GHG emission </a:t>
            </a:r>
            <a:endParaRPr lang="en-GB" sz="1600" dirty="0">
              <a:latin typeface="Gill Sans Light" charset="0"/>
              <a:ea typeface="Gill Sans Light" charset="0"/>
              <a:cs typeface="Gill Sans Light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GB" sz="1600" dirty="0">
                <a:latin typeface="Gill Sans Light" charset="0"/>
                <a:ea typeface="Gill Sans Light" charset="0"/>
                <a:cs typeface="Gill Sans Light" charset="0"/>
              </a:rPr>
              <a:t>Enable a more precise and </a:t>
            </a:r>
            <a:r>
              <a:rPr lang="en-GB" sz="1600" u="sng" dirty="0">
                <a:latin typeface="Gill Sans Light" charset="0"/>
                <a:ea typeface="Gill Sans Light" charset="0"/>
                <a:cs typeface="Gill Sans Light" charset="0"/>
              </a:rPr>
              <a:t>efficient use of nitrogen-based fertilizers</a:t>
            </a:r>
            <a:r>
              <a:rPr lang="en-GB" sz="1600" dirty="0">
                <a:latin typeface="Gill Sans Light" charset="0"/>
                <a:ea typeface="Gill Sans Light" charset="0"/>
                <a:cs typeface="Gill Sans Light" charset="0"/>
              </a:rPr>
              <a:t>, decreasing waste, improving productivity, and significantly </a:t>
            </a:r>
            <a:r>
              <a:rPr lang="en-GB" sz="1600" u="sng" dirty="0">
                <a:latin typeface="Gill Sans Light" charset="0"/>
                <a:ea typeface="Gill Sans Light" charset="0"/>
                <a:cs typeface="Gill Sans Light" charset="0"/>
              </a:rPr>
              <a:t>lowers the emissions of nitrous oxide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u="sng" dirty="0">
                <a:latin typeface="Gill Sans Light" charset="0"/>
                <a:ea typeface="Gill Sans Light" charset="0"/>
                <a:cs typeface="Gill Sans Light" charset="0"/>
              </a:rPr>
              <a:t>Waste impacts </a:t>
            </a:r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(e.g. plastic) can be compensated effectively in other areas of the production system</a:t>
            </a:r>
            <a:r>
              <a:rPr lang="en-GB" sz="1600" dirty="0"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when considering embedded versus ongoing emissions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Lawrence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6ABF8-F126-E042-9A55-3BEB39C5DDC6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7889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pPr marL="742950" lvl="1" indent="-285750">
              <a:buFont typeface="Arial" charset="0"/>
              <a:buChar char="•"/>
            </a:pPr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High tech, medium tech and year-round shade houses demonstrate </a:t>
            </a:r>
            <a:r>
              <a:rPr lang="en-US" sz="1600" u="sng" dirty="0">
                <a:latin typeface="Gill Sans Light" charset="0"/>
                <a:ea typeface="Gill Sans Light" charset="0"/>
                <a:cs typeface="Gill Sans Light" charset="0"/>
              </a:rPr>
              <a:t>efficiency gains in the use of energy, water, and chemical inputs</a:t>
            </a:r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, thus lowering GHG emission </a:t>
            </a:r>
            <a:endParaRPr lang="en-GB" sz="1600" dirty="0">
              <a:latin typeface="Gill Sans Light" charset="0"/>
              <a:ea typeface="Gill Sans Light" charset="0"/>
              <a:cs typeface="Gill Sans Light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GB" sz="1600" dirty="0">
                <a:latin typeface="Gill Sans Light" charset="0"/>
                <a:ea typeface="Gill Sans Light" charset="0"/>
                <a:cs typeface="Gill Sans Light" charset="0"/>
              </a:rPr>
              <a:t>Enable a more precise and </a:t>
            </a:r>
            <a:r>
              <a:rPr lang="en-GB" sz="1600" u="sng" dirty="0">
                <a:latin typeface="Gill Sans Light" charset="0"/>
                <a:ea typeface="Gill Sans Light" charset="0"/>
                <a:cs typeface="Gill Sans Light" charset="0"/>
              </a:rPr>
              <a:t>efficient use of nitrogen-based fertilizers</a:t>
            </a:r>
            <a:r>
              <a:rPr lang="en-GB" sz="1600" dirty="0">
                <a:latin typeface="Gill Sans Light" charset="0"/>
                <a:ea typeface="Gill Sans Light" charset="0"/>
                <a:cs typeface="Gill Sans Light" charset="0"/>
              </a:rPr>
              <a:t>, decreasing waste, improving productivity, and significantly </a:t>
            </a:r>
            <a:r>
              <a:rPr lang="en-GB" sz="1600" u="sng" dirty="0">
                <a:latin typeface="Gill Sans Light" charset="0"/>
                <a:ea typeface="Gill Sans Light" charset="0"/>
                <a:cs typeface="Gill Sans Light" charset="0"/>
              </a:rPr>
              <a:t>lowers the emissions of nitrous oxide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sz="1600" u="sng" dirty="0">
                <a:latin typeface="Gill Sans Light" charset="0"/>
                <a:ea typeface="Gill Sans Light" charset="0"/>
                <a:cs typeface="Gill Sans Light" charset="0"/>
              </a:rPr>
              <a:t>Waste impacts </a:t>
            </a:r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(e.g. plastic) can be compensated effectively in other areas of the production system</a:t>
            </a:r>
            <a:r>
              <a:rPr lang="en-GB" sz="1600" dirty="0"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when considering embedded versus ongoing emissions</a:t>
            </a:r>
          </a:p>
          <a:p>
            <a:endParaRPr lang="en-US" dirty="0" smtClean="0"/>
          </a:p>
          <a:p>
            <a:r>
              <a:rPr lang="en-US" dirty="0" smtClean="0"/>
              <a:t>Lawrence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6ABF8-F126-E042-9A55-3BEB39C5DDC6}" type="slidenum">
              <a:rPr lang="en-GB" smtClean="0"/>
              <a:pPr>
                <a:defRPr/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0728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Sergiu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BF985-483E-FF45-B23A-844A75D274C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0654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Ujala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6ABF8-F126-E042-9A55-3BEB39C5DDC6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2203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Ujala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6ABF8-F126-E042-9A55-3BEB39C5DDC6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5230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Ujala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BF985-483E-FF45-B23A-844A75D274C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5798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Ujala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BF985-483E-FF45-B23A-844A75D274C5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344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Speaker: Sergiu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BF985-483E-FF45-B23A-844A75D274C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8830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r>
              <a:rPr lang="en-US" dirty="0" err="1" smtClean="0"/>
              <a:t>Ujala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6ABF8-F126-E042-9A55-3BEB39C5DDC6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2156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 smtClean="0"/>
              <a:t>Sergiu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6ABF8-F126-E042-9A55-3BEB39C5DDC6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421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 smtClean="0"/>
              <a:t>Speaker: </a:t>
            </a:r>
            <a:r>
              <a:rPr lang="en-GB" dirty="0" err="1" smtClean="0"/>
              <a:t>Ujala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B61FF9-C75F-A64B-AA03-761EC71E06D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700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Speaker: </a:t>
            </a:r>
            <a:r>
              <a:rPr lang="en-GB" dirty="0" err="1" smtClean="0"/>
              <a:t>Ujala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BF985-483E-FF45-B23A-844A75D274C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845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Speaker: </a:t>
            </a:r>
            <a:r>
              <a:rPr lang="en-GB" dirty="0" err="1" smtClean="0"/>
              <a:t>Ujala</a:t>
            </a:r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3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GB" dirty="0" smtClean="0"/>
              <a:t>Speaker: </a:t>
            </a:r>
            <a:r>
              <a:rPr lang="en-GB" dirty="0" err="1" smtClean="0"/>
              <a:t>Ujala</a:t>
            </a:r>
            <a:endParaRPr lang="en-GB" dirty="0" smtClean="0"/>
          </a:p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6ABF8-F126-E042-9A55-3BEB39C5DDC6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114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Speaker: </a:t>
            </a:r>
            <a:r>
              <a:rPr lang="en-GB" dirty="0" err="1" smtClean="0"/>
              <a:t>Ujala</a:t>
            </a:r>
            <a:endParaRPr lang="en-GB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6ABF8-F126-E042-9A55-3BEB39C5DDC6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62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Ujala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BF985-483E-FF45-B23A-844A75D274C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318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7278-807D-2549-869E-B896E3920D8F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C834-F867-B242-92C9-60D59DEB70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7278-807D-2549-869E-B896E3920D8F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C834-F867-B242-92C9-60D59DEB70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7278-807D-2549-869E-B896E3920D8F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C834-F867-B242-92C9-60D59DEB70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381000" y="304800"/>
            <a:ext cx="8382000" cy="152400"/>
          </a:xfrm>
          <a:prstGeom prst="rect">
            <a:avLst/>
          </a:prstGeom>
          <a:solidFill>
            <a:srgbClr val="376092"/>
          </a:solidFill>
          <a:ln w="12700">
            <a:miter lim="400000"/>
          </a:ln>
        </p:spPr>
        <p:txBody>
          <a:bodyPr lIns="45719" rIns="45719"/>
          <a:lstStyle/>
          <a:p>
            <a:pPr>
              <a:lnSpc>
                <a:spcPct val="80000"/>
              </a:lnSpc>
              <a:spcBef>
                <a:spcPts val="600"/>
              </a:spcBef>
              <a:defRPr sz="1400" b="1" cap="all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body" idx="1"/>
          </p:nvPr>
        </p:nvSpPr>
        <p:spPr>
          <a:xfrm>
            <a:off x="1066800" y="1371600"/>
            <a:ext cx="7696200" cy="487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400"/>
              </a:spcBef>
              <a:buSzTx/>
              <a:buFontTx/>
              <a:buNone/>
              <a:defRPr sz="1800" b="0" i="0">
                <a:latin typeface="Gill Sans Light" charset="0"/>
                <a:ea typeface="Gill Sans Light" charset="0"/>
                <a:cs typeface="Gill Sans Light" charset="0"/>
              </a:defRPr>
            </a:lvl1pPr>
            <a:lvl2pPr marL="263525" indent="-206375">
              <a:spcBef>
                <a:spcPts val="400"/>
              </a:spcBef>
              <a:buFontTx/>
              <a:defRPr sz="1800" b="0" i="0">
                <a:latin typeface="Gill Sans Light" charset="0"/>
                <a:ea typeface="Gill Sans Light" charset="0"/>
                <a:cs typeface="Gill Sans Light" charset="0"/>
              </a:defRPr>
            </a:lvl2pPr>
            <a:lvl3pPr marL="450850" indent="-182562">
              <a:spcBef>
                <a:spcPts val="400"/>
              </a:spcBef>
              <a:buFontTx/>
              <a:defRPr sz="1800" b="0" i="0">
                <a:latin typeface="Gill Sans Light" charset="0"/>
                <a:ea typeface="Gill Sans Light" charset="0"/>
                <a:cs typeface="Gill Sans Light" charset="0"/>
              </a:defRPr>
            </a:lvl3pPr>
            <a:lvl4pPr marL="1714500" indent="-342900">
              <a:spcBef>
                <a:spcPts val="400"/>
              </a:spcBef>
              <a:buFontTx/>
              <a:defRPr sz="1800" b="0" i="0">
                <a:latin typeface="Gill Sans Light" charset="0"/>
                <a:ea typeface="Gill Sans Light" charset="0"/>
                <a:cs typeface="Gill Sans Light" charset="0"/>
              </a:defRPr>
            </a:lvl4pPr>
            <a:lvl5pPr marL="2171700" indent="-342900">
              <a:spcBef>
                <a:spcPts val="400"/>
              </a:spcBef>
              <a:buFontTx/>
              <a:defRPr sz="1800"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5334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600"/>
              </a:spcBef>
              <a:defRPr sz="3200"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745188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7278-807D-2549-869E-B896E3920D8F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C834-F867-B242-92C9-60D59DEB70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7278-807D-2549-869E-B896E3920D8F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C834-F867-B242-92C9-60D59DEB70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7278-807D-2549-869E-B896E3920D8F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C834-F867-B242-92C9-60D59DEB70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7278-807D-2549-869E-B896E3920D8F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C834-F867-B242-92C9-60D59DEB70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7278-807D-2549-869E-B896E3920D8F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C834-F867-B242-92C9-60D59DEB70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7278-807D-2549-869E-B896E3920D8F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C834-F867-B242-92C9-60D59DEB70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sz="2800"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sz="2400"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sz="2000"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sz="2000" b="0" i="0">
                <a:latin typeface="Gill Sans Light" charset="0"/>
                <a:ea typeface="Gill Sans Light" charset="0"/>
                <a:cs typeface="Gill Sans Light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7278-807D-2549-869E-B896E3920D8F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C834-F867-B242-92C9-60D59DEB70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 b="0" i="0">
                <a:latin typeface="Gill Sans Light" charset="0"/>
                <a:ea typeface="Gill Sans Light" charset="0"/>
                <a:cs typeface="Gill Sans Light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7278-807D-2549-869E-B896E3920D8F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C834-F867-B242-92C9-60D59DEB70A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A7278-807D-2549-869E-B896E3920D8F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0C834-F867-B242-92C9-60D59DEB70AD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5958467" y="6454401"/>
            <a:ext cx="3040381" cy="285591"/>
            <a:chOff x="4572001" y="6373814"/>
            <a:chExt cx="4343403" cy="407987"/>
          </a:xfrm>
        </p:grpSpPr>
        <p:pic>
          <p:nvPicPr>
            <p:cNvPr id="8" name="Picture 8" descr="CBI_logo.pn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572001" y="6381752"/>
              <a:ext cx="2001839" cy="36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15" cstate="print"/>
            <a:srcRect l="42862" r="2162"/>
            <a:stretch>
              <a:fillRect/>
            </a:stretch>
          </p:blipFill>
          <p:spPr bwMode="auto">
            <a:xfrm>
              <a:off x="6665917" y="6373814"/>
              <a:ext cx="2249487" cy="407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254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ndard.climatebonds.net/sector/protectedagriculture" TargetMode="External"/><Relationship Id="rId4" Type="http://schemas.openxmlformats.org/officeDocument/2006/relationships/hyperlink" Target="mailto:katie@climatebonds.net" TargetMode="External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/>
          <p:cNvSpPr txBox="1">
            <a:spLocks/>
          </p:cNvSpPr>
          <p:nvPr/>
        </p:nvSpPr>
        <p:spPr>
          <a:xfrm>
            <a:off x="502673" y="487012"/>
            <a:ext cx="8221029" cy="46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eaLnBrk="0" hangingPunct="0">
              <a:spcAft>
                <a:spcPts val="600"/>
              </a:spcAft>
              <a:defRPr sz="2800" b="1">
                <a:solidFill>
                  <a:schemeClr val="tx2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  <a:lvl2pPr algn="ctr" eaLnBrk="0" hangingPunct="0">
              <a:defRPr sz="4400">
                <a:solidFill>
                  <a:srgbClr val="376092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eaLnBrk="0" hangingPunct="0">
              <a:defRPr sz="4400">
                <a:solidFill>
                  <a:srgbClr val="376092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eaLnBrk="0" hangingPunct="0">
              <a:defRPr sz="4400">
                <a:solidFill>
                  <a:srgbClr val="376092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eaLnBrk="0" hangingPunct="0">
              <a:defRPr sz="4400">
                <a:solidFill>
                  <a:srgbClr val="376092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76092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76092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76092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76092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r>
              <a:rPr lang="en-GB" sz="3600" b="0" dirty="0">
                <a:solidFill>
                  <a:schemeClr val="accent1">
                    <a:lumMod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Welcome to the Protected Agriculture Criteria - Mexico webinar</a:t>
            </a:r>
            <a:endParaRPr lang="fr-FR" sz="3600" b="0" dirty="0">
              <a:solidFill>
                <a:schemeClr val="accent1">
                  <a:lumMod val="75000"/>
                </a:schemeClr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21549" y="1581711"/>
            <a:ext cx="8230686" cy="4078039"/>
          </a:xfrm>
          <a:prstGeom prst="rect">
            <a:avLst/>
          </a:prstGeom>
          <a:noFill/>
          <a:ln w="38100">
            <a:noFill/>
            <a:prstDash val="dash"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dirty="0">
                <a:latin typeface="Gill Sans" charset="0"/>
                <a:ea typeface="Gill Sans" charset="0"/>
                <a:cs typeface="Gill Sans" charset="0"/>
              </a:rPr>
              <a:t>Don’t forget to connect your audio!</a:t>
            </a:r>
            <a:endParaRPr lang="en-GB" sz="1500" dirty="0">
              <a:latin typeface="Gill Sans" charset="0"/>
              <a:ea typeface="Gill Sans" charset="0"/>
              <a:cs typeface="Gill Sans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sz="1600" dirty="0">
                <a:latin typeface="Gill Sans Light" charset="0"/>
                <a:ea typeface="Gill Sans Light" charset="0"/>
                <a:cs typeface="Gill Sans Light" charset="0"/>
              </a:rPr>
              <a:t>If you have trouble connecting your audio, please use the following instructions:</a:t>
            </a:r>
          </a:p>
          <a:p>
            <a:pPr>
              <a:defRPr/>
            </a:pPr>
            <a:endParaRPr lang="en-GB" sz="1600" dirty="0">
              <a:latin typeface="Gill Sans Light" charset="0"/>
              <a:ea typeface="Gill Sans Light" charset="0"/>
              <a:cs typeface="Gill Sans Light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Gill Sans Light" charset="0"/>
                <a:ea typeface="Gill Sans Light" charset="0"/>
                <a:cs typeface="Gill Sans Light" charset="0"/>
              </a:rPr>
              <a:t>Click “Quick Start”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GB" sz="1600" dirty="0">
              <a:latin typeface="Gill Sans Light" charset="0"/>
              <a:ea typeface="Gill Sans Light" charset="0"/>
              <a:cs typeface="Gill Sans Light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Gill Sans Light" charset="0"/>
                <a:ea typeface="Gill Sans Light" charset="0"/>
                <a:cs typeface="Gill Sans Light" charset="0"/>
              </a:rPr>
              <a:t>Then click “Audio Connection”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GB" sz="1600" dirty="0">
              <a:latin typeface="Gill Sans Light" charset="0"/>
              <a:ea typeface="Gill Sans Light" charset="0"/>
              <a:cs typeface="Gill Sans Light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GB" sz="1600" dirty="0">
              <a:latin typeface="Gill Sans Light" charset="0"/>
              <a:ea typeface="Gill Sans Light" charset="0"/>
              <a:cs typeface="Gill Sans Light" charset="0"/>
            </a:endParaRPr>
          </a:p>
          <a:p>
            <a:pPr>
              <a:defRPr/>
            </a:pPr>
            <a:endParaRPr lang="en-GB" sz="1600" dirty="0">
              <a:latin typeface="Gill Sans Light" charset="0"/>
              <a:ea typeface="Gill Sans Light" charset="0"/>
              <a:cs typeface="Gill Sans Light" charset="0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Gill Sans Light" charset="0"/>
                <a:ea typeface="Gill Sans Light" charset="0"/>
                <a:cs typeface="Gill Sans Light" charset="0"/>
              </a:rPr>
              <a:t>You have the two options: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Gill Sans Light" charset="0"/>
                <a:ea typeface="Gill Sans Light" charset="0"/>
                <a:cs typeface="Gill Sans Light" charset="0"/>
              </a:rPr>
              <a:t>Call on you phone</a:t>
            </a:r>
          </a:p>
          <a:p>
            <a:pPr marL="557213" lvl="1" indent="-214313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latin typeface="Gill Sans Light" charset="0"/>
                <a:ea typeface="Gill Sans Light" charset="0"/>
                <a:cs typeface="Gill Sans Light" charset="0"/>
              </a:rPr>
              <a:t>Call using your computer (recommended)</a:t>
            </a: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en-GB" sz="1600" dirty="0">
              <a:latin typeface="Gill Sans Light" charset="0"/>
              <a:ea typeface="Gill Sans Light" charset="0"/>
              <a:cs typeface="Gill Sans Light" charset="0"/>
            </a:endParaRPr>
          </a:p>
          <a:p>
            <a:pPr>
              <a:defRPr/>
            </a:pPr>
            <a:r>
              <a:rPr lang="en-GB" sz="1600" dirty="0">
                <a:latin typeface="Gill Sans Light" charset="0"/>
                <a:ea typeface="Gill Sans Light" charset="0"/>
                <a:cs typeface="Gill Sans Light" charset="0"/>
              </a:rPr>
              <a:t>If you choose to use your phone, </a:t>
            </a:r>
          </a:p>
          <a:p>
            <a:pPr>
              <a:defRPr/>
            </a:pPr>
            <a:r>
              <a:rPr lang="en-GB" sz="1600" dirty="0">
                <a:latin typeface="Gill Sans Light" charset="0"/>
                <a:ea typeface="Gill Sans Light" charset="0"/>
                <a:cs typeface="Gill Sans Light" charset="0"/>
              </a:rPr>
              <a:t>dial in numbers and codes will be displayed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AE38F27-ABAA-472B-9CB9-CC4500B80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961" y="3792789"/>
            <a:ext cx="2462205" cy="22792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44" b="-17022"/>
          <a:stretch/>
        </p:blipFill>
        <p:spPr>
          <a:xfrm>
            <a:off x="4547238" y="2983292"/>
            <a:ext cx="4176464" cy="54756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88ABA4D3-B82A-442F-93D5-4452F31B3E4C}"/>
              </a:ext>
            </a:extLst>
          </p:cNvPr>
          <p:cNvSpPr/>
          <p:nvPr/>
        </p:nvSpPr>
        <p:spPr>
          <a:xfrm>
            <a:off x="4759490" y="3006648"/>
            <a:ext cx="694943" cy="50085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56325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evron 6"/>
          <p:cNvSpPr/>
          <p:nvPr/>
        </p:nvSpPr>
        <p:spPr>
          <a:xfrm>
            <a:off x="381000" y="2296632"/>
            <a:ext cx="1738422" cy="59542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rPr>
              <a:t>Preparation</a:t>
            </a:r>
          </a:p>
        </p:txBody>
      </p:sp>
      <p:sp>
        <p:nvSpPr>
          <p:cNvPr id="8" name="Chevron 7"/>
          <p:cNvSpPr/>
          <p:nvPr/>
        </p:nvSpPr>
        <p:spPr>
          <a:xfrm>
            <a:off x="2045311" y="2296632"/>
            <a:ext cx="1645581" cy="59542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rPr>
              <a:t>Drafting </a:t>
            </a:r>
          </a:p>
        </p:txBody>
      </p:sp>
      <p:sp>
        <p:nvSpPr>
          <p:cNvPr id="10" name="Chevron 9"/>
          <p:cNvSpPr/>
          <p:nvPr/>
        </p:nvSpPr>
        <p:spPr>
          <a:xfrm>
            <a:off x="7273088" y="2154177"/>
            <a:ext cx="1521073" cy="59542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rPr>
              <a:t>Board approval</a:t>
            </a:r>
          </a:p>
        </p:txBody>
      </p:sp>
      <p:sp>
        <p:nvSpPr>
          <p:cNvPr id="11" name="Chevron 10"/>
          <p:cNvSpPr/>
          <p:nvPr/>
        </p:nvSpPr>
        <p:spPr>
          <a:xfrm>
            <a:off x="5409201" y="1760433"/>
            <a:ext cx="1768404" cy="595424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rPr>
              <a:t>Public consultation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131983" y="2977114"/>
            <a:ext cx="0" cy="712384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4324" y="3774556"/>
            <a:ext cx="1451987" cy="5847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Background research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45757" y="3981886"/>
            <a:ext cx="1745135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Background paper drafted by CBI &amp; IADB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3947143" y="3689498"/>
            <a:ext cx="1946439" cy="156966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Feedback on approach and draft Criteria: Are they feasible and practical for issuers and verifiers? 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673737" y="2695985"/>
            <a:ext cx="11510" cy="889204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034431" y="3689498"/>
            <a:ext cx="1261218" cy="107721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Final refinements to Criteria if needed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381000" y="536570"/>
            <a:ext cx="8763000" cy="533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60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zh-CN" dirty="0">
                <a:solidFill>
                  <a:schemeClr val="accent1">
                    <a:lumMod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Mexican Protected Agriculture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Criteria:</a:t>
            </a:r>
            <a:r>
              <a:rPr lang="en-GB" altLang="zh-CN" dirty="0">
                <a:solidFill>
                  <a:schemeClr val="accent1">
                    <a:lumMod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</a:p>
          <a:p>
            <a:r>
              <a:rPr lang="en-GB" altLang="zh-CN" dirty="0">
                <a:solidFill>
                  <a:schemeClr val="accent1">
                    <a:lumMod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development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process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/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37215" y="4428161"/>
            <a:ext cx="1012922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Release to the market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8033624" y="3084183"/>
            <a:ext cx="10052" cy="1210630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839423" y="3002682"/>
            <a:ext cx="0" cy="899475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hevron 18"/>
          <p:cNvSpPr/>
          <p:nvPr/>
        </p:nvSpPr>
        <p:spPr>
          <a:xfrm>
            <a:off x="3783733" y="1740668"/>
            <a:ext cx="1625468" cy="59542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rPr>
              <a:t>Technical review </a:t>
            </a:r>
            <a:endParaRPr lang="en-US" sz="1600" dirty="0">
              <a:solidFill>
                <a:schemeClr val="tx1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602013" y="2563216"/>
            <a:ext cx="11510" cy="889204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79859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Mexican Protected Agriculture </a:t>
            </a: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</a:rPr>
              <a:t>Criteria</a:t>
            </a:r>
            <a:r>
              <a:rPr lang="en-GB" altLang="zh-CN" sz="36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br>
              <a:rPr lang="en-GB" altLang="zh-CN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altLang="zh-CN" sz="3600" dirty="0">
                <a:solidFill>
                  <a:schemeClr val="accent1">
                    <a:lumMod val="75000"/>
                  </a:schemeClr>
                </a:solidFill>
              </a:rPr>
              <a:t>development </a:t>
            </a: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</a:rPr>
              <a:t>process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38155"/>
              </p:ext>
            </p:extLst>
          </p:nvPr>
        </p:nvGraphicFramePr>
        <p:xfrm>
          <a:off x="566531" y="2061788"/>
          <a:ext cx="6178826" cy="2652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88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7482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Protected Agriculture Technical Working Group (TWG)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546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800" b="0" i="0" dirty="0"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Dr. Christine </a:t>
                      </a:r>
                      <a:r>
                        <a:rPr lang="en-US" sz="1800" b="0" i="0" dirty="0" err="1"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Negra</a:t>
                      </a:r>
                      <a:r>
                        <a:rPr lang="en-US" sz="1800" b="0" i="0" dirty="0"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, Versant Vision LLC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800" b="0" i="0" dirty="0"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Lawrence Pratt, Independent</a:t>
                      </a:r>
                      <a:r>
                        <a:rPr lang="en-US" sz="1800" b="0" i="0" baseline="0" dirty="0"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 Consultant </a:t>
                      </a:r>
                      <a:endParaRPr lang="en-US" sz="1800" b="0" i="0" dirty="0"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800" b="0" i="0" dirty="0"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Juan Manuel Ortega, Independent Consultant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800" b="0" i="0" dirty="0"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Peter </a:t>
                      </a:r>
                      <a:r>
                        <a:rPr lang="en-US" sz="1800" b="0" i="0" dirty="0" err="1"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Chege</a:t>
                      </a:r>
                      <a:r>
                        <a:rPr lang="en-US" sz="1800" b="0" i="0" dirty="0"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, Hydroponics Kenya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800" b="0" i="0" dirty="0"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Rama Chandra Reddy, World Bank Group</a:t>
                      </a: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04302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>
            <a:spLocks noChangeArrowheads="1"/>
          </p:cNvSpPr>
          <p:nvPr/>
        </p:nvSpPr>
        <p:spPr bwMode="auto">
          <a:xfrm>
            <a:off x="0" y="4318091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等线" charset="-122"/>
                <a:sym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等线" charset="-122"/>
                <a:sym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等线" charset="-122"/>
                <a:sym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等线" charset="-122"/>
                <a:sym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等线" charset="-122"/>
                <a:sym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等线" charset="-122"/>
                <a:sym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等线" charset="-122"/>
                <a:sym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等线" charset="-122"/>
                <a:sym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等线" charset="-122"/>
                <a:sym typeface="Calibri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Mexican Protected Agriculture</a:t>
            </a:r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altLang="zh-CN" sz="4000" dirty="0">
                <a:solidFill>
                  <a:schemeClr val="accent1">
                    <a:lumMod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Criteria: </a:t>
            </a:r>
            <a:r>
              <a:rPr lang="en-US" altLang="zh-CN" sz="4000" dirty="0" smtClean="0">
                <a:solidFill>
                  <a:schemeClr val="accent1">
                    <a:lumMod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research focus and climate alignment </a:t>
            </a:r>
            <a:endParaRPr lang="en-GB" sz="4000" dirty="0">
              <a:solidFill>
                <a:schemeClr val="accent1">
                  <a:lumMod val="75000"/>
                </a:schemeClr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9"/>
            <a:ext cx="9144000" cy="301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79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23900" y="1517374"/>
            <a:ext cx="7696200" cy="4876800"/>
          </a:xfrm>
        </p:spPr>
        <p:txBody>
          <a:bodyPr/>
          <a:lstStyle/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Severe to extreme water scarcity in most of the country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Highest level Government commitment to more climate-friendly and resilient agricultural production to ensure food security.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Protected Agriculture is an important part of the strategy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Economic drivers – export earnings, increased income from productivity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12913"/>
            <a:ext cx="8382000" cy="6858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Policy Drivers (Mexico)</a:t>
            </a:r>
          </a:p>
        </p:txBody>
      </p:sp>
    </p:spTree>
    <p:extLst>
      <p:ext uri="{BB962C8B-B14F-4D97-AF65-F5344CB8AC3E}">
        <p14:creationId xmlns:p14="http://schemas.microsoft.com/office/powerpoint/2010/main" val="174933823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10208" y="1577009"/>
            <a:ext cx="8252791" cy="46846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Tomato as indicator crop (importance, reference crop and comparative data)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Business as Usual (BAU) is traditional open field seasonal tomato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Four Protected Agriculture technologies</a:t>
            </a:r>
          </a:p>
          <a:p>
            <a:pPr marL="793750" lvl="2" indent="-342900">
              <a:buFont typeface="Courier New" charset="0"/>
              <a:buChar char="o"/>
            </a:pPr>
            <a:r>
              <a:rPr lang="en-US" sz="2200" dirty="0"/>
              <a:t>Low tech (rudimentary shading on stilts)</a:t>
            </a:r>
          </a:p>
          <a:p>
            <a:pPr marL="793750" lvl="2" indent="-342900">
              <a:buFont typeface="Courier New" charset="0"/>
              <a:buChar char="o"/>
            </a:pPr>
            <a:r>
              <a:rPr lang="en-US" sz="2200" dirty="0"/>
              <a:t>Shade Houses (entirely mesh-enclosed structures)</a:t>
            </a:r>
          </a:p>
          <a:p>
            <a:pPr marL="793750" lvl="2" indent="-342900">
              <a:buFont typeface="Courier New" charset="0"/>
              <a:buChar char="o"/>
            </a:pPr>
            <a:r>
              <a:rPr lang="en-US" sz="2200" dirty="0"/>
              <a:t>Medium tech (enclosed structures, using soil)</a:t>
            </a:r>
          </a:p>
          <a:p>
            <a:pPr marL="793750" lvl="2" indent="-342900">
              <a:buFont typeface="Courier New" charset="0"/>
              <a:buChar char="o"/>
            </a:pPr>
            <a:r>
              <a:rPr lang="en-US" sz="2200" dirty="0"/>
              <a:t>High tech (entire isolate, plants grown in substrates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6858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Research Focus (1)</a:t>
            </a:r>
          </a:p>
        </p:txBody>
      </p:sp>
    </p:spTree>
    <p:extLst>
      <p:ext uri="{BB962C8B-B14F-4D97-AF65-F5344CB8AC3E}">
        <p14:creationId xmlns:p14="http://schemas.microsoft.com/office/powerpoint/2010/main" val="140657721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="" xmlns:a16="http://schemas.microsoft.com/office/drawing/2014/main" id="{EB64E759-75D1-7549-A39A-D10ED93E4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58" name="Slide Number Placeholder 2">
            <a:extLst>
              <a:ext uri="{FF2B5EF4-FFF2-40B4-BE49-F238E27FC236}">
                <a16:creationId xmlns="" xmlns:a16="http://schemas.microsoft.com/office/drawing/2014/main" id="{9A9439FA-6721-2C49-9E1E-D5C1DC19DE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530A1B-0F5B-B140-97A5-3EE4971857D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9459" name="officeArt object">
            <a:extLst>
              <a:ext uri="{FF2B5EF4-FFF2-40B4-BE49-F238E27FC236}">
                <a16:creationId xmlns="" xmlns:a16="http://schemas.microsoft.com/office/drawing/2014/main" id="{CCEF3247-62FD-1240-A71B-756D5CF27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930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="" xmlns:a16="http://schemas.microsoft.com/office/drawing/2014/main" id="{24F10F6D-08DF-B04B-8318-7FDEF1F8A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2" name="Slide Number Placeholder 2">
            <a:extLst>
              <a:ext uri="{FF2B5EF4-FFF2-40B4-BE49-F238E27FC236}">
                <a16:creationId xmlns="" xmlns:a16="http://schemas.microsoft.com/office/drawing/2014/main" id="{45FC4E6C-7200-DC40-86CC-C883EBFBB2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DDB754-F900-A644-83A5-D8EABBF48A0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0483" name="officeArt object">
            <a:extLst>
              <a:ext uri="{FF2B5EF4-FFF2-40B4-BE49-F238E27FC236}">
                <a16:creationId xmlns="" xmlns:a16="http://schemas.microsoft.com/office/drawing/2014/main" id="{A07B70E0-FD49-7442-AE2E-78975DE59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6038"/>
            <a:ext cx="91059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508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="" xmlns:a16="http://schemas.microsoft.com/office/drawing/2014/main" id="{207C7937-98A8-3949-B727-D17783009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6" name="Slide Number Placeholder 2">
            <a:extLst>
              <a:ext uri="{FF2B5EF4-FFF2-40B4-BE49-F238E27FC236}">
                <a16:creationId xmlns="" xmlns:a16="http://schemas.microsoft.com/office/drawing/2014/main" id="{44CA5FC9-FE14-354F-B6A3-18BC571633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8C7622-262F-D74C-92EF-699E416D29E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1507" name="officeArt object">
            <a:extLst>
              <a:ext uri="{FF2B5EF4-FFF2-40B4-BE49-F238E27FC236}">
                <a16:creationId xmlns="" xmlns:a16="http://schemas.microsoft.com/office/drawing/2014/main" id="{6C55D65A-5F36-E445-A179-BC5A87BCD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629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="" xmlns:a16="http://schemas.microsoft.com/office/drawing/2014/main" id="{173A8DEF-2FDA-0841-81EF-0C41BB68B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2530" name="Slide Number Placeholder 2">
            <a:extLst>
              <a:ext uri="{FF2B5EF4-FFF2-40B4-BE49-F238E27FC236}">
                <a16:creationId xmlns="" xmlns:a16="http://schemas.microsoft.com/office/drawing/2014/main" id="{BBF3F2DB-70D9-184B-B01F-9DFFE0486E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61AE24-A3D0-C743-9FC4-E3F2B9143FF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2531" name="Picture 3">
            <a:extLst>
              <a:ext uri="{FF2B5EF4-FFF2-40B4-BE49-F238E27FC236}">
                <a16:creationId xmlns="" xmlns:a16="http://schemas.microsoft.com/office/drawing/2014/main" id="{5D0EAFCB-79D2-494C-A53C-333437023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963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54439" y="1371600"/>
            <a:ext cx="7908561" cy="4876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Comparisons across multiple sustainability-related dimensions</a:t>
            </a:r>
          </a:p>
          <a:p>
            <a:pPr marL="606425" lvl="1" indent="-342900">
              <a:buFont typeface="Arial Unicode MS" panose="020B0604020202020204" pitchFamily="34" charset="-128"/>
              <a:buChar char="▸"/>
            </a:pPr>
            <a:r>
              <a:rPr lang="en-US" sz="2200" dirty="0"/>
              <a:t>Productivity</a:t>
            </a:r>
          </a:p>
          <a:p>
            <a:pPr marL="606425" lvl="1" indent="-342900">
              <a:buFont typeface="Arial Unicode MS" panose="020B0604020202020204" pitchFamily="34" charset="-128"/>
              <a:buChar char="▸"/>
            </a:pPr>
            <a:r>
              <a:rPr lang="en-US" sz="2200" dirty="0"/>
              <a:t>Land and soil requirements</a:t>
            </a:r>
          </a:p>
          <a:p>
            <a:pPr marL="606425" lvl="1" indent="-342900">
              <a:buFont typeface="Arial Unicode MS" panose="020B0604020202020204" pitchFamily="34" charset="-128"/>
              <a:buChar char="▸"/>
            </a:pPr>
            <a:r>
              <a:rPr lang="en-US" sz="2200" dirty="0"/>
              <a:t>GHG footprint </a:t>
            </a:r>
          </a:p>
          <a:p>
            <a:pPr marL="606425" lvl="1" indent="-342900">
              <a:buFont typeface="Arial Unicode MS" panose="020B0604020202020204" pitchFamily="34" charset="-128"/>
              <a:buChar char="▸"/>
            </a:pPr>
            <a:r>
              <a:rPr lang="en-US" sz="2200" dirty="0"/>
              <a:t>Vulnerability</a:t>
            </a:r>
          </a:p>
          <a:p>
            <a:pPr marL="606425" lvl="1" indent="-342900">
              <a:buFont typeface="Arial Unicode MS" panose="020B0604020202020204" pitchFamily="34" charset="-128"/>
              <a:buChar char="▸"/>
            </a:pPr>
            <a:r>
              <a:rPr lang="en-US" sz="2200" dirty="0"/>
              <a:t>Water use</a:t>
            </a:r>
          </a:p>
          <a:p>
            <a:pPr marL="606425" lvl="1" indent="-342900">
              <a:buFont typeface="Arial Unicode MS" panose="020B0604020202020204" pitchFamily="34" charset="-128"/>
              <a:buChar char="▸"/>
            </a:pPr>
            <a:r>
              <a:rPr lang="en-US" sz="2200" dirty="0"/>
              <a:t>Chemical inputs (fertilizers and pesticides)</a:t>
            </a:r>
          </a:p>
          <a:p>
            <a:pPr marL="606425" lvl="1" indent="-342900">
              <a:buFont typeface="Arial Unicode MS" panose="020B0604020202020204" pitchFamily="34" charset="-128"/>
              <a:buChar char="▸"/>
            </a:pPr>
            <a:r>
              <a:rPr lang="en-US" sz="2200" dirty="0"/>
              <a:t>Energy use</a:t>
            </a:r>
          </a:p>
          <a:p>
            <a:pPr marL="606425" lvl="1" indent="-342900">
              <a:buFont typeface="Arial Unicode MS" panose="020B0604020202020204" pitchFamily="34" charset="-128"/>
              <a:buChar char="▸"/>
            </a:pPr>
            <a:r>
              <a:rPr lang="en-US" sz="2200" dirty="0"/>
              <a:t>Waste</a:t>
            </a:r>
          </a:p>
          <a:p>
            <a:pPr marL="606425" lvl="1" indent="-342900">
              <a:buFont typeface="Arial Unicode MS" panose="020B0604020202020204" pitchFamily="34" charset="-128"/>
              <a:buChar char="▸"/>
            </a:pPr>
            <a:r>
              <a:rPr lang="en-US" sz="2200" dirty="0"/>
              <a:t>Labor issues</a:t>
            </a:r>
          </a:p>
          <a:p>
            <a:pPr marL="606425" lvl="1" indent="-342900">
              <a:buFont typeface="Arial Unicode MS" panose="020B0604020202020204" pitchFamily="34" charset="-128"/>
              <a:buChar char="▸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 normalized to impact per kg or ton of final product, with % comparisons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69905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Research Focus (2)</a:t>
            </a:r>
          </a:p>
        </p:txBody>
      </p:sp>
    </p:spTree>
    <p:extLst>
      <p:ext uri="{BB962C8B-B14F-4D97-AF65-F5344CB8AC3E}">
        <p14:creationId xmlns:p14="http://schemas.microsoft.com/office/powerpoint/2010/main" val="645813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To ask questions</a:t>
            </a:r>
          </a:p>
        </p:txBody>
      </p:sp>
      <p:sp>
        <p:nvSpPr>
          <p:cNvPr id="4" name="Content Placeholder 12">
            <a:extLst>
              <a:ext uri="{FF2B5EF4-FFF2-40B4-BE49-F238E27FC236}">
                <a16:creationId xmlns="" xmlns:a16="http://schemas.microsoft.com/office/drawing/2014/main" id="{21E21157-1873-45D1-9F4B-1B704BC50452}"/>
              </a:ext>
            </a:extLst>
          </p:cNvPr>
          <p:cNvSpPr txBox="1">
            <a:spLocks/>
          </p:cNvSpPr>
          <p:nvPr/>
        </p:nvSpPr>
        <p:spPr>
          <a:xfrm>
            <a:off x="381000" y="1371600"/>
            <a:ext cx="7575376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tx2"/>
                </a:solidFill>
                <a:latin typeface="Gill Sans Light" charset="0"/>
                <a:ea typeface="Gill Sans Light" charset="0"/>
                <a:cs typeface="Gill Sans Light" charset="0"/>
              </a:rPr>
              <a:t>Please type a question any time during the presentation by inserting the question in the Q&amp;A box:</a:t>
            </a:r>
          </a:p>
          <a:p>
            <a:endParaRPr lang="en-GB" sz="1600" dirty="0">
              <a:solidFill>
                <a:schemeClr val="accent4"/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89135"/>
            <a:ext cx="7000287" cy="394224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88ABA4D3-B82A-442F-93D5-4452F31B3E4C}"/>
              </a:ext>
            </a:extLst>
          </p:cNvPr>
          <p:cNvSpPr/>
          <p:nvPr/>
        </p:nvSpPr>
        <p:spPr>
          <a:xfrm>
            <a:off x="7014218" y="2272119"/>
            <a:ext cx="694943" cy="50085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52936"/>
            <a:ext cx="4247478" cy="317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6644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54439" y="1371600"/>
            <a:ext cx="7908561" cy="4876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Comparisons across multiple sustainability-related dimensions</a:t>
            </a:r>
          </a:p>
          <a:p>
            <a:pPr marL="606425" lvl="1" indent="-342900">
              <a:buFont typeface="Arial Unicode MS" panose="020B0604020202020204" pitchFamily="34" charset="-128"/>
              <a:buChar char="▸"/>
            </a:pPr>
            <a:r>
              <a:rPr lang="en-US" sz="2200" dirty="0"/>
              <a:t>Productivity</a:t>
            </a:r>
          </a:p>
          <a:p>
            <a:pPr marL="606425" lvl="1" indent="-342900">
              <a:buFont typeface="Arial Unicode MS" panose="020B0604020202020204" pitchFamily="34" charset="-128"/>
              <a:buChar char="▸"/>
            </a:pPr>
            <a:r>
              <a:rPr lang="en-US" sz="2200" dirty="0"/>
              <a:t>Land and soil requirements</a:t>
            </a:r>
          </a:p>
          <a:p>
            <a:pPr marL="606425" lvl="1" indent="-342900">
              <a:buFont typeface="Arial Unicode MS" panose="020B0604020202020204" pitchFamily="34" charset="-128"/>
              <a:buChar char="▸"/>
            </a:pPr>
            <a:r>
              <a:rPr lang="en-US" sz="2200" dirty="0"/>
              <a:t>GHG footprint </a:t>
            </a:r>
          </a:p>
          <a:p>
            <a:pPr marL="606425" lvl="1" indent="-342900">
              <a:buFont typeface="Arial Unicode MS" panose="020B0604020202020204" pitchFamily="34" charset="-128"/>
              <a:buChar char="▸"/>
            </a:pPr>
            <a:r>
              <a:rPr lang="en-US" sz="2200" dirty="0"/>
              <a:t>Vulnerability</a:t>
            </a:r>
          </a:p>
          <a:p>
            <a:pPr marL="606425" lvl="1" indent="-342900">
              <a:buFont typeface="Arial Unicode MS" panose="020B0604020202020204" pitchFamily="34" charset="-128"/>
              <a:buChar char="▸"/>
            </a:pPr>
            <a:r>
              <a:rPr lang="en-US" sz="2200" dirty="0"/>
              <a:t>Water use</a:t>
            </a:r>
          </a:p>
          <a:p>
            <a:pPr marL="606425" lvl="1" indent="-342900">
              <a:buFont typeface="Arial Unicode MS" panose="020B0604020202020204" pitchFamily="34" charset="-128"/>
              <a:buChar char="▸"/>
            </a:pPr>
            <a:r>
              <a:rPr lang="en-US" sz="2200" dirty="0"/>
              <a:t>Chemical inputs (fertilizers and pesticides)</a:t>
            </a:r>
          </a:p>
          <a:p>
            <a:pPr marL="606425" lvl="1" indent="-342900">
              <a:buFont typeface="Arial Unicode MS" panose="020B0604020202020204" pitchFamily="34" charset="-128"/>
              <a:buChar char="▸"/>
            </a:pPr>
            <a:r>
              <a:rPr lang="en-US" sz="2200" dirty="0"/>
              <a:t>Energy use</a:t>
            </a:r>
          </a:p>
          <a:p>
            <a:pPr marL="606425" lvl="1" indent="-342900">
              <a:buFont typeface="Arial Unicode MS" panose="020B0604020202020204" pitchFamily="34" charset="-128"/>
              <a:buChar char="▸"/>
            </a:pPr>
            <a:r>
              <a:rPr lang="en-US" sz="2200" dirty="0"/>
              <a:t>Waste</a:t>
            </a:r>
          </a:p>
          <a:p>
            <a:pPr marL="606425" lvl="1" indent="-342900">
              <a:buFont typeface="Arial Unicode MS" panose="020B0604020202020204" pitchFamily="34" charset="-128"/>
              <a:buChar char="▸"/>
            </a:pPr>
            <a:r>
              <a:rPr lang="en-US" sz="2200" dirty="0"/>
              <a:t>Labor issues</a:t>
            </a:r>
          </a:p>
          <a:p>
            <a:pPr marL="606425" lvl="1" indent="-342900">
              <a:buFont typeface="Arial Unicode MS" panose="020B0604020202020204" pitchFamily="34" charset="-128"/>
              <a:buChar char="▸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 normalized to impact per kg or ton of final product, with % comparisons</a:t>
            </a:r>
          </a:p>
          <a:p>
            <a:pPr marL="606425" lvl="1" indent="-342900">
              <a:buFont typeface="Arial Unicode MS" panose="020B0604020202020204" pitchFamily="34" charset="-128"/>
              <a:buChar char="▸"/>
            </a:pP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Research Focus (2)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E0A06BD-A284-B24C-88DD-BEE0EB5BECAE}"/>
              </a:ext>
            </a:extLst>
          </p:cNvPr>
          <p:cNvSpPr/>
          <p:nvPr/>
        </p:nvSpPr>
        <p:spPr>
          <a:xfrm>
            <a:off x="1034321" y="2428407"/>
            <a:ext cx="3117954" cy="779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1497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6210" y="593800"/>
            <a:ext cx="8382000" cy="533400"/>
          </a:xfrm>
        </p:spPr>
        <p:txBody>
          <a:bodyPr>
            <a:noAutofit/>
          </a:bodyPr>
          <a:lstStyle/>
          <a:p>
            <a:r>
              <a:rPr lang="en-GB" altLang="zh-CN" dirty="0">
                <a:solidFill>
                  <a:schemeClr val="accent1">
                    <a:lumMod val="75000"/>
                  </a:schemeClr>
                </a:solidFill>
              </a:rPr>
              <a:t>Climate Alignment of Protected Agriculture: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239" y="1255264"/>
            <a:ext cx="819487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Gill Sans Light" charset="0"/>
                <a:ea typeface="Gill Sans Light" charset="0"/>
                <a:cs typeface="Gill Sans Light" charset="0"/>
              </a:rPr>
              <a:t>Increased Productivity</a:t>
            </a:r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 is the key factor driving improvements. </a:t>
            </a:r>
            <a:endParaRPr lang="en-GB" sz="2000" dirty="0">
              <a:latin typeface="Gill Sans Light" charset="0"/>
              <a:ea typeface="Gill Sans Light" charset="0"/>
              <a:cs typeface="Gill Sans Light" charset="0"/>
            </a:endParaRPr>
          </a:p>
          <a:p>
            <a:pPr marL="742950" lvl="1" indent="-285750">
              <a:buFont typeface="Arial" charset="0"/>
              <a:buChar char="•"/>
            </a:pPr>
            <a:endParaRPr lang="en-GB" u="sng" dirty="0">
              <a:latin typeface="Gill Sans Light" charset="0"/>
              <a:ea typeface="Gill Sans Light" charset="0"/>
              <a:cs typeface="Gill Sans Light" charset="0"/>
            </a:endParaRPr>
          </a:p>
          <a:p>
            <a:pPr marL="742950" lvl="1" indent="-285750">
              <a:buFont typeface="Arial" charset="0"/>
              <a:buChar char="•"/>
            </a:pPr>
            <a:endParaRPr lang="en-GB" u="sng" dirty="0">
              <a:latin typeface="Gill Sans Light" charset="0"/>
              <a:ea typeface="Gill Sans Light" charset="0"/>
              <a:cs typeface="Gill Sans Light" charset="0"/>
            </a:endParaRPr>
          </a:p>
          <a:p>
            <a:endParaRPr lang="en-GB" dirty="0">
              <a:latin typeface="Gill Sans Light" charset="0"/>
              <a:ea typeface="Gill Sans Light" charset="0"/>
              <a:cs typeface="Gill Sans Light" charset="0"/>
            </a:endParaRPr>
          </a:p>
          <a:p>
            <a:endParaRPr lang="en-GB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93843" y="4332610"/>
            <a:ext cx="1577009" cy="16436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13287" y="4757530"/>
            <a:ext cx="1563757" cy="12544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53500" y="4598504"/>
            <a:ext cx="1508253" cy="13777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338A0D70-3F15-1244-AD61-EFACC26CE2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05057"/>
              </p:ext>
            </p:extLst>
          </p:nvPr>
        </p:nvGraphicFramePr>
        <p:xfrm>
          <a:off x="546708" y="2317761"/>
          <a:ext cx="8191502" cy="3467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5804">
                  <a:extLst>
                    <a:ext uri="{9D8B030D-6E8A-4147-A177-3AD203B41FA5}">
                      <a16:colId xmlns="" xmlns:a16="http://schemas.microsoft.com/office/drawing/2014/main" val="3784197455"/>
                    </a:ext>
                  </a:extLst>
                </a:gridCol>
                <a:gridCol w="1664940">
                  <a:extLst>
                    <a:ext uri="{9D8B030D-6E8A-4147-A177-3AD203B41FA5}">
                      <a16:colId xmlns="" xmlns:a16="http://schemas.microsoft.com/office/drawing/2014/main" val="805005369"/>
                    </a:ext>
                  </a:extLst>
                </a:gridCol>
                <a:gridCol w="1704158">
                  <a:extLst>
                    <a:ext uri="{9D8B030D-6E8A-4147-A177-3AD203B41FA5}">
                      <a16:colId xmlns="" xmlns:a16="http://schemas.microsoft.com/office/drawing/2014/main" val="2864649381"/>
                    </a:ext>
                  </a:extLst>
                </a:gridCol>
                <a:gridCol w="1638300">
                  <a:extLst>
                    <a:ext uri="{9D8B030D-6E8A-4147-A177-3AD203B41FA5}">
                      <a16:colId xmlns="" xmlns:a16="http://schemas.microsoft.com/office/drawing/2014/main" val="1306355178"/>
                    </a:ext>
                  </a:extLst>
                </a:gridCol>
                <a:gridCol w="1638300">
                  <a:extLst>
                    <a:ext uri="{9D8B030D-6E8A-4147-A177-3AD203B41FA5}">
                      <a16:colId xmlns="" xmlns:a16="http://schemas.microsoft.com/office/drawing/2014/main" val="2041435771"/>
                    </a:ext>
                  </a:extLst>
                </a:gridCol>
              </a:tblGrid>
              <a:tr h="7307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" charset="0"/>
                          <a:ea typeface="Gill Sans" charset="0"/>
                          <a:cs typeface="Gill Sans" charset="0"/>
                        </a:rPr>
                        <a:t>BAU (open field)</a:t>
                      </a:r>
                    </a:p>
                  </a:txBody>
                  <a:tcPr marL="50800" marR="50800" marT="50804" marB="50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" charset="0"/>
                          <a:ea typeface="Gill Sans" charset="0"/>
                          <a:cs typeface="Gill Sans" charset="0"/>
                        </a:rPr>
                        <a:t>High Tech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" charset="0"/>
                          <a:ea typeface="Gill Sans" charset="0"/>
                          <a:cs typeface="Gill Sans" charset="0"/>
                        </a:rPr>
                        <a:t>(current best practices)</a:t>
                      </a:r>
                    </a:p>
                  </a:txBody>
                  <a:tcPr marL="50800" marR="50800" marT="50804" marB="50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" charset="0"/>
                          <a:ea typeface="Gill Sans" charset="0"/>
                          <a:cs typeface="Gill Sans" charset="0"/>
                        </a:rPr>
                        <a:t>Low Tech</a:t>
                      </a:r>
                    </a:p>
                  </a:txBody>
                  <a:tcPr marL="50800" marR="50800" marT="50804" marB="50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" charset="0"/>
                          <a:ea typeface="Gill Sans" charset="0"/>
                          <a:cs typeface="Gill Sans" charset="0"/>
                        </a:rPr>
                        <a:t>Shade House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" charset="0"/>
                          <a:ea typeface="Gill Sans" charset="0"/>
                          <a:cs typeface="Gill Sans" charset="0"/>
                        </a:rPr>
                        <a:t>Medium Tech</a:t>
                      </a:r>
                    </a:p>
                  </a:txBody>
                  <a:tcPr marL="50800" marR="50800" marT="50804" marB="50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6461315"/>
                  </a:ext>
                </a:extLst>
              </a:tr>
              <a:tr h="25247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22 tons/ha rainfed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40 tons/ha irrigated</a:t>
                      </a:r>
                    </a:p>
                  </a:txBody>
                  <a:tcPr marL="50800" marR="50800" marT="50804" marB="50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500 - 800 ton/ha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(12x to 35x improvement vs BAU)</a:t>
                      </a:r>
                    </a:p>
                  </a:txBody>
                  <a:tcPr marL="50800" marR="50800" marT="50804" marB="50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100 to 300 tons/ha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(2.5x to 13x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improvement vs BAU)</a:t>
                      </a:r>
                    </a:p>
                  </a:txBody>
                  <a:tcPr marL="50800" marR="50800" marT="50804" marB="50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Seasonal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120 to 150 tons/ha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Year Round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250 to 300 tons/ha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(3x to 14x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improvement vs BAU)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400 ton/ha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(estimated median)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0" i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(10x to 18x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improvement vs BAU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50800" marR="50800" marT="50804" marB="508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64937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84198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6210" y="593800"/>
            <a:ext cx="8382000" cy="533400"/>
          </a:xfrm>
        </p:spPr>
        <p:txBody>
          <a:bodyPr>
            <a:noAutofit/>
          </a:bodyPr>
          <a:lstStyle/>
          <a:p>
            <a:r>
              <a:rPr lang="en-GB" altLang="zh-CN" dirty="0">
                <a:solidFill>
                  <a:schemeClr val="accent1">
                    <a:lumMod val="75000"/>
                  </a:schemeClr>
                </a:solidFill>
              </a:rPr>
              <a:t>Climate Alignment of Protected Agriculture: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239" y="1255264"/>
            <a:ext cx="81948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ill Sans Light" charset="0"/>
                <a:ea typeface="Gill Sans Light" charset="0"/>
                <a:cs typeface="Gill Sans Light" charset="0"/>
              </a:rPr>
              <a:t>Protected agriculture </a:t>
            </a:r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reduces </a:t>
            </a:r>
            <a:r>
              <a:rPr lang="en-US" sz="2000" b="1" dirty="0">
                <a:latin typeface="Gill Sans Light" charset="0"/>
                <a:ea typeface="Gill Sans Light" charset="0"/>
                <a:cs typeface="Gill Sans Light" charset="0"/>
              </a:rPr>
              <a:t>water consumption </a:t>
            </a:r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per unit of production compared to open-field</a:t>
            </a:r>
            <a:r>
              <a:rPr lang="en-GB" sz="2000" dirty="0">
                <a:latin typeface="Gill Sans Light" charset="0"/>
                <a:ea typeface="Gill Sans Light" charset="0"/>
                <a:cs typeface="Gill Sans Light" charset="0"/>
              </a:rPr>
              <a:t> (m3 of water per ton of tomato produced)</a:t>
            </a:r>
          </a:p>
          <a:p>
            <a:pPr marL="742950" lvl="1" indent="-285750">
              <a:buFont typeface="Arial" charset="0"/>
              <a:buChar char="•"/>
            </a:pPr>
            <a:endParaRPr lang="en-GB" u="sng" dirty="0">
              <a:latin typeface="Gill Sans Light" charset="0"/>
              <a:ea typeface="Gill Sans Light" charset="0"/>
              <a:cs typeface="Gill Sans Light" charset="0"/>
            </a:endParaRPr>
          </a:p>
          <a:p>
            <a:pPr marL="742950" lvl="1" indent="-285750">
              <a:buFont typeface="Arial" charset="0"/>
              <a:buChar char="•"/>
            </a:pPr>
            <a:endParaRPr lang="en-GB" u="sng" dirty="0">
              <a:latin typeface="Gill Sans Light" charset="0"/>
              <a:ea typeface="Gill Sans Light" charset="0"/>
              <a:cs typeface="Gill Sans Light" charset="0"/>
            </a:endParaRPr>
          </a:p>
          <a:p>
            <a:endParaRPr lang="en-GB" dirty="0">
              <a:latin typeface="Gill Sans Light" charset="0"/>
              <a:ea typeface="Gill Sans Light" charset="0"/>
              <a:cs typeface="Gill Sans Light" charset="0"/>
            </a:endParaRPr>
          </a:p>
          <a:p>
            <a:endParaRPr lang="en-GB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9C87EFA7-C84A-7F4E-AD0F-A496BC1AF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258280"/>
              </p:ext>
            </p:extLst>
          </p:nvPr>
        </p:nvGraphicFramePr>
        <p:xfrm>
          <a:off x="521310" y="2384772"/>
          <a:ext cx="8051799" cy="348265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953846">
                  <a:extLst>
                    <a:ext uri="{9D8B030D-6E8A-4147-A177-3AD203B41FA5}">
                      <a16:colId xmlns="" xmlns:a16="http://schemas.microsoft.com/office/drawing/2014/main" val="1515836247"/>
                    </a:ext>
                  </a:extLst>
                </a:gridCol>
                <a:gridCol w="1296634">
                  <a:extLst>
                    <a:ext uri="{9D8B030D-6E8A-4147-A177-3AD203B41FA5}">
                      <a16:colId xmlns="" xmlns:a16="http://schemas.microsoft.com/office/drawing/2014/main" val="4047934066"/>
                    </a:ext>
                  </a:extLst>
                </a:gridCol>
                <a:gridCol w="1452379">
                  <a:extLst>
                    <a:ext uri="{9D8B030D-6E8A-4147-A177-3AD203B41FA5}">
                      <a16:colId xmlns="" xmlns:a16="http://schemas.microsoft.com/office/drawing/2014/main" val="222927902"/>
                    </a:ext>
                  </a:extLst>
                </a:gridCol>
                <a:gridCol w="1444182">
                  <a:extLst>
                    <a:ext uri="{9D8B030D-6E8A-4147-A177-3AD203B41FA5}">
                      <a16:colId xmlns="" xmlns:a16="http://schemas.microsoft.com/office/drawing/2014/main" val="3000379327"/>
                    </a:ext>
                  </a:extLst>
                </a:gridCol>
                <a:gridCol w="1452379">
                  <a:extLst>
                    <a:ext uri="{9D8B030D-6E8A-4147-A177-3AD203B41FA5}">
                      <a16:colId xmlns="" xmlns:a16="http://schemas.microsoft.com/office/drawing/2014/main" val="3453741727"/>
                    </a:ext>
                  </a:extLst>
                </a:gridCol>
                <a:gridCol w="1452379">
                  <a:extLst>
                    <a:ext uri="{9D8B030D-6E8A-4147-A177-3AD203B41FA5}">
                      <a16:colId xmlns="" xmlns:a16="http://schemas.microsoft.com/office/drawing/2014/main" val="662193135"/>
                    </a:ext>
                  </a:extLst>
                </a:gridCol>
              </a:tblGrid>
              <a:tr h="10336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50054" marR="50054" marT="50047" marB="5004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" charset="0"/>
                          <a:ea typeface="Gill Sans" charset="0"/>
                          <a:cs typeface="Gill Sans" charset="0"/>
                        </a:rPr>
                        <a:t>BAU (open field)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50054" marR="50054" marT="50047" marB="5004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" charset="0"/>
                          <a:ea typeface="Gill Sans" charset="0"/>
                          <a:cs typeface="Gill Sans" charset="0"/>
                        </a:rPr>
                        <a:t>High Tech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" charset="0"/>
                          <a:ea typeface="Gill Sans" charset="0"/>
                          <a:cs typeface="Gill Sans" charset="0"/>
                        </a:rPr>
                        <a:t>(current best practices)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50054" marR="50054" marT="50047" marB="5004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" charset="0"/>
                          <a:ea typeface="Gill Sans" charset="0"/>
                          <a:cs typeface="Gill Sans" charset="0"/>
                        </a:rPr>
                        <a:t>Low Tech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50054" marR="50054" marT="50047" marB="5004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" charset="0"/>
                          <a:ea typeface="Gill Sans" charset="0"/>
                          <a:cs typeface="Gill Sans" charset="0"/>
                        </a:rPr>
                        <a:t>Shade House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67573" marR="6757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" charset="0"/>
                          <a:ea typeface="Gill Sans" charset="0"/>
                          <a:cs typeface="Gill Sans" charset="0"/>
                        </a:rPr>
                        <a:t>Medium Tech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L="50054" marR="50054" marT="50047" marB="50047"/>
                </a:tc>
                <a:extLst>
                  <a:ext uri="{0D108BD9-81ED-4DB2-BD59-A6C34878D82A}">
                    <a16:rowId xmlns="" xmlns:a16="http://schemas.microsoft.com/office/drawing/2014/main" val="3420588575"/>
                  </a:ext>
                </a:extLst>
              </a:tr>
              <a:tr h="2449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50054" marR="50054" marT="50047" marB="50047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75 m</a:t>
                      </a:r>
                      <a:r>
                        <a:rPr lang="en-US" sz="1600" b="0" i="0" baseline="30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3</a:t>
                      </a:r>
                      <a:r>
                        <a:rPr lang="en-US" sz="1600" b="0" i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 /ton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50054" marR="50054" marT="50047" marB="50047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16 m</a:t>
                      </a:r>
                      <a:r>
                        <a:rPr lang="en-US" sz="1600" b="0" i="0" baseline="30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3</a:t>
                      </a:r>
                      <a:r>
                        <a:rPr lang="en-US" sz="1600" b="0" i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 /ton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(</a:t>
                      </a:r>
                      <a:r>
                        <a:rPr lang="en-US" sz="1600" b="0" i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approx</a:t>
                      </a:r>
                      <a:r>
                        <a:rPr lang="en-US" sz="1600" b="0" i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 80% improvement over BAU)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50054" marR="50054" marT="50047" marB="50047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59 m</a:t>
                      </a:r>
                      <a:r>
                        <a:rPr lang="en-US" sz="1600" b="0" i="0" baseline="30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3</a:t>
                      </a:r>
                      <a:r>
                        <a:rPr lang="en-US" sz="1600" b="0" i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 /ton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(</a:t>
                      </a:r>
                      <a:r>
                        <a:rPr lang="en-US" sz="1600" b="0" i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approx</a:t>
                      </a:r>
                      <a:r>
                        <a:rPr lang="en-US" sz="1600" b="0" i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 20% improvement over BAU)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50054" marR="50054" marT="50047" marB="50047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50 - 70 m</a:t>
                      </a:r>
                      <a:r>
                        <a:rPr lang="en-US" sz="1600" b="0" i="0" baseline="30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3</a:t>
                      </a:r>
                      <a:r>
                        <a:rPr lang="en-US" sz="1600" b="0" i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 /ton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(</a:t>
                      </a:r>
                      <a:r>
                        <a:rPr lang="en-US" sz="1600" b="0" i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approx</a:t>
                      </a:r>
                      <a:r>
                        <a:rPr lang="en-US" sz="1600" b="0" i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 7- 33  % improvement over BAU)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7573" marR="67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35 m</a:t>
                      </a:r>
                      <a:r>
                        <a:rPr lang="en-US" sz="1600" b="0" i="0" baseline="3000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3</a:t>
                      </a:r>
                      <a:r>
                        <a:rPr lang="en-US" sz="1600" b="0" i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 /ton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b="0" i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(median </a:t>
                      </a:r>
                      <a:r>
                        <a:rPr lang="en-US" sz="1600" b="0" i="0" dirty="0" err="1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approx</a:t>
                      </a:r>
                      <a:r>
                        <a:rPr lang="en-US" sz="1600" b="0" i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 50% improvement over BAU)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50054" marR="50054" marT="50047" marB="50047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96936090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2830721" y="4386469"/>
            <a:ext cx="1306563" cy="176142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51014" y="4293704"/>
            <a:ext cx="1349984" cy="18726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00998" y="4293704"/>
            <a:ext cx="1472111" cy="19363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3177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6210" y="593800"/>
            <a:ext cx="8382000" cy="533400"/>
          </a:xfrm>
        </p:spPr>
        <p:txBody>
          <a:bodyPr>
            <a:noAutofit/>
          </a:bodyPr>
          <a:lstStyle/>
          <a:p>
            <a:r>
              <a:rPr lang="en-GB" altLang="zh-CN" dirty="0">
                <a:solidFill>
                  <a:schemeClr val="accent1">
                    <a:lumMod val="75000"/>
                  </a:schemeClr>
                </a:solidFill>
              </a:rPr>
              <a:t>Climate Alignment of Protected Agriculture: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210" y="1630018"/>
            <a:ext cx="81948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ill Sans Light" charset="0"/>
                <a:ea typeface="Gill Sans Light" charset="0"/>
                <a:cs typeface="Gill Sans Light" charset="0"/>
              </a:rPr>
              <a:t>Protected agriculture </a:t>
            </a:r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is </a:t>
            </a:r>
            <a:r>
              <a:rPr lang="en-US" sz="2000" b="1" dirty="0">
                <a:latin typeface="Gill Sans Light" charset="0"/>
                <a:ea typeface="Gill Sans Light" charset="0"/>
                <a:cs typeface="Gill Sans Light" charset="0"/>
              </a:rPr>
              <a:t>less vulnerable</a:t>
            </a:r>
            <a:r>
              <a:rPr lang="en-GB" sz="2000" dirty="0">
                <a:latin typeface="Gill Sans Light" charset="0"/>
                <a:ea typeface="Gill Sans Light" charset="0"/>
                <a:cs typeface="Gill Sans Light" charset="0"/>
              </a:rPr>
              <a:t>:</a:t>
            </a:r>
          </a:p>
          <a:p>
            <a:endParaRPr lang="en-GB" sz="2000" dirty="0">
              <a:latin typeface="Gill Sans Light" charset="0"/>
              <a:ea typeface="Gill Sans Light" charset="0"/>
              <a:cs typeface="Gill Sans Light" charset="0"/>
            </a:endParaRPr>
          </a:p>
          <a:p>
            <a:r>
              <a:rPr lang="en-GB" sz="2000" dirty="0">
                <a:latin typeface="Gill Sans Light" charset="0"/>
                <a:ea typeface="Gill Sans Light" charset="0"/>
                <a:cs typeface="Gill Sans Light" charset="0"/>
              </a:rPr>
              <a:t>BAU multi-year average – 4.4% catastrophic loss due to weather or disease (largely weather driven) </a:t>
            </a:r>
          </a:p>
          <a:p>
            <a:endParaRPr lang="en-GB" sz="2000" dirty="0">
              <a:latin typeface="Gill Sans Light" charset="0"/>
              <a:ea typeface="Gill Sans Light" charset="0"/>
              <a:cs typeface="Gill Sans Light" charset="0"/>
            </a:endParaRPr>
          </a:p>
          <a:p>
            <a:r>
              <a:rPr lang="en-GB" sz="2000" dirty="0">
                <a:latin typeface="Gill Sans Light" charset="0"/>
                <a:ea typeface="Gill Sans Light" charset="0"/>
                <a:cs typeface="Gill Sans Light" charset="0"/>
              </a:rPr>
              <a:t>High and medium-tech PA – 0.2% catastrophic loss.  20x vulnerability reduction.</a:t>
            </a:r>
          </a:p>
          <a:p>
            <a:pPr marL="742950" lvl="1" indent="-285750">
              <a:buFont typeface="Arial" charset="0"/>
              <a:buChar char="•"/>
            </a:pPr>
            <a:endParaRPr lang="en-GB" u="sng" dirty="0">
              <a:latin typeface="Gill Sans Light" charset="0"/>
              <a:ea typeface="Gill Sans Light" charset="0"/>
              <a:cs typeface="Gill Sans Light" charset="0"/>
            </a:endParaRPr>
          </a:p>
          <a:p>
            <a:pPr marL="742950" lvl="1" indent="-285750">
              <a:buFont typeface="Arial" charset="0"/>
              <a:buChar char="•"/>
            </a:pPr>
            <a:endParaRPr lang="en-GB" u="sng" dirty="0">
              <a:latin typeface="Gill Sans Light" charset="0"/>
              <a:ea typeface="Gill Sans Light" charset="0"/>
              <a:cs typeface="Gill Sans Light" charset="0"/>
            </a:endParaRPr>
          </a:p>
          <a:p>
            <a:endParaRPr lang="en-GB" dirty="0">
              <a:latin typeface="Gill Sans Light" charset="0"/>
              <a:ea typeface="Gill Sans Light" charset="0"/>
              <a:cs typeface="Gill Sans Light" charset="0"/>
            </a:endParaRPr>
          </a:p>
          <a:p>
            <a:endParaRPr lang="en-GB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10681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6210" y="593800"/>
            <a:ext cx="8382000" cy="533400"/>
          </a:xfrm>
        </p:spPr>
        <p:txBody>
          <a:bodyPr>
            <a:noAutofit/>
          </a:bodyPr>
          <a:lstStyle/>
          <a:p>
            <a:r>
              <a:rPr lang="en-GB" altLang="zh-CN" dirty="0">
                <a:solidFill>
                  <a:schemeClr val="accent1">
                    <a:lumMod val="75000"/>
                  </a:schemeClr>
                </a:solidFill>
              </a:rPr>
              <a:t>Climate Alignment of Protected Agriculture: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mitigation potential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210" y="1630018"/>
            <a:ext cx="81948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Gill Sans Light" charset="0"/>
                <a:ea typeface="Gill Sans Light" charset="0"/>
                <a:cs typeface="Gill Sans Light" charset="0"/>
              </a:rPr>
              <a:t>Protected agriculture </a:t>
            </a:r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can achieve </a:t>
            </a:r>
            <a:r>
              <a:rPr lang="en-US" sz="2000" b="1" dirty="0">
                <a:latin typeface="Gill Sans Light" charset="0"/>
                <a:ea typeface="Gill Sans Light" charset="0"/>
                <a:cs typeface="Gill Sans Light" charset="0"/>
              </a:rPr>
              <a:t>lower GHG footprints </a:t>
            </a:r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per unit of production compared to open-field production</a:t>
            </a:r>
            <a:r>
              <a:rPr lang="en-GB" sz="2000" dirty="0">
                <a:latin typeface="Gill Sans Light" charset="0"/>
                <a:ea typeface="Gill Sans Light" charset="0"/>
                <a:cs typeface="Gill Sans Light" charset="0"/>
              </a:rPr>
              <a:t> because: </a:t>
            </a:r>
          </a:p>
          <a:p>
            <a:pPr marL="742950" lvl="1" indent="-285750">
              <a:buFont typeface="Arial" charset="0"/>
              <a:buChar char="•"/>
            </a:pPr>
            <a:endParaRPr lang="en-GB" u="sng" dirty="0">
              <a:latin typeface="Gill Sans Light" charset="0"/>
              <a:ea typeface="Gill Sans Light" charset="0"/>
              <a:cs typeface="Gill Sans Light" charset="0"/>
            </a:endParaRPr>
          </a:p>
          <a:p>
            <a:pPr marL="742950" lvl="1" indent="-285750">
              <a:buFont typeface="Arial" charset="0"/>
              <a:buChar char="•"/>
            </a:pPr>
            <a:endParaRPr lang="en-GB" u="sng" dirty="0">
              <a:latin typeface="Gill Sans Light" charset="0"/>
              <a:ea typeface="Gill Sans Light" charset="0"/>
              <a:cs typeface="Gill Sans Light" charset="0"/>
            </a:endParaRPr>
          </a:p>
          <a:p>
            <a:endParaRPr lang="en-GB" dirty="0">
              <a:latin typeface="Gill Sans Light" charset="0"/>
              <a:ea typeface="Gill Sans Light" charset="0"/>
              <a:cs typeface="Gill Sans Light" charset="0"/>
            </a:endParaRPr>
          </a:p>
          <a:p>
            <a:endParaRPr lang="en-GB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56210" y="2680137"/>
          <a:ext cx="8382001" cy="355633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619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96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39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756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31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46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9292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34822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 </a:t>
                      </a:r>
                      <a:endParaRPr lang="en-GB" sz="1200" b="0" i="0" dirty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 </a:t>
                      </a:r>
                      <a:endParaRPr lang="en-GB" sz="1200" b="0" i="0" dirty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dirty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Cultivation plus construction</a:t>
                      </a:r>
                      <a:endParaRPr lang="en-GB" sz="1500" b="0" i="0" dirty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0" i="0" dirty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dirty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Cultivation plus plastic only</a:t>
                      </a:r>
                      <a:endParaRPr lang="en-GB" sz="1500" b="0" i="0" dirty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dirty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 </a:t>
                      </a:r>
                      <a:endParaRPr lang="en-GB" sz="1500" b="0" i="0" dirty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0" i="0" dirty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dirty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Cultivation only</a:t>
                      </a:r>
                      <a:endParaRPr lang="en-GB" sz="1500" b="0" i="0" dirty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i="0" dirty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 </a:t>
                      </a:r>
                      <a:endParaRPr lang="en-GB" sz="1500" b="0" i="0" dirty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0" i="0" dirty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4006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dirty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kgCO</a:t>
                      </a:r>
                      <a:r>
                        <a:rPr lang="en-US" sz="1400" b="0" i="0" baseline="-25000" dirty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2</a:t>
                      </a:r>
                      <a:r>
                        <a:rPr lang="en-US" sz="1400" b="0" i="0" dirty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e/ton of tomatoes</a:t>
                      </a:r>
                      <a:endParaRPr lang="en-GB" sz="1400" b="0" i="0" dirty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Diff. vs. open-field</a:t>
                      </a:r>
                      <a:endParaRPr lang="en-GB" sz="1400" b="0" i="0" dirty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kgCO</a:t>
                      </a:r>
                      <a:r>
                        <a:rPr lang="en-US" sz="1400" b="0" i="0" baseline="-25000" dirty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2</a:t>
                      </a:r>
                      <a:r>
                        <a:rPr lang="en-US" sz="1400" b="0" i="0" dirty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e/ton of tomatoes</a:t>
                      </a:r>
                      <a:endParaRPr lang="en-GB" sz="1400" b="0" i="0" dirty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Diff. vs. open-field</a:t>
                      </a:r>
                      <a:endParaRPr lang="en-GB" sz="1400" b="0" i="0" dirty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kgCO</a:t>
                      </a:r>
                      <a:r>
                        <a:rPr lang="en-US" sz="1400" b="0" i="0" baseline="-25000" dirty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2</a:t>
                      </a:r>
                      <a:r>
                        <a:rPr lang="en-US" sz="1400" b="0" i="0" dirty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e/ton of tomatoes</a:t>
                      </a:r>
                      <a:endParaRPr lang="en-GB" sz="1400" b="0" i="0" dirty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Diff. vs. open-field</a:t>
                      </a:r>
                      <a:endParaRPr lang="en-GB" sz="1400" b="0" i="0" dirty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9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Open-field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337.71</a:t>
                      </a:r>
                      <a:endParaRPr lang="en-GB" sz="1200" b="0" i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 </a:t>
                      </a:r>
                      <a:endParaRPr lang="en-GB" sz="1200" b="0" i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337.71</a:t>
                      </a:r>
                      <a:endParaRPr lang="en-GB" sz="1200" b="0" i="0" dirty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 </a:t>
                      </a:r>
                      <a:endParaRPr lang="en-GB" sz="1200" b="0" i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337.71</a:t>
                      </a:r>
                      <a:endParaRPr lang="en-GB" sz="1200" b="0" i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 </a:t>
                      </a:r>
                      <a:endParaRPr lang="en-GB" sz="1200" b="0" i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9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High tech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173.71</a:t>
                      </a:r>
                      <a:endParaRPr lang="en-GB" sz="1200" b="0" i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rgbClr val="FF0000"/>
                          </a:solidFill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-49%</a:t>
                      </a:r>
                      <a:endParaRPr lang="en-GB" sz="1400" b="0" i="0" dirty="0">
                        <a:solidFill>
                          <a:srgbClr val="FF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161.97</a:t>
                      </a:r>
                      <a:endParaRPr lang="en-GB" sz="1200" b="0" i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rgbClr val="FF0000"/>
                          </a:solidFill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-52%</a:t>
                      </a:r>
                      <a:endParaRPr lang="en-GB" sz="1400" b="0" i="0" dirty="0">
                        <a:solidFill>
                          <a:srgbClr val="FF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98.19</a:t>
                      </a:r>
                      <a:endParaRPr lang="en-GB" sz="1200" b="0" i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rgbClr val="FF0000"/>
                          </a:solidFill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-71%</a:t>
                      </a:r>
                      <a:endParaRPr lang="en-GB" sz="1400" b="0" i="0" dirty="0">
                        <a:solidFill>
                          <a:srgbClr val="FF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9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Medium tech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326.09</a:t>
                      </a:r>
                      <a:endParaRPr lang="en-GB" sz="1200" b="0" i="0" dirty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rgbClr val="FF0000"/>
                          </a:solidFill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-3%</a:t>
                      </a:r>
                      <a:endParaRPr lang="en-GB" sz="1400" b="0" i="0" dirty="0">
                        <a:solidFill>
                          <a:srgbClr val="FF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302.61</a:t>
                      </a:r>
                      <a:endParaRPr lang="en-GB" sz="1200" b="0" i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rgbClr val="FF0000"/>
                          </a:solidFill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-10%</a:t>
                      </a:r>
                      <a:endParaRPr lang="en-GB" sz="1400" b="0" i="0" dirty="0">
                        <a:solidFill>
                          <a:srgbClr val="FF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175.05</a:t>
                      </a:r>
                      <a:endParaRPr lang="en-GB" sz="1200" b="0" i="0" dirty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rgbClr val="FF0000"/>
                          </a:solidFill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-48%</a:t>
                      </a:r>
                      <a:endParaRPr lang="en-GB" sz="1400" b="0" i="0" dirty="0">
                        <a:solidFill>
                          <a:srgbClr val="FF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29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Low tech</a:t>
                      </a:r>
                      <a:endParaRPr lang="en-GB" sz="1400" b="0" i="0" dirty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396.85</a:t>
                      </a:r>
                      <a:endParaRPr lang="en-GB" sz="1200" b="0" i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18%</a:t>
                      </a:r>
                      <a:endParaRPr lang="en-GB" sz="1400" b="0" i="0" dirty="0">
                        <a:solidFill>
                          <a:schemeClr val="tx1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302.90</a:t>
                      </a:r>
                      <a:endParaRPr lang="en-GB" sz="1200" b="0" i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rgbClr val="FF0000"/>
                          </a:solidFill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-10%</a:t>
                      </a:r>
                      <a:endParaRPr lang="en-GB" sz="1400" b="0" i="0" dirty="0">
                        <a:solidFill>
                          <a:srgbClr val="FF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272.74</a:t>
                      </a:r>
                      <a:endParaRPr lang="en-GB" sz="1200" b="0" i="0" dirty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rgbClr val="FF0000"/>
                          </a:solidFill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-19%</a:t>
                      </a:r>
                      <a:endParaRPr lang="en-GB" sz="1400" b="0" i="0" dirty="0">
                        <a:solidFill>
                          <a:srgbClr val="FF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29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Shade-house – year-round</a:t>
                      </a:r>
                      <a:endParaRPr lang="en-GB" sz="1400" b="0" i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277.30</a:t>
                      </a:r>
                      <a:endParaRPr lang="en-GB" sz="1200" b="0" i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rgbClr val="FF0000"/>
                          </a:solidFill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-18%</a:t>
                      </a:r>
                      <a:endParaRPr lang="en-GB" sz="1400" b="0" i="0" dirty="0">
                        <a:solidFill>
                          <a:srgbClr val="FF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245.99</a:t>
                      </a:r>
                      <a:endParaRPr lang="en-GB" sz="1200" b="0" i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rgbClr val="FF0000"/>
                          </a:solidFill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-27%</a:t>
                      </a:r>
                      <a:endParaRPr lang="en-GB" sz="1400" b="0" i="0" dirty="0">
                        <a:solidFill>
                          <a:srgbClr val="FF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235.94</a:t>
                      </a:r>
                      <a:endParaRPr lang="en-GB" sz="1200" b="0" i="0" dirty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rgbClr val="FF0000"/>
                          </a:solidFill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-30%</a:t>
                      </a:r>
                      <a:endParaRPr lang="en-GB" sz="1400" b="0" i="0" dirty="0">
                        <a:solidFill>
                          <a:srgbClr val="FF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29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Shade-house - seasonal</a:t>
                      </a:r>
                      <a:endParaRPr lang="en-GB" sz="1400" b="0" i="0" dirty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394.80</a:t>
                      </a:r>
                      <a:endParaRPr lang="en-GB" sz="1200" b="0" i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17%</a:t>
                      </a:r>
                      <a:endParaRPr lang="en-GB" sz="1400" b="0" i="0" dirty="0">
                        <a:solidFill>
                          <a:schemeClr val="tx1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332.18</a:t>
                      </a:r>
                      <a:endParaRPr lang="en-GB" sz="1200" b="0" i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rgbClr val="FF0000"/>
                          </a:solidFill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-2%</a:t>
                      </a:r>
                      <a:endParaRPr lang="en-GB" sz="1400" b="0" i="0" dirty="0">
                        <a:solidFill>
                          <a:srgbClr val="FF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317.20</a:t>
                      </a:r>
                      <a:endParaRPr lang="en-GB" sz="1200" b="0" i="0" dirty="0">
                        <a:solidFill>
                          <a:srgbClr val="00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rgbClr val="FF0000"/>
                          </a:solidFill>
                          <a:effectLst/>
                          <a:latin typeface="Gill Sans Light" charset="0"/>
                          <a:ea typeface="Gill Sans Light" charset="0"/>
                          <a:cs typeface="Gill Sans Light" charset="0"/>
                        </a:rPr>
                        <a:t>-6%</a:t>
                      </a:r>
                      <a:endParaRPr lang="en-GB" sz="1400" b="0" i="0" dirty="0">
                        <a:solidFill>
                          <a:srgbClr val="FF0000"/>
                        </a:solidFill>
                        <a:effectLst/>
                        <a:latin typeface="Gill Sans Light" charset="0"/>
                        <a:ea typeface="Gill Sans Light" charset="0"/>
                        <a:cs typeface="Gill Sans Light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3869635" y="4288222"/>
            <a:ext cx="795130" cy="19482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50226" y="4288222"/>
            <a:ext cx="808383" cy="19482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58539" y="4288222"/>
            <a:ext cx="879671" cy="19482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3297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>
            <a:spLocks noChangeArrowheads="1"/>
          </p:cNvSpPr>
          <p:nvPr/>
        </p:nvSpPr>
        <p:spPr bwMode="auto">
          <a:xfrm>
            <a:off x="0" y="4172317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等线" charset="-122"/>
                <a:sym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等线" charset="-122"/>
                <a:sym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等线" charset="-122"/>
                <a:sym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等线" charset="-122"/>
                <a:sym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等线" charset="-122"/>
                <a:sym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等线" charset="-122"/>
                <a:sym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等线" charset="-122"/>
                <a:sym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等线" charset="-122"/>
                <a:sym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等线" charset="-122"/>
                <a:sym typeface="Calibri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4400" dirty="0">
                <a:solidFill>
                  <a:schemeClr val="accent1">
                    <a:lumMod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Protected Agriculture - Mexico: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4400" dirty="0">
                <a:solidFill>
                  <a:schemeClr val="accent1">
                    <a:lumMod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r</a:t>
            </a:r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esulting Criteria</a:t>
            </a:r>
            <a:endParaRPr lang="en-GB" sz="4400" dirty="0">
              <a:solidFill>
                <a:schemeClr val="accent1">
                  <a:lumMod val="75000"/>
                </a:schemeClr>
              </a:solidFill>
              <a:latin typeface="Gill Sans Light" charset="0"/>
              <a:ea typeface="Gill Sans Light" charset="0"/>
              <a:cs typeface="Gill Sans Ligh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9"/>
            <a:ext cx="9144000" cy="301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5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6210" y="641098"/>
            <a:ext cx="8382000" cy="533400"/>
          </a:xfrm>
        </p:spPr>
        <p:txBody>
          <a:bodyPr>
            <a:noAutofit/>
          </a:bodyPr>
          <a:lstStyle/>
          <a:p>
            <a:r>
              <a:rPr lang="en-GB" altLang="zh-CN" sz="3000" dirty="0">
                <a:solidFill>
                  <a:schemeClr val="accent1">
                    <a:lumMod val="75000"/>
                  </a:schemeClr>
                </a:solidFill>
              </a:rPr>
              <a:t>Scope of the Mexican Protected Agriculture Criteria </a:t>
            </a:r>
            <a:endParaRPr lang="en-US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0999" y="1861569"/>
            <a:ext cx="787997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dirty="0">
                <a:latin typeface="Gill Sans Light" charset="0"/>
                <a:ea typeface="Gill Sans Light" charset="0"/>
                <a:cs typeface="Gill Sans Light" charset="0"/>
              </a:rPr>
              <a:t>PVC film or glass greenhouses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GB" dirty="0">
              <a:latin typeface="Gill Sans Light" charset="0"/>
              <a:ea typeface="Gill Sans Light" charset="0"/>
              <a:cs typeface="Gill Sans Light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dirty="0">
                <a:latin typeface="Gill Sans Light" charset="0"/>
                <a:ea typeface="Gill Sans Light" charset="0"/>
                <a:cs typeface="Gill Sans Light" charset="0"/>
              </a:rPr>
              <a:t>Shade-houses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GB" dirty="0">
              <a:latin typeface="Gill Sans Light" charset="0"/>
              <a:ea typeface="Gill Sans Light" charset="0"/>
              <a:cs typeface="Gill Sans Light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GB" dirty="0">
                <a:latin typeface="Gill Sans Light" charset="0"/>
                <a:ea typeface="Gill Sans Light" charset="0"/>
                <a:cs typeface="Gill Sans Light" charset="0"/>
              </a:rPr>
              <a:t>Supporting infrastructure, such as: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GB" dirty="0">
              <a:latin typeface="Gill Sans Light" charset="0"/>
              <a:ea typeface="Gill Sans Light" charset="0"/>
              <a:cs typeface="Gill Sans Light" charset="0"/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GB" dirty="0">
                <a:latin typeface="Gill Sans Light" charset="0"/>
                <a:ea typeface="Gill Sans Light" charset="0"/>
                <a:cs typeface="Gill Sans Light" charset="0"/>
              </a:rPr>
              <a:t>Systems for closure/isolation, precision fertiliser or other chemical application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>
                <a:latin typeface="Gill Sans Light" charset="0"/>
                <a:ea typeface="Gill Sans Light" charset="0"/>
                <a:cs typeface="Gill Sans Light" charset="0"/>
              </a:rPr>
              <a:t>Non-soil substrates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>
                <a:latin typeface="Gill Sans Light" charset="0"/>
                <a:ea typeface="Gill Sans Light" charset="0"/>
                <a:cs typeface="Gill Sans Light" charset="0"/>
              </a:rPr>
              <a:t>Air and light control systems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>
                <a:latin typeface="Gill Sans Light" charset="0"/>
                <a:ea typeface="Gill Sans Light" charset="0"/>
                <a:cs typeface="Gill Sans Light" charset="0"/>
              </a:rPr>
              <a:t>Precision plant nutrition systems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>
                <a:latin typeface="Gill Sans Light" charset="0"/>
                <a:ea typeface="Gill Sans Light" charset="0"/>
                <a:cs typeface="Gill Sans Light" charset="0"/>
              </a:rPr>
              <a:t>Insect protection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GB" dirty="0">
              <a:latin typeface="Gill Sans Light" charset="0"/>
              <a:ea typeface="Gill Sans Light" charset="0"/>
              <a:cs typeface="Gill Sans Light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GB" dirty="0">
              <a:latin typeface="Gill Sans Light" charset="0"/>
              <a:ea typeface="Gill Sans Light" charset="0"/>
              <a:cs typeface="Gill Sans Light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GB" dirty="0">
              <a:latin typeface="Gill Sans Light" charset="0"/>
              <a:ea typeface="Gill Sans Light" charset="0"/>
              <a:cs typeface="Gill Sans Light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GB" dirty="0">
              <a:latin typeface="Gill Sans Light" charset="0"/>
              <a:ea typeface="Gill Sans Light" charset="0"/>
              <a:cs typeface="Gill Sans Light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6656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The requirements of the Mexican Protected Agriculture Criteria: Mitigation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81000" y="1066800"/>
            <a:ext cx="8763000" cy="5486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zh-CN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74982" y="1934816"/>
            <a:ext cx="8378688" cy="4134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Assets must comply with the mitigation Criteria as follows: </a:t>
            </a:r>
          </a:p>
          <a:p>
            <a:pPr lvl="1">
              <a:buFont typeface="Courier New" charset="0"/>
              <a:buChar char="o"/>
            </a:pPr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Scale must be greater than one hectare with fully integral (non-permeable) air envelope and production in non-soil substrates; or</a:t>
            </a:r>
          </a:p>
          <a:p>
            <a:pPr lvl="1">
              <a:buFont typeface="Courier New" charset="0"/>
              <a:buChar char="o"/>
            </a:pPr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Scale must be greater than 10 hectares of shade-house (permeable air envelope) production</a:t>
            </a:r>
          </a:p>
          <a:p>
            <a:pPr lvl="1">
              <a:buFont typeface="Courier New" charset="0"/>
              <a:buChar char="o"/>
            </a:pPr>
            <a:endParaRPr lang="en-US" sz="200" dirty="0">
              <a:latin typeface="Gill Sans Light" charset="0"/>
              <a:ea typeface="Gill Sans Light" charset="0"/>
              <a:cs typeface="Gill Sans Light" charset="0"/>
            </a:endParaRPr>
          </a:p>
          <a:p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Where heating is used, it is only for defense against cold in winter months</a:t>
            </a:r>
          </a:p>
          <a:p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Only uses passive cooling, active ventilation is permitted only for managing heat and relative humidity</a:t>
            </a:r>
          </a:p>
          <a:p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Where irrigation is used, it must be drip or micro-aspersion only, with monitoring</a:t>
            </a:r>
          </a:p>
          <a:p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Commitment to reuse or recycle used plastic sheeting and tubing, with a demonstrable policy or plan</a:t>
            </a:r>
          </a:p>
          <a:p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No use of ‘red band’ agriculture chemical products and use of non-EPA and FDA registered products for export market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en-US" altLang="zh-CN" sz="2400" dirty="0">
              <a:latin typeface="Gill Sans" charset="0"/>
              <a:ea typeface="Gill Sans" charset="0"/>
              <a:cs typeface="Gill Sans" charset="0"/>
            </a:endParaRPr>
          </a:p>
          <a:p>
            <a:pPr>
              <a:lnSpc>
                <a:spcPct val="100000"/>
              </a:lnSpc>
              <a:defRPr/>
            </a:pPr>
            <a:endParaRPr lang="en-US" sz="2400" dirty="0">
              <a:latin typeface="Gill Sans Light" charset="0"/>
              <a:ea typeface="Gill Sans Light" charset="0"/>
              <a:cs typeface="Gill Sans Light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en-US" altLang="zh-CN" sz="240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68991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000" y="1844566"/>
            <a:ext cx="8382000" cy="4695381"/>
          </a:xfrm>
        </p:spPr>
        <p:txBody>
          <a:bodyPr/>
          <a:lstStyle/>
          <a:p>
            <a:r>
              <a:rPr lang="en-US" sz="2400" dirty="0"/>
              <a:t>All protected agriculture assets and projects automatically pass on a climate resilience basis</a:t>
            </a:r>
          </a:p>
          <a:p>
            <a:endParaRPr lang="en-GB" altLang="zh-CN" sz="2400" dirty="0"/>
          </a:p>
          <a:p>
            <a:r>
              <a:rPr lang="en-GB" altLang="zh-CN" sz="2400" dirty="0"/>
              <a:t>Compliance with best practice is recommended as follows:</a:t>
            </a:r>
          </a:p>
          <a:p>
            <a:pPr marL="606425" lvl="1" indent="-342900">
              <a:buFont typeface="Courier New" charset="0"/>
              <a:buChar char="o"/>
            </a:pPr>
            <a:r>
              <a:rPr lang="en-US" sz="2000" dirty="0"/>
              <a:t>Have sealed operations with soil cover and integral air envelope</a:t>
            </a:r>
          </a:p>
          <a:p>
            <a:pPr lvl="2">
              <a:buFont typeface="Courier New" charset="0"/>
              <a:buChar char="o"/>
            </a:pPr>
            <a:r>
              <a:rPr lang="en-US" sz="2000" dirty="0"/>
              <a:t>  Produce in substrates</a:t>
            </a:r>
          </a:p>
          <a:p>
            <a:pPr lvl="2">
              <a:buFont typeface="Courier New" charset="0"/>
              <a:buChar char="o"/>
            </a:pPr>
            <a:r>
              <a:rPr lang="en-US" sz="2000" dirty="0"/>
              <a:t>  Use water recovery and re-use systems</a:t>
            </a:r>
            <a:endParaRPr lang="en-GB" altLang="zh-CN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The requirements of the Mexican Protected Agriculture Criteria: Adaptation and Resilience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869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77078" y="1510748"/>
            <a:ext cx="8285922" cy="4737652"/>
          </a:xfrm>
        </p:spPr>
        <p:txBody>
          <a:bodyPr/>
          <a:lstStyle/>
          <a:p>
            <a:r>
              <a:rPr lang="en-US" sz="2000" dirty="0"/>
              <a:t>Pesticide and/or fertilizer production </a:t>
            </a:r>
          </a:p>
          <a:p>
            <a:pPr marL="549275" lvl="1" indent="-285750">
              <a:buFont typeface="Arial" charset="0"/>
              <a:buChar char="•"/>
            </a:pPr>
            <a:r>
              <a:rPr lang="en-US" dirty="0"/>
              <a:t>Out of scope due to their energy and chemical intensive nature</a:t>
            </a:r>
          </a:p>
          <a:p>
            <a:pPr marL="549275" lvl="1" indent="-285750">
              <a:buFont typeface="Arial" charset="0"/>
              <a:buChar char="•"/>
            </a:pPr>
            <a:r>
              <a:rPr lang="en-US" dirty="0"/>
              <a:t>There is no Criteria to ensure the the production process is low carbon or climate resilient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r>
              <a:rPr lang="en-US" sz="2000" dirty="0"/>
              <a:t>Installation vehicles</a:t>
            </a:r>
          </a:p>
          <a:p>
            <a:pPr marL="549275" lvl="1" indent="-285750">
              <a:buFont typeface="Arial" charset="0"/>
              <a:buChar char="•"/>
            </a:pPr>
            <a:r>
              <a:rPr lang="en-US" dirty="0"/>
              <a:t>Covered under the Low Carbon Transport Criteria</a:t>
            </a:r>
          </a:p>
          <a:p>
            <a:pPr marL="549275" lvl="1" indent="-285750">
              <a:buFont typeface="Arial" charset="0"/>
              <a:buChar char="•"/>
            </a:pPr>
            <a:r>
              <a:rPr lang="en-US" dirty="0"/>
              <a:t>Can impact the GHG emission profiles of crops if they are not low emission vehicles</a:t>
            </a:r>
          </a:p>
          <a:p>
            <a:pPr marL="549275" lvl="1" indent="-285750">
              <a:buFont typeface="Arial" charset="0"/>
              <a:buChar char="•"/>
            </a:pPr>
            <a:endParaRPr lang="en-US" dirty="0"/>
          </a:p>
          <a:p>
            <a:r>
              <a:rPr lang="en-US" sz="2000" dirty="0"/>
              <a:t>Irrigation and other water related infrastructure </a:t>
            </a:r>
          </a:p>
          <a:p>
            <a:pPr marL="549275" lvl="1" indent="-285750">
              <a:buFont typeface="Arial" charset="0"/>
              <a:buChar char="•"/>
            </a:pPr>
            <a:r>
              <a:rPr lang="en-US" dirty="0"/>
              <a:t>Covered under water Criteria, which includes drop and micro-aspersion irrigation</a:t>
            </a:r>
          </a:p>
          <a:p>
            <a:pPr marL="549275" lvl="1" indent="-285750">
              <a:buFont typeface="Arial" charset="0"/>
              <a:buChar char="•"/>
            </a:pPr>
            <a:r>
              <a:rPr lang="en-US" dirty="0"/>
              <a:t>All water infrastructure will remain certifiable under the Water Criteria 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zh-CN" sz="3600" dirty="0">
                <a:solidFill>
                  <a:schemeClr val="accent1">
                    <a:lumMod val="75000"/>
                  </a:schemeClr>
                </a:solidFill>
              </a:rPr>
              <a:t>Mexican Protected Agriculture</a:t>
            </a: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GB" altLang="zh-CN" sz="3600" dirty="0">
                <a:solidFill>
                  <a:schemeClr val="accent1">
                    <a:lumMod val="75000"/>
                  </a:schemeClr>
                </a:solidFill>
              </a:rPr>
              <a:t>exclusions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29737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7251" y="4771868"/>
            <a:ext cx="7050144" cy="163272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1800" dirty="0" err="1"/>
              <a:t>Ujala</a:t>
            </a:r>
            <a:r>
              <a:rPr lang="en-US" altLang="zh-CN" sz="1800" dirty="0"/>
              <a:t> </a:t>
            </a:r>
            <a:r>
              <a:rPr lang="en-US" altLang="zh-CN" sz="1800" dirty="0" err="1"/>
              <a:t>Qadir</a:t>
            </a:r>
            <a:r>
              <a:rPr lang="en-US" altLang="zh-CN" sz="1800" dirty="0"/>
              <a:t>, Climate Standards Manager, Climate</a:t>
            </a:r>
            <a:r>
              <a:rPr lang="zh-CN" altLang="en-US" sz="1800" dirty="0"/>
              <a:t> </a:t>
            </a:r>
            <a:r>
              <a:rPr lang="en-US" altLang="zh-CN" sz="1800" dirty="0"/>
              <a:t>Bonds</a:t>
            </a:r>
            <a:r>
              <a:rPr lang="zh-CN" altLang="en-US" sz="1800" dirty="0"/>
              <a:t> </a:t>
            </a:r>
            <a:r>
              <a:rPr lang="en-US" altLang="zh-CN" sz="1800" dirty="0"/>
              <a:t>Initiative</a:t>
            </a:r>
          </a:p>
          <a:p>
            <a:pPr algn="l">
              <a:lnSpc>
                <a:spcPct val="100000"/>
              </a:lnSpc>
            </a:pPr>
            <a:r>
              <a:rPr lang="en-US" altLang="zh-CN" sz="1800" dirty="0"/>
              <a:t>Katie House,</a:t>
            </a:r>
            <a:r>
              <a:rPr lang="zh-CN" altLang="en-US" sz="1800" dirty="0"/>
              <a:t> </a:t>
            </a:r>
            <a:r>
              <a:rPr lang="en-GB" altLang="zh-CN" sz="1800" dirty="0"/>
              <a:t>Senior Research Analyst, </a:t>
            </a:r>
            <a:r>
              <a:rPr lang="en-US" altLang="zh-CN" sz="1800" dirty="0"/>
              <a:t>Climate</a:t>
            </a:r>
            <a:r>
              <a:rPr lang="zh-CN" altLang="en-US" sz="1800" dirty="0"/>
              <a:t> </a:t>
            </a:r>
            <a:r>
              <a:rPr lang="en-US" altLang="zh-CN" sz="1800" dirty="0"/>
              <a:t>Bonds</a:t>
            </a:r>
            <a:r>
              <a:rPr lang="zh-CN" altLang="en-US" sz="1800" dirty="0"/>
              <a:t> </a:t>
            </a:r>
            <a:r>
              <a:rPr lang="en-US" altLang="zh-CN" sz="1800" dirty="0"/>
              <a:t>Initiative</a:t>
            </a:r>
          </a:p>
          <a:p>
            <a:pPr algn="l">
              <a:lnSpc>
                <a:spcPct val="100000"/>
              </a:lnSpc>
            </a:pPr>
            <a:r>
              <a:rPr lang="en-US" sz="1800" dirty="0"/>
              <a:t>Lawrence Pratt, Consultant</a:t>
            </a:r>
          </a:p>
          <a:p>
            <a:pPr algn="l">
              <a:lnSpc>
                <a:spcPct val="100000"/>
              </a:lnSpc>
            </a:pPr>
            <a:r>
              <a:rPr lang="en-US" sz="1800" dirty="0"/>
              <a:t>Enrique Nieto </a:t>
            </a:r>
            <a:r>
              <a:rPr lang="en-US" sz="1800" dirty="0" err="1"/>
              <a:t>Ituarte</a:t>
            </a:r>
            <a:r>
              <a:rPr lang="en-US" sz="1800" dirty="0"/>
              <a:t>, Inter-American Development Bank </a:t>
            </a:r>
          </a:p>
          <a:p>
            <a:pPr algn="l">
              <a:lnSpc>
                <a:spcPct val="100000"/>
              </a:lnSpc>
            </a:pPr>
            <a:endParaRPr lang="en-US" altLang="zh-CN" sz="1800" dirty="0"/>
          </a:p>
          <a:p>
            <a:pPr algn="l">
              <a:lnSpc>
                <a:spcPct val="100000"/>
              </a:lnSpc>
            </a:pPr>
            <a:endParaRPr lang="en-US" sz="16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63" y="3500097"/>
            <a:ext cx="4445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/>
          <p:cNvSpPr>
            <a:spLocks noChangeArrowheads="1"/>
          </p:cNvSpPr>
          <p:nvPr/>
        </p:nvSpPr>
        <p:spPr bwMode="auto">
          <a:xfrm>
            <a:off x="1537251" y="3165118"/>
            <a:ext cx="679134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等线" charset="-122"/>
                <a:sym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等线" charset="-122"/>
                <a:sym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等线" charset="-122"/>
                <a:sym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等线" charset="-122"/>
                <a:sym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等线" charset="-122"/>
                <a:sym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等线" charset="-122"/>
                <a:sym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等线" charset="-122"/>
                <a:sym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等线" charset="-122"/>
                <a:sym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等线" charset="-122"/>
                <a:sym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Climate Bonds Standard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altLang="zh-CN" sz="3200" dirty="0">
                <a:solidFill>
                  <a:schemeClr val="accent1">
                    <a:lumMod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Protected Agriculture - Mexico 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2600" dirty="0">
                <a:solidFill>
                  <a:schemeClr val="accent1">
                    <a:lumMod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Public Consultation Webinar, September 17</a:t>
            </a:r>
            <a:r>
              <a:rPr lang="en-GB" sz="2600" baseline="30000" dirty="0">
                <a:solidFill>
                  <a:schemeClr val="accent1">
                    <a:lumMod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th</a:t>
            </a:r>
            <a:r>
              <a:rPr lang="en-GB" sz="2600" dirty="0">
                <a:solidFill>
                  <a:schemeClr val="accent1">
                    <a:lumMod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endParaRPr lang="en-US" altLang="zh-CN" sz="2600" dirty="0">
              <a:solidFill>
                <a:schemeClr val="accent5">
                  <a:lumMod val="50000"/>
                </a:schemeClr>
              </a:solidFill>
              <a:ea typeface="宋体" charset="-122"/>
            </a:endParaRPr>
          </a:p>
        </p:txBody>
      </p:sp>
      <p:sp>
        <p:nvSpPr>
          <p:cNvPr id="10" name="Straight Connector 6"/>
          <p:cNvSpPr>
            <a:spLocks noChangeShapeType="1"/>
          </p:cNvSpPr>
          <p:nvPr/>
        </p:nvSpPr>
        <p:spPr bwMode="auto">
          <a:xfrm flipH="1">
            <a:off x="1082291" y="3294540"/>
            <a:ext cx="27966" cy="3265441"/>
          </a:xfrm>
          <a:prstGeom prst="line">
            <a:avLst/>
          </a:prstGeom>
          <a:noFill/>
          <a:ln w="28575">
            <a:solidFill>
              <a:srgbClr val="1E4E79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"/>
            <a:ext cx="9144000" cy="301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602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zh-CN" sz="3600" dirty="0">
                <a:solidFill>
                  <a:schemeClr val="accent1">
                    <a:lumMod val="75000"/>
                  </a:schemeClr>
                </a:solidFill>
              </a:rPr>
              <a:t>Mexican Protected Agriculture</a:t>
            </a: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br>
              <a:rPr lang="en-US" altLang="zh-CN" sz="3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</a:rPr>
              <a:t>reporting</a:t>
            </a: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</a:rPr>
              <a:t>requirements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81000" y="1207475"/>
            <a:ext cx="8763000" cy="5486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zh-CN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81000" y="2107096"/>
            <a:ext cx="8382000" cy="5010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The issuer must provide, to the approved verifier, the information necessary to demonstrate compliance with all applicable requirements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Three stages of reporting: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800" dirty="0">
                <a:latin typeface="Gill Sans Light" charset="0"/>
                <a:ea typeface="Gill Sans Light" charset="0"/>
                <a:cs typeface="Gill Sans Light" charset="0"/>
              </a:rPr>
              <a:t>Pre-issuance reporting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800" dirty="0">
                <a:latin typeface="Gill Sans Light" charset="0"/>
                <a:ea typeface="Gill Sans Light" charset="0"/>
                <a:cs typeface="Gill Sans Light" charset="0"/>
              </a:rPr>
              <a:t>Post issuance reporting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800" dirty="0">
                <a:latin typeface="Gill Sans Light" charset="0"/>
                <a:ea typeface="Gill Sans Light" charset="0"/>
                <a:cs typeface="Gill Sans Light" charset="0"/>
              </a:rPr>
              <a:t>Annual reporting thereafter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Gill Sans Light" charset="0"/>
                <a:ea typeface="Gill Sans Light" charset="0"/>
                <a:cs typeface="Gill Sans Light" charset="0"/>
              </a:rPr>
              <a:t>All requirements must be maintained in compliance for the duration of the bond</a:t>
            </a:r>
          </a:p>
        </p:txBody>
      </p:sp>
    </p:spTree>
    <p:extLst>
      <p:ext uri="{BB962C8B-B14F-4D97-AF65-F5344CB8AC3E}">
        <p14:creationId xmlns:p14="http://schemas.microsoft.com/office/powerpoint/2010/main" val="37403646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236422"/>
            <a:ext cx="9144000" cy="533400"/>
          </a:xfrm>
        </p:spPr>
        <p:txBody>
          <a:bodyPr>
            <a:noAutofit/>
          </a:bodyPr>
          <a:lstStyle/>
          <a:p>
            <a:pPr algn="ctr"/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Q&amp;A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81000" y="1219199"/>
            <a:ext cx="8763000" cy="5486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zh-CN" dirty="0">
              <a:latin typeface="Gill Sans" charset="0"/>
              <a:ea typeface="Gill Sans" charset="0"/>
              <a:cs typeface="Gill Sans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latin typeface="Gill Sans Light" charset="0"/>
                <a:ea typeface="Gill Sans Light" charset="0"/>
                <a:cs typeface="Gill Sans Light" charset="0"/>
              </a:rPr>
              <a:t> </a:t>
            </a:r>
            <a:endParaRPr lang="en-US" altLang="zh-CN" sz="2000" dirty="0">
              <a:latin typeface="Gill Sans Light" charset="0"/>
              <a:ea typeface="Gill Sans Light" charset="0"/>
              <a:cs typeface="Gill Sans Light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endParaRPr lang="en-GB" sz="200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81000" y="4238931"/>
            <a:ext cx="8763000" cy="5221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CN" sz="1800" dirty="0">
                <a:latin typeface="Gill Sans Light" charset="0"/>
                <a:ea typeface="Gill Sans Light" charset="0"/>
                <a:cs typeface="Gill Sans Light" charset="0"/>
              </a:rPr>
              <a:t>Public</a:t>
            </a:r>
            <a:r>
              <a:rPr lang="zh-CN" altLang="en-US" sz="1800" dirty="0"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altLang="zh-CN" sz="1800" dirty="0">
                <a:latin typeface="Gill Sans Light" charset="0"/>
                <a:ea typeface="Gill Sans Light" charset="0"/>
                <a:cs typeface="Gill Sans Light" charset="0"/>
              </a:rPr>
              <a:t>Consultation</a:t>
            </a:r>
            <a:r>
              <a:rPr lang="zh-CN" altLang="en-US" sz="1800" dirty="0"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altLang="zh-CN" sz="1800" dirty="0">
                <a:latin typeface="Gill Sans Light" charset="0"/>
                <a:ea typeface="Gill Sans Light" charset="0"/>
                <a:cs typeface="Gill Sans Light" charset="0"/>
              </a:rPr>
              <a:t>is</a:t>
            </a:r>
            <a:r>
              <a:rPr lang="zh-CN" altLang="en-US" sz="1800" dirty="0"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altLang="zh-CN" sz="1800" dirty="0">
                <a:latin typeface="Gill Sans Light" charset="0"/>
                <a:ea typeface="Gill Sans Light" charset="0"/>
                <a:cs typeface="Gill Sans Light" charset="0"/>
              </a:rPr>
              <a:t>open until 3</a:t>
            </a:r>
            <a:r>
              <a:rPr lang="en-US" altLang="zh-CN" sz="1800" baseline="30000" dirty="0">
                <a:latin typeface="Gill Sans Light" charset="0"/>
                <a:ea typeface="Gill Sans Light" charset="0"/>
                <a:cs typeface="Gill Sans Light" charset="0"/>
              </a:rPr>
              <a:t>rd </a:t>
            </a:r>
            <a:r>
              <a:rPr lang="en-US" altLang="zh-CN" sz="1800" dirty="0">
                <a:latin typeface="Gill Sans Light" charset="0"/>
                <a:ea typeface="Gill Sans Light" charset="0"/>
                <a:cs typeface="Gill Sans Light" charset="0"/>
              </a:rPr>
              <a:t>October 2018</a:t>
            </a:r>
          </a:p>
          <a:p>
            <a:pPr marL="0" indent="0">
              <a:buNone/>
              <a:defRPr/>
            </a:pPr>
            <a:endParaRPr lang="en-US" altLang="zh-CN" sz="1800" dirty="0">
              <a:latin typeface="Gill Sans Light" charset="0"/>
              <a:ea typeface="Gill Sans Light" charset="0"/>
              <a:cs typeface="Gill Sans Light" charset="0"/>
            </a:endParaRPr>
          </a:p>
          <a:p>
            <a:pPr marL="0" indent="0">
              <a:buNone/>
              <a:defRPr/>
            </a:pPr>
            <a:r>
              <a:rPr lang="en-US" altLang="zh-CN" sz="1800" dirty="0">
                <a:latin typeface="Gill Sans Light" charset="0"/>
                <a:ea typeface="Gill Sans Light" charset="0"/>
                <a:cs typeface="Gill Sans Light" charset="0"/>
              </a:rPr>
              <a:t>Website: </a:t>
            </a:r>
            <a:r>
              <a:rPr lang="en-US" altLang="zh-CN" sz="1800" dirty="0">
                <a:latin typeface="Gill Sans Light" charset="0"/>
                <a:ea typeface="Gill Sans Light" charset="0"/>
                <a:cs typeface="Gill Sans Light" charset="0"/>
                <a:hlinkClick r:id="rId3"/>
              </a:rPr>
              <a:t>https://standard.climatebonds.net/sector/protectedagriculture</a:t>
            </a:r>
            <a:r>
              <a:rPr lang="en-US" altLang="zh-CN" sz="1800" dirty="0">
                <a:latin typeface="Gill Sans Light" charset="0"/>
                <a:ea typeface="Gill Sans Light" charset="0"/>
                <a:cs typeface="Gill Sans Light" charset="0"/>
              </a:rPr>
              <a:t> or</a:t>
            </a:r>
            <a:r>
              <a:rPr lang="zh-CN" altLang="en-US" sz="1800" dirty="0">
                <a:latin typeface="Gill Sans Light" charset="0"/>
                <a:ea typeface="Gill Sans Light" charset="0"/>
                <a:cs typeface="Gill Sans Light" charset="0"/>
              </a:rPr>
              <a:t> </a:t>
            </a:r>
            <a:endParaRPr lang="en-GB" altLang="zh-CN" sz="1800" dirty="0">
              <a:latin typeface="Gill Sans Light" charset="0"/>
              <a:ea typeface="Gill Sans Light" charset="0"/>
              <a:cs typeface="Gill Sans Light" charset="0"/>
            </a:endParaRPr>
          </a:p>
          <a:p>
            <a:pPr marL="0" indent="0">
              <a:buNone/>
              <a:defRPr/>
            </a:pPr>
            <a:r>
              <a:rPr lang="en-US" altLang="zh-CN" sz="1800" dirty="0">
                <a:latin typeface="Gill Sans Light" charset="0"/>
                <a:ea typeface="Gill Sans Light" charset="0"/>
                <a:cs typeface="Gill Sans Light" charset="0"/>
              </a:rPr>
              <a:t>Email</a:t>
            </a:r>
            <a:r>
              <a:rPr lang="zh-CN" altLang="en-US" sz="1800" dirty="0"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altLang="zh-CN" sz="1800" dirty="0">
                <a:latin typeface="Gill Sans Light" charset="0"/>
                <a:ea typeface="Gill Sans Light" charset="0"/>
                <a:cs typeface="Gill Sans Light" charset="0"/>
                <a:hlinkClick r:id="rId4"/>
              </a:rPr>
              <a:t>katie@climatebonds.net</a:t>
            </a:r>
            <a:r>
              <a:rPr lang="zh-CN" altLang="en-US" sz="1800" dirty="0">
                <a:latin typeface="Gill Sans Light" charset="0"/>
                <a:ea typeface="Gill Sans Light" charset="0"/>
                <a:cs typeface="Gill Sans Light" charset="0"/>
              </a:rPr>
              <a:t> </a:t>
            </a:r>
            <a:endParaRPr lang="en-US" altLang="zh-CN" sz="180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9"/>
            <a:ext cx="9144000" cy="301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3475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81000" y="1371599"/>
            <a:ext cx="8763000" cy="54864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en-GB" sz="1800" dirty="0">
                <a:latin typeface="Gill Sans Light" charset="0"/>
                <a:ea typeface="Gill Sans Light" charset="0"/>
                <a:cs typeface="Gill Sans Light" charset="0"/>
              </a:rPr>
              <a:t>We are an investor-focused not-for-profit mobilising debt capital markets for climate solutions:</a:t>
            </a:r>
          </a:p>
          <a:p>
            <a:pPr>
              <a:lnSpc>
                <a:spcPct val="120000"/>
              </a:lnSpc>
              <a:defRPr/>
            </a:pPr>
            <a:r>
              <a:rPr lang="en-GB" sz="1800" dirty="0">
                <a:latin typeface="Gill Sans" charset="0"/>
                <a:ea typeface="Gill Sans" charset="0"/>
                <a:cs typeface="Gill Sans" charset="0"/>
              </a:rPr>
              <a:t>Outreach to inform and stimulate the market</a:t>
            </a:r>
          </a:p>
          <a:p>
            <a:pPr marL="800100" lvl="1" indent="-285750">
              <a:lnSpc>
                <a:spcPct val="120000"/>
              </a:lnSpc>
              <a:buFontTx/>
              <a:buChar char="-"/>
              <a:defRPr/>
            </a:pPr>
            <a:r>
              <a:rPr lang="en-GB" sz="1800" dirty="0">
                <a:latin typeface="Gill Sans Light" charset="0"/>
                <a:ea typeface="Gill Sans Light" charset="0"/>
                <a:cs typeface="Gill Sans Light" charset="0"/>
              </a:rPr>
              <a:t>Policy models and government advice</a:t>
            </a:r>
          </a:p>
          <a:p>
            <a:pPr marL="800100" lvl="1" indent="-285750">
              <a:lnSpc>
                <a:spcPct val="120000"/>
              </a:lnSpc>
              <a:buFontTx/>
              <a:buChar char="-"/>
              <a:defRPr/>
            </a:pPr>
            <a:r>
              <a:rPr lang="en-GB" sz="1800" dirty="0">
                <a:latin typeface="Gill Sans Light" charset="0"/>
                <a:ea typeface="Gill Sans Light" charset="0"/>
                <a:cs typeface="Gill Sans Light" charset="0"/>
              </a:rPr>
              <a:t>Efforts in emerging markets to grow issuance</a:t>
            </a:r>
          </a:p>
          <a:p>
            <a:pPr marL="800100" lvl="1" indent="-285750">
              <a:lnSpc>
                <a:spcPct val="120000"/>
              </a:lnSpc>
              <a:buFontTx/>
              <a:buChar char="-"/>
              <a:defRPr/>
            </a:pPr>
            <a:r>
              <a:rPr lang="en-GB" sz="1800" dirty="0">
                <a:latin typeface="Gill Sans Light" charset="0"/>
                <a:ea typeface="Gill Sans Light" charset="0"/>
                <a:cs typeface="Gill Sans Light" charset="0"/>
              </a:rPr>
              <a:t>Green innovations e.g. securitization, covered bonds, Islamic Finance</a:t>
            </a:r>
          </a:p>
          <a:p>
            <a:pPr>
              <a:lnSpc>
                <a:spcPct val="120000"/>
              </a:lnSpc>
              <a:defRPr/>
            </a:pPr>
            <a:r>
              <a:rPr lang="en-GB" sz="1800" dirty="0">
                <a:latin typeface="Gill Sans" charset="0"/>
                <a:ea typeface="Gill Sans" charset="0"/>
                <a:cs typeface="Gill Sans" charset="0"/>
              </a:rPr>
              <a:t>Market data and analysis</a:t>
            </a:r>
          </a:p>
          <a:p>
            <a:pPr marL="800100" lvl="1" indent="-285750">
              <a:lnSpc>
                <a:spcPct val="120000"/>
              </a:lnSpc>
              <a:buFontTx/>
              <a:buChar char="-"/>
              <a:defRPr/>
            </a:pPr>
            <a:r>
              <a:rPr lang="en-GB" sz="1800" dirty="0">
                <a:latin typeface="Gill Sans Light" charset="0"/>
                <a:ea typeface="Gill Sans Light" charset="0"/>
                <a:cs typeface="Gill Sans Light" charset="0"/>
              </a:rPr>
              <a:t>Green bonds data base, feeding MSCI/Barclays and S&amp;P DJI indices</a:t>
            </a:r>
          </a:p>
          <a:p>
            <a:pPr marL="800100" lvl="1" indent="-285750">
              <a:lnSpc>
                <a:spcPct val="120000"/>
              </a:lnSpc>
              <a:buFontTx/>
              <a:buChar char="-"/>
              <a:defRPr/>
            </a:pPr>
            <a:r>
              <a:rPr lang="en-GB" sz="1800" dirty="0">
                <a:latin typeface="Gill Sans Light" charset="0"/>
                <a:ea typeface="Gill Sans Light" charset="0"/>
                <a:cs typeface="Gill Sans Light" charset="0"/>
              </a:rPr>
              <a:t>State of the Market report, commissioned by HSBC</a:t>
            </a:r>
          </a:p>
          <a:p>
            <a:pPr marL="800100" lvl="1" indent="-285750">
              <a:lnSpc>
                <a:spcPct val="120000"/>
              </a:lnSpc>
              <a:buFontTx/>
              <a:buChar char="-"/>
              <a:defRPr/>
            </a:pPr>
            <a:r>
              <a:rPr lang="en-GB" sz="1800" dirty="0">
                <a:latin typeface="Gill Sans Light" charset="0"/>
                <a:ea typeface="Gill Sans Light" charset="0"/>
                <a:cs typeface="Gill Sans Light" charset="0"/>
              </a:rPr>
              <a:t>Regional and thematic focus reports, e.g. China, Canada</a:t>
            </a:r>
          </a:p>
          <a:p>
            <a:pPr>
              <a:lnSpc>
                <a:spcPct val="120000"/>
              </a:lnSpc>
              <a:defRPr/>
            </a:pPr>
            <a:r>
              <a:rPr lang="en-GB" sz="1800" dirty="0">
                <a:latin typeface="Gill Sans" charset="0"/>
                <a:ea typeface="Gill Sans" charset="0"/>
                <a:cs typeface="Gill Sans" charset="0"/>
              </a:rPr>
              <a:t>Climate Bonds Standard &amp; Certification Scheme</a:t>
            </a:r>
          </a:p>
          <a:p>
            <a:pPr marL="800100" lvl="1" indent="-285750">
              <a:lnSpc>
                <a:spcPct val="120000"/>
              </a:lnSpc>
              <a:buFontTx/>
              <a:buChar char="-"/>
              <a:defRPr/>
            </a:pPr>
            <a:r>
              <a:rPr lang="en-GB" sz="1800" dirty="0">
                <a:latin typeface="Gill Sans Light" charset="0"/>
                <a:ea typeface="Gill Sans Light" charset="0"/>
                <a:cs typeface="Gill Sans Light" charset="0"/>
              </a:rPr>
              <a:t>Definitions for investors and guidelines for bond issuers</a:t>
            </a:r>
          </a:p>
          <a:p>
            <a:pPr marL="800100" lvl="1" indent="-285750">
              <a:lnSpc>
                <a:spcPct val="120000"/>
              </a:lnSpc>
              <a:buFontTx/>
              <a:buChar char="-"/>
              <a:defRPr/>
            </a:pPr>
            <a:r>
              <a:rPr lang="en-GB" sz="1800" dirty="0">
                <a:latin typeface="Gill Sans Light" charset="0"/>
                <a:ea typeface="Gill Sans Light" charset="0"/>
                <a:cs typeface="Gill Sans Light" charset="0"/>
              </a:rPr>
              <a:t>Assurance through certification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61975"/>
            <a:ext cx="8763000" cy="533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The Climate Bonds Initiative – what we do</a:t>
            </a:r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2" descr="CB-Certified-6A.pdf"/>
          <p:cNvPicPr>
            <a:picLocks noChangeAspect="1"/>
          </p:cNvPicPr>
          <p:nvPr/>
        </p:nvPicPr>
        <p:blipFill>
          <a:blip r:embed="rId3" cstate="print"/>
          <a:srcRect l="23592" t="35370" r="21362" b="42409"/>
          <a:stretch>
            <a:fillRect/>
          </a:stretch>
        </p:blipFill>
        <p:spPr bwMode="auto">
          <a:xfrm>
            <a:off x="6876256" y="5074135"/>
            <a:ext cx="1907927" cy="109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3147">
            <a:off x="7749435" y="2090533"/>
            <a:ext cx="1132587" cy="16014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2059">
            <a:off x="7644407" y="3335669"/>
            <a:ext cx="1103248" cy="155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0801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533400"/>
            <a:ext cx="8382000" cy="533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Green Bonds Growth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20193"/>
            <a:ext cx="5505771" cy="392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30416" y="1670266"/>
            <a:ext cx="29523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Proceeds go to green projects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Often an external review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Annual reporting required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Gill Sans Light" charset="0"/>
              <a:ea typeface="Gill Sans Light" charset="0"/>
              <a:cs typeface="Gill Sans Light" charset="0"/>
            </a:endParaRPr>
          </a:p>
          <a:p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New projects or re-financing</a:t>
            </a:r>
          </a:p>
          <a:p>
            <a:endParaRPr lang="en-US" sz="1600" dirty="0">
              <a:latin typeface="Gill Sans Light" charset="0"/>
              <a:ea typeface="Gill Sans Light" charset="0"/>
              <a:cs typeface="Gill Sans Light" charset="0"/>
            </a:endParaRPr>
          </a:p>
          <a:p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Issuers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Investor diversification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Market positioning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Pricing</a:t>
            </a:r>
          </a:p>
          <a:p>
            <a:endParaRPr lang="en-US" sz="1600" dirty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Investors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Addressing climate risk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Secondary market value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51520" y="5189586"/>
            <a:ext cx="8631223" cy="117145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The key figures:</a:t>
            </a:r>
          </a:p>
          <a:p>
            <a:pPr marL="0" indent="0">
              <a:buNone/>
            </a:pPr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USD155.5bn </a:t>
            </a:r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total green bond issuance; </a:t>
            </a:r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Over 1500 </a:t>
            </a:r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green bond issues; </a:t>
            </a:r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78% </a:t>
            </a:r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growth on 2016</a:t>
            </a:r>
          </a:p>
          <a:p>
            <a:pPr marL="0" indent="0">
              <a:buNone/>
            </a:pPr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37 </a:t>
            </a:r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countries from all continents; </a:t>
            </a:r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239 </a:t>
            </a:r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different issuers; </a:t>
            </a:r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146</a:t>
            </a:r>
            <a:r>
              <a:rPr lang="en-US" sz="1600" b="1" dirty="0">
                <a:latin typeface="Gill Sans" charset="0"/>
                <a:ea typeface="Gill Sans" charset="0"/>
                <a:cs typeface="Gill Sans" charset="0"/>
              </a:rPr>
              <a:t> </a:t>
            </a:r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new issuers</a:t>
            </a:r>
          </a:p>
          <a:p>
            <a:pPr marL="0" indent="0">
              <a:buNone/>
            </a:pPr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USD10.7bn</a:t>
            </a:r>
            <a:r>
              <a:rPr lang="en-US" sz="1600" b="1" dirty="0">
                <a:latin typeface="Gill Sans" charset="0"/>
                <a:ea typeface="Gill Sans" charset="0"/>
                <a:cs typeface="Gill Sans" charset="0"/>
              </a:rPr>
              <a:t> </a:t>
            </a:r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– </a:t>
            </a:r>
            <a:r>
              <a:rPr lang="en-US" sz="1600" dirty="0">
                <a:latin typeface="Gill Sans Light" charset="0"/>
                <a:ea typeface="Gill Sans Light" charset="0"/>
                <a:cs typeface="Gill Sans Light" charset="0"/>
              </a:rPr>
              <a:t>largest single green bond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951141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381000" y="1268760"/>
            <a:ext cx="4118992" cy="5237584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GB" altLang="en-US" sz="1800" dirty="0">
                <a:latin typeface="Gill Sans Light" charset="0"/>
                <a:ea typeface="ＭＳ Ｐゴシック" charset="-128"/>
              </a:rPr>
              <a:t>The Climate Bonds Standard and Certification Scheme is a </a:t>
            </a:r>
            <a:r>
              <a:rPr lang="en-GB" altLang="en-US" sz="1800" i="1" dirty="0">
                <a:latin typeface="Gill Sans Light" charset="0"/>
                <a:ea typeface="ＭＳ Ｐゴシック" charset="-128"/>
              </a:rPr>
              <a:t>Fair</a:t>
            </a:r>
            <a:r>
              <a:rPr lang="zh-CN" altLang="en-US" sz="1800" i="1" dirty="0">
                <a:latin typeface="Gill Sans Light" charset="0"/>
                <a:ea typeface="ＭＳ Ｐゴシック" charset="-128"/>
              </a:rPr>
              <a:t> </a:t>
            </a:r>
            <a:r>
              <a:rPr lang="en-GB" altLang="en-US" sz="1800" i="1" dirty="0">
                <a:latin typeface="Gill Sans Light" charset="0"/>
                <a:ea typeface="ＭＳ Ｐゴシック" charset="-128"/>
              </a:rPr>
              <a:t>Trade-like </a:t>
            </a:r>
            <a:r>
              <a:rPr lang="en-GB" altLang="en-US" sz="1800" dirty="0">
                <a:latin typeface="Gill Sans Light" charset="0"/>
                <a:ea typeface="ＭＳ Ｐゴシック" charset="-128"/>
              </a:rPr>
              <a:t>labelling scheme for bonds. It is designed as an easy-to-use screening tool for investors and issuers to assist them in prioritising investments that truly contribute to addressing climate change.</a:t>
            </a:r>
          </a:p>
          <a:p>
            <a:pPr eaLnBrk="1" hangingPunct="1">
              <a:lnSpc>
                <a:spcPct val="100000"/>
              </a:lnSpc>
            </a:pPr>
            <a:endParaRPr lang="en-GB" altLang="en-US" sz="1800" dirty="0">
              <a:latin typeface="Gill Sans Light" charset="0"/>
              <a:ea typeface="ＭＳ Ｐゴシック" charset="-128"/>
            </a:endParaRPr>
          </a:p>
          <a:p>
            <a:pPr eaLnBrk="1" hangingPunct="1">
              <a:lnSpc>
                <a:spcPct val="100000"/>
              </a:lnSpc>
            </a:pPr>
            <a:r>
              <a:rPr lang="en-GB" altLang="en-US" sz="1800" dirty="0">
                <a:latin typeface="Gill Sans Light" charset="0"/>
                <a:ea typeface="ＭＳ Ｐゴシック" charset="-128"/>
              </a:rPr>
              <a:t>The Climate Bonds Standard is made up of two parts:</a:t>
            </a:r>
          </a:p>
          <a:p>
            <a:pPr marL="342900" indent="-34290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en-GB" altLang="en-US" sz="1800" dirty="0">
                <a:latin typeface="Gill Sans Light" charset="0"/>
                <a:ea typeface="ＭＳ Ｐゴシック" charset="-128"/>
              </a:rPr>
              <a:t>Climate Bonds Standard V2.1details management and reporting processes</a:t>
            </a:r>
          </a:p>
          <a:p>
            <a:pPr marL="342900" indent="-342900" eaLnBrk="1" hangingPunct="1">
              <a:lnSpc>
                <a:spcPct val="100000"/>
              </a:lnSpc>
              <a:buFont typeface="+mj-lt"/>
              <a:buAutoNum type="arabicPeriod"/>
            </a:pPr>
            <a:r>
              <a:rPr lang="en-GB" altLang="en-US" sz="1800" dirty="0">
                <a:latin typeface="Gill Sans Light" charset="0"/>
                <a:ea typeface="ＭＳ Ｐゴシック" charset="-128"/>
              </a:rPr>
              <a:t>Sector Criteria detail the requirements assets must meet to be eligible for Climate Bonds Certification</a:t>
            </a:r>
          </a:p>
          <a:p>
            <a:pPr marL="606425" lvl="1" indent="-342900">
              <a:lnSpc>
                <a:spcPct val="100000"/>
              </a:lnSpc>
              <a:buFont typeface="Arial" charset="0"/>
              <a:buChar char="•"/>
            </a:pPr>
            <a:endParaRPr lang="en-GB" altLang="en-US" sz="1800" dirty="0">
              <a:latin typeface="Gill Sans Light" charset="0"/>
              <a:ea typeface="ＭＳ Ｐゴシック" charset="-128"/>
            </a:endParaRPr>
          </a:p>
          <a:p>
            <a:pPr marL="606425" lvl="1" indent="-342900">
              <a:lnSpc>
                <a:spcPct val="100000"/>
              </a:lnSpc>
              <a:buFont typeface="Arial" charset="0"/>
              <a:buChar char="•"/>
            </a:pPr>
            <a:endParaRPr lang="en-GB" altLang="en-US" sz="1800" dirty="0">
              <a:latin typeface="Gill Sans Light" charset="0"/>
              <a:ea typeface="ＭＳ Ｐゴシック" charset="-128"/>
            </a:endParaRPr>
          </a:p>
          <a:p>
            <a:pPr lvl="1" indent="0">
              <a:buNone/>
            </a:pPr>
            <a:endParaRPr lang="en-GB" altLang="en-US" sz="1900" dirty="0">
              <a:latin typeface="Gill Sans Light" charset="0"/>
              <a:ea typeface="ＭＳ Ｐゴシック" charset="-128"/>
            </a:endParaRPr>
          </a:p>
          <a:p>
            <a:pPr lvl="1" indent="0">
              <a:buNone/>
            </a:pPr>
            <a:endParaRPr lang="en-GB" altLang="en-US" sz="1900" dirty="0">
              <a:latin typeface="Gill Sans Light" charset="0"/>
              <a:ea typeface="ＭＳ Ｐゴシック" charset="-128"/>
            </a:endParaRPr>
          </a:p>
          <a:p>
            <a:pPr lvl="1" indent="0">
              <a:buNone/>
            </a:pPr>
            <a:endParaRPr lang="en-GB" altLang="en-US" sz="1900" dirty="0">
              <a:latin typeface="Gill Sans Light" charset="0"/>
              <a:ea typeface="ＭＳ Ｐゴシック" charset="-128"/>
            </a:endParaRPr>
          </a:p>
          <a:p>
            <a:pPr marL="342900" indent="-342900" eaLnBrk="1" hangingPunct="1">
              <a:buFont typeface="Calibri" charset="0"/>
              <a:buAutoNum type="arabicPeriod"/>
            </a:pPr>
            <a:endParaRPr lang="en-GB" altLang="en-US" sz="1900" dirty="0">
              <a:latin typeface="Gill Sans Light" charset="0"/>
              <a:ea typeface="ＭＳ Ｐゴシック" charset="-128"/>
            </a:endParaRPr>
          </a:p>
          <a:p>
            <a:pPr marL="342900" indent="-342900" eaLnBrk="1" hangingPunct="1"/>
            <a:endParaRPr lang="en-GB" altLang="en-US" sz="1900" dirty="0">
              <a:latin typeface="Gill Sans Light" charset="0"/>
              <a:ea typeface="ＭＳ Ｐゴシック" charset="-128"/>
            </a:endParaRPr>
          </a:p>
          <a:p>
            <a:pPr marL="342900" indent="-342900" eaLnBrk="1" hangingPunct="1">
              <a:buFont typeface="Arial" charset="0"/>
              <a:buChar char="•"/>
            </a:pPr>
            <a:endParaRPr lang="en-GB" altLang="en-US" sz="1900" dirty="0">
              <a:latin typeface="Gill Sans Light" charset="0"/>
              <a:ea typeface="ＭＳ Ｐゴシック" charset="-128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87630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dirty="0">
                <a:solidFill>
                  <a:schemeClr val="accent1">
                    <a:lumMod val="75000"/>
                  </a:schemeClr>
                </a:solidFill>
              </a:rPr>
              <a:t>Climate Bonds Standard &amp; Certification Scheme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28800"/>
            <a:ext cx="4464496" cy="420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55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465981"/>
            <a:ext cx="8229600" cy="52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ts val="600"/>
              </a:spcAft>
              <a:defRPr sz="3200" kern="1200">
                <a:solidFill>
                  <a:srgbClr val="376092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76092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76092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76092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76092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76092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76092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76092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76092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How to get a bond Climate Bond Certified?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404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805264"/>
            <a:ext cx="843528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Gill Sans Light" charset="0"/>
                <a:ea typeface="Gill Sans Light" charset="0"/>
                <a:cs typeface="Gill Sans Light" charset="0"/>
              </a:rPr>
              <a:t>See all Certified Climate Bonds at: https://</a:t>
            </a:r>
            <a:r>
              <a:rPr lang="en-US" sz="1900" dirty="0" err="1">
                <a:latin typeface="Gill Sans Light" charset="0"/>
                <a:ea typeface="Gill Sans Light" charset="0"/>
                <a:cs typeface="Gill Sans Light" charset="0"/>
              </a:rPr>
              <a:t>www.climatebonds.net</a:t>
            </a:r>
            <a:r>
              <a:rPr lang="en-US" sz="1900" dirty="0">
                <a:latin typeface="Gill Sans Light" charset="0"/>
                <a:ea typeface="Gill Sans Light" charset="0"/>
                <a:cs typeface="Gill Sans Light" charset="0"/>
              </a:rPr>
              <a:t>/standards/certification</a:t>
            </a:r>
          </a:p>
        </p:txBody>
      </p:sp>
    </p:spTree>
    <p:extLst>
      <p:ext uri="{BB962C8B-B14F-4D97-AF65-F5344CB8AC3E}">
        <p14:creationId xmlns:p14="http://schemas.microsoft.com/office/powerpoint/2010/main" val="173863182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4"/>
          <a:stretch/>
        </p:blipFill>
        <p:spPr>
          <a:xfrm>
            <a:off x="0" y="1446834"/>
            <a:ext cx="9144000" cy="53660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07021"/>
            <a:ext cx="8382000" cy="5334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Climate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Bonds Sector Criteria</a:t>
            </a:r>
          </a:p>
        </p:txBody>
      </p:sp>
    </p:spTree>
    <p:extLst>
      <p:ext uri="{BB962C8B-B14F-4D97-AF65-F5344CB8AC3E}">
        <p14:creationId xmlns:p14="http://schemas.microsoft.com/office/powerpoint/2010/main" val="155003729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>
            <a:spLocks noChangeArrowheads="1"/>
          </p:cNvSpPr>
          <p:nvPr/>
        </p:nvSpPr>
        <p:spPr bwMode="auto">
          <a:xfrm>
            <a:off x="0" y="4172317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  <a:ea typeface="等线" charset="-122"/>
                <a:sym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等线" charset="-122"/>
                <a:sym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  <a:ea typeface="等线" charset="-122"/>
                <a:sym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等线" charset="-122"/>
                <a:sym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等线" charset="-122"/>
                <a:sym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等线" charset="-122"/>
                <a:sym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等线" charset="-122"/>
                <a:sym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等线" charset="-122"/>
                <a:sym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  <a:ea typeface="等线" charset="-122"/>
                <a:sym typeface="Calibri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4400" dirty="0">
                <a:solidFill>
                  <a:schemeClr val="accent1">
                    <a:lumMod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Protected Agriculture - Mexico: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4400" dirty="0">
                <a:solidFill>
                  <a:schemeClr val="accent1">
                    <a:lumMod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development process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9"/>
            <a:ext cx="9144000" cy="301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21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24133</TotalTime>
  <Words>1779</Words>
  <Application>Microsoft Macintosh PowerPoint</Application>
  <PresentationFormat>On-screen Show (4:3)</PresentationFormat>
  <Paragraphs>411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 Unicode MS</vt:lpstr>
      <vt:lpstr>Calibri</vt:lpstr>
      <vt:lpstr>Cambria</vt:lpstr>
      <vt:lpstr>Courier New</vt:lpstr>
      <vt:lpstr>Gill Sans</vt:lpstr>
      <vt:lpstr>Gill Sans Light</vt:lpstr>
      <vt:lpstr>ＭＳ Ｐゴシック</vt:lpstr>
      <vt:lpstr>宋体</vt:lpstr>
      <vt:lpstr>Arial</vt:lpstr>
      <vt:lpstr>Office Theme</vt:lpstr>
      <vt:lpstr>PowerPoint Presentation</vt:lpstr>
      <vt:lpstr>To ask questions</vt:lpstr>
      <vt:lpstr>PowerPoint Presentation</vt:lpstr>
      <vt:lpstr>The Climate Bonds Initiative – what we do</vt:lpstr>
      <vt:lpstr>Green Bonds Growth</vt:lpstr>
      <vt:lpstr>Climate Bonds Standard &amp; Certification Scheme</vt:lpstr>
      <vt:lpstr>PowerPoint Presentation</vt:lpstr>
      <vt:lpstr>Climate Bonds Sector Criteria</vt:lpstr>
      <vt:lpstr>PowerPoint Presentation</vt:lpstr>
      <vt:lpstr>PowerPoint Presentation</vt:lpstr>
      <vt:lpstr>Mexican Protected Agriculture Criteria:  development process</vt:lpstr>
      <vt:lpstr>PowerPoint Presentation</vt:lpstr>
      <vt:lpstr>Policy Drivers (Mexico)</vt:lpstr>
      <vt:lpstr>Research Focus (1)</vt:lpstr>
      <vt:lpstr>PowerPoint Presentation</vt:lpstr>
      <vt:lpstr>PowerPoint Presentation</vt:lpstr>
      <vt:lpstr>PowerPoint Presentation</vt:lpstr>
      <vt:lpstr>PowerPoint Presentation</vt:lpstr>
      <vt:lpstr>Research Focus (2)</vt:lpstr>
      <vt:lpstr>Research Focus (2)</vt:lpstr>
      <vt:lpstr>Climate Alignment of Protected Agriculture:</vt:lpstr>
      <vt:lpstr>Climate Alignment of Protected Agriculture:</vt:lpstr>
      <vt:lpstr>Climate Alignment of Protected Agriculture:</vt:lpstr>
      <vt:lpstr>Climate Alignment of Protected Agriculture: mitigation potential</vt:lpstr>
      <vt:lpstr>PowerPoint Presentation</vt:lpstr>
      <vt:lpstr>Scope of the Mexican Protected Agriculture Criteria </vt:lpstr>
      <vt:lpstr>The requirements of the Mexican Protected Agriculture Criteria: Mitigation </vt:lpstr>
      <vt:lpstr>The requirements of the Mexican Protected Agriculture Criteria: Adaptation and Resilience </vt:lpstr>
      <vt:lpstr>Mexican Protected Agriculture: exclusions</vt:lpstr>
      <vt:lpstr>Mexican Protected Agriculture:  reporting requirements</vt:lpstr>
      <vt:lpstr>Q&amp;A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Lily Dai</dc:creator>
  <cp:lastModifiedBy>Sergiu Jiduc</cp:lastModifiedBy>
  <cp:revision>449</cp:revision>
  <cp:lastPrinted>2018-09-17T13:22:53Z</cp:lastPrinted>
  <dcterms:created xsi:type="dcterms:W3CDTF">2017-05-25T13:32:01Z</dcterms:created>
  <dcterms:modified xsi:type="dcterms:W3CDTF">2018-09-17T13:22:58Z</dcterms:modified>
</cp:coreProperties>
</file>