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5" r:id="rId7"/>
    <p:sldId id="274" r:id="rId8"/>
    <p:sldId id="270" r:id="rId9"/>
    <p:sldId id="281" r:id="rId10"/>
    <p:sldId id="265" r:id="rId11"/>
    <p:sldId id="282" r:id="rId12"/>
    <p:sldId id="268" r:id="rId13"/>
    <p:sldId id="269" r:id="rId14"/>
    <p:sldId id="277" r:id="rId15"/>
    <p:sldId id="272" r:id="rId16"/>
  </p:sldIdLst>
  <p:sldSz cx="9144000" cy="5143500" type="screen16x9"/>
  <p:notesSz cx="6797675" cy="9926638"/>
  <p:defaultTextStyle>
    <a:defPPr>
      <a:defRPr lang="de-DE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D768FDB-B21C-4440-9D6C-EB82D5014FAC}">
          <p14:sldIdLst>
            <p14:sldId id="256"/>
            <p14:sldId id="257"/>
            <p14:sldId id="275"/>
            <p14:sldId id="274"/>
            <p14:sldId id="270"/>
            <p14:sldId id="281"/>
            <p14:sldId id="265"/>
            <p14:sldId id="282"/>
            <p14:sldId id="268"/>
            <p14:sldId id="269"/>
            <p14:sldId id="277"/>
            <p14:sldId id="272"/>
          </p14:sldIdLst>
        </p14:section>
        <p14:section name="Back Up" id="{CC14BF35-8CF1-41FC-8890-2D6CC8C9574A}">
          <p14:sldIdLst/>
        </p14:section>
        <p14:section name="Alternative Folien" id="{79976677-30FB-46D6-A4CE-19BB8DAB622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2" autoAdjust="0"/>
    <p:restoredTop sz="94660"/>
  </p:normalViewPr>
  <p:slideViewPr>
    <p:cSldViewPr showGuides="1">
      <p:cViewPr>
        <p:scale>
          <a:sx n="100" d="100"/>
          <a:sy n="100" d="100"/>
        </p:scale>
        <p:origin x="-1482" y="-780"/>
      </p:cViewPr>
      <p:guideLst>
        <p:guide orient="horz" pos="225"/>
        <p:guide orient="horz" pos="1529"/>
        <p:guide orient="horz" pos="2913"/>
        <p:guide orient="horz" pos="599"/>
        <p:guide orient="horz" pos="838"/>
        <p:guide orient="horz" pos="2164"/>
        <p:guide orient="horz" pos="3015"/>
        <p:guide orient="horz" pos="3083"/>
        <p:guide orient="horz" pos="1025"/>
        <p:guide orient="horz" pos="1093"/>
        <p:guide pos="499"/>
        <p:guide pos="2086"/>
        <p:guide pos="2200"/>
        <p:guide pos="3787"/>
        <p:guide pos="3901"/>
        <p:guide pos="5465"/>
        <p:guide pos="2925"/>
        <p:guide pos="30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17AD-F830-46DE-A731-F0D4A3A38BC2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AABA-7A32-4ABE-9BB0-A3D06EC9C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75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927211A-5A74-4510-9DC4-19D3AEB06727}" type="datetimeFigureOut">
              <a:rPr lang="de-DE" smtClean="0"/>
              <a:pPr/>
              <a:t>25.05.2018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2907E51-0352-412E-92CA-4540EF2611E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52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7E51-0352-412E-92CA-4540EF2611E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58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7" descr="IMG_5300_bearb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22601" b="19331"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8"/>
          <p:cNvSpPr>
            <a:spLocks noChangeArrowheads="1"/>
          </p:cNvSpPr>
          <p:nvPr userDrawn="1"/>
        </p:nvSpPr>
        <p:spPr bwMode="gray">
          <a:xfrm>
            <a:off x="0" y="1328738"/>
            <a:ext cx="8691197" cy="3457575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 anchor="ctr"/>
          <a:lstStyle/>
          <a:p>
            <a:pPr algn="l"/>
            <a:endParaRPr lang="de-DE" sz="150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82515" y="2411100"/>
            <a:ext cx="5642585" cy="999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der Präsentation [max. 2 Zeilen]</a:t>
            </a:r>
          </a:p>
          <a:p>
            <a:r>
              <a:rPr lang="de-DE" dirty="0" smtClean="0"/>
              <a:t>Ort, Datum [TT. Monat Jahr]</a:t>
            </a:r>
          </a:p>
          <a:p>
            <a:r>
              <a:rPr lang="de-DE" dirty="0" smtClean="0"/>
              <a:t>[Leerzeile]</a:t>
            </a:r>
          </a:p>
          <a:p>
            <a:r>
              <a:rPr lang="de-DE" dirty="0" smtClean="0"/>
              <a:t>[Platz für Namen/Abteilung] </a:t>
            </a:r>
          </a:p>
        </p:txBody>
      </p:sp>
      <p:pic>
        <p:nvPicPr>
          <p:cNvPr id="17" name="Picture 32" descr="Gestaltungselem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693545"/>
            <a:ext cx="2857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uppieren 105"/>
          <p:cNvGrpSpPr/>
          <p:nvPr userDrawn="1"/>
        </p:nvGrpSpPr>
        <p:grpSpPr>
          <a:xfrm>
            <a:off x="4613564" y="4025901"/>
            <a:ext cx="3647141" cy="423862"/>
            <a:chOff x="4619625" y="4029075"/>
            <a:chExt cx="3592513" cy="417513"/>
          </a:xfrm>
        </p:grpSpPr>
        <p:sp>
          <p:nvSpPr>
            <p:cNvPr id="10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4622800" y="4032250"/>
              <a:ext cx="358616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34"/>
            <p:cNvSpPr>
              <a:spLocks noEditPoints="1"/>
            </p:cNvSpPr>
            <p:nvPr userDrawn="1"/>
          </p:nvSpPr>
          <p:spPr bwMode="auto">
            <a:xfrm>
              <a:off x="4619625" y="4265613"/>
              <a:ext cx="92075" cy="138113"/>
            </a:xfrm>
            <a:custGeom>
              <a:avLst/>
              <a:gdLst>
                <a:gd name="T0" fmla="*/ 0 w 28"/>
                <a:gd name="T1" fmla="*/ 0 h 42"/>
                <a:gd name="T2" fmla="*/ 15 w 28"/>
                <a:gd name="T3" fmla="*/ 0 h 42"/>
                <a:gd name="T4" fmla="*/ 27 w 28"/>
                <a:gd name="T5" fmla="*/ 11 h 42"/>
                <a:gd name="T6" fmla="*/ 22 w 28"/>
                <a:gd name="T7" fmla="*/ 20 h 42"/>
                <a:gd name="T8" fmla="*/ 28 w 28"/>
                <a:gd name="T9" fmla="*/ 31 h 42"/>
                <a:gd name="T10" fmla="*/ 17 w 28"/>
                <a:gd name="T11" fmla="*/ 42 h 42"/>
                <a:gd name="T12" fmla="*/ 0 w 28"/>
                <a:gd name="T13" fmla="*/ 42 h 42"/>
                <a:gd name="T14" fmla="*/ 0 w 28"/>
                <a:gd name="T15" fmla="*/ 0 h 42"/>
                <a:gd name="T16" fmla="*/ 14 w 28"/>
                <a:gd name="T17" fmla="*/ 4 h 42"/>
                <a:gd name="T18" fmla="*/ 5 w 28"/>
                <a:gd name="T19" fmla="*/ 4 h 42"/>
                <a:gd name="T20" fmla="*/ 5 w 28"/>
                <a:gd name="T21" fmla="*/ 18 h 42"/>
                <a:gd name="T22" fmla="*/ 14 w 28"/>
                <a:gd name="T23" fmla="*/ 18 h 42"/>
                <a:gd name="T24" fmla="*/ 22 w 28"/>
                <a:gd name="T25" fmla="*/ 11 h 42"/>
                <a:gd name="T26" fmla="*/ 14 w 28"/>
                <a:gd name="T27" fmla="*/ 4 h 42"/>
                <a:gd name="T28" fmla="*/ 15 w 28"/>
                <a:gd name="T29" fmla="*/ 22 h 42"/>
                <a:gd name="T30" fmla="*/ 5 w 28"/>
                <a:gd name="T31" fmla="*/ 22 h 42"/>
                <a:gd name="T32" fmla="*/ 5 w 28"/>
                <a:gd name="T33" fmla="*/ 38 h 42"/>
                <a:gd name="T34" fmla="*/ 15 w 28"/>
                <a:gd name="T35" fmla="*/ 38 h 42"/>
                <a:gd name="T36" fmla="*/ 23 w 28"/>
                <a:gd name="T37" fmla="*/ 30 h 42"/>
                <a:gd name="T38" fmla="*/ 15 w 28"/>
                <a:gd name="T3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7" y="5"/>
                    <a:pt x="27" y="11"/>
                  </a:cubicBezTo>
                  <a:cubicBezTo>
                    <a:pt x="27" y="14"/>
                    <a:pt x="26" y="18"/>
                    <a:pt x="22" y="20"/>
                  </a:cubicBezTo>
                  <a:cubicBezTo>
                    <a:pt x="27" y="22"/>
                    <a:pt x="28" y="27"/>
                    <a:pt x="28" y="31"/>
                  </a:cubicBezTo>
                  <a:cubicBezTo>
                    <a:pt x="28" y="37"/>
                    <a:pt x="23" y="42"/>
                    <a:pt x="1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  <a:moveTo>
                    <a:pt x="1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9" y="18"/>
                    <a:pt x="22" y="16"/>
                    <a:pt x="22" y="11"/>
                  </a:cubicBezTo>
                  <a:cubicBezTo>
                    <a:pt x="22" y="7"/>
                    <a:pt x="20" y="4"/>
                    <a:pt x="14" y="4"/>
                  </a:cubicBezTo>
                  <a:close/>
                  <a:moveTo>
                    <a:pt x="15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8"/>
                    <a:pt x="23" y="34"/>
                    <a:pt x="23" y="30"/>
                  </a:cubicBezTo>
                  <a:cubicBezTo>
                    <a:pt x="23" y="26"/>
                    <a:pt x="21" y="22"/>
                    <a:pt x="15" y="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35"/>
            <p:cNvSpPr>
              <a:spLocks noEditPoints="1"/>
            </p:cNvSpPr>
            <p:nvPr userDrawn="1"/>
          </p:nvSpPr>
          <p:spPr bwMode="auto">
            <a:xfrm>
              <a:off x="4730750" y="4305300"/>
              <a:ext cx="88900" cy="98425"/>
            </a:xfrm>
            <a:custGeom>
              <a:avLst/>
              <a:gdLst>
                <a:gd name="T0" fmla="*/ 23 w 27"/>
                <a:gd name="T1" fmla="*/ 26 h 30"/>
                <a:gd name="T2" fmla="*/ 27 w 27"/>
                <a:gd name="T3" fmla="*/ 26 h 30"/>
                <a:gd name="T4" fmla="*/ 27 w 27"/>
                <a:gd name="T5" fmla="*/ 29 h 30"/>
                <a:gd name="T6" fmla="*/ 22 w 27"/>
                <a:gd name="T7" fmla="*/ 30 h 30"/>
                <a:gd name="T8" fmla="*/ 18 w 27"/>
                <a:gd name="T9" fmla="*/ 26 h 30"/>
                <a:gd name="T10" fmla="*/ 18 w 27"/>
                <a:gd name="T11" fmla="*/ 26 h 30"/>
                <a:gd name="T12" fmla="*/ 8 w 27"/>
                <a:gd name="T13" fmla="*/ 30 h 30"/>
                <a:gd name="T14" fmla="*/ 0 w 27"/>
                <a:gd name="T15" fmla="*/ 22 h 30"/>
                <a:gd name="T16" fmla="*/ 11 w 27"/>
                <a:gd name="T17" fmla="*/ 13 h 30"/>
                <a:gd name="T18" fmla="*/ 18 w 27"/>
                <a:gd name="T19" fmla="*/ 12 h 30"/>
                <a:gd name="T20" fmla="*/ 18 w 27"/>
                <a:gd name="T21" fmla="*/ 11 h 30"/>
                <a:gd name="T22" fmla="*/ 12 w 27"/>
                <a:gd name="T23" fmla="*/ 4 h 30"/>
                <a:gd name="T24" fmla="*/ 3 w 27"/>
                <a:gd name="T25" fmla="*/ 6 h 30"/>
                <a:gd name="T26" fmla="*/ 2 w 27"/>
                <a:gd name="T27" fmla="*/ 2 h 30"/>
                <a:gd name="T28" fmla="*/ 13 w 27"/>
                <a:gd name="T29" fmla="*/ 0 h 30"/>
                <a:gd name="T30" fmla="*/ 23 w 27"/>
                <a:gd name="T31" fmla="*/ 10 h 30"/>
                <a:gd name="T32" fmla="*/ 23 w 27"/>
                <a:gd name="T33" fmla="*/ 26 h 30"/>
                <a:gd name="T34" fmla="*/ 11 w 27"/>
                <a:gd name="T35" fmla="*/ 16 h 30"/>
                <a:gd name="T36" fmla="*/ 5 w 27"/>
                <a:gd name="T37" fmla="*/ 21 h 30"/>
                <a:gd name="T38" fmla="*/ 10 w 27"/>
                <a:gd name="T39" fmla="*/ 26 h 30"/>
                <a:gd name="T40" fmla="*/ 18 w 27"/>
                <a:gd name="T41" fmla="*/ 23 h 30"/>
                <a:gd name="T42" fmla="*/ 18 w 27"/>
                <a:gd name="T43" fmla="*/ 16 h 30"/>
                <a:gd name="T44" fmla="*/ 11 w 27"/>
                <a:gd name="T4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0">
                  <a:moveTo>
                    <a:pt x="23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4" y="30"/>
                    <a:pt x="22" y="30"/>
                  </a:cubicBezTo>
                  <a:cubicBezTo>
                    <a:pt x="20" y="30"/>
                    <a:pt x="18" y="30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30"/>
                    <a:pt x="10" y="30"/>
                    <a:pt x="8" y="30"/>
                  </a:cubicBezTo>
                  <a:cubicBezTo>
                    <a:pt x="1" y="30"/>
                    <a:pt x="0" y="25"/>
                    <a:pt x="0" y="22"/>
                  </a:cubicBezTo>
                  <a:cubicBezTo>
                    <a:pt x="0" y="17"/>
                    <a:pt x="3" y="13"/>
                    <a:pt x="11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6"/>
                    <a:pt x="17" y="4"/>
                    <a:pt x="12" y="4"/>
                  </a:cubicBezTo>
                  <a:cubicBezTo>
                    <a:pt x="9" y="4"/>
                    <a:pt x="6" y="4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19" y="0"/>
                    <a:pt x="23" y="2"/>
                    <a:pt x="23" y="10"/>
                  </a:cubicBezTo>
                  <a:lnTo>
                    <a:pt x="23" y="26"/>
                  </a:lnTo>
                  <a:close/>
                  <a:moveTo>
                    <a:pt x="11" y="16"/>
                  </a:moveTo>
                  <a:cubicBezTo>
                    <a:pt x="7" y="16"/>
                    <a:pt x="5" y="18"/>
                    <a:pt x="5" y="21"/>
                  </a:cubicBezTo>
                  <a:cubicBezTo>
                    <a:pt x="5" y="25"/>
                    <a:pt x="6" y="26"/>
                    <a:pt x="10" y="26"/>
                  </a:cubicBezTo>
                  <a:cubicBezTo>
                    <a:pt x="13" y="26"/>
                    <a:pt x="16" y="25"/>
                    <a:pt x="18" y="23"/>
                  </a:cubicBezTo>
                  <a:cubicBezTo>
                    <a:pt x="18" y="16"/>
                    <a:pt x="18" y="16"/>
                    <a:pt x="18" y="1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36"/>
            <p:cNvSpPr>
              <a:spLocks/>
            </p:cNvSpPr>
            <p:nvPr userDrawn="1"/>
          </p:nvSpPr>
          <p:spPr bwMode="auto">
            <a:xfrm>
              <a:off x="4837113" y="4305300"/>
              <a:ext cx="77788" cy="98425"/>
            </a:xfrm>
            <a:custGeom>
              <a:avLst/>
              <a:gdLst>
                <a:gd name="T0" fmla="*/ 20 w 24"/>
                <a:gd name="T1" fmla="*/ 30 h 30"/>
                <a:gd name="T2" fmla="*/ 20 w 24"/>
                <a:gd name="T3" fmla="*/ 10 h 30"/>
                <a:gd name="T4" fmla="*/ 14 w 24"/>
                <a:gd name="T5" fmla="*/ 4 h 30"/>
                <a:gd name="T6" fmla="*/ 5 w 24"/>
                <a:gd name="T7" fmla="*/ 7 h 30"/>
                <a:gd name="T8" fmla="*/ 5 w 24"/>
                <a:gd name="T9" fmla="*/ 30 h 30"/>
                <a:gd name="T10" fmla="*/ 0 w 24"/>
                <a:gd name="T11" fmla="*/ 30 h 30"/>
                <a:gd name="T12" fmla="*/ 0 w 24"/>
                <a:gd name="T13" fmla="*/ 0 h 30"/>
                <a:gd name="T14" fmla="*/ 5 w 24"/>
                <a:gd name="T15" fmla="*/ 0 h 30"/>
                <a:gd name="T16" fmla="*/ 5 w 24"/>
                <a:gd name="T17" fmla="*/ 3 h 30"/>
                <a:gd name="T18" fmla="*/ 6 w 24"/>
                <a:gd name="T19" fmla="*/ 3 h 30"/>
                <a:gd name="T20" fmla="*/ 16 w 24"/>
                <a:gd name="T21" fmla="*/ 0 h 30"/>
                <a:gd name="T22" fmla="*/ 24 w 24"/>
                <a:gd name="T23" fmla="*/ 9 h 30"/>
                <a:gd name="T24" fmla="*/ 24 w 24"/>
                <a:gd name="T25" fmla="*/ 30 h 30"/>
                <a:gd name="T26" fmla="*/ 20 w 24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0" y="3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6"/>
                    <a:pt x="19" y="4"/>
                    <a:pt x="14" y="4"/>
                  </a:cubicBezTo>
                  <a:cubicBezTo>
                    <a:pt x="12" y="4"/>
                    <a:pt x="8" y="5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4" y="0"/>
                    <a:pt x="24" y="5"/>
                    <a:pt x="24" y="9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37"/>
            <p:cNvSpPr>
              <a:spLocks/>
            </p:cNvSpPr>
            <p:nvPr userDrawn="1"/>
          </p:nvSpPr>
          <p:spPr bwMode="auto">
            <a:xfrm>
              <a:off x="4941888" y="4262438"/>
              <a:ext cx="74613" cy="141288"/>
            </a:xfrm>
            <a:custGeom>
              <a:avLst/>
              <a:gdLst>
                <a:gd name="T0" fmla="*/ 5 w 23"/>
                <a:gd name="T1" fmla="*/ 26 h 43"/>
                <a:gd name="T2" fmla="*/ 17 w 23"/>
                <a:gd name="T3" fmla="*/ 13 h 43"/>
                <a:gd name="T4" fmla="*/ 22 w 23"/>
                <a:gd name="T5" fmla="*/ 13 h 43"/>
                <a:gd name="T6" fmla="*/ 11 w 23"/>
                <a:gd name="T7" fmla="*/ 25 h 43"/>
                <a:gd name="T8" fmla="*/ 13 w 23"/>
                <a:gd name="T9" fmla="*/ 27 h 43"/>
                <a:gd name="T10" fmla="*/ 23 w 23"/>
                <a:gd name="T11" fmla="*/ 43 h 43"/>
                <a:gd name="T12" fmla="*/ 18 w 23"/>
                <a:gd name="T13" fmla="*/ 43 h 43"/>
                <a:gd name="T14" fmla="*/ 8 w 23"/>
                <a:gd name="T15" fmla="*/ 28 h 43"/>
                <a:gd name="T16" fmla="*/ 5 w 23"/>
                <a:gd name="T17" fmla="*/ 31 h 43"/>
                <a:gd name="T18" fmla="*/ 5 w 23"/>
                <a:gd name="T19" fmla="*/ 43 h 43"/>
                <a:gd name="T20" fmla="*/ 0 w 23"/>
                <a:gd name="T21" fmla="*/ 43 h 43"/>
                <a:gd name="T22" fmla="*/ 0 w 23"/>
                <a:gd name="T23" fmla="*/ 0 h 43"/>
                <a:gd name="T24" fmla="*/ 5 w 23"/>
                <a:gd name="T25" fmla="*/ 0 h 43"/>
                <a:gd name="T26" fmla="*/ 5 w 23"/>
                <a:gd name="T27" fmla="*/ 19 h 43"/>
                <a:gd name="T28" fmla="*/ 4 w 23"/>
                <a:gd name="T29" fmla="*/ 25 h 43"/>
                <a:gd name="T30" fmla="*/ 5 w 23"/>
                <a:gd name="T3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3">
                  <a:moveTo>
                    <a:pt x="5" y="26"/>
                  </a:moveTo>
                  <a:cubicBezTo>
                    <a:pt x="9" y="21"/>
                    <a:pt x="13" y="17"/>
                    <a:pt x="17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7"/>
                    <a:pt x="15" y="21"/>
                    <a:pt x="11" y="25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4" y="38"/>
                    <a:pt x="11" y="33"/>
                    <a:pt x="8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38"/>
            <p:cNvSpPr>
              <a:spLocks noEditPoints="1"/>
            </p:cNvSpPr>
            <p:nvPr userDrawn="1"/>
          </p:nvSpPr>
          <p:spPr bwMode="auto">
            <a:xfrm>
              <a:off x="5080000" y="4305300"/>
              <a:ext cx="92075" cy="98425"/>
            </a:xfrm>
            <a:custGeom>
              <a:avLst/>
              <a:gdLst>
                <a:gd name="T0" fmla="*/ 24 w 28"/>
                <a:gd name="T1" fmla="*/ 26 h 30"/>
                <a:gd name="T2" fmla="*/ 28 w 28"/>
                <a:gd name="T3" fmla="*/ 26 h 30"/>
                <a:gd name="T4" fmla="*/ 28 w 28"/>
                <a:gd name="T5" fmla="*/ 29 h 30"/>
                <a:gd name="T6" fmla="*/ 23 w 28"/>
                <a:gd name="T7" fmla="*/ 30 h 30"/>
                <a:gd name="T8" fmla="*/ 19 w 28"/>
                <a:gd name="T9" fmla="*/ 26 h 30"/>
                <a:gd name="T10" fmla="*/ 19 w 28"/>
                <a:gd name="T11" fmla="*/ 26 h 30"/>
                <a:gd name="T12" fmla="*/ 9 w 28"/>
                <a:gd name="T13" fmla="*/ 30 h 30"/>
                <a:gd name="T14" fmla="*/ 0 w 28"/>
                <a:gd name="T15" fmla="*/ 22 h 30"/>
                <a:gd name="T16" fmla="*/ 12 w 28"/>
                <a:gd name="T17" fmla="*/ 13 h 30"/>
                <a:gd name="T18" fmla="*/ 19 w 28"/>
                <a:gd name="T19" fmla="*/ 12 h 30"/>
                <a:gd name="T20" fmla="*/ 19 w 28"/>
                <a:gd name="T21" fmla="*/ 11 h 30"/>
                <a:gd name="T22" fmla="*/ 13 w 28"/>
                <a:gd name="T23" fmla="*/ 4 h 30"/>
                <a:gd name="T24" fmla="*/ 4 w 28"/>
                <a:gd name="T25" fmla="*/ 6 h 30"/>
                <a:gd name="T26" fmla="*/ 3 w 28"/>
                <a:gd name="T27" fmla="*/ 2 h 30"/>
                <a:gd name="T28" fmla="*/ 14 w 28"/>
                <a:gd name="T29" fmla="*/ 0 h 30"/>
                <a:gd name="T30" fmla="*/ 24 w 28"/>
                <a:gd name="T31" fmla="*/ 10 h 30"/>
                <a:gd name="T32" fmla="*/ 24 w 28"/>
                <a:gd name="T33" fmla="*/ 26 h 30"/>
                <a:gd name="T34" fmla="*/ 12 w 28"/>
                <a:gd name="T35" fmla="*/ 16 h 30"/>
                <a:gd name="T36" fmla="*/ 6 w 28"/>
                <a:gd name="T37" fmla="*/ 21 h 30"/>
                <a:gd name="T38" fmla="*/ 11 w 28"/>
                <a:gd name="T39" fmla="*/ 26 h 30"/>
                <a:gd name="T40" fmla="*/ 19 w 28"/>
                <a:gd name="T41" fmla="*/ 23 h 30"/>
                <a:gd name="T42" fmla="*/ 19 w 28"/>
                <a:gd name="T43" fmla="*/ 16 h 30"/>
                <a:gd name="T44" fmla="*/ 12 w 28"/>
                <a:gd name="T4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0">
                  <a:moveTo>
                    <a:pt x="24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0"/>
                    <a:pt x="25" y="30"/>
                    <a:pt x="23" y="30"/>
                  </a:cubicBezTo>
                  <a:cubicBezTo>
                    <a:pt x="21" y="30"/>
                    <a:pt x="19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5" y="30"/>
                    <a:pt x="11" y="30"/>
                    <a:pt x="9" y="30"/>
                  </a:cubicBezTo>
                  <a:cubicBezTo>
                    <a:pt x="2" y="30"/>
                    <a:pt x="0" y="25"/>
                    <a:pt x="0" y="22"/>
                  </a:cubicBezTo>
                  <a:cubicBezTo>
                    <a:pt x="0" y="17"/>
                    <a:pt x="4" y="13"/>
                    <a:pt x="12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6"/>
                    <a:pt x="18" y="4"/>
                    <a:pt x="13" y="4"/>
                  </a:cubicBezTo>
                  <a:cubicBezTo>
                    <a:pt x="10" y="4"/>
                    <a:pt x="7" y="4"/>
                    <a:pt x="4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0" y="0"/>
                    <a:pt x="24" y="2"/>
                    <a:pt x="24" y="10"/>
                  </a:cubicBezTo>
                  <a:lnTo>
                    <a:pt x="24" y="26"/>
                  </a:lnTo>
                  <a:close/>
                  <a:moveTo>
                    <a:pt x="12" y="16"/>
                  </a:moveTo>
                  <a:cubicBezTo>
                    <a:pt x="8" y="16"/>
                    <a:pt x="6" y="18"/>
                    <a:pt x="6" y="21"/>
                  </a:cubicBezTo>
                  <a:cubicBezTo>
                    <a:pt x="6" y="25"/>
                    <a:pt x="7" y="26"/>
                    <a:pt x="11" y="26"/>
                  </a:cubicBezTo>
                  <a:cubicBezTo>
                    <a:pt x="14" y="26"/>
                    <a:pt x="16" y="25"/>
                    <a:pt x="19" y="23"/>
                  </a:cubicBezTo>
                  <a:cubicBezTo>
                    <a:pt x="19" y="16"/>
                    <a:pt x="19" y="16"/>
                    <a:pt x="19" y="16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39"/>
            <p:cNvSpPr>
              <a:spLocks/>
            </p:cNvSpPr>
            <p:nvPr userDrawn="1"/>
          </p:nvSpPr>
          <p:spPr bwMode="auto">
            <a:xfrm>
              <a:off x="5187950" y="4305300"/>
              <a:ext cx="74613" cy="98425"/>
            </a:xfrm>
            <a:custGeom>
              <a:avLst/>
              <a:gdLst>
                <a:gd name="T0" fmla="*/ 0 w 23"/>
                <a:gd name="T1" fmla="*/ 21 h 30"/>
                <a:gd name="T2" fmla="*/ 0 w 23"/>
                <a:gd name="T3" fmla="*/ 0 h 30"/>
                <a:gd name="T4" fmla="*/ 5 w 23"/>
                <a:gd name="T5" fmla="*/ 0 h 30"/>
                <a:gd name="T6" fmla="*/ 5 w 23"/>
                <a:gd name="T7" fmla="*/ 20 h 30"/>
                <a:gd name="T8" fmla="*/ 10 w 23"/>
                <a:gd name="T9" fmla="*/ 26 h 30"/>
                <a:gd name="T10" fmla="*/ 18 w 23"/>
                <a:gd name="T11" fmla="*/ 23 h 30"/>
                <a:gd name="T12" fmla="*/ 18 w 23"/>
                <a:gd name="T13" fmla="*/ 0 h 30"/>
                <a:gd name="T14" fmla="*/ 23 w 23"/>
                <a:gd name="T15" fmla="*/ 0 h 30"/>
                <a:gd name="T16" fmla="*/ 23 w 23"/>
                <a:gd name="T17" fmla="*/ 30 h 30"/>
                <a:gd name="T18" fmla="*/ 18 w 23"/>
                <a:gd name="T19" fmla="*/ 30 h 30"/>
                <a:gd name="T20" fmla="*/ 18 w 23"/>
                <a:gd name="T21" fmla="*/ 26 h 30"/>
                <a:gd name="T22" fmla="*/ 18 w 23"/>
                <a:gd name="T23" fmla="*/ 26 h 30"/>
                <a:gd name="T24" fmla="*/ 8 w 23"/>
                <a:gd name="T25" fmla="*/ 30 h 30"/>
                <a:gd name="T26" fmla="*/ 0 w 23"/>
                <a:gd name="T2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0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5" y="26"/>
                    <a:pt x="10" y="26"/>
                  </a:cubicBezTo>
                  <a:cubicBezTo>
                    <a:pt x="12" y="26"/>
                    <a:pt x="16" y="25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30"/>
                    <a:pt x="10" y="30"/>
                    <a:pt x="8" y="30"/>
                  </a:cubicBezTo>
                  <a:cubicBezTo>
                    <a:pt x="0" y="30"/>
                    <a:pt x="0" y="25"/>
                    <a:pt x="0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40"/>
            <p:cNvSpPr>
              <a:spLocks/>
            </p:cNvSpPr>
            <p:nvPr userDrawn="1"/>
          </p:nvSpPr>
          <p:spPr bwMode="auto">
            <a:xfrm>
              <a:off x="5283200" y="4305300"/>
              <a:ext cx="71438" cy="98425"/>
            </a:xfrm>
            <a:custGeom>
              <a:avLst/>
              <a:gdLst>
                <a:gd name="T0" fmla="*/ 2 w 22"/>
                <a:gd name="T1" fmla="*/ 24 h 30"/>
                <a:gd name="T2" fmla="*/ 11 w 22"/>
                <a:gd name="T3" fmla="*/ 26 h 30"/>
                <a:gd name="T4" fmla="*/ 17 w 22"/>
                <a:gd name="T5" fmla="*/ 22 h 30"/>
                <a:gd name="T6" fmla="*/ 11 w 22"/>
                <a:gd name="T7" fmla="*/ 17 h 30"/>
                <a:gd name="T8" fmla="*/ 1 w 22"/>
                <a:gd name="T9" fmla="*/ 8 h 30"/>
                <a:gd name="T10" fmla="*/ 12 w 22"/>
                <a:gd name="T11" fmla="*/ 0 h 30"/>
                <a:gd name="T12" fmla="*/ 21 w 22"/>
                <a:gd name="T13" fmla="*/ 2 h 30"/>
                <a:gd name="T14" fmla="*/ 19 w 22"/>
                <a:gd name="T15" fmla="*/ 5 h 30"/>
                <a:gd name="T16" fmla="*/ 12 w 22"/>
                <a:gd name="T17" fmla="*/ 4 h 30"/>
                <a:gd name="T18" fmla="*/ 6 w 22"/>
                <a:gd name="T19" fmla="*/ 8 h 30"/>
                <a:gd name="T20" fmla="*/ 12 w 22"/>
                <a:gd name="T21" fmla="*/ 13 h 30"/>
                <a:gd name="T22" fmla="*/ 22 w 22"/>
                <a:gd name="T23" fmla="*/ 22 h 30"/>
                <a:gd name="T24" fmla="*/ 10 w 22"/>
                <a:gd name="T25" fmla="*/ 30 h 30"/>
                <a:gd name="T26" fmla="*/ 0 w 22"/>
                <a:gd name="T27" fmla="*/ 28 h 30"/>
                <a:gd name="T28" fmla="*/ 2 w 22"/>
                <a:gd name="T2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2" y="24"/>
                  </a:moveTo>
                  <a:cubicBezTo>
                    <a:pt x="5" y="26"/>
                    <a:pt x="9" y="26"/>
                    <a:pt x="11" y="26"/>
                  </a:cubicBezTo>
                  <a:cubicBezTo>
                    <a:pt x="14" y="26"/>
                    <a:pt x="17" y="25"/>
                    <a:pt x="17" y="22"/>
                  </a:cubicBezTo>
                  <a:cubicBezTo>
                    <a:pt x="17" y="19"/>
                    <a:pt x="14" y="18"/>
                    <a:pt x="11" y="17"/>
                  </a:cubicBezTo>
                  <a:cubicBezTo>
                    <a:pt x="6" y="15"/>
                    <a:pt x="1" y="13"/>
                    <a:pt x="1" y="8"/>
                  </a:cubicBezTo>
                  <a:cubicBezTo>
                    <a:pt x="1" y="2"/>
                    <a:pt x="6" y="0"/>
                    <a:pt x="12" y="0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4"/>
                    <a:pt x="12" y="4"/>
                  </a:cubicBezTo>
                  <a:cubicBezTo>
                    <a:pt x="9" y="4"/>
                    <a:pt x="6" y="5"/>
                    <a:pt x="6" y="8"/>
                  </a:cubicBezTo>
                  <a:cubicBezTo>
                    <a:pt x="6" y="11"/>
                    <a:pt x="10" y="12"/>
                    <a:pt x="12" y="13"/>
                  </a:cubicBezTo>
                  <a:cubicBezTo>
                    <a:pt x="17" y="14"/>
                    <a:pt x="22" y="15"/>
                    <a:pt x="22" y="22"/>
                  </a:cubicBezTo>
                  <a:cubicBezTo>
                    <a:pt x="22" y="28"/>
                    <a:pt x="17" y="30"/>
                    <a:pt x="10" y="30"/>
                  </a:cubicBezTo>
                  <a:cubicBezTo>
                    <a:pt x="7" y="30"/>
                    <a:pt x="3" y="29"/>
                    <a:pt x="0" y="28"/>
                  </a:cubicBezTo>
                  <a:lnTo>
                    <a:pt x="2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41"/>
            <p:cNvSpPr>
              <a:spLocks/>
            </p:cNvSpPr>
            <p:nvPr userDrawn="1"/>
          </p:nvSpPr>
          <p:spPr bwMode="auto">
            <a:xfrm>
              <a:off x="5421313" y="4265613"/>
              <a:ext cx="104775" cy="138113"/>
            </a:xfrm>
            <a:custGeom>
              <a:avLst/>
              <a:gdLst>
                <a:gd name="T0" fmla="*/ 33 w 66"/>
                <a:gd name="T1" fmla="*/ 75 h 87"/>
                <a:gd name="T2" fmla="*/ 37 w 66"/>
                <a:gd name="T3" fmla="*/ 58 h 87"/>
                <a:gd name="T4" fmla="*/ 53 w 66"/>
                <a:gd name="T5" fmla="*/ 0 h 87"/>
                <a:gd name="T6" fmla="*/ 66 w 66"/>
                <a:gd name="T7" fmla="*/ 0 h 87"/>
                <a:gd name="T8" fmla="*/ 39 w 66"/>
                <a:gd name="T9" fmla="*/ 87 h 87"/>
                <a:gd name="T10" fmla="*/ 27 w 66"/>
                <a:gd name="T11" fmla="*/ 87 h 87"/>
                <a:gd name="T12" fmla="*/ 0 w 66"/>
                <a:gd name="T13" fmla="*/ 0 h 87"/>
                <a:gd name="T14" fmla="*/ 10 w 66"/>
                <a:gd name="T15" fmla="*/ 0 h 87"/>
                <a:gd name="T16" fmla="*/ 27 w 66"/>
                <a:gd name="T17" fmla="*/ 58 h 87"/>
                <a:gd name="T18" fmla="*/ 33 w 66"/>
                <a:gd name="T19" fmla="*/ 75 h 87"/>
                <a:gd name="T20" fmla="*/ 33 w 66"/>
                <a:gd name="T21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7">
                  <a:moveTo>
                    <a:pt x="33" y="75"/>
                  </a:moveTo>
                  <a:lnTo>
                    <a:pt x="37" y="58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39" y="87"/>
                  </a:lnTo>
                  <a:lnTo>
                    <a:pt x="27" y="8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7" y="58"/>
                  </a:lnTo>
                  <a:lnTo>
                    <a:pt x="33" y="75"/>
                  </a:lnTo>
                  <a:lnTo>
                    <a:pt x="33" y="7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42"/>
            <p:cNvSpPr>
              <a:spLocks noEditPoints="1"/>
            </p:cNvSpPr>
            <p:nvPr userDrawn="1"/>
          </p:nvSpPr>
          <p:spPr bwMode="auto">
            <a:xfrm>
              <a:off x="5526088" y="4305300"/>
              <a:ext cx="82550" cy="98425"/>
            </a:xfrm>
            <a:custGeom>
              <a:avLst/>
              <a:gdLst>
                <a:gd name="T0" fmla="*/ 25 w 25"/>
                <a:gd name="T1" fmla="*/ 14 h 30"/>
                <a:gd name="T2" fmla="*/ 25 w 25"/>
                <a:gd name="T3" fmla="*/ 16 h 30"/>
                <a:gd name="T4" fmla="*/ 5 w 25"/>
                <a:gd name="T5" fmla="*/ 16 h 30"/>
                <a:gd name="T6" fmla="*/ 14 w 25"/>
                <a:gd name="T7" fmla="*/ 26 h 30"/>
                <a:gd name="T8" fmla="*/ 23 w 25"/>
                <a:gd name="T9" fmla="*/ 24 h 30"/>
                <a:gd name="T10" fmla="*/ 24 w 25"/>
                <a:gd name="T11" fmla="*/ 27 h 30"/>
                <a:gd name="T12" fmla="*/ 13 w 25"/>
                <a:gd name="T13" fmla="*/ 30 h 30"/>
                <a:gd name="T14" fmla="*/ 0 w 25"/>
                <a:gd name="T15" fmla="*/ 15 h 30"/>
                <a:gd name="T16" fmla="*/ 13 w 25"/>
                <a:gd name="T17" fmla="*/ 0 h 30"/>
                <a:gd name="T18" fmla="*/ 25 w 25"/>
                <a:gd name="T19" fmla="*/ 14 h 30"/>
                <a:gd name="T20" fmla="*/ 5 w 25"/>
                <a:gd name="T21" fmla="*/ 13 h 30"/>
                <a:gd name="T22" fmla="*/ 20 w 25"/>
                <a:gd name="T23" fmla="*/ 13 h 30"/>
                <a:gd name="T24" fmla="*/ 13 w 25"/>
                <a:gd name="T25" fmla="*/ 3 h 30"/>
                <a:gd name="T26" fmla="*/ 5 w 25"/>
                <a:gd name="T27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5" y="14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22"/>
                    <a:pt x="7" y="26"/>
                    <a:pt x="14" y="26"/>
                  </a:cubicBezTo>
                  <a:cubicBezTo>
                    <a:pt x="17" y="26"/>
                    <a:pt x="20" y="26"/>
                    <a:pt x="23" y="2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1" y="29"/>
                    <a:pt x="17" y="30"/>
                    <a:pt x="13" y="30"/>
                  </a:cubicBezTo>
                  <a:cubicBezTo>
                    <a:pt x="3" y="30"/>
                    <a:pt x="0" y="23"/>
                    <a:pt x="0" y="15"/>
                  </a:cubicBezTo>
                  <a:cubicBezTo>
                    <a:pt x="0" y="10"/>
                    <a:pt x="2" y="0"/>
                    <a:pt x="13" y="0"/>
                  </a:cubicBezTo>
                  <a:cubicBezTo>
                    <a:pt x="25" y="0"/>
                    <a:pt x="25" y="10"/>
                    <a:pt x="25" y="14"/>
                  </a:cubicBezTo>
                  <a:close/>
                  <a:moveTo>
                    <a:pt x="5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7"/>
                    <a:pt x="19" y="3"/>
                    <a:pt x="13" y="3"/>
                  </a:cubicBezTo>
                  <a:cubicBezTo>
                    <a:pt x="8" y="3"/>
                    <a:pt x="6" y="8"/>
                    <a:pt x="5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43"/>
            <p:cNvSpPr>
              <a:spLocks/>
            </p:cNvSpPr>
            <p:nvPr userDrawn="1"/>
          </p:nvSpPr>
          <p:spPr bwMode="auto">
            <a:xfrm>
              <a:off x="5630863" y="4305300"/>
              <a:ext cx="55563" cy="98425"/>
            </a:xfrm>
            <a:custGeom>
              <a:avLst/>
              <a:gdLst>
                <a:gd name="T0" fmla="*/ 5 w 17"/>
                <a:gd name="T1" fmla="*/ 4 h 30"/>
                <a:gd name="T2" fmla="*/ 15 w 17"/>
                <a:gd name="T3" fmla="*/ 0 h 30"/>
                <a:gd name="T4" fmla="*/ 17 w 17"/>
                <a:gd name="T5" fmla="*/ 1 h 30"/>
                <a:gd name="T6" fmla="*/ 15 w 17"/>
                <a:gd name="T7" fmla="*/ 6 h 30"/>
                <a:gd name="T8" fmla="*/ 5 w 17"/>
                <a:gd name="T9" fmla="*/ 7 h 30"/>
                <a:gd name="T10" fmla="*/ 5 w 17"/>
                <a:gd name="T11" fmla="*/ 30 h 30"/>
                <a:gd name="T12" fmla="*/ 0 w 17"/>
                <a:gd name="T13" fmla="*/ 30 h 30"/>
                <a:gd name="T14" fmla="*/ 0 w 17"/>
                <a:gd name="T15" fmla="*/ 0 h 30"/>
                <a:gd name="T16" fmla="*/ 5 w 17"/>
                <a:gd name="T17" fmla="*/ 0 h 30"/>
                <a:gd name="T18" fmla="*/ 5 w 17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0">
                  <a:moveTo>
                    <a:pt x="5" y="4"/>
                  </a:moveTo>
                  <a:cubicBezTo>
                    <a:pt x="8" y="2"/>
                    <a:pt x="12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2" y="6"/>
                    <a:pt x="8" y="6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44"/>
            <p:cNvSpPr>
              <a:spLocks noEditPoints="1"/>
            </p:cNvSpPr>
            <p:nvPr userDrawn="1"/>
          </p:nvSpPr>
          <p:spPr bwMode="auto">
            <a:xfrm>
              <a:off x="5692775" y="4305300"/>
              <a:ext cx="92075" cy="98425"/>
            </a:xfrm>
            <a:custGeom>
              <a:avLst/>
              <a:gdLst>
                <a:gd name="T0" fmla="*/ 23 w 28"/>
                <a:gd name="T1" fmla="*/ 26 h 30"/>
                <a:gd name="T2" fmla="*/ 27 w 28"/>
                <a:gd name="T3" fmla="*/ 26 h 30"/>
                <a:gd name="T4" fmla="*/ 28 w 28"/>
                <a:gd name="T5" fmla="*/ 29 h 30"/>
                <a:gd name="T6" fmla="*/ 23 w 28"/>
                <a:gd name="T7" fmla="*/ 30 h 30"/>
                <a:gd name="T8" fmla="*/ 19 w 28"/>
                <a:gd name="T9" fmla="*/ 26 h 30"/>
                <a:gd name="T10" fmla="*/ 19 w 28"/>
                <a:gd name="T11" fmla="*/ 26 h 30"/>
                <a:gd name="T12" fmla="*/ 8 w 28"/>
                <a:gd name="T13" fmla="*/ 30 h 30"/>
                <a:gd name="T14" fmla="*/ 0 w 28"/>
                <a:gd name="T15" fmla="*/ 22 h 30"/>
                <a:gd name="T16" fmla="*/ 11 w 28"/>
                <a:gd name="T17" fmla="*/ 13 h 30"/>
                <a:gd name="T18" fmla="*/ 19 w 28"/>
                <a:gd name="T19" fmla="*/ 12 h 30"/>
                <a:gd name="T20" fmla="*/ 19 w 28"/>
                <a:gd name="T21" fmla="*/ 11 h 30"/>
                <a:gd name="T22" fmla="*/ 12 w 28"/>
                <a:gd name="T23" fmla="*/ 4 h 30"/>
                <a:gd name="T24" fmla="*/ 3 w 28"/>
                <a:gd name="T25" fmla="*/ 6 h 30"/>
                <a:gd name="T26" fmla="*/ 2 w 28"/>
                <a:gd name="T27" fmla="*/ 2 h 30"/>
                <a:gd name="T28" fmla="*/ 13 w 28"/>
                <a:gd name="T29" fmla="*/ 0 h 30"/>
                <a:gd name="T30" fmla="*/ 23 w 28"/>
                <a:gd name="T31" fmla="*/ 10 h 30"/>
                <a:gd name="T32" fmla="*/ 23 w 28"/>
                <a:gd name="T33" fmla="*/ 26 h 30"/>
                <a:gd name="T34" fmla="*/ 11 w 28"/>
                <a:gd name="T35" fmla="*/ 16 h 30"/>
                <a:gd name="T36" fmla="*/ 5 w 28"/>
                <a:gd name="T37" fmla="*/ 21 h 30"/>
                <a:gd name="T38" fmla="*/ 11 w 28"/>
                <a:gd name="T39" fmla="*/ 26 h 30"/>
                <a:gd name="T40" fmla="*/ 19 w 28"/>
                <a:gd name="T41" fmla="*/ 23 h 30"/>
                <a:gd name="T42" fmla="*/ 19 w 28"/>
                <a:gd name="T43" fmla="*/ 16 h 30"/>
                <a:gd name="T44" fmla="*/ 11 w 28"/>
                <a:gd name="T4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0">
                  <a:moveTo>
                    <a:pt x="23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6" y="30"/>
                    <a:pt x="24" y="30"/>
                    <a:pt x="23" y="30"/>
                  </a:cubicBezTo>
                  <a:cubicBezTo>
                    <a:pt x="20" y="30"/>
                    <a:pt x="19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30"/>
                    <a:pt x="10" y="30"/>
                    <a:pt x="8" y="30"/>
                  </a:cubicBezTo>
                  <a:cubicBezTo>
                    <a:pt x="2" y="30"/>
                    <a:pt x="0" y="25"/>
                    <a:pt x="0" y="22"/>
                  </a:cubicBezTo>
                  <a:cubicBezTo>
                    <a:pt x="0" y="17"/>
                    <a:pt x="4" y="13"/>
                    <a:pt x="1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6"/>
                    <a:pt x="17" y="4"/>
                    <a:pt x="12" y="4"/>
                  </a:cubicBezTo>
                  <a:cubicBezTo>
                    <a:pt x="9" y="4"/>
                    <a:pt x="6" y="4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10" y="0"/>
                    <a:pt x="13" y="0"/>
                  </a:cubicBezTo>
                  <a:cubicBezTo>
                    <a:pt x="20" y="0"/>
                    <a:pt x="23" y="2"/>
                    <a:pt x="23" y="10"/>
                  </a:cubicBezTo>
                  <a:lnTo>
                    <a:pt x="23" y="26"/>
                  </a:lnTo>
                  <a:close/>
                  <a:moveTo>
                    <a:pt x="11" y="16"/>
                  </a:moveTo>
                  <a:cubicBezTo>
                    <a:pt x="7" y="16"/>
                    <a:pt x="5" y="18"/>
                    <a:pt x="5" y="21"/>
                  </a:cubicBezTo>
                  <a:cubicBezTo>
                    <a:pt x="5" y="25"/>
                    <a:pt x="7" y="26"/>
                    <a:pt x="11" y="26"/>
                  </a:cubicBezTo>
                  <a:cubicBezTo>
                    <a:pt x="13" y="26"/>
                    <a:pt x="16" y="25"/>
                    <a:pt x="19" y="23"/>
                  </a:cubicBezTo>
                  <a:cubicBezTo>
                    <a:pt x="19" y="16"/>
                    <a:pt x="19" y="16"/>
                    <a:pt x="19" y="1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45"/>
            <p:cNvSpPr>
              <a:spLocks/>
            </p:cNvSpPr>
            <p:nvPr userDrawn="1"/>
          </p:nvSpPr>
          <p:spPr bwMode="auto">
            <a:xfrm>
              <a:off x="5802313" y="4305300"/>
              <a:ext cx="77788" cy="98425"/>
            </a:xfrm>
            <a:custGeom>
              <a:avLst/>
              <a:gdLst>
                <a:gd name="T0" fmla="*/ 19 w 24"/>
                <a:gd name="T1" fmla="*/ 30 h 30"/>
                <a:gd name="T2" fmla="*/ 19 w 24"/>
                <a:gd name="T3" fmla="*/ 10 h 30"/>
                <a:gd name="T4" fmla="*/ 14 w 24"/>
                <a:gd name="T5" fmla="*/ 4 h 30"/>
                <a:gd name="T6" fmla="*/ 5 w 24"/>
                <a:gd name="T7" fmla="*/ 7 h 30"/>
                <a:gd name="T8" fmla="*/ 5 w 24"/>
                <a:gd name="T9" fmla="*/ 30 h 30"/>
                <a:gd name="T10" fmla="*/ 0 w 24"/>
                <a:gd name="T11" fmla="*/ 30 h 30"/>
                <a:gd name="T12" fmla="*/ 0 w 24"/>
                <a:gd name="T13" fmla="*/ 0 h 30"/>
                <a:gd name="T14" fmla="*/ 5 w 24"/>
                <a:gd name="T15" fmla="*/ 0 h 30"/>
                <a:gd name="T16" fmla="*/ 5 w 24"/>
                <a:gd name="T17" fmla="*/ 3 h 30"/>
                <a:gd name="T18" fmla="*/ 5 w 24"/>
                <a:gd name="T19" fmla="*/ 3 h 30"/>
                <a:gd name="T20" fmla="*/ 15 w 24"/>
                <a:gd name="T21" fmla="*/ 0 h 30"/>
                <a:gd name="T22" fmla="*/ 24 w 24"/>
                <a:gd name="T23" fmla="*/ 9 h 30"/>
                <a:gd name="T24" fmla="*/ 24 w 24"/>
                <a:gd name="T25" fmla="*/ 30 h 30"/>
                <a:gd name="T26" fmla="*/ 19 w 24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19" y="3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6"/>
                    <a:pt x="18" y="4"/>
                    <a:pt x="14" y="4"/>
                  </a:cubicBezTo>
                  <a:cubicBezTo>
                    <a:pt x="11" y="4"/>
                    <a:pt x="7" y="5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2" y="0"/>
                    <a:pt x="15" y="0"/>
                  </a:cubicBezTo>
                  <a:cubicBezTo>
                    <a:pt x="23" y="0"/>
                    <a:pt x="24" y="5"/>
                    <a:pt x="24" y="9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46"/>
            <p:cNvSpPr>
              <a:spLocks/>
            </p:cNvSpPr>
            <p:nvPr userDrawn="1"/>
          </p:nvSpPr>
          <p:spPr bwMode="auto">
            <a:xfrm>
              <a:off x="5897563" y="4281488"/>
              <a:ext cx="61913" cy="122238"/>
            </a:xfrm>
            <a:custGeom>
              <a:avLst/>
              <a:gdLst>
                <a:gd name="T0" fmla="*/ 9 w 19"/>
                <a:gd name="T1" fmla="*/ 0 h 37"/>
                <a:gd name="T2" fmla="*/ 9 w 19"/>
                <a:gd name="T3" fmla="*/ 7 h 37"/>
                <a:gd name="T4" fmla="*/ 18 w 19"/>
                <a:gd name="T5" fmla="*/ 7 h 37"/>
                <a:gd name="T6" fmla="*/ 18 w 19"/>
                <a:gd name="T7" fmla="*/ 11 h 37"/>
                <a:gd name="T8" fmla="*/ 9 w 19"/>
                <a:gd name="T9" fmla="*/ 11 h 37"/>
                <a:gd name="T10" fmla="*/ 9 w 19"/>
                <a:gd name="T11" fmla="*/ 28 h 37"/>
                <a:gd name="T12" fmla="*/ 13 w 19"/>
                <a:gd name="T13" fmla="*/ 33 h 37"/>
                <a:gd name="T14" fmla="*/ 18 w 19"/>
                <a:gd name="T15" fmla="*/ 32 h 37"/>
                <a:gd name="T16" fmla="*/ 19 w 19"/>
                <a:gd name="T17" fmla="*/ 35 h 37"/>
                <a:gd name="T18" fmla="*/ 12 w 19"/>
                <a:gd name="T19" fmla="*/ 37 h 37"/>
                <a:gd name="T20" fmla="*/ 4 w 19"/>
                <a:gd name="T21" fmla="*/ 30 h 37"/>
                <a:gd name="T22" fmla="*/ 4 w 19"/>
                <a:gd name="T23" fmla="*/ 11 h 37"/>
                <a:gd name="T24" fmla="*/ 0 w 19"/>
                <a:gd name="T25" fmla="*/ 11 h 37"/>
                <a:gd name="T26" fmla="*/ 0 w 19"/>
                <a:gd name="T27" fmla="*/ 8 h 37"/>
                <a:gd name="T28" fmla="*/ 4 w 19"/>
                <a:gd name="T29" fmla="*/ 7 h 37"/>
                <a:gd name="T30" fmla="*/ 6 w 19"/>
                <a:gd name="T31" fmla="*/ 0 h 37"/>
                <a:gd name="T32" fmla="*/ 9 w 1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9" y="0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9" y="33"/>
                    <a:pt x="13" y="33"/>
                  </a:cubicBezTo>
                  <a:cubicBezTo>
                    <a:pt x="14" y="33"/>
                    <a:pt x="16" y="33"/>
                    <a:pt x="18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7"/>
                    <a:pt x="14" y="37"/>
                    <a:pt x="12" y="37"/>
                  </a:cubicBezTo>
                  <a:cubicBezTo>
                    <a:pt x="6" y="37"/>
                    <a:pt x="4" y="35"/>
                    <a:pt x="4" y="3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47"/>
            <p:cNvSpPr>
              <a:spLocks/>
            </p:cNvSpPr>
            <p:nvPr userDrawn="1"/>
          </p:nvSpPr>
          <p:spPr bwMode="auto">
            <a:xfrm>
              <a:off x="5969000" y="4305300"/>
              <a:ext cx="138113" cy="98425"/>
            </a:xfrm>
            <a:custGeom>
              <a:avLst/>
              <a:gdLst>
                <a:gd name="T0" fmla="*/ 64 w 87"/>
                <a:gd name="T1" fmla="*/ 52 h 62"/>
                <a:gd name="T2" fmla="*/ 68 w 87"/>
                <a:gd name="T3" fmla="*/ 33 h 62"/>
                <a:gd name="T4" fmla="*/ 77 w 87"/>
                <a:gd name="T5" fmla="*/ 0 h 62"/>
                <a:gd name="T6" fmla="*/ 87 w 87"/>
                <a:gd name="T7" fmla="*/ 0 h 62"/>
                <a:gd name="T8" fmla="*/ 68 w 87"/>
                <a:gd name="T9" fmla="*/ 62 h 62"/>
                <a:gd name="T10" fmla="*/ 58 w 87"/>
                <a:gd name="T11" fmla="*/ 62 h 62"/>
                <a:gd name="T12" fmla="*/ 48 w 87"/>
                <a:gd name="T13" fmla="*/ 33 h 62"/>
                <a:gd name="T14" fmla="*/ 44 w 87"/>
                <a:gd name="T15" fmla="*/ 12 h 62"/>
                <a:gd name="T16" fmla="*/ 42 w 87"/>
                <a:gd name="T17" fmla="*/ 12 h 62"/>
                <a:gd name="T18" fmla="*/ 37 w 87"/>
                <a:gd name="T19" fmla="*/ 33 h 62"/>
                <a:gd name="T20" fmla="*/ 29 w 87"/>
                <a:gd name="T21" fmla="*/ 62 h 62"/>
                <a:gd name="T22" fmla="*/ 17 w 87"/>
                <a:gd name="T23" fmla="*/ 62 h 62"/>
                <a:gd name="T24" fmla="*/ 0 w 87"/>
                <a:gd name="T25" fmla="*/ 0 h 62"/>
                <a:gd name="T26" fmla="*/ 11 w 87"/>
                <a:gd name="T27" fmla="*/ 0 h 62"/>
                <a:gd name="T28" fmla="*/ 19 w 87"/>
                <a:gd name="T29" fmla="*/ 33 h 62"/>
                <a:gd name="T30" fmla="*/ 23 w 87"/>
                <a:gd name="T31" fmla="*/ 52 h 62"/>
                <a:gd name="T32" fmla="*/ 23 w 87"/>
                <a:gd name="T33" fmla="*/ 52 h 62"/>
                <a:gd name="T34" fmla="*/ 29 w 87"/>
                <a:gd name="T35" fmla="*/ 31 h 62"/>
                <a:gd name="T36" fmla="*/ 37 w 87"/>
                <a:gd name="T37" fmla="*/ 0 h 62"/>
                <a:gd name="T38" fmla="*/ 48 w 87"/>
                <a:gd name="T39" fmla="*/ 0 h 62"/>
                <a:gd name="T40" fmla="*/ 58 w 87"/>
                <a:gd name="T41" fmla="*/ 33 h 62"/>
                <a:gd name="T42" fmla="*/ 62 w 87"/>
                <a:gd name="T43" fmla="*/ 52 h 62"/>
                <a:gd name="T44" fmla="*/ 64 w 87"/>
                <a:gd name="T4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62">
                  <a:moveTo>
                    <a:pt x="64" y="52"/>
                  </a:moveTo>
                  <a:lnTo>
                    <a:pt x="68" y="33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68" y="62"/>
                  </a:lnTo>
                  <a:lnTo>
                    <a:pt x="58" y="62"/>
                  </a:lnTo>
                  <a:lnTo>
                    <a:pt x="48" y="33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7" y="33"/>
                  </a:lnTo>
                  <a:lnTo>
                    <a:pt x="29" y="62"/>
                  </a:lnTo>
                  <a:lnTo>
                    <a:pt x="17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9" y="3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9" y="31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8" y="33"/>
                  </a:lnTo>
                  <a:lnTo>
                    <a:pt x="62" y="52"/>
                  </a:lnTo>
                  <a:lnTo>
                    <a:pt x="64" y="5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48"/>
            <p:cNvSpPr>
              <a:spLocks noEditPoints="1"/>
            </p:cNvSpPr>
            <p:nvPr userDrawn="1"/>
          </p:nvSpPr>
          <p:spPr bwMode="auto">
            <a:xfrm>
              <a:off x="6116638" y="4305300"/>
              <a:ext cx="85725" cy="98425"/>
            </a:xfrm>
            <a:custGeom>
              <a:avLst/>
              <a:gdLst>
                <a:gd name="T0" fmla="*/ 13 w 26"/>
                <a:gd name="T1" fmla="*/ 30 h 30"/>
                <a:gd name="T2" fmla="*/ 0 w 26"/>
                <a:gd name="T3" fmla="*/ 15 h 30"/>
                <a:gd name="T4" fmla="*/ 13 w 26"/>
                <a:gd name="T5" fmla="*/ 0 h 30"/>
                <a:gd name="T6" fmla="*/ 26 w 26"/>
                <a:gd name="T7" fmla="*/ 15 h 30"/>
                <a:gd name="T8" fmla="*/ 13 w 26"/>
                <a:gd name="T9" fmla="*/ 30 h 30"/>
                <a:gd name="T10" fmla="*/ 13 w 26"/>
                <a:gd name="T11" fmla="*/ 4 h 30"/>
                <a:gd name="T12" fmla="*/ 5 w 26"/>
                <a:gd name="T13" fmla="*/ 15 h 30"/>
                <a:gd name="T14" fmla="*/ 13 w 26"/>
                <a:gd name="T15" fmla="*/ 26 h 30"/>
                <a:gd name="T16" fmla="*/ 21 w 26"/>
                <a:gd name="T17" fmla="*/ 15 h 30"/>
                <a:gd name="T18" fmla="*/ 13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3" y="30"/>
                  </a:moveTo>
                  <a:cubicBezTo>
                    <a:pt x="3" y="30"/>
                    <a:pt x="0" y="23"/>
                    <a:pt x="0" y="15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3" y="0"/>
                    <a:pt x="26" y="7"/>
                    <a:pt x="26" y="15"/>
                  </a:cubicBezTo>
                  <a:cubicBezTo>
                    <a:pt x="26" y="23"/>
                    <a:pt x="23" y="30"/>
                    <a:pt x="13" y="30"/>
                  </a:cubicBezTo>
                  <a:close/>
                  <a:moveTo>
                    <a:pt x="13" y="4"/>
                  </a:moveTo>
                  <a:cubicBezTo>
                    <a:pt x="7" y="4"/>
                    <a:pt x="5" y="10"/>
                    <a:pt x="5" y="15"/>
                  </a:cubicBezTo>
                  <a:cubicBezTo>
                    <a:pt x="5" y="21"/>
                    <a:pt x="6" y="26"/>
                    <a:pt x="13" y="26"/>
                  </a:cubicBezTo>
                  <a:cubicBezTo>
                    <a:pt x="20" y="26"/>
                    <a:pt x="21" y="21"/>
                    <a:pt x="21" y="15"/>
                  </a:cubicBezTo>
                  <a:cubicBezTo>
                    <a:pt x="21" y="10"/>
                    <a:pt x="20" y="4"/>
                    <a:pt x="13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49"/>
            <p:cNvSpPr>
              <a:spLocks/>
            </p:cNvSpPr>
            <p:nvPr userDrawn="1"/>
          </p:nvSpPr>
          <p:spPr bwMode="auto">
            <a:xfrm>
              <a:off x="6226175" y="4305300"/>
              <a:ext cx="55563" cy="98425"/>
            </a:xfrm>
            <a:custGeom>
              <a:avLst/>
              <a:gdLst>
                <a:gd name="T0" fmla="*/ 5 w 17"/>
                <a:gd name="T1" fmla="*/ 4 h 30"/>
                <a:gd name="T2" fmla="*/ 15 w 17"/>
                <a:gd name="T3" fmla="*/ 0 h 30"/>
                <a:gd name="T4" fmla="*/ 17 w 17"/>
                <a:gd name="T5" fmla="*/ 1 h 30"/>
                <a:gd name="T6" fmla="*/ 15 w 17"/>
                <a:gd name="T7" fmla="*/ 6 h 30"/>
                <a:gd name="T8" fmla="*/ 5 w 17"/>
                <a:gd name="T9" fmla="*/ 7 h 30"/>
                <a:gd name="T10" fmla="*/ 5 w 17"/>
                <a:gd name="T11" fmla="*/ 30 h 30"/>
                <a:gd name="T12" fmla="*/ 0 w 17"/>
                <a:gd name="T13" fmla="*/ 30 h 30"/>
                <a:gd name="T14" fmla="*/ 0 w 17"/>
                <a:gd name="T15" fmla="*/ 0 h 30"/>
                <a:gd name="T16" fmla="*/ 5 w 17"/>
                <a:gd name="T17" fmla="*/ 0 h 30"/>
                <a:gd name="T18" fmla="*/ 4 w 17"/>
                <a:gd name="T19" fmla="*/ 4 h 30"/>
                <a:gd name="T20" fmla="*/ 5 w 17"/>
                <a:gd name="T2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0">
                  <a:moveTo>
                    <a:pt x="5" y="4"/>
                  </a:moveTo>
                  <a:cubicBezTo>
                    <a:pt x="8" y="2"/>
                    <a:pt x="12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2" y="6"/>
                    <a:pt x="8" y="6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50"/>
            <p:cNvSpPr>
              <a:spLocks/>
            </p:cNvSpPr>
            <p:nvPr userDrawn="1"/>
          </p:nvSpPr>
          <p:spPr bwMode="auto">
            <a:xfrm>
              <a:off x="6291263" y="4281488"/>
              <a:ext cx="65088" cy="122238"/>
            </a:xfrm>
            <a:custGeom>
              <a:avLst/>
              <a:gdLst>
                <a:gd name="T0" fmla="*/ 9 w 20"/>
                <a:gd name="T1" fmla="*/ 0 h 37"/>
                <a:gd name="T2" fmla="*/ 9 w 20"/>
                <a:gd name="T3" fmla="*/ 7 h 37"/>
                <a:gd name="T4" fmla="*/ 18 w 20"/>
                <a:gd name="T5" fmla="*/ 7 h 37"/>
                <a:gd name="T6" fmla="*/ 18 w 20"/>
                <a:gd name="T7" fmla="*/ 11 h 37"/>
                <a:gd name="T8" fmla="*/ 9 w 20"/>
                <a:gd name="T9" fmla="*/ 11 h 37"/>
                <a:gd name="T10" fmla="*/ 9 w 20"/>
                <a:gd name="T11" fmla="*/ 28 h 37"/>
                <a:gd name="T12" fmla="*/ 13 w 20"/>
                <a:gd name="T13" fmla="*/ 33 h 37"/>
                <a:gd name="T14" fmla="*/ 19 w 20"/>
                <a:gd name="T15" fmla="*/ 32 h 37"/>
                <a:gd name="T16" fmla="*/ 20 w 20"/>
                <a:gd name="T17" fmla="*/ 35 h 37"/>
                <a:gd name="T18" fmla="*/ 12 w 20"/>
                <a:gd name="T19" fmla="*/ 37 h 37"/>
                <a:gd name="T20" fmla="*/ 4 w 20"/>
                <a:gd name="T21" fmla="*/ 30 h 37"/>
                <a:gd name="T22" fmla="*/ 4 w 20"/>
                <a:gd name="T23" fmla="*/ 11 h 37"/>
                <a:gd name="T24" fmla="*/ 0 w 20"/>
                <a:gd name="T25" fmla="*/ 11 h 37"/>
                <a:gd name="T26" fmla="*/ 0 w 20"/>
                <a:gd name="T27" fmla="*/ 8 h 37"/>
                <a:gd name="T28" fmla="*/ 5 w 20"/>
                <a:gd name="T29" fmla="*/ 7 h 37"/>
                <a:gd name="T30" fmla="*/ 6 w 20"/>
                <a:gd name="T31" fmla="*/ 0 h 37"/>
                <a:gd name="T32" fmla="*/ 9 w 20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7">
                  <a:moveTo>
                    <a:pt x="9" y="0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0" y="33"/>
                    <a:pt x="13" y="33"/>
                  </a:cubicBezTo>
                  <a:cubicBezTo>
                    <a:pt x="15" y="33"/>
                    <a:pt x="17" y="33"/>
                    <a:pt x="19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7" y="37"/>
                    <a:pt x="15" y="37"/>
                    <a:pt x="12" y="37"/>
                  </a:cubicBezTo>
                  <a:cubicBezTo>
                    <a:pt x="7" y="37"/>
                    <a:pt x="4" y="35"/>
                    <a:pt x="4" y="3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51"/>
            <p:cNvSpPr>
              <a:spLocks/>
            </p:cNvSpPr>
            <p:nvPr userDrawn="1"/>
          </p:nvSpPr>
          <p:spPr bwMode="auto">
            <a:xfrm>
              <a:off x="6370638" y="4305300"/>
              <a:ext cx="74613" cy="98425"/>
            </a:xfrm>
            <a:custGeom>
              <a:avLst/>
              <a:gdLst>
                <a:gd name="T0" fmla="*/ 0 w 23"/>
                <a:gd name="T1" fmla="*/ 21 h 30"/>
                <a:gd name="T2" fmla="*/ 0 w 23"/>
                <a:gd name="T3" fmla="*/ 0 h 30"/>
                <a:gd name="T4" fmla="*/ 5 w 23"/>
                <a:gd name="T5" fmla="*/ 0 h 30"/>
                <a:gd name="T6" fmla="*/ 5 w 23"/>
                <a:gd name="T7" fmla="*/ 20 h 30"/>
                <a:gd name="T8" fmla="*/ 10 w 23"/>
                <a:gd name="T9" fmla="*/ 26 h 30"/>
                <a:gd name="T10" fmla="*/ 19 w 23"/>
                <a:gd name="T11" fmla="*/ 23 h 30"/>
                <a:gd name="T12" fmla="*/ 19 w 23"/>
                <a:gd name="T13" fmla="*/ 0 h 30"/>
                <a:gd name="T14" fmla="*/ 23 w 23"/>
                <a:gd name="T15" fmla="*/ 0 h 30"/>
                <a:gd name="T16" fmla="*/ 23 w 23"/>
                <a:gd name="T17" fmla="*/ 30 h 30"/>
                <a:gd name="T18" fmla="*/ 19 w 23"/>
                <a:gd name="T19" fmla="*/ 30 h 30"/>
                <a:gd name="T20" fmla="*/ 19 w 23"/>
                <a:gd name="T21" fmla="*/ 26 h 30"/>
                <a:gd name="T22" fmla="*/ 18 w 23"/>
                <a:gd name="T23" fmla="*/ 26 h 30"/>
                <a:gd name="T24" fmla="*/ 8 w 23"/>
                <a:gd name="T25" fmla="*/ 30 h 30"/>
                <a:gd name="T26" fmla="*/ 0 w 23"/>
                <a:gd name="T2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0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5" y="26"/>
                    <a:pt x="10" y="26"/>
                  </a:cubicBezTo>
                  <a:cubicBezTo>
                    <a:pt x="12" y="26"/>
                    <a:pt x="16" y="25"/>
                    <a:pt x="19" y="2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5" y="30"/>
                    <a:pt x="11" y="30"/>
                    <a:pt x="8" y="30"/>
                  </a:cubicBezTo>
                  <a:cubicBezTo>
                    <a:pt x="0" y="30"/>
                    <a:pt x="0" y="25"/>
                    <a:pt x="0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52"/>
            <p:cNvSpPr>
              <a:spLocks/>
            </p:cNvSpPr>
            <p:nvPr userDrawn="1"/>
          </p:nvSpPr>
          <p:spPr bwMode="auto">
            <a:xfrm>
              <a:off x="6469063" y="4305300"/>
              <a:ext cx="77788" cy="98425"/>
            </a:xfrm>
            <a:custGeom>
              <a:avLst/>
              <a:gdLst>
                <a:gd name="T0" fmla="*/ 19 w 24"/>
                <a:gd name="T1" fmla="*/ 30 h 30"/>
                <a:gd name="T2" fmla="*/ 19 w 24"/>
                <a:gd name="T3" fmla="*/ 10 h 30"/>
                <a:gd name="T4" fmla="*/ 14 w 24"/>
                <a:gd name="T5" fmla="*/ 4 h 30"/>
                <a:gd name="T6" fmla="*/ 5 w 24"/>
                <a:gd name="T7" fmla="*/ 7 h 30"/>
                <a:gd name="T8" fmla="*/ 5 w 24"/>
                <a:gd name="T9" fmla="*/ 30 h 30"/>
                <a:gd name="T10" fmla="*/ 0 w 24"/>
                <a:gd name="T11" fmla="*/ 30 h 30"/>
                <a:gd name="T12" fmla="*/ 0 w 24"/>
                <a:gd name="T13" fmla="*/ 0 h 30"/>
                <a:gd name="T14" fmla="*/ 5 w 24"/>
                <a:gd name="T15" fmla="*/ 0 h 30"/>
                <a:gd name="T16" fmla="*/ 5 w 24"/>
                <a:gd name="T17" fmla="*/ 3 h 30"/>
                <a:gd name="T18" fmla="*/ 5 w 24"/>
                <a:gd name="T19" fmla="*/ 3 h 30"/>
                <a:gd name="T20" fmla="*/ 16 w 24"/>
                <a:gd name="T21" fmla="*/ 0 h 30"/>
                <a:gd name="T22" fmla="*/ 24 w 24"/>
                <a:gd name="T23" fmla="*/ 9 h 30"/>
                <a:gd name="T24" fmla="*/ 24 w 24"/>
                <a:gd name="T25" fmla="*/ 30 h 30"/>
                <a:gd name="T26" fmla="*/ 19 w 24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19" y="3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6"/>
                    <a:pt x="19" y="4"/>
                    <a:pt x="14" y="4"/>
                  </a:cubicBezTo>
                  <a:cubicBezTo>
                    <a:pt x="12" y="4"/>
                    <a:pt x="8" y="5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4" y="0"/>
                    <a:pt x="24" y="5"/>
                    <a:pt x="24" y="9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53"/>
            <p:cNvSpPr>
              <a:spLocks noEditPoints="1"/>
            </p:cNvSpPr>
            <p:nvPr userDrawn="1"/>
          </p:nvSpPr>
          <p:spPr bwMode="auto">
            <a:xfrm>
              <a:off x="6567488" y="4305300"/>
              <a:ext cx="92075" cy="141288"/>
            </a:xfrm>
            <a:custGeom>
              <a:avLst/>
              <a:gdLst>
                <a:gd name="T0" fmla="*/ 5 w 28"/>
                <a:gd name="T1" fmla="*/ 18 h 43"/>
                <a:gd name="T2" fmla="*/ 1 w 28"/>
                <a:gd name="T3" fmla="*/ 10 h 43"/>
                <a:gd name="T4" fmla="*/ 13 w 28"/>
                <a:gd name="T5" fmla="*/ 0 h 43"/>
                <a:gd name="T6" fmla="*/ 19 w 28"/>
                <a:gd name="T7" fmla="*/ 0 h 43"/>
                <a:gd name="T8" fmla="*/ 28 w 28"/>
                <a:gd name="T9" fmla="*/ 0 h 43"/>
                <a:gd name="T10" fmla="*/ 28 w 28"/>
                <a:gd name="T11" fmla="*/ 3 h 43"/>
                <a:gd name="T12" fmla="*/ 24 w 28"/>
                <a:gd name="T13" fmla="*/ 3 h 43"/>
                <a:gd name="T14" fmla="*/ 24 w 28"/>
                <a:gd name="T15" fmla="*/ 4 h 43"/>
                <a:gd name="T16" fmla="*/ 26 w 28"/>
                <a:gd name="T17" fmla="*/ 10 h 43"/>
                <a:gd name="T18" fmla="*/ 13 w 28"/>
                <a:gd name="T19" fmla="*/ 20 h 43"/>
                <a:gd name="T20" fmla="*/ 10 w 28"/>
                <a:gd name="T21" fmla="*/ 20 h 43"/>
                <a:gd name="T22" fmla="*/ 5 w 28"/>
                <a:gd name="T23" fmla="*/ 22 h 43"/>
                <a:gd name="T24" fmla="*/ 8 w 28"/>
                <a:gd name="T25" fmla="*/ 24 h 43"/>
                <a:gd name="T26" fmla="*/ 16 w 28"/>
                <a:gd name="T27" fmla="*/ 24 h 43"/>
                <a:gd name="T28" fmla="*/ 27 w 28"/>
                <a:gd name="T29" fmla="*/ 33 h 43"/>
                <a:gd name="T30" fmla="*/ 13 w 28"/>
                <a:gd name="T31" fmla="*/ 43 h 43"/>
                <a:gd name="T32" fmla="*/ 0 w 28"/>
                <a:gd name="T33" fmla="*/ 34 h 43"/>
                <a:gd name="T34" fmla="*/ 4 w 28"/>
                <a:gd name="T35" fmla="*/ 27 h 43"/>
                <a:gd name="T36" fmla="*/ 1 w 28"/>
                <a:gd name="T37" fmla="*/ 23 h 43"/>
                <a:gd name="T38" fmla="*/ 5 w 28"/>
                <a:gd name="T39" fmla="*/ 18 h 43"/>
                <a:gd name="T40" fmla="*/ 9 w 28"/>
                <a:gd name="T41" fmla="*/ 28 h 43"/>
                <a:gd name="T42" fmla="*/ 5 w 28"/>
                <a:gd name="T43" fmla="*/ 33 h 43"/>
                <a:gd name="T44" fmla="*/ 14 w 28"/>
                <a:gd name="T45" fmla="*/ 39 h 43"/>
                <a:gd name="T46" fmla="*/ 22 w 28"/>
                <a:gd name="T47" fmla="*/ 33 h 43"/>
                <a:gd name="T48" fmla="*/ 15 w 28"/>
                <a:gd name="T49" fmla="*/ 28 h 43"/>
                <a:gd name="T50" fmla="*/ 9 w 28"/>
                <a:gd name="T51" fmla="*/ 28 h 43"/>
                <a:gd name="T52" fmla="*/ 14 w 28"/>
                <a:gd name="T53" fmla="*/ 3 h 43"/>
                <a:gd name="T54" fmla="*/ 6 w 28"/>
                <a:gd name="T55" fmla="*/ 10 h 43"/>
                <a:gd name="T56" fmla="*/ 13 w 28"/>
                <a:gd name="T57" fmla="*/ 17 h 43"/>
                <a:gd name="T58" fmla="*/ 21 w 28"/>
                <a:gd name="T59" fmla="*/ 10 h 43"/>
                <a:gd name="T60" fmla="*/ 14 w 28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43">
                  <a:moveTo>
                    <a:pt x="5" y="18"/>
                  </a:moveTo>
                  <a:cubicBezTo>
                    <a:pt x="3" y="17"/>
                    <a:pt x="1" y="14"/>
                    <a:pt x="1" y="10"/>
                  </a:cubicBezTo>
                  <a:cubicBezTo>
                    <a:pt x="1" y="3"/>
                    <a:pt x="8" y="0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6" y="8"/>
                    <a:pt x="26" y="10"/>
                  </a:cubicBezTo>
                  <a:cubicBezTo>
                    <a:pt x="26" y="16"/>
                    <a:pt x="21" y="20"/>
                    <a:pt x="1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5" y="21"/>
                    <a:pt x="5" y="22"/>
                  </a:cubicBezTo>
                  <a:cubicBezTo>
                    <a:pt x="5" y="24"/>
                    <a:pt x="7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3" y="24"/>
                    <a:pt x="27" y="28"/>
                    <a:pt x="27" y="33"/>
                  </a:cubicBezTo>
                  <a:cubicBezTo>
                    <a:pt x="27" y="39"/>
                    <a:pt x="22" y="43"/>
                    <a:pt x="13" y="43"/>
                  </a:cubicBezTo>
                  <a:cubicBezTo>
                    <a:pt x="3" y="43"/>
                    <a:pt x="0" y="39"/>
                    <a:pt x="0" y="34"/>
                  </a:cubicBezTo>
                  <a:cubicBezTo>
                    <a:pt x="0" y="31"/>
                    <a:pt x="2" y="28"/>
                    <a:pt x="4" y="27"/>
                  </a:cubicBezTo>
                  <a:cubicBezTo>
                    <a:pt x="2" y="27"/>
                    <a:pt x="1" y="25"/>
                    <a:pt x="1" y="23"/>
                  </a:cubicBezTo>
                  <a:cubicBezTo>
                    <a:pt x="1" y="20"/>
                    <a:pt x="3" y="18"/>
                    <a:pt x="5" y="18"/>
                  </a:cubicBezTo>
                  <a:close/>
                  <a:moveTo>
                    <a:pt x="9" y="28"/>
                  </a:moveTo>
                  <a:cubicBezTo>
                    <a:pt x="7" y="29"/>
                    <a:pt x="5" y="31"/>
                    <a:pt x="5" y="33"/>
                  </a:cubicBezTo>
                  <a:cubicBezTo>
                    <a:pt x="5" y="36"/>
                    <a:pt x="7" y="39"/>
                    <a:pt x="14" y="39"/>
                  </a:cubicBezTo>
                  <a:cubicBezTo>
                    <a:pt x="19" y="39"/>
                    <a:pt x="22" y="37"/>
                    <a:pt x="22" y="33"/>
                  </a:cubicBezTo>
                  <a:cubicBezTo>
                    <a:pt x="22" y="31"/>
                    <a:pt x="21" y="28"/>
                    <a:pt x="15" y="28"/>
                  </a:cubicBezTo>
                  <a:lnTo>
                    <a:pt x="9" y="28"/>
                  </a:lnTo>
                  <a:close/>
                  <a:moveTo>
                    <a:pt x="14" y="3"/>
                  </a:moveTo>
                  <a:cubicBezTo>
                    <a:pt x="9" y="3"/>
                    <a:pt x="6" y="6"/>
                    <a:pt x="6" y="10"/>
                  </a:cubicBezTo>
                  <a:cubicBezTo>
                    <a:pt x="6" y="14"/>
                    <a:pt x="9" y="17"/>
                    <a:pt x="13" y="17"/>
                  </a:cubicBezTo>
                  <a:cubicBezTo>
                    <a:pt x="17" y="17"/>
                    <a:pt x="21" y="15"/>
                    <a:pt x="21" y="10"/>
                  </a:cubicBezTo>
                  <a:cubicBezTo>
                    <a:pt x="21" y="7"/>
                    <a:pt x="19" y="3"/>
                    <a:pt x="14" y="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54"/>
            <p:cNvSpPr>
              <a:spLocks/>
            </p:cNvSpPr>
            <p:nvPr userDrawn="1"/>
          </p:nvSpPr>
          <p:spPr bwMode="auto">
            <a:xfrm>
              <a:off x="7489825" y="4032250"/>
              <a:ext cx="223838" cy="371475"/>
            </a:xfrm>
            <a:custGeom>
              <a:avLst/>
              <a:gdLst>
                <a:gd name="T0" fmla="*/ 15 w 68"/>
                <a:gd name="T1" fmla="*/ 113 h 113"/>
                <a:gd name="T2" fmla="*/ 24 w 68"/>
                <a:gd name="T3" fmla="*/ 105 h 113"/>
                <a:gd name="T4" fmla="*/ 24 w 68"/>
                <a:gd name="T5" fmla="*/ 32 h 113"/>
                <a:gd name="T6" fmla="*/ 33 w 68"/>
                <a:gd name="T7" fmla="*/ 22 h 113"/>
                <a:gd name="T8" fmla="*/ 60 w 68"/>
                <a:gd name="T9" fmla="*/ 22 h 113"/>
                <a:gd name="T10" fmla="*/ 68 w 68"/>
                <a:gd name="T11" fmla="*/ 14 h 113"/>
                <a:gd name="T12" fmla="*/ 68 w 68"/>
                <a:gd name="T13" fmla="*/ 8 h 113"/>
                <a:gd name="T14" fmla="*/ 60 w 68"/>
                <a:gd name="T15" fmla="*/ 0 h 113"/>
                <a:gd name="T16" fmla="*/ 25 w 68"/>
                <a:gd name="T17" fmla="*/ 0 h 113"/>
                <a:gd name="T18" fmla="*/ 0 w 68"/>
                <a:gd name="T19" fmla="*/ 28 h 113"/>
                <a:gd name="T20" fmla="*/ 0 w 68"/>
                <a:gd name="T21" fmla="*/ 105 h 113"/>
                <a:gd name="T22" fmla="*/ 9 w 68"/>
                <a:gd name="T23" fmla="*/ 113 h 113"/>
                <a:gd name="T24" fmla="*/ 15 w 6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13">
                  <a:moveTo>
                    <a:pt x="15" y="113"/>
                  </a:moveTo>
                  <a:cubicBezTo>
                    <a:pt x="22" y="113"/>
                    <a:pt x="24" y="111"/>
                    <a:pt x="24" y="10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7"/>
                    <a:pt x="28" y="22"/>
                    <a:pt x="33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6" y="22"/>
                    <a:pt x="68" y="20"/>
                    <a:pt x="68" y="1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2"/>
                    <a:pt x="66" y="0"/>
                    <a:pt x="6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0"/>
                    <a:pt x="0" y="2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2" y="113"/>
                    <a:pt x="9" y="113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55"/>
            <p:cNvSpPr>
              <a:spLocks/>
            </p:cNvSpPr>
            <p:nvPr userDrawn="1"/>
          </p:nvSpPr>
          <p:spPr bwMode="auto">
            <a:xfrm>
              <a:off x="7594600" y="4189413"/>
              <a:ext cx="95250" cy="73025"/>
            </a:xfrm>
            <a:custGeom>
              <a:avLst/>
              <a:gdLst>
                <a:gd name="T0" fmla="*/ 21 w 29"/>
                <a:gd name="T1" fmla="*/ 0 h 22"/>
                <a:gd name="T2" fmla="*/ 29 w 29"/>
                <a:gd name="T3" fmla="*/ 9 h 22"/>
                <a:gd name="T4" fmla="*/ 29 w 29"/>
                <a:gd name="T5" fmla="*/ 13 h 22"/>
                <a:gd name="T6" fmla="*/ 21 w 29"/>
                <a:gd name="T7" fmla="*/ 22 h 22"/>
                <a:gd name="T8" fmla="*/ 8 w 29"/>
                <a:gd name="T9" fmla="*/ 22 h 22"/>
                <a:gd name="T10" fmla="*/ 0 w 29"/>
                <a:gd name="T11" fmla="*/ 13 h 22"/>
                <a:gd name="T12" fmla="*/ 0 w 29"/>
                <a:gd name="T13" fmla="*/ 9 h 22"/>
                <a:gd name="T14" fmla="*/ 8 w 29"/>
                <a:gd name="T15" fmla="*/ 0 h 22"/>
                <a:gd name="T16" fmla="*/ 21 w 2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2">
                  <a:moveTo>
                    <a:pt x="21" y="0"/>
                  </a:moveTo>
                  <a:cubicBezTo>
                    <a:pt x="27" y="0"/>
                    <a:pt x="29" y="2"/>
                    <a:pt x="29" y="9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9"/>
                    <a:pt x="27" y="22"/>
                    <a:pt x="21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2" y="22"/>
                    <a:pt x="0" y="19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2" y="0"/>
                    <a:pt x="8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56"/>
            <p:cNvSpPr>
              <a:spLocks/>
            </p:cNvSpPr>
            <p:nvPr userDrawn="1"/>
          </p:nvSpPr>
          <p:spPr bwMode="auto">
            <a:xfrm>
              <a:off x="7920038" y="4029075"/>
              <a:ext cx="292100" cy="374650"/>
            </a:xfrm>
            <a:custGeom>
              <a:avLst/>
              <a:gdLst>
                <a:gd name="T0" fmla="*/ 48 w 89"/>
                <a:gd name="T1" fmla="*/ 114 h 114"/>
                <a:gd name="T2" fmla="*/ 58 w 89"/>
                <a:gd name="T3" fmla="*/ 107 h 114"/>
                <a:gd name="T4" fmla="*/ 88 w 89"/>
                <a:gd name="T5" fmla="*/ 10 h 114"/>
                <a:gd name="T6" fmla="*/ 89 w 89"/>
                <a:gd name="T7" fmla="*/ 6 h 114"/>
                <a:gd name="T8" fmla="*/ 83 w 89"/>
                <a:gd name="T9" fmla="*/ 0 h 114"/>
                <a:gd name="T10" fmla="*/ 74 w 89"/>
                <a:gd name="T11" fmla="*/ 0 h 114"/>
                <a:gd name="T12" fmla="*/ 66 w 89"/>
                <a:gd name="T13" fmla="*/ 7 h 114"/>
                <a:gd name="T14" fmla="*/ 45 w 89"/>
                <a:gd name="T15" fmla="*/ 79 h 114"/>
                <a:gd name="T16" fmla="*/ 24 w 89"/>
                <a:gd name="T17" fmla="*/ 7 h 114"/>
                <a:gd name="T18" fmla="*/ 16 w 89"/>
                <a:gd name="T19" fmla="*/ 0 h 114"/>
                <a:gd name="T20" fmla="*/ 7 w 89"/>
                <a:gd name="T21" fmla="*/ 0 h 114"/>
                <a:gd name="T22" fmla="*/ 0 w 89"/>
                <a:gd name="T23" fmla="*/ 6 h 114"/>
                <a:gd name="T24" fmla="*/ 1 w 89"/>
                <a:gd name="T25" fmla="*/ 10 h 114"/>
                <a:gd name="T26" fmla="*/ 32 w 89"/>
                <a:gd name="T27" fmla="*/ 107 h 114"/>
                <a:gd name="T28" fmla="*/ 41 w 89"/>
                <a:gd name="T29" fmla="*/ 114 h 114"/>
                <a:gd name="T30" fmla="*/ 48 w 89"/>
                <a:gd name="T3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14">
                  <a:moveTo>
                    <a:pt x="48" y="114"/>
                  </a:moveTo>
                  <a:cubicBezTo>
                    <a:pt x="54" y="114"/>
                    <a:pt x="56" y="113"/>
                    <a:pt x="58" y="10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9"/>
                    <a:pt x="89" y="7"/>
                    <a:pt x="89" y="6"/>
                  </a:cubicBezTo>
                  <a:cubicBezTo>
                    <a:pt x="89" y="3"/>
                    <a:pt x="87" y="0"/>
                    <a:pt x="8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9" y="0"/>
                    <a:pt x="67" y="2"/>
                    <a:pt x="66" y="7"/>
                  </a:cubicBezTo>
                  <a:cubicBezTo>
                    <a:pt x="66" y="7"/>
                    <a:pt x="47" y="70"/>
                    <a:pt x="45" y="79"/>
                  </a:cubicBezTo>
                  <a:cubicBezTo>
                    <a:pt x="43" y="70"/>
                    <a:pt x="24" y="7"/>
                    <a:pt x="24" y="7"/>
                  </a:cubicBezTo>
                  <a:cubicBezTo>
                    <a:pt x="22" y="2"/>
                    <a:pt x="21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4" y="113"/>
                    <a:pt x="36" y="114"/>
                    <a:pt x="41" y="114"/>
                  </a:cubicBezTo>
                  <a:lnTo>
                    <a:pt x="48" y="1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57"/>
            <p:cNvSpPr>
              <a:spLocks/>
            </p:cNvSpPr>
            <p:nvPr userDrawn="1"/>
          </p:nvSpPr>
          <p:spPr bwMode="auto">
            <a:xfrm>
              <a:off x="7742238" y="4029075"/>
              <a:ext cx="220663" cy="374650"/>
            </a:xfrm>
            <a:custGeom>
              <a:avLst/>
              <a:gdLst>
                <a:gd name="T0" fmla="*/ 67 w 67"/>
                <a:gd name="T1" fmla="*/ 76 h 114"/>
                <a:gd name="T2" fmla="*/ 65 w 67"/>
                <a:gd name="T3" fmla="*/ 70 h 114"/>
                <a:gd name="T4" fmla="*/ 59 w 67"/>
                <a:gd name="T5" fmla="*/ 51 h 114"/>
                <a:gd name="T6" fmla="*/ 56 w 67"/>
                <a:gd name="T7" fmla="*/ 49 h 114"/>
                <a:gd name="T8" fmla="*/ 52 w 67"/>
                <a:gd name="T9" fmla="*/ 52 h 114"/>
                <a:gd name="T10" fmla="*/ 45 w 67"/>
                <a:gd name="T11" fmla="*/ 79 h 114"/>
                <a:gd name="T12" fmla="*/ 24 w 67"/>
                <a:gd name="T13" fmla="*/ 7 h 114"/>
                <a:gd name="T14" fmla="*/ 16 w 67"/>
                <a:gd name="T15" fmla="*/ 0 h 114"/>
                <a:gd name="T16" fmla="*/ 7 w 67"/>
                <a:gd name="T17" fmla="*/ 0 h 114"/>
                <a:gd name="T18" fmla="*/ 0 w 67"/>
                <a:gd name="T19" fmla="*/ 6 h 114"/>
                <a:gd name="T20" fmla="*/ 1 w 67"/>
                <a:gd name="T21" fmla="*/ 10 h 114"/>
                <a:gd name="T22" fmla="*/ 32 w 67"/>
                <a:gd name="T23" fmla="*/ 107 h 114"/>
                <a:gd name="T24" fmla="*/ 41 w 67"/>
                <a:gd name="T25" fmla="*/ 114 h 114"/>
                <a:gd name="T26" fmla="*/ 48 w 67"/>
                <a:gd name="T27" fmla="*/ 114 h 114"/>
                <a:gd name="T28" fmla="*/ 58 w 67"/>
                <a:gd name="T29" fmla="*/ 107 h 114"/>
                <a:gd name="T30" fmla="*/ 66 w 67"/>
                <a:gd name="T31" fmla="*/ 82 h 114"/>
                <a:gd name="T32" fmla="*/ 67 w 67"/>
                <a:gd name="T33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14">
                  <a:moveTo>
                    <a:pt x="67" y="76"/>
                  </a:moveTo>
                  <a:cubicBezTo>
                    <a:pt x="67" y="74"/>
                    <a:pt x="66" y="73"/>
                    <a:pt x="65" y="7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0"/>
                    <a:pt x="57" y="49"/>
                    <a:pt x="56" y="49"/>
                  </a:cubicBezTo>
                  <a:cubicBezTo>
                    <a:pt x="55" y="49"/>
                    <a:pt x="53" y="50"/>
                    <a:pt x="52" y="52"/>
                  </a:cubicBezTo>
                  <a:cubicBezTo>
                    <a:pt x="52" y="52"/>
                    <a:pt x="45" y="76"/>
                    <a:pt x="45" y="79"/>
                  </a:cubicBezTo>
                  <a:cubicBezTo>
                    <a:pt x="43" y="70"/>
                    <a:pt x="24" y="7"/>
                    <a:pt x="24" y="7"/>
                  </a:cubicBezTo>
                  <a:cubicBezTo>
                    <a:pt x="22" y="2"/>
                    <a:pt x="21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4" y="113"/>
                    <a:pt x="36" y="114"/>
                    <a:pt x="41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54" y="114"/>
                    <a:pt x="56" y="113"/>
                    <a:pt x="58" y="10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78"/>
                    <a:pt x="67" y="7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58"/>
            <p:cNvSpPr>
              <a:spLocks/>
            </p:cNvSpPr>
            <p:nvPr userDrawn="1"/>
          </p:nvSpPr>
          <p:spPr bwMode="auto">
            <a:xfrm>
              <a:off x="7138988" y="4032250"/>
              <a:ext cx="77788" cy="371475"/>
            </a:xfrm>
            <a:custGeom>
              <a:avLst/>
              <a:gdLst>
                <a:gd name="T0" fmla="*/ 15 w 24"/>
                <a:gd name="T1" fmla="*/ 113 h 113"/>
                <a:gd name="T2" fmla="*/ 24 w 24"/>
                <a:gd name="T3" fmla="*/ 105 h 113"/>
                <a:gd name="T4" fmla="*/ 24 w 24"/>
                <a:gd name="T5" fmla="*/ 8 h 113"/>
                <a:gd name="T6" fmla="*/ 15 w 24"/>
                <a:gd name="T7" fmla="*/ 0 h 113"/>
                <a:gd name="T8" fmla="*/ 9 w 24"/>
                <a:gd name="T9" fmla="*/ 0 h 113"/>
                <a:gd name="T10" fmla="*/ 0 w 24"/>
                <a:gd name="T11" fmla="*/ 8 h 113"/>
                <a:gd name="T12" fmla="*/ 0 w 24"/>
                <a:gd name="T13" fmla="*/ 105 h 113"/>
                <a:gd name="T14" fmla="*/ 9 w 24"/>
                <a:gd name="T15" fmla="*/ 113 h 113"/>
                <a:gd name="T16" fmla="*/ 15 w 24"/>
                <a:gd name="T1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3">
                  <a:moveTo>
                    <a:pt x="15" y="113"/>
                  </a:moveTo>
                  <a:cubicBezTo>
                    <a:pt x="21" y="113"/>
                    <a:pt x="24" y="111"/>
                    <a:pt x="24" y="10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1" y="0"/>
                    <a:pt x="1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2"/>
                    <a:pt x="0" y="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2" y="113"/>
                    <a:pt x="9" y="113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59"/>
            <p:cNvSpPr>
              <a:spLocks/>
            </p:cNvSpPr>
            <p:nvPr userDrawn="1"/>
          </p:nvSpPr>
          <p:spPr bwMode="auto">
            <a:xfrm>
              <a:off x="7240588" y="4032250"/>
              <a:ext cx="203200" cy="371475"/>
            </a:xfrm>
            <a:custGeom>
              <a:avLst/>
              <a:gdLst>
                <a:gd name="T0" fmla="*/ 56 w 62"/>
                <a:gd name="T1" fmla="*/ 113 h 113"/>
                <a:gd name="T2" fmla="*/ 62 w 62"/>
                <a:gd name="T3" fmla="*/ 109 h 113"/>
                <a:gd name="T4" fmla="*/ 60 w 62"/>
                <a:gd name="T5" fmla="*/ 104 h 113"/>
                <a:gd name="T6" fmla="*/ 25 w 62"/>
                <a:gd name="T7" fmla="*/ 56 h 113"/>
                <a:gd name="T8" fmla="*/ 25 w 62"/>
                <a:gd name="T9" fmla="*/ 54 h 113"/>
                <a:gd name="T10" fmla="*/ 57 w 62"/>
                <a:gd name="T11" fmla="*/ 9 h 113"/>
                <a:gd name="T12" fmla="*/ 60 w 62"/>
                <a:gd name="T13" fmla="*/ 4 h 113"/>
                <a:gd name="T14" fmla="*/ 53 w 62"/>
                <a:gd name="T15" fmla="*/ 0 h 113"/>
                <a:gd name="T16" fmla="*/ 43 w 62"/>
                <a:gd name="T17" fmla="*/ 0 h 113"/>
                <a:gd name="T18" fmla="*/ 33 w 62"/>
                <a:gd name="T19" fmla="*/ 4 h 113"/>
                <a:gd name="T20" fmla="*/ 4 w 62"/>
                <a:gd name="T21" fmla="*/ 44 h 113"/>
                <a:gd name="T22" fmla="*/ 0 w 62"/>
                <a:gd name="T23" fmla="*/ 55 h 113"/>
                <a:gd name="T24" fmla="*/ 4 w 62"/>
                <a:gd name="T25" fmla="*/ 68 h 113"/>
                <a:gd name="T26" fmla="*/ 33 w 62"/>
                <a:gd name="T27" fmla="*/ 108 h 113"/>
                <a:gd name="T28" fmla="*/ 44 w 62"/>
                <a:gd name="T29" fmla="*/ 113 h 113"/>
                <a:gd name="T30" fmla="*/ 56 w 62"/>
                <a:gd name="T3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56" y="113"/>
                  </a:moveTo>
                  <a:cubicBezTo>
                    <a:pt x="60" y="113"/>
                    <a:pt x="62" y="111"/>
                    <a:pt x="62" y="109"/>
                  </a:cubicBezTo>
                  <a:cubicBezTo>
                    <a:pt x="62" y="107"/>
                    <a:pt x="61" y="106"/>
                    <a:pt x="60" y="10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5"/>
                    <a:pt x="25" y="54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9" y="7"/>
                    <a:pt x="60" y="5"/>
                    <a:pt x="60" y="4"/>
                  </a:cubicBezTo>
                  <a:cubicBezTo>
                    <a:pt x="60" y="1"/>
                    <a:pt x="58" y="0"/>
                    <a:pt x="5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6" y="0"/>
                    <a:pt x="33" y="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48"/>
                    <a:pt x="0" y="51"/>
                    <a:pt x="0" y="55"/>
                  </a:cubicBezTo>
                  <a:cubicBezTo>
                    <a:pt x="0" y="61"/>
                    <a:pt x="1" y="63"/>
                    <a:pt x="4" y="6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6" y="112"/>
                    <a:pt x="38" y="113"/>
                    <a:pt x="44" y="113"/>
                  </a:cubicBezTo>
                  <a:lnTo>
                    <a:pt x="56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82515" y="1598400"/>
            <a:ext cx="5641200" cy="813600"/>
          </a:xfrm>
        </p:spPr>
        <p:txBody>
          <a:bodyPr/>
          <a:lstStyle>
            <a:lvl1pPr>
              <a:defRPr sz="2700">
                <a:latin typeface="+mj-lt"/>
              </a:defRPr>
            </a:lvl1pPr>
          </a:lstStyle>
          <a:p>
            <a:r>
              <a:rPr lang="de-DE" dirty="0" smtClean="0"/>
              <a:t>Präsentationstitel </a:t>
            </a:r>
            <a:br>
              <a:rPr lang="de-DE" dirty="0" smtClean="0"/>
            </a:br>
            <a:r>
              <a:rPr lang="de-DE" dirty="0" smtClean="0"/>
              <a:t>[max. 2 Zeilen]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7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2516" y="1329929"/>
            <a:ext cx="25236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2516" y="1724271"/>
            <a:ext cx="2523600" cy="2900117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5977" y="1329929"/>
            <a:ext cx="25236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475892" y="1724271"/>
            <a:ext cx="2523600" cy="2900117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5595" y="1329929"/>
            <a:ext cx="25236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175595" y="1724271"/>
            <a:ext cx="2523600" cy="2900117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56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2516" y="1724271"/>
            <a:ext cx="3870000" cy="1171515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2516" y="1329929"/>
            <a:ext cx="38700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34891" y="1329929"/>
            <a:ext cx="38700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82516" y="3057049"/>
            <a:ext cx="38700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34891" y="3057049"/>
            <a:ext cx="38700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834891" y="1724271"/>
            <a:ext cx="3870000" cy="1171515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82516" y="3452873"/>
            <a:ext cx="3870000" cy="1171515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834891" y="3452873"/>
            <a:ext cx="3870000" cy="1171515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8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seit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Kontaktseite</a:t>
            </a:r>
            <a:r>
              <a:rPr lang="en-US" dirty="0" smtClean="0"/>
              <a:t> </a:t>
            </a:r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82515" y="1326265"/>
            <a:ext cx="7910146" cy="3298123"/>
          </a:xfrm>
          <a:solidFill>
            <a:schemeClr val="accent5"/>
          </a:solidFill>
        </p:spPr>
        <p:txBody>
          <a:bodyPr lIns="92038" tIns="61358" rIns="92038" bIns="61358"/>
          <a:lstStyle>
            <a:lvl1pPr>
              <a:defRPr sz="1200" b="1" baseline="0"/>
            </a:lvl1pPr>
            <a:lvl2pPr marL="0" indent="0">
              <a:buNone/>
              <a:defRPr sz="1200" b="0"/>
            </a:lvl2pPr>
            <a:lvl3pPr marL="0" indent="0">
              <a:buNone/>
              <a:defRPr sz="1200"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  <a:p>
            <a:pPr lvl="1"/>
            <a:r>
              <a:rPr lang="en-US" dirty="0" err="1" smtClean="0"/>
              <a:t>Vorname</a:t>
            </a:r>
            <a:r>
              <a:rPr lang="en-US" dirty="0" smtClean="0"/>
              <a:t> </a:t>
            </a:r>
            <a:r>
              <a:rPr lang="en-US" dirty="0" err="1" smtClean="0"/>
              <a:t>Nachname</a:t>
            </a:r>
            <a:endParaRPr lang="en-US" dirty="0" smtClean="0"/>
          </a:p>
          <a:p>
            <a:pPr lvl="2"/>
            <a:r>
              <a:rPr lang="en-US" dirty="0" smtClean="0"/>
              <a:t>Position/</a:t>
            </a:r>
            <a:r>
              <a:rPr lang="en-US" dirty="0" err="1" smtClean="0"/>
              <a:t>Funktion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82515" y="2787774"/>
            <a:ext cx="7910146" cy="1836614"/>
          </a:xfrm>
          <a:noFill/>
        </p:spPr>
        <p:txBody>
          <a:bodyPr lIns="92038" tIns="61358" rIns="92038" bIns="61358"/>
          <a:lstStyle>
            <a:lvl1pPr marL="0" indent="0">
              <a:tabLst>
                <a:tab pos="2900548" algn="r"/>
              </a:tabLst>
              <a:defRPr sz="1200" b="1" baseline="0"/>
            </a:lvl1pPr>
            <a:lvl2pPr marL="0" indent="0">
              <a:buNone/>
              <a:tabLst>
                <a:tab pos="1607207" algn="r"/>
              </a:tabLst>
              <a:defRPr sz="12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 smtClean="0"/>
              <a:t>KfW Bankengruppe</a:t>
            </a:r>
          </a:p>
          <a:p>
            <a:pPr lvl="1"/>
            <a:r>
              <a:rPr lang="de-DE" dirty="0" err="1" smtClean="0"/>
              <a:t>Palmengartenstrasse</a:t>
            </a:r>
            <a:r>
              <a:rPr lang="de-DE" dirty="0" smtClean="0"/>
              <a:t> 5–9</a:t>
            </a:r>
            <a:br>
              <a:rPr lang="de-DE" dirty="0" smtClean="0"/>
            </a:br>
            <a:r>
              <a:rPr lang="de-DE" dirty="0" smtClean="0"/>
              <a:t>60325 Frankfurt am Main</a:t>
            </a:r>
          </a:p>
          <a:p>
            <a:pPr lvl="1"/>
            <a:r>
              <a:rPr lang="de-DE" dirty="0" smtClean="0"/>
              <a:t>Fon	+49 69 7431 - Ext</a:t>
            </a:r>
            <a:br>
              <a:rPr lang="de-DE" dirty="0" smtClean="0"/>
            </a:br>
            <a:r>
              <a:rPr lang="de-DE" dirty="0" smtClean="0"/>
              <a:t>Fax	+49 69 7431 - Ext</a:t>
            </a:r>
            <a:br>
              <a:rPr lang="de-DE" dirty="0" smtClean="0"/>
            </a:br>
            <a:r>
              <a:rPr lang="de-DE" dirty="0" smtClean="0"/>
              <a:t>email@kfw.de</a:t>
            </a:r>
          </a:p>
        </p:txBody>
      </p:sp>
    </p:spTree>
    <p:extLst>
      <p:ext uri="{BB962C8B-B14F-4D97-AF65-F5344CB8AC3E}">
        <p14:creationId xmlns:p14="http://schemas.microsoft.com/office/powerpoint/2010/main" val="90602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82515" y="1326266"/>
            <a:ext cx="5218235" cy="1624103"/>
          </a:xfrm>
          <a:solidFill>
            <a:schemeClr val="accent5"/>
          </a:solidFill>
        </p:spPr>
        <p:txBody>
          <a:bodyPr lIns="92038" tIns="61358" rIns="92038" bIns="61358"/>
          <a:lstStyle>
            <a:lvl1pPr marL="1377219" indent="0">
              <a:defRPr sz="1200" b="1" baseline="0"/>
            </a:lvl1pPr>
            <a:lvl2pPr marL="1377219" indent="0">
              <a:buNone/>
              <a:defRPr sz="1200" b="0"/>
            </a:lvl2pPr>
            <a:lvl3pPr marL="1377219" indent="0">
              <a:buNone/>
              <a:defRPr sz="1200"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  <a:p>
            <a:pPr lvl="1"/>
            <a:r>
              <a:rPr lang="en-US" dirty="0" err="1" smtClean="0"/>
              <a:t>Vorname</a:t>
            </a:r>
            <a:r>
              <a:rPr lang="en-US" dirty="0" smtClean="0"/>
              <a:t> </a:t>
            </a:r>
            <a:r>
              <a:rPr lang="en-US" dirty="0" err="1" smtClean="0"/>
              <a:t>Nachname</a:t>
            </a:r>
            <a:endParaRPr lang="en-US" dirty="0" smtClean="0"/>
          </a:p>
          <a:p>
            <a:pPr lvl="2"/>
            <a:r>
              <a:rPr lang="en-US" dirty="0" smtClean="0"/>
              <a:t>Position/</a:t>
            </a:r>
            <a:r>
              <a:rPr lang="en-US" dirty="0" err="1" smtClean="0"/>
              <a:t>Funktion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Kontaktseite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916209" y="1441186"/>
            <a:ext cx="1243523" cy="1360885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Bild</a:t>
            </a:r>
            <a:endParaRPr lang="de-DE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75425" y="1326266"/>
            <a:ext cx="2524856" cy="1624103"/>
          </a:xfrm>
          <a:solidFill>
            <a:srgbClr val="CDE1EB"/>
          </a:solidFill>
        </p:spPr>
        <p:txBody>
          <a:bodyPr lIns="92038" tIns="61358" rIns="92038" bIns="61358"/>
          <a:lstStyle>
            <a:lvl1pPr marL="0" indent="0">
              <a:tabLst>
                <a:tab pos="2900548" algn="r"/>
              </a:tabLst>
              <a:defRPr sz="1200" b="1" baseline="0"/>
            </a:lvl1pPr>
            <a:lvl2pPr marL="0" indent="0">
              <a:buNone/>
              <a:tabLst>
                <a:tab pos="2900548" algn="r"/>
              </a:tabLst>
              <a:defRPr sz="12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 smtClean="0"/>
              <a:t>KfW Bankengruppe</a:t>
            </a:r>
          </a:p>
          <a:p>
            <a:pPr lvl="1"/>
            <a:r>
              <a:rPr lang="de-DE" dirty="0" err="1" smtClean="0"/>
              <a:t>Palmengartenstrasse</a:t>
            </a:r>
            <a:r>
              <a:rPr lang="de-DE" dirty="0" smtClean="0"/>
              <a:t> 5–9</a:t>
            </a:r>
            <a:br>
              <a:rPr lang="de-DE" dirty="0" smtClean="0"/>
            </a:br>
            <a:r>
              <a:rPr lang="de-DE" dirty="0" smtClean="0"/>
              <a:t>60325 Frankfurt am Main</a:t>
            </a:r>
          </a:p>
          <a:p>
            <a:pPr lvl="1"/>
            <a:r>
              <a:rPr lang="de-DE" dirty="0" smtClean="0"/>
              <a:t>Fon	+49 69 7431 - Ext</a:t>
            </a:r>
            <a:br>
              <a:rPr lang="de-DE" dirty="0" smtClean="0"/>
            </a:br>
            <a:r>
              <a:rPr lang="de-DE" dirty="0" smtClean="0"/>
              <a:t>Fax	+49 69 7431 - Ext</a:t>
            </a:r>
            <a:br>
              <a:rPr lang="de-DE" dirty="0" smtClean="0"/>
            </a:br>
            <a:r>
              <a:rPr lang="de-DE" dirty="0" smtClean="0"/>
              <a:t>email@kfw.de</a:t>
            </a:r>
          </a:p>
        </p:txBody>
      </p:sp>
    </p:spTree>
    <p:extLst>
      <p:ext uri="{BB962C8B-B14F-4D97-AF65-F5344CB8AC3E}">
        <p14:creationId xmlns:p14="http://schemas.microsoft.com/office/powerpoint/2010/main" val="389092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82515" y="1326266"/>
            <a:ext cx="5218235" cy="3298122"/>
          </a:xfrm>
          <a:solidFill>
            <a:schemeClr val="accent5"/>
          </a:solidFill>
        </p:spPr>
        <p:txBody>
          <a:bodyPr lIns="92038" tIns="61358" rIns="92038" bIns="61358"/>
          <a:lstStyle>
            <a:lvl1pPr marL="0" indent="0">
              <a:tabLst>
                <a:tab pos="2900548" algn="r"/>
              </a:tabLst>
              <a:defRPr sz="1200" b="1" baseline="0"/>
            </a:lvl1pPr>
            <a:lvl2pPr marL="0" indent="0">
              <a:buNone/>
              <a:tabLst>
                <a:tab pos="2900548" algn="r"/>
              </a:tabLst>
              <a:defRPr sz="12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 smtClean="0"/>
              <a:t>Abteilung</a:t>
            </a:r>
            <a:r>
              <a:rPr lang="en-US" dirty="0" smtClean="0"/>
              <a:t>	Ext.</a:t>
            </a:r>
          </a:p>
          <a:p>
            <a:pPr lvl="1"/>
            <a:r>
              <a:rPr lang="en-US" dirty="0" err="1" smtClean="0"/>
              <a:t>Vorname</a:t>
            </a:r>
            <a:r>
              <a:rPr lang="en-US" dirty="0" smtClean="0"/>
              <a:t> </a:t>
            </a:r>
            <a:r>
              <a:rPr lang="en-US" dirty="0" err="1" smtClean="0"/>
              <a:t>Nachname</a:t>
            </a:r>
            <a:r>
              <a:rPr lang="en-US" dirty="0" smtClean="0"/>
              <a:t>	- [   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Kontaktseite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75425" y="1326266"/>
            <a:ext cx="2524856" cy="3298122"/>
          </a:xfrm>
          <a:solidFill>
            <a:srgbClr val="CDE1EB"/>
          </a:solidFill>
        </p:spPr>
        <p:txBody>
          <a:bodyPr lIns="92038" tIns="61358" rIns="92038" bIns="61358"/>
          <a:lstStyle>
            <a:lvl1pPr marL="0" indent="0">
              <a:tabLst>
                <a:tab pos="2900548" algn="r"/>
              </a:tabLst>
              <a:defRPr sz="1200" b="1" baseline="0"/>
            </a:lvl1pPr>
            <a:lvl2pPr marL="0" indent="0">
              <a:buNone/>
              <a:tabLst>
                <a:tab pos="2900548" algn="r"/>
              </a:tabLst>
              <a:defRPr sz="12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 smtClean="0"/>
              <a:t>KfW Bankengruppe</a:t>
            </a:r>
          </a:p>
          <a:p>
            <a:pPr lvl="1"/>
            <a:r>
              <a:rPr lang="de-DE" dirty="0" err="1" smtClean="0"/>
              <a:t>Palmengartenstrasse</a:t>
            </a:r>
            <a:r>
              <a:rPr lang="de-DE" dirty="0" smtClean="0"/>
              <a:t> 5–9</a:t>
            </a:r>
            <a:br>
              <a:rPr lang="de-DE" dirty="0" smtClean="0"/>
            </a:br>
            <a:r>
              <a:rPr lang="de-DE" dirty="0" smtClean="0"/>
              <a:t>60325 Frankfurt am Main</a:t>
            </a:r>
          </a:p>
          <a:p>
            <a:pPr lvl="1"/>
            <a:r>
              <a:rPr lang="de-DE" dirty="0" smtClean="0"/>
              <a:t>Fon	+49 69 7431 - Ext</a:t>
            </a:r>
            <a:br>
              <a:rPr lang="de-DE" dirty="0" smtClean="0"/>
            </a:br>
            <a:r>
              <a:rPr lang="de-DE" dirty="0" smtClean="0"/>
              <a:t>Fax	+49 69 7431 - Ext</a:t>
            </a:r>
            <a:br>
              <a:rPr lang="de-DE" dirty="0" smtClean="0"/>
            </a:br>
            <a:r>
              <a:rPr lang="de-DE" dirty="0" smtClean="0"/>
              <a:t>email@kfw.de</a:t>
            </a:r>
          </a:p>
        </p:txBody>
      </p:sp>
    </p:spTree>
    <p:extLst>
      <p:ext uri="{BB962C8B-B14F-4D97-AF65-F5344CB8AC3E}">
        <p14:creationId xmlns:p14="http://schemas.microsoft.com/office/powerpoint/2010/main" val="340843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Disclaimer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82515" y="1326265"/>
            <a:ext cx="7910146" cy="2919671"/>
          </a:xfrm>
          <a:solidFill>
            <a:schemeClr val="accent5"/>
          </a:solidFill>
        </p:spPr>
        <p:txBody>
          <a:bodyPr lIns="92038" tIns="61358" rIns="92038" bIns="61358"/>
          <a:lstStyle>
            <a:lvl1pPr>
              <a:defRPr sz="12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 smtClean="0"/>
              <a:t>Platzhalter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Disclaimer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35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nachw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82515" y="1326266"/>
            <a:ext cx="7910146" cy="3298122"/>
          </a:xfrm>
          <a:solidFill>
            <a:schemeClr val="accent5"/>
          </a:solidFill>
        </p:spPr>
        <p:txBody>
          <a:bodyPr lIns="92038" tIns="61358" rIns="92038" bIns="61358"/>
          <a:lstStyle>
            <a:lvl1pPr>
              <a:tabLst>
                <a:tab pos="1222992" algn="l"/>
              </a:tabLst>
              <a:defRPr sz="1200" b="0" baseline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 smtClean="0"/>
              <a:t>Platzhalter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Bildnachweis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Beispiel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Folie</a:t>
            </a:r>
            <a:r>
              <a:rPr lang="en-US" dirty="0" smtClean="0"/>
              <a:t> #, </a:t>
            </a:r>
            <a:r>
              <a:rPr lang="en-US" dirty="0" err="1" smtClean="0"/>
              <a:t>Bild</a:t>
            </a:r>
            <a:r>
              <a:rPr lang="en-US" dirty="0" smtClean="0"/>
              <a:t> #:	</a:t>
            </a:r>
            <a:r>
              <a:rPr lang="en-US" dirty="0" err="1" smtClean="0"/>
              <a:t>Quelle</a:t>
            </a:r>
            <a:r>
              <a:rPr lang="en-US" dirty="0" smtClean="0"/>
              <a:t> (</a:t>
            </a:r>
            <a:r>
              <a:rPr lang="en-US" dirty="0" err="1" smtClean="0"/>
              <a:t>zwischen</a:t>
            </a:r>
            <a:r>
              <a:rPr lang="en-US" dirty="0" smtClean="0"/>
              <a:t> : und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Tabulator </a:t>
            </a:r>
            <a:r>
              <a:rPr lang="en-US" dirty="0" err="1" smtClean="0"/>
              <a:t>eingebaut</a:t>
            </a:r>
            <a:r>
              <a:rPr lang="en-US" dirty="0" smtClean="0"/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782515" y="300516"/>
            <a:ext cx="7246326" cy="6631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sz="2200" dirty="0" smtClean="0">
                <a:latin typeface="Arial" pitchFamily="34" charset="0"/>
                <a:ea typeface="ＭＳ Ｐゴシック" pitchFamily="34" charset="-128"/>
              </a:rPr>
              <a:t>Bildnachweis/Quellenangabe</a:t>
            </a:r>
            <a:r>
              <a:rPr lang="de-DE" altLang="de-DE" sz="20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de-DE" altLang="de-DE" sz="20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</a:br>
            <a:endParaRPr lang="de-DE" altLang="de-DE" sz="14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1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7" descr="IMG_5300_bearb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22601" b="19331"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8"/>
          <p:cNvSpPr>
            <a:spLocks noChangeArrowheads="1"/>
          </p:cNvSpPr>
          <p:nvPr userDrawn="1"/>
        </p:nvSpPr>
        <p:spPr bwMode="gray">
          <a:xfrm>
            <a:off x="0" y="2356247"/>
            <a:ext cx="8691197" cy="93558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 anchor="ctr"/>
          <a:lstStyle/>
          <a:p>
            <a:pPr algn="l"/>
            <a:endParaRPr lang="de-DE" sz="15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2516" y="2407444"/>
            <a:ext cx="7246327" cy="73137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Kapiteltitel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pic>
        <p:nvPicPr>
          <p:cNvPr id="9" name="Picture 17" descr="Gestaltungselem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2497931"/>
            <a:ext cx="306266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Green Bonds für die Region Lateinamerika  / Frankfurt / 23. Januar 2018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0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2514" y="1269595"/>
            <a:ext cx="7929685" cy="334303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Green Bonds für die Region Lateinamerika / Frankfurt / 23. Januar 2018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26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2515" y="1269595"/>
            <a:ext cx="3871546" cy="334303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Thema der Präsentation / Ort / Datum [TT. Monat Jahr]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9651" y="1269595"/>
            <a:ext cx="3873010" cy="3343037"/>
          </a:xfrm>
        </p:spPr>
        <p:txBody>
          <a:bodyPr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4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782515" y="1734741"/>
            <a:ext cx="7910146" cy="28896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2515" y="1290877"/>
            <a:ext cx="7910147" cy="349805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Diagrammtitel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Zusatz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5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782516" y="1734741"/>
            <a:ext cx="3871546" cy="28896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2516" y="1290877"/>
            <a:ext cx="3872983" cy="349805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Diagrammtitel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Zusatz</a:t>
            </a:r>
            <a:r>
              <a:rPr lang="en-US" dirty="0" smtClean="0"/>
              <a:t>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819521" y="1734741"/>
            <a:ext cx="3871575" cy="28896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9651" y="1290877"/>
            <a:ext cx="3873011" cy="349805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Diagrammtitel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Zusatz</a:t>
            </a:r>
            <a:r>
              <a:rPr lang="en-US" dirty="0" smtClean="0"/>
              <a:t>)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12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782516" y="1734742"/>
            <a:ext cx="3870110" cy="116104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2516" y="1290877"/>
            <a:ext cx="3871546" cy="349805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Diagrammtitel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Zusatz</a:t>
            </a:r>
            <a:r>
              <a:rPr lang="en-US" dirty="0" smtClean="0"/>
              <a:t>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819521" y="1734742"/>
            <a:ext cx="3871575" cy="116104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9651" y="1290877"/>
            <a:ext cx="3873011" cy="349805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Diagrammtitel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Zusatz</a:t>
            </a:r>
            <a:r>
              <a:rPr lang="en-US" dirty="0" smtClean="0"/>
              <a:t>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782516" y="3466676"/>
            <a:ext cx="3870110" cy="116104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82516" y="3022811"/>
            <a:ext cx="3871546" cy="349805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Diagrammtitel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Zusatz</a:t>
            </a:r>
            <a:r>
              <a:rPr lang="en-US" dirty="0" smtClean="0"/>
              <a:t>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4819521" y="3466676"/>
            <a:ext cx="3871575" cy="116104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19651" y="3022811"/>
            <a:ext cx="3873011" cy="349805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Diagrammtitel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Zusatz</a:t>
            </a:r>
            <a:r>
              <a:rPr lang="en-US" dirty="0" smtClean="0"/>
              <a:t>)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2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834891" y="1724271"/>
            <a:ext cx="3870000" cy="2900117"/>
          </a:xfrm>
          <a:solidFill>
            <a:schemeClr val="accent5"/>
          </a:solidFill>
        </p:spPr>
        <p:txBody>
          <a:bodyPr lIns="92038" tIns="61358" rIns="92038" bIns="61358"/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2516" y="1724271"/>
            <a:ext cx="3870000" cy="2900117"/>
          </a:xfrm>
          <a:solidFill>
            <a:schemeClr val="accent5"/>
          </a:solidFill>
        </p:spPr>
        <p:txBody>
          <a:bodyPr lIns="92038" tIns="61358" rIns="92038" bIns="61358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Thema der Präsentation / Ort / Datum [TT. Monat Jahr]</a:t>
            </a:r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5" y="4624388"/>
            <a:ext cx="7910146" cy="16192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800" b="0" baseline="0"/>
            </a:lvl1pPr>
            <a:lvl2pPr>
              <a:lnSpc>
                <a:spcPct val="100000"/>
              </a:lnSpc>
              <a:spcBef>
                <a:spcPts val="0"/>
              </a:spcBef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2516" y="1329929"/>
            <a:ext cx="38700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34891" y="1329929"/>
            <a:ext cx="3870000" cy="296465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305227" indent="0" algn="ctr">
              <a:buNone/>
              <a:defRPr/>
            </a:lvl3pPr>
            <a:lvl4pPr marL="0" indent="0" algn="ctr">
              <a:buNone/>
              <a:defRPr/>
            </a:lvl4pPr>
            <a:lvl5pPr marL="305227" indent="0" algn="ctr">
              <a:buNone/>
              <a:defRPr/>
            </a:lvl5pPr>
          </a:lstStyle>
          <a:p>
            <a:pPr lvl="0"/>
            <a:r>
              <a:rPr lang="en-US" dirty="0" err="1" smtClean="0"/>
              <a:t>Überschrift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536377"/>
            <a:ext cx="7910146" cy="414933"/>
          </a:xfrm>
        </p:spPr>
        <p:txBody>
          <a:bodyPr vert="horz" lIns="0" tIns="72000" rIns="0" bIns="0" rtlCol="0">
            <a:noAutofit/>
          </a:bodyPr>
          <a:lstStyle>
            <a:lvl1pPr>
              <a:defRPr lang="de-DE" sz="1600" b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1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515" y="287817"/>
            <a:ext cx="7910147" cy="2572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15" y="1269595"/>
            <a:ext cx="7910147" cy="3343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Überschrift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hervorgehobener</a:t>
            </a:r>
            <a:r>
              <a:rPr lang="en-US" dirty="0" smtClean="0"/>
              <a:t> Text</a:t>
            </a:r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(14pt)</a:t>
            </a:r>
          </a:p>
          <a:p>
            <a:pPr lvl="3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4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(12pt)</a:t>
            </a:r>
          </a:p>
          <a:p>
            <a:pPr lvl="5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</a:p>
          <a:p>
            <a:pPr lvl="6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(10pt)</a:t>
            </a:r>
            <a:endParaRPr lang="de-DE" dirty="0" smtClean="0"/>
          </a:p>
          <a:p>
            <a:pPr lvl="7"/>
            <a:r>
              <a:rPr lang="de-DE" dirty="0" smtClean="0"/>
              <a:t>Erste Ebene (9pt)</a:t>
            </a:r>
          </a:p>
          <a:p>
            <a:pPr lvl="8"/>
            <a:r>
              <a:rPr lang="de-DE" dirty="0" smtClean="0"/>
              <a:t>Zweite Ebene (9pt)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477" y="4861085"/>
            <a:ext cx="5609354" cy="13555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 der Präsentation / Ort / Datum [TT. Monat Jahr]</a:t>
            </a:r>
            <a:endParaRPr lang="de-DE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1834273" y="354330"/>
            <a:ext cx="11285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Bereich für Seitentitel </a:t>
            </a:r>
            <a:b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und Untertitel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850757" y="4591765"/>
            <a:ext cx="11156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Bereich für Fußnoten </a:t>
            </a:r>
            <a:b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und Quellenangaben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631024" y="354331"/>
            <a:ext cx="549520" cy="59412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32086" y="1329453"/>
            <a:ext cx="250581" cy="329207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462613" y="372190"/>
            <a:ext cx="2244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6,15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462613" y="829390"/>
            <a:ext cx="2244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4,50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319006" y="1347311"/>
            <a:ext cx="2244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3,45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319006" y="4485799"/>
            <a:ext cx="2244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5,70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-469941" y="4664393"/>
            <a:ext cx="2244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6,15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-631024" y="4778692"/>
            <a:ext cx="549520" cy="357188"/>
            <a:chOff x="-341" y="4020"/>
            <a:chExt cx="227" cy="300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-631024" y="948452"/>
            <a:ext cx="549520" cy="381000"/>
            <a:chOff x="-341" y="4020"/>
            <a:chExt cx="227" cy="300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-631024" y="-2858"/>
            <a:ext cx="549520" cy="357188"/>
            <a:chOff x="-341" y="4020"/>
            <a:chExt cx="227" cy="300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-631024" y="3041571"/>
            <a:ext cx="250581" cy="1579959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-631024" y="1327072"/>
            <a:ext cx="250581" cy="162044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631024" y="4621530"/>
            <a:ext cx="549520" cy="1619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-623806" y="2808209"/>
            <a:ext cx="2244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1,05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-622341" y="3041571"/>
            <a:ext cx="2244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1,35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-589548" y="2083118"/>
            <a:ext cx="1603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rgbClr val="5A2864"/>
                </a:solidFill>
                <a:effectLst/>
                <a:latin typeface="+mn-lt"/>
                <a:cs typeface="Arial" pitchFamily="34" charset="0"/>
              </a:rPr>
              <a:t>1/2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-589548" y="3865484"/>
            <a:ext cx="1603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rgbClr val="5A2864"/>
                </a:solidFill>
                <a:effectLst/>
                <a:latin typeface="+mn-lt"/>
                <a:cs typeface="Arial" pitchFamily="34" charset="0"/>
              </a:rPr>
              <a:t>1/2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-289144" y="2940368"/>
            <a:ext cx="1603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rgbClr val="5A2864"/>
                </a:solidFill>
                <a:effectLst/>
                <a:latin typeface="+mn-lt"/>
                <a:cs typeface="Arial" pitchFamily="34" charset="0"/>
              </a:rPr>
              <a:t>1/1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-1675843" y="1313974"/>
            <a:ext cx="94077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Bereich für Inhalte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42" name="Group 33"/>
          <p:cNvGrpSpPr>
            <a:grpSpLocks/>
          </p:cNvGrpSpPr>
          <p:nvPr/>
        </p:nvGrpSpPr>
        <p:grpSpPr bwMode="auto">
          <a:xfrm rot="5400000">
            <a:off x="143075" y="-703861"/>
            <a:ext cx="506016" cy="792165"/>
            <a:chOff x="-341" y="4020"/>
            <a:chExt cx="227" cy="300"/>
          </a:xfrm>
        </p:grpSpPr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6" name="Group 37"/>
          <p:cNvGrpSpPr>
            <a:grpSpLocks/>
          </p:cNvGrpSpPr>
          <p:nvPr/>
        </p:nvGrpSpPr>
        <p:grpSpPr bwMode="auto">
          <a:xfrm rot="5400000">
            <a:off x="8676283" y="-524866"/>
            <a:ext cx="503635" cy="431798"/>
            <a:chOff x="-341" y="4020"/>
            <a:chExt cx="227" cy="300"/>
          </a:xfrm>
        </p:grpSpPr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792163" y="-560789"/>
            <a:ext cx="7920040" cy="504025"/>
            <a:chOff x="856344" y="-747716"/>
            <a:chExt cx="7851415" cy="672031"/>
          </a:xfrm>
        </p:grpSpPr>
        <p:sp>
          <p:nvSpPr>
            <p:cNvPr id="50" name="Text Box 41"/>
            <p:cNvSpPr txBox="1">
              <a:spLocks noChangeArrowheads="1"/>
            </p:cNvSpPr>
            <p:nvPr userDrawn="1"/>
          </p:nvSpPr>
          <p:spPr bwMode="auto">
            <a:xfrm>
              <a:off x="4374244" y="-490538"/>
              <a:ext cx="222475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0,20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" name="Text Box 42"/>
            <p:cNvSpPr txBox="1">
              <a:spLocks noChangeArrowheads="1"/>
            </p:cNvSpPr>
            <p:nvPr userDrawn="1"/>
          </p:nvSpPr>
          <p:spPr bwMode="auto">
            <a:xfrm>
              <a:off x="4898118" y="-490538"/>
              <a:ext cx="222475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0,70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2" name="Text Box 43"/>
            <p:cNvSpPr txBox="1">
              <a:spLocks noChangeArrowheads="1"/>
            </p:cNvSpPr>
            <p:nvPr userDrawn="1"/>
          </p:nvSpPr>
          <p:spPr bwMode="auto">
            <a:xfrm>
              <a:off x="3047094" y="-735013"/>
              <a:ext cx="222475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3,50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3" name="Text Box 44"/>
            <p:cNvSpPr txBox="1">
              <a:spLocks noChangeArrowheads="1"/>
            </p:cNvSpPr>
            <p:nvPr userDrawn="1"/>
          </p:nvSpPr>
          <p:spPr bwMode="auto">
            <a:xfrm>
              <a:off x="3553507" y="-735013"/>
              <a:ext cx="222475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3,00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4" name="Text Box 45"/>
            <p:cNvSpPr txBox="1">
              <a:spLocks noChangeArrowheads="1"/>
            </p:cNvSpPr>
            <p:nvPr userDrawn="1"/>
          </p:nvSpPr>
          <p:spPr bwMode="auto">
            <a:xfrm>
              <a:off x="5723618" y="-735013"/>
              <a:ext cx="222475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4,00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 userDrawn="1"/>
          </p:nvSpPr>
          <p:spPr bwMode="auto">
            <a:xfrm>
              <a:off x="6230031" y="-735013"/>
              <a:ext cx="222475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4,50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6" name="Text Box 47"/>
            <p:cNvSpPr txBox="1">
              <a:spLocks noChangeArrowheads="1"/>
            </p:cNvSpPr>
            <p:nvPr userDrawn="1"/>
          </p:nvSpPr>
          <p:spPr bwMode="auto">
            <a:xfrm>
              <a:off x="2662156" y="-490538"/>
              <a:ext cx="15891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1/2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7" name="Text Box 48"/>
            <p:cNvSpPr txBox="1">
              <a:spLocks noChangeArrowheads="1"/>
            </p:cNvSpPr>
            <p:nvPr userDrawn="1"/>
          </p:nvSpPr>
          <p:spPr bwMode="auto">
            <a:xfrm>
              <a:off x="6765844" y="-490538"/>
              <a:ext cx="15891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1/2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8" name="Text Box 49"/>
            <p:cNvSpPr txBox="1">
              <a:spLocks noChangeArrowheads="1"/>
            </p:cNvSpPr>
            <p:nvPr userDrawn="1"/>
          </p:nvSpPr>
          <p:spPr bwMode="auto">
            <a:xfrm>
              <a:off x="7484981" y="-735013"/>
              <a:ext cx="15891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1/3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9" name="Text Box 50"/>
            <p:cNvSpPr txBox="1">
              <a:spLocks noChangeArrowheads="1"/>
            </p:cNvSpPr>
            <p:nvPr userDrawn="1"/>
          </p:nvSpPr>
          <p:spPr bwMode="auto">
            <a:xfrm>
              <a:off x="4686219" y="-735013"/>
              <a:ext cx="15891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1/3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0" name="Text Box 51"/>
            <p:cNvSpPr txBox="1">
              <a:spLocks noChangeArrowheads="1"/>
            </p:cNvSpPr>
            <p:nvPr userDrawn="1"/>
          </p:nvSpPr>
          <p:spPr bwMode="auto">
            <a:xfrm>
              <a:off x="1941430" y="-735013"/>
              <a:ext cx="15891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1/3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1" name="Rectangle 52"/>
            <p:cNvSpPr>
              <a:spLocks noChangeArrowheads="1"/>
            </p:cNvSpPr>
            <p:nvPr userDrawn="1"/>
          </p:nvSpPr>
          <p:spPr bwMode="auto">
            <a:xfrm rot="5400000">
              <a:off x="2664490" y="-2320910"/>
              <a:ext cx="201613" cy="381790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2" name="Rectangle 53"/>
            <p:cNvSpPr>
              <a:spLocks noChangeArrowheads="1"/>
            </p:cNvSpPr>
            <p:nvPr userDrawn="1"/>
          </p:nvSpPr>
          <p:spPr bwMode="auto">
            <a:xfrm rot="5400000">
              <a:off x="6674843" y="-2344066"/>
              <a:ext cx="201613" cy="386421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" name="Rectangle 54"/>
            <p:cNvSpPr>
              <a:spLocks noChangeArrowheads="1"/>
            </p:cNvSpPr>
            <p:nvPr userDrawn="1"/>
          </p:nvSpPr>
          <p:spPr bwMode="auto">
            <a:xfrm rot="5400000">
              <a:off x="2002974" y="-1894342"/>
              <a:ext cx="201613" cy="249487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4" name="Rectangle 55"/>
            <p:cNvSpPr>
              <a:spLocks noChangeArrowheads="1"/>
            </p:cNvSpPr>
            <p:nvPr userDrawn="1"/>
          </p:nvSpPr>
          <p:spPr bwMode="auto">
            <a:xfrm rot="5400000">
              <a:off x="4681245" y="-1895676"/>
              <a:ext cx="201613" cy="249753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5" name="Rectangle 56"/>
            <p:cNvSpPr>
              <a:spLocks noChangeArrowheads="1"/>
            </p:cNvSpPr>
            <p:nvPr userDrawn="1"/>
          </p:nvSpPr>
          <p:spPr bwMode="auto">
            <a:xfrm rot="5400000">
              <a:off x="7358184" y="-1895676"/>
              <a:ext cx="201613" cy="249753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6" name="Rectangle 57"/>
            <p:cNvSpPr>
              <a:spLocks noChangeArrowheads="1"/>
            </p:cNvSpPr>
            <p:nvPr userDrawn="1"/>
          </p:nvSpPr>
          <p:spPr bwMode="auto">
            <a:xfrm rot="5400000">
              <a:off x="4681245" y="-4102715"/>
              <a:ext cx="201613" cy="785141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7" name="Text Box 58"/>
            <p:cNvSpPr txBox="1">
              <a:spLocks noChangeArrowheads="1"/>
            </p:cNvSpPr>
            <p:nvPr userDrawn="1"/>
          </p:nvSpPr>
          <p:spPr bwMode="auto">
            <a:xfrm>
              <a:off x="934892" y="-260351"/>
              <a:ext cx="28604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10,50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8" name="Text Box 59"/>
            <p:cNvSpPr txBox="1">
              <a:spLocks noChangeArrowheads="1"/>
            </p:cNvSpPr>
            <p:nvPr userDrawn="1"/>
          </p:nvSpPr>
          <p:spPr bwMode="auto">
            <a:xfrm>
              <a:off x="8302478" y="-260350"/>
              <a:ext cx="28604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11,50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9" name="Text Box 60"/>
            <p:cNvSpPr txBox="1">
              <a:spLocks noChangeArrowheads="1"/>
            </p:cNvSpPr>
            <p:nvPr userDrawn="1"/>
          </p:nvSpPr>
          <p:spPr bwMode="auto">
            <a:xfrm>
              <a:off x="4684631" y="-260350"/>
              <a:ext cx="158911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1/1</a:t>
              </a:r>
              <a:endPara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1" name="Group 62"/>
          <p:cNvGrpSpPr>
            <a:grpSpLocks/>
          </p:cNvGrpSpPr>
          <p:nvPr/>
        </p:nvGrpSpPr>
        <p:grpSpPr bwMode="auto">
          <a:xfrm rot="5400000">
            <a:off x="214267" y="5249016"/>
            <a:ext cx="148829" cy="194897"/>
            <a:chOff x="-341" y="4020"/>
            <a:chExt cx="227" cy="300"/>
          </a:xfrm>
        </p:grpSpPr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4" name="Line 65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75" name="Text Box 66"/>
          <p:cNvSpPr txBox="1">
            <a:spLocks noChangeArrowheads="1"/>
          </p:cNvSpPr>
          <p:nvPr/>
        </p:nvSpPr>
        <p:spPr bwMode="auto">
          <a:xfrm>
            <a:off x="452072" y="5249429"/>
            <a:ext cx="12133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Gesperrte Bereiche – </a:t>
            </a:r>
            <a:b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Nicht mit Inhalt füllen!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6" name="Text Box 67"/>
          <p:cNvSpPr txBox="1">
            <a:spLocks noChangeArrowheads="1"/>
          </p:cNvSpPr>
          <p:nvPr/>
        </p:nvSpPr>
        <p:spPr bwMode="auto">
          <a:xfrm>
            <a:off x="1795830" y="5255381"/>
            <a:ext cx="1450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Blaue </a:t>
            </a: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Zahlen dienen zur </a:t>
            </a:r>
            <a:b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Ausrichtung der Hilfslinien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7" name="Rectangle 68"/>
          <p:cNvSpPr>
            <a:spLocks noChangeArrowheads="1"/>
          </p:cNvSpPr>
          <p:nvPr/>
        </p:nvSpPr>
        <p:spPr bwMode="auto">
          <a:xfrm>
            <a:off x="3418010" y="5266097"/>
            <a:ext cx="205154" cy="13692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3683246" y="5249429"/>
            <a:ext cx="17364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Unterteilung dient zur besseren Ausrichtung des Inhalts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8241323" y="4861085"/>
            <a:ext cx="450547" cy="1452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AE80E00-E342-4074-B046-92A369D4C95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pPr algn="r"/>
              <a:t>‹Nr.›</a:t>
            </a:fld>
            <a:endParaRPr lang="de-DE" sz="900" dirty="0" err="1" smtClean="0"/>
          </a:p>
        </p:txBody>
      </p:sp>
      <p:pic>
        <p:nvPicPr>
          <p:cNvPr id="80" name="Picture 114" descr="Gestaltungselemen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48298"/>
            <a:ext cx="201613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" name="Gruppieren 109"/>
          <p:cNvGrpSpPr/>
          <p:nvPr/>
        </p:nvGrpSpPr>
        <p:grpSpPr>
          <a:xfrm>
            <a:off x="794605" y="4889502"/>
            <a:ext cx="318305" cy="111124"/>
            <a:chOff x="7138988" y="4029075"/>
            <a:chExt cx="1073150" cy="374650"/>
          </a:xfrm>
        </p:grpSpPr>
        <p:sp>
          <p:nvSpPr>
            <p:cNvPr id="111" name="Freeform 54"/>
            <p:cNvSpPr>
              <a:spLocks/>
            </p:cNvSpPr>
            <p:nvPr userDrawn="1"/>
          </p:nvSpPr>
          <p:spPr bwMode="auto">
            <a:xfrm>
              <a:off x="7489825" y="4032250"/>
              <a:ext cx="223838" cy="371475"/>
            </a:xfrm>
            <a:custGeom>
              <a:avLst/>
              <a:gdLst>
                <a:gd name="T0" fmla="*/ 15 w 68"/>
                <a:gd name="T1" fmla="*/ 113 h 113"/>
                <a:gd name="T2" fmla="*/ 24 w 68"/>
                <a:gd name="T3" fmla="*/ 105 h 113"/>
                <a:gd name="T4" fmla="*/ 24 w 68"/>
                <a:gd name="T5" fmla="*/ 32 h 113"/>
                <a:gd name="T6" fmla="*/ 33 w 68"/>
                <a:gd name="T7" fmla="*/ 22 h 113"/>
                <a:gd name="T8" fmla="*/ 60 w 68"/>
                <a:gd name="T9" fmla="*/ 22 h 113"/>
                <a:gd name="T10" fmla="*/ 68 w 68"/>
                <a:gd name="T11" fmla="*/ 14 h 113"/>
                <a:gd name="T12" fmla="*/ 68 w 68"/>
                <a:gd name="T13" fmla="*/ 8 h 113"/>
                <a:gd name="T14" fmla="*/ 60 w 68"/>
                <a:gd name="T15" fmla="*/ 0 h 113"/>
                <a:gd name="T16" fmla="*/ 25 w 68"/>
                <a:gd name="T17" fmla="*/ 0 h 113"/>
                <a:gd name="T18" fmla="*/ 0 w 68"/>
                <a:gd name="T19" fmla="*/ 28 h 113"/>
                <a:gd name="T20" fmla="*/ 0 w 68"/>
                <a:gd name="T21" fmla="*/ 105 h 113"/>
                <a:gd name="T22" fmla="*/ 9 w 68"/>
                <a:gd name="T23" fmla="*/ 113 h 113"/>
                <a:gd name="T24" fmla="*/ 15 w 6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13">
                  <a:moveTo>
                    <a:pt x="15" y="113"/>
                  </a:moveTo>
                  <a:cubicBezTo>
                    <a:pt x="22" y="113"/>
                    <a:pt x="24" y="111"/>
                    <a:pt x="24" y="10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7"/>
                    <a:pt x="28" y="22"/>
                    <a:pt x="33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6" y="22"/>
                    <a:pt x="68" y="20"/>
                    <a:pt x="68" y="1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2"/>
                    <a:pt x="66" y="0"/>
                    <a:pt x="6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0"/>
                    <a:pt x="0" y="2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2" y="113"/>
                    <a:pt x="9" y="113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55"/>
            <p:cNvSpPr>
              <a:spLocks/>
            </p:cNvSpPr>
            <p:nvPr userDrawn="1"/>
          </p:nvSpPr>
          <p:spPr bwMode="auto">
            <a:xfrm>
              <a:off x="7594600" y="4189413"/>
              <a:ext cx="95250" cy="73025"/>
            </a:xfrm>
            <a:custGeom>
              <a:avLst/>
              <a:gdLst>
                <a:gd name="T0" fmla="*/ 21 w 29"/>
                <a:gd name="T1" fmla="*/ 0 h 22"/>
                <a:gd name="T2" fmla="*/ 29 w 29"/>
                <a:gd name="T3" fmla="*/ 9 h 22"/>
                <a:gd name="T4" fmla="*/ 29 w 29"/>
                <a:gd name="T5" fmla="*/ 13 h 22"/>
                <a:gd name="T6" fmla="*/ 21 w 29"/>
                <a:gd name="T7" fmla="*/ 22 h 22"/>
                <a:gd name="T8" fmla="*/ 8 w 29"/>
                <a:gd name="T9" fmla="*/ 22 h 22"/>
                <a:gd name="T10" fmla="*/ 0 w 29"/>
                <a:gd name="T11" fmla="*/ 13 h 22"/>
                <a:gd name="T12" fmla="*/ 0 w 29"/>
                <a:gd name="T13" fmla="*/ 9 h 22"/>
                <a:gd name="T14" fmla="*/ 8 w 29"/>
                <a:gd name="T15" fmla="*/ 0 h 22"/>
                <a:gd name="T16" fmla="*/ 21 w 2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2">
                  <a:moveTo>
                    <a:pt x="21" y="0"/>
                  </a:moveTo>
                  <a:cubicBezTo>
                    <a:pt x="27" y="0"/>
                    <a:pt x="29" y="2"/>
                    <a:pt x="29" y="9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9"/>
                    <a:pt x="27" y="22"/>
                    <a:pt x="21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2" y="22"/>
                    <a:pt x="0" y="19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2" y="0"/>
                    <a:pt x="8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56"/>
            <p:cNvSpPr>
              <a:spLocks/>
            </p:cNvSpPr>
            <p:nvPr userDrawn="1"/>
          </p:nvSpPr>
          <p:spPr bwMode="auto">
            <a:xfrm>
              <a:off x="7920038" y="4029075"/>
              <a:ext cx="292100" cy="374650"/>
            </a:xfrm>
            <a:custGeom>
              <a:avLst/>
              <a:gdLst>
                <a:gd name="T0" fmla="*/ 48 w 89"/>
                <a:gd name="T1" fmla="*/ 114 h 114"/>
                <a:gd name="T2" fmla="*/ 58 w 89"/>
                <a:gd name="T3" fmla="*/ 107 h 114"/>
                <a:gd name="T4" fmla="*/ 88 w 89"/>
                <a:gd name="T5" fmla="*/ 10 h 114"/>
                <a:gd name="T6" fmla="*/ 89 w 89"/>
                <a:gd name="T7" fmla="*/ 6 h 114"/>
                <a:gd name="T8" fmla="*/ 83 w 89"/>
                <a:gd name="T9" fmla="*/ 0 h 114"/>
                <a:gd name="T10" fmla="*/ 74 w 89"/>
                <a:gd name="T11" fmla="*/ 0 h 114"/>
                <a:gd name="T12" fmla="*/ 66 w 89"/>
                <a:gd name="T13" fmla="*/ 7 h 114"/>
                <a:gd name="T14" fmla="*/ 45 w 89"/>
                <a:gd name="T15" fmla="*/ 79 h 114"/>
                <a:gd name="T16" fmla="*/ 24 w 89"/>
                <a:gd name="T17" fmla="*/ 7 h 114"/>
                <a:gd name="T18" fmla="*/ 16 w 89"/>
                <a:gd name="T19" fmla="*/ 0 h 114"/>
                <a:gd name="T20" fmla="*/ 7 w 89"/>
                <a:gd name="T21" fmla="*/ 0 h 114"/>
                <a:gd name="T22" fmla="*/ 0 w 89"/>
                <a:gd name="T23" fmla="*/ 6 h 114"/>
                <a:gd name="T24" fmla="*/ 1 w 89"/>
                <a:gd name="T25" fmla="*/ 10 h 114"/>
                <a:gd name="T26" fmla="*/ 32 w 89"/>
                <a:gd name="T27" fmla="*/ 107 h 114"/>
                <a:gd name="T28" fmla="*/ 41 w 89"/>
                <a:gd name="T29" fmla="*/ 114 h 114"/>
                <a:gd name="T30" fmla="*/ 48 w 89"/>
                <a:gd name="T3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14">
                  <a:moveTo>
                    <a:pt x="48" y="114"/>
                  </a:moveTo>
                  <a:cubicBezTo>
                    <a:pt x="54" y="114"/>
                    <a:pt x="56" y="113"/>
                    <a:pt x="58" y="10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9"/>
                    <a:pt x="89" y="7"/>
                    <a:pt x="89" y="6"/>
                  </a:cubicBezTo>
                  <a:cubicBezTo>
                    <a:pt x="89" y="3"/>
                    <a:pt x="87" y="0"/>
                    <a:pt x="8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9" y="0"/>
                    <a:pt x="67" y="2"/>
                    <a:pt x="66" y="7"/>
                  </a:cubicBezTo>
                  <a:cubicBezTo>
                    <a:pt x="66" y="7"/>
                    <a:pt x="47" y="70"/>
                    <a:pt x="45" y="79"/>
                  </a:cubicBezTo>
                  <a:cubicBezTo>
                    <a:pt x="43" y="70"/>
                    <a:pt x="24" y="7"/>
                    <a:pt x="24" y="7"/>
                  </a:cubicBezTo>
                  <a:cubicBezTo>
                    <a:pt x="22" y="2"/>
                    <a:pt x="21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4" y="113"/>
                    <a:pt x="36" y="114"/>
                    <a:pt x="41" y="114"/>
                  </a:cubicBezTo>
                  <a:lnTo>
                    <a:pt x="48" y="1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57"/>
            <p:cNvSpPr>
              <a:spLocks/>
            </p:cNvSpPr>
            <p:nvPr userDrawn="1"/>
          </p:nvSpPr>
          <p:spPr bwMode="auto">
            <a:xfrm>
              <a:off x="7742238" y="4029075"/>
              <a:ext cx="220663" cy="374650"/>
            </a:xfrm>
            <a:custGeom>
              <a:avLst/>
              <a:gdLst>
                <a:gd name="T0" fmla="*/ 67 w 67"/>
                <a:gd name="T1" fmla="*/ 76 h 114"/>
                <a:gd name="T2" fmla="*/ 65 w 67"/>
                <a:gd name="T3" fmla="*/ 70 h 114"/>
                <a:gd name="T4" fmla="*/ 59 w 67"/>
                <a:gd name="T5" fmla="*/ 51 h 114"/>
                <a:gd name="T6" fmla="*/ 56 w 67"/>
                <a:gd name="T7" fmla="*/ 49 h 114"/>
                <a:gd name="T8" fmla="*/ 52 w 67"/>
                <a:gd name="T9" fmla="*/ 52 h 114"/>
                <a:gd name="T10" fmla="*/ 45 w 67"/>
                <a:gd name="T11" fmla="*/ 79 h 114"/>
                <a:gd name="T12" fmla="*/ 24 w 67"/>
                <a:gd name="T13" fmla="*/ 7 h 114"/>
                <a:gd name="T14" fmla="*/ 16 w 67"/>
                <a:gd name="T15" fmla="*/ 0 h 114"/>
                <a:gd name="T16" fmla="*/ 7 w 67"/>
                <a:gd name="T17" fmla="*/ 0 h 114"/>
                <a:gd name="T18" fmla="*/ 0 w 67"/>
                <a:gd name="T19" fmla="*/ 6 h 114"/>
                <a:gd name="T20" fmla="*/ 1 w 67"/>
                <a:gd name="T21" fmla="*/ 10 h 114"/>
                <a:gd name="T22" fmla="*/ 32 w 67"/>
                <a:gd name="T23" fmla="*/ 107 h 114"/>
                <a:gd name="T24" fmla="*/ 41 w 67"/>
                <a:gd name="T25" fmla="*/ 114 h 114"/>
                <a:gd name="T26" fmla="*/ 48 w 67"/>
                <a:gd name="T27" fmla="*/ 114 h 114"/>
                <a:gd name="T28" fmla="*/ 58 w 67"/>
                <a:gd name="T29" fmla="*/ 107 h 114"/>
                <a:gd name="T30" fmla="*/ 66 w 67"/>
                <a:gd name="T31" fmla="*/ 82 h 114"/>
                <a:gd name="T32" fmla="*/ 67 w 67"/>
                <a:gd name="T33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14">
                  <a:moveTo>
                    <a:pt x="67" y="76"/>
                  </a:moveTo>
                  <a:cubicBezTo>
                    <a:pt x="67" y="74"/>
                    <a:pt x="66" y="73"/>
                    <a:pt x="65" y="7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0"/>
                    <a:pt x="57" y="49"/>
                    <a:pt x="56" y="49"/>
                  </a:cubicBezTo>
                  <a:cubicBezTo>
                    <a:pt x="55" y="49"/>
                    <a:pt x="53" y="50"/>
                    <a:pt x="52" y="52"/>
                  </a:cubicBezTo>
                  <a:cubicBezTo>
                    <a:pt x="52" y="52"/>
                    <a:pt x="45" y="76"/>
                    <a:pt x="45" y="79"/>
                  </a:cubicBezTo>
                  <a:cubicBezTo>
                    <a:pt x="43" y="70"/>
                    <a:pt x="24" y="7"/>
                    <a:pt x="24" y="7"/>
                  </a:cubicBezTo>
                  <a:cubicBezTo>
                    <a:pt x="22" y="2"/>
                    <a:pt x="21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4" y="113"/>
                    <a:pt x="36" y="114"/>
                    <a:pt x="41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54" y="114"/>
                    <a:pt x="56" y="113"/>
                    <a:pt x="58" y="10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78"/>
                    <a:pt x="67" y="7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58"/>
            <p:cNvSpPr>
              <a:spLocks/>
            </p:cNvSpPr>
            <p:nvPr userDrawn="1"/>
          </p:nvSpPr>
          <p:spPr bwMode="auto">
            <a:xfrm>
              <a:off x="7138988" y="4032250"/>
              <a:ext cx="77788" cy="371475"/>
            </a:xfrm>
            <a:custGeom>
              <a:avLst/>
              <a:gdLst>
                <a:gd name="T0" fmla="*/ 15 w 24"/>
                <a:gd name="T1" fmla="*/ 113 h 113"/>
                <a:gd name="T2" fmla="*/ 24 w 24"/>
                <a:gd name="T3" fmla="*/ 105 h 113"/>
                <a:gd name="T4" fmla="*/ 24 w 24"/>
                <a:gd name="T5" fmla="*/ 8 h 113"/>
                <a:gd name="T6" fmla="*/ 15 w 24"/>
                <a:gd name="T7" fmla="*/ 0 h 113"/>
                <a:gd name="T8" fmla="*/ 9 w 24"/>
                <a:gd name="T9" fmla="*/ 0 h 113"/>
                <a:gd name="T10" fmla="*/ 0 w 24"/>
                <a:gd name="T11" fmla="*/ 8 h 113"/>
                <a:gd name="T12" fmla="*/ 0 w 24"/>
                <a:gd name="T13" fmla="*/ 105 h 113"/>
                <a:gd name="T14" fmla="*/ 9 w 24"/>
                <a:gd name="T15" fmla="*/ 113 h 113"/>
                <a:gd name="T16" fmla="*/ 15 w 24"/>
                <a:gd name="T1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3">
                  <a:moveTo>
                    <a:pt x="15" y="113"/>
                  </a:moveTo>
                  <a:cubicBezTo>
                    <a:pt x="21" y="113"/>
                    <a:pt x="24" y="111"/>
                    <a:pt x="24" y="10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1" y="0"/>
                    <a:pt x="1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2"/>
                    <a:pt x="0" y="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2" y="113"/>
                    <a:pt x="9" y="113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59"/>
            <p:cNvSpPr>
              <a:spLocks/>
            </p:cNvSpPr>
            <p:nvPr userDrawn="1"/>
          </p:nvSpPr>
          <p:spPr bwMode="auto">
            <a:xfrm>
              <a:off x="7240588" y="4032250"/>
              <a:ext cx="203200" cy="371475"/>
            </a:xfrm>
            <a:custGeom>
              <a:avLst/>
              <a:gdLst>
                <a:gd name="T0" fmla="*/ 56 w 62"/>
                <a:gd name="T1" fmla="*/ 113 h 113"/>
                <a:gd name="T2" fmla="*/ 62 w 62"/>
                <a:gd name="T3" fmla="*/ 109 h 113"/>
                <a:gd name="T4" fmla="*/ 60 w 62"/>
                <a:gd name="T5" fmla="*/ 104 h 113"/>
                <a:gd name="T6" fmla="*/ 25 w 62"/>
                <a:gd name="T7" fmla="*/ 56 h 113"/>
                <a:gd name="T8" fmla="*/ 25 w 62"/>
                <a:gd name="T9" fmla="*/ 54 h 113"/>
                <a:gd name="T10" fmla="*/ 57 w 62"/>
                <a:gd name="T11" fmla="*/ 9 h 113"/>
                <a:gd name="T12" fmla="*/ 60 w 62"/>
                <a:gd name="T13" fmla="*/ 4 h 113"/>
                <a:gd name="T14" fmla="*/ 53 w 62"/>
                <a:gd name="T15" fmla="*/ 0 h 113"/>
                <a:gd name="T16" fmla="*/ 43 w 62"/>
                <a:gd name="T17" fmla="*/ 0 h 113"/>
                <a:gd name="T18" fmla="*/ 33 w 62"/>
                <a:gd name="T19" fmla="*/ 4 h 113"/>
                <a:gd name="T20" fmla="*/ 4 w 62"/>
                <a:gd name="T21" fmla="*/ 44 h 113"/>
                <a:gd name="T22" fmla="*/ 0 w 62"/>
                <a:gd name="T23" fmla="*/ 55 h 113"/>
                <a:gd name="T24" fmla="*/ 4 w 62"/>
                <a:gd name="T25" fmla="*/ 68 h 113"/>
                <a:gd name="T26" fmla="*/ 33 w 62"/>
                <a:gd name="T27" fmla="*/ 108 h 113"/>
                <a:gd name="T28" fmla="*/ 44 w 62"/>
                <a:gd name="T29" fmla="*/ 113 h 113"/>
                <a:gd name="T30" fmla="*/ 56 w 62"/>
                <a:gd name="T3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56" y="113"/>
                  </a:moveTo>
                  <a:cubicBezTo>
                    <a:pt x="60" y="113"/>
                    <a:pt x="62" y="111"/>
                    <a:pt x="62" y="109"/>
                  </a:cubicBezTo>
                  <a:cubicBezTo>
                    <a:pt x="62" y="107"/>
                    <a:pt x="61" y="106"/>
                    <a:pt x="60" y="10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5"/>
                    <a:pt x="25" y="54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9" y="7"/>
                    <a:pt x="60" y="5"/>
                    <a:pt x="60" y="4"/>
                  </a:cubicBezTo>
                  <a:cubicBezTo>
                    <a:pt x="60" y="1"/>
                    <a:pt x="58" y="0"/>
                    <a:pt x="5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6" y="0"/>
                    <a:pt x="33" y="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48"/>
                    <a:pt x="0" y="51"/>
                    <a:pt x="0" y="55"/>
                  </a:cubicBezTo>
                  <a:cubicBezTo>
                    <a:pt x="0" y="61"/>
                    <a:pt x="1" y="63"/>
                    <a:pt x="4" y="6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6" y="112"/>
                    <a:pt x="38" y="113"/>
                    <a:pt x="44" y="113"/>
                  </a:cubicBezTo>
                  <a:lnTo>
                    <a:pt x="56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6652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3" r:id="rId2"/>
    <p:sldLayoutId id="2147483692" r:id="rId3"/>
    <p:sldLayoutId id="2147483691" r:id="rId4"/>
    <p:sldLayoutId id="2147483679" r:id="rId5"/>
    <p:sldLayoutId id="2147483680" r:id="rId6"/>
    <p:sldLayoutId id="2147483681" r:id="rId7"/>
    <p:sldLayoutId id="2147483684" r:id="rId8"/>
    <p:sldLayoutId id="2147483683" r:id="rId9"/>
    <p:sldLayoutId id="2147483685" r:id="rId10"/>
    <p:sldLayoutId id="2147483682" r:id="rId11"/>
    <p:sldLayoutId id="2147483686" r:id="rId12"/>
    <p:sldLayoutId id="2147483687" r:id="rId13"/>
    <p:sldLayoutId id="2147483688" r:id="rId14"/>
    <p:sldLayoutId id="2147483675" r:id="rId15"/>
    <p:sldLayoutId id="2147483690" r:id="rId16"/>
  </p:sldLayoutIdLst>
  <p:hf sldNum="0" hdr="0" dt="0"/>
  <p:txStyles>
    <p:titleStyle>
      <a:lvl1pPr algn="l" defTabSz="779252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779252" rtl="0" eaLnBrk="1" fontAlgn="base" latinLnBrk="0" hangingPunct="1">
        <a:lnSpc>
          <a:spcPct val="120000"/>
        </a:lnSpc>
        <a:spcBef>
          <a:spcPts val="511"/>
        </a:spcBef>
        <a:spcAft>
          <a:spcPct val="0"/>
        </a:spcAft>
        <a:buSzPct val="120000"/>
        <a:buFont typeface="Franklin Gothic Book" pitchFamily="34" charset="0"/>
        <a:buNone/>
        <a:defRPr lang="en-US" sz="1400" b="1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53396" indent="-153396" algn="l" defTabSz="779252" rtl="0" eaLnBrk="1" fontAlgn="base" latinLnBrk="0" hangingPunct="1">
        <a:lnSpc>
          <a:spcPct val="120000"/>
        </a:lnSpc>
        <a:spcBef>
          <a:spcPts val="511"/>
        </a:spcBef>
        <a:spcAft>
          <a:spcPct val="0"/>
        </a:spcAft>
        <a:buSzPct val="120000"/>
        <a:buFont typeface="Arial" panose="020B0604020202020204" pitchFamily="34" charset="0"/>
        <a:buChar char="›"/>
        <a:defRPr lang="en-US" sz="1400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58623" indent="-153396" algn="l" defTabSz="779252" rtl="0" eaLnBrk="1" fontAlgn="base" latinLnBrk="0" hangingPunct="1">
        <a:lnSpc>
          <a:spcPct val="120000"/>
        </a:lnSpc>
        <a:spcBef>
          <a:spcPts val="511"/>
        </a:spcBef>
        <a:spcAft>
          <a:spcPct val="0"/>
        </a:spcAft>
        <a:buSzPct val="120000"/>
        <a:buFont typeface="Arial" panose="020B0604020202020204" pitchFamily="34" charset="0"/>
        <a:buChar char="›"/>
        <a:defRPr lang="en-US" sz="1400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3396" indent="-153396" algn="l" defTabSz="779252" rtl="0" eaLnBrk="1" fontAlgn="base" latinLnBrk="0" hangingPunct="1">
        <a:lnSpc>
          <a:spcPct val="110000"/>
        </a:lnSpc>
        <a:spcBef>
          <a:spcPts val="511"/>
        </a:spcBef>
        <a:spcAft>
          <a:spcPct val="0"/>
        </a:spcAft>
        <a:buSzPct val="120000"/>
        <a:buFont typeface="Arial" panose="020B0604020202020204" pitchFamily="34" charset="0"/>
        <a:buChar char="›"/>
        <a:defRPr lang="en-US" sz="1200" kern="1200" baseline="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58623" indent="-153396" algn="l" defTabSz="779252" rtl="0" eaLnBrk="1" fontAlgn="base" latinLnBrk="0" hangingPunct="1">
        <a:lnSpc>
          <a:spcPct val="110000"/>
        </a:lnSpc>
        <a:spcBef>
          <a:spcPts val="511"/>
        </a:spcBef>
        <a:spcAft>
          <a:spcPct val="0"/>
        </a:spcAft>
        <a:buSzPct val="120000"/>
        <a:buFont typeface="Arial" panose="020B0604020202020204" pitchFamily="34" charset="0"/>
        <a:buChar char="›"/>
        <a:defRPr lang="de-DE" sz="1200" kern="1200" baseline="0" dirty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3396" indent="-153396" algn="l" defTabSz="779252" rtl="0" eaLnBrk="1" latinLnBrk="0" hangingPunct="1">
        <a:lnSpc>
          <a:spcPct val="110000"/>
        </a:lnSpc>
        <a:spcBef>
          <a:spcPts val="341"/>
        </a:spcBef>
        <a:buFont typeface="Arial" panose="020B0604020202020204" pitchFamily="34" charset="0"/>
        <a:buChar char="›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458623" indent="-153396" algn="l" defTabSz="779252" rtl="0" eaLnBrk="1" latinLnBrk="0" hangingPunct="1">
        <a:lnSpc>
          <a:spcPct val="110000"/>
        </a:lnSpc>
        <a:spcBef>
          <a:spcPts val="341"/>
        </a:spcBef>
        <a:buFont typeface="Arial" panose="020B0604020202020204" pitchFamily="34" charset="0"/>
        <a:buChar char="›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53396" indent="-153396" algn="l" defTabSz="779252" rtl="0" eaLnBrk="1" latinLnBrk="0" hangingPunct="1">
        <a:spcBef>
          <a:spcPts val="170"/>
        </a:spcBef>
        <a:buFont typeface="Arial" panose="020B0604020202020204" pitchFamily="34" charset="0"/>
        <a:buChar char="›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88" indent="-153396" algn="l" defTabSz="779252" rtl="0" eaLnBrk="1" latinLnBrk="0" hangingPunct="1">
        <a:spcBef>
          <a:spcPts val="170"/>
        </a:spcBef>
        <a:buFont typeface="Arial" panose="020B0604020202020204" pitchFamily="34" charset="0"/>
        <a:buChar char="›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55576" y="2499742"/>
            <a:ext cx="6552728" cy="999000"/>
          </a:xfrm>
        </p:spPr>
        <p:txBody>
          <a:bodyPr/>
          <a:lstStyle/>
          <a:p>
            <a:r>
              <a:rPr lang="en-US" dirty="0" smtClean="0"/>
              <a:t>Workshop – Green and Sustainable Bonds in Latin America and the </a:t>
            </a:r>
            <a:r>
              <a:rPr lang="en-US" dirty="0" smtClean="0"/>
              <a:t>Caribbean</a:t>
            </a:r>
            <a:endParaRPr lang="en-US" dirty="0" smtClean="0"/>
          </a:p>
          <a:p>
            <a:r>
              <a:rPr lang="en-US" dirty="0" smtClean="0"/>
              <a:t>Lima, 29 May 2018</a:t>
            </a:r>
          </a:p>
          <a:p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Bonds for Latin America and the Caribbean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/>
          <p:cNvSpPr txBox="1"/>
          <p:nvPr/>
        </p:nvSpPr>
        <p:spPr>
          <a:xfrm>
            <a:off x="3131840" y="1354962"/>
            <a:ext cx="5472608" cy="8882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252000" tIns="72000" rIns="72000" bIns="72000" rtlCol="0" anchor="ctr">
            <a:noAutofit/>
          </a:bodyPr>
          <a:lstStyle/>
          <a:p>
            <a:r>
              <a:rPr lang="en-US" sz="1600" dirty="0" smtClean="0"/>
              <a:t>Green Bonds </a:t>
            </a:r>
            <a:r>
              <a:rPr lang="en-US" sz="1600" dirty="0" smtClean="0"/>
              <a:t>mobilize previously </a:t>
            </a:r>
            <a:r>
              <a:rPr lang="en-US" sz="1600" dirty="0" smtClean="0"/>
              <a:t>inactive local </a:t>
            </a:r>
            <a:r>
              <a:rPr lang="en-US" sz="1600" dirty="0"/>
              <a:t>capital</a:t>
            </a: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capital markets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Green Bonds strengthen </a:t>
            </a:r>
            <a:r>
              <a:rPr lang="en-US" dirty="0"/>
              <a:t>the local capital market</a:t>
            </a:r>
            <a:endParaRPr lang="de-DE" dirty="0"/>
          </a:p>
        </p:txBody>
      </p:sp>
      <p:pic>
        <p:nvPicPr>
          <p:cNvPr id="7" name="Picture 3" descr="\\kfw-f-fsp1\fr1$\J406\Desktop\Green Bonds\Gläse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49378"/>
          <a:stretch/>
        </p:blipFill>
        <p:spPr bwMode="auto">
          <a:xfrm>
            <a:off x="938719" y="1388350"/>
            <a:ext cx="686267" cy="77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feil nach rechts 8"/>
          <p:cNvSpPr/>
          <p:nvPr/>
        </p:nvSpPr>
        <p:spPr>
          <a:xfrm>
            <a:off x="1699108" y="1623912"/>
            <a:ext cx="417383" cy="359119"/>
          </a:xfrm>
          <a:prstGeom prst="right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11" name="Picture 3" descr="\\kfw-f-fsp1\fr1$\J406\Desktop\Green Bonds\Gläs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r="4885"/>
          <a:stretch/>
        </p:blipFill>
        <p:spPr bwMode="auto">
          <a:xfrm>
            <a:off x="2174019" y="1438642"/>
            <a:ext cx="385390" cy="7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8" y="3474389"/>
            <a:ext cx="482825" cy="4828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4" name="Pfeil nach rechts 13"/>
          <p:cNvSpPr/>
          <p:nvPr/>
        </p:nvSpPr>
        <p:spPr>
          <a:xfrm>
            <a:off x="1332325" y="3600166"/>
            <a:ext cx="194469" cy="231272"/>
          </a:xfrm>
          <a:prstGeom prst="right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15" name="Picture 2" descr="\\kfw-f-fsp1\fr1$\J406\Desktop\Green Bonds\Ba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3449941"/>
            <a:ext cx="554452" cy="5544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92" y="3400759"/>
            <a:ext cx="638829" cy="63882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8" name="Pfeil nach rechts 17"/>
          <p:cNvSpPr/>
          <p:nvPr/>
        </p:nvSpPr>
        <p:spPr>
          <a:xfrm>
            <a:off x="2095882" y="3600166"/>
            <a:ext cx="198313" cy="231272"/>
          </a:xfrm>
          <a:prstGeom prst="right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131840" y="3271664"/>
            <a:ext cx="5472608" cy="8882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252000" tIns="72000" rIns="72000" bIns="72000" rtlCol="0" anchor="ctr">
            <a:noAutofit/>
          </a:bodyPr>
          <a:lstStyle/>
          <a:p>
            <a:r>
              <a:rPr lang="de-DE" sz="1600" dirty="0" smtClean="0"/>
              <a:t>ABS-Green </a:t>
            </a:r>
            <a:r>
              <a:rPr lang="en-US" sz="1600" dirty="0"/>
              <a:t>Bonds </a:t>
            </a:r>
            <a:r>
              <a:rPr lang="en-US" sz="1600" dirty="0" smtClean="0"/>
              <a:t>free banks’ </a:t>
            </a:r>
            <a:r>
              <a:rPr lang="en-US" sz="1600" dirty="0"/>
              <a:t>balance sheets </a:t>
            </a:r>
            <a:r>
              <a:rPr lang="en-US" sz="1600" dirty="0" smtClean="0"/>
              <a:t>for additional renewable energy projects</a:t>
            </a:r>
            <a:endParaRPr lang="de-DE" sz="1600" dirty="0" smtClean="0"/>
          </a:p>
        </p:txBody>
      </p:sp>
      <p:sp>
        <p:nvSpPr>
          <p:cNvPr id="37" name="Textfeld 36"/>
          <p:cNvSpPr txBox="1"/>
          <p:nvPr/>
        </p:nvSpPr>
        <p:spPr>
          <a:xfrm>
            <a:off x="3131841" y="2315248"/>
            <a:ext cx="5472608" cy="8882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252000" tIns="72000" rIns="72000" bIns="72000" rtlCol="0">
            <a:noAutofit/>
          </a:bodyPr>
          <a:lstStyle/>
          <a:p>
            <a:r>
              <a:rPr lang="en-US" sz="1600" dirty="0"/>
              <a:t>Local currency </a:t>
            </a:r>
            <a:r>
              <a:rPr lang="en-US" sz="1600" dirty="0" smtClean="0"/>
              <a:t>Green Bonds strengthen </a:t>
            </a:r>
            <a:r>
              <a:rPr lang="en-US" sz="1600" dirty="0"/>
              <a:t>local capital markets </a:t>
            </a:r>
            <a:r>
              <a:rPr lang="en-US" sz="1600" dirty="0" smtClean="0"/>
              <a:t>and </a:t>
            </a:r>
            <a:r>
              <a:rPr lang="en-US" sz="1600" dirty="0" smtClean="0"/>
              <a:t>eliminate </a:t>
            </a:r>
            <a:r>
              <a:rPr lang="en-US" sz="1600" dirty="0" smtClean="0"/>
              <a:t>currency </a:t>
            </a:r>
            <a:r>
              <a:rPr lang="en-US" sz="1600" dirty="0"/>
              <a:t>risk</a:t>
            </a:r>
            <a:endParaRPr lang="de-DE" sz="1600" dirty="0" smtClean="0"/>
          </a:p>
        </p:txBody>
      </p:sp>
      <p:sp>
        <p:nvSpPr>
          <p:cNvPr id="38" name="Rechteck 37"/>
          <p:cNvSpPr/>
          <p:nvPr/>
        </p:nvSpPr>
        <p:spPr>
          <a:xfrm>
            <a:off x="799027" y="2315248"/>
            <a:ext cx="2076733" cy="8795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9" name="Richtungspfeil 38"/>
          <p:cNvSpPr/>
          <p:nvPr/>
        </p:nvSpPr>
        <p:spPr>
          <a:xfrm>
            <a:off x="2876400" y="2309595"/>
            <a:ext cx="143378" cy="889200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99028" y="3280406"/>
            <a:ext cx="2076948" cy="8795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1" name="Richtungspfeil 40"/>
          <p:cNvSpPr/>
          <p:nvPr/>
        </p:nvSpPr>
        <p:spPr>
          <a:xfrm>
            <a:off x="2875976" y="3274753"/>
            <a:ext cx="143378" cy="889200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799027" y="1363704"/>
            <a:ext cx="2076734" cy="8795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3" name="Richtungspfeil 42"/>
          <p:cNvSpPr/>
          <p:nvPr/>
        </p:nvSpPr>
        <p:spPr>
          <a:xfrm>
            <a:off x="2875761" y="1358051"/>
            <a:ext cx="143378" cy="889200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4" name="Gleichschenkliges Dreieck 43"/>
          <p:cNvSpPr/>
          <p:nvPr/>
        </p:nvSpPr>
        <p:spPr>
          <a:xfrm>
            <a:off x="1573849" y="2810834"/>
            <a:ext cx="542641" cy="383950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 rot="21027424">
            <a:off x="980743" y="2764669"/>
            <a:ext cx="1728851" cy="9233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3" y="2573052"/>
            <a:ext cx="279474" cy="279474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29" y="2430305"/>
            <a:ext cx="201205" cy="201205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3" y="2410743"/>
            <a:ext cx="207466" cy="207466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66" y="2430305"/>
            <a:ext cx="145877" cy="145877"/>
          </a:xfrm>
          <a:prstGeom prst="rect">
            <a:avLst/>
          </a:prstGeom>
        </p:spPr>
      </p:pic>
      <p:cxnSp>
        <p:nvCxnSpPr>
          <p:cNvPr id="51" name="Gerade Verbindung 50"/>
          <p:cNvCxnSpPr/>
          <p:nvPr/>
        </p:nvCxnSpPr>
        <p:spPr bwMode="auto">
          <a:xfrm>
            <a:off x="799027" y="2315248"/>
            <a:ext cx="2054494" cy="88354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 flipV="1">
            <a:off x="799027" y="2315248"/>
            <a:ext cx="2054494" cy="88354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/ </a:t>
            </a:r>
            <a:r>
              <a:rPr lang="en-US" dirty="0" smtClean="0"/>
              <a:t>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road to a LAC Green Bond Fund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Key Features &amp; Next Steps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983037" y="1496379"/>
            <a:ext cx="7128790" cy="1723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Supporting Issuers </a:t>
            </a:r>
            <a:r>
              <a:rPr lang="en-US" sz="1400" dirty="0"/>
              <a:t>through Anchor Investment and Technical </a:t>
            </a:r>
            <a:r>
              <a:rPr lang="en-US" sz="1400" dirty="0" smtClean="0"/>
              <a:t>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Developing local capital markets through mainly local currency investments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Activating/crowding in </a:t>
            </a:r>
            <a:r>
              <a:rPr lang="en-US" sz="1400" dirty="0"/>
              <a:t>local institutional investors in LAC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Financing </a:t>
            </a:r>
            <a:r>
              <a:rPr lang="en-US" sz="1400" dirty="0"/>
              <a:t>projects with a measurable positive impact on the energy transition in </a:t>
            </a:r>
            <a:r>
              <a:rPr lang="en-US" sz="1400" dirty="0" smtClean="0"/>
              <a:t>LAC for NDC finance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Quality Standards: Green </a:t>
            </a:r>
            <a:r>
              <a:rPr lang="en-US" sz="1400" dirty="0" smtClean="0"/>
              <a:t>Bonds that meet the Green Bonds </a:t>
            </a:r>
            <a:r>
              <a:rPr lang="en-US" sz="1400" dirty="0" smtClean="0"/>
              <a:t>Principles / CBI / EU Action Plan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26" name="Rechteck 25"/>
          <p:cNvSpPr/>
          <p:nvPr/>
        </p:nvSpPr>
        <p:spPr>
          <a:xfrm>
            <a:off x="983035" y="1203598"/>
            <a:ext cx="7128792" cy="2927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Key features</a:t>
            </a:r>
          </a:p>
        </p:txBody>
      </p:sp>
      <p:sp>
        <p:nvSpPr>
          <p:cNvPr id="7" name="Rechteck 6"/>
          <p:cNvSpPr/>
          <p:nvPr/>
        </p:nvSpPr>
        <p:spPr>
          <a:xfrm>
            <a:off x="971600" y="3095231"/>
            <a:ext cx="7128792" cy="2927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83037" y="3392454"/>
            <a:ext cx="7128790" cy="1003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interest among </a:t>
            </a:r>
            <a:r>
              <a:rPr lang="en-US" sz="1400" dirty="0" smtClean="0"/>
              <a:t>DFIs </a:t>
            </a:r>
            <a:r>
              <a:rPr lang="en-US" sz="1400" dirty="0" smtClean="0"/>
              <a:t>and potential investors to join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KfW </a:t>
            </a:r>
            <a:r>
              <a:rPr lang="en-US" sz="1400" dirty="0" smtClean="0"/>
              <a:t>to </a:t>
            </a:r>
            <a:r>
              <a:rPr lang="en-US" sz="1400" dirty="0" smtClean="0"/>
              <a:t>conduct </a:t>
            </a:r>
            <a:r>
              <a:rPr lang="en-US" sz="1400" dirty="0" smtClean="0"/>
              <a:t>feasibility study an market research </a:t>
            </a:r>
            <a:r>
              <a:rPr lang="en-US" sz="1400" dirty="0"/>
              <a:t>with an international consultant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First Loss Funding of such a fund subject to approval of the German government </a:t>
            </a:r>
            <a:r>
              <a:rPr lang="en-US" sz="1400" dirty="0"/>
              <a:t>– Federal Ministry for Economic Cooperation and Development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/ </a:t>
            </a:r>
            <a:r>
              <a:rPr lang="en-US" dirty="0" smtClean="0"/>
              <a:t>May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Latin</a:t>
            </a:r>
            <a:r>
              <a:rPr lang="de-DE" dirty="0" smtClean="0"/>
              <a:t> American Green Bond Fund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03598"/>
            <a:ext cx="4381367" cy="3384376"/>
          </a:xfrm>
          <a:prstGeom prst="rect">
            <a:avLst/>
          </a:prstGeom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</a:t>
            </a:r>
            <a:r>
              <a:rPr lang="en-US" dirty="0" smtClean="0"/>
              <a:t>/ </a:t>
            </a:r>
            <a:r>
              <a:rPr lang="en-US" dirty="0" smtClean="0"/>
              <a:t>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kfw-f-fsp1\fr1$\J406\Desktop\Green Bonds\Gläs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r="4885"/>
          <a:stretch/>
        </p:blipFill>
        <p:spPr bwMode="auto">
          <a:xfrm>
            <a:off x="1331031" y="1297659"/>
            <a:ext cx="46193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Requirements of the Paris Agreement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Translate NDCs into energy transition plans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1323432"/>
            <a:ext cx="5976664" cy="8882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252000" tIns="72000" rIns="72000" bIns="72000" rtlCol="0" anchor="ctr">
            <a:noAutofit/>
          </a:bodyPr>
          <a:lstStyle/>
          <a:p>
            <a:r>
              <a:rPr lang="de-DE" sz="1600" dirty="0" smtClean="0"/>
              <a:t>NDCs in LAC: </a:t>
            </a:r>
            <a:r>
              <a:rPr lang="en-US" sz="1600" dirty="0"/>
              <a:t>$ 4 trillion </a:t>
            </a:r>
            <a:r>
              <a:rPr lang="en-US" sz="1600" dirty="0" smtClean="0"/>
              <a:t>in investments required up to 2035</a:t>
            </a:r>
            <a:endParaRPr lang="de-DE" sz="1600" dirty="0" smtClean="0"/>
          </a:p>
        </p:txBody>
      </p:sp>
      <p:pic>
        <p:nvPicPr>
          <p:cNvPr id="17" name="Picture 3" descr="\\kfw-f-fsp1\fr1$\J406\Desktop\Green Bonds\Gläs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49378"/>
          <a:stretch/>
        </p:blipFill>
        <p:spPr bwMode="auto">
          <a:xfrm>
            <a:off x="793070" y="2317552"/>
            <a:ext cx="76892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2627784" y="2317552"/>
            <a:ext cx="5976664" cy="8882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252000" tIns="72000" rIns="72000" bIns="72000" rtlCol="0" anchor="ctr">
            <a:noAutofit/>
          </a:bodyPr>
          <a:lstStyle/>
          <a:p>
            <a:r>
              <a:rPr lang="en-US" sz="1600" dirty="0" smtClean="0"/>
              <a:t>currently available funds are far from sufficient </a:t>
            </a:r>
            <a:endParaRPr lang="de-DE" sz="1600" dirty="0" smtClean="0"/>
          </a:p>
        </p:txBody>
      </p:sp>
      <p:pic>
        <p:nvPicPr>
          <p:cNvPr id="23" name="Picture 3" descr="\\kfw-f-fsp1\fr1$\J406\Desktop\Green Bonds\Gläs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4885"/>
          <a:stretch/>
        </p:blipFill>
        <p:spPr bwMode="auto">
          <a:xfrm>
            <a:off x="793070" y="3363838"/>
            <a:ext cx="153785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627784" y="3363838"/>
            <a:ext cx="5976664" cy="8882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252000" tIns="72000" rIns="72000" bIns="72000" rtlCol="0" anchor="ctr">
            <a:noAutofit/>
          </a:bodyPr>
          <a:lstStyle/>
          <a:p>
            <a:r>
              <a:rPr lang="en-US" sz="1600" dirty="0" smtClean="0"/>
              <a:t>Crowding in of local private sector / Domestic Resource Mobilization</a:t>
            </a:r>
          </a:p>
        </p:txBody>
      </p:sp>
      <p:sp>
        <p:nvSpPr>
          <p:cNvPr id="26" name="Rechteck 25"/>
          <p:cNvSpPr/>
          <p:nvPr/>
        </p:nvSpPr>
        <p:spPr>
          <a:xfrm>
            <a:off x="799028" y="3372580"/>
            <a:ext cx="1540724" cy="8795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5" name="Richtungspfeil 34"/>
          <p:cNvSpPr/>
          <p:nvPr/>
        </p:nvSpPr>
        <p:spPr>
          <a:xfrm>
            <a:off x="2339752" y="3366927"/>
            <a:ext cx="143378" cy="889200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99028" y="2326294"/>
            <a:ext cx="1540724" cy="8795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8" name="Richtungspfeil 37"/>
          <p:cNvSpPr/>
          <p:nvPr/>
        </p:nvSpPr>
        <p:spPr>
          <a:xfrm>
            <a:off x="2339752" y="2320641"/>
            <a:ext cx="143378" cy="889200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99027" y="1332174"/>
            <a:ext cx="1540724" cy="8795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1" name="Richtungspfeil 40"/>
          <p:cNvSpPr/>
          <p:nvPr/>
        </p:nvSpPr>
        <p:spPr>
          <a:xfrm>
            <a:off x="2339751" y="1326521"/>
            <a:ext cx="143378" cy="889200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</a:t>
            </a:r>
            <a:r>
              <a:rPr lang="en-US" dirty="0" smtClean="0"/>
              <a:t>/ </a:t>
            </a:r>
            <a:r>
              <a:rPr lang="en-US" dirty="0" smtClean="0"/>
              <a:t>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99592" y="1707597"/>
            <a:ext cx="7344816" cy="487517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1" name="Gleichschenkliges Dreieck 10"/>
          <p:cNvSpPr/>
          <p:nvPr/>
        </p:nvSpPr>
        <p:spPr>
          <a:xfrm rot="5400000">
            <a:off x="788474" y="1818715"/>
            <a:ext cx="487513" cy="265285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Green Bonds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 a Green Bond?</a:t>
            </a:r>
            <a:endParaRPr lang="en-US" dirty="0"/>
          </a:p>
        </p:txBody>
      </p:sp>
      <p:sp>
        <p:nvSpPr>
          <p:cNvPr id="9" name="Gleichschenkliges Dreieck 8"/>
          <p:cNvSpPr/>
          <p:nvPr/>
        </p:nvSpPr>
        <p:spPr>
          <a:xfrm rot="5400000">
            <a:off x="827201" y="1865680"/>
            <a:ext cx="327043" cy="17135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03648" y="1707599"/>
            <a:ext cx="6840760" cy="4875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 smtClean="0"/>
              <a:t>…issued to </a:t>
            </a:r>
            <a:r>
              <a:rPr lang="en-US" sz="1600" dirty="0" smtClean="0"/>
              <a:t>re-/finance </a:t>
            </a:r>
            <a:r>
              <a:rPr lang="en-US" sz="1600" dirty="0"/>
              <a:t>environmentally friendly projects</a:t>
            </a:r>
            <a:endParaRPr lang="de-DE" sz="1600" dirty="0" smtClean="0"/>
          </a:p>
        </p:txBody>
      </p:sp>
      <p:sp>
        <p:nvSpPr>
          <p:cNvPr id="13" name="Rechteck 12"/>
          <p:cNvSpPr/>
          <p:nvPr/>
        </p:nvSpPr>
        <p:spPr>
          <a:xfrm>
            <a:off x="1223628" y="1131590"/>
            <a:ext cx="7020780" cy="504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Green Bonds are bonds, </a:t>
            </a: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2" y="1131590"/>
            <a:ext cx="504056" cy="5040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4" name="Rechteck 43"/>
          <p:cNvSpPr/>
          <p:nvPr/>
        </p:nvSpPr>
        <p:spPr>
          <a:xfrm>
            <a:off x="899592" y="2237195"/>
            <a:ext cx="7344816" cy="487517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5" name="Gleichschenkliges Dreieck 44"/>
          <p:cNvSpPr/>
          <p:nvPr/>
        </p:nvSpPr>
        <p:spPr>
          <a:xfrm rot="5400000">
            <a:off x="788474" y="2348313"/>
            <a:ext cx="487513" cy="265285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6" name="Gleichschenkliges Dreieck 45"/>
          <p:cNvSpPr/>
          <p:nvPr/>
        </p:nvSpPr>
        <p:spPr>
          <a:xfrm rot="5400000">
            <a:off x="827201" y="2395278"/>
            <a:ext cx="327043" cy="17135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403648" y="2237197"/>
            <a:ext cx="6840760" cy="4875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600" dirty="0" smtClean="0"/>
              <a:t>…</a:t>
            </a:r>
            <a:r>
              <a:rPr lang="en-US" sz="1600" dirty="0" smtClean="0"/>
              <a:t>earmarked for projects </a:t>
            </a:r>
            <a:r>
              <a:rPr lang="en-US" sz="1600" dirty="0"/>
              <a:t>that meet specific criteria </a:t>
            </a:r>
            <a:r>
              <a:rPr lang="en-US" sz="1600" dirty="0" smtClean="0"/>
              <a:t>(e.g. </a:t>
            </a:r>
            <a:r>
              <a:rPr lang="en-US" sz="1600" dirty="0"/>
              <a:t>energy efficiency standards or CO2 savings)</a:t>
            </a:r>
            <a:endParaRPr lang="de-DE" sz="1600" dirty="0"/>
          </a:p>
        </p:txBody>
      </p:sp>
      <p:sp>
        <p:nvSpPr>
          <p:cNvPr id="48" name="Rechteck 47"/>
          <p:cNvSpPr/>
          <p:nvPr/>
        </p:nvSpPr>
        <p:spPr>
          <a:xfrm>
            <a:off x="899592" y="2776378"/>
            <a:ext cx="7344816" cy="487517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9" name="Gleichschenkliges Dreieck 48"/>
          <p:cNvSpPr/>
          <p:nvPr/>
        </p:nvSpPr>
        <p:spPr>
          <a:xfrm rot="5400000">
            <a:off x="788474" y="2887496"/>
            <a:ext cx="487513" cy="265285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0" name="Gleichschenkliges Dreieck 49"/>
          <p:cNvSpPr/>
          <p:nvPr/>
        </p:nvSpPr>
        <p:spPr>
          <a:xfrm rot="5400000">
            <a:off x="827201" y="2934461"/>
            <a:ext cx="327043" cy="17135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403648" y="2776380"/>
            <a:ext cx="6840760" cy="4875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600" dirty="0" smtClean="0"/>
              <a:t>…</a:t>
            </a:r>
            <a:r>
              <a:rPr lang="en-US" sz="1600" dirty="0" smtClean="0"/>
              <a:t>where </a:t>
            </a:r>
            <a:r>
              <a:rPr lang="en-US" sz="1600" dirty="0"/>
              <a:t>the proceeds of the issue </a:t>
            </a:r>
            <a:r>
              <a:rPr lang="en-US" sz="1600" dirty="0" smtClean="0"/>
              <a:t>are </a:t>
            </a:r>
            <a:r>
              <a:rPr lang="en-US" sz="1600" dirty="0"/>
              <a:t>used in a </a:t>
            </a:r>
            <a:r>
              <a:rPr lang="en-US" sz="1600" dirty="0" smtClean="0"/>
              <a:t>comprehensible and transparent </a:t>
            </a:r>
            <a:r>
              <a:rPr lang="en-US" sz="1600" dirty="0"/>
              <a:t>manner</a:t>
            </a:r>
            <a:endParaRPr lang="de-DE" sz="1600" dirty="0"/>
          </a:p>
        </p:txBody>
      </p:sp>
      <p:sp>
        <p:nvSpPr>
          <p:cNvPr id="52" name="Rechteck 51"/>
          <p:cNvSpPr/>
          <p:nvPr/>
        </p:nvSpPr>
        <p:spPr>
          <a:xfrm>
            <a:off x="917594" y="3336056"/>
            <a:ext cx="7344816" cy="487517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3" name="Gleichschenkliges Dreieck 52"/>
          <p:cNvSpPr/>
          <p:nvPr/>
        </p:nvSpPr>
        <p:spPr>
          <a:xfrm rot="5400000">
            <a:off x="806476" y="3447174"/>
            <a:ext cx="487513" cy="265285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4" name="Gleichschenkliges Dreieck 53"/>
          <p:cNvSpPr/>
          <p:nvPr/>
        </p:nvSpPr>
        <p:spPr>
          <a:xfrm rot="5400000">
            <a:off x="845203" y="3494139"/>
            <a:ext cx="327043" cy="17135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421650" y="3336058"/>
            <a:ext cx="6840760" cy="4875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600" dirty="0" smtClean="0"/>
              <a:t>…</a:t>
            </a:r>
            <a:r>
              <a:rPr lang="en-US" sz="1600" dirty="0" smtClean="0"/>
              <a:t>which provide investors with additional </a:t>
            </a:r>
            <a:r>
              <a:rPr lang="en-US" sz="1600" dirty="0"/>
              <a:t>reporting for the financed </a:t>
            </a:r>
            <a:r>
              <a:rPr lang="en-US" sz="1600" dirty="0" smtClean="0"/>
              <a:t>projects</a:t>
            </a:r>
            <a:endParaRPr lang="de-DE" sz="1600" dirty="0"/>
          </a:p>
        </p:txBody>
      </p:sp>
      <p:sp>
        <p:nvSpPr>
          <p:cNvPr id="56" name="Rechteck 55"/>
          <p:cNvSpPr/>
          <p:nvPr/>
        </p:nvSpPr>
        <p:spPr>
          <a:xfrm>
            <a:off x="917594" y="3895734"/>
            <a:ext cx="7344816" cy="487517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7" name="Gleichschenkliges Dreieck 56"/>
          <p:cNvSpPr/>
          <p:nvPr/>
        </p:nvSpPr>
        <p:spPr>
          <a:xfrm rot="5400000">
            <a:off x="806476" y="4006852"/>
            <a:ext cx="487513" cy="265285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8" name="Gleichschenkliges Dreieck 57"/>
          <p:cNvSpPr/>
          <p:nvPr/>
        </p:nvSpPr>
        <p:spPr>
          <a:xfrm rot="5400000">
            <a:off x="845203" y="4053817"/>
            <a:ext cx="327043" cy="17135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421650" y="3895736"/>
            <a:ext cx="6840760" cy="4875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600" dirty="0" smtClean="0"/>
              <a:t>…</a:t>
            </a:r>
            <a:r>
              <a:rPr lang="en-US" sz="1600" dirty="0" smtClean="0"/>
              <a:t>which </a:t>
            </a:r>
            <a:r>
              <a:rPr lang="en-US" sz="1600" dirty="0"/>
              <a:t>can be issued in the form of corporate bonds as well as project bonds or asset-backed securities</a:t>
            </a:r>
            <a:endParaRPr lang="en-US" sz="1600" dirty="0">
              <a:effectLst/>
            </a:endParaRPr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/ </a:t>
            </a:r>
            <a:r>
              <a:rPr lang="en-US" dirty="0" smtClean="0"/>
              <a:t>May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Green Bonds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554716"/>
              </p:ext>
            </p:extLst>
          </p:nvPr>
        </p:nvGraphicFramePr>
        <p:xfrm>
          <a:off x="755577" y="1275606"/>
          <a:ext cx="7848872" cy="3312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1"/>
                <a:gridCol w="5400601"/>
              </a:tblGrid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Categories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Sectors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9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Renewable Energy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Renewable energy, energy distribution &amp; management, Energy storage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Energy Efficiency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Green building, energy efficient products, processes and systems, waste heat recovery Non-energy GHG reductions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Low-Carbon Transport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National rail and freight systems, urban rail systems, electric vehicles, bicycle transport, transport logistics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Sustainable Water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storm water adaptation investment, investment to deal with rainfall volatility, water treatment and recycling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Waste, recycling and pollution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circular economy activities that lead to lower lifecycle energy and GHG usage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Sustainable agriculture and forestry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Forestry that avoid or substantially reduce carbon loss, and that deliver </a:t>
                      </a:r>
                      <a:r>
                        <a:rPr lang="en-US" sz="1100" u="none" strike="noStrike" dirty="0" smtClean="0">
                          <a:effectLst/>
                        </a:rPr>
                        <a:t>substantial </a:t>
                      </a:r>
                      <a:r>
                        <a:rPr lang="en-US" sz="1100" u="none" strike="noStrike" dirty="0">
                          <a:effectLst/>
                        </a:rPr>
                        <a:t>carbon sequestration, Agriculture that reduces </a:t>
                      </a:r>
                      <a:r>
                        <a:rPr lang="en-US" sz="1100" u="none" strike="noStrike" dirty="0" smtClean="0">
                          <a:effectLst/>
                        </a:rPr>
                        <a:t>carbon </a:t>
                      </a:r>
                      <a:r>
                        <a:rPr lang="en-US" sz="1100" u="none" strike="noStrike" dirty="0">
                          <a:effectLst/>
                        </a:rPr>
                        <a:t>and GHG emission, increases soil based carbon sequestration and improves climate resilience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Climate resilient Infrastructure and climate adaption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bridges, rail, infrastructure to protect against increased rainfall, Information technology and </a:t>
                      </a:r>
                      <a:r>
                        <a:rPr lang="en-US" sz="1100" u="none" strike="noStrike" dirty="0" smtClean="0">
                          <a:effectLst/>
                        </a:rPr>
                        <a:t>communications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Possible sectors and projects according to </a:t>
            </a:r>
            <a:r>
              <a:rPr lang="en-US" dirty="0" smtClean="0"/>
              <a:t>ICMA/Climate </a:t>
            </a:r>
            <a:r>
              <a:rPr lang="en-US" dirty="0"/>
              <a:t>Bond Initiative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</a:t>
            </a:r>
            <a:r>
              <a:rPr lang="en-US" dirty="0" smtClean="0"/>
              <a:t>/ </a:t>
            </a:r>
            <a:r>
              <a:rPr lang="en-US" dirty="0" smtClean="0"/>
              <a:t>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activities of KfW in the area of green bonds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KfW promotes sustainability in the capital </a:t>
            </a:r>
            <a:r>
              <a:rPr lang="en-US" dirty="0" smtClean="0"/>
              <a:t>markets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32174" r="15938" b="15479"/>
          <a:stretch/>
        </p:blipFill>
        <p:spPr bwMode="auto">
          <a:xfrm>
            <a:off x="395536" y="1105237"/>
            <a:ext cx="6661778" cy="319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91" y="1634861"/>
            <a:ext cx="1502092" cy="21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</a:t>
            </a:r>
            <a:r>
              <a:rPr lang="en-US" dirty="0" smtClean="0"/>
              <a:t>/ </a:t>
            </a:r>
            <a:r>
              <a:rPr lang="en-US" dirty="0" smtClean="0"/>
              <a:t>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activities of KfW in the area of green bonds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KfW one of the largest issuer of Green Bonds (since 2014 EUR 13,4 Bn.)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t="25714" r="38192" b="31522"/>
          <a:stretch/>
        </p:blipFill>
        <p:spPr bwMode="auto">
          <a:xfrm>
            <a:off x="454899" y="1077586"/>
            <a:ext cx="4909189" cy="323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</a:t>
            </a:r>
            <a:r>
              <a:rPr lang="en-US" dirty="0" smtClean="0"/>
              <a:t>/ </a:t>
            </a:r>
            <a:r>
              <a:rPr lang="en-US" dirty="0" smtClean="0"/>
              <a:t>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68583"/>
            <a:ext cx="3312368" cy="18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13787"/>
            <a:ext cx="3312368" cy="18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American Green Bond Fund (LAGBF)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Possible </a:t>
            </a:r>
            <a:r>
              <a:rPr lang="en-US" dirty="0" smtClean="0"/>
              <a:t>Structure of Anchor Investment Fund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763688" y="1040224"/>
            <a:ext cx="2808296" cy="3600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LAGBF</a:t>
            </a:r>
          </a:p>
        </p:txBody>
      </p:sp>
      <p:sp>
        <p:nvSpPr>
          <p:cNvPr id="9" name="Rechteck 8"/>
          <p:cNvSpPr/>
          <p:nvPr/>
        </p:nvSpPr>
        <p:spPr>
          <a:xfrm>
            <a:off x="1765178" y="1400264"/>
            <a:ext cx="1150638" cy="2160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Assets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765178" y="1768342"/>
            <a:ext cx="1150638" cy="10351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059984" y="1768342"/>
            <a:ext cx="1512000" cy="35200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405258" y="1400264"/>
            <a:ext cx="1166725" cy="2160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Liabilities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059984" y="2120345"/>
            <a:ext cx="1512000" cy="348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059984" y="2454946"/>
            <a:ext cx="1512000" cy="348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275824" y="3940486"/>
            <a:ext cx="1296160" cy="2880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Bank / </a:t>
            </a:r>
            <a:r>
              <a:rPr lang="de-DE" sz="1200" dirty="0" err="1" smtClean="0">
                <a:solidFill>
                  <a:schemeClr val="tx1"/>
                </a:solidFill>
              </a:rPr>
              <a:t>Issuer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2993531" y="4494869"/>
            <a:ext cx="1578452" cy="2880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    </a:t>
            </a:r>
            <a:r>
              <a:rPr lang="de-DE" sz="1200" dirty="0" smtClean="0">
                <a:solidFill>
                  <a:schemeClr val="tx1"/>
                </a:solidFill>
              </a:rPr>
              <a:t>Developer / </a:t>
            </a:r>
            <a:r>
              <a:rPr lang="de-DE" sz="1200" dirty="0" err="1" smtClean="0">
                <a:solidFill>
                  <a:schemeClr val="tx1"/>
                </a:solidFill>
              </a:rPr>
              <a:t>Issuer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pic>
        <p:nvPicPr>
          <p:cNvPr id="43" name="Picture 2" descr="\\kfw-f-fsp1\fr1$\J406\Desktop\Green Bonds\B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31" y="3940518"/>
            <a:ext cx="288000" cy="28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8" name="Gerade Verbindung mit Pfeil 47"/>
          <p:cNvCxnSpPr/>
          <p:nvPr/>
        </p:nvCxnSpPr>
        <p:spPr bwMode="auto">
          <a:xfrm flipV="1">
            <a:off x="3779912" y="4236174"/>
            <a:ext cx="0" cy="26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3836970" y="4246580"/>
            <a:ext cx="1388176" cy="32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00" dirty="0" err="1" smtClean="0"/>
              <a:t>Debt</a:t>
            </a:r>
            <a:r>
              <a:rPr lang="de-DE" sz="1000" dirty="0" smtClean="0"/>
              <a:t> in </a:t>
            </a:r>
            <a:r>
              <a:rPr lang="de-DE" sz="1000" b="1" dirty="0" err="1" smtClean="0"/>
              <a:t>local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currency</a:t>
            </a:r>
            <a:endParaRPr lang="de-DE" sz="1000" b="1" dirty="0" smtClean="0"/>
          </a:p>
        </p:txBody>
      </p:sp>
      <p:sp>
        <p:nvSpPr>
          <p:cNvPr id="55" name="Rechteck 54"/>
          <p:cNvSpPr/>
          <p:nvPr/>
        </p:nvSpPr>
        <p:spPr>
          <a:xfrm>
            <a:off x="5107187" y="1028705"/>
            <a:ext cx="2879831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 smtClean="0">
                <a:solidFill>
                  <a:schemeClr val="tx1"/>
                </a:solidFill>
              </a:rPr>
              <a:t>Local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institutional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investors</a:t>
            </a:r>
            <a:endParaRPr lang="de-DE" sz="1200" b="1" dirty="0" smtClean="0">
              <a:solidFill>
                <a:schemeClr val="tx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763688" y="1768342"/>
            <a:ext cx="1152128" cy="86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dirty="0" smtClean="0"/>
              <a:t>Green </a:t>
            </a:r>
            <a:r>
              <a:rPr lang="de-DE" sz="1200" dirty="0"/>
              <a:t>Bonds </a:t>
            </a:r>
            <a:r>
              <a:rPr lang="de-DE" sz="1000" dirty="0"/>
              <a:t>(max. 30% </a:t>
            </a:r>
            <a:r>
              <a:rPr lang="de-DE" sz="1000" dirty="0" err="1" smtClean="0"/>
              <a:t>of</a:t>
            </a:r>
            <a:r>
              <a:rPr lang="de-DE" sz="1000" dirty="0" smtClean="0"/>
              <a:t> a </a:t>
            </a:r>
            <a:r>
              <a:rPr lang="de-DE" sz="1000" dirty="0" err="1" smtClean="0"/>
              <a:t>single</a:t>
            </a:r>
            <a:r>
              <a:rPr lang="de-DE" sz="1000" dirty="0" smtClean="0"/>
              <a:t> </a:t>
            </a:r>
            <a:r>
              <a:rPr lang="de-DE" sz="1000" dirty="0" err="1" smtClean="0"/>
              <a:t>issuance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62" name="Rechteck 61"/>
          <p:cNvSpPr/>
          <p:nvPr/>
        </p:nvSpPr>
        <p:spPr>
          <a:xfrm>
            <a:off x="2993531" y="3259721"/>
            <a:ext cx="1512168" cy="28803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  </a:t>
            </a:r>
            <a:r>
              <a:rPr lang="de-DE" sz="1200" dirty="0" smtClean="0">
                <a:solidFill>
                  <a:schemeClr val="tx1"/>
                </a:solidFill>
              </a:rPr>
              <a:t>Green </a:t>
            </a:r>
            <a:r>
              <a:rPr lang="de-DE" sz="1200" dirty="0" smtClean="0">
                <a:solidFill>
                  <a:schemeClr val="tx1"/>
                </a:solidFill>
              </a:rPr>
              <a:t>Bonds</a:t>
            </a: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9" y="1757384"/>
            <a:ext cx="352800" cy="35280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9" y="2103019"/>
            <a:ext cx="352800" cy="352800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9" y="2455942"/>
            <a:ext cx="352800" cy="352800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3491880" y="1768342"/>
            <a:ext cx="1008112" cy="341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 dirty="0" smtClean="0"/>
              <a:t>Senior (</a:t>
            </a:r>
            <a:r>
              <a:rPr lang="de-DE" sz="1200" dirty="0" smtClean="0"/>
              <a:t>private </a:t>
            </a:r>
            <a:r>
              <a:rPr lang="de-DE" sz="1200" dirty="0" err="1" smtClean="0"/>
              <a:t>int‘l</a:t>
            </a:r>
            <a:r>
              <a:rPr lang="de-DE" sz="1200" dirty="0" smtClean="0"/>
              <a:t> + </a:t>
            </a:r>
            <a:r>
              <a:rPr lang="de-DE" sz="1200" dirty="0" err="1" smtClean="0"/>
              <a:t>local</a:t>
            </a:r>
            <a:r>
              <a:rPr lang="de-DE" sz="1200" dirty="0" smtClean="0"/>
              <a:t>)</a:t>
            </a:r>
            <a:endParaRPr lang="de-DE" sz="1200" dirty="0" smtClean="0"/>
          </a:p>
        </p:txBody>
      </p:sp>
      <p:sp>
        <p:nvSpPr>
          <p:cNvPr id="68" name="Textfeld 67"/>
          <p:cNvSpPr txBox="1"/>
          <p:nvPr/>
        </p:nvSpPr>
        <p:spPr>
          <a:xfrm>
            <a:off x="3491880" y="2100173"/>
            <a:ext cx="1008112" cy="3418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200" dirty="0" smtClean="0"/>
              <a:t>Mezzanine (</a:t>
            </a:r>
            <a:r>
              <a:rPr lang="de-DE" sz="1200" dirty="0" smtClean="0"/>
              <a:t>DFI, NDB)</a:t>
            </a:r>
            <a:endParaRPr lang="de-DE" sz="1200" dirty="0" smtClean="0"/>
          </a:p>
        </p:txBody>
      </p:sp>
      <p:sp>
        <p:nvSpPr>
          <p:cNvPr id="69" name="Textfeld 68"/>
          <p:cNvSpPr txBox="1"/>
          <p:nvPr/>
        </p:nvSpPr>
        <p:spPr>
          <a:xfrm>
            <a:off x="3491880" y="2447576"/>
            <a:ext cx="1008112" cy="341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 dirty="0"/>
              <a:t>First Loss (</a:t>
            </a:r>
            <a:r>
              <a:rPr lang="de-DE" sz="1200" dirty="0" smtClean="0"/>
              <a:t>KfW/DFI)</a:t>
            </a:r>
            <a:endParaRPr lang="de-DE" sz="1200" dirty="0"/>
          </a:p>
        </p:txBody>
      </p:sp>
      <p:sp>
        <p:nvSpPr>
          <p:cNvPr id="73" name="Rechteck 72"/>
          <p:cNvSpPr/>
          <p:nvPr/>
        </p:nvSpPr>
        <p:spPr>
          <a:xfrm>
            <a:off x="6834122" y="1388744"/>
            <a:ext cx="1151856" cy="227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Liabilities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5107187" y="1388744"/>
            <a:ext cx="1223999" cy="227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Assets</a:t>
            </a:r>
          </a:p>
        </p:txBody>
      </p:sp>
      <p:sp>
        <p:nvSpPr>
          <p:cNvPr id="75" name="Rechteck 74"/>
          <p:cNvSpPr/>
          <p:nvPr/>
        </p:nvSpPr>
        <p:spPr>
          <a:xfrm>
            <a:off x="5107186" y="2271093"/>
            <a:ext cx="1223999" cy="5221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5153138" y="2119059"/>
            <a:ext cx="1152128" cy="6717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dirty="0" smtClean="0"/>
              <a:t>Green Bonds</a:t>
            </a:r>
            <a:endParaRPr lang="de-DE" sz="1200" dirty="0"/>
          </a:p>
        </p:txBody>
      </p:sp>
      <p:sp>
        <p:nvSpPr>
          <p:cNvPr id="83" name="Rechteck 82"/>
          <p:cNvSpPr/>
          <p:nvPr/>
        </p:nvSpPr>
        <p:spPr>
          <a:xfrm>
            <a:off x="6479322" y="1775803"/>
            <a:ext cx="1512000" cy="68660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6479322" y="2462407"/>
            <a:ext cx="1512000" cy="348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pic>
        <p:nvPicPr>
          <p:cNvPr id="86" name="Grafik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74" y="1764844"/>
            <a:ext cx="352800" cy="355537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74" y="2463403"/>
            <a:ext cx="352800" cy="352800"/>
          </a:xfrm>
          <a:prstGeom prst="rect">
            <a:avLst/>
          </a:prstGeom>
        </p:spPr>
      </p:pic>
      <p:sp>
        <p:nvSpPr>
          <p:cNvPr id="89" name="Textfeld 88"/>
          <p:cNvSpPr txBox="1"/>
          <p:nvPr/>
        </p:nvSpPr>
        <p:spPr>
          <a:xfrm>
            <a:off x="6834123" y="1776002"/>
            <a:ext cx="1157200" cy="688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200" dirty="0" smtClean="0"/>
              <a:t>Insurance, </a:t>
            </a:r>
            <a:r>
              <a:rPr lang="de-DE" sz="1200" dirty="0" err="1" smtClean="0"/>
              <a:t>bank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pension</a:t>
            </a:r>
            <a:r>
              <a:rPr lang="de-DE" sz="1200" dirty="0" smtClean="0"/>
              <a:t> </a:t>
            </a:r>
            <a:r>
              <a:rPr lang="de-DE" sz="1200" dirty="0" err="1" smtClean="0"/>
              <a:t>assets</a:t>
            </a:r>
            <a:endParaRPr lang="de-DE" sz="1200" dirty="0" smtClean="0"/>
          </a:p>
        </p:txBody>
      </p:sp>
      <p:sp>
        <p:nvSpPr>
          <p:cNvPr id="91" name="Textfeld 90"/>
          <p:cNvSpPr txBox="1"/>
          <p:nvPr/>
        </p:nvSpPr>
        <p:spPr>
          <a:xfrm>
            <a:off x="6911218" y="2474361"/>
            <a:ext cx="1008112" cy="3418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dirty="0" smtClean="0"/>
              <a:t>Equity</a:t>
            </a:r>
            <a:endParaRPr lang="de-DE" sz="1200" dirty="0"/>
          </a:p>
        </p:txBody>
      </p:sp>
      <p:sp>
        <p:nvSpPr>
          <p:cNvPr id="92" name="Rechteck 91"/>
          <p:cNvSpPr/>
          <p:nvPr/>
        </p:nvSpPr>
        <p:spPr>
          <a:xfrm>
            <a:off x="6471274" y="2105883"/>
            <a:ext cx="352800" cy="3588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94" name="Gerade Verbindung mit Pfeil 93"/>
          <p:cNvCxnSpPr/>
          <p:nvPr/>
        </p:nvCxnSpPr>
        <p:spPr bwMode="auto">
          <a:xfrm flipH="1" flipV="1">
            <a:off x="3775256" y="3547753"/>
            <a:ext cx="4656" cy="40111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feld 94"/>
          <p:cNvSpPr txBox="1"/>
          <p:nvPr/>
        </p:nvSpPr>
        <p:spPr>
          <a:xfrm>
            <a:off x="3818811" y="3651870"/>
            <a:ext cx="1617285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00" dirty="0" err="1" smtClean="0"/>
              <a:t>Issuance</a:t>
            </a:r>
            <a:r>
              <a:rPr lang="de-DE" sz="1000" dirty="0" smtClean="0"/>
              <a:t> in </a:t>
            </a:r>
            <a:r>
              <a:rPr lang="de-DE" sz="1000" b="1" dirty="0" err="1" smtClean="0"/>
              <a:t>local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currency</a:t>
            </a:r>
            <a:endParaRPr lang="de-DE" sz="1000" b="1" dirty="0" smtClean="0"/>
          </a:p>
        </p:txBody>
      </p:sp>
      <p:sp>
        <p:nvSpPr>
          <p:cNvPr id="96" name="Rechteck 95"/>
          <p:cNvSpPr/>
          <p:nvPr/>
        </p:nvSpPr>
        <p:spPr>
          <a:xfrm>
            <a:off x="6739901" y="3762998"/>
            <a:ext cx="1224136" cy="10375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Foreign financing in EUR or USD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cxnSp>
        <p:nvCxnSpPr>
          <p:cNvPr id="100" name="Gerade Verbindung 99"/>
          <p:cNvCxnSpPr/>
          <p:nvPr/>
        </p:nvCxnSpPr>
        <p:spPr bwMode="auto">
          <a:xfrm flipH="1">
            <a:off x="6728649" y="3750421"/>
            <a:ext cx="1224136" cy="1040097"/>
          </a:xfrm>
          <a:prstGeom prst="line">
            <a:avLst/>
          </a:prstGeom>
          <a:noFill/>
          <a:ln w="28575" algn="ctr">
            <a:solidFill>
              <a:srgbClr val="FF0000">
                <a:alpha val="61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>
            <a:off x="6728650" y="3750421"/>
            <a:ext cx="1224136" cy="1038840"/>
          </a:xfrm>
          <a:prstGeom prst="line">
            <a:avLst/>
          </a:prstGeom>
          <a:noFill/>
          <a:ln w="28575" algn="ctr">
            <a:solidFill>
              <a:srgbClr val="FF0000">
                <a:alpha val="61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Textfeld 108"/>
          <p:cNvSpPr txBox="1"/>
          <p:nvPr/>
        </p:nvSpPr>
        <p:spPr>
          <a:xfrm>
            <a:off x="5179059" y="4055368"/>
            <a:ext cx="1279384" cy="30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dirty="0" err="1" smtClean="0"/>
              <a:t>No</a:t>
            </a:r>
            <a:r>
              <a:rPr lang="de-DE" sz="1050" dirty="0" smtClean="0"/>
              <a:t> FX-</a:t>
            </a:r>
            <a:r>
              <a:rPr lang="de-DE" sz="1050" dirty="0" err="1" smtClean="0"/>
              <a:t>risk</a:t>
            </a:r>
            <a:endParaRPr lang="de-DE" sz="1050" dirty="0" smtClean="0"/>
          </a:p>
        </p:txBody>
      </p:sp>
      <p:sp>
        <p:nvSpPr>
          <p:cNvPr id="133" name="Textfeld 132"/>
          <p:cNvSpPr txBox="1"/>
          <p:nvPr/>
        </p:nvSpPr>
        <p:spPr>
          <a:xfrm>
            <a:off x="2455671" y="3210049"/>
            <a:ext cx="604161" cy="1679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dirty="0" err="1" smtClean="0"/>
              <a:t>Invest</a:t>
            </a:r>
            <a:endParaRPr lang="de-DE" sz="1050" dirty="0" smtClean="0"/>
          </a:p>
        </p:txBody>
      </p:sp>
      <p:sp>
        <p:nvSpPr>
          <p:cNvPr id="135" name="Textfeld 134"/>
          <p:cNvSpPr txBox="1"/>
          <p:nvPr/>
        </p:nvSpPr>
        <p:spPr>
          <a:xfrm>
            <a:off x="4831935" y="3191054"/>
            <a:ext cx="604161" cy="1679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dirty="0" smtClean="0"/>
              <a:t> </a:t>
            </a:r>
            <a:r>
              <a:rPr lang="de-DE" sz="1050" dirty="0" err="1" smtClean="0"/>
              <a:t>Invest</a:t>
            </a:r>
            <a:endParaRPr lang="de-DE" sz="1050" dirty="0" smtClean="0"/>
          </a:p>
        </p:txBody>
      </p:sp>
      <p:sp>
        <p:nvSpPr>
          <p:cNvPr id="166" name="Textfeld 165"/>
          <p:cNvSpPr txBox="1"/>
          <p:nvPr/>
        </p:nvSpPr>
        <p:spPr>
          <a:xfrm>
            <a:off x="3569747" y="3191054"/>
            <a:ext cx="468052" cy="3067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600" dirty="0" err="1" smtClean="0"/>
          </a:p>
        </p:txBody>
      </p:sp>
      <p:sp>
        <p:nvSpPr>
          <p:cNvPr id="171" name="Textfeld 170"/>
          <p:cNvSpPr txBox="1"/>
          <p:nvPr/>
        </p:nvSpPr>
        <p:spPr>
          <a:xfrm>
            <a:off x="2303732" y="2644104"/>
            <a:ext cx="252043" cy="1453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179" name="Grafik 1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94869"/>
            <a:ext cx="28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15" name="Textfeld 114"/>
          <p:cNvSpPr txBox="1"/>
          <p:nvPr/>
        </p:nvSpPr>
        <p:spPr>
          <a:xfrm>
            <a:off x="5179059" y="2644104"/>
            <a:ext cx="257037" cy="170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97" name="Grafik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31" y="3259753"/>
            <a:ext cx="288000" cy="288000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18" name="Gewinkelte Verbindung 17"/>
          <p:cNvCxnSpPr>
            <a:stCxn id="75" idx="2"/>
            <a:endCxn id="62" idx="3"/>
          </p:cNvCxnSpPr>
          <p:nvPr/>
        </p:nvCxnSpPr>
        <p:spPr bwMode="auto">
          <a:xfrm rot="5400000">
            <a:off x="4807191" y="2491741"/>
            <a:ext cx="610505" cy="1213487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Gerade Verbindung mit Pfeil 20"/>
          <p:cNvCxnSpPr>
            <a:stCxn id="96" idx="1"/>
          </p:cNvCxnSpPr>
          <p:nvPr/>
        </p:nvCxnSpPr>
        <p:spPr bwMode="auto">
          <a:xfrm flipH="1" flipV="1">
            <a:off x="4819052" y="4281761"/>
            <a:ext cx="1920849" cy="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Gewinkelte Verbindung 23"/>
          <p:cNvCxnSpPr>
            <a:stCxn id="12" idx="2"/>
            <a:endCxn id="97" idx="1"/>
          </p:cNvCxnSpPr>
          <p:nvPr/>
        </p:nvCxnSpPr>
        <p:spPr bwMode="auto">
          <a:xfrm rot="16200000" flipH="1">
            <a:off x="2366870" y="2777092"/>
            <a:ext cx="600288" cy="653034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Rechteck 86"/>
          <p:cNvSpPr/>
          <p:nvPr/>
        </p:nvSpPr>
        <p:spPr>
          <a:xfrm>
            <a:off x="1187624" y="1043432"/>
            <a:ext cx="472702" cy="176531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TA</a:t>
            </a:r>
          </a:p>
        </p:txBody>
      </p:sp>
      <p:cxnSp>
        <p:nvCxnSpPr>
          <p:cNvPr id="10" name="Gewinkelte Verbindung 9"/>
          <p:cNvCxnSpPr>
            <a:stCxn id="87" idx="2"/>
            <a:endCxn id="43" idx="1"/>
          </p:cNvCxnSpPr>
          <p:nvPr/>
        </p:nvCxnSpPr>
        <p:spPr bwMode="auto">
          <a:xfrm rot="16200000" flipH="1">
            <a:off x="1570865" y="2661852"/>
            <a:ext cx="1275776" cy="1569556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feld 92"/>
          <p:cNvSpPr txBox="1"/>
          <p:nvPr/>
        </p:nvSpPr>
        <p:spPr>
          <a:xfrm>
            <a:off x="1699571" y="3856506"/>
            <a:ext cx="756100" cy="1679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dirty="0" err="1" smtClean="0"/>
              <a:t>supports</a:t>
            </a:r>
            <a:endParaRPr lang="de-DE" sz="1050" dirty="0" smtClean="0"/>
          </a:p>
        </p:txBody>
      </p:sp>
      <p:sp>
        <p:nvSpPr>
          <p:cNvPr id="5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76006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</a:t>
            </a:r>
            <a:r>
              <a:rPr lang="en-US" dirty="0" smtClean="0"/>
              <a:t> </a:t>
            </a:r>
            <a:r>
              <a:rPr lang="en-US" dirty="0" smtClean="0"/>
              <a:t>/ 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73208"/>
            <a:ext cx="23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Gerade Verbindung mit Pfeil 18"/>
          <p:cNvCxnSpPr>
            <a:stCxn id="87" idx="2"/>
            <a:endCxn id="179" idx="3"/>
          </p:cNvCxnSpPr>
          <p:nvPr/>
        </p:nvCxnSpPr>
        <p:spPr bwMode="auto">
          <a:xfrm>
            <a:off x="1423975" y="2808742"/>
            <a:ext cx="1851849" cy="183012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Gewinkelte Verbindung 39"/>
          <p:cNvCxnSpPr>
            <a:endCxn id="41" idx="3"/>
          </p:cNvCxnSpPr>
          <p:nvPr/>
        </p:nvCxnSpPr>
        <p:spPr bwMode="auto">
          <a:xfrm rot="5400000">
            <a:off x="4174989" y="3881828"/>
            <a:ext cx="1154051" cy="360062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Gerade Verbindung mit Pfeil 48"/>
          <p:cNvCxnSpPr/>
          <p:nvPr/>
        </p:nvCxnSpPr>
        <p:spPr bwMode="auto">
          <a:xfrm flipH="1">
            <a:off x="4499992" y="3482154"/>
            <a:ext cx="432049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Rechteck 109"/>
          <p:cNvSpPr/>
          <p:nvPr/>
        </p:nvSpPr>
        <p:spPr>
          <a:xfrm>
            <a:off x="5102358" y="1768121"/>
            <a:ext cx="1224000" cy="502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5225146" y="1778540"/>
            <a:ext cx="1008112" cy="3418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dirty="0" smtClean="0"/>
              <a:t>Other </a:t>
            </a:r>
            <a:r>
              <a:rPr lang="de-DE" sz="1200" dirty="0" err="1" smtClean="0"/>
              <a:t>assets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48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8366"/>
            <a:ext cx="5544618" cy="41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6326"/>
            <a:ext cx="3164294" cy="197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15" y="195486"/>
            <a:ext cx="7910147" cy="257294"/>
          </a:xfrm>
        </p:spPr>
        <p:txBody>
          <a:bodyPr/>
          <a:lstStyle/>
          <a:p>
            <a:r>
              <a:rPr lang="de-DE" dirty="0" smtClean="0"/>
              <a:t>The</a:t>
            </a:r>
            <a:r>
              <a:rPr lang="de-DE" dirty="0" smtClean="0"/>
              <a:t> KfW African </a:t>
            </a:r>
            <a:r>
              <a:rPr lang="de-DE" dirty="0" err="1" smtClean="0"/>
              <a:t>Local</a:t>
            </a:r>
            <a:r>
              <a:rPr lang="de-DE" dirty="0" smtClean="0"/>
              <a:t> Currency Bond </a:t>
            </a:r>
            <a:r>
              <a:rPr lang="de-DE" dirty="0" smtClean="0"/>
              <a:t>Fund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Green Bonds for Latin America / May 25</a:t>
            </a:r>
            <a:r>
              <a:rPr lang="en-US" baseline="30000" dirty="0"/>
              <a:t>th</a:t>
            </a:r>
            <a:r>
              <a:rPr lang="en-US" dirty="0"/>
              <a:t> 2018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82516" y="411510"/>
            <a:ext cx="7910146" cy="414933"/>
          </a:xfrm>
        </p:spPr>
        <p:txBody>
          <a:bodyPr/>
          <a:lstStyle/>
          <a:p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capital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anchor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55574" y="3723878"/>
            <a:ext cx="7500557" cy="913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72739"/>
            <a:ext cx="3960440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44944" r="84546" b="28910"/>
          <a:stretch/>
        </p:blipFill>
        <p:spPr>
          <a:xfrm>
            <a:off x="720000" y="1707654"/>
            <a:ext cx="360040" cy="360040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Green Bonds contribute to the SDGs and climate </a:t>
            </a:r>
            <a:r>
              <a:rPr lang="en-US" dirty="0" smtClean="0"/>
              <a:t>targets</a:t>
            </a:r>
            <a:endParaRPr lang="de-DE" dirty="0"/>
          </a:p>
        </p:txBody>
      </p:sp>
      <p:pic>
        <p:nvPicPr>
          <p:cNvPr id="8" name="Inhaltsplatzhalt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5" t="74023" r="16925" b="2"/>
          <a:stretch/>
        </p:blipFill>
        <p:spPr>
          <a:xfrm>
            <a:off x="719920" y="2881816"/>
            <a:ext cx="360000" cy="360000"/>
          </a:xfrm>
          <a:prstGeom prst="rect">
            <a:avLst/>
          </a:prstGeom>
        </p:spPr>
      </p:pic>
      <p:pic>
        <p:nvPicPr>
          <p:cNvPr id="9" name="Inhaltsplatzhalt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74007" r="84591"/>
          <a:stretch/>
        </p:blipFill>
        <p:spPr>
          <a:xfrm>
            <a:off x="719920" y="2094877"/>
            <a:ext cx="360040" cy="360040"/>
          </a:xfrm>
          <a:prstGeom prst="rect">
            <a:avLst/>
          </a:prstGeom>
        </p:spPr>
      </p:pic>
      <p:pic>
        <p:nvPicPr>
          <p:cNvPr id="10" name="Inhaltsplatzhalt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t="44984" r="50971" b="29213"/>
          <a:stretch/>
        </p:blipFill>
        <p:spPr>
          <a:xfrm>
            <a:off x="720849" y="2488765"/>
            <a:ext cx="360000" cy="360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1560" y="1419622"/>
            <a:ext cx="8064896" cy="187220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87624" y="1707655"/>
            <a:ext cx="7488832" cy="3600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/>
              <a:t>Investments in renewable energy and energy efficiency</a:t>
            </a:r>
            <a:endParaRPr lang="de-DE" sz="16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1187624" y="2094878"/>
            <a:ext cx="7488832" cy="3600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 smtClean="0"/>
              <a:t>Investing </a:t>
            </a:r>
            <a:r>
              <a:rPr lang="en-US" sz="1600" dirty="0"/>
              <a:t>in climate protection measures such as afforestation etc.</a:t>
            </a:r>
            <a:endParaRPr lang="de-DE" sz="16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1187624" y="2488725"/>
            <a:ext cx="7501610" cy="3600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 smtClean="0"/>
              <a:t>Investment in sustainable infrastructure, such as public transport etc.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87624" y="2881816"/>
            <a:ext cx="748883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 smtClean="0"/>
              <a:t>Mobilizing </a:t>
            </a:r>
            <a:r>
              <a:rPr lang="en-US" sz="1600" dirty="0"/>
              <a:t>international and local investors</a:t>
            </a:r>
            <a:endParaRPr lang="de-DE" sz="16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827584" y="1297919"/>
            <a:ext cx="5616624" cy="2160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Green Bonds </a:t>
            </a:r>
            <a:r>
              <a:rPr lang="en-US" sz="1600" b="1" dirty="0" smtClean="0">
                <a:solidFill>
                  <a:schemeClr val="bg2"/>
                </a:solidFill>
              </a:rPr>
              <a:t>can help finance SDGs / NDC</a:t>
            </a:r>
            <a:endParaRPr lang="de-DE" sz="1600" b="1" dirty="0" smtClean="0">
              <a:solidFill>
                <a:schemeClr val="bg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11560" y="3579862"/>
            <a:ext cx="8064896" cy="8640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99592" y="3479678"/>
            <a:ext cx="3672408" cy="2160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CO2 </a:t>
            </a:r>
            <a:r>
              <a:rPr lang="en-US" sz="1600" b="1" dirty="0" smtClean="0">
                <a:solidFill>
                  <a:schemeClr val="bg2"/>
                </a:solidFill>
              </a:rPr>
              <a:t>reduction </a:t>
            </a:r>
            <a:r>
              <a:rPr lang="en-US" sz="1600" b="1" dirty="0">
                <a:solidFill>
                  <a:schemeClr val="bg2"/>
                </a:solidFill>
              </a:rPr>
              <a:t>through green bonds</a:t>
            </a:r>
            <a:endParaRPr lang="de-DE" sz="1600" b="1" dirty="0" smtClean="0">
              <a:solidFill>
                <a:schemeClr val="bg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27584" y="3795886"/>
            <a:ext cx="7704856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/>
              <a:t>Green Bonds enable large investment in renewable </a:t>
            </a:r>
            <a:r>
              <a:rPr lang="en-US" sz="1600" dirty="0" smtClean="0"/>
              <a:t>energy </a:t>
            </a:r>
            <a:r>
              <a:rPr lang="en-US" sz="1600" dirty="0"/>
              <a:t>and energy efficiency, thereby making a major contribution to reducing CO2 emissions</a:t>
            </a:r>
            <a:endParaRPr lang="de-DE" sz="1600" dirty="0" smtClean="0"/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9477" y="4861085"/>
            <a:ext cx="5609354" cy="135554"/>
          </a:xfrm>
        </p:spPr>
        <p:txBody>
          <a:bodyPr/>
          <a:lstStyle/>
          <a:p>
            <a:r>
              <a:rPr lang="en-US" dirty="0" smtClean="0"/>
              <a:t>Green Bonds for Latin America </a:t>
            </a:r>
            <a:r>
              <a:rPr lang="en-US" dirty="0" smtClean="0"/>
              <a:t>/ </a:t>
            </a:r>
            <a:r>
              <a:rPr lang="en-US" dirty="0" smtClean="0"/>
              <a:t>May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_KfW_16_9">
  <a:themeElements>
    <a:clrScheme name="KfW">
      <a:dk1>
        <a:srgbClr val="000000"/>
      </a:dk1>
      <a:lt1>
        <a:srgbClr val="FFFFFF"/>
      </a:lt1>
      <a:dk2>
        <a:srgbClr val="005A8C"/>
      </a:dk2>
      <a:lt2>
        <a:srgbClr val="506E5F"/>
      </a:lt2>
      <a:accent1>
        <a:srgbClr val="738C82"/>
      </a:accent1>
      <a:accent2>
        <a:srgbClr val="BEB9B4"/>
      </a:accent2>
      <a:accent3>
        <a:srgbClr val="5A9BBE"/>
      </a:accent3>
      <a:accent4>
        <a:srgbClr val="7DA514"/>
      </a:accent4>
      <a:accent5>
        <a:srgbClr val="F0EBE6"/>
      </a:accent5>
      <a:accent6>
        <a:srgbClr val="B9C8C4"/>
      </a:accent6>
      <a:hlink>
        <a:srgbClr val="7030A0"/>
      </a:hlink>
      <a:folHlink>
        <a:srgbClr val="0070C0"/>
      </a:folHlink>
    </a:clrScheme>
    <a:fontScheme name="Kf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12700" algn="ctr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A0C3D7"/>
    </a:custClr>
    <a:custClr>
      <a:srgbClr val="CDE1EB"/>
    </a:custClr>
    <a:custClr>
      <a:srgbClr val="E5EAE8"/>
    </a:custClr>
    <a:custClr>
      <a:srgbClr val="5A2864"/>
    </a:custClr>
    <a:custClr>
      <a:srgbClr val="7869A0"/>
    </a:custClr>
    <a:custClr>
      <a:srgbClr val="E1D7E6"/>
    </a:custClr>
    <a:custClr>
      <a:srgbClr val="C80037"/>
    </a:custClr>
    <a:custClr>
      <a:srgbClr val="4B5055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60E8C003F1D408DB18507DCA6FF7A" ma:contentTypeVersion="0" ma:contentTypeDescription="Create a new document." ma:contentTypeScope="" ma:versionID="e56660c0b25611b452a3e4f8f77d1f8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5136E37-B844-492E-AF93-60CB13E06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D476E19-3A59-4C3A-AC55-347D512E0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0BFED-A864-4B66-86BA-64DF35819E3F}">
  <ds:schemaRefs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1_Vorlage_KfW_16_9</Template>
  <TotalTime>0</TotalTime>
  <Words>811</Words>
  <Application>Microsoft Office PowerPoint</Application>
  <PresentationFormat>Bildschirmpräsentation (16:9)</PresentationFormat>
  <Paragraphs>108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1_Vorlage_KfW_16_9</vt:lpstr>
      <vt:lpstr>Green Bonds for Latin America and the Caribbean</vt:lpstr>
      <vt:lpstr>Meeting the Requirements of the Paris Agreement  </vt:lpstr>
      <vt:lpstr>Green Bonds</vt:lpstr>
      <vt:lpstr>Green Bonds</vt:lpstr>
      <vt:lpstr>Current activities of KfW in the area of green bonds</vt:lpstr>
      <vt:lpstr>Current activities of KfW in the area of green bonds</vt:lpstr>
      <vt:lpstr>Latin American Green Bond Fund (LAGBF)</vt:lpstr>
      <vt:lpstr>The KfW African Local Currency Bond Fund</vt:lpstr>
      <vt:lpstr>Environmental impact</vt:lpstr>
      <vt:lpstr>Effect on capital markets</vt:lpstr>
      <vt:lpstr>On the road to a LAC Green Bond Fund</vt:lpstr>
      <vt:lpstr>Latin American Green Bond Fund</vt:lpstr>
    </vt:vector>
  </TitlesOfParts>
  <Company>KfW Bankengruppe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Jessen-Thiesen, Peer</dc:creator>
  <cp:lastModifiedBy>Karl von Klitzing</cp:lastModifiedBy>
  <cp:revision>119</cp:revision>
  <cp:lastPrinted>2018-05-25T13:45:09Z</cp:lastPrinted>
  <dcterms:created xsi:type="dcterms:W3CDTF">2018-01-18T08:24:58Z</dcterms:created>
  <dcterms:modified xsi:type="dcterms:W3CDTF">2018-05-25T13:45:22Z</dcterms:modified>
</cp:coreProperties>
</file>