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56" r:id="rId2"/>
    <p:sldId id="274" r:id="rId3"/>
    <p:sldId id="275" r:id="rId4"/>
    <p:sldId id="279" r:id="rId5"/>
    <p:sldId id="271" r:id="rId6"/>
    <p:sldId id="260" r:id="rId7"/>
    <p:sldId id="268" r:id="rId8"/>
    <p:sldId id="273" r:id="rId9"/>
    <p:sldId id="276" r:id="rId10"/>
    <p:sldId id="272" r:id="rId11"/>
    <p:sldId id="277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1" autoAdjust="0"/>
    <p:restoredTop sz="94690"/>
  </p:normalViewPr>
  <p:slideViewPr>
    <p:cSldViewPr snapToGrid="0" snapToObjects="1">
      <p:cViewPr varScale="1">
        <p:scale>
          <a:sx n="91" d="100"/>
          <a:sy n="91" d="100"/>
        </p:scale>
        <p:origin x="19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B4ED5-D157-44DF-A4B2-CD27C07C0067}" type="datetimeFigureOut">
              <a:rPr lang="es-US" smtClean="0"/>
              <a:t>1/25/17</a:t>
            </a:fld>
            <a:endParaRPr lang="es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A6820-DD68-4574-AD97-D773C31B7469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610274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7054" y="616857"/>
            <a:ext cx="8120594" cy="563347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0654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50654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068178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20809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66385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5068178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 userDrawn="1"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3FC49BF1-FCD3-4395-8FF6-0047AF66228E}" type="datetime4">
              <a:rPr lang="en-US" smtClean="0"/>
              <a:pPr/>
              <a:t>January 25, 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CA861222-2C8B-4501-BE87-6797EC025925}" type="datetime4">
              <a:rPr lang="en-US" smtClean="0"/>
              <a:pPr/>
              <a:t>January 25,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483341"/>
            <a:ext cx="7024744" cy="591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1423590"/>
            <a:ext cx="7263712" cy="4409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Energy</a:t>
            </a:r>
            <a:r>
              <a:rPr lang="es-ES" dirty="0" smtClean="0"/>
              <a:t> </a:t>
            </a:r>
            <a:r>
              <a:rPr lang="es-ES" dirty="0" err="1" smtClean="0"/>
              <a:t>Savings</a:t>
            </a:r>
            <a:r>
              <a:rPr lang="es-ES" dirty="0" smtClean="0"/>
              <a:t> </a:t>
            </a:r>
            <a:r>
              <a:rPr lang="es-ES" dirty="0" err="1" smtClean="0"/>
              <a:t>Insurance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Enero, 2017</a:t>
            </a:r>
            <a:endParaRPr lang="es-ES" dirty="0"/>
          </a:p>
        </p:txBody>
      </p:sp>
      <p:pic>
        <p:nvPicPr>
          <p:cNvPr id="4" name="Imagen 3" descr="BID-ESI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76" y="1165988"/>
            <a:ext cx="7498554" cy="172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66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Cuantificar el ahorro de energía</a:t>
            </a:r>
            <a:endParaRPr lang="es-ES" dirty="0"/>
          </a:p>
        </p:txBody>
      </p:sp>
      <p:pic>
        <p:nvPicPr>
          <p:cNvPr id="4" name="2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6716" y="2008479"/>
            <a:ext cx="5758028" cy="336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uadroTexto 2"/>
          <p:cNvSpPr txBox="1"/>
          <p:nvPr/>
        </p:nvSpPr>
        <p:spPr>
          <a:xfrm>
            <a:off x="7323667" y="6180667"/>
            <a:ext cx="122758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" dirty="0" smtClean="0"/>
              <a:t>Fuente : Manuales ISO50006</a:t>
            </a:r>
            <a:endParaRPr lang="es-ES" sz="600" dirty="0"/>
          </a:p>
        </p:txBody>
      </p:sp>
    </p:spTree>
    <p:extLst>
      <p:ext uri="{BB962C8B-B14F-4D97-AF65-F5344CB8AC3E}">
        <p14:creationId xmlns:p14="http://schemas.microsoft.com/office/powerpoint/2010/main" val="263266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ESI en México</a:t>
            </a:r>
            <a:endParaRPr lang="es-ES" dirty="0"/>
          </a:p>
        </p:txBody>
      </p:sp>
      <p:pic>
        <p:nvPicPr>
          <p:cNvPr id="4" name="Imagen 3" descr="Captura de pantalla 2016-11-14 a las 6.44.39 p.m.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90" y="1904999"/>
            <a:ext cx="2705100" cy="863600"/>
          </a:xfrm>
          <a:prstGeom prst="rect">
            <a:avLst/>
          </a:prstGeom>
        </p:spPr>
      </p:pic>
      <p:pic>
        <p:nvPicPr>
          <p:cNvPr id="5" name="Imagen 4" descr="Captura de pantalla 2016-11-09 a las 6.22.19 a.m.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039" y="1828792"/>
            <a:ext cx="3683000" cy="1143000"/>
          </a:xfrm>
          <a:prstGeom prst="rect">
            <a:avLst/>
          </a:prstGeom>
        </p:spPr>
      </p:pic>
      <p:sp>
        <p:nvSpPr>
          <p:cNvPr id="6" name="19 Flecha abajo"/>
          <p:cNvSpPr/>
          <p:nvPr/>
        </p:nvSpPr>
        <p:spPr>
          <a:xfrm rot="10800000" flipV="1">
            <a:off x="2138370" y="3209528"/>
            <a:ext cx="720080" cy="72008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19 Flecha abajo"/>
          <p:cNvSpPr/>
          <p:nvPr/>
        </p:nvSpPr>
        <p:spPr>
          <a:xfrm rot="10800000" flipV="1">
            <a:off x="6337840" y="3209528"/>
            <a:ext cx="720080" cy="72008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/>
          <p:cNvSpPr txBox="1"/>
          <p:nvPr/>
        </p:nvSpPr>
        <p:spPr>
          <a:xfrm>
            <a:off x="1490138" y="4334935"/>
            <a:ext cx="203132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AGROINDUSTRIA</a:t>
            </a:r>
          </a:p>
          <a:p>
            <a:pPr algn="ctr"/>
            <a:endParaRPr lang="es-ES" dirty="0"/>
          </a:p>
          <a:p>
            <a:pPr algn="ctr"/>
            <a:r>
              <a:rPr lang="es-ES" dirty="0" smtClean="0"/>
              <a:t>ALIMENTOS</a:t>
            </a:r>
          </a:p>
          <a:p>
            <a:pPr algn="ctr"/>
            <a:endParaRPr lang="es-ES" dirty="0"/>
          </a:p>
          <a:p>
            <a:pPr algn="ctr"/>
            <a:r>
              <a:rPr lang="es-ES" dirty="0" smtClean="0"/>
              <a:t>EN OPERACIÓN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4866023" y="4487335"/>
            <a:ext cx="35794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HOTELES</a:t>
            </a:r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ESTUDIO DE MERCADO EN PROCESO</a:t>
            </a:r>
          </a:p>
        </p:txBody>
      </p:sp>
    </p:spTree>
    <p:extLst>
      <p:ext uri="{BB962C8B-B14F-4D97-AF65-F5344CB8AC3E}">
        <p14:creationId xmlns:p14="http://schemas.microsoft.com/office/powerpoint/2010/main" val="2968570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794938" y="1845738"/>
            <a:ext cx="543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GRACIAS !</a:t>
            </a:r>
          </a:p>
          <a:p>
            <a:pPr algn="ctr"/>
            <a:endParaRPr lang="es-E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s-E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</a:rPr>
              <a:t>Ing. Adalberto Padilla Limón</a:t>
            </a:r>
          </a:p>
          <a:p>
            <a:pPr algn="ctr"/>
            <a:endParaRPr lang="es-ES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s-ES" sz="2800" dirty="0" err="1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s-ES" sz="2800" dirty="0" err="1" smtClean="0">
                <a:solidFill>
                  <a:schemeClr val="accent1">
                    <a:lumMod val="75000"/>
                  </a:schemeClr>
                </a:solidFill>
              </a:rPr>
              <a:t>padilla.energia@gmail.com</a:t>
            </a:r>
            <a:endParaRPr lang="es-E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431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No hay pretexto </a:t>
            </a:r>
            <a:r>
              <a:rPr lang="is-IS" dirty="0" smtClean="0"/>
              <a:t>…</a:t>
            </a:r>
            <a:endParaRPr lang="es-ES" dirty="0"/>
          </a:p>
        </p:txBody>
      </p:sp>
      <p:pic>
        <p:nvPicPr>
          <p:cNvPr id="4" name="Marcador de contenido 3" descr="pendulo365kk06100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8" r="5828"/>
          <a:stretch>
            <a:fillRect/>
          </a:stretch>
        </p:blipFill>
        <p:spPr>
          <a:xfrm>
            <a:off x="4708525" y="1423988"/>
            <a:ext cx="3598863" cy="4408487"/>
          </a:xfrm>
        </p:spPr>
      </p:pic>
      <p:sp>
        <p:nvSpPr>
          <p:cNvPr id="5" name="Marcador de contenido 2"/>
          <p:cNvSpPr txBox="1">
            <a:spLocks/>
          </p:cNvSpPr>
          <p:nvPr/>
        </p:nvSpPr>
        <p:spPr>
          <a:xfrm>
            <a:off x="913819" y="1423435"/>
            <a:ext cx="3608812" cy="4409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Todo es relativo </a:t>
            </a:r>
            <a:r>
              <a:rPr lang="is-IS" dirty="0" smtClean="0"/>
              <a:t>…</a:t>
            </a:r>
          </a:p>
          <a:p>
            <a:endParaRPr lang="is-IS" dirty="0" smtClean="0"/>
          </a:p>
          <a:p>
            <a:pPr lvl="1"/>
            <a:r>
              <a:rPr lang="is-IS" dirty="0" smtClean="0"/>
              <a:t>Mucha complejidad vs baja complejidad</a:t>
            </a:r>
          </a:p>
          <a:p>
            <a:pPr lvl="1"/>
            <a:endParaRPr lang="is-IS" dirty="0" smtClean="0"/>
          </a:p>
          <a:p>
            <a:pPr lvl="1"/>
            <a:r>
              <a:rPr lang="is-IS" dirty="0" smtClean="0"/>
              <a:t>Alta inversión vs escasa inversión</a:t>
            </a:r>
          </a:p>
          <a:p>
            <a:pPr lvl="1"/>
            <a:endParaRPr lang="is-IS" dirty="0" smtClean="0"/>
          </a:p>
          <a:p>
            <a:pPr lvl="1"/>
            <a:r>
              <a:rPr lang="is-IS" dirty="0" smtClean="0"/>
              <a:t>Alto impacto vs bajo impacto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478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Que es eficiencia energética?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1334982"/>
            <a:ext cx="7263712" cy="440904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1800" b="1" u="sng" dirty="0" smtClean="0">
                <a:solidFill>
                  <a:srgbClr val="6F9500"/>
                </a:solidFill>
              </a:rPr>
              <a:t>Producir más con menos energía con sentido económico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sz="1800" dirty="0">
              <a:solidFill>
                <a:srgbClr val="6F9500"/>
              </a:solidFill>
            </a:endParaRPr>
          </a:p>
          <a:p>
            <a:pPr marL="6858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600" dirty="0" smtClean="0"/>
              <a:t>En otras palabras: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s-ES" sz="1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1600" b="1" dirty="0">
                <a:solidFill>
                  <a:schemeClr val="accent1">
                    <a:lumMod val="75000"/>
                  </a:schemeClr>
                </a:solidFill>
              </a:rPr>
              <a:t>MODERNIZACIÓN</a:t>
            </a:r>
            <a:r>
              <a:rPr lang="es-ES" sz="1600" dirty="0"/>
              <a:t>: </a:t>
            </a:r>
            <a:r>
              <a:rPr lang="es-ES" sz="1600" dirty="0" smtClean="0"/>
              <a:t>Continuidad </a:t>
            </a:r>
            <a:r>
              <a:rPr lang="es-ES" sz="1600" dirty="0"/>
              <a:t>y calidad en los procesos sustantivos, evitando paros continuos y re-procesos</a:t>
            </a:r>
            <a:r>
              <a:rPr lang="es-ES" sz="1600" dirty="0" smtClean="0"/>
              <a:t>.</a:t>
            </a:r>
            <a:endParaRPr lang="es-ES" sz="1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1600" b="1" dirty="0">
                <a:solidFill>
                  <a:srgbClr val="6F9500"/>
                </a:solidFill>
              </a:rPr>
              <a:t>COMPETITIVIDAD</a:t>
            </a:r>
            <a:r>
              <a:rPr lang="es-ES" sz="1600" dirty="0" smtClean="0"/>
              <a:t>: Ser </a:t>
            </a:r>
            <a:r>
              <a:rPr lang="es-ES" sz="1600" dirty="0"/>
              <a:t>menos vulnerable a la incertidumbre del costo energético por medio de la reducción en el consumo de uno de los insumos mas importantes</a:t>
            </a:r>
            <a:r>
              <a:rPr lang="es-ES" sz="1600" dirty="0" smtClean="0"/>
              <a:t>.</a:t>
            </a:r>
            <a:endParaRPr lang="es-ES" sz="1600" b="1" dirty="0" smtClean="0">
              <a:solidFill>
                <a:srgbClr val="6F9500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1600" b="1" dirty="0" smtClean="0">
                <a:solidFill>
                  <a:srgbClr val="6F9500"/>
                </a:solidFill>
              </a:rPr>
              <a:t>SEGURIDAD ENERGÉTICA</a:t>
            </a:r>
            <a:r>
              <a:rPr lang="es-ES" sz="1600" dirty="0" smtClean="0"/>
              <a:t>: Disminuir externalidades y dependencias en el suministro de energía. </a:t>
            </a:r>
            <a:endParaRPr lang="es-ES" sz="1600" b="1" dirty="0" smtClean="0">
              <a:solidFill>
                <a:srgbClr val="6F9500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1600" b="1" dirty="0" smtClean="0">
                <a:solidFill>
                  <a:srgbClr val="6F9500"/>
                </a:solidFill>
              </a:rPr>
              <a:t>RESPONSABILIDAD </a:t>
            </a:r>
            <a:r>
              <a:rPr lang="es-ES" sz="1600" b="1" dirty="0">
                <a:solidFill>
                  <a:srgbClr val="6F9500"/>
                </a:solidFill>
              </a:rPr>
              <a:t>SOCIAL:</a:t>
            </a:r>
            <a:r>
              <a:rPr lang="es-ES" sz="1600" dirty="0"/>
              <a:t> Compromiso de responsabilidad social en las empresas y soporte a la sustentabilidad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1843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6557" y="483341"/>
            <a:ext cx="7024744" cy="591329"/>
          </a:xfrm>
        </p:spPr>
        <p:txBody>
          <a:bodyPr/>
          <a:lstStyle/>
          <a:p>
            <a:r>
              <a:rPr lang="es-ES" dirty="0" smtClean="0"/>
              <a:t>Pilares de la eficiencia energética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00" y="1947332"/>
            <a:ext cx="6841067" cy="3860801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404553" y="1337736"/>
            <a:ext cx="3760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EFICIENCIA ENERGÉTICA</a:t>
            </a:r>
            <a:endParaRPr lang="es-ES" sz="24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026557" y="3449928"/>
            <a:ext cx="2150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INTERNALIZAR EL USO DE LA ENERGÍA</a:t>
            </a:r>
            <a:endParaRPr lang="es-ES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3177091" y="3602325"/>
            <a:ext cx="2150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RENTABILIZAR LOS PROYECTOS</a:t>
            </a:r>
            <a:endParaRPr lang="es-ES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5480025" y="3454386"/>
            <a:ext cx="2150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MEDIR EL AHORRO DE ENERGÍA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89780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Internalizar el uso de energía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105" y="1626712"/>
            <a:ext cx="6686268" cy="433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04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Economía de la eficiencia energética</a:t>
            </a:r>
            <a:endParaRPr lang="es-ES" dirty="0"/>
          </a:p>
        </p:txBody>
      </p:sp>
      <p:sp>
        <p:nvSpPr>
          <p:cNvPr id="12" name="Rechteck 38"/>
          <p:cNvSpPr>
            <a:spLocks noChangeArrowheads="1"/>
          </p:cNvSpPr>
          <p:nvPr/>
        </p:nvSpPr>
        <p:spPr bwMode="auto">
          <a:xfrm>
            <a:off x="4964015" y="3900837"/>
            <a:ext cx="1365250" cy="1724025"/>
          </a:xfrm>
          <a:prstGeom prst="rect">
            <a:avLst/>
          </a:prstGeom>
          <a:solidFill>
            <a:srgbClr val="99CC00"/>
          </a:solidFill>
          <a:ln w="9525">
            <a:solidFill>
              <a:srgbClr val="002576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s-MX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hteck 39"/>
          <p:cNvSpPr>
            <a:spLocks noChangeArrowheads="1"/>
          </p:cNvSpPr>
          <p:nvPr/>
        </p:nvSpPr>
        <p:spPr bwMode="auto">
          <a:xfrm>
            <a:off x="6610252" y="4897787"/>
            <a:ext cx="1363663" cy="714375"/>
          </a:xfrm>
          <a:prstGeom prst="rect">
            <a:avLst/>
          </a:prstGeom>
          <a:solidFill>
            <a:srgbClr val="99CC00"/>
          </a:solidFill>
          <a:ln w="9525">
            <a:solidFill>
              <a:srgbClr val="002576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s-MX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Rechteck 40"/>
          <p:cNvSpPr>
            <a:spLocks noChangeArrowheads="1"/>
          </p:cNvSpPr>
          <p:nvPr/>
        </p:nvSpPr>
        <p:spPr bwMode="auto">
          <a:xfrm>
            <a:off x="6610252" y="4337400"/>
            <a:ext cx="1363663" cy="576262"/>
          </a:xfrm>
          <a:prstGeom prst="rect">
            <a:avLst/>
          </a:prstGeom>
          <a:solidFill>
            <a:srgbClr val="FF6600"/>
          </a:solidFill>
          <a:ln w="9525">
            <a:solidFill>
              <a:srgbClr val="002576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s-MX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feld 41"/>
          <p:cNvSpPr txBox="1">
            <a:spLocks noChangeArrowheads="1"/>
          </p:cNvSpPr>
          <p:nvPr/>
        </p:nvSpPr>
        <p:spPr bwMode="auto">
          <a:xfrm>
            <a:off x="4964015" y="4264375"/>
            <a:ext cx="13652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MX" sz="1400"/>
              <a:t>Consumo esperado</a:t>
            </a:r>
          </a:p>
          <a:p>
            <a:pPr algn="ctr" eaLnBrk="1" hangingPunct="1"/>
            <a:r>
              <a:rPr lang="es-MX" sz="1400"/>
              <a:t>inercial</a:t>
            </a:r>
          </a:p>
        </p:txBody>
      </p:sp>
      <p:sp>
        <p:nvSpPr>
          <p:cNvPr id="16" name="Textfeld 42"/>
          <p:cNvSpPr txBox="1">
            <a:spLocks noChangeArrowheads="1"/>
          </p:cNvSpPr>
          <p:nvPr/>
        </p:nvSpPr>
        <p:spPr bwMode="auto">
          <a:xfrm>
            <a:off x="6610252" y="4897787"/>
            <a:ext cx="136366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MX" sz="1400"/>
              <a:t>Consumo esperado con modernización</a:t>
            </a:r>
          </a:p>
        </p:txBody>
      </p:sp>
      <p:sp>
        <p:nvSpPr>
          <p:cNvPr id="17" name="Rechteck 43"/>
          <p:cNvSpPr>
            <a:spLocks noChangeArrowheads="1"/>
          </p:cNvSpPr>
          <p:nvPr/>
        </p:nvSpPr>
        <p:spPr bwMode="auto">
          <a:xfrm>
            <a:off x="6572152" y="4337400"/>
            <a:ext cx="13636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MX" sz="1400"/>
              <a:t>Inversión requerida</a:t>
            </a:r>
          </a:p>
        </p:txBody>
      </p:sp>
      <p:sp>
        <p:nvSpPr>
          <p:cNvPr id="18" name="Rechteck 45"/>
          <p:cNvSpPr>
            <a:spLocks noChangeArrowheads="1"/>
          </p:cNvSpPr>
          <p:nvPr/>
        </p:nvSpPr>
        <p:spPr bwMode="auto">
          <a:xfrm>
            <a:off x="4878290" y="5655025"/>
            <a:ext cx="1531937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s-MX" sz="1500"/>
              <a:t>siguientes 5 años</a:t>
            </a:r>
          </a:p>
        </p:txBody>
      </p:sp>
      <p:sp>
        <p:nvSpPr>
          <p:cNvPr id="19" name="Rechteck 46"/>
          <p:cNvSpPr>
            <a:spLocks noChangeArrowheads="1"/>
          </p:cNvSpPr>
          <p:nvPr/>
        </p:nvSpPr>
        <p:spPr bwMode="auto">
          <a:xfrm>
            <a:off x="6522940" y="5669312"/>
            <a:ext cx="1531937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s-MX" sz="1500"/>
              <a:t>siguientes 5 años</a:t>
            </a:r>
          </a:p>
        </p:txBody>
      </p:sp>
      <p:grpSp>
        <p:nvGrpSpPr>
          <p:cNvPr id="27" name="Agrupar 26"/>
          <p:cNvGrpSpPr/>
          <p:nvPr/>
        </p:nvGrpSpPr>
        <p:grpSpPr>
          <a:xfrm>
            <a:off x="1053206" y="1219399"/>
            <a:ext cx="7125199" cy="2296727"/>
            <a:chOff x="152400" y="1616075"/>
            <a:chExt cx="8645525" cy="2244725"/>
          </a:xfrm>
        </p:grpSpPr>
        <p:pic>
          <p:nvPicPr>
            <p:cNvPr id="4" name="Bild 4" descr="skd188822sdc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2290763"/>
              <a:ext cx="981075" cy="736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Bild 2" descr="image1111-250x250-250x250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0488" y="1616075"/>
              <a:ext cx="1130300" cy="1130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Eingebuchteter Richtungspfeil 7"/>
            <p:cNvSpPr>
              <a:spLocks noChangeArrowheads="1"/>
            </p:cNvSpPr>
            <p:nvPr/>
          </p:nvSpPr>
          <p:spPr bwMode="auto">
            <a:xfrm>
              <a:off x="1616075" y="3500438"/>
              <a:ext cx="5988050" cy="360362"/>
            </a:xfrm>
            <a:prstGeom prst="chevron">
              <a:avLst>
                <a:gd name="adj" fmla="val 81161"/>
              </a:avLst>
            </a:prstGeom>
            <a:gradFill rotWithShape="1">
              <a:gsLst>
                <a:gs pos="0">
                  <a:srgbClr val="001563"/>
                </a:gs>
                <a:gs pos="80000">
                  <a:srgbClr val="002083"/>
                </a:gs>
                <a:gs pos="100000">
                  <a:srgbClr val="001F87"/>
                </a:gs>
              </a:gsLst>
              <a:lin ang="16200000"/>
            </a:gradFill>
            <a:ln w="9525">
              <a:solidFill>
                <a:srgbClr val="002576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s-MX" sz="1600" b="1" dirty="0">
                  <a:solidFill>
                    <a:schemeClr val="bg1"/>
                  </a:solidFill>
                </a:rPr>
                <a:t>Vida útil (mas de </a:t>
              </a:r>
              <a:r>
                <a:rPr lang="es-MX" sz="1600" b="1" dirty="0" smtClean="0">
                  <a:solidFill>
                    <a:schemeClr val="bg1"/>
                  </a:solidFill>
                </a:rPr>
                <a:t>20 </a:t>
              </a:r>
              <a:r>
                <a:rPr lang="es-MX" sz="1600" b="1" dirty="0">
                  <a:solidFill>
                    <a:schemeClr val="bg1"/>
                  </a:solidFill>
                </a:rPr>
                <a:t>años)</a:t>
              </a:r>
            </a:p>
          </p:txBody>
        </p:sp>
        <p:sp>
          <p:nvSpPr>
            <p:cNvPr id="7" name="Freihandform 23"/>
            <p:cNvSpPr>
              <a:spLocks/>
            </p:cNvSpPr>
            <p:nvPr/>
          </p:nvSpPr>
          <p:spPr bwMode="auto">
            <a:xfrm>
              <a:off x="1598613" y="2106613"/>
              <a:ext cx="5988050" cy="1082675"/>
            </a:xfrm>
            <a:custGeom>
              <a:avLst/>
              <a:gdLst>
                <a:gd name="T0" fmla="*/ 0 w 4637852"/>
                <a:gd name="T1" fmla="*/ 4052 h 1019817"/>
                <a:gd name="T2" fmla="*/ 1068861 w 4637852"/>
                <a:gd name="T3" fmla="*/ 83950 h 1019817"/>
                <a:gd name="T4" fmla="*/ 1894799 w 4637852"/>
                <a:gd name="T5" fmla="*/ 573325 h 1019817"/>
                <a:gd name="T6" fmla="*/ 2830052 w 4637852"/>
                <a:gd name="T7" fmla="*/ 892917 h 1019817"/>
                <a:gd name="T8" fmla="*/ 4251152 w 4637852"/>
                <a:gd name="T9" fmla="*/ 1042727 h 1019817"/>
                <a:gd name="T10" fmla="*/ 5259282 w 4637852"/>
                <a:gd name="T11" fmla="*/ 1062700 h 1019817"/>
                <a:gd name="T12" fmla="*/ 5988050 w 4637852"/>
                <a:gd name="T13" fmla="*/ 1082675 h 10198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637852" h="1019817">
                  <a:moveTo>
                    <a:pt x="0" y="3817"/>
                  </a:moveTo>
                  <a:cubicBezTo>
                    <a:pt x="291629" y="-3239"/>
                    <a:pt x="583259" y="-10294"/>
                    <a:pt x="827852" y="79076"/>
                  </a:cubicBezTo>
                  <a:cubicBezTo>
                    <a:pt x="1072445" y="168446"/>
                    <a:pt x="1240210" y="413039"/>
                    <a:pt x="1467556" y="540039"/>
                  </a:cubicBezTo>
                  <a:cubicBezTo>
                    <a:pt x="1694902" y="667039"/>
                    <a:pt x="1887753" y="767385"/>
                    <a:pt x="2191926" y="841076"/>
                  </a:cubicBezTo>
                  <a:cubicBezTo>
                    <a:pt x="2496099" y="914767"/>
                    <a:pt x="2979013" y="955534"/>
                    <a:pt x="3292593" y="982188"/>
                  </a:cubicBezTo>
                  <a:cubicBezTo>
                    <a:pt x="3606173" y="1008842"/>
                    <a:pt x="4073408" y="1001002"/>
                    <a:pt x="4073408" y="1001002"/>
                  </a:cubicBezTo>
                  <a:lnTo>
                    <a:pt x="4637852" y="1019817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defRPr/>
              </a:pPr>
              <a:endParaRPr lang="es-ES"/>
            </a:p>
          </p:txBody>
        </p:sp>
        <p:cxnSp>
          <p:nvCxnSpPr>
            <p:cNvPr id="8" name="Gerade Verbindung 25"/>
            <p:cNvCxnSpPr/>
            <p:nvPr/>
          </p:nvCxnSpPr>
          <p:spPr>
            <a:xfrm>
              <a:off x="1598613" y="1993900"/>
              <a:ext cx="0" cy="1355725"/>
            </a:xfrm>
            <a:prstGeom prst="line">
              <a:avLst/>
            </a:prstGeom>
            <a:ln>
              <a:headEnd type="stealth" w="lg" len="lg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26"/>
            <p:cNvCxnSpPr/>
            <p:nvPr/>
          </p:nvCxnSpPr>
          <p:spPr>
            <a:xfrm flipH="1">
              <a:off x="1598613" y="3349625"/>
              <a:ext cx="5988050" cy="0"/>
            </a:xfrm>
            <a:prstGeom prst="line">
              <a:avLst/>
            </a:prstGeom>
            <a:ln>
              <a:head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30"/>
            <p:cNvCxnSpPr>
              <a:cxnSpLocks noChangeShapeType="1"/>
            </p:cNvCxnSpPr>
            <p:nvPr/>
          </p:nvCxnSpPr>
          <p:spPr bwMode="auto">
            <a:xfrm flipV="1">
              <a:off x="7586663" y="1993900"/>
              <a:ext cx="0" cy="13557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1" name="Textfeld 31"/>
            <p:cNvSpPr txBox="1">
              <a:spLocks noChangeArrowheads="1"/>
            </p:cNvSpPr>
            <p:nvPr/>
          </p:nvSpPr>
          <p:spPr bwMode="auto">
            <a:xfrm rot="16200000">
              <a:off x="862012" y="2417763"/>
              <a:ext cx="1141413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MX" sz="1600" dirty="0"/>
                <a:t>Eficiencia</a:t>
              </a:r>
            </a:p>
          </p:txBody>
        </p:sp>
        <p:sp>
          <p:nvSpPr>
            <p:cNvPr id="20" name="Pfeil nach unten 49"/>
            <p:cNvSpPr>
              <a:spLocks noChangeArrowheads="1"/>
            </p:cNvSpPr>
            <p:nvPr/>
          </p:nvSpPr>
          <p:spPr bwMode="auto">
            <a:xfrm>
              <a:off x="4289425" y="2736850"/>
              <a:ext cx="320675" cy="481013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00"/>
            </a:solidFill>
            <a:ln w="9525">
              <a:solidFill>
                <a:srgbClr val="002576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s-MX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21" name="Bild 5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35900" y="1824038"/>
              <a:ext cx="962025" cy="1365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Abgerundetes Rechteck 54"/>
          <p:cNvSpPr>
            <a:spLocks noChangeArrowheads="1"/>
          </p:cNvSpPr>
          <p:nvPr/>
        </p:nvSpPr>
        <p:spPr bwMode="auto">
          <a:xfrm>
            <a:off x="4700490" y="3762725"/>
            <a:ext cx="3459162" cy="2317750"/>
          </a:xfrm>
          <a:prstGeom prst="roundRect">
            <a:avLst>
              <a:gd name="adj" fmla="val 10037"/>
            </a:avLst>
          </a:prstGeom>
          <a:noFill/>
          <a:ln w="44450">
            <a:solidFill>
              <a:srgbClr val="FF66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de-DE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Rechteck 40"/>
          <p:cNvSpPr>
            <a:spLocks noChangeArrowheads="1"/>
          </p:cNvSpPr>
          <p:nvPr/>
        </p:nvSpPr>
        <p:spPr bwMode="auto">
          <a:xfrm>
            <a:off x="6610252" y="3913537"/>
            <a:ext cx="1363663" cy="417513"/>
          </a:xfrm>
          <a:prstGeom prst="rect">
            <a:avLst/>
          </a:prstGeom>
          <a:solidFill>
            <a:srgbClr val="6296FF"/>
          </a:solidFill>
          <a:ln w="9525">
            <a:solidFill>
              <a:srgbClr val="002576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s-MX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Rechteck 43"/>
          <p:cNvSpPr>
            <a:spLocks noChangeArrowheads="1"/>
          </p:cNvSpPr>
          <p:nvPr/>
        </p:nvSpPr>
        <p:spPr bwMode="auto">
          <a:xfrm>
            <a:off x="6597552" y="3832575"/>
            <a:ext cx="1363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MX" sz="1400"/>
              <a:t>Beneficio al empresario</a:t>
            </a:r>
          </a:p>
        </p:txBody>
      </p:sp>
      <p:sp>
        <p:nvSpPr>
          <p:cNvPr id="28" name="Rectángulo 27"/>
          <p:cNvSpPr/>
          <p:nvPr/>
        </p:nvSpPr>
        <p:spPr>
          <a:xfrm>
            <a:off x="1701138" y="3716171"/>
            <a:ext cx="1430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EFICIENCIA</a:t>
            </a:r>
            <a:endParaRPr lang="es-ES" dirty="0"/>
          </a:p>
        </p:txBody>
      </p:sp>
      <p:sp>
        <p:nvSpPr>
          <p:cNvPr id="29" name="Rectángulo 28"/>
          <p:cNvSpPr/>
          <p:nvPr/>
        </p:nvSpPr>
        <p:spPr>
          <a:xfrm>
            <a:off x="1794066" y="4479715"/>
            <a:ext cx="28757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AHORRO (ENERGIA -&gt; $) </a:t>
            </a:r>
            <a:endParaRPr lang="es-ES" dirty="0"/>
          </a:p>
        </p:txBody>
      </p:sp>
      <p:sp>
        <p:nvSpPr>
          <p:cNvPr id="30" name="Rectángulo 29"/>
          <p:cNvSpPr/>
          <p:nvPr/>
        </p:nvSpPr>
        <p:spPr>
          <a:xfrm>
            <a:off x="1264994" y="5387890"/>
            <a:ext cx="237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PROYECTOS </a:t>
            </a:r>
          </a:p>
          <a:p>
            <a:pPr algn="ctr"/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AUTOFINANCIABLES</a:t>
            </a:r>
            <a:endParaRPr lang="es-ES" dirty="0"/>
          </a:p>
        </p:txBody>
      </p:sp>
      <p:sp>
        <p:nvSpPr>
          <p:cNvPr id="31" name="Flecha abajo 30"/>
          <p:cNvSpPr/>
          <p:nvPr/>
        </p:nvSpPr>
        <p:spPr>
          <a:xfrm>
            <a:off x="2092944" y="4067707"/>
            <a:ext cx="617533" cy="442988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33" name="Flecha abajo 32"/>
          <p:cNvSpPr/>
          <p:nvPr/>
        </p:nvSpPr>
        <p:spPr>
          <a:xfrm>
            <a:off x="2092944" y="4897787"/>
            <a:ext cx="617533" cy="442988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512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6314" y="483341"/>
            <a:ext cx="5510649" cy="591329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Mitigación del riesgo con ESI</a:t>
            </a:r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1856513" y="1922278"/>
            <a:ext cx="5176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Tecnologías estándares probadas en el </a:t>
            </a:r>
            <a:r>
              <a:rPr lang="es-ES" dirty="0" smtClean="0"/>
              <a:t>mercado</a:t>
            </a:r>
            <a:endParaRPr lang="es-ES" dirty="0"/>
          </a:p>
        </p:txBody>
      </p:sp>
      <p:sp>
        <p:nvSpPr>
          <p:cNvPr id="11" name="Rectángulo 10"/>
          <p:cNvSpPr/>
          <p:nvPr/>
        </p:nvSpPr>
        <p:spPr>
          <a:xfrm>
            <a:off x="1866652" y="2589440"/>
            <a:ext cx="6534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/>
              <a:t>Proveedores validados con base en su experiencia y respaldo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1874769" y="3352650"/>
            <a:ext cx="6462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/>
              <a:t>Proyectos validados con base en su capacidad para generar </a:t>
            </a:r>
            <a:r>
              <a:rPr lang="es-ES" dirty="0" smtClean="0"/>
              <a:t>ahorros</a:t>
            </a:r>
            <a:endParaRPr lang="es-ES" dirty="0"/>
          </a:p>
        </p:txBody>
      </p:sp>
      <p:sp>
        <p:nvSpPr>
          <p:cNvPr id="13" name="Rectángulo 12"/>
          <p:cNvSpPr/>
          <p:nvPr/>
        </p:nvSpPr>
        <p:spPr>
          <a:xfrm>
            <a:off x="1903121" y="4123917"/>
            <a:ext cx="6462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/>
              <a:t>Verificación de la puesta en marcha del proyecto y del cumplimiento de sus indicadores energéticos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903121" y="5193641"/>
            <a:ext cx="2777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/>
              <a:t>Integración de una fianza</a:t>
            </a: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579" y="1852557"/>
            <a:ext cx="67310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92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5 Flecha abajo"/>
          <p:cNvSpPr/>
          <p:nvPr/>
        </p:nvSpPr>
        <p:spPr>
          <a:xfrm flipV="1">
            <a:off x="1475656" y="2420888"/>
            <a:ext cx="1080120" cy="2808312"/>
          </a:xfrm>
          <a:prstGeom prst="down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Método</a:t>
            </a:r>
            <a:endParaRPr lang="es-MX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471126"/>
            <a:ext cx="965572" cy="3262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 l="50450" t="32720" r="4551" b="27680"/>
          <a:stretch>
            <a:fillRect/>
          </a:stretch>
        </p:blipFill>
        <p:spPr bwMode="auto">
          <a:xfrm>
            <a:off x="4139952" y="2708920"/>
            <a:ext cx="3240360" cy="1782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9 Flecha abajo"/>
          <p:cNvSpPr/>
          <p:nvPr/>
        </p:nvSpPr>
        <p:spPr>
          <a:xfrm rot="10800000" flipV="1">
            <a:off x="5508104" y="4581128"/>
            <a:ext cx="720080" cy="72008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20 Flecha abajo"/>
          <p:cNvSpPr/>
          <p:nvPr/>
        </p:nvSpPr>
        <p:spPr>
          <a:xfrm rot="10800000" flipV="1">
            <a:off x="5508104" y="1916832"/>
            <a:ext cx="720080" cy="72008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/>
          <p:cNvSpPr txBox="1"/>
          <p:nvPr/>
        </p:nvSpPr>
        <p:spPr>
          <a:xfrm>
            <a:off x="5508104" y="5445224"/>
            <a:ext cx="739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USO</a:t>
            </a:r>
            <a:endParaRPr lang="es-ES" sz="2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5078248" y="1340768"/>
            <a:ext cx="1581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CONSUMO</a:t>
            </a:r>
            <a:endParaRPr lang="es-ES" sz="2400" b="1" dirty="0"/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1043490" y="483341"/>
            <a:ext cx="7024744" cy="591329"/>
          </a:xfrm>
        </p:spPr>
        <p:txBody>
          <a:bodyPr>
            <a:normAutofit/>
          </a:bodyPr>
          <a:lstStyle/>
          <a:p>
            <a:r>
              <a:rPr lang="es-ES" dirty="0" smtClean="0"/>
              <a:t>Cuantificar el ahorro de energía</a:t>
            </a:r>
            <a:endParaRPr lang="es-ES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3928533" y="2133600"/>
            <a:ext cx="3691467" cy="2726267"/>
          </a:xfrm>
          <a:prstGeom prst="roundRect">
            <a:avLst/>
          </a:prstGeom>
          <a:noFill/>
          <a:ln w="25400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111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Cuantificar el ahorro de energía</a:t>
            </a:r>
            <a:endParaRPr lang="es-ES" dirty="0"/>
          </a:p>
        </p:txBody>
      </p:sp>
      <p:pic>
        <p:nvPicPr>
          <p:cNvPr id="5" name="Imagen 4" descr="Captura de pantalla 2017-01-24 a las 5.48.28 p.m.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06" y="1202267"/>
            <a:ext cx="7992462" cy="497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58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621</TotalTime>
  <Words>275</Words>
  <Application>Microsoft Macintosh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ＭＳ Ｐゴシック</vt:lpstr>
      <vt:lpstr>Wingdings 2</vt:lpstr>
      <vt:lpstr>Austin</vt:lpstr>
      <vt:lpstr>Energy Savings Insurance</vt:lpstr>
      <vt:lpstr>No hay pretexto …</vt:lpstr>
      <vt:lpstr>Que es eficiencia energética?</vt:lpstr>
      <vt:lpstr>Pilares de la eficiencia energética</vt:lpstr>
      <vt:lpstr>Internalizar el uso de energía</vt:lpstr>
      <vt:lpstr>Economía de la eficiencia energética</vt:lpstr>
      <vt:lpstr>Mitigación del riesgo con ESI</vt:lpstr>
      <vt:lpstr>Cuantificar el ahorro de energía</vt:lpstr>
      <vt:lpstr>Cuantificar el ahorro de energía</vt:lpstr>
      <vt:lpstr>Cuantificar el ahorro de energía</vt:lpstr>
      <vt:lpstr>ESI en México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Eficiencia Energética para PYMES</dc:title>
  <dc:creator>Adalberto  Padilla Limón</dc:creator>
  <cp:lastModifiedBy>Lucila Serra</cp:lastModifiedBy>
  <cp:revision>44</cp:revision>
  <dcterms:created xsi:type="dcterms:W3CDTF">2016-05-26T21:49:49Z</dcterms:created>
  <dcterms:modified xsi:type="dcterms:W3CDTF">2017-01-25T19:02:58Z</dcterms:modified>
</cp:coreProperties>
</file>