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659" r:id="rId2"/>
    <p:sldId id="730" r:id="rId3"/>
    <p:sldId id="741" r:id="rId4"/>
    <p:sldId id="737" r:id="rId5"/>
    <p:sldId id="697" r:id="rId6"/>
    <p:sldId id="681" r:id="rId7"/>
    <p:sldId id="743" r:id="rId8"/>
    <p:sldId id="745" r:id="rId9"/>
    <p:sldId id="696" r:id="rId10"/>
    <p:sldId id="744" r:id="rId11"/>
    <p:sldId id="679" r:id="rId12"/>
    <p:sldId id="736" r:id="rId13"/>
    <p:sldId id="735" r:id="rId14"/>
    <p:sldId id="725" r:id="rId15"/>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9">
          <p15:clr>
            <a:srgbClr val="A4A3A4"/>
          </p15:clr>
        </p15:guide>
        <p15:guide id="2" pos="14387">
          <p15:clr>
            <a:srgbClr val="A4A3A4"/>
          </p15:clr>
        </p15:guide>
        <p15:guide id="3" pos="96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35F"/>
    <a:srgbClr val="DEA902"/>
    <a:srgbClr val="666666"/>
    <a:srgbClr val="445469"/>
    <a:srgbClr val="B78B02"/>
    <a:srgbClr val="F10F21"/>
    <a:srgbClr val="D09E02"/>
    <a:srgbClr val="1E27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16" autoAdjust="0"/>
    <p:restoredTop sz="82566" autoAdjust="0"/>
  </p:normalViewPr>
  <p:slideViewPr>
    <p:cSldViewPr snapToGrid="0" snapToObjects="1">
      <p:cViewPr varScale="1">
        <p:scale>
          <a:sx n="39" d="100"/>
          <a:sy n="39" d="100"/>
        </p:scale>
        <p:origin x="1544" y="184"/>
      </p:cViewPr>
      <p:guideLst>
        <p:guide orient="horz" pos="519"/>
        <p:guide pos="14387"/>
        <p:guide pos="969"/>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849143083656285"/>
          <c:y val="0.0352735278090794"/>
          <c:w val="0.642991865790724"/>
          <c:h val="0.88746025573878"/>
        </c:manualLayout>
      </c:layout>
      <c:barChart>
        <c:barDir val="col"/>
        <c:grouping val="stacked"/>
        <c:varyColors val="0"/>
        <c:ser>
          <c:idx val="0"/>
          <c:order val="0"/>
          <c:tx>
            <c:strRef>
              <c:f>'HVAC-Cash flow'!$B$57</c:f>
              <c:strCache>
                <c:ptCount val="1"/>
                <c:pt idx="0">
                  <c:v>Capital</c:v>
                </c:pt>
              </c:strCache>
            </c:strRef>
          </c:tx>
          <c:spPr>
            <a:solidFill>
              <a:srgbClr val="CC6633"/>
            </a:solidFill>
            <a:effectLst/>
          </c:spPr>
          <c:invertIfNegative val="0"/>
          <c:cat>
            <c:numRef>
              <c:f>'HVAC-Cash flow'!$C$56:$M$56</c:f>
              <c:numCache>
                <c:formatCode>General</c:formatCode>
                <c:ptCount val="11"/>
                <c:pt idx="0">
                  <c:v>0.0</c:v>
                </c:pt>
                <c:pt idx="1">
                  <c:v>1.0</c:v>
                </c:pt>
                <c:pt idx="2">
                  <c:v>2.0</c:v>
                </c:pt>
                <c:pt idx="3">
                  <c:v>3.0</c:v>
                </c:pt>
                <c:pt idx="4">
                  <c:v>4.0</c:v>
                </c:pt>
                <c:pt idx="5">
                  <c:v>5.0</c:v>
                </c:pt>
                <c:pt idx="6">
                  <c:v>6.0</c:v>
                </c:pt>
                <c:pt idx="7">
                  <c:v>7.0</c:v>
                </c:pt>
                <c:pt idx="8">
                  <c:v>8.0</c:v>
                </c:pt>
                <c:pt idx="9">
                  <c:v>9.0</c:v>
                </c:pt>
                <c:pt idx="10">
                  <c:v>10.0</c:v>
                </c:pt>
              </c:numCache>
            </c:numRef>
          </c:cat>
          <c:val>
            <c:numRef>
              <c:f>'HVAC-Cash flow'!$C$57:$M$57</c:f>
              <c:numCache>
                <c:formatCode>General</c:formatCode>
                <c:ptCount val="11"/>
                <c:pt idx="0" formatCode="#,##0;[Red]\-#,##0">
                  <c:v>-18286.8</c:v>
                </c:pt>
              </c:numCache>
            </c:numRef>
          </c:val>
        </c:ser>
        <c:ser>
          <c:idx val="1"/>
          <c:order val="1"/>
          <c:tx>
            <c:strRef>
              <c:f>'HVAC-Cash flow'!$B$58</c:f>
              <c:strCache>
                <c:ptCount val="1"/>
                <c:pt idx="0">
                  <c:v>Deuda</c:v>
                </c:pt>
              </c:strCache>
            </c:strRef>
          </c:tx>
          <c:spPr>
            <a:pattFill prst="wdUpDiag">
              <a:fgClr>
                <a:srgbClr val="FF6600"/>
              </a:fgClr>
              <a:bgClr>
                <a:prstClr val="white"/>
              </a:bgClr>
            </a:pattFill>
            <a:effectLst/>
          </c:spPr>
          <c:invertIfNegative val="0"/>
          <c:cat>
            <c:numRef>
              <c:f>'HVAC-Cash flow'!$C$56:$M$56</c:f>
              <c:numCache>
                <c:formatCode>General</c:formatCode>
                <c:ptCount val="11"/>
                <c:pt idx="0">
                  <c:v>0.0</c:v>
                </c:pt>
                <c:pt idx="1">
                  <c:v>1.0</c:v>
                </c:pt>
                <c:pt idx="2">
                  <c:v>2.0</c:v>
                </c:pt>
                <c:pt idx="3">
                  <c:v>3.0</c:v>
                </c:pt>
                <c:pt idx="4">
                  <c:v>4.0</c:v>
                </c:pt>
                <c:pt idx="5">
                  <c:v>5.0</c:v>
                </c:pt>
                <c:pt idx="6">
                  <c:v>6.0</c:v>
                </c:pt>
                <c:pt idx="7">
                  <c:v>7.0</c:v>
                </c:pt>
                <c:pt idx="8">
                  <c:v>8.0</c:v>
                </c:pt>
                <c:pt idx="9">
                  <c:v>9.0</c:v>
                </c:pt>
                <c:pt idx="10">
                  <c:v>10.0</c:v>
                </c:pt>
              </c:numCache>
            </c:numRef>
          </c:cat>
          <c:val>
            <c:numRef>
              <c:f>'HVAC-Cash flow'!$C$58:$M$58</c:f>
              <c:numCache>
                <c:formatCode>General</c:formatCode>
                <c:ptCount val="11"/>
                <c:pt idx="0" formatCode="#,##0;[Red]\-#,##0">
                  <c:v>-73147.2</c:v>
                </c:pt>
              </c:numCache>
            </c:numRef>
          </c:val>
        </c:ser>
        <c:ser>
          <c:idx val="2"/>
          <c:order val="2"/>
          <c:tx>
            <c:strRef>
              <c:f>'HVAC-Cash flow'!$B$59</c:f>
              <c:strCache>
                <c:ptCount val="1"/>
                <c:pt idx="0">
                  <c:v>Ingreso (ahorros)</c:v>
                </c:pt>
              </c:strCache>
            </c:strRef>
          </c:tx>
          <c:spPr>
            <a:solidFill>
              <a:srgbClr val="99CC99"/>
            </a:solidFill>
            <a:effectLst/>
          </c:spPr>
          <c:invertIfNegative val="0"/>
          <c:cat>
            <c:numRef>
              <c:f>'HVAC-Cash flow'!$C$56:$M$56</c:f>
              <c:numCache>
                <c:formatCode>General</c:formatCode>
                <c:ptCount val="11"/>
                <c:pt idx="0">
                  <c:v>0.0</c:v>
                </c:pt>
                <c:pt idx="1">
                  <c:v>1.0</c:v>
                </c:pt>
                <c:pt idx="2">
                  <c:v>2.0</c:v>
                </c:pt>
                <c:pt idx="3">
                  <c:v>3.0</c:v>
                </c:pt>
                <c:pt idx="4">
                  <c:v>4.0</c:v>
                </c:pt>
                <c:pt idx="5">
                  <c:v>5.0</c:v>
                </c:pt>
                <c:pt idx="6">
                  <c:v>6.0</c:v>
                </c:pt>
                <c:pt idx="7">
                  <c:v>7.0</c:v>
                </c:pt>
                <c:pt idx="8">
                  <c:v>8.0</c:v>
                </c:pt>
                <c:pt idx="9">
                  <c:v>9.0</c:v>
                </c:pt>
                <c:pt idx="10">
                  <c:v>10.0</c:v>
                </c:pt>
              </c:numCache>
            </c:numRef>
          </c:cat>
          <c:val>
            <c:numRef>
              <c:f>'HVAC-Cash flow'!$C$59:$M$59</c:f>
              <c:numCache>
                <c:formatCode>#,##0;[Red]\-#,##0</c:formatCode>
                <c:ptCount val="11"/>
                <c:pt idx="1">
                  <c:v>21987.221</c:v>
                </c:pt>
                <c:pt idx="2">
                  <c:v>22697.7095262</c:v>
                </c:pt>
                <c:pt idx="3">
                  <c:v>23438.18066820564</c:v>
                </c:pt>
                <c:pt idx="4">
                  <c:v>24209.89969240392</c:v>
                </c:pt>
                <c:pt idx="5">
                  <c:v>25014.18525942336</c:v>
                </c:pt>
                <c:pt idx="6">
                  <c:v>25852.41167737087</c:v>
                </c:pt>
                <c:pt idx="7">
                  <c:v>26726.01125015608</c:v>
                </c:pt>
                <c:pt idx="8">
                  <c:v>27636.47672491267</c:v>
                </c:pt>
                <c:pt idx="9">
                  <c:v>28585.36384270398</c:v>
                </c:pt>
                <c:pt idx="10">
                  <c:v>29574.2939968661</c:v>
                </c:pt>
              </c:numCache>
            </c:numRef>
          </c:val>
        </c:ser>
        <c:ser>
          <c:idx val="3"/>
          <c:order val="3"/>
          <c:tx>
            <c:strRef>
              <c:f>'HVAC-Cash flow'!$B$60</c:f>
              <c:strCache>
                <c:ptCount val="1"/>
                <c:pt idx="0">
                  <c:v>Pago de crédito</c:v>
                </c:pt>
              </c:strCache>
            </c:strRef>
          </c:tx>
          <c:spPr>
            <a:solidFill>
              <a:srgbClr val="FF6600"/>
            </a:solidFill>
            <a:effectLst/>
          </c:spPr>
          <c:invertIfNegative val="0"/>
          <c:cat>
            <c:numRef>
              <c:f>'HVAC-Cash flow'!$C$56:$M$56</c:f>
              <c:numCache>
                <c:formatCode>General</c:formatCode>
                <c:ptCount val="11"/>
                <c:pt idx="0">
                  <c:v>0.0</c:v>
                </c:pt>
                <c:pt idx="1">
                  <c:v>1.0</c:v>
                </c:pt>
                <c:pt idx="2">
                  <c:v>2.0</c:v>
                </c:pt>
                <c:pt idx="3">
                  <c:v>3.0</c:v>
                </c:pt>
                <c:pt idx="4">
                  <c:v>4.0</c:v>
                </c:pt>
                <c:pt idx="5">
                  <c:v>5.0</c:v>
                </c:pt>
                <c:pt idx="6">
                  <c:v>6.0</c:v>
                </c:pt>
                <c:pt idx="7">
                  <c:v>7.0</c:v>
                </c:pt>
                <c:pt idx="8">
                  <c:v>8.0</c:v>
                </c:pt>
                <c:pt idx="9">
                  <c:v>9.0</c:v>
                </c:pt>
                <c:pt idx="10">
                  <c:v>10.0</c:v>
                </c:pt>
              </c:numCache>
            </c:numRef>
          </c:cat>
          <c:val>
            <c:numRef>
              <c:f>'HVAC-Cash flow'!$C$60:$M$60</c:f>
              <c:numCache>
                <c:formatCode>#,##0;[Red]\-#,##0</c:formatCode>
                <c:ptCount val="11"/>
                <c:pt idx="1">
                  <c:v>-17291.91588353123</c:v>
                </c:pt>
                <c:pt idx="2">
                  <c:v>-17291.91588353123</c:v>
                </c:pt>
                <c:pt idx="3">
                  <c:v>-17291.91588353123</c:v>
                </c:pt>
                <c:pt idx="4">
                  <c:v>-17291.91588353123</c:v>
                </c:pt>
                <c:pt idx="5">
                  <c:v>-17291.91588353123</c:v>
                </c:pt>
                <c:pt idx="6">
                  <c:v>0.0</c:v>
                </c:pt>
                <c:pt idx="7">
                  <c:v>0.0</c:v>
                </c:pt>
                <c:pt idx="8">
                  <c:v>0.0</c:v>
                </c:pt>
                <c:pt idx="9">
                  <c:v>0.0</c:v>
                </c:pt>
                <c:pt idx="10">
                  <c:v>0.0</c:v>
                </c:pt>
              </c:numCache>
            </c:numRef>
          </c:val>
        </c:ser>
        <c:ser>
          <c:idx val="4"/>
          <c:order val="4"/>
          <c:tx>
            <c:strRef>
              <c:f>'HVAC-Cash flow'!$B$61</c:f>
              <c:strCache>
                <c:ptCount val="1"/>
                <c:pt idx="0">
                  <c:v>Egresos</c:v>
                </c:pt>
              </c:strCache>
            </c:strRef>
          </c:tx>
          <c:spPr>
            <a:solidFill>
              <a:srgbClr val="CC9966"/>
            </a:solidFill>
            <a:effectLst/>
          </c:spPr>
          <c:invertIfNegative val="0"/>
          <c:cat>
            <c:numRef>
              <c:f>'HVAC-Cash flow'!$C$56:$M$56</c:f>
              <c:numCache>
                <c:formatCode>General</c:formatCode>
                <c:ptCount val="11"/>
                <c:pt idx="0">
                  <c:v>0.0</c:v>
                </c:pt>
                <c:pt idx="1">
                  <c:v>1.0</c:v>
                </c:pt>
                <c:pt idx="2">
                  <c:v>2.0</c:v>
                </c:pt>
                <c:pt idx="3">
                  <c:v>3.0</c:v>
                </c:pt>
                <c:pt idx="4">
                  <c:v>4.0</c:v>
                </c:pt>
                <c:pt idx="5">
                  <c:v>5.0</c:v>
                </c:pt>
                <c:pt idx="6">
                  <c:v>6.0</c:v>
                </c:pt>
                <c:pt idx="7">
                  <c:v>7.0</c:v>
                </c:pt>
                <c:pt idx="8">
                  <c:v>8.0</c:v>
                </c:pt>
                <c:pt idx="9">
                  <c:v>9.0</c:v>
                </c:pt>
                <c:pt idx="10">
                  <c:v>10.0</c:v>
                </c:pt>
              </c:numCache>
            </c:numRef>
          </c:cat>
          <c:val>
            <c:numRef>
              <c:f>'HVAC-Cash flow'!$C$61:$M$61</c:f>
              <c:numCache>
                <c:formatCode>#,##0;[Red]\-#,##0</c:formatCode>
                <c:ptCount val="11"/>
                <c:pt idx="1">
                  <c:v>-2431.935</c:v>
                </c:pt>
                <c:pt idx="2">
                  <c:v>-884.3399999999982</c:v>
                </c:pt>
                <c:pt idx="3">
                  <c:v>-1190.924925306043</c:v>
                </c:pt>
                <c:pt idx="4">
                  <c:v>-1573.497621858788</c:v>
                </c:pt>
                <c:pt idx="5">
                  <c:v>-1987.24743550841</c:v>
                </c:pt>
                <c:pt idx="6">
                  <c:v>-7755.723503211307</c:v>
                </c:pt>
                <c:pt idx="7">
                  <c:v>-8017.803375046818</c:v>
                </c:pt>
                <c:pt idx="8">
                  <c:v>-8290.9430174738</c:v>
                </c:pt>
                <c:pt idx="9">
                  <c:v>-8575.6091528112</c:v>
                </c:pt>
                <c:pt idx="10">
                  <c:v>-8872.288199059827</c:v>
                </c:pt>
              </c:numCache>
            </c:numRef>
          </c:val>
        </c:ser>
        <c:dLbls>
          <c:showLegendKey val="0"/>
          <c:showVal val="0"/>
          <c:showCatName val="0"/>
          <c:showSerName val="0"/>
          <c:showPercent val="0"/>
          <c:showBubbleSize val="0"/>
        </c:dLbls>
        <c:gapWidth val="150"/>
        <c:overlap val="100"/>
        <c:axId val="382220688"/>
        <c:axId val="382224688"/>
      </c:barChart>
      <c:catAx>
        <c:axId val="382220688"/>
        <c:scaling>
          <c:orientation val="minMax"/>
        </c:scaling>
        <c:delete val="0"/>
        <c:axPos val="b"/>
        <c:numFmt formatCode="General" sourceLinked="1"/>
        <c:majorTickMark val="out"/>
        <c:minorTickMark val="none"/>
        <c:tickLblPos val="nextTo"/>
        <c:crossAx val="382224688"/>
        <c:crosses val="autoZero"/>
        <c:auto val="1"/>
        <c:lblAlgn val="ctr"/>
        <c:lblOffset val="100"/>
        <c:noMultiLvlLbl val="0"/>
      </c:catAx>
      <c:valAx>
        <c:axId val="382224688"/>
        <c:scaling>
          <c:orientation val="minMax"/>
        </c:scaling>
        <c:delete val="0"/>
        <c:axPos val="l"/>
        <c:majorGridlines/>
        <c:numFmt formatCode="#,##0;[Red]\-#,##0" sourceLinked="1"/>
        <c:majorTickMark val="out"/>
        <c:minorTickMark val="none"/>
        <c:tickLblPos val="nextTo"/>
        <c:crossAx val="382220688"/>
        <c:crosses val="autoZero"/>
        <c:crossBetween val="between"/>
      </c:valAx>
    </c:plotArea>
    <c:legend>
      <c:legendPos val="r"/>
      <c:overlay val="0"/>
    </c:legend>
    <c:plotVisOnly val="1"/>
    <c:dispBlanksAs val="gap"/>
    <c:showDLblsOverMax val="0"/>
  </c:chart>
  <c:txPr>
    <a:bodyPr/>
    <a:lstStyle/>
    <a:p>
      <a:pPr>
        <a:defRPr sz="32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Light"/>
              </a:defRPr>
            </a:lvl1pPr>
          </a:lstStyle>
          <a:p>
            <a:fld id="{EFC10EE1-B198-C942-8235-326C972CBB30}" type="datetimeFigureOut">
              <a:rPr lang="en-US" smtClean="0"/>
              <a:pPr/>
              <a:t>2/1/17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Lato Light"/>
        <a:ea typeface="+mn-ea"/>
        <a:cs typeface="+mn-cs"/>
      </a:defRPr>
    </a:lvl1pPr>
    <a:lvl2pPr marL="914217" algn="l" defTabSz="914217" rtl="0" eaLnBrk="1" latinLnBrk="0" hangingPunct="1">
      <a:defRPr sz="2400" kern="1200">
        <a:solidFill>
          <a:schemeClr val="tx1"/>
        </a:solidFill>
        <a:latin typeface="Lato Light"/>
        <a:ea typeface="+mn-ea"/>
        <a:cs typeface="+mn-cs"/>
      </a:defRPr>
    </a:lvl2pPr>
    <a:lvl3pPr marL="1828434" algn="l" defTabSz="914217" rtl="0" eaLnBrk="1" latinLnBrk="0" hangingPunct="1">
      <a:defRPr sz="2400" kern="1200">
        <a:solidFill>
          <a:schemeClr val="tx1"/>
        </a:solidFill>
        <a:latin typeface="Lato Light"/>
        <a:ea typeface="+mn-ea"/>
        <a:cs typeface="+mn-cs"/>
      </a:defRPr>
    </a:lvl3pPr>
    <a:lvl4pPr marL="2742651" algn="l" defTabSz="914217" rtl="0" eaLnBrk="1" latinLnBrk="0" hangingPunct="1">
      <a:defRPr sz="2400" kern="1200">
        <a:solidFill>
          <a:schemeClr val="tx1"/>
        </a:solidFill>
        <a:latin typeface="Lato Light"/>
        <a:ea typeface="+mn-ea"/>
        <a:cs typeface="+mn-cs"/>
      </a:defRPr>
    </a:lvl4pPr>
    <a:lvl5pPr marL="3656868" algn="l" defTabSz="914217" rtl="0" eaLnBrk="1" latinLnBrk="0" hangingPunct="1">
      <a:defRPr sz="2400" kern="1200">
        <a:solidFill>
          <a:schemeClr val="tx1"/>
        </a:solidFill>
        <a:latin typeface="Lato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371837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4095222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217" rtl="0" eaLnBrk="1" fontAlgn="auto" latinLnBrk="0" hangingPunct="1">
              <a:lnSpc>
                <a:spcPct val="100000"/>
              </a:lnSpc>
              <a:spcBef>
                <a:spcPts val="0"/>
              </a:spcBef>
              <a:spcAft>
                <a:spcPts val="0"/>
              </a:spcAft>
              <a:buClrTx/>
              <a:buSzTx/>
              <a:buFontTx/>
              <a:buNone/>
              <a:tabLst/>
              <a:defRPr/>
            </a:pPr>
            <a:r>
              <a:rPr lang="es-US" dirty="0" err="1" smtClean="0"/>
              <a:t>Mexico</a:t>
            </a:r>
            <a:r>
              <a:rPr lang="es-US" dirty="0" smtClean="0"/>
              <a:t>:</a:t>
            </a:r>
            <a:r>
              <a:rPr lang="es-US" baseline="0" dirty="0" smtClean="0"/>
              <a:t> </a:t>
            </a:r>
            <a:r>
              <a:rPr lang="en-US" sz="2400" kern="1200" dirty="0" smtClean="0">
                <a:solidFill>
                  <a:schemeClr val="tx1"/>
                </a:solidFill>
                <a:effectLst/>
                <a:latin typeface="Lato Light"/>
                <a:ea typeface="+mn-ea"/>
                <a:cs typeface="+mn-cs"/>
              </a:rPr>
              <a:t>Validator company: ANCE, insurer: ASERTA.</a:t>
            </a:r>
            <a:endParaRPr lang="es-US" sz="2400" kern="1200" dirty="0" smtClean="0">
              <a:solidFill>
                <a:schemeClr val="tx1"/>
              </a:solidFill>
              <a:effectLst/>
              <a:latin typeface="Lato Light"/>
              <a:ea typeface="+mn-ea"/>
              <a:cs typeface="+mn-cs"/>
            </a:endParaRPr>
          </a:p>
          <a:p>
            <a:endParaRPr lang="es-US" dirty="0" smtClean="0"/>
          </a:p>
          <a:p>
            <a:pPr marL="0" marR="0" lvl="1" indent="0" algn="l" defTabSz="914217" rtl="0" eaLnBrk="1" fontAlgn="auto" latinLnBrk="0" hangingPunct="1">
              <a:lnSpc>
                <a:spcPct val="100000"/>
              </a:lnSpc>
              <a:spcBef>
                <a:spcPts val="0"/>
              </a:spcBef>
              <a:spcAft>
                <a:spcPts val="0"/>
              </a:spcAft>
              <a:buClrTx/>
              <a:buSzTx/>
              <a:buFontTx/>
              <a:buNone/>
              <a:tabLst/>
              <a:defRPr/>
            </a:pPr>
            <a:r>
              <a:rPr lang="es-US" dirty="0" smtClean="0"/>
              <a:t>Colombia:</a:t>
            </a:r>
            <a:r>
              <a:rPr lang="es-US" baseline="0" dirty="0" smtClean="0"/>
              <a:t> </a:t>
            </a:r>
            <a:r>
              <a:rPr lang="en-US" sz="2400" kern="1200" dirty="0" smtClean="0">
                <a:solidFill>
                  <a:schemeClr val="tx1"/>
                </a:solidFill>
                <a:effectLst/>
                <a:latin typeface="Lato Light"/>
                <a:ea typeface="+mn-ea"/>
                <a:cs typeface="+mn-cs"/>
              </a:rPr>
              <a:t>Validator company: ICONTEC, insurer: SURAMERICANA.</a:t>
            </a:r>
            <a:endParaRPr lang="es-US" sz="2400" kern="1200" dirty="0" smtClean="0">
              <a:solidFill>
                <a:schemeClr val="tx1"/>
              </a:solidFill>
              <a:effectLst/>
              <a:latin typeface="Lato Light"/>
              <a:ea typeface="+mn-ea"/>
              <a:cs typeface="+mn-cs"/>
            </a:endParaRPr>
          </a:p>
          <a:p>
            <a:endParaRPr lang="es-US" dirty="0" smtClean="0"/>
          </a:p>
          <a:p>
            <a:r>
              <a:rPr lang="es-US" dirty="0" smtClean="0"/>
              <a:t>El Salvador: </a:t>
            </a:r>
            <a:r>
              <a:rPr lang="es-US" dirty="0" err="1" smtClean="0"/>
              <a:t>Validatos</a:t>
            </a:r>
            <a:r>
              <a:rPr lang="es-US" dirty="0" smtClean="0"/>
              <a:t>: DQS, </a:t>
            </a:r>
            <a:r>
              <a:rPr lang="es-US" dirty="0" err="1" smtClean="0"/>
              <a:t>insurer</a:t>
            </a:r>
            <a:r>
              <a:rPr lang="es-US" dirty="0" smtClean="0"/>
              <a:t>:</a:t>
            </a:r>
            <a:r>
              <a:rPr lang="es-US" baseline="0" dirty="0" smtClean="0"/>
              <a:t> </a:t>
            </a:r>
            <a:r>
              <a:rPr lang="es-US" baseline="0" dirty="0" err="1" smtClean="0"/>
              <a:t>Asesuiza</a:t>
            </a:r>
            <a:endParaRPr lang="es-US" baseline="0" dirty="0" smtClean="0"/>
          </a:p>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3934224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err="1" smtClean="0"/>
              <a:t>NDBs</a:t>
            </a:r>
            <a:r>
              <a:rPr lang="es-US" dirty="0" smtClean="0"/>
              <a:t> </a:t>
            </a:r>
            <a:r>
              <a:rPr lang="es-US" dirty="0" err="1" smtClean="0"/>
              <a:t>by</a:t>
            </a:r>
            <a:r>
              <a:rPr lang="es-US" dirty="0" smtClean="0"/>
              <a:t> country</a:t>
            </a:r>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1003563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1967107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332552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t>2</a:t>
            </a:fld>
            <a:endParaRPr lang="en-US" dirty="0"/>
          </a:p>
        </p:txBody>
      </p:sp>
    </p:spTree>
    <p:extLst>
      <p:ext uri="{BB962C8B-B14F-4D97-AF65-F5344CB8AC3E}">
        <p14:creationId xmlns:p14="http://schemas.microsoft.com/office/powerpoint/2010/main" val="358780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t>3</a:t>
            </a:fld>
            <a:endParaRPr lang="en-US" dirty="0"/>
          </a:p>
        </p:txBody>
      </p:sp>
    </p:spTree>
    <p:extLst>
      <p:ext uri="{BB962C8B-B14F-4D97-AF65-F5344CB8AC3E}">
        <p14:creationId xmlns:p14="http://schemas.microsoft.com/office/powerpoint/2010/main" val="201252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Lato Light"/>
                <a:ea typeface="+mn-ea"/>
                <a:cs typeface="+mn-cs"/>
              </a:rPr>
              <a:t>The Energy Savings Insurance (ESI) Program overcomes these barriers to investment in EE through the implementation of risk mitigation instruments, its innovative approach is to provide an insurance product that covers projected energy savings for specifically defined and verifiable EE measures as agreed upon in a standard contract between SMEs and technology services providers (TSPs). Its risk-sharing mechanisms compensate firms in the event that promised financial flows associated with EE savings are not realized.</a:t>
            </a:r>
            <a:endParaRPr lang="es-US" sz="2400" kern="1200" dirty="0" smtClean="0">
              <a:solidFill>
                <a:schemeClr val="tx1"/>
              </a:solidFill>
              <a:effectLst/>
              <a:latin typeface="Lato Light"/>
              <a:ea typeface="+mn-ea"/>
              <a:cs typeface="+mn-cs"/>
            </a:endParaRPr>
          </a:p>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2148669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kern="1200" baseline="0" dirty="0" smtClean="0">
                <a:solidFill>
                  <a:schemeClr val="tx1"/>
                </a:solidFill>
                <a:latin typeface="Lato Light"/>
                <a:ea typeface="+mn-ea"/>
                <a:cs typeface="+mn-cs"/>
              </a:rPr>
              <a:t>The energy savings insurance is a financial risk mitigation instrument that helps to build trust</a:t>
            </a:r>
          </a:p>
          <a:p>
            <a:r>
              <a:rPr lang="en-US" sz="2400" b="0" i="0" u="none" strike="noStrike" kern="1200" baseline="0" dirty="0" smtClean="0">
                <a:solidFill>
                  <a:schemeClr val="tx1"/>
                </a:solidFill>
                <a:latin typeface="Lato Light"/>
                <a:ea typeface="+mn-ea"/>
                <a:cs typeface="+mn-cs"/>
              </a:rPr>
              <a:t>between TSPs and firms, and FIs and firms. The insurance acts as the guarantor of the</a:t>
            </a:r>
          </a:p>
          <a:p>
            <a:r>
              <a:rPr lang="en-US" sz="2400" b="0" i="0" u="none" strike="noStrike" kern="1200" baseline="0" dirty="0" smtClean="0">
                <a:solidFill>
                  <a:schemeClr val="tx1"/>
                </a:solidFill>
                <a:latin typeface="Lato Light"/>
                <a:ea typeface="+mn-ea"/>
                <a:cs typeface="+mn-cs"/>
              </a:rPr>
              <a:t>contract’s performance guarantee and pays a firm the performance guarantee in case a TSP</a:t>
            </a:r>
          </a:p>
          <a:p>
            <a:r>
              <a:rPr lang="en-US" sz="2400" b="0" i="0" u="none" strike="noStrike" kern="1200" baseline="0" dirty="0" smtClean="0">
                <a:solidFill>
                  <a:schemeClr val="tx1"/>
                </a:solidFill>
                <a:latin typeface="Lato Light"/>
                <a:ea typeface="+mn-ea"/>
                <a:cs typeface="+mn-cs"/>
              </a:rPr>
              <a:t>fails to fulfill its commitment. This instrument reduces a borrower's (a firm’s) risk for credit</a:t>
            </a:r>
          </a:p>
          <a:p>
            <a:r>
              <a:rPr lang="es-US" sz="2400" b="0" i="0" u="none" strike="noStrike" kern="1200" baseline="0" dirty="0" err="1" smtClean="0">
                <a:solidFill>
                  <a:schemeClr val="tx1"/>
                </a:solidFill>
                <a:latin typeface="Lato Light"/>
                <a:ea typeface="+mn-ea"/>
                <a:cs typeface="+mn-cs"/>
              </a:rPr>
              <a:t>payment</a:t>
            </a:r>
            <a:r>
              <a:rPr lang="es-US" sz="2400" b="0" i="0" u="none" strike="noStrike" kern="1200" baseline="0" dirty="0" smtClean="0">
                <a:solidFill>
                  <a:schemeClr val="tx1"/>
                </a:solidFill>
                <a:latin typeface="Lato Light"/>
                <a:ea typeface="+mn-ea"/>
                <a:cs typeface="+mn-cs"/>
              </a:rPr>
              <a:t> default.</a:t>
            </a:r>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11654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kern="1200" baseline="0" dirty="0" smtClean="0">
                <a:solidFill>
                  <a:schemeClr val="tx1"/>
                </a:solidFill>
                <a:latin typeface="Lato Light"/>
                <a:ea typeface="+mn-ea"/>
                <a:cs typeface="+mn-cs"/>
              </a:rPr>
              <a:t>The market assessment goal is to identify bankable energy savings projects that incentivize firms to decide to</a:t>
            </a:r>
          </a:p>
          <a:p>
            <a:r>
              <a:rPr lang="en-US" sz="2400" b="0" i="0" u="none" strike="noStrike" kern="1200" baseline="0" dirty="0" smtClean="0">
                <a:solidFill>
                  <a:schemeClr val="tx1"/>
                </a:solidFill>
                <a:latin typeface="Lato Light"/>
                <a:ea typeface="+mn-ea"/>
                <a:cs typeface="+mn-cs"/>
              </a:rPr>
              <a:t>invest in such a project due to its profitability either with own resources or through loan</a:t>
            </a:r>
          </a:p>
          <a:p>
            <a:r>
              <a:rPr lang="en-US" sz="2400" b="0" i="0" u="none" strike="noStrike" kern="1200" baseline="0" dirty="0" smtClean="0">
                <a:solidFill>
                  <a:schemeClr val="tx1"/>
                </a:solidFill>
                <a:latin typeface="Lato Light"/>
                <a:ea typeface="+mn-ea"/>
                <a:cs typeface="+mn-cs"/>
              </a:rPr>
              <a:t>Resources.</a:t>
            </a:r>
          </a:p>
          <a:p>
            <a:r>
              <a:rPr lang="en-US" sz="2400" b="0" i="0" u="none" strike="noStrike" kern="1200" baseline="0" dirty="0" smtClean="0">
                <a:solidFill>
                  <a:schemeClr val="tx1"/>
                </a:solidFill>
                <a:latin typeface="Lato Light"/>
                <a:ea typeface="+mn-ea"/>
                <a:cs typeface="+mn-cs"/>
              </a:rPr>
              <a:t>The financing structure aims to provide financing with competitive and suitable long-term</a:t>
            </a:r>
          </a:p>
          <a:p>
            <a:r>
              <a:rPr lang="en-US" sz="2400" b="0" i="0" u="none" strike="noStrike" kern="1200" baseline="0" dirty="0" smtClean="0">
                <a:solidFill>
                  <a:schemeClr val="tx1"/>
                </a:solidFill>
                <a:latin typeface="Lato Light"/>
                <a:ea typeface="+mn-ea"/>
                <a:cs typeface="+mn-cs"/>
              </a:rPr>
              <a:t>financing conditions and tackle the lack of financing for EE projects and SMEs. Furthermore,</a:t>
            </a:r>
          </a:p>
          <a:p>
            <a:r>
              <a:rPr lang="en-US" sz="2400" b="0" i="0" u="none" strike="noStrike" kern="1200" baseline="0" dirty="0" smtClean="0">
                <a:solidFill>
                  <a:schemeClr val="tx1"/>
                </a:solidFill>
                <a:latin typeface="Lato Light"/>
                <a:ea typeface="+mn-ea"/>
                <a:cs typeface="+mn-cs"/>
              </a:rPr>
              <a:t>it is important that the financing is structured to lower the firms’ annual energy and</a:t>
            </a:r>
          </a:p>
          <a:p>
            <a:r>
              <a:rPr lang="en-US" sz="2400" b="0" i="0" u="none" strike="noStrike" kern="1200" baseline="0" dirty="0" smtClean="0">
                <a:solidFill>
                  <a:schemeClr val="tx1"/>
                </a:solidFill>
                <a:latin typeface="Lato Light"/>
                <a:ea typeface="+mn-ea"/>
                <a:cs typeface="+mn-cs"/>
              </a:rPr>
              <a:t>financing cost, and to ensure that the financing conditions incentivize SME firms to investing</a:t>
            </a:r>
          </a:p>
          <a:p>
            <a:r>
              <a:rPr lang="en-US" sz="2400" b="0" i="0" u="none" strike="noStrike" kern="1200" baseline="0" dirty="0" smtClean="0">
                <a:solidFill>
                  <a:schemeClr val="tx1"/>
                </a:solidFill>
                <a:latin typeface="Lato Light"/>
                <a:ea typeface="+mn-ea"/>
                <a:cs typeface="+mn-cs"/>
              </a:rPr>
              <a:t>in these types of technologies.</a:t>
            </a:r>
          </a:p>
          <a:p>
            <a:r>
              <a:rPr lang="en-US" sz="2400" b="0" i="0" u="none" strike="noStrike" kern="1200" baseline="0" dirty="0" smtClean="0">
                <a:solidFill>
                  <a:schemeClr val="tx1"/>
                </a:solidFill>
                <a:latin typeface="Lato Light"/>
                <a:ea typeface="+mn-ea"/>
                <a:cs typeface="+mn-cs"/>
              </a:rPr>
              <a:t>The standardized performance contract overcomes the trust barrier through the</a:t>
            </a:r>
          </a:p>
          <a:p>
            <a:r>
              <a:rPr lang="en-US" sz="2400" b="0" i="0" u="none" strike="noStrike" kern="1200" baseline="0" dirty="0" smtClean="0">
                <a:solidFill>
                  <a:schemeClr val="tx1"/>
                </a:solidFill>
                <a:latin typeface="Lato Light"/>
                <a:ea typeface="+mn-ea"/>
                <a:cs typeface="+mn-cs"/>
              </a:rPr>
              <a:t>establishment of the “rules of the game”. This is in a market where firms are not used to</a:t>
            </a:r>
          </a:p>
          <a:p>
            <a:r>
              <a:rPr lang="en-US" sz="2400" b="0" i="0" u="none" strike="noStrike" kern="1200" baseline="0" dirty="0" smtClean="0">
                <a:solidFill>
                  <a:schemeClr val="tx1"/>
                </a:solidFill>
                <a:latin typeface="Lato Light"/>
                <a:ea typeface="+mn-ea"/>
                <a:cs typeface="+mn-cs"/>
              </a:rPr>
              <a:t>buying future energy saving promises and where providers are not used to selling</a:t>
            </a:r>
          </a:p>
          <a:p>
            <a:r>
              <a:rPr lang="en-US" sz="2400" b="0" i="0" u="none" strike="noStrike" kern="1200" baseline="0" dirty="0" smtClean="0">
                <a:solidFill>
                  <a:schemeClr val="tx1"/>
                </a:solidFill>
                <a:latin typeface="Lato Light"/>
                <a:ea typeface="+mn-ea"/>
                <a:cs typeface="+mn-cs"/>
              </a:rPr>
              <a:t>guaranteed energy savings. Furthermore, the contract also provides the framework for</a:t>
            </a:r>
          </a:p>
          <a:p>
            <a:r>
              <a:rPr lang="en-US" sz="2400" b="0" i="0" u="none" strike="noStrike" kern="1200" baseline="0" dirty="0" smtClean="0">
                <a:solidFill>
                  <a:schemeClr val="tx1"/>
                </a:solidFill>
                <a:latin typeface="Lato Light"/>
                <a:ea typeface="+mn-ea"/>
                <a:cs typeface="+mn-cs"/>
              </a:rPr>
              <a:t>negotiations between the firm and the TSP and establishes the guarantees and risk</a:t>
            </a:r>
          </a:p>
          <a:p>
            <a:r>
              <a:rPr lang="en-US" sz="2400" b="0" i="0" u="none" strike="noStrike" kern="1200" baseline="0" dirty="0" smtClean="0">
                <a:solidFill>
                  <a:schemeClr val="tx1"/>
                </a:solidFill>
                <a:latin typeface="Lato Light"/>
                <a:ea typeface="+mn-ea"/>
                <a:cs typeface="+mn-cs"/>
              </a:rPr>
              <a:t>mitigation instruments that improve the credit evaluation process and access to financing.</a:t>
            </a:r>
          </a:p>
          <a:p>
            <a:r>
              <a:rPr lang="en-US" sz="2400" b="0" i="0" u="none" strike="noStrike" kern="1200" baseline="0" dirty="0" smtClean="0">
                <a:solidFill>
                  <a:schemeClr val="tx1"/>
                </a:solidFill>
                <a:latin typeface="Lato Light"/>
                <a:ea typeface="+mn-ea"/>
                <a:cs typeface="+mn-cs"/>
              </a:rPr>
              <a:t>The validation procedures help to build trust between TSPs and firms, and between firms</a:t>
            </a:r>
          </a:p>
          <a:p>
            <a:r>
              <a:rPr lang="en-US" sz="2400" b="0" i="0" u="none" strike="noStrike" kern="1200" baseline="0" dirty="0" smtClean="0">
                <a:solidFill>
                  <a:schemeClr val="tx1"/>
                </a:solidFill>
                <a:latin typeface="Lato Light"/>
                <a:ea typeface="+mn-ea"/>
                <a:cs typeface="+mn-cs"/>
              </a:rPr>
              <a:t>and FIs and insurance companies. A third party expert in EE technology conducts the</a:t>
            </a:r>
          </a:p>
          <a:p>
            <a:r>
              <a:rPr lang="en-US" sz="2400" b="0" i="0" u="none" strike="noStrike" kern="1200" baseline="0" dirty="0" smtClean="0">
                <a:solidFill>
                  <a:schemeClr val="tx1"/>
                </a:solidFill>
                <a:latin typeface="Lato Light"/>
                <a:ea typeface="+mn-ea"/>
                <a:cs typeface="+mn-cs"/>
              </a:rPr>
              <a:t>validation procedures and evaluates the capacity of the project to generate the energy</a:t>
            </a:r>
          </a:p>
          <a:p>
            <a:r>
              <a:rPr lang="es-US" sz="2400" b="0" i="0" u="none" strike="noStrike" kern="1200" baseline="0" dirty="0" err="1" smtClean="0">
                <a:solidFill>
                  <a:schemeClr val="tx1"/>
                </a:solidFill>
                <a:latin typeface="Lato Light"/>
                <a:ea typeface="+mn-ea"/>
                <a:cs typeface="+mn-cs"/>
              </a:rPr>
              <a:t>savings</a:t>
            </a:r>
            <a:r>
              <a:rPr lang="es-US" sz="2400" b="0" i="0" u="none" strike="noStrike" kern="1200" baseline="0" dirty="0" smtClean="0">
                <a:solidFill>
                  <a:schemeClr val="tx1"/>
                </a:solidFill>
                <a:latin typeface="Lato Light"/>
                <a:ea typeface="+mn-ea"/>
                <a:cs typeface="+mn-cs"/>
              </a:rPr>
              <a:t> </a:t>
            </a:r>
            <a:r>
              <a:rPr lang="es-US" sz="2400" b="0" i="0" u="none" strike="noStrike" kern="1200" baseline="0" dirty="0" err="1" smtClean="0">
                <a:solidFill>
                  <a:schemeClr val="tx1"/>
                </a:solidFill>
                <a:latin typeface="Lato Light"/>
                <a:ea typeface="+mn-ea"/>
                <a:cs typeface="+mn-cs"/>
              </a:rPr>
              <a:t>promised</a:t>
            </a:r>
            <a:r>
              <a:rPr lang="es-US" sz="2400" b="0" i="0" u="none" strike="noStrike" kern="1200" baseline="0" dirty="0" smtClean="0">
                <a:solidFill>
                  <a:schemeClr val="tx1"/>
                </a:solidFill>
                <a:latin typeface="Lato Light"/>
                <a:ea typeface="+mn-ea"/>
                <a:cs typeface="+mn-cs"/>
              </a:rPr>
              <a:t>.</a:t>
            </a:r>
          </a:p>
          <a:p>
            <a:r>
              <a:rPr lang="en-US" sz="2400" b="0" i="0" u="none" strike="noStrike" kern="1200" baseline="0" dirty="0" smtClean="0">
                <a:solidFill>
                  <a:schemeClr val="tx1"/>
                </a:solidFill>
                <a:latin typeface="Lato Light"/>
                <a:ea typeface="+mn-ea"/>
                <a:cs typeface="+mn-cs"/>
              </a:rPr>
              <a:t>The promotion/communications plan addresses the lack of priority placed on EE projects</a:t>
            </a:r>
          </a:p>
          <a:p>
            <a:r>
              <a:rPr lang="en-US" sz="2400" b="0" i="0" u="none" strike="noStrike" kern="1200" baseline="0" dirty="0" smtClean="0">
                <a:solidFill>
                  <a:schemeClr val="tx1"/>
                </a:solidFill>
                <a:latin typeface="Lato Light"/>
                <a:ea typeface="+mn-ea"/>
                <a:cs typeface="+mn-cs"/>
              </a:rPr>
              <a:t>by providing convincing arguments in an accessible way to the target firms.</a:t>
            </a:r>
          </a:p>
          <a:p>
            <a:r>
              <a:rPr lang="en-US" sz="2400" b="0" i="0" u="none" strike="noStrike" kern="1200" baseline="0" dirty="0" smtClean="0">
                <a:solidFill>
                  <a:schemeClr val="tx1"/>
                </a:solidFill>
                <a:latin typeface="Lato Light"/>
                <a:ea typeface="+mn-ea"/>
                <a:cs typeface="+mn-cs"/>
              </a:rPr>
              <a:t>The capacity building efforts overcome the lack of experience of TSPs and FIs in dealing with</a:t>
            </a:r>
          </a:p>
          <a:p>
            <a:r>
              <a:rPr lang="en-US" sz="2400" b="0" i="0" u="none" strike="noStrike" kern="1200" baseline="0" dirty="0" smtClean="0">
                <a:solidFill>
                  <a:schemeClr val="tx1"/>
                </a:solidFill>
                <a:latin typeface="Lato Light"/>
                <a:ea typeface="+mn-ea"/>
                <a:cs typeface="+mn-cs"/>
              </a:rPr>
              <a:t>EE projects and in realizing them. Additionally, this mechanism also helps to overcome the</a:t>
            </a:r>
          </a:p>
          <a:p>
            <a:r>
              <a:rPr lang="en-US" sz="2400" b="0" i="0" u="none" strike="noStrike" kern="1200" baseline="0" dirty="0" smtClean="0">
                <a:solidFill>
                  <a:schemeClr val="tx1"/>
                </a:solidFill>
                <a:latin typeface="Lato Light"/>
                <a:ea typeface="+mn-ea"/>
                <a:cs typeface="+mn-cs"/>
              </a:rPr>
              <a:t>priority barrier as it aims to build TSPs’ and FIs’ understanding of energy efficiency</a:t>
            </a:r>
          </a:p>
          <a:p>
            <a:r>
              <a:rPr lang="en-US" sz="2400" b="0" i="0" u="none" strike="noStrike" kern="1200" baseline="0" dirty="0" smtClean="0">
                <a:solidFill>
                  <a:schemeClr val="tx1"/>
                </a:solidFill>
                <a:latin typeface="Lato Light"/>
                <a:ea typeface="+mn-ea"/>
                <a:cs typeface="+mn-cs"/>
              </a:rPr>
              <a:t>investment opportunities and risk mitigation instruments.</a:t>
            </a:r>
          </a:p>
          <a:p>
            <a:r>
              <a:rPr lang="en-US" sz="2400" b="0" i="0" u="none" strike="noStrike" kern="1200" baseline="0" dirty="0" smtClean="0">
                <a:solidFill>
                  <a:schemeClr val="tx1"/>
                </a:solidFill>
                <a:latin typeface="Lato Light"/>
                <a:ea typeface="+mn-ea"/>
                <a:cs typeface="+mn-cs"/>
              </a:rPr>
              <a:t>Finally the insurance mechanism which builds trust between stakeholders.</a:t>
            </a:r>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4050584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Lato Light"/>
                <a:ea typeface="+mn-ea"/>
                <a:cs typeface="+mn-cs"/>
              </a:rPr>
              <a:t>With its mechanisms deployed, ESI enhances: </a:t>
            </a:r>
            <a:r>
              <a:rPr lang="en-US" sz="2400" kern="1200" dirty="0" err="1" smtClean="0">
                <a:solidFill>
                  <a:schemeClr val="tx1"/>
                </a:solidFill>
                <a:effectLst/>
                <a:latin typeface="Lato Light"/>
                <a:ea typeface="+mn-ea"/>
                <a:cs typeface="+mn-cs"/>
              </a:rPr>
              <a:t>i</a:t>
            </a:r>
            <a:r>
              <a:rPr lang="en-US" sz="2400" kern="1200" dirty="0" smtClean="0">
                <a:solidFill>
                  <a:schemeClr val="tx1"/>
                </a:solidFill>
                <a:effectLst/>
                <a:latin typeface="Lato Light"/>
                <a:ea typeface="+mn-ea"/>
                <a:cs typeface="+mn-cs"/>
              </a:rPr>
              <a:t>) potential private sector investors to feel confident that their EE projects will generate enough energy savings to pay for the loans assumed and eventually make a profit; and ii) local financial institutions become more aware of the real risk and returns associated with these projects and hence increase their willingness to finance them.</a:t>
            </a:r>
            <a:endParaRPr lang="es-US" sz="2400" kern="1200" dirty="0" smtClean="0">
              <a:solidFill>
                <a:schemeClr val="tx1"/>
              </a:solidFill>
              <a:effectLst/>
              <a:latin typeface="Lato Light"/>
              <a:ea typeface="+mn-ea"/>
              <a:cs typeface="+mn-cs"/>
            </a:endParaRPr>
          </a:p>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1161021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Lato Light"/>
                <a:ea typeface="+mn-ea"/>
                <a:cs typeface="+mn-cs"/>
              </a:rPr>
              <a:t>With its mechanisms deployed, ESI enhances: </a:t>
            </a:r>
            <a:r>
              <a:rPr lang="en-US" sz="2400" kern="1200" dirty="0" err="1" smtClean="0">
                <a:solidFill>
                  <a:schemeClr val="tx1"/>
                </a:solidFill>
                <a:effectLst/>
                <a:latin typeface="Lato Light"/>
                <a:ea typeface="+mn-ea"/>
                <a:cs typeface="+mn-cs"/>
              </a:rPr>
              <a:t>i</a:t>
            </a:r>
            <a:r>
              <a:rPr lang="en-US" sz="2400" kern="1200" dirty="0" smtClean="0">
                <a:solidFill>
                  <a:schemeClr val="tx1"/>
                </a:solidFill>
                <a:effectLst/>
                <a:latin typeface="Lato Light"/>
                <a:ea typeface="+mn-ea"/>
                <a:cs typeface="+mn-cs"/>
              </a:rPr>
              <a:t>) potential private sector investors to feel confident that their EE projects will generate enough energy savings to pay for the loans assumed and eventually make a profit; and ii) local financial institutions become more aware of the real risk and returns associated with these projects and hence increase their willingness to finance them.</a:t>
            </a:r>
            <a:endParaRPr lang="es-US" sz="2400" kern="1200" dirty="0" smtClean="0">
              <a:solidFill>
                <a:schemeClr val="tx1"/>
              </a:solidFill>
              <a:effectLst/>
              <a:latin typeface="Lato Light"/>
              <a:ea typeface="+mn-ea"/>
              <a:cs typeface="+mn-cs"/>
            </a:endParaRPr>
          </a:p>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3879537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1857938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grpSp>
        <p:nvGrpSpPr>
          <p:cNvPr id="13" name="Group 12"/>
          <p:cNvGrpSpPr/>
          <p:nvPr userDrawn="1"/>
        </p:nvGrpSpPr>
        <p:grpSpPr>
          <a:xfrm>
            <a:off x="23029685" y="547086"/>
            <a:ext cx="923589" cy="826739"/>
            <a:chOff x="23051965" y="547086"/>
            <a:chExt cx="923589" cy="826739"/>
          </a:xfrm>
        </p:grpSpPr>
        <p:sp>
          <p:nvSpPr>
            <p:cNvPr id="21" name="Rectangle 20"/>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22" name="Rectangle 21"/>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23" name="Rectangle 22"/>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grpSp>
      <p:sp>
        <p:nvSpPr>
          <p:cNvPr id="15" name="TextBox 14"/>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b="0" smtClean="0">
                <a:solidFill>
                  <a:schemeClr val="bg1"/>
                </a:solidFill>
                <a:latin typeface="Lato Regular"/>
                <a:cs typeface="Lato Regular"/>
              </a:rPr>
              <a:pPr algn="ctr"/>
              <a:t>‹#›</a:t>
            </a:fld>
            <a:endParaRPr lang="id-ID" sz="2600" b="0" dirty="0">
              <a:solidFill>
                <a:schemeClr val="bg1"/>
              </a:solidFill>
              <a:latin typeface="Lato Regular"/>
              <a:cs typeface="Lato Regular"/>
            </a:endParaRPr>
          </a:p>
        </p:txBody>
      </p:sp>
      <p:sp>
        <p:nvSpPr>
          <p:cNvPr id="16"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7"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18"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9"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1437977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orftfolio-7">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3" y="1"/>
            <a:ext cx="4876222" cy="3961741"/>
          </a:xfrm>
        </p:spPr>
        <p:txBody>
          <a:bodyPr>
            <a:normAutofit/>
          </a:bodyPr>
          <a:lstStyle>
            <a:lvl1pPr marL="0" indent="0">
              <a:buNone/>
              <a:defRPr sz="4000">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4876228" y="3964174"/>
            <a:ext cx="4876222" cy="3961741"/>
          </a:xfrm>
        </p:spPr>
        <p:txBody>
          <a:bodyPr>
            <a:normAutofit/>
          </a:bodyPr>
          <a:lstStyle>
            <a:lvl1pPr marL="0" indent="0">
              <a:buNone/>
              <a:defRPr sz="4000">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9741188" y="-1215"/>
            <a:ext cx="4876222" cy="3961741"/>
          </a:xfrm>
        </p:spPr>
        <p:txBody>
          <a:bodyPr>
            <a:normAutofit/>
          </a:bodyPr>
          <a:lstStyle>
            <a:lvl1pPr marL="0" indent="0">
              <a:buNone/>
              <a:defRPr sz="4000">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14639693" y="3965388"/>
            <a:ext cx="5078547" cy="3961741"/>
          </a:xfrm>
        </p:spPr>
        <p:txBody>
          <a:bodyPr>
            <a:normAutofit/>
          </a:bodyPr>
          <a:lstStyle>
            <a:lvl1pPr marL="0" indent="0">
              <a:buNone/>
              <a:defRPr sz="4000">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19479147" y="2431"/>
            <a:ext cx="4898502" cy="3961741"/>
          </a:xfrm>
        </p:spPr>
        <p:txBody>
          <a:bodyPr>
            <a:normAutofit/>
          </a:bodyPr>
          <a:lstStyle>
            <a:lvl1pPr marL="0" indent="0">
              <a:buNone/>
              <a:defRPr sz="4000">
                <a:solidFill>
                  <a:schemeClr val="accent1"/>
                </a:solidFill>
              </a:defRPr>
            </a:lvl1pPr>
          </a:lstStyle>
          <a:p>
            <a:endParaRPr lang="id-ID" dirty="0"/>
          </a:p>
        </p:txBody>
      </p:sp>
      <p:sp>
        <p:nvSpPr>
          <p:cNvPr id="13"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4"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15"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7"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246677859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5" y="-1"/>
            <a:ext cx="24377651" cy="6460436"/>
          </a:xfrm>
        </p:spPr>
        <p:txBody>
          <a:bodyPr rtlCol="0">
            <a:normAutofit/>
          </a:bodyPr>
          <a:lstStyle>
            <a:lvl1pPr marL="0" indent="0">
              <a:buNone/>
              <a:defRPr sz="2000">
                <a:latin typeface="Raleway Light"/>
                <a:cs typeface="Raleway Light"/>
              </a:defRPr>
            </a:lvl1pPr>
          </a:lstStyle>
          <a:p>
            <a:pPr lvl="0"/>
            <a:endParaRPr lang="en-US" noProof="0" dirty="0"/>
          </a:p>
        </p:txBody>
      </p:sp>
      <p:sp>
        <p:nvSpPr>
          <p:cNvPr id="9"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0"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11"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2"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1631840953"/>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Us">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3"/>
          </p:nvPr>
        </p:nvSpPr>
        <p:spPr>
          <a:xfrm>
            <a:off x="-1" y="0"/>
            <a:ext cx="24377651"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29981066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grpSp>
        <p:nvGrpSpPr>
          <p:cNvPr id="26" name="Group 25"/>
          <p:cNvGrpSpPr/>
          <p:nvPr userDrawn="1"/>
        </p:nvGrpSpPr>
        <p:grpSpPr>
          <a:xfrm>
            <a:off x="23029685" y="547086"/>
            <a:ext cx="923589" cy="826739"/>
            <a:chOff x="23051965" y="547086"/>
            <a:chExt cx="923589" cy="826739"/>
          </a:xfrm>
        </p:grpSpPr>
        <p:sp>
          <p:nvSpPr>
            <p:cNvPr id="27" name="Rectangle 26"/>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28" name="Rectangle 27"/>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29" name="Rectangle 28"/>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grpSp>
      <p:sp>
        <p:nvSpPr>
          <p:cNvPr id="30" name="TextBox 29"/>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b="0" smtClean="0">
                <a:solidFill>
                  <a:schemeClr val="bg1"/>
                </a:solidFill>
                <a:latin typeface="Lato Regular"/>
                <a:cs typeface="Lato Regular"/>
              </a:rPr>
              <a:pPr algn="ctr"/>
              <a:t>‹#›</a:t>
            </a:fld>
            <a:endParaRPr lang="id-ID" sz="2600" b="0" dirty="0">
              <a:solidFill>
                <a:schemeClr val="bg1"/>
              </a:solidFill>
              <a:latin typeface="Lato Regular"/>
              <a:cs typeface="Lato Regular"/>
            </a:endParaRPr>
          </a:p>
        </p:txBody>
      </p:sp>
      <p:sp>
        <p:nvSpPr>
          <p:cNvPr id="31"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32"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33"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34"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22041517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grpSp>
        <p:nvGrpSpPr>
          <p:cNvPr id="4" name="Group 3"/>
          <p:cNvGrpSpPr/>
          <p:nvPr userDrawn="1"/>
        </p:nvGrpSpPr>
        <p:grpSpPr>
          <a:xfrm>
            <a:off x="23029685" y="547086"/>
            <a:ext cx="923589" cy="826739"/>
            <a:chOff x="23051965" y="547086"/>
            <a:chExt cx="923589" cy="826739"/>
          </a:xfrm>
        </p:grpSpPr>
        <p:sp>
          <p:nvSpPr>
            <p:cNvPr id="5" name="Rectangle 4"/>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8" name="Rectangle 7"/>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9" name="Rectangle 8"/>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grpSp>
      <p:sp>
        <p:nvSpPr>
          <p:cNvPr id="10" name="TextBox 9"/>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b="0" smtClean="0">
                <a:solidFill>
                  <a:schemeClr val="bg1"/>
                </a:solidFill>
                <a:latin typeface="Lato Regular"/>
                <a:cs typeface="Lato Regular"/>
              </a:rPr>
              <a:pPr algn="ctr"/>
              <a:t>‹#›</a:t>
            </a:fld>
            <a:endParaRPr lang="id-ID" sz="2600" b="0" dirty="0">
              <a:solidFill>
                <a:schemeClr val="bg1"/>
              </a:solidFill>
              <a:latin typeface="Lato Regular"/>
              <a:cs typeface="Lato Regular"/>
            </a:endParaRPr>
          </a:p>
        </p:txBody>
      </p:sp>
      <p:sp>
        <p:nvSpPr>
          <p:cNvPr id="7" name="Freeform 6"/>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1"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12"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3"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24429050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5" name="Group 4"/>
          <p:cNvGrpSpPr/>
          <p:nvPr userDrawn="1"/>
        </p:nvGrpSpPr>
        <p:grpSpPr>
          <a:xfrm>
            <a:off x="23029685" y="547086"/>
            <a:ext cx="923589" cy="826739"/>
            <a:chOff x="23051965" y="547086"/>
            <a:chExt cx="923589" cy="826739"/>
          </a:xfrm>
        </p:grpSpPr>
        <p:sp>
          <p:nvSpPr>
            <p:cNvPr id="6" name="Rectangle 5"/>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0" name="Rectangle 9"/>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1" name="Rectangle 10"/>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grpSp>
      <p:sp>
        <p:nvSpPr>
          <p:cNvPr id="12" name="TextBox 11"/>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b="0" smtClean="0">
                <a:solidFill>
                  <a:schemeClr val="bg1"/>
                </a:solidFill>
                <a:latin typeface="Lato Regular"/>
                <a:cs typeface="Lato Regular"/>
              </a:rPr>
              <a:pPr algn="ctr"/>
              <a:t>‹#›</a:t>
            </a:fld>
            <a:endParaRPr lang="id-ID" sz="2600" b="0" dirty="0">
              <a:solidFill>
                <a:schemeClr val="bg1"/>
              </a:solidFill>
              <a:latin typeface="Lato Regular"/>
              <a:cs typeface="Lato Regular"/>
            </a:endParaRPr>
          </a:p>
        </p:txBody>
      </p:sp>
      <p:sp>
        <p:nvSpPr>
          <p:cNvPr id="13"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4"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15"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6"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72043448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grpSp>
        <p:nvGrpSpPr>
          <p:cNvPr id="5" name="Group 4"/>
          <p:cNvGrpSpPr/>
          <p:nvPr userDrawn="1"/>
        </p:nvGrpSpPr>
        <p:grpSpPr>
          <a:xfrm>
            <a:off x="23029685" y="547086"/>
            <a:ext cx="923589" cy="826739"/>
            <a:chOff x="23051965" y="547086"/>
            <a:chExt cx="923589" cy="826739"/>
          </a:xfrm>
        </p:grpSpPr>
        <p:sp>
          <p:nvSpPr>
            <p:cNvPr id="6" name="Rectangle 5"/>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9" name="Rectangle 8"/>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1" name="Rectangle 10"/>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grpSp>
      <p:sp>
        <p:nvSpPr>
          <p:cNvPr id="12" name="TextBox 11"/>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b="0" smtClean="0">
                <a:solidFill>
                  <a:schemeClr val="bg1"/>
                </a:solidFill>
                <a:latin typeface="Lato Regular"/>
                <a:cs typeface="Lato Regular"/>
              </a:rPr>
              <a:pPr algn="ctr"/>
              <a:t>‹#›</a:t>
            </a:fld>
            <a:endParaRPr lang="id-ID" sz="2600" b="0" dirty="0">
              <a:solidFill>
                <a:schemeClr val="bg1"/>
              </a:solidFill>
              <a:latin typeface="Lato Regular"/>
              <a:cs typeface="Lato Regular"/>
            </a:endParaRPr>
          </a:p>
        </p:txBody>
      </p:sp>
      <p:sp>
        <p:nvSpPr>
          <p:cNvPr id="13"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4"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15"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6"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217731330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3176" y="0"/>
            <a:ext cx="24377651"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7" name="Freeform 6"/>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8"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9"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0"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73553611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ckup Laptop">
    <p:spTree>
      <p:nvGrpSpPr>
        <p:cNvPr id="1" name=""/>
        <p:cNvGrpSpPr/>
        <p:nvPr/>
      </p:nvGrpSpPr>
      <p:grpSpPr>
        <a:xfrm>
          <a:off x="0" y="0"/>
          <a:ext cx="0" cy="0"/>
          <a:chOff x="0" y="0"/>
          <a:chExt cx="0" cy="0"/>
        </a:xfrm>
      </p:grpSpPr>
      <p:sp>
        <p:nvSpPr>
          <p:cNvPr id="13" name="Picture Placeholder 9"/>
          <p:cNvSpPr>
            <a:spLocks noGrp="1" noChangeAspect="1"/>
          </p:cNvSpPr>
          <p:nvPr>
            <p:ph type="pic" sz="quarter" idx="11"/>
          </p:nvPr>
        </p:nvSpPr>
        <p:spPr>
          <a:xfrm>
            <a:off x="13420048" y="3753036"/>
            <a:ext cx="8676664" cy="4982164"/>
          </a:xfrm>
        </p:spPr>
        <p:txBody>
          <a:bodyPr>
            <a:normAutofit/>
          </a:bodyPr>
          <a:lstStyle>
            <a:lvl1pPr marL="0" indent="0">
              <a:buNone/>
              <a:defRPr sz="2000">
                <a:solidFill>
                  <a:schemeClr val="tx1">
                    <a:lumMod val="50000"/>
                    <a:lumOff val="50000"/>
                  </a:schemeClr>
                </a:solidFill>
              </a:defRPr>
            </a:lvl1pPr>
          </a:lstStyle>
          <a:p>
            <a:endParaRPr lang="en-US" dirty="0"/>
          </a:p>
        </p:txBody>
      </p:sp>
      <p:grpSp>
        <p:nvGrpSpPr>
          <p:cNvPr id="6" name="Group 5"/>
          <p:cNvGrpSpPr/>
          <p:nvPr userDrawn="1"/>
        </p:nvGrpSpPr>
        <p:grpSpPr>
          <a:xfrm>
            <a:off x="23029685" y="547086"/>
            <a:ext cx="923589" cy="826739"/>
            <a:chOff x="23051965" y="547086"/>
            <a:chExt cx="923589" cy="826739"/>
          </a:xfrm>
        </p:grpSpPr>
        <p:sp>
          <p:nvSpPr>
            <p:cNvPr id="7" name="Rectangle 6"/>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8" name="Rectangle 7"/>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0" name="Rectangle 9"/>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grpSp>
      <p:sp>
        <p:nvSpPr>
          <p:cNvPr id="11" name="TextBox 10"/>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b="0" smtClean="0">
                <a:solidFill>
                  <a:schemeClr val="bg1"/>
                </a:solidFill>
                <a:latin typeface="Lato Regular"/>
                <a:cs typeface="Lato Regular"/>
              </a:rPr>
              <a:pPr algn="ctr"/>
              <a:t>‹#›</a:t>
            </a:fld>
            <a:endParaRPr lang="id-ID" sz="2600" b="0" dirty="0">
              <a:solidFill>
                <a:schemeClr val="bg1"/>
              </a:solidFill>
              <a:latin typeface="Lato Regular"/>
              <a:cs typeface="Lato Regular"/>
            </a:endParaRPr>
          </a:p>
        </p:txBody>
      </p:sp>
      <p:sp>
        <p:nvSpPr>
          <p:cNvPr id="12"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6"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17"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8"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258156638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p:spPr>
        <p:txBody>
          <a:bodyPr>
            <a:normAutofit/>
          </a:bodyPr>
          <a:lstStyle>
            <a:lvl1pPr marL="0" indent="0">
              <a:buNone/>
              <a:defRPr sz="3200">
                <a:solidFill>
                  <a:schemeClr val="bg2"/>
                </a:solidFill>
              </a:defRPr>
            </a:lvl1pPr>
          </a:lstStyle>
          <a:p>
            <a:endParaRPr lang="en-US" dirty="0"/>
          </a:p>
        </p:txBody>
      </p:sp>
      <p:sp>
        <p:nvSpPr>
          <p:cNvPr id="3" name="Freeform 2"/>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4"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5"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6"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88924403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Meet_the_team1">
    <p:spTree>
      <p:nvGrpSpPr>
        <p:cNvPr id="1" name=""/>
        <p:cNvGrpSpPr/>
        <p:nvPr/>
      </p:nvGrpSpPr>
      <p:grpSpPr>
        <a:xfrm>
          <a:off x="0" y="0"/>
          <a:ext cx="0" cy="0"/>
          <a:chOff x="0" y="0"/>
          <a:chExt cx="0" cy="0"/>
        </a:xfrm>
      </p:grpSpPr>
      <p:sp>
        <p:nvSpPr>
          <p:cNvPr id="5" name="Picture Placeholder 22"/>
          <p:cNvSpPr>
            <a:spLocks noGrp="1" noChangeAspect="1"/>
          </p:cNvSpPr>
          <p:nvPr>
            <p:ph type="pic" sz="quarter" idx="14"/>
          </p:nvPr>
        </p:nvSpPr>
        <p:spPr>
          <a:xfrm>
            <a:off x="2579913"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18" name="Picture Placeholder 22"/>
          <p:cNvSpPr>
            <a:spLocks noGrp="1" noChangeAspect="1"/>
          </p:cNvSpPr>
          <p:nvPr>
            <p:ph type="pic" sz="quarter" idx="15"/>
          </p:nvPr>
        </p:nvSpPr>
        <p:spPr>
          <a:xfrm>
            <a:off x="7791465"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19" name="Picture Placeholder 22"/>
          <p:cNvSpPr>
            <a:spLocks noGrp="1" noChangeAspect="1"/>
          </p:cNvSpPr>
          <p:nvPr>
            <p:ph type="pic" sz="quarter" idx="16"/>
          </p:nvPr>
        </p:nvSpPr>
        <p:spPr>
          <a:xfrm>
            <a:off x="13096308"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20" name="Picture Placeholder 22"/>
          <p:cNvSpPr>
            <a:spLocks noGrp="1" noChangeAspect="1"/>
          </p:cNvSpPr>
          <p:nvPr>
            <p:ph type="pic" sz="quarter" idx="17"/>
          </p:nvPr>
        </p:nvSpPr>
        <p:spPr>
          <a:xfrm>
            <a:off x="18265385"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grpSp>
        <p:nvGrpSpPr>
          <p:cNvPr id="9" name="Group 8"/>
          <p:cNvGrpSpPr/>
          <p:nvPr userDrawn="1"/>
        </p:nvGrpSpPr>
        <p:grpSpPr>
          <a:xfrm>
            <a:off x="23029685" y="547086"/>
            <a:ext cx="923589" cy="826739"/>
            <a:chOff x="23051965" y="547086"/>
            <a:chExt cx="923589" cy="826739"/>
          </a:xfrm>
        </p:grpSpPr>
        <p:sp>
          <p:nvSpPr>
            <p:cNvPr id="10" name="Rectangle 9"/>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4" name="Rectangle 13"/>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5" name="Rectangle 14"/>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grpSp>
      <p:sp>
        <p:nvSpPr>
          <p:cNvPr id="16" name="TextBox 15"/>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b="0" smtClean="0">
                <a:solidFill>
                  <a:schemeClr val="bg1"/>
                </a:solidFill>
                <a:latin typeface="Lato Regular"/>
                <a:cs typeface="Lato Regular"/>
              </a:rPr>
              <a:pPr algn="ctr"/>
              <a:t>‹#›</a:t>
            </a:fld>
            <a:endParaRPr lang="id-ID" sz="2600" b="0" dirty="0">
              <a:solidFill>
                <a:schemeClr val="bg1"/>
              </a:solidFill>
              <a:latin typeface="Lato Regular"/>
              <a:cs typeface="Lato Regular"/>
            </a:endParaRPr>
          </a:p>
        </p:txBody>
      </p:sp>
      <p:sp>
        <p:nvSpPr>
          <p:cNvPr id="17"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21"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22"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23"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2435279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a:solidFill>
                  <a:schemeClr val="tx1">
                    <a:tint val="75000"/>
                  </a:schemeClr>
                </a:solidFill>
                <a:latin typeface="Lato Regular"/>
              </a:defRPr>
            </a:lvl1pPr>
          </a:lstStyle>
          <a:p>
            <a:endParaRPr lang="en-US" dirty="0"/>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a:solidFill>
                  <a:schemeClr val="tx1">
                    <a:tint val="75000"/>
                  </a:schemeClr>
                </a:solidFill>
                <a:latin typeface="Lato Regular"/>
              </a:defRPr>
            </a:lvl1pPr>
          </a:lstStyle>
          <a:p>
            <a:endParaRPr lang="en-US" dirty="0"/>
          </a:p>
        </p:txBody>
      </p:sp>
      <p:sp>
        <p:nvSpPr>
          <p:cNvPr id="6" name="Slide Number Placeholder 5"/>
          <p:cNvSpPr>
            <a:spLocks noGrp="1"/>
          </p:cNvSpPr>
          <p:nvPr>
            <p:ph type="sldNum" sz="quarter" idx="4"/>
          </p:nvPr>
        </p:nvSpPr>
        <p:spPr>
          <a:xfrm>
            <a:off x="17216715" y="12712709"/>
            <a:ext cx="5484971" cy="730250"/>
          </a:xfrm>
          <a:prstGeom prst="rect">
            <a:avLst/>
          </a:prstGeom>
        </p:spPr>
        <p:txBody>
          <a:bodyPr vert="horz" lIns="182843" tIns="91422" rIns="182843" bIns="91422" rtlCol="0" anchor="ctr"/>
          <a:lstStyle>
            <a:lvl1pPr algn="r">
              <a:defRPr sz="2400">
                <a:solidFill>
                  <a:schemeClr val="tx1">
                    <a:tint val="75000"/>
                  </a:schemeClr>
                </a:solidFill>
                <a:latin typeface="Lato Regular"/>
              </a:defRPr>
            </a:lvl1pPr>
          </a:lstStyle>
          <a:p>
            <a:fld id="{FCEE2C88-6C8F-484D-AF69-578F576B1F44}" type="slidenum">
              <a:rPr lang="en-US" smtClean="0"/>
              <a:pPr/>
              <a:t>‹#›</a:t>
            </a:fld>
            <a:endParaRPr lang="en-US" dirty="0"/>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657" r:id="rId4"/>
    <p:sldLayoutId id="2147483746" r:id="rId5"/>
    <p:sldLayoutId id="2147483752" r:id="rId6"/>
    <p:sldLayoutId id="2147483714" r:id="rId7"/>
    <p:sldLayoutId id="2147483737" r:id="rId8"/>
    <p:sldLayoutId id="2147483781" r:id="rId9"/>
    <p:sldLayoutId id="2147483771" r:id="rId10"/>
    <p:sldLayoutId id="2147483786" r:id="rId11"/>
    <p:sldLayoutId id="2147483800" r:id="rId12"/>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hf hdr="0" ftr="0" dt="0"/>
  <p:txStyles>
    <p:title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panose="020F0502020204030203" pitchFamily="34" charset="0"/>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panose="020F0502020204030203" pitchFamily="34" charset="0"/>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panose="020F0502020204030203" pitchFamily="34" charset="0"/>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panose="020F0502020204030203" pitchFamily="34" charset="0"/>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panose="020F0502020204030203" pitchFamily="34" charset="0"/>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eg"/><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19.jpeg"/><Relationship Id="rId12" Type="http://schemas.openxmlformats.org/officeDocument/2006/relationships/image" Target="../media/image20.jpeg"/><Relationship Id="rId13" Type="http://schemas.openxmlformats.org/officeDocument/2006/relationships/image" Target="../media/image21.jpeg"/><Relationship Id="rId14" Type="http://schemas.openxmlformats.org/officeDocument/2006/relationships/image" Target="../media/image22.jpeg"/><Relationship Id="rId15" Type="http://schemas.openxmlformats.org/officeDocument/2006/relationships/image" Target="../media/image23.jpg"/><Relationship Id="rId16" Type="http://schemas.openxmlformats.org/officeDocument/2006/relationships/image" Target="../media/image24.png"/><Relationship Id="rId17" Type="http://schemas.openxmlformats.org/officeDocument/2006/relationships/image" Target="../media/image25.jpeg"/><Relationship Id="rId18" Type="http://schemas.openxmlformats.org/officeDocument/2006/relationships/image" Target="../media/image26.png"/><Relationship Id="rId19" Type="http://schemas.openxmlformats.org/officeDocument/2006/relationships/image" Target="../media/image27.jpeg"/><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gif"/><Relationship Id="rId4" Type="http://schemas.openxmlformats.org/officeDocument/2006/relationships/image" Target="../media/image13.jpg"/><Relationship Id="rId5" Type="http://schemas.openxmlformats.org/officeDocument/2006/relationships/image" Target="../media/image14.gif"/><Relationship Id="rId6" Type="http://schemas.openxmlformats.org/officeDocument/2006/relationships/image" Target="../media/image15.jpe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5" Type="http://schemas.openxmlformats.org/officeDocument/2006/relationships/oleObject" Target="../embeddings/Microsoft_Excel_97_-_2004_Worksheet1.xls"/><Relationship Id="rId6"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flipV="1">
            <a:off x="2580472" y="2975862"/>
            <a:ext cx="1382352" cy="155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26" name="Rectangle 25"/>
          <p:cNvSpPr/>
          <p:nvPr/>
        </p:nvSpPr>
        <p:spPr>
          <a:xfrm flipV="1">
            <a:off x="11335597" y="1733955"/>
            <a:ext cx="1382352" cy="1559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28" name="Rectangle 27"/>
          <p:cNvSpPr/>
          <p:nvPr/>
        </p:nvSpPr>
        <p:spPr>
          <a:xfrm flipV="1">
            <a:off x="20044315" y="2975862"/>
            <a:ext cx="1382352" cy="1559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31" name="Rectangle 30"/>
          <p:cNvSpPr/>
          <p:nvPr/>
        </p:nvSpPr>
        <p:spPr>
          <a:xfrm flipV="1">
            <a:off x="11335597" y="4223650"/>
            <a:ext cx="1382352" cy="15596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grpSp>
        <p:nvGrpSpPr>
          <p:cNvPr id="32" name="Group 31"/>
          <p:cNvGrpSpPr/>
          <p:nvPr/>
        </p:nvGrpSpPr>
        <p:grpSpPr>
          <a:xfrm>
            <a:off x="2248030" y="2163635"/>
            <a:ext cx="19560765" cy="6371380"/>
            <a:chOff x="6335836" y="-2924634"/>
            <a:chExt cx="11655185" cy="6371380"/>
          </a:xfrm>
        </p:grpSpPr>
        <p:sp>
          <p:nvSpPr>
            <p:cNvPr id="33" name="TextBox 32"/>
            <p:cNvSpPr txBox="1"/>
            <p:nvPr/>
          </p:nvSpPr>
          <p:spPr>
            <a:xfrm>
              <a:off x="7233009" y="-2924634"/>
              <a:ext cx="9587878" cy="1446532"/>
            </a:xfrm>
            <a:prstGeom prst="rect">
              <a:avLst/>
            </a:prstGeom>
            <a:noFill/>
          </p:spPr>
          <p:txBody>
            <a:bodyPr wrap="square" lIns="91422" tIns="45711" rIns="91422" bIns="45711" rtlCol="0">
              <a:spAutoFit/>
            </a:bodyPr>
            <a:lstStyle/>
            <a:p>
              <a:pPr algn="ctr"/>
              <a:r>
                <a:rPr lang="es-US" sz="8800" b="1" dirty="0" err="1">
                  <a:solidFill>
                    <a:schemeClr val="tx2"/>
                  </a:solidFill>
                  <a:latin typeface="Lato Regular"/>
                  <a:cs typeface="Lato Regular"/>
                </a:rPr>
                <a:t>Energy</a:t>
              </a:r>
              <a:r>
                <a:rPr lang="es-US" sz="8800" b="1" dirty="0">
                  <a:solidFill>
                    <a:schemeClr val="tx2"/>
                  </a:solidFill>
                  <a:latin typeface="Lato Regular"/>
                  <a:cs typeface="Lato Regular"/>
                </a:rPr>
                <a:t> </a:t>
              </a:r>
              <a:r>
                <a:rPr lang="es-US" sz="8800" b="1" dirty="0" err="1">
                  <a:solidFill>
                    <a:schemeClr val="tx2"/>
                  </a:solidFill>
                  <a:latin typeface="Lato Regular"/>
                  <a:cs typeface="Lato Regular"/>
                </a:rPr>
                <a:t>Savings</a:t>
              </a:r>
              <a:r>
                <a:rPr lang="es-US" sz="8800" b="1" dirty="0">
                  <a:solidFill>
                    <a:schemeClr val="tx2"/>
                  </a:solidFill>
                  <a:latin typeface="Lato Regular"/>
                  <a:cs typeface="Lato Regular"/>
                </a:rPr>
                <a:t> </a:t>
              </a:r>
              <a:r>
                <a:rPr lang="es-US" sz="8800" b="1" dirty="0" err="1">
                  <a:solidFill>
                    <a:schemeClr val="tx2"/>
                  </a:solidFill>
                  <a:latin typeface="Lato Regular"/>
                  <a:cs typeface="Lato Regular"/>
                </a:rPr>
                <a:t>Insurance</a:t>
              </a:r>
              <a:r>
                <a:rPr lang="es-US" sz="8800" b="1" dirty="0">
                  <a:solidFill>
                    <a:schemeClr val="tx2"/>
                  </a:solidFill>
                  <a:latin typeface="Lato Regular"/>
                  <a:cs typeface="Lato Regular"/>
                </a:rPr>
                <a:t> </a:t>
              </a:r>
              <a:endParaRPr lang="id-ID" sz="8800" b="1" dirty="0">
                <a:solidFill>
                  <a:schemeClr val="tx2"/>
                </a:solidFill>
                <a:latin typeface="Lato Regular"/>
                <a:cs typeface="Lato Regular"/>
              </a:endParaRPr>
            </a:p>
          </p:txBody>
        </p:sp>
        <p:sp>
          <p:nvSpPr>
            <p:cNvPr id="34" name="Subtitle 2"/>
            <p:cNvSpPr txBox="1">
              <a:spLocks/>
            </p:cNvSpPr>
            <p:nvPr/>
          </p:nvSpPr>
          <p:spPr>
            <a:xfrm>
              <a:off x="6335836" y="2607630"/>
              <a:ext cx="11655185" cy="839116"/>
            </a:xfrm>
            <a:prstGeom prst="rect">
              <a:avLst/>
            </a:prstGeom>
          </p:spPr>
          <p:txBody>
            <a:bodyPr vert="horz" lIns="217490" tIns="108745" rIns="217490" bIns="108745"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4000" dirty="0">
                <a:solidFill>
                  <a:schemeClr val="bg1"/>
                </a:solidFill>
                <a:latin typeface="Lato Regular"/>
                <a:cs typeface="Lato Regular"/>
              </a:endParaRPr>
            </a:p>
          </p:txBody>
        </p:sp>
      </p:grpSp>
      <p:pic>
        <p:nvPicPr>
          <p:cNvPr id="14" name="Picture 13" descr="C:\Users\suarezje\Desktop\ESI Press\idb_logo.jpg"/>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8323" y="4606462"/>
            <a:ext cx="5406715" cy="3683298"/>
          </a:xfrm>
          <a:prstGeom prst="rect">
            <a:avLst/>
          </a:prstGeom>
          <a:noFill/>
          <a:ln>
            <a:noFill/>
          </a:ln>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332395" y="7159837"/>
            <a:ext cx="7040748" cy="309081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62053" y="5344713"/>
            <a:ext cx="7054249" cy="245365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59141" y="9658763"/>
            <a:ext cx="4322527" cy="3059766"/>
          </a:xfrm>
          <a:prstGeom prst="rect">
            <a:avLst/>
          </a:prstGeom>
        </p:spPr>
      </p:pic>
      <p:pic>
        <p:nvPicPr>
          <p:cNvPr id="2050" name="Picture 2" descr="http://www.climateinvestmentfunds.org/cif/sites/climateinvestmentfunds.org/files/cif-webheader-CTthum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0472" y="10486625"/>
            <a:ext cx="6650720" cy="140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45888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1+#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0-#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09828" y="2810136"/>
            <a:ext cx="2427725" cy="3551936"/>
            <a:chOff x="5124" y="3149779"/>
            <a:chExt cx="7309825" cy="10553543"/>
          </a:xfrm>
        </p:grpSpPr>
        <p:sp>
          <p:nvSpPr>
            <p:cNvPr id="50" name="Freeform 2"/>
            <p:cNvSpPr>
              <a:spLocks noChangeArrowheads="1"/>
            </p:cNvSpPr>
            <p:nvPr/>
          </p:nvSpPr>
          <p:spPr bwMode="auto">
            <a:xfrm>
              <a:off x="1172502" y="10474564"/>
              <a:ext cx="5262341" cy="1337480"/>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chemeClr val="accent5"/>
            </a:solidFill>
            <a:ln>
              <a:noFill/>
            </a:ln>
            <a:effectLst/>
          </p:spPr>
          <p:txBody>
            <a:bodyPr wrap="none" lIns="243785" tIns="121892" rIns="243785" bIns="121892" anchor="ctr"/>
            <a:lstStyle/>
            <a:p>
              <a:endParaRPr lang="en-US" dirty="0"/>
            </a:p>
          </p:txBody>
        </p:sp>
        <p:grpSp>
          <p:nvGrpSpPr>
            <p:cNvPr id="14" name="Group 13"/>
            <p:cNvGrpSpPr/>
            <p:nvPr/>
          </p:nvGrpSpPr>
          <p:grpSpPr>
            <a:xfrm>
              <a:off x="503937" y="8598963"/>
              <a:ext cx="6811012" cy="1611766"/>
              <a:chOff x="1734083" y="4316414"/>
              <a:chExt cx="3406393" cy="805883"/>
            </a:xfrm>
          </p:grpSpPr>
          <p:sp>
            <p:nvSpPr>
              <p:cNvPr id="59" name="Freeform 5"/>
              <p:cNvSpPr>
                <a:spLocks noChangeArrowheads="1"/>
              </p:cNvSpPr>
              <p:nvPr/>
            </p:nvSpPr>
            <p:spPr bwMode="auto">
              <a:xfrm>
                <a:off x="1734083" y="4316414"/>
                <a:ext cx="1317887" cy="805883"/>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solidFill>
                <a:schemeClr val="accent4"/>
              </a:solidFill>
              <a:ln>
                <a:noFill/>
              </a:ln>
              <a:effectLst/>
            </p:spPr>
            <p:txBody>
              <a:bodyPr wrap="none" lIns="121917" tIns="60958" rIns="121917" bIns="60958" anchor="ctr"/>
              <a:lstStyle/>
              <a:p>
                <a:endParaRPr lang="en-US" dirty="0"/>
              </a:p>
            </p:txBody>
          </p:sp>
          <p:sp>
            <p:nvSpPr>
              <p:cNvPr id="66" name="Freeform 8"/>
              <p:cNvSpPr>
                <a:spLocks noChangeArrowheads="1"/>
              </p:cNvSpPr>
              <p:nvPr/>
            </p:nvSpPr>
            <p:spPr bwMode="auto">
              <a:xfrm>
                <a:off x="3191726" y="4316414"/>
                <a:ext cx="1948750" cy="805883"/>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solidFill>
                <a:schemeClr val="accent4"/>
              </a:solidFill>
              <a:ln>
                <a:noFill/>
              </a:ln>
              <a:effectLst/>
            </p:spPr>
            <p:txBody>
              <a:bodyPr wrap="none" lIns="121917" tIns="60958" rIns="121917" bIns="60958" anchor="ctr"/>
              <a:lstStyle/>
              <a:p>
                <a:endParaRPr lang="en-US" dirty="0"/>
              </a:p>
            </p:txBody>
          </p:sp>
        </p:grpSp>
        <p:grpSp>
          <p:nvGrpSpPr>
            <p:cNvPr id="11" name="Group 10"/>
            <p:cNvGrpSpPr/>
            <p:nvPr/>
          </p:nvGrpSpPr>
          <p:grpSpPr>
            <a:xfrm>
              <a:off x="843445" y="3149779"/>
              <a:ext cx="5304128" cy="1428910"/>
              <a:chOff x="1903881" y="1591822"/>
              <a:chExt cx="2652755" cy="714455"/>
            </a:xfrm>
          </p:grpSpPr>
          <p:sp>
            <p:nvSpPr>
              <p:cNvPr id="61" name="Freeform 6"/>
              <p:cNvSpPr>
                <a:spLocks noChangeArrowheads="1"/>
              </p:cNvSpPr>
              <p:nvPr/>
            </p:nvSpPr>
            <p:spPr bwMode="auto">
              <a:xfrm>
                <a:off x="2475967" y="1591822"/>
                <a:ext cx="2080669" cy="714455"/>
              </a:xfrm>
              <a:custGeom>
                <a:avLst/>
                <a:gdLst>
                  <a:gd name="T0" fmla="*/ 4965 w 7027"/>
                  <a:gd name="T1" fmla="*/ 909 h 2418"/>
                  <a:gd name="T2" fmla="*/ 4965 w 7027"/>
                  <a:gd name="T3" fmla="*/ 909 h 2418"/>
                  <a:gd name="T4" fmla="*/ 0 w 7027"/>
                  <a:gd name="T5" fmla="*/ 842 h 2418"/>
                  <a:gd name="T6" fmla="*/ 0 w 7027"/>
                  <a:gd name="T7" fmla="*/ 2417 h 2418"/>
                  <a:gd name="T8" fmla="*/ 3790 w 7027"/>
                  <a:gd name="T9" fmla="*/ 2417 h 2418"/>
                  <a:gd name="T10" fmla="*/ 3790 w 7027"/>
                  <a:gd name="T11" fmla="*/ 2151 h 2418"/>
                  <a:gd name="T12" fmla="*/ 3768 w 7027"/>
                  <a:gd name="T13" fmla="*/ 2062 h 2418"/>
                  <a:gd name="T14" fmla="*/ 3679 w 7027"/>
                  <a:gd name="T15" fmla="*/ 1929 h 2418"/>
                  <a:gd name="T16" fmla="*/ 3613 w 7027"/>
                  <a:gd name="T17" fmla="*/ 1686 h 2418"/>
                  <a:gd name="T18" fmla="*/ 3613 w 7027"/>
                  <a:gd name="T19" fmla="*/ 1663 h 2418"/>
                  <a:gd name="T20" fmla="*/ 3613 w 7027"/>
                  <a:gd name="T21" fmla="*/ 1663 h 2418"/>
                  <a:gd name="T22" fmla="*/ 4034 w 7027"/>
                  <a:gd name="T23" fmla="*/ 1330 h 2418"/>
                  <a:gd name="T24" fmla="*/ 4454 w 7027"/>
                  <a:gd name="T25" fmla="*/ 1686 h 2418"/>
                  <a:gd name="T26" fmla="*/ 4454 w 7027"/>
                  <a:gd name="T27" fmla="*/ 1686 h 2418"/>
                  <a:gd name="T28" fmla="*/ 4388 w 7027"/>
                  <a:gd name="T29" fmla="*/ 1929 h 2418"/>
                  <a:gd name="T30" fmla="*/ 4322 w 7027"/>
                  <a:gd name="T31" fmla="*/ 2040 h 2418"/>
                  <a:gd name="T32" fmla="*/ 4300 w 7027"/>
                  <a:gd name="T33" fmla="*/ 2151 h 2418"/>
                  <a:gd name="T34" fmla="*/ 4277 w 7027"/>
                  <a:gd name="T35" fmla="*/ 2151 h 2418"/>
                  <a:gd name="T36" fmla="*/ 4277 w 7027"/>
                  <a:gd name="T37" fmla="*/ 2417 h 2418"/>
                  <a:gd name="T38" fmla="*/ 7026 w 7027"/>
                  <a:gd name="T39" fmla="*/ 2417 h 2418"/>
                  <a:gd name="T40" fmla="*/ 4965 w 7027"/>
                  <a:gd name="T41" fmla="*/ 909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lnTo>
                      <a:pt x="3613" y="1663"/>
                    </a:lnTo>
                    <a:cubicBezTo>
                      <a:pt x="3635" y="1486"/>
                      <a:pt x="3812" y="1330"/>
                      <a:pt x="4034" y="1330"/>
                    </a:cubicBezTo>
                    <a:cubicBezTo>
                      <a:pt x="4277" y="1330"/>
                      <a:pt x="4454" y="1486"/>
                      <a:pt x="4454" y="1686"/>
                    </a:cubicBezTo>
                    <a:lnTo>
                      <a:pt x="4454" y="1686"/>
                    </a:ln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solidFill>
                <a:schemeClr val="accent1"/>
              </a:solidFill>
              <a:ln>
                <a:noFill/>
              </a:ln>
              <a:effectLst/>
            </p:spPr>
            <p:txBody>
              <a:bodyPr wrap="none" lIns="121917" tIns="60958" rIns="121917" bIns="60958" anchor="ctr"/>
              <a:lstStyle/>
              <a:p>
                <a:endParaRPr lang="en-US" dirty="0"/>
              </a:p>
            </p:txBody>
          </p:sp>
          <p:sp>
            <p:nvSpPr>
              <p:cNvPr id="68" name="Freeform 11"/>
              <p:cNvSpPr>
                <a:spLocks noChangeArrowheads="1"/>
              </p:cNvSpPr>
              <p:nvPr/>
            </p:nvSpPr>
            <p:spPr bwMode="auto">
              <a:xfrm>
                <a:off x="1903881" y="1919662"/>
                <a:ext cx="432329" cy="386615"/>
              </a:xfrm>
              <a:custGeom>
                <a:avLst/>
                <a:gdLst>
                  <a:gd name="T0" fmla="*/ 1462 w 1463"/>
                  <a:gd name="T1" fmla="*/ 1309 h 1310"/>
                  <a:gd name="T2" fmla="*/ 1462 w 1463"/>
                  <a:gd name="T3" fmla="*/ 1309 h 1310"/>
                  <a:gd name="T4" fmla="*/ 1462 w 1463"/>
                  <a:gd name="T5" fmla="*/ 0 h 1310"/>
                  <a:gd name="T6" fmla="*/ 0 w 1463"/>
                  <a:gd name="T7" fmla="*/ 1309 h 1310"/>
                  <a:gd name="T8" fmla="*/ 1462 w 1463"/>
                  <a:gd name="T9" fmla="*/ 1309 h 1310"/>
                </a:gdLst>
                <a:ahLst/>
                <a:cxnLst>
                  <a:cxn ang="0">
                    <a:pos x="T0" y="T1"/>
                  </a:cxn>
                  <a:cxn ang="0">
                    <a:pos x="T2" y="T3"/>
                  </a:cxn>
                  <a:cxn ang="0">
                    <a:pos x="T4" y="T5"/>
                  </a:cxn>
                  <a:cxn ang="0">
                    <a:pos x="T6" y="T7"/>
                  </a:cxn>
                  <a:cxn ang="0">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solidFill>
                <a:schemeClr val="accent1"/>
              </a:solidFill>
              <a:ln>
                <a:noFill/>
              </a:ln>
              <a:effectLst/>
            </p:spPr>
            <p:txBody>
              <a:bodyPr wrap="none" lIns="121917" tIns="60958" rIns="121917" bIns="60958" anchor="ctr"/>
              <a:lstStyle/>
              <a:p>
                <a:endParaRPr lang="en-US" dirty="0"/>
              </a:p>
            </p:txBody>
          </p:sp>
        </p:grpSp>
        <p:sp>
          <p:nvSpPr>
            <p:cNvPr id="69" name="Freeform 13"/>
            <p:cNvSpPr>
              <a:spLocks noChangeArrowheads="1"/>
            </p:cNvSpPr>
            <p:nvPr/>
          </p:nvSpPr>
          <p:spPr bwMode="auto">
            <a:xfrm>
              <a:off x="44296" y="11762410"/>
              <a:ext cx="5510443" cy="1940912"/>
            </a:xfrm>
            <a:custGeom>
              <a:avLst/>
              <a:gdLst>
                <a:gd name="T0" fmla="*/ 0 w 9309"/>
                <a:gd name="T1" fmla="*/ 3279 h 3280"/>
                <a:gd name="T2" fmla="*/ 1219 w 9309"/>
                <a:gd name="T3" fmla="*/ 0 h 3280"/>
                <a:gd name="T4" fmla="*/ 7779 w 9309"/>
                <a:gd name="T5" fmla="*/ 1396 h 3280"/>
                <a:gd name="T6" fmla="*/ 7779 w 9309"/>
                <a:gd name="T7" fmla="*/ 1174 h 3280"/>
                <a:gd name="T8" fmla="*/ 9308 w 9309"/>
                <a:gd name="T9" fmla="*/ 3279 h 3280"/>
                <a:gd name="T10" fmla="*/ 0 w 9309"/>
                <a:gd name="T11" fmla="*/ 3279 h 3280"/>
              </a:gdLst>
              <a:ahLst/>
              <a:cxnLst>
                <a:cxn ang="0">
                  <a:pos x="T0" y="T1"/>
                </a:cxn>
                <a:cxn ang="0">
                  <a:pos x="T2" y="T3"/>
                </a:cxn>
                <a:cxn ang="0">
                  <a:pos x="T4" y="T5"/>
                </a:cxn>
                <a:cxn ang="0">
                  <a:pos x="T6" y="T7"/>
                </a:cxn>
                <a:cxn ang="0">
                  <a:pos x="T8" y="T9"/>
                </a:cxn>
                <a:cxn ang="0">
                  <a:pos x="T10" y="T11"/>
                </a:cxn>
              </a:cxnLst>
              <a:rect l="0" t="0" r="r" b="b"/>
              <a:pathLst>
                <a:path w="9309" h="3280">
                  <a:moveTo>
                    <a:pt x="0" y="3279"/>
                  </a:moveTo>
                  <a:lnTo>
                    <a:pt x="1219" y="0"/>
                  </a:lnTo>
                  <a:lnTo>
                    <a:pt x="7779" y="1396"/>
                  </a:lnTo>
                  <a:lnTo>
                    <a:pt x="7779" y="1174"/>
                  </a:lnTo>
                  <a:lnTo>
                    <a:pt x="9308" y="3279"/>
                  </a:lnTo>
                  <a:lnTo>
                    <a:pt x="0" y="3279"/>
                  </a:lnTo>
                </a:path>
              </a:pathLst>
            </a:custGeom>
            <a:solidFill>
              <a:schemeClr val="bg1">
                <a:lumMod val="50000"/>
              </a:schemeClr>
            </a:solidFill>
            <a:ln>
              <a:noFill/>
            </a:ln>
            <a:effectLst/>
          </p:spPr>
          <p:txBody>
            <a:bodyPr wrap="none" lIns="243785" tIns="121892" rIns="243785" bIns="121892" anchor="ctr"/>
            <a:lstStyle/>
            <a:p>
              <a:endParaRPr lang="en-US" dirty="0"/>
            </a:p>
          </p:txBody>
        </p:sp>
        <p:sp>
          <p:nvSpPr>
            <p:cNvPr id="70" name="Freeform 14"/>
            <p:cNvSpPr>
              <a:spLocks noChangeArrowheads="1"/>
            </p:cNvSpPr>
            <p:nvPr/>
          </p:nvSpPr>
          <p:spPr bwMode="auto">
            <a:xfrm>
              <a:off x="765096" y="10790650"/>
              <a:ext cx="3883424" cy="1797236"/>
            </a:xfrm>
            <a:custGeom>
              <a:avLst/>
              <a:gdLst>
                <a:gd name="T0" fmla="*/ 6560 w 6561"/>
                <a:gd name="T1" fmla="*/ 3037 h 3038"/>
                <a:gd name="T2" fmla="*/ 0 w 6561"/>
                <a:gd name="T3" fmla="*/ 1641 h 3038"/>
                <a:gd name="T4" fmla="*/ 554 w 6561"/>
                <a:gd name="T5" fmla="*/ 0 h 3038"/>
                <a:gd name="T6" fmla="*/ 6560 w 6561"/>
                <a:gd name="T7" fmla="*/ 1419 h 3038"/>
                <a:gd name="T8" fmla="*/ 6560 w 6561"/>
                <a:gd name="T9" fmla="*/ 3037 h 3038"/>
              </a:gdLst>
              <a:ahLst/>
              <a:cxnLst>
                <a:cxn ang="0">
                  <a:pos x="T0" y="T1"/>
                </a:cxn>
                <a:cxn ang="0">
                  <a:pos x="T2" y="T3"/>
                </a:cxn>
                <a:cxn ang="0">
                  <a:pos x="T4" y="T5"/>
                </a:cxn>
                <a:cxn ang="0">
                  <a:pos x="T6" y="T7"/>
                </a:cxn>
                <a:cxn ang="0">
                  <a:pos x="T8" y="T9"/>
                </a:cxn>
              </a:cxnLst>
              <a:rect l="0" t="0" r="r" b="b"/>
              <a:pathLst>
                <a:path w="6561" h="3038">
                  <a:moveTo>
                    <a:pt x="6560" y="3037"/>
                  </a:moveTo>
                  <a:lnTo>
                    <a:pt x="0" y="1641"/>
                  </a:lnTo>
                  <a:lnTo>
                    <a:pt x="554" y="0"/>
                  </a:lnTo>
                  <a:lnTo>
                    <a:pt x="6560" y="1419"/>
                  </a:lnTo>
                  <a:lnTo>
                    <a:pt x="6560" y="3037"/>
                  </a:lnTo>
                </a:path>
              </a:pathLst>
            </a:custGeom>
            <a:solidFill>
              <a:schemeClr val="bg2"/>
            </a:solidFill>
            <a:ln>
              <a:noFill/>
            </a:ln>
            <a:effectLst/>
          </p:spPr>
          <p:txBody>
            <a:bodyPr wrap="none" lIns="243785" tIns="121892" rIns="243785" bIns="121892" anchor="ctr"/>
            <a:lstStyle/>
            <a:p>
              <a:endParaRPr lang="en-US" dirty="0"/>
            </a:p>
          </p:txBody>
        </p:sp>
        <p:grpSp>
          <p:nvGrpSpPr>
            <p:cNvPr id="13" name="Group 12"/>
            <p:cNvGrpSpPr/>
            <p:nvPr/>
          </p:nvGrpSpPr>
          <p:grpSpPr>
            <a:xfrm>
              <a:off x="5124" y="6720745"/>
              <a:ext cx="7244533" cy="1611766"/>
              <a:chOff x="1484612" y="3377305"/>
              <a:chExt cx="3623210" cy="805883"/>
            </a:xfrm>
          </p:grpSpPr>
          <p:sp>
            <p:nvSpPr>
              <p:cNvPr id="58" name="Freeform 4"/>
              <p:cNvSpPr>
                <a:spLocks noChangeArrowheads="1"/>
              </p:cNvSpPr>
              <p:nvPr/>
            </p:nvSpPr>
            <p:spPr bwMode="auto">
              <a:xfrm>
                <a:off x="2475967" y="3377305"/>
                <a:ext cx="1330949" cy="805883"/>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solidFill>
                <a:schemeClr val="accent3"/>
              </a:solidFill>
              <a:ln>
                <a:noFill/>
              </a:ln>
              <a:effectLst/>
            </p:spPr>
            <p:txBody>
              <a:bodyPr wrap="none" lIns="121917" tIns="60958" rIns="121917" bIns="60958" anchor="ctr"/>
              <a:lstStyle/>
              <a:p>
                <a:endParaRPr lang="en-US" dirty="0"/>
              </a:p>
            </p:txBody>
          </p:sp>
          <p:sp>
            <p:nvSpPr>
              <p:cNvPr id="67" name="Freeform 9"/>
              <p:cNvSpPr>
                <a:spLocks noChangeArrowheads="1"/>
              </p:cNvSpPr>
              <p:nvPr/>
            </p:nvSpPr>
            <p:spPr bwMode="auto">
              <a:xfrm>
                <a:off x="1484612" y="3377305"/>
                <a:ext cx="852904" cy="805883"/>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solidFill>
                <a:schemeClr val="accent3"/>
              </a:solidFill>
              <a:ln>
                <a:noFill/>
              </a:ln>
              <a:effectLst/>
            </p:spPr>
            <p:txBody>
              <a:bodyPr wrap="none" lIns="121917" tIns="60958" rIns="121917" bIns="60958" anchor="ctr"/>
              <a:lstStyle/>
              <a:p>
                <a:endParaRPr lang="en-US" dirty="0"/>
              </a:p>
            </p:txBody>
          </p:sp>
          <p:sp>
            <p:nvSpPr>
              <p:cNvPr id="71" name="Freeform 15"/>
              <p:cNvSpPr>
                <a:spLocks noChangeArrowheads="1"/>
              </p:cNvSpPr>
              <p:nvPr/>
            </p:nvSpPr>
            <p:spPr bwMode="auto">
              <a:xfrm>
                <a:off x="3946671" y="3377305"/>
                <a:ext cx="1161151" cy="805883"/>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solidFill>
                <a:schemeClr val="accent3"/>
              </a:solidFill>
              <a:ln>
                <a:noFill/>
              </a:ln>
              <a:effectLst/>
            </p:spPr>
            <p:txBody>
              <a:bodyPr wrap="none" lIns="121917" tIns="60958" rIns="121917" bIns="60958" anchor="ctr"/>
              <a:lstStyle/>
              <a:p>
                <a:endParaRPr lang="en-US" dirty="0"/>
              </a:p>
            </p:txBody>
          </p:sp>
        </p:grpSp>
        <p:grpSp>
          <p:nvGrpSpPr>
            <p:cNvPr id="12" name="Group 11"/>
            <p:cNvGrpSpPr/>
            <p:nvPr/>
          </p:nvGrpSpPr>
          <p:grpSpPr>
            <a:xfrm>
              <a:off x="44297" y="4842527"/>
              <a:ext cx="6732664" cy="1611766"/>
              <a:chOff x="1504203" y="2438196"/>
              <a:chExt cx="3367209" cy="805883"/>
            </a:xfrm>
          </p:grpSpPr>
          <p:sp>
            <p:nvSpPr>
              <p:cNvPr id="54" name="Freeform 3"/>
              <p:cNvSpPr>
                <a:spLocks noChangeArrowheads="1"/>
              </p:cNvSpPr>
              <p:nvPr/>
            </p:nvSpPr>
            <p:spPr bwMode="auto">
              <a:xfrm>
                <a:off x="3946671" y="2438196"/>
                <a:ext cx="924741" cy="805883"/>
              </a:xfrm>
              <a:custGeom>
                <a:avLst/>
                <a:gdLst>
                  <a:gd name="T0" fmla="*/ 2393 w 3125"/>
                  <a:gd name="T1" fmla="*/ 0 h 2727"/>
                  <a:gd name="T2" fmla="*/ 2393 w 3125"/>
                  <a:gd name="T3" fmla="*/ 0 h 2727"/>
                  <a:gd name="T4" fmla="*/ 0 w 3125"/>
                  <a:gd name="T5" fmla="*/ 0 h 2727"/>
                  <a:gd name="T6" fmla="*/ 0 w 3125"/>
                  <a:gd name="T7" fmla="*/ 2726 h 2727"/>
                  <a:gd name="T8" fmla="*/ 399 w 3125"/>
                  <a:gd name="T9" fmla="*/ 2726 h 2727"/>
                  <a:gd name="T10" fmla="*/ 399 w 3125"/>
                  <a:gd name="T11" fmla="*/ 2637 h 2727"/>
                  <a:gd name="T12" fmla="*/ 376 w 3125"/>
                  <a:gd name="T13" fmla="*/ 2571 h 2727"/>
                  <a:gd name="T14" fmla="*/ 310 w 3125"/>
                  <a:gd name="T15" fmla="*/ 2415 h 2727"/>
                  <a:gd name="T16" fmla="*/ 244 w 3125"/>
                  <a:gd name="T17" fmla="*/ 2171 h 2727"/>
                  <a:gd name="T18" fmla="*/ 244 w 3125"/>
                  <a:gd name="T19" fmla="*/ 2171 h 2727"/>
                  <a:gd name="T20" fmla="*/ 244 w 3125"/>
                  <a:gd name="T21" fmla="*/ 2149 h 2727"/>
                  <a:gd name="T22" fmla="*/ 244 w 3125"/>
                  <a:gd name="T23" fmla="*/ 2149 h 2727"/>
                  <a:gd name="T24" fmla="*/ 665 w 3125"/>
                  <a:gd name="T25" fmla="*/ 1817 h 2727"/>
                  <a:gd name="T26" fmla="*/ 1085 w 3125"/>
                  <a:gd name="T27" fmla="*/ 2194 h 2727"/>
                  <a:gd name="T28" fmla="*/ 1085 w 3125"/>
                  <a:gd name="T29" fmla="*/ 2194 h 2727"/>
                  <a:gd name="T30" fmla="*/ 1019 w 3125"/>
                  <a:gd name="T31" fmla="*/ 2415 h 2727"/>
                  <a:gd name="T32" fmla="*/ 931 w 3125"/>
                  <a:gd name="T33" fmla="*/ 2549 h 2727"/>
                  <a:gd name="T34" fmla="*/ 908 w 3125"/>
                  <a:gd name="T35" fmla="*/ 2637 h 2727"/>
                  <a:gd name="T36" fmla="*/ 908 w 3125"/>
                  <a:gd name="T37" fmla="*/ 2637 h 2727"/>
                  <a:gd name="T38" fmla="*/ 908 w 3125"/>
                  <a:gd name="T39" fmla="*/ 2726 h 2727"/>
                  <a:gd name="T40" fmla="*/ 3080 w 3125"/>
                  <a:gd name="T41" fmla="*/ 2726 h 2727"/>
                  <a:gd name="T42" fmla="*/ 2393 w 3125"/>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lnTo>
                      <a:pt x="244" y="2171"/>
                    </a:lnTo>
                    <a:cubicBezTo>
                      <a:pt x="244" y="2149"/>
                      <a:pt x="244" y="2149"/>
                      <a:pt x="244" y="2149"/>
                    </a:cubicBezTo>
                    <a:lnTo>
                      <a:pt x="244" y="2149"/>
                    </a:lnTo>
                    <a:cubicBezTo>
                      <a:pt x="266" y="1972"/>
                      <a:pt x="443" y="1817"/>
                      <a:pt x="665" y="1817"/>
                    </a:cubicBezTo>
                    <a:cubicBezTo>
                      <a:pt x="886" y="1817"/>
                      <a:pt x="1085" y="1994"/>
                      <a:pt x="1085" y="2194"/>
                    </a:cubicBezTo>
                    <a:lnTo>
                      <a:pt x="1085" y="2194"/>
                    </a:lnTo>
                    <a:cubicBezTo>
                      <a:pt x="1085" y="2282"/>
                      <a:pt x="1063" y="2349"/>
                      <a:pt x="1019" y="2415"/>
                    </a:cubicBezTo>
                    <a:cubicBezTo>
                      <a:pt x="975" y="2460"/>
                      <a:pt x="953" y="2504"/>
                      <a:pt x="931" y="2549"/>
                    </a:cubicBezTo>
                    <a:cubicBezTo>
                      <a:pt x="908" y="2637"/>
                      <a:pt x="908" y="2637"/>
                      <a:pt x="908" y="2637"/>
                    </a:cubicBezTo>
                    <a:lnTo>
                      <a:pt x="908" y="2637"/>
                    </a:lnTo>
                    <a:cubicBezTo>
                      <a:pt x="908" y="2726"/>
                      <a:pt x="908" y="2726"/>
                      <a:pt x="908" y="2726"/>
                    </a:cubicBezTo>
                    <a:cubicBezTo>
                      <a:pt x="3080" y="2726"/>
                      <a:pt x="3080" y="2726"/>
                      <a:pt x="3080" y="2726"/>
                    </a:cubicBezTo>
                    <a:cubicBezTo>
                      <a:pt x="3124" y="2017"/>
                      <a:pt x="3036" y="997"/>
                      <a:pt x="2393" y="0"/>
                    </a:cubicBezTo>
                  </a:path>
                </a:pathLst>
              </a:custGeom>
              <a:solidFill>
                <a:schemeClr val="accent2"/>
              </a:solidFill>
              <a:ln>
                <a:noFill/>
              </a:ln>
              <a:effectLst/>
            </p:spPr>
            <p:txBody>
              <a:bodyPr wrap="none" lIns="121917" tIns="60958" rIns="121917" bIns="60958" anchor="ctr"/>
              <a:lstStyle/>
              <a:p>
                <a:endParaRPr lang="en-US" dirty="0"/>
              </a:p>
            </p:txBody>
          </p:sp>
          <p:sp>
            <p:nvSpPr>
              <p:cNvPr id="62" name="Freeform 7"/>
              <p:cNvSpPr>
                <a:spLocks noChangeArrowheads="1"/>
              </p:cNvSpPr>
              <p:nvPr/>
            </p:nvSpPr>
            <p:spPr bwMode="auto">
              <a:xfrm>
                <a:off x="2475967" y="2438196"/>
                <a:ext cx="1330949" cy="805883"/>
              </a:xfrm>
              <a:custGeom>
                <a:avLst/>
                <a:gdLst>
                  <a:gd name="T0" fmla="*/ 0 w 4500"/>
                  <a:gd name="T1" fmla="*/ 0 h 2727"/>
                  <a:gd name="T2" fmla="*/ 0 w 4500"/>
                  <a:gd name="T3" fmla="*/ 0 h 2727"/>
                  <a:gd name="T4" fmla="*/ 0 w 4500"/>
                  <a:gd name="T5" fmla="*/ 2726 h 2727"/>
                  <a:gd name="T6" fmla="*/ 3479 w 4500"/>
                  <a:gd name="T7" fmla="*/ 2726 h 2727"/>
                  <a:gd name="T8" fmla="*/ 3479 w 4500"/>
                  <a:gd name="T9" fmla="*/ 2460 h 2727"/>
                  <a:gd name="T10" fmla="*/ 3457 w 4500"/>
                  <a:gd name="T11" fmla="*/ 2371 h 2727"/>
                  <a:gd name="T12" fmla="*/ 3391 w 4500"/>
                  <a:gd name="T13" fmla="*/ 2238 h 2727"/>
                  <a:gd name="T14" fmla="*/ 3324 w 4500"/>
                  <a:gd name="T15" fmla="*/ 1972 h 2727"/>
                  <a:gd name="T16" fmla="*/ 3324 w 4500"/>
                  <a:gd name="T17" fmla="*/ 1972 h 2727"/>
                  <a:gd name="T18" fmla="*/ 3324 w 4500"/>
                  <a:gd name="T19" fmla="*/ 1972 h 2727"/>
                  <a:gd name="T20" fmla="*/ 3324 w 4500"/>
                  <a:gd name="T21" fmla="*/ 1972 h 2727"/>
                  <a:gd name="T22" fmla="*/ 3745 w 4500"/>
                  <a:gd name="T23" fmla="*/ 1640 h 2727"/>
                  <a:gd name="T24" fmla="*/ 4166 w 4500"/>
                  <a:gd name="T25" fmla="*/ 1994 h 2727"/>
                  <a:gd name="T26" fmla="*/ 4166 w 4500"/>
                  <a:gd name="T27" fmla="*/ 1994 h 2727"/>
                  <a:gd name="T28" fmla="*/ 4100 w 4500"/>
                  <a:gd name="T29" fmla="*/ 2238 h 2727"/>
                  <a:gd name="T30" fmla="*/ 4011 w 4500"/>
                  <a:gd name="T31" fmla="*/ 2349 h 2727"/>
                  <a:gd name="T32" fmla="*/ 3989 w 4500"/>
                  <a:gd name="T33" fmla="*/ 2460 h 2727"/>
                  <a:gd name="T34" fmla="*/ 3989 w 4500"/>
                  <a:gd name="T35" fmla="*/ 2460 h 2727"/>
                  <a:gd name="T36" fmla="*/ 3989 w 4500"/>
                  <a:gd name="T37" fmla="*/ 2726 h 2727"/>
                  <a:gd name="T38" fmla="*/ 4499 w 4500"/>
                  <a:gd name="T39" fmla="*/ 2726 h 2727"/>
                  <a:gd name="T40" fmla="*/ 4499 w 4500"/>
                  <a:gd name="T41" fmla="*/ 0 h 2727"/>
                  <a:gd name="T42" fmla="*/ 0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lnTo>
                      <a:pt x="3324" y="1972"/>
                    </a:lnTo>
                    <a:lnTo>
                      <a:pt x="3324" y="1972"/>
                    </a:lnTo>
                    <a:lnTo>
                      <a:pt x="3324" y="1972"/>
                    </a:lnTo>
                    <a:cubicBezTo>
                      <a:pt x="3347" y="1795"/>
                      <a:pt x="3524" y="1640"/>
                      <a:pt x="3745" y="1640"/>
                    </a:cubicBezTo>
                    <a:cubicBezTo>
                      <a:pt x="3967" y="1640"/>
                      <a:pt x="4166" y="1795"/>
                      <a:pt x="4166" y="1994"/>
                    </a:cubicBezTo>
                    <a:lnTo>
                      <a:pt x="4166" y="1994"/>
                    </a:lnTo>
                    <a:cubicBezTo>
                      <a:pt x="4166" y="2083"/>
                      <a:pt x="4144" y="2171"/>
                      <a:pt x="4100" y="2238"/>
                    </a:cubicBezTo>
                    <a:cubicBezTo>
                      <a:pt x="4056" y="2282"/>
                      <a:pt x="4034" y="2305"/>
                      <a:pt x="4011" y="2349"/>
                    </a:cubicBezTo>
                    <a:cubicBezTo>
                      <a:pt x="3989" y="2460"/>
                      <a:pt x="3989" y="2460"/>
                      <a:pt x="3989" y="2460"/>
                    </a:cubicBezTo>
                    <a:lnTo>
                      <a:pt x="3989" y="2460"/>
                    </a:lnTo>
                    <a:cubicBezTo>
                      <a:pt x="3989" y="2726"/>
                      <a:pt x="3989" y="2726"/>
                      <a:pt x="3989" y="2726"/>
                    </a:cubicBezTo>
                    <a:cubicBezTo>
                      <a:pt x="4499" y="2726"/>
                      <a:pt x="4499" y="2726"/>
                      <a:pt x="4499" y="2726"/>
                    </a:cubicBezTo>
                    <a:cubicBezTo>
                      <a:pt x="4499" y="0"/>
                      <a:pt x="4499" y="0"/>
                      <a:pt x="4499" y="0"/>
                    </a:cubicBezTo>
                    <a:lnTo>
                      <a:pt x="0" y="0"/>
                    </a:lnTo>
                  </a:path>
                </a:pathLst>
              </a:custGeom>
              <a:solidFill>
                <a:schemeClr val="accent2"/>
              </a:solidFill>
              <a:ln>
                <a:noFill/>
              </a:ln>
              <a:effectLst/>
            </p:spPr>
            <p:txBody>
              <a:bodyPr wrap="none" lIns="121917" tIns="60958" rIns="121917" bIns="60958" anchor="ctr"/>
              <a:lstStyle/>
              <a:p>
                <a:endParaRPr lang="en-US" dirty="0"/>
              </a:p>
            </p:txBody>
          </p:sp>
          <p:sp>
            <p:nvSpPr>
              <p:cNvPr id="74" name="Freeform 16"/>
              <p:cNvSpPr>
                <a:spLocks noChangeArrowheads="1"/>
              </p:cNvSpPr>
              <p:nvPr/>
            </p:nvSpPr>
            <p:spPr bwMode="auto">
              <a:xfrm>
                <a:off x="1504203" y="2438196"/>
                <a:ext cx="832006" cy="805883"/>
              </a:xfrm>
              <a:custGeom>
                <a:avLst/>
                <a:gdLst>
                  <a:gd name="T0" fmla="*/ 2814 w 2815"/>
                  <a:gd name="T1" fmla="*/ 0 h 2727"/>
                  <a:gd name="T2" fmla="*/ 2814 w 2815"/>
                  <a:gd name="T3" fmla="*/ 0 h 2727"/>
                  <a:gd name="T4" fmla="*/ 997 w 2815"/>
                  <a:gd name="T5" fmla="*/ 0 h 2727"/>
                  <a:gd name="T6" fmla="*/ 620 w 2815"/>
                  <a:gd name="T7" fmla="*/ 642 h 2727"/>
                  <a:gd name="T8" fmla="*/ 0 w 2815"/>
                  <a:gd name="T9" fmla="*/ 2726 h 2727"/>
                  <a:gd name="T10" fmla="*/ 1706 w 2815"/>
                  <a:gd name="T11" fmla="*/ 2726 h 2727"/>
                  <a:gd name="T12" fmla="*/ 1706 w 2815"/>
                  <a:gd name="T13" fmla="*/ 2460 h 2727"/>
                  <a:gd name="T14" fmla="*/ 1684 w 2815"/>
                  <a:gd name="T15" fmla="*/ 2371 h 2727"/>
                  <a:gd name="T16" fmla="*/ 1596 w 2815"/>
                  <a:gd name="T17" fmla="*/ 2238 h 2727"/>
                  <a:gd name="T18" fmla="*/ 1529 w 2815"/>
                  <a:gd name="T19" fmla="*/ 1994 h 2727"/>
                  <a:gd name="T20" fmla="*/ 1529 w 2815"/>
                  <a:gd name="T21" fmla="*/ 1972 h 2727"/>
                  <a:gd name="T22" fmla="*/ 1529 w 2815"/>
                  <a:gd name="T23" fmla="*/ 1972 h 2727"/>
                  <a:gd name="T24" fmla="*/ 1529 w 2815"/>
                  <a:gd name="T25" fmla="*/ 1972 h 2727"/>
                  <a:gd name="T26" fmla="*/ 1950 w 2815"/>
                  <a:gd name="T27" fmla="*/ 1640 h 2727"/>
                  <a:gd name="T28" fmla="*/ 2371 w 2815"/>
                  <a:gd name="T29" fmla="*/ 2017 h 2727"/>
                  <a:gd name="T30" fmla="*/ 2371 w 2815"/>
                  <a:gd name="T31" fmla="*/ 2017 h 2727"/>
                  <a:gd name="T32" fmla="*/ 2305 w 2815"/>
                  <a:gd name="T33" fmla="*/ 2238 h 2727"/>
                  <a:gd name="T34" fmla="*/ 2238 w 2815"/>
                  <a:gd name="T35" fmla="*/ 2371 h 2727"/>
                  <a:gd name="T36" fmla="*/ 2216 w 2815"/>
                  <a:gd name="T37" fmla="*/ 2460 h 2727"/>
                  <a:gd name="T38" fmla="*/ 2216 w 2815"/>
                  <a:gd name="T39" fmla="*/ 2460 h 2727"/>
                  <a:gd name="T40" fmla="*/ 2216 w 2815"/>
                  <a:gd name="T41" fmla="*/ 2726 h 2727"/>
                  <a:gd name="T42" fmla="*/ 2814 w 2815"/>
                  <a:gd name="T43" fmla="*/ 2726 h 2727"/>
                  <a:gd name="T44" fmla="*/ 2814 w 2815"/>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lnTo>
                      <a:pt x="1529" y="1972"/>
                    </a:lnTo>
                    <a:lnTo>
                      <a:pt x="1529" y="1972"/>
                    </a:lnTo>
                    <a:cubicBezTo>
                      <a:pt x="1551" y="1795"/>
                      <a:pt x="1729" y="1640"/>
                      <a:pt x="1950" y="1640"/>
                    </a:cubicBezTo>
                    <a:cubicBezTo>
                      <a:pt x="2194" y="1640"/>
                      <a:pt x="2371" y="1817"/>
                      <a:pt x="2371" y="2017"/>
                    </a:cubicBezTo>
                    <a:lnTo>
                      <a:pt x="2371" y="2017"/>
                    </a:lnTo>
                    <a:cubicBezTo>
                      <a:pt x="2371" y="2083"/>
                      <a:pt x="2349" y="2171"/>
                      <a:pt x="2305" y="2238"/>
                    </a:cubicBezTo>
                    <a:cubicBezTo>
                      <a:pt x="2261" y="2282"/>
                      <a:pt x="2261" y="2305"/>
                      <a:pt x="2238" y="2371"/>
                    </a:cubicBezTo>
                    <a:cubicBezTo>
                      <a:pt x="2216" y="2460"/>
                      <a:pt x="2216" y="2460"/>
                      <a:pt x="2216" y="2460"/>
                    </a:cubicBezTo>
                    <a:lnTo>
                      <a:pt x="2216" y="2460"/>
                    </a:lnTo>
                    <a:cubicBezTo>
                      <a:pt x="2216" y="2726"/>
                      <a:pt x="2216" y="2726"/>
                      <a:pt x="2216" y="2726"/>
                    </a:cubicBezTo>
                    <a:cubicBezTo>
                      <a:pt x="2814" y="2726"/>
                      <a:pt x="2814" y="2726"/>
                      <a:pt x="2814" y="2726"/>
                    </a:cubicBezTo>
                    <a:lnTo>
                      <a:pt x="2814" y="0"/>
                    </a:lnTo>
                  </a:path>
                </a:pathLst>
              </a:custGeom>
              <a:solidFill>
                <a:schemeClr val="accent2"/>
              </a:solidFill>
              <a:ln>
                <a:noFill/>
              </a:ln>
              <a:effectLst/>
            </p:spPr>
            <p:txBody>
              <a:bodyPr wrap="none" lIns="121917" tIns="60958" rIns="121917" bIns="60958" anchor="ctr"/>
              <a:lstStyle/>
              <a:p>
                <a:endParaRPr lang="en-US" dirty="0"/>
              </a:p>
            </p:txBody>
          </p:sp>
        </p:grpSp>
      </p:grpSp>
      <p:grpSp>
        <p:nvGrpSpPr>
          <p:cNvPr id="63" name="Group 62"/>
          <p:cNvGrpSpPr/>
          <p:nvPr/>
        </p:nvGrpSpPr>
        <p:grpSpPr>
          <a:xfrm>
            <a:off x="2901739" y="483017"/>
            <a:ext cx="18574173" cy="2800749"/>
            <a:chOff x="5988388" y="483017"/>
            <a:chExt cx="12359700" cy="2800749"/>
          </a:xfrm>
        </p:grpSpPr>
        <p:sp>
          <p:nvSpPr>
            <p:cNvPr id="64" name="TextBox 63"/>
            <p:cNvSpPr txBox="1"/>
            <p:nvPr/>
          </p:nvSpPr>
          <p:spPr>
            <a:xfrm>
              <a:off x="5988388" y="483017"/>
              <a:ext cx="12359700" cy="2800749"/>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How does ESI compensate SMEs?</a:t>
              </a:r>
              <a:endParaRPr lang="id-ID" sz="8800" b="1" dirty="0" smtClean="0">
                <a:solidFill>
                  <a:schemeClr val="tx2"/>
                </a:solidFill>
                <a:latin typeface="Lato Regular"/>
                <a:cs typeface="Lato Regular"/>
              </a:endParaRPr>
            </a:p>
          </p:txBody>
        </p:sp>
        <p:sp>
          <p:nvSpPr>
            <p:cNvPr id="65" name="Rectangle 64"/>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2"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Payment  </a:t>
              </a:r>
              <a:r>
                <a:rPr lang="en-US" sz="3100" dirty="0" smtClean="0">
                  <a:solidFill>
                    <a:schemeClr val="accent1"/>
                  </a:solidFill>
                  <a:latin typeface="Lato Light"/>
                  <a:cs typeface="Lato Light"/>
                </a:rPr>
                <a:t>and Insurance</a:t>
              </a:r>
              <a:endParaRPr lang="en-US" sz="3100" dirty="0">
                <a:solidFill>
                  <a:schemeClr val="accent1"/>
                </a:solidFill>
                <a:latin typeface="Lato Light"/>
                <a:cs typeface="Lato Light"/>
              </a:endParaRPr>
            </a:p>
          </p:txBody>
        </p:sp>
      </p:grpSp>
      <p:grpSp>
        <p:nvGrpSpPr>
          <p:cNvPr id="6" name="Group 5"/>
          <p:cNvGrpSpPr/>
          <p:nvPr/>
        </p:nvGrpSpPr>
        <p:grpSpPr>
          <a:xfrm>
            <a:off x="5096531" y="3077241"/>
            <a:ext cx="13541043" cy="9795611"/>
            <a:chOff x="15171117" y="3686737"/>
            <a:chExt cx="9859925" cy="6949564"/>
          </a:xfrm>
        </p:grpSpPr>
        <p:grpSp>
          <p:nvGrpSpPr>
            <p:cNvPr id="373" name="42 Grupo"/>
            <p:cNvGrpSpPr>
              <a:grpSpLocks/>
            </p:cNvGrpSpPr>
            <p:nvPr/>
          </p:nvGrpSpPr>
          <p:grpSpPr bwMode="auto">
            <a:xfrm>
              <a:off x="15171117" y="5264175"/>
              <a:ext cx="9859925" cy="5372126"/>
              <a:chOff x="971550" y="3284538"/>
              <a:chExt cx="5616383" cy="2818748"/>
            </a:xfrm>
          </p:grpSpPr>
          <p:cxnSp>
            <p:nvCxnSpPr>
              <p:cNvPr id="376" name="Gerade Verbindung mit Pfeil 80"/>
              <p:cNvCxnSpPr/>
              <p:nvPr/>
            </p:nvCxnSpPr>
            <p:spPr>
              <a:xfrm flipV="1">
                <a:off x="1332667" y="4582043"/>
                <a:ext cx="0" cy="646798"/>
              </a:xfrm>
              <a:prstGeom prst="straightConnector1">
                <a:avLst/>
              </a:prstGeom>
              <a:noFill/>
              <a:ln w="19050" cap="flat" cmpd="sng" algn="ctr">
                <a:solidFill>
                  <a:sysClr val="windowText" lastClr="000000">
                    <a:lumMod val="75000"/>
                    <a:lumOff val="25000"/>
                  </a:sysClr>
                </a:solidFill>
                <a:prstDash val="solid"/>
                <a:tailEnd type="none"/>
              </a:ln>
              <a:effectLst/>
            </p:spPr>
          </p:cxnSp>
          <p:cxnSp>
            <p:nvCxnSpPr>
              <p:cNvPr id="377" name="Gerade Verbindung mit Pfeil 81"/>
              <p:cNvCxnSpPr/>
              <p:nvPr/>
            </p:nvCxnSpPr>
            <p:spPr>
              <a:xfrm flipV="1">
                <a:off x="1332667" y="5228841"/>
                <a:ext cx="5255266" cy="7816"/>
              </a:xfrm>
              <a:prstGeom prst="straightConnector1">
                <a:avLst/>
              </a:prstGeom>
              <a:noFill/>
              <a:ln w="19050" cap="flat" cmpd="sng" algn="ctr">
                <a:solidFill>
                  <a:srgbClr val="404040"/>
                </a:solidFill>
                <a:prstDash val="solid"/>
                <a:tailEnd type="arrow"/>
              </a:ln>
              <a:effectLst/>
            </p:spPr>
          </p:cxnSp>
          <p:sp>
            <p:nvSpPr>
              <p:cNvPr id="378" name="Rechteck 82"/>
              <p:cNvSpPr>
                <a:spLocks noChangeArrowheads="1"/>
              </p:cNvSpPr>
              <p:nvPr/>
            </p:nvSpPr>
            <p:spPr bwMode="auto">
              <a:xfrm>
                <a:off x="971550" y="4868863"/>
                <a:ext cx="218876" cy="30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4800" b="0" i="0" u="none" strike="noStrike" kern="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p:txBody>
          </p:sp>
          <p:sp>
            <p:nvSpPr>
              <p:cNvPr id="379" name="Rechteck 89"/>
              <p:cNvSpPr/>
              <p:nvPr/>
            </p:nvSpPr>
            <p:spPr>
              <a:xfrm>
                <a:off x="2484980" y="4046627"/>
                <a:ext cx="647834" cy="1182214"/>
              </a:xfrm>
              <a:prstGeom prst="rect">
                <a:avLst/>
              </a:prstGeom>
              <a:solidFill>
                <a:srgbClr val="6296FF"/>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white"/>
                  </a:solidFill>
                  <a:effectLst/>
                  <a:uLnTx/>
                  <a:uFillTx/>
                  <a:latin typeface="Calibri"/>
                  <a:ea typeface="+mn-ea"/>
                  <a:cs typeface="+mn-cs"/>
                </a:endParaRPr>
              </a:p>
            </p:txBody>
          </p:sp>
          <p:sp>
            <p:nvSpPr>
              <p:cNvPr id="380" name="Rechteck 93"/>
              <p:cNvSpPr/>
              <p:nvPr/>
            </p:nvSpPr>
            <p:spPr>
              <a:xfrm>
                <a:off x="2484980" y="3284538"/>
                <a:ext cx="647834" cy="1944303"/>
              </a:xfrm>
              <a:prstGeom prst="rect">
                <a:avLst/>
              </a:prstGeom>
              <a:noFill/>
              <a:ln w="9525" cap="flat" cmpd="sng" algn="ctr">
                <a:solidFill>
                  <a:srgbClr val="C0504D">
                    <a:lumMod val="50000"/>
                  </a:srgbClr>
                </a:solidFill>
                <a:prstDash val="sysDash"/>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white"/>
                  </a:solidFill>
                  <a:effectLst/>
                  <a:uLnTx/>
                  <a:uFillTx/>
                  <a:latin typeface="Calibri"/>
                  <a:ea typeface="+mn-ea"/>
                  <a:cs typeface="+mn-cs"/>
                </a:endParaRPr>
              </a:p>
            </p:txBody>
          </p:sp>
          <p:sp>
            <p:nvSpPr>
              <p:cNvPr id="381" name="Oval 149"/>
              <p:cNvSpPr/>
              <p:nvPr/>
            </p:nvSpPr>
            <p:spPr>
              <a:xfrm>
                <a:off x="5459662" y="5473543"/>
                <a:ext cx="431890" cy="433804"/>
              </a:xfrm>
              <a:prstGeom prst="ellipse">
                <a:avLst/>
              </a:prstGeom>
              <a:solidFill>
                <a:srgbClr val="FF0000"/>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white"/>
                  </a:solidFill>
                  <a:effectLst/>
                  <a:uLnTx/>
                  <a:uFillTx/>
                  <a:latin typeface="Calibri"/>
                  <a:ea typeface="+mn-ea"/>
                  <a:cs typeface="+mn-cs"/>
                </a:endParaRPr>
              </a:p>
            </p:txBody>
          </p:sp>
          <p:sp>
            <p:nvSpPr>
              <p:cNvPr id="382" name="Rechteck 150"/>
              <p:cNvSpPr>
                <a:spLocks noChangeArrowheads="1"/>
              </p:cNvSpPr>
              <p:nvPr/>
            </p:nvSpPr>
            <p:spPr bwMode="auto">
              <a:xfrm>
                <a:off x="5554937" y="5440393"/>
                <a:ext cx="236163" cy="37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es-SV" sz="6000" b="0"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x</a:t>
                </a:r>
              </a:p>
            </p:txBody>
          </p:sp>
          <p:sp>
            <p:nvSpPr>
              <p:cNvPr id="383" name="Rechteck 151"/>
              <p:cNvSpPr/>
              <p:nvPr/>
            </p:nvSpPr>
            <p:spPr>
              <a:xfrm flipV="1">
                <a:off x="3348759" y="4902512"/>
                <a:ext cx="647834" cy="326330"/>
              </a:xfrm>
              <a:prstGeom prst="rect">
                <a:avLst/>
              </a:prstGeom>
              <a:solidFill>
                <a:srgbClr val="8064A2">
                  <a:lumMod val="75000"/>
                </a:srgbClr>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white"/>
                  </a:solidFill>
                  <a:effectLst/>
                  <a:uLnTx/>
                  <a:uFillTx/>
                  <a:latin typeface="Calibri"/>
                  <a:ea typeface="+mn-ea"/>
                  <a:cs typeface="+mn-cs"/>
                </a:endParaRPr>
              </a:p>
            </p:txBody>
          </p:sp>
          <p:sp>
            <p:nvSpPr>
              <p:cNvPr id="384" name="Rechteck 152"/>
              <p:cNvSpPr>
                <a:spLocks noChangeArrowheads="1"/>
              </p:cNvSpPr>
              <p:nvPr/>
            </p:nvSpPr>
            <p:spPr bwMode="auto">
              <a:xfrm>
                <a:off x="1460734" y="5335666"/>
                <a:ext cx="3738207" cy="76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b="1" i="0" u="none" strike="noStrike" kern="0" cap="none" spc="0" normalizeH="0" baseline="0" noProof="0" dirty="0" err="1">
                    <a:ln>
                      <a:noFill/>
                    </a:ln>
                    <a:solidFill>
                      <a:srgbClr val="404040"/>
                    </a:solidFill>
                    <a:effectLst/>
                    <a:uLnTx/>
                    <a:uFillTx/>
                    <a:latin typeface="Calibri"/>
                    <a:ea typeface="MS PGothic" pitchFamily="34" charset="-128"/>
                    <a:cs typeface="Arial" charset="0"/>
                  </a:rPr>
                  <a:t>Achieved</a:t>
                </a:r>
                <a:r>
                  <a:rPr kumimoji="0" lang="es-ES_tradnl" altLang="es-SV" b="1" i="0" u="none" strike="noStrike" kern="0" cap="none" spc="0" normalizeH="0" baseline="0" noProof="0" dirty="0">
                    <a:ln>
                      <a:noFill/>
                    </a:ln>
                    <a:solidFill>
                      <a:srgbClr val="404040"/>
                    </a:solidFill>
                    <a:effectLst/>
                    <a:uLnTx/>
                    <a:uFillTx/>
                    <a:latin typeface="Calibri"/>
                    <a:ea typeface="MS PGothic" pitchFamily="34" charset="-128"/>
                    <a:cs typeface="Arial" charset="0"/>
                  </a:rPr>
                  <a:t> </a:t>
                </a:r>
                <a:r>
                  <a:rPr kumimoji="0" lang="es-ES_tradnl" altLang="es-SV" b="1" i="0" u="none" strike="noStrike" kern="0" cap="none" spc="0" normalizeH="0" baseline="0" noProof="0" dirty="0" err="1">
                    <a:ln>
                      <a:noFill/>
                    </a:ln>
                    <a:solidFill>
                      <a:srgbClr val="404040"/>
                    </a:solidFill>
                    <a:effectLst/>
                    <a:uLnTx/>
                    <a:uFillTx/>
                    <a:latin typeface="Calibri"/>
                    <a:ea typeface="MS PGothic" pitchFamily="34" charset="-128"/>
                    <a:cs typeface="Arial" charset="0"/>
                  </a:rPr>
                  <a:t>savings</a:t>
                </a:r>
                <a:r>
                  <a:rPr kumimoji="0" lang="es-ES_tradnl" altLang="es-SV" b="1" i="0" u="none" strike="noStrike" kern="0" cap="none" spc="0" normalizeH="0" baseline="0" noProof="0" dirty="0">
                    <a:ln>
                      <a:noFill/>
                    </a:ln>
                    <a:solidFill>
                      <a:srgbClr val="404040"/>
                    </a:solidFill>
                    <a:effectLst/>
                    <a:uLnTx/>
                    <a:uFillTx/>
                    <a:latin typeface="Calibri"/>
                    <a:ea typeface="MS PGothic" pitchFamily="34" charset="-128"/>
                    <a:cs typeface="Arial" charset="0"/>
                  </a:rPr>
                  <a:t> </a:t>
                </a:r>
                <a:r>
                  <a:rPr kumimoji="0" lang="es-ES_tradnl" altLang="es-SV" b="1" i="0" u="none" strike="noStrike" kern="0" cap="none" spc="0" normalizeH="0" baseline="0" noProof="0" dirty="0" smtClean="0">
                    <a:ln>
                      <a:noFill/>
                    </a:ln>
                    <a:solidFill>
                      <a:srgbClr val="FF0000"/>
                    </a:solidFill>
                    <a:effectLst/>
                    <a:uLnTx/>
                    <a:uFillTx/>
                    <a:latin typeface="Calibri"/>
                    <a:ea typeface="MS PGothic" pitchFamily="34" charset="-128"/>
                    <a:cs typeface="Arial" charset="0"/>
                  </a:rPr>
                  <a:t>&lt;</a:t>
                </a:r>
                <a:r>
                  <a:rPr kumimoji="0" lang="es-ES_tradnl" altLang="es-SV" b="1" i="0" u="none" strike="noStrike" kern="0" cap="none" spc="0" normalizeH="0" baseline="0" noProof="0" dirty="0" smtClean="0">
                    <a:ln>
                      <a:noFill/>
                    </a:ln>
                    <a:solidFill>
                      <a:srgbClr val="404040"/>
                    </a:solidFill>
                    <a:effectLst/>
                    <a:uLnTx/>
                    <a:uFillTx/>
                    <a:latin typeface="Calibri"/>
                    <a:ea typeface="MS PGothic" pitchFamily="34" charset="-128"/>
                    <a:cs typeface="Arial" charset="0"/>
                  </a:rPr>
                  <a:t> </a:t>
                </a:r>
                <a:r>
                  <a:rPr kumimoji="0" lang="es-ES_tradnl" altLang="es-SV" b="1" i="0" u="none" strike="noStrike" kern="0" cap="none" spc="0" normalizeH="0" baseline="0" noProof="0" dirty="0" err="1">
                    <a:ln>
                      <a:noFill/>
                    </a:ln>
                    <a:solidFill>
                      <a:srgbClr val="404040"/>
                    </a:solidFill>
                    <a:effectLst/>
                    <a:uLnTx/>
                    <a:uFillTx/>
                    <a:latin typeface="Calibri"/>
                    <a:ea typeface="MS PGothic" pitchFamily="34" charset="-128"/>
                    <a:cs typeface="Arial" charset="0"/>
                  </a:rPr>
                  <a:t>promised</a:t>
                </a:r>
                <a:r>
                  <a:rPr kumimoji="0" lang="es-ES_tradnl" altLang="es-SV" b="1" i="0" u="none" strike="noStrike" kern="0" cap="none" spc="0" normalizeH="0" baseline="0" noProof="0" dirty="0">
                    <a:ln>
                      <a:noFill/>
                    </a:ln>
                    <a:solidFill>
                      <a:srgbClr val="404040"/>
                    </a:solidFill>
                    <a:effectLst/>
                    <a:uLnTx/>
                    <a:uFillTx/>
                    <a:latin typeface="Calibri"/>
                    <a:ea typeface="MS PGothic" pitchFamily="34" charset="-128"/>
                    <a:cs typeface="Arial" charset="0"/>
                  </a:rPr>
                  <a:t> </a:t>
                </a:r>
                <a:r>
                  <a:rPr kumimoji="0" lang="es-ES_tradnl" altLang="es-SV" b="1" i="0" u="none" strike="noStrike" kern="0" cap="none" spc="0" normalizeH="0" baseline="0" noProof="0" dirty="0" err="1">
                    <a:ln>
                      <a:noFill/>
                    </a:ln>
                    <a:solidFill>
                      <a:srgbClr val="404040"/>
                    </a:solidFill>
                    <a:effectLst/>
                    <a:uLnTx/>
                    <a:uFillTx/>
                    <a:latin typeface="Calibri"/>
                    <a:ea typeface="MS PGothic" pitchFamily="34" charset="-128"/>
                    <a:cs typeface="Arial" charset="0"/>
                  </a:rPr>
                  <a:t>savings</a:t>
                </a:r>
                <a:endParaRPr kumimoji="0" lang="es-ES_tradnl" altLang="es-SV" b="1" i="0" u="none" strike="noStrike" kern="0" cap="none" spc="0" normalizeH="0" baseline="0" noProof="0" dirty="0">
                  <a:ln>
                    <a:noFill/>
                  </a:ln>
                  <a:solidFill>
                    <a:srgbClr val="404040"/>
                  </a:solidFill>
                  <a:effectLst/>
                  <a:uLnTx/>
                  <a:uFillTx/>
                  <a:latin typeface="Calibri"/>
                  <a:ea typeface="MS PGothic" pitchFamily="34" charset="-128"/>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s-ES_tradnl" altLang="es-SV" b="1" i="0" u="none" strike="noStrike" kern="0" cap="none" spc="0" normalizeH="0" baseline="0" noProof="0" dirty="0">
                  <a:ln>
                    <a:noFill/>
                  </a:ln>
                  <a:solidFill>
                    <a:srgbClr val="404040"/>
                  </a:solidFill>
                  <a:effectLst/>
                  <a:uLnTx/>
                  <a:uFillTx/>
                  <a:latin typeface="Calibri"/>
                  <a:ea typeface="MS PGothic" pitchFamily="34" charset="-128"/>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s-SV" b="1" i="0" u="none" strike="noStrike" kern="0" cap="none" spc="0" normalizeH="0" baseline="0" noProof="0" dirty="0">
                    <a:ln>
                      <a:noFill/>
                    </a:ln>
                    <a:solidFill>
                      <a:srgbClr val="404040"/>
                    </a:solidFill>
                    <a:effectLst/>
                    <a:uLnTx/>
                    <a:uFillTx/>
                    <a:latin typeface="Calibri"/>
                    <a:ea typeface="MS PGothic" pitchFamily="34" charset="-128"/>
                    <a:cs typeface="Arial" charset="0"/>
                  </a:rPr>
                  <a:t>Retention and Insurance used to compensate</a:t>
                </a:r>
              </a:p>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b="1" i="0" u="none" strike="noStrike" kern="0" cap="none" spc="0" normalizeH="0" baseline="0" noProof="0" dirty="0" smtClean="0">
                    <a:ln>
                      <a:noFill/>
                    </a:ln>
                    <a:solidFill>
                      <a:srgbClr val="404040"/>
                    </a:solidFill>
                    <a:effectLst/>
                    <a:uLnTx/>
                    <a:uFillTx/>
                    <a:latin typeface="Arial" pitchFamily="34" charset="0"/>
                    <a:ea typeface="MS PGothic" pitchFamily="34" charset="-128"/>
                    <a:cs typeface="Arial" charset="0"/>
                  </a:rPr>
                  <a:t> </a:t>
                </a:r>
                <a:endParaRPr kumimoji="0" lang="de-DE" altLang="es-SV" b="1" i="0" u="none" strike="noStrike" kern="0" cap="none" spc="0" normalizeH="0" baseline="0" noProof="0" dirty="0">
                  <a:ln>
                    <a:noFill/>
                  </a:ln>
                  <a:solidFill>
                    <a:srgbClr val="404040"/>
                  </a:solidFill>
                  <a:effectLst/>
                  <a:uLnTx/>
                  <a:uFillTx/>
                  <a:latin typeface="Arial" pitchFamily="34" charset="0"/>
                  <a:ea typeface="MS PGothic" pitchFamily="34" charset="-128"/>
                  <a:cs typeface="Arial" charset="0"/>
                </a:endParaRPr>
              </a:p>
            </p:txBody>
          </p:sp>
          <p:sp>
            <p:nvSpPr>
              <p:cNvPr id="385" name="Geschweifte Klammer rechts 163"/>
              <p:cNvSpPr/>
              <p:nvPr/>
            </p:nvSpPr>
            <p:spPr>
              <a:xfrm>
                <a:off x="4067366" y="4499972"/>
                <a:ext cx="148802" cy="402539"/>
              </a:xfrm>
              <a:prstGeom prst="rightBrace">
                <a:avLst/>
              </a:prstGeom>
              <a:noFill/>
              <a:ln w="19050" cap="flat" cmpd="sng" algn="ctr">
                <a:solidFill>
                  <a:srgbClr val="FF66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black"/>
                  </a:solidFill>
                  <a:effectLst/>
                  <a:uLnTx/>
                  <a:uFillTx/>
                  <a:latin typeface="Calibri"/>
                  <a:ea typeface="+mn-ea"/>
                  <a:cs typeface="+mn-cs"/>
                </a:endParaRPr>
              </a:p>
            </p:txBody>
          </p:sp>
          <p:sp>
            <p:nvSpPr>
              <p:cNvPr id="386" name="Rechteck 164"/>
              <p:cNvSpPr/>
              <p:nvPr/>
            </p:nvSpPr>
            <p:spPr>
              <a:xfrm>
                <a:off x="3348759" y="4347554"/>
                <a:ext cx="647834" cy="556911"/>
              </a:xfrm>
              <a:prstGeom prst="rect">
                <a:avLst/>
              </a:prstGeom>
              <a:pattFill prst="wdUpDiag">
                <a:fgClr>
                  <a:srgbClr val="FF6600"/>
                </a:fgClr>
                <a:bgClr>
                  <a:prstClr val="white"/>
                </a:bgClr>
              </a:pattFill>
              <a:ln w="19050" cap="flat" cmpd="sng" algn="ctr">
                <a:solidFill>
                  <a:srgbClr val="FF66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white"/>
                  </a:solidFill>
                  <a:effectLst/>
                  <a:uLnTx/>
                  <a:uFillTx/>
                  <a:latin typeface="Calibri"/>
                  <a:ea typeface="+mn-ea"/>
                  <a:cs typeface="+mn-cs"/>
                </a:endParaRPr>
              </a:p>
            </p:txBody>
          </p:sp>
          <p:sp>
            <p:nvSpPr>
              <p:cNvPr id="387" name="Rechteck 22"/>
              <p:cNvSpPr>
                <a:spLocks noChangeArrowheads="1"/>
              </p:cNvSpPr>
              <p:nvPr/>
            </p:nvSpPr>
            <p:spPr bwMode="auto">
              <a:xfrm>
                <a:off x="4224873" y="4480771"/>
                <a:ext cx="1559261" cy="40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s-SV" b="0" i="0" u="none" strike="noStrike" kern="0" cap="none" spc="0" normalizeH="0" baseline="0" noProof="0" dirty="0" smtClean="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Compensation from</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s-SV" b="0" i="0" u="none" strike="noStrike" kern="0" cap="none" spc="0" normalizeH="0" baseline="0" noProof="0" dirty="0" smtClean="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 the retention</a:t>
                </a:r>
              </a:p>
            </p:txBody>
          </p:sp>
          <p:sp>
            <p:nvSpPr>
              <p:cNvPr id="388" name="Rechteck 171"/>
              <p:cNvSpPr/>
              <p:nvPr/>
            </p:nvSpPr>
            <p:spPr>
              <a:xfrm>
                <a:off x="3348759" y="3284538"/>
                <a:ext cx="647834" cy="1944303"/>
              </a:xfrm>
              <a:prstGeom prst="rect">
                <a:avLst/>
              </a:prstGeom>
              <a:noFill/>
              <a:ln w="9525" cap="flat" cmpd="sng" algn="ctr">
                <a:solidFill>
                  <a:srgbClr val="C0504D">
                    <a:lumMod val="50000"/>
                  </a:srgbClr>
                </a:solidFill>
                <a:prstDash val="sysDash"/>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white"/>
                  </a:solidFill>
                  <a:effectLst/>
                  <a:uLnTx/>
                  <a:uFillTx/>
                  <a:latin typeface="Calibri"/>
                  <a:ea typeface="+mn-ea"/>
                  <a:cs typeface="+mn-cs"/>
                </a:endParaRPr>
              </a:p>
            </p:txBody>
          </p:sp>
          <p:sp>
            <p:nvSpPr>
              <p:cNvPr id="390" name="Geschweifte Klammer rechts 46"/>
              <p:cNvSpPr/>
              <p:nvPr/>
            </p:nvSpPr>
            <p:spPr>
              <a:xfrm>
                <a:off x="4067366" y="4038811"/>
                <a:ext cx="145173" cy="431850"/>
              </a:xfrm>
              <a:prstGeom prst="rightBrace">
                <a:avLst/>
              </a:prstGeom>
              <a:noFill/>
              <a:ln w="19050" cap="flat" cmpd="sng" algn="ctr">
                <a:solidFill>
                  <a:srgbClr val="660066"/>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black"/>
                  </a:solidFill>
                  <a:effectLst/>
                  <a:uLnTx/>
                  <a:uFillTx/>
                  <a:latin typeface="Calibri"/>
                  <a:ea typeface="+mn-ea"/>
                  <a:cs typeface="+mn-cs"/>
                </a:endParaRPr>
              </a:p>
            </p:txBody>
          </p:sp>
          <p:sp>
            <p:nvSpPr>
              <p:cNvPr id="391" name="Rechteck 47"/>
              <p:cNvSpPr/>
              <p:nvPr/>
            </p:nvSpPr>
            <p:spPr>
              <a:xfrm>
                <a:off x="3348759" y="4042719"/>
                <a:ext cx="647834" cy="427942"/>
              </a:xfrm>
              <a:prstGeom prst="rect">
                <a:avLst/>
              </a:prstGeom>
              <a:pattFill prst="wdDnDiag">
                <a:fgClr>
                  <a:srgbClr val="660066"/>
                </a:fgClr>
                <a:bgClr>
                  <a:prstClr val="white"/>
                </a:bgClr>
              </a:pattFill>
              <a:ln w="19050" cap="flat" cmpd="sng" algn="ctr">
                <a:solidFill>
                  <a:srgbClr val="660066"/>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white"/>
                  </a:solidFill>
                  <a:effectLst/>
                  <a:uLnTx/>
                  <a:uFillTx/>
                  <a:latin typeface="Calibri"/>
                  <a:ea typeface="+mn-ea"/>
                  <a:cs typeface="+mn-cs"/>
                </a:endParaRPr>
              </a:p>
            </p:txBody>
          </p:sp>
          <p:sp>
            <p:nvSpPr>
              <p:cNvPr id="392" name="Rechteck 48"/>
              <p:cNvSpPr/>
              <p:nvPr/>
            </p:nvSpPr>
            <p:spPr>
              <a:xfrm>
                <a:off x="1349000" y="4572272"/>
                <a:ext cx="920034" cy="400996"/>
              </a:xfrm>
              <a:prstGeom prst="rect">
                <a:avLst/>
              </a:prstGeom>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sz="3200" b="0"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Promised</a:t>
                </a:r>
                <a:r>
                  <a:rPr kumimoji="0" lang="es-ES_tradnl" sz="3200" b="0" i="0" u="none" strike="noStrike" kern="0" cap="none" spc="0" normalizeH="0" baseline="0" noProof="0" dirty="0">
                    <a:ln>
                      <a:noFill/>
                    </a:ln>
                    <a:solidFill>
                      <a:prstClr val="black">
                        <a:lumMod val="75000"/>
                        <a:lumOff val="25000"/>
                      </a:prstClr>
                    </a:solidFill>
                    <a:effectLst/>
                    <a:uLnTx/>
                    <a:uFillTx/>
                    <a:latin typeface="Arial" charset="0"/>
                    <a:ea typeface="ＭＳ Ｐゴシック" charset="0"/>
                    <a:cs typeface="ＭＳ Ｐゴシック" charset="0"/>
                  </a:rPr>
                  <a:t> </a:t>
                </a:r>
                <a:r>
                  <a:rPr kumimoji="0" lang="es-ES_tradnl" sz="3200" b="0"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savings</a:t>
                </a:r>
                <a:endParaRPr kumimoji="0" lang="es-ES_tradnl" sz="3200" b="0" i="0" u="none" strike="noStrike" kern="0" cap="none" spc="0" normalizeH="0" baseline="0" noProof="0" dirty="0">
                  <a:ln>
                    <a:noFill/>
                  </a:ln>
                  <a:solidFill>
                    <a:prstClr val="black">
                      <a:lumMod val="75000"/>
                      <a:lumOff val="25000"/>
                    </a:prstClr>
                  </a:solidFill>
                  <a:effectLst/>
                  <a:uLnTx/>
                  <a:uFillTx/>
                  <a:latin typeface="Arial" charset="0"/>
                  <a:ea typeface="ＭＳ Ｐゴシック" charset="0"/>
                  <a:cs typeface="ＭＳ Ｐゴシック" charset="0"/>
                </a:endParaRPr>
              </a:p>
            </p:txBody>
          </p:sp>
          <p:sp>
            <p:nvSpPr>
              <p:cNvPr id="393" name="Geschweifte Klammer rechts 49"/>
              <p:cNvSpPr/>
              <p:nvPr/>
            </p:nvSpPr>
            <p:spPr>
              <a:xfrm rot="10800000">
                <a:off x="2194633" y="4075937"/>
                <a:ext cx="215944" cy="1082557"/>
              </a:xfrm>
              <a:prstGeom prst="rightBrace">
                <a:avLst/>
              </a:prstGeom>
              <a:noFill/>
              <a:ln w="19050" cap="flat" cmpd="sng" algn="ctr">
                <a:solidFill>
                  <a:srgbClr val="3366FF"/>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black"/>
                  </a:solidFill>
                  <a:effectLst/>
                  <a:uLnTx/>
                  <a:uFillTx/>
                  <a:latin typeface="Calibri"/>
                  <a:ea typeface="+mn-ea"/>
                  <a:cs typeface="+mn-cs"/>
                </a:endParaRPr>
              </a:p>
            </p:txBody>
          </p:sp>
          <p:sp>
            <p:nvSpPr>
              <p:cNvPr id="394" name="Geschweifte Klammer rechts 51"/>
              <p:cNvSpPr/>
              <p:nvPr/>
            </p:nvSpPr>
            <p:spPr>
              <a:xfrm>
                <a:off x="4076439" y="4941593"/>
                <a:ext cx="145173" cy="287248"/>
              </a:xfrm>
              <a:prstGeom prst="rightBrace">
                <a:avLst/>
              </a:prstGeom>
              <a:noFill/>
              <a:ln w="19050" cap="flat" cmpd="sng" algn="ctr">
                <a:solidFill>
                  <a:srgbClr val="008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black"/>
                  </a:solidFill>
                  <a:effectLst/>
                  <a:uLnTx/>
                  <a:uFillTx/>
                  <a:latin typeface="Calibri"/>
                  <a:ea typeface="+mn-ea"/>
                  <a:cs typeface="+mn-cs"/>
                </a:endParaRPr>
              </a:p>
            </p:txBody>
          </p:sp>
          <p:sp>
            <p:nvSpPr>
              <p:cNvPr id="395" name="Rechteck 52"/>
              <p:cNvSpPr/>
              <p:nvPr/>
            </p:nvSpPr>
            <p:spPr>
              <a:xfrm>
                <a:off x="4283311" y="4929869"/>
                <a:ext cx="1446897" cy="217683"/>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sz="3200" b="0"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Achieved</a:t>
                </a:r>
                <a:r>
                  <a:rPr kumimoji="0" lang="es-ES_tradnl" sz="3200" b="0" i="0" u="none" strike="noStrike" kern="0" cap="none" spc="0" normalizeH="0" baseline="0" noProof="0" dirty="0">
                    <a:ln>
                      <a:noFill/>
                    </a:ln>
                    <a:solidFill>
                      <a:prstClr val="black">
                        <a:lumMod val="75000"/>
                        <a:lumOff val="25000"/>
                      </a:prstClr>
                    </a:solidFill>
                    <a:effectLst/>
                    <a:uLnTx/>
                    <a:uFillTx/>
                    <a:latin typeface="Arial" charset="0"/>
                    <a:ea typeface="ＭＳ Ｐゴシック" charset="0"/>
                    <a:cs typeface="ＭＳ Ｐゴシック" charset="0"/>
                  </a:rPr>
                  <a:t> </a:t>
                </a:r>
                <a:r>
                  <a:rPr kumimoji="0" lang="es-ES_tradnl" sz="3200" b="0"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savings</a:t>
                </a:r>
                <a:r>
                  <a:rPr kumimoji="0" lang="es-ES_tradnl" sz="3200" b="0" i="0" u="none" strike="noStrike" kern="0" cap="none" spc="0" normalizeH="0" baseline="0" noProof="0" dirty="0">
                    <a:ln>
                      <a:noFill/>
                    </a:ln>
                    <a:solidFill>
                      <a:prstClr val="black">
                        <a:lumMod val="75000"/>
                        <a:lumOff val="25000"/>
                      </a:prstClr>
                    </a:solidFill>
                    <a:effectLst/>
                    <a:uLnTx/>
                    <a:uFillTx/>
                    <a:latin typeface="Arial" charset="0"/>
                    <a:ea typeface="ＭＳ Ｐゴシック" charset="0"/>
                    <a:cs typeface="ＭＳ Ｐゴシック" charset="0"/>
                  </a:rPr>
                  <a:t> </a:t>
                </a:r>
                <a:endParaRPr kumimoji="0" lang="de-DE" sz="3200" b="0" i="0" u="none" strike="noStrike" kern="0" cap="none" spc="0" normalizeH="0" baseline="0" noProof="0" dirty="0">
                  <a:ln>
                    <a:noFill/>
                  </a:ln>
                  <a:solidFill>
                    <a:prstClr val="black"/>
                  </a:solidFill>
                  <a:effectLst/>
                  <a:uLnTx/>
                  <a:uFillTx/>
                  <a:latin typeface="Arial" charset="0"/>
                  <a:ea typeface="ＭＳ Ｐゴシック" charset="0"/>
                  <a:cs typeface="ＭＳ Ｐゴシック" charset="0"/>
                </a:endParaRPr>
              </a:p>
            </p:txBody>
          </p:sp>
          <p:sp>
            <p:nvSpPr>
              <p:cNvPr id="432" name="Rechteck 22"/>
              <p:cNvSpPr>
                <a:spLocks noChangeArrowheads="1"/>
              </p:cNvSpPr>
              <p:nvPr/>
            </p:nvSpPr>
            <p:spPr bwMode="auto">
              <a:xfrm>
                <a:off x="4212538" y="4013706"/>
                <a:ext cx="1559261" cy="40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s-SV" b="0" i="0" u="none" strike="noStrike" kern="0" cap="none" spc="0" normalizeH="0" baseline="0" noProof="0" dirty="0" smtClean="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Compensation from</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s-SV" b="0" i="0" u="none" strike="noStrike" kern="0" cap="none" spc="0" normalizeH="0" baseline="0" noProof="0" dirty="0" smtClean="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 the insurer</a:t>
                </a:r>
              </a:p>
            </p:txBody>
          </p:sp>
        </p:grpSp>
        <p:sp>
          <p:nvSpPr>
            <p:cNvPr id="375" name="Rechteck 126"/>
            <p:cNvSpPr>
              <a:spLocks noChangeArrowheads="1"/>
            </p:cNvSpPr>
            <p:nvPr/>
          </p:nvSpPr>
          <p:spPr bwMode="auto">
            <a:xfrm>
              <a:off x="18645143" y="3686737"/>
              <a:ext cx="2529617" cy="5895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4800" b="1" i="0" u="none" strike="noStrike" kern="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Scenario</a:t>
              </a:r>
              <a:r>
                <a:rPr kumimoji="0" lang="es-ES_tradnl" altLang="es-SV" sz="4800" b="1"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3 </a:t>
              </a:r>
            </a:p>
          </p:txBody>
        </p:sp>
      </p:grpSp>
      <p:sp>
        <p:nvSpPr>
          <p:cNvPr id="85" name="Rechteck 83"/>
          <p:cNvSpPr>
            <a:spLocks noChangeArrowheads="1"/>
          </p:cNvSpPr>
          <p:nvPr/>
        </p:nvSpPr>
        <p:spPr bwMode="auto">
          <a:xfrm>
            <a:off x="18836327" y="10200617"/>
            <a:ext cx="1313179"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3600" b="0" i="0" u="none" strike="noStrike" kern="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years</a:t>
            </a:r>
            <a:endParaRPr kumimoji="0" lang="es-ES_tradnl" altLang="es-SV" sz="3600" b="0"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7433310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900" decel="100000" fill="hold"/>
                                        <p:tgtEl>
                                          <p:spTgt spid="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37"/>
          <p:cNvSpPr>
            <a:spLocks/>
          </p:cNvSpPr>
          <p:nvPr/>
        </p:nvSpPr>
        <p:spPr bwMode="auto">
          <a:xfrm>
            <a:off x="16394050" y="7512805"/>
            <a:ext cx="3648480" cy="6269592"/>
          </a:xfrm>
          <a:custGeom>
            <a:avLst/>
            <a:gdLst>
              <a:gd name="T0" fmla="*/ 470 w 588"/>
              <a:gd name="T1" fmla="*/ 274 h 1010"/>
              <a:gd name="T2" fmla="*/ 543 w 588"/>
              <a:gd name="T3" fmla="*/ 164 h 1010"/>
              <a:gd name="T4" fmla="*/ 588 w 588"/>
              <a:gd name="T5" fmla="*/ 13 h 1010"/>
              <a:gd name="T6" fmla="*/ 580 w 588"/>
              <a:gd name="T7" fmla="*/ 9 h 1010"/>
              <a:gd name="T8" fmla="*/ 531 w 588"/>
              <a:gd name="T9" fmla="*/ 143 h 1010"/>
              <a:gd name="T10" fmla="*/ 456 w 588"/>
              <a:gd name="T11" fmla="*/ 237 h 1010"/>
              <a:gd name="T12" fmla="*/ 454 w 588"/>
              <a:gd name="T13" fmla="*/ 238 h 1010"/>
              <a:gd name="T14" fmla="*/ 310 w 588"/>
              <a:gd name="T15" fmla="*/ 0 h 1010"/>
              <a:gd name="T16" fmla="*/ 272 w 588"/>
              <a:gd name="T17" fmla="*/ 25 h 1010"/>
              <a:gd name="T18" fmla="*/ 401 w 588"/>
              <a:gd name="T19" fmla="*/ 434 h 1010"/>
              <a:gd name="T20" fmla="*/ 234 w 588"/>
              <a:gd name="T21" fmla="*/ 365 h 1010"/>
              <a:gd name="T22" fmla="*/ 106 w 588"/>
              <a:gd name="T23" fmla="*/ 257 h 1010"/>
              <a:gd name="T24" fmla="*/ 12 w 588"/>
              <a:gd name="T25" fmla="*/ 95 h 1010"/>
              <a:gd name="T26" fmla="*/ 0 w 588"/>
              <a:gd name="T27" fmla="*/ 101 h 1010"/>
              <a:gd name="T28" fmla="*/ 90 w 588"/>
              <a:gd name="T29" fmla="*/ 284 h 1010"/>
              <a:gd name="T30" fmla="*/ 218 w 588"/>
              <a:gd name="T31" fmla="*/ 413 h 1010"/>
              <a:gd name="T32" fmla="*/ 406 w 588"/>
              <a:gd name="T33" fmla="*/ 511 h 1010"/>
              <a:gd name="T34" fmla="*/ 331 w 588"/>
              <a:gd name="T35" fmla="*/ 1010 h 1010"/>
              <a:gd name="T36" fmla="*/ 557 w 588"/>
              <a:gd name="T37" fmla="*/ 1010 h 1010"/>
              <a:gd name="T38" fmla="*/ 546 w 588"/>
              <a:gd name="T39" fmla="*/ 509 h 1010"/>
              <a:gd name="T40" fmla="*/ 470 w 588"/>
              <a:gd name="T41" fmla="*/ 27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1010">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chemeClr val="bg1">
              <a:lumMod val="50000"/>
            </a:schemeClr>
          </a:solidFill>
          <a:ln>
            <a:noFill/>
          </a:ln>
          <a:extLst/>
        </p:spPr>
        <p:txBody>
          <a:bodyPr vert="horz" wrap="square" lIns="182843" tIns="91422" rIns="182843" bIns="91422" numCol="1" anchor="t" anchorCtr="0" compatLnSpc="1">
            <a:prstTxWarp prst="textNoShape">
              <a:avLst/>
            </a:prstTxWarp>
          </a:bodyPr>
          <a:lstStyle/>
          <a:p>
            <a:endParaRPr lang="id-ID"/>
          </a:p>
        </p:txBody>
      </p:sp>
      <p:grpSp>
        <p:nvGrpSpPr>
          <p:cNvPr id="58" name="Group 57"/>
          <p:cNvGrpSpPr/>
          <p:nvPr/>
        </p:nvGrpSpPr>
        <p:grpSpPr>
          <a:xfrm>
            <a:off x="6008975" y="483017"/>
            <a:ext cx="12359700" cy="2079087"/>
            <a:chOff x="5988388" y="483017"/>
            <a:chExt cx="12359700" cy="2079087"/>
          </a:xfrm>
        </p:grpSpPr>
        <p:sp>
          <p:nvSpPr>
            <p:cNvPr id="59" name="TextBox 58"/>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Who is taking part?</a:t>
              </a:r>
              <a:endParaRPr lang="id-ID" sz="8800" b="1" dirty="0" smtClean="0">
                <a:solidFill>
                  <a:schemeClr val="tx2"/>
                </a:solidFill>
                <a:latin typeface="Lato Regular"/>
                <a:cs typeface="Lato Regular"/>
              </a:endParaRPr>
            </a:p>
          </p:txBody>
        </p:sp>
        <p:sp>
          <p:nvSpPr>
            <p:cNvPr id="60" name="Rectangle 59"/>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1"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ESI </a:t>
              </a:r>
              <a:r>
                <a:rPr lang="en-US" sz="3100" dirty="0" smtClean="0">
                  <a:solidFill>
                    <a:schemeClr val="accent1"/>
                  </a:solidFill>
                  <a:latin typeface="Lato Light"/>
                  <a:cs typeface="Lato Light"/>
                </a:rPr>
                <a:t>Green Partners</a:t>
              </a:r>
              <a:endParaRPr lang="en-US" sz="3100" dirty="0">
                <a:solidFill>
                  <a:schemeClr val="accent1"/>
                </a:solidFill>
                <a:latin typeface="Lato Light"/>
                <a:cs typeface="Lato Light"/>
              </a:endParaRPr>
            </a:p>
          </p:txBody>
        </p:sp>
      </p:gr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195994" y="4140574"/>
            <a:ext cx="1690679" cy="16906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2042" y="9188602"/>
            <a:ext cx="2254676" cy="162054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70745" y="5992671"/>
            <a:ext cx="2058082" cy="1673237"/>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1169029" y="7448164"/>
            <a:ext cx="2104728" cy="736183"/>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508140" y="6957320"/>
            <a:ext cx="1807708" cy="1864966"/>
          </a:xfrm>
          <a:prstGeom prst="rect">
            <a:avLst/>
          </a:prstGeom>
        </p:spPr>
      </p:pic>
      <p:pic>
        <p:nvPicPr>
          <p:cNvPr id="7" name="Picture 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8896767" y="5000115"/>
            <a:ext cx="2153647" cy="927067"/>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21149" y="4144642"/>
            <a:ext cx="1989200" cy="1474752"/>
          </a:xfrm>
          <a:prstGeom prst="rect">
            <a:avLst/>
          </a:prstGeom>
        </p:spPr>
      </p:pic>
      <p:pic>
        <p:nvPicPr>
          <p:cNvPr id="9" name="Picture 8"/>
          <p:cNvPicPr>
            <a:picLocks noChangeAspect="1"/>
          </p:cNvPicPr>
          <p:nvPr/>
        </p:nvPicPr>
        <p:blipFill rotWithShape="1">
          <a:blip r:embed="rId10">
            <a:extLst>
              <a:ext uri="{28A0092B-C50C-407E-A947-70E740481C1C}">
                <a14:useLocalDpi xmlns:a14="http://schemas.microsoft.com/office/drawing/2010/main" val="0"/>
              </a:ext>
            </a:extLst>
          </a:blip>
          <a:srcRect r="60433"/>
          <a:stretch/>
        </p:blipFill>
        <p:spPr>
          <a:xfrm>
            <a:off x="16476750" y="5651223"/>
            <a:ext cx="2119769" cy="1863436"/>
          </a:xfrm>
          <a:prstGeom prst="rect">
            <a:avLst/>
          </a:prstGeom>
        </p:spPr>
      </p:pic>
      <p:pic>
        <p:nvPicPr>
          <p:cNvPr id="10" name="Picture 9"/>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4165374" y="8728459"/>
            <a:ext cx="1783612" cy="1176150"/>
          </a:xfrm>
          <a:prstGeom prst="rect">
            <a:avLst/>
          </a:prstGeom>
        </p:spPr>
      </p:pic>
      <p:pic>
        <p:nvPicPr>
          <p:cNvPr id="11" name="Picture 10"/>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21813797" y="8765515"/>
            <a:ext cx="1898504" cy="1423878"/>
          </a:xfrm>
          <a:prstGeom prst="rect">
            <a:avLst/>
          </a:prstGeom>
        </p:spPr>
      </p:pic>
      <p:pic>
        <p:nvPicPr>
          <p:cNvPr id="12" name="Picture 11"/>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1073884" y="3921196"/>
            <a:ext cx="2327983" cy="993651"/>
          </a:xfrm>
          <a:prstGeom prst="rect">
            <a:avLst/>
          </a:prstGeom>
        </p:spPr>
      </p:pic>
      <p:pic>
        <p:nvPicPr>
          <p:cNvPr id="13" name="Picture 12"/>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6981674" y="7725517"/>
            <a:ext cx="1116229" cy="1334030"/>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474892" y="2726284"/>
            <a:ext cx="2143125" cy="2143125"/>
          </a:xfrm>
          <a:prstGeom prst="rect">
            <a:avLst/>
          </a:prstGeom>
        </p:spPr>
      </p:pic>
      <p:pic>
        <p:nvPicPr>
          <p:cNvPr id="15" name="Picture 14"/>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21429322" y="5333282"/>
            <a:ext cx="2263101" cy="1427495"/>
          </a:xfrm>
          <a:prstGeom prst="rect">
            <a:avLst/>
          </a:prstGeom>
        </p:spPr>
      </p:pic>
      <p:pic>
        <p:nvPicPr>
          <p:cNvPr id="16" name="Picture 15"/>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13878700" y="5534262"/>
            <a:ext cx="2724066" cy="1167457"/>
          </a:xfrm>
          <a:prstGeom prst="rect">
            <a:avLst/>
          </a:prstGeom>
        </p:spPr>
      </p:pic>
      <p:pic>
        <p:nvPicPr>
          <p:cNvPr id="18" name="Picture 17"/>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15067684" y="9974414"/>
            <a:ext cx="2573209" cy="1819145"/>
          </a:xfrm>
          <a:prstGeom prst="rect">
            <a:avLst/>
          </a:prstGeom>
        </p:spPr>
      </p:pic>
      <p:sp>
        <p:nvSpPr>
          <p:cNvPr id="69" name="TextBox 68"/>
          <p:cNvSpPr txBox="1"/>
          <p:nvPr/>
        </p:nvSpPr>
        <p:spPr>
          <a:xfrm>
            <a:off x="3636981" y="3257154"/>
            <a:ext cx="3946668" cy="800232"/>
          </a:xfrm>
          <a:prstGeom prst="rect">
            <a:avLst/>
          </a:prstGeom>
          <a:noFill/>
        </p:spPr>
        <p:txBody>
          <a:bodyPr wrap="square" lIns="243755" tIns="121878" rIns="243755" bIns="121878" rtlCol="0">
            <a:spAutoFit/>
          </a:bodyPr>
          <a:lstStyle/>
          <a:p>
            <a:r>
              <a:rPr lang="en-US" dirty="0" smtClean="0">
                <a:solidFill>
                  <a:schemeClr val="tx2"/>
                </a:solidFill>
                <a:latin typeface="Lato Regular"/>
                <a:cs typeface="Lato Regular"/>
              </a:rPr>
              <a:t>Validators</a:t>
            </a:r>
            <a:endParaRPr lang="en-US" dirty="0">
              <a:solidFill>
                <a:schemeClr val="tx2"/>
              </a:solidFill>
              <a:latin typeface="Lato Regular"/>
              <a:cs typeface="Lato Regular"/>
            </a:endParaRPr>
          </a:p>
        </p:txBody>
      </p:sp>
      <p:sp>
        <p:nvSpPr>
          <p:cNvPr id="71" name="TextBox 70"/>
          <p:cNvSpPr txBox="1"/>
          <p:nvPr/>
        </p:nvSpPr>
        <p:spPr>
          <a:xfrm>
            <a:off x="7658408" y="4870911"/>
            <a:ext cx="3946668" cy="800232"/>
          </a:xfrm>
          <a:prstGeom prst="rect">
            <a:avLst/>
          </a:prstGeom>
          <a:noFill/>
        </p:spPr>
        <p:txBody>
          <a:bodyPr wrap="square" lIns="243755" tIns="121878" rIns="243755" bIns="121878" rtlCol="0">
            <a:spAutoFit/>
          </a:bodyPr>
          <a:lstStyle/>
          <a:p>
            <a:r>
              <a:rPr lang="en-US" dirty="0" smtClean="0">
                <a:solidFill>
                  <a:schemeClr val="tx2"/>
                </a:solidFill>
                <a:latin typeface="Lato Regular"/>
                <a:cs typeface="Lato Regular"/>
              </a:rPr>
              <a:t>IFIs</a:t>
            </a:r>
            <a:endParaRPr lang="en-US" dirty="0">
              <a:solidFill>
                <a:schemeClr val="tx2"/>
              </a:solidFill>
              <a:latin typeface="Lato Regular"/>
              <a:cs typeface="Lato Regular"/>
            </a:endParaRPr>
          </a:p>
        </p:txBody>
      </p:sp>
      <p:sp>
        <p:nvSpPr>
          <p:cNvPr id="73" name="TextBox 72"/>
          <p:cNvSpPr txBox="1"/>
          <p:nvPr/>
        </p:nvSpPr>
        <p:spPr>
          <a:xfrm>
            <a:off x="3519675" y="7274253"/>
            <a:ext cx="4362560" cy="800134"/>
          </a:xfrm>
          <a:prstGeom prst="rect">
            <a:avLst/>
          </a:prstGeom>
          <a:noFill/>
        </p:spPr>
        <p:txBody>
          <a:bodyPr wrap="square" lIns="243755" tIns="121878" rIns="243755" bIns="121878" rtlCol="0">
            <a:spAutoFit/>
          </a:bodyPr>
          <a:lstStyle/>
          <a:p>
            <a:r>
              <a:rPr lang="en-US" dirty="0">
                <a:solidFill>
                  <a:schemeClr val="tx2"/>
                </a:solidFill>
                <a:latin typeface="Lato Regular"/>
                <a:cs typeface="Lato Regular"/>
              </a:rPr>
              <a:t>N</a:t>
            </a:r>
            <a:r>
              <a:rPr lang="en-US" dirty="0" smtClean="0">
                <a:solidFill>
                  <a:schemeClr val="tx2"/>
                </a:solidFill>
                <a:latin typeface="Lato Regular"/>
                <a:cs typeface="Lato Regular"/>
              </a:rPr>
              <a:t>DBs</a:t>
            </a:r>
            <a:endParaRPr lang="en-US" dirty="0">
              <a:solidFill>
                <a:schemeClr val="tx2"/>
              </a:solidFill>
              <a:latin typeface="Lato Regular"/>
              <a:cs typeface="Lato Regular"/>
            </a:endParaRPr>
          </a:p>
        </p:txBody>
      </p:sp>
      <p:grpSp>
        <p:nvGrpSpPr>
          <p:cNvPr id="75" name="Group 74"/>
          <p:cNvGrpSpPr/>
          <p:nvPr/>
        </p:nvGrpSpPr>
        <p:grpSpPr>
          <a:xfrm>
            <a:off x="1967165" y="3268819"/>
            <a:ext cx="1521602" cy="1591898"/>
            <a:chOff x="1523720" y="4073671"/>
            <a:chExt cx="1522197" cy="1591898"/>
          </a:xfrm>
        </p:grpSpPr>
        <p:sp>
          <p:nvSpPr>
            <p:cNvPr id="76" name="Oval 75"/>
            <p:cNvSpPr/>
            <p:nvPr/>
          </p:nvSpPr>
          <p:spPr>
            <a:xfrm>
              <a:off x="1523720" y="4073671"/>
              <a:ext cx="1522197" cy="159189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7" name="AutoShape 115"/>
            <p:cNvSpPr>
              <a:spLocks/>
            </p:cNvSpPr>
            <p:nvPr/>
          </p:nvSpPr>
          <p:spPr bwMode="auto">
            <a:xfrm>
              <a:off x="1911609" y="4451102"/>
              <a:ext cx="820217" cy="827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79" name="Group 78"/>
          <p:cNvGrpSpPr/>
          <p:nvPr/>
        </p:nvGrpSpPr>
        <p:grpSpPr>
          <a:xfrm>
            <a:off x="6014491" y="4860490"/>
            <a:ext cx="1521602" cy="1591898"/>
            <a:chOff x="1549628" y="6417533"/>
            <a:chExt cx="1522197" cy="1591898"/>
          </a:xfrm>
        </p:grpSpPr>
        <p:sp>
          <p:nvSpPr>
            <p:cNvPr id="82" name="Oval 81"/>
            <p:cNvSpPr/>
            <p:nvPr/>
          </p:nvSpPr>
          <p:spPr>
            <a:xfrm>
              <a:off x="1549628" y="6417533"/>
              <a:ext cx="1522197" cy="159189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AutoShape 60"/>
            <p:cNvSpPr>
              <a:spLocks noChangeAspect="1"/>
            </p:cNvSpPr>
            <p:nvPr/>
          </p:nvSpPr>
          <p:spPr bwMode="auto">
            <a:xfrm>
              <a:off x="1940525" y="6858000"/>
              <a:ext cx="889082" cy="788146"/>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84" name="Group 83"/>
          <p:cNvGrpSpPr/>
          <p:nvPr/>
        </p:nvGrpSpPr>
        <p:grpSpPr>
          <a:xfrm>
            <a:off x="1903861" y="7336925"/>
            <a:ext cx="1521602" cy="1591900"/>
            <a:chOff x="1577743" y="8769748"/>
            <a:chExt cx="1522197" cy="1591899"/>
          </a:xfrm>
        </p:grpSpPr>
        <p:sp>
          <p:nvSpPr>
            <p:cNvPr id="85" name="Oval 84"/>
            <p:cNvSpPr/>
            <p:nvPr/>
          </p:nvSpPr>
          <p:spPr>
            <a:xfrm>
              <a:off x="1577743" y="8769748"/>
              <a:ext cx="1522197" cy="159189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AutoShape 71"/>
            <p:cNvSpPr>
              <a:spLocks noChangeAspect="1"/>
            </p:cNvSpPr>
            <p:nvPr/>
          </p:nvSpPr>
          <p:spPr bwMode="auto">
            <a:xfrm>
              <a:off x="1976987" y="9202286"/>
              <a:ext cx="767800" cy="745703"/>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
        <p:nvSpPr>
          <p:cNvPr id="87" name="TextBox 86"/>
          <p:cNvSpPr txBox="1"/>
          <p:nvPr/>
        </p:nvSpPr>
        <p:spPr>
          <a:xfrm>
            <a:off x="7676289" y="9669255"/>
            <a:ext cx="3976540" cy="800232"/>
          </a:xfrm>
          <a:prstGeom prst="rect">
            <a:avLst/>
          </a:prstGeom>
          <a:noFill/>
        </p:spPr>
        <p:txBody>
          <a:bodyPr wrap="square" lIns="243755" tIns="121878" rIns="243755" bIns="121878" rtlCol="0">
            <a:spAutoFit/>
          </a:bodyPr>
          <a:lstStyle/>
          <a:p>
            <a:r>
              <a:rPr lang="en-US" dirty="0" smtClean="0">
                <a:solidFill>
                  <a:schemeClr val="tx2"/>
                </a:solidFill>
                <a:latin typeface="Lato Regular"/>
                <a:cs typeface="Lato Regular"/>
              </a:rPr>
              <a:t>SMEs</a:t>
            </a:r>
            <a:endParaRPr lang="en-US" dirty="0">
              <a:solidFill>
                <a:schemeClr val="tx2"/>
              </a:solidFill>
              <a:latin typeface="Lato Regular"/>
              <a:cs typeface="Lato Regular"/>
            </a:endParaRPr>
          </a:p>
        </p:txBody>
      </p:sp>
      <p:sp>
        <p:nvSpPr>
          <p:cNvPr id="90" name="TextBox 89"/>
          <p:cNvSpPr txBox="1"/>
          <p:nvPr/>
        </p:nvSpPr>
        <p:spPr>
          <a:xfrm>
            <a:off x="3849841" y="11662162"/>
            <a:ext cx="3976540" cy="800232"/>
          </a:xfrm>
          <a:prstGeom prst="rect">
            <a:avLst/>
          </a:prstGeom>
          <a:noFill/>
        </p:spPr>
        <p:txBody>
          <a:bodyPr wrap="square" lIns="243755" tIns="121878" rIns="243755" bIns="121878" rtlCol="0">
            <a:spAutoFit/>
          </a:bodyPr>
          <a:lstStyle/>
          <a:p>
            <a:r>
              <a:rPr lang="en-US" dirty="0" smtClean="0">
                <a:solidFill>
                  <a:schemeClr val="tx2"/>
                </a:solidFill>
                <a:latin typeface="Lato Regular"/>
                <a:cs typeface="Lato Regular"/>
              </a:rPr>
              <a:t>Insurers</a:t>
            </a:r>
            <a:endParaRPr lang="en-US" dirty="0">
              <a:solidFill>
                <a:schemeClr val="tx2"/>
              </a:solidFill>
              <a:latin typeface="Lato Regular"/>
              <a:cs typeface="Lato Regular"/>
            </a:endParaRPr>
          </a:p>
        </p:txBody>
      </p:sp>
      <p:grpSp>
        <p:nvGrpSpPr>
          <p:cNvPr id="94" name="Group 93"/>
          <p:cNvGrpSpPr/>
          <p:nvPr/>
        </p:nvGrpSpPr>
        <p:grpSpPr>
          <a:xfrm>
            <a:off x="6006251" y="9655831"/>
            <a:ext cx="1521602" cy="1591900"/>
            <a:chOff x="17369805" y="4186092"/>
            <a:chExt cx="1522197" cy="1591899"/>
          </a:xfrm>
        </p:grpSpPr>
        <p:sp>
          <p:nvSpPr>
            <p:cNvPr id="95" name="Oval 94"/>
            <p:cNvSpPr/>
            <p:nvPr/>
          </p:nvSpPr>
          <p:spPr>
            <a:xfrm>
              <a:off x="17369805" y="4186092"/>
              <a:ext cx="1522197" cy="159189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dirty="0">
                <a:solidFill>
                  <a:schemeClr val="tx2"/>
                </a:solidFill>
                <a:latin typeface="Lato Light"/>
                <a:cs typeface="Lato Light"/>
              </a:endParaRPr>
            </a:p>
          </p:txBody>
        </p:sp>
        <p:sp>
          <p:nvSpPr>
            <p:cNvPr id="96" name="AutoShape 119"/>
            <p:cNvSpPr>
              <a:spLocks noChangeAspect="1"/>
            </p:cNvSpPr>
            <p:nvPr/>
          </p:nvSpPr>
          <p:spPr bwMode="auto">
            <a:xfrm>
              <a:off x="17756187" y="4572000"/>
              <a:ext cx="760654" cy="7387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97" name="Group 96"/>
          <p:cNvGrpSpPr/>
          <p:nvPr/>
        </p:nvGrpSpPr>
        <p:grpSpPr>
          <a:xfrm>
            <a:off x="2205700" y="11582094"/>
            <a:ext cx="1521602" cy="1591900"/>
            <a:chOff x="17395712" y="6529953"/>
            <a:chExt cx="1522197" cy="1591899"/>
          </a:xfrm>
        </p:grpSpPr>
        <p:sp>
          <p:nvSpPr>
            <p:cNvPr id="98" name="Oval 97"/>
            <p:cNvSpPr/>
            <p:nvPr/>
          </p:nvSpPr>
          <p:spPr>
            <a:xfrm>
              <a:off x="17395712" y="6529953"/>
              <a:ext cx="1522197" cy="159189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dirty="0">
                <a:solidFill>
                  <a:schemeClr val="tx2"/>
                </a:solidFill>
                <a:latin typeface="Lato Light"/>
                <a:cs typeface="Lato Light"/>
              </a:endParaRPr>
            </a:p>
          </p:txBody>
        </p:sp>
        <p:sp>
          <p:nvSpPr>
            <p:cNvPr id="100" name="AutoShape 94"/>
            <p:cNvSpPr>
              <a:spLocks noChangeAspect="1"/>
            </p:cNvSpPr>
            <p:nvPr/>
          </p:nvSpPr>
          <p:spPr bwMode="auto">
            <a:xfrm>
              <a:off x="17859994" y="6901722"/>
              <a:ext cx="625458" cy="7379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pic>
        <p:nvPicPr>
          <p:cNvPr id="43" name="Picture 2" descr="http://www.climateinvestmentfunds.org/cif/sites/climateinvestmentfunds.org/files/cif-webheader-CTthumb.jpg"/>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20309256" y="10929209"/>
            <a:ext cx="3092611" cy="65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479258"/>
      </p:ext>
    </p:extLst>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900" decel="100000" fill="hold"/>
                                        <p:tgtEl>
                                          <p:spTgt spid="5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 calcmode="lin" valueType="num">
                                      <p:cBhvr>
                                        <p:cTn id="15" dur="500" fill="hold"/>
                                        <p:tgtEl>
                                          <p:spTgt spid="75"/>
                                        </p:tgtEl>
                                        <p:attrNameLst>
                                          <p:attrName>ppt_w</p:attrName>
                                        </p:attrNameLst>
                                      </p:cBhvr>
                                      <p:tavLst>
                                        <p:tav tm="0">
                                          <p:val>
                                            <p:fltVal val="0"/>
                                          </p:val>
                                        </p:tav>
                                        <p:tav tm="100000">
                                          <p:val>
                                            <p:strVal val="#ppt_w"/>
                                          </p:val>
                                        </p:tav>
                                      </p:tavLst>
                                    </p:anim>
                                    <p:anim calcmode="lin" valueType="num">
                                      <p:cBhvr>
                                        <p:cTn id="16" dur="500" fill="hold"/>
                                        <p:tgtEl>
                                          <p:spTgt spid="75"/>
                                        </p:tgtEl>
                                        <p:attrNameLst>
                                          <p:attrName>ppt_h</p:attrName>
                                        </p:attrNameLst>
                                      </p:cBhvr>
                                      <p:tavLst>
                                        <p:tav tm="0">
                                          <p:val>
                                            <p:fltVal val="0"/>
                                          </p:val>
                                        </p:tav>
                                        <p:tav tm="100000">
                                          <p:val>
                                            <p:strVal val="#ppt_h"/>
                                          </p:val>
                                        </p:tav>
                                      </p:tavLst>
                                    </p:anim>
                                    <p:animEffect transition="in" filter="fade">
                                      <p:cBhvr>
                                        <p:cTn id="17" dur="500"/>
                                        <p:tgtEl>
                                          <p:spTgt spid="7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79"/>
                                        </p:tgtEl>
                                        <p:attrNameLst>
                                          <p:attrName>style.visibility</p:attrName>
                                        </p:attrNameLst>
                                      </p:cBhvr>
                                      <p:to>
                                        <p:strVal val="visible"/>
                                      </p:to>
                                    </p:set>
                                    <p:anim calcmode="lin" valueType="num">
                                      <p:cBhvr>
                                        <p:cTn id="25" dur="500" fill="hold"/>
                                        <p:tgtEl>
                                          <p:spTgt spid="79"/>
                                        </p:tgtEl>
                                        <p:attrNameLst>
                                          <p:attrName>ppt_w</p:attrName>
                                        </p:attrNameLst>
                                      </p:cBhvr>
                                      <p:tavLst>
                                        <p:tav tm="0">
                                          <p:val>
                                            <p:fltVal val="0"/>
                                          </p:val>
                                        </p:tav>
                                        <p:tav tm="100000">
                                          <p:val>
                                            <p:strVal val="#ppt_w"/>
                                          </p:val>
                                        </p:tav>
                                      </p:tavLst>
                                    </p:anim>
                                    <p:anim calcmode="lin" valueType="num">
                                      <p:cBhvr>
                                        <p:cTn id="26" dur="500" fill="hold"/>
                                        <p:tgtEl>
                                          <p:spTgt spid="79"/>
                                        </p:tgtEl>
                                        <p:attrNameLst>
                                          <p:attrName>ppt_h</p:attrName>
                                        </p:attrNameLst>
                                      </p:cBhvr>
                                      <p:tavLst>
                                        <p:tav tm="0">
                                          <p:val>
                                            <p:fltVal val="0"/>
                                          </p:val>
                                        </p:tav>
                                        <p:tav tm="100000">
                                          <p:val>
                                            <p:strVal val="#ppt_h"/>
                                          </p:val>
                                        </p:tav>
                                      </p:tavLst>
                                    </p:anim>
                                    <p:animEffect transition="in" filter="fade">
                                      <p:cBhvr>
                                        <p:cTn id="27" dur="500"/>
                                        <p:tgtEl>
                                          <p:spTgt spid="79"/>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 calcmode="lin" valueType="num">
                                      <p:cBhvr>
                                        <p:cTn id="45" dur="500" fill="hold"/>
                                        <p:tgtEl>
                                          <p:spTgt spid="94"/>
                                        </p:tgtEl>
                                        <p:attrNameLst>
                                          <p:attrName>ppt_w</p:attrName>
                                        </p:attrNameLst>
                                      </p:cBhvr>
                                      <p:tavLst>
                                        <p:tav tm="0">
                                          <p:val>
                                            <p:fltVal val="0"/>
                                          </p:val>
                                        </p:tav>
                                        <p:tav tm="100000">
                                          <p:val>
                                            <p:strVal val="#ppt_w"/>
                                          </p:val>
                                        </p:tav>
                                      </p:tavLst>
                                    </p:anim>
                                    <p:anim calcmode="lin" valueType="num">
                                      <p:cBhvr>
                                        <p:cTn id="46" dur="500" fill="hold"/>
                                        <p:tgtEl>
                                          <p:spTgt spid="94"/>
                                        </p:tgtEl>
                                        <p:attrNameLst>
                                          <p:attrName>ppt_h</p:attrName>
                                        </p:attrNameLst>
                                      </p:cBhvr>
                                      <p:tavLst>
                                        <p:tav tm="0">
                                          <p:val>
                                            <p:fltVal val="0"/>
                                          </p:val>
                                        </p:tav>
                                        <p:tav tm="100000">
                                          <p:val>
                                            <p:strVal val="#ppt_h"/>
                                          </p:val>
                                        </p:tav>
                                      </p:tavLst>
                                    </p:anim>
                                    <p:animEffect transition="in" filter="fade">
                                      <p:cBhvr>
                                        <p:cTn id="47" dur="500"/>
                                        <p:tgtEl>
                                          <p:spTgt spid="94"/>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p:cTn id="55" dur="500" fill="hold"/>
                                        <p:tgtEl>
                                          <p:spTgt spid="97"/>
                                        </p:tgtEl>
                                        <p:attrNameLst>
                                          <p:attrName>ppt_w</p:attrName>
                                        </p:attrNameLst>
                                      </p:cBhvr>
                                      <p:tavLst>
                                        <p:tav tm="0">
                                          <p:val>
                                            <p:fltVal val="0"/>
                                          </p:val>
                                        </p:tav>
                                        <p:tav tm="100000">
                                          <p:val>
                                            <p:strVal val="#ppt_w"/>
                                          </p:val>
                                        </p:tav>
                                      </p:tavLst>
                                    </p:anim>
                                    <p:anim calcmode="lin" valueType="num">
                                      <p:cBhvr>
                                        <p:cTn id="56" dur="500" fill="hold"/>
                                        <p:tgtEl>
                                          <p:spTgt spid="97"/>
                                        </p:tgtEl>
                                        <p:attrNameLst>
                                          <p:attrName>ppt_h</p:attrName>
                                        </p:attrNameLst>
                                      </p:cBhvr>
                                      <p:tavLst>
                                        <p:tav tm="0">
                                          <p:val>
                                            <p:fltVal val="0"/>
                                          </p:val>
                                        </p:tav>
                                        <p:tav tm="100000">
                                          <p:val>
                                            <p:strVal val="#ppt_h"/>
                                          </p:val>
                                        </p:tav>
                                      </p:tavLst>
                                    </p:anim>
                                    <p:animEffect transition="in" filter="fade">
                                      <p:cBhvr>
                                        <p:cTn id="57" dur="500"/>
                                        <p:tgtEl>
                                          <p:spTgt spid="97"/>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500"/>
                                        <p:tgtEl>
                                          <p:spTgt spid="90"/>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500" fill="hold"/>
                                        <p:tgtEl>
                                          <p:spTgt spid="46"/>
                                        </p:tgtEl>
                                        <p:attrNameLst>
                                          <p:attrName>ppt_x</p:attrName>
                                        </p:attrNameLst>
                                      </p:cBhvr>
                                      <p:tavLst>
                                        <p:tav tm="0">
                                          <p:val>
                                            <p:strVal val="#ppt_x"/>
                                          </p:val>
                                        </p:tav>
                                        <p:tav tm="100000">
                                          <p:val>
                                            <p:strVal val="#ppt_x"/>
                                          </p:val>
                                        </p:tav>
                                      </p:tavLst>
                                    </p:anim>
                                    <p:anim calcmode="lin" valueType="num">
                                      <p:cBhvr additive="base">
                                        <p:cTn id="67" dur="50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2" presetClass="entr" presetSubtype="4"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par>
                          <p:cTn id="73" fill="hold">
                            <p:stCondLst>
                              <p:cond delay="1000"/>
                            </p:stCondLst>
                            <p:childTnLst>
                              <p:par>
                                <p:cTn id="74" presetID="2" presetClass="entr" presetSubtype="4" fill="hold"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ppt_x"/>
                                          </p:val>
                                        </p:tav>
                                        <p:tav tm="100000">
                                          <p:val>
                                            <p:strVal val="#ppt_x"/>
                                          </p:val>
                                        </p:tav>
                                      </p:tavLst>
                                    </p:anim>
                                    <p:anim calcmode="lin" valueType="num">
                                      <p:cBhvr additive="base">
                                        <p:cTn id="77" dur="500" fill="hold"/>
                                        <p:tgtEl>
                                          <p:spTgt spid="15"/>
                                        </p:tgtEl>
                                        <p:attrNameLst>
                                          <p:attrName>ppt_y</p:attrName>
                                        </p:attrNameLst>
                                      </p:cBhvr>
                                      <p:tavLst>
                                        <p:tav tm="0">
                                          <p:val>
                                            <p:strVal val="1+#ppt_h/2"/>
                                          </p:val>
                                        </p:tav>
                                        <p:tav tm="100000">
                                          <p:val>
                                            <p:strVal val="#ppt_y"/>
                                          </p:val>
                                        </p:tav>
                                      </p:tavLst>
                                    </p:anim>
                                  </p:childTnLst>
                                </p:cTn>
                              </p:par>
                            </p:childTnLst>
                          </p:cTn>
                        </p:par>
                        <p:par>
                          <p:cTn id="78" fill="hold">
                            <p:stCondLst>
                              <p:cond delay="1500"/>
                            </p:stCondLst>
                            <p:childTnLst>
                              <p:par>
                                <p:cTn id="79" presetID="2" presetClass="entr" presetSubtype="4" fill="hold" nodeType="after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 fill="hold"/>
                                        <p:tgtEl>
                                          <p:spTgt spid="14"/>
                                        </p:tgtEl>
                                        <p:attrNameLst>
                                          <p:attrName>ppt_x</p:attrName>
                                        </p:attrNameLst>
                                      </p:cBhvr>
                                      <p:tavLst>
                                        <p:tav tm="0">
                                          <p:val>
                                            <p:strVal val="#ppt_x"/>
                                          </p:val>
                                        </p:tav>
                                        <p:tav tm="100000">
                                          <p:val>
                                            <p:strVal val="#ppt_x"/>
                                          </p:val>
                                        </p:tav>
                                      </p:tavLst>
                                    </p:anim>
                                    <p:anim calcmode="lin" valueType="num">
                                      <p:cBhvr additive="base">
                                        <p:cTn id="87" dur="500" fill="hold"/>
                                        <p:tgtEl>
                                          <p:spTgt spid="14"/>
                                        </p:tgtEl>
                                        <p:attrNameLst>
                                          <p:attrName>ppt_y</p:attrName>
                                        </p:attrNameLst>
                                      </p:cBhvr>
                                      <p:tavLst>
                                        <p:tav tm="0">
                                          <p:val>
                                            <p:strVal val="1+#ppt_h/2"/>
                                          </p:val>
                                        </p:tav>
                                        <p:tav tm="100000">
                                          <p:val>
                                            <p:strVal val="#ppt_y"/>
                                          </p:val>
                                        </p:tav>
                                      </p:tavLst>
                                    </p:anim>
                                  </p:childTnLst>
                                </p:cTn>
                              </p:par>
                            </p:childTnLst>
                          </p:cTn>
                        </p:par>
                        <p:par>
                          <p:cTn id="88" fill="hold">
                            <p:stCondLst>
                              <p:cond delay="2500"/>
                            </p:stCondLst>
                            <p:childTnLst>
                              <p:par>
                                <p:cTn id="89" presetID="2" presetClass="entr" presetSubtype="4" fill="hold"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par>
                          <p:cTn id="93" fill="hold">
                            <p:stCondLst>
                              <p:cond delay="3000"/>
                            </p:stCondLst>
                            <p:childTnLst>
                              <p:par>
                                <p:cTn id="94" presetID="2" presetClass="entr" presetSubtype="4"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additive="base">
                                        <p:cTn id="96" dur="500" fill="hold"/>
                                        <p:tgtEl>
                                          <p:spTgt spid="2"/>
                                        </p:tgtEl>
                                        <p:attrNameLst>
                                          <p:attrName>ppt_x</p:attrName>
                                        </p:attrNameLst>
                                      </p:cBhvr>
                                      <p:tavLst>
                                        <p:tav tm="0">
                                          <p:val>
                                            <p:strVal val="#ppt_x"/>
                                          </p:val>
                                        </p:tav>
                                        <p:tav tm="100000">
                                          <p:val>
                                            <p:strVal val="#ppt_x"/>
                                          </p:val>
                                        </p:tav>
                                      </p:tavLst>
                                    </p:anim>
                                    <p:anim calcmode="lin" valueType="num">
                                      <p:cBhvr additive="base">
                                        <p:cTn id="97" dur="500" fill="hold"/>
                                        <p:tgtEl>
                                          <p:spTgt spid="2"/>
                                        </p:tgtEl>
                                        <p:attrNameLst>
                                          <p:attrName>ppt_y</p:attrName>
                                        </p:attrNameLst>
                                      </p:cBhvr>
                                      <p:tavLst>
                                        <p:tav tm="0">
                                          <p:val>
                                            <p:strVal val="1+#ppt_h/2"/>
                                          </p:val>
                                        </p:tav>
                                        <p:tav tm="100000">
                                          <p:val>
                                            <p:strVal val="#ppt_y"/>
                                          </p:val>
                                        </p:tav>
                                      </p:tavLst>
                                    </p:anim>
                                  </p:childTnLst>
                                </p:cTn>
                              </p:par>
                            </p:childTnLst>
                          </p:cTn>
                        </p:par>
                        <p:par>
                          <p:cTn id="98" fill="hold">
                            <p:stCondLst>
                              <p:cond delay="3500"/>
                            </p:stCondLst>
                            <p:childTnLst>
                              <p:par>
                                <p:cTn id="99" presetID="2" presetClass="entr" presetSubtype="4"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ppt_x"/>
                                          </p:val>
                                        </p:tav>
                                        <p:tav tm="100000">
                                          <p:val>
                                            <p:strVal val="#ppt_x"/>
                                          </p:val>
                                        </p:tav>
                                      </p:tavLst>
                                    </p:anim>
                                    <p:anim calcmode="lin" valueType="num">
                                      <p:cBhvr additive="base">
                                        <p:cTn id="102" dur="500" fill="hold"/>
                                        <p:tgtEl>
                                          <p:spTgt spid="10"/>
                                        </p:tgtEl>
                                        <p:attrNameLst>
                                          <p:attrName>ppt_y</p:attrName>
                                        </p:attrNameLst>
                                      </p:cBhvr>
                                      <p:tavLst>
                                        <p:tav tm="0">
                                          <p:val>
                                            <p:strVal val="1+#ppt_h/2"/>
                                          </p:val>
                                        </p:tav>
                                        <p:tav tm="100000">
                                          <p:val>
                                            <p:strVal val="#ppt_y"/>
                                          </p:val>
                                        </p:tav>
                                      </p:tavLst>
                                    </p:anim>
                                  </p:childTnLst>
                                </p:cTn>
                              </p:par>
                            </p:childTnLst>
                          </p:cTn>
                        </p:par>
                        <p:par>
                          <p:cTn id="103" fill="hold">
                            <p:stCondLst>
                              <p:cond delay="4000"/>
                            </p:stCondLst>
                            <p:childTnLst>
                              <p:par>
                                <p:cTn id="104" presetID="2" presetClass="entr" presetSubtype="4" fill="hold" nodeType="afterEffect">
                                  <p:stCondLst>
                                    <p:cond delay="0"/>
                                  </p:stCondLst>
                                  <p:childTnLst>
                                    <p:set>
                                      <p:cBhvr>
                                        <p:cTn id="105" dur="1" fill="hold">
                                          <p:stCondLst>
                                            <p:cond delay="0"/>
                                          </p:stCondLst>
                                        </p:cTn>
                                        <p:tgtEl>
                                          <p:spTgt spid="13"/>
                                        </p:tgtEl>
                                        <p:attrNameLst>
                                          <p:attrName>style.visibility</p:attrName>
                                        </p:attrNameLst>
                                      </p:cBhvr>
                                      <p:to>
                                        <p:strVal val="visible"/>
                                      </p:to>
                                    </p:set>
                                    <p:anim calcmode="lin" valueType="num">
                                      <p:cBhvr additive="base">
                                        <p:cTn id="106" dur="500" fill="hold"/>
                                        <p:tgtEl>
                                          <p:spTgt spid="13"/>
                                        </p:tgtEl>
                                        <p:attrNameLst>
                                          <p:attrName>ppt_x</p:attrName>
                                        </p:attrNameLst>
                                      </p:cBhvr>
                                      <p:tavLst>
                                        <p:tav tm="0">
                                          <p:val>
                                            <p:strVal val="#ppt_x"/>
                                          </p:val>
                                        </p:tav>
                                        <p:tav tm="100000">
                                          <p:val>
                                            <p:strVal val="#ppt_x"/>
                                          </p:val>
                                        </p:tav>
                                      </p:tavLst>
                                    </p:anim>
                                    <p:anim calcmode="lin" valueType="num">
                                      <p:cBhvr additive="base">
                                        <p:cTn id="107" dur="500" fill="hold"/>
                                        <p:tgtEl>
                                          <p:spTgt spid="13"/>
                                        </p:tgtEl>
                                        <p:attrNameLst>
                                          <p:attrName>ppt_y</p:attrName>
                                        </p:attrNameLst>
                                      </p:cBhvr>
                                      <p:tavLst>
                                        <p:tav tm="0">
                                          <p:val>
                                            <p:strVal val="1+#ppt_h/2"/>
                                          </p:val>
                                        </p:tav>
                                        <p:tav tm="100000">
                                          <p:val>
                                            <p:strVal val="#ppt_y"/>
                                          </p:val>
                                        </p:tav>
                                      </p:tavLst>
                                    </p:anim>
                                  </p:childTnLst>
                                </p:cTn>
                              </p:par>
                            </p:childTnLst>
                          </p:cTn>
                        </p:par>
                        <p:par>
                          <p:cTn id="108" fill="hold">
                            <p:stCondLst>
                              <p:cond delay="4500"/>
                            </p:stCondLst>
                            <p:childTnLst>
                              <p:par>
                                <p:cTn id="109" presetID="2" presetClass="entr" presetSubtype="4" fill="hold" nodeType="after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additive="base">
                                        <p:cTn id="111" dur="500" fill="hold"/>
                                        <p:tgtEl>
                                          <p:spTgt spid="7"/>
                                        </p:tgtEl>
                                        <p:attrNameLst>
                                          <p:attrName>ppt_x</p:attrName>
                                        </p:attrNameLst>
                                      </p:cBhvr>
                                      <p:tavLst>
                                        <p:tav tm="0">
                                          <p:val>
                                            <p:strVal val="#ppt_x"/>
                                          </p:val>
                                        </p:tav>
                                        <p:tav tm="100000">
                                          <p:val>
                                            <p:strVal val="#ppt_x"/>
                                          </p:val>
                                        </p:tav>
                                      </p:tavLst>
                                    </p:anim>
                                    <p:anim calcmode="lin" valueType="num">
                                      <p:cBhvr additive="base">
                                        <p:cTn id="112" dur="500" fill="hold"/>
                                        <p:tgtEl>
                                          <p:spTgt spid="7"/>
                                        </p:tgtEl>
                                        <p:attrNameLst>
                                          <p:attrName>ppt_y</p:attrName>
                                        </p:attrNameLst>
                                      </p:cBhvr>
                                      <p:tavLst>
                                        <p:tav tm="0">
                                          <p:val>
                                            <p:strVal val="1+#ppt_h/2"/>
                                          </p:val>
                                        </p:tav>
                                        <p:tav tm="100000">
                                          <p:val>
                                            <p:strVal val="#ppt_y"/>
                                          </p:val>
                                        </p:tav>
                                      </p:tavLst>
                                    </p:anim>
                                  </p:childTnLst>
                                </p:cTn>
                              </p:par>
                            </p:childTnLst>
                          </p:cTn>
                        </p:par>
                        <p:par>
                          <p:cTn id="113" fill="hold">
                            <p:stCondLst>
                              <p:cond delay="5000"/>
                            </p:stCondLst>
                            <p:childTnLst>
                              <p:par>
                                <p:cTn id="114" presetID="2" presetClass="entr" presetSubtype="4" fill="hold" nodeType="afterEffect">
                                  <p:stCondLst>
                                    <p:cond delay="0"/>
                                  </p:stCondLst>
                                  <p:childTnLst>
                                    <p:set>
                                      <p:cBhvr>
                                        <p:cTn id="115" dur="1" fill="hold">
                                          <p:stCondLst>
                                            <p:cond delay="0"/>
                                          </p:stCondLst>
                                        </p:cTn>
                                        <p:tgtEl>
                                          <p:spTgt spid="12"/>
                                        </p:tgtEl>
                                        <p:attrNameLst>
                                          <p:attrName>style.visibility</p:attrName>
                                        </p:attrNameLst>
                                      </p:cBhvr>
                                      <p:to>
                                        <p:strVal val="visible"/>
                                      </p:to>
                                    </p:set>
                                    <p:anim calcmode="lin" valueType="num">
                                      <p:cBhvr additive="base">
                                        <p:cTn id="116" dur="500" fill="hold"/>
                                        <p:tgtEl>
                                          <p:spTgt spid="12"/>
                                        </p:tgtEl>
                                        <p:attrNameLst>
                                          <p:attrName>ppt_x</p:attrName>
                                        </p:attrNameLst>
                                      </p:cBhvr>
                                      <p:tavLst>
                                        <p:tav tm="0">
                                          <p:val>
                                            <p:strVal val="#ppt_x"/>
                                          </p:val>
                                        </p:tav>
                                        <p:tav tm="100000">
                                          <p:val>
                                            <p:strVal val="#ppt_x"/>
                                          </p:val>
                                        </p:tav>
                                      </p:tavLst>
                                    </p:anim>
                                    <p:anim calcmode="lin" valueType="num">
                                      <p:cBhvr additive="base">
                                        <p:cTn id="117" dur="500" fill="hold"/>
                                        <p:tgtEl>
                                          <p:spTgt spid="12"/>
                                        </p:tgtEl>
                                        <p:attrNameLst>
                                          <p:attrName>ppt_y</p:attrName>
                                        </p:attrNameLst>
                                      </p:cBhvr>
                                      <p:tavLst>
                                        <p:tav tm="0">
                                          <p:val>
                                            <p:strVal val="1+#ppt_h/2"/>
                                          </p:val>
                                        </p:tav>
                                        <p:tav tm="100000">
                                          <p:val>
                                            <p:strVal val="#ppt_y"/>
                                          </p:val>
                                        </p:tav>
                                      </p:tavLst>
                                    </p:anim>
                                  </p:childTnLst>
                                </p:cTn>
                              </p:par>
                            </p:childTnLst>
                          </p:cTn>
                        </p:par>
                        <p:par>
                          <p:cTn id="118" fill="hold">
                            <p:stCondLst>
                              <p:cond delay="5500"/>
                            </p:stCondLst>
                            <p:childTnLst>
                              <p:par>
                                <p:cTn id="119" presetID="2" presetClass="entr" presetSubtype="4" fill="hold" nodeType="afterEffect">
                                  <p:stCondLst>
                                    <p:cond delay="0"/>
                                  </p:stCondLst>
                                  <p:childTnLst>
                                    <p:set>
                                      <p:cBhvr>
                                        <p:cTn id="120" dur="1" fill="hold">
                                          <p:stCondLst>
                                            <p:cond delay="0"/>
                                          </p:stCondLst>
                                        </p:cTn>
                                        <p:tgtEl>
                                          <p:spTgt spid="5"/>
                                        </p:tgtEl>
                                        <p:attrNameLst>
                                          <p:attrName>style.visibility</p:attrName>
                                        </p:attrNameLst>
                                      </p:cBhvr>
                                      <p:to>
                                        <p:strVal val="visible"/>
                                      </p:to>
                                    </p:set>
                                    <p:anim calcmode="lin" valueType="num">
                                      <p:cBhvr additive="base">
                                        <p:cTn id="121" dur="500" fill="hold"/>
                                        <p:tgtEl>
                                          <p:spTgt spid="5"/>
                                        </p:tgtEl>
                                        <p:attrNameLst>
                                          <p:attrName>ppt_x</p:attrName>
                                        </p:attrNameLst>
                                      </p:cBhvr>
                                      <p:tavLst>
                                        <p:tav tm="0">
                                          <p:val>
                                            <p:strVal val="#ppt_x"/>
                                          </p:val>
                                        </p:tav>
                                        <p:tav tm="100000">
                                          <p:val>
                                            <p:strVal val="#ppt_x"/>
                                          </p:val>
                                        </p:tav>
                                      </p:tavLst>
                                    </p:anim>
                                    <p:anim calcmode="lin" valueType="num">
                                      <p:cBhvr additive="base">
                                        <p:cTn id="122" dur="500" fill="hold"/>
                                        <p:tgtEl>
                                          <p:spTgt spid="5"/>
                                        </p:tgtEl>
                                        <p:attrNameLst>
                                          <p:attrName>ppt_y</p:attrName>
                                        </p:attrNameLst>
                                      </p:cBhvr>
                                      <p:tavLst>
                                        <p:tav tm="0">
                                          <p:val>
                                            <p:strVal val="1+#ppt_h/2"/>
                                          </p:val>
                                        </p:tav>
                                        <p:tav tm="100000">
                                          <p:val>
                                            <p:strVal val="#ppt_y"/>
                                          </p:val>
                                        </p:tav>
                                      </p:tavLst>
                                    </p:anim>
                                  </p:childTnLst>
                                </p:cTn>
                              </p:par>
                            </p:childTnLst>
                          </p:cTn>
                        </p:par>
                        <p:par>
                          <p:cTn id="123" fill="hold">
                            <p:stCondLst>
                              <p:cond delay="6000"/>
                            </p:stCondLst>
                            <p:childTnLst>
                              <p:par>
                                <p:cTn id="124" presetID="2" presetClass="entr" presetSubtype="4" fill="hold" nodeType="afterEffect">
                                  <p:stCondLst>
                                    <p:cond delay="0"/>
                                  </p:stCondLst>
                                  <p:childTnLst>
                                    <p:set>
                                      <p:cBhvr>
                                        <p:cTn id="125" dur="1" fill="hold">
                                          <p:stCondLst>
                                            <p:cond delay="0"/>
                                          </p:stCondLst>
                                        </p:cTn>
                                        <p:tgtEl>
                                          <p:spTgt spid="11"/>
                                        </p:tgtEl>
                                        <p:attrNameLst>
                                          <p:attrName>style.visibility</p:attrName>
                                        </p:attrNameLst>
                                      </p:cBhvr>
                                      <p:to>
                                        <p:strVal val="visible"/>
                                      </p:to>
                                    </p:set>
                                    <p:anim calcmode="lin" valueType="num">
                                      <p:cBhvr additive="base">
                                        <p:cTn id="126" dur="500" fill="hold"/>
                                        <p:tgtEl>
                                          <p:spTgt spid="11"/>
                                        </p:tgtEl>
                                        <p:attrNameLst>
                                          <p:attrName>ppt_x</p:attrName>
                                        </p:attrNameLst>
                                      </p:cBhvr>
                                      <p:tavLst>
                                        <p:tav tm="0">
                                          <p:val>
                                            <p:strVal val="#ppt_x"/>
                                          </p:val>
                                        </p:tav>
                                        <p:tav tm="100000">
                                          <p:val>
                                            <p:strVal val="#ppt_x"/>
                                          </p:val>
                                        </p:tav>
                                      </p:tavLst>
                                    </p:anim>
                                    <p:anim calcmode="lin" valueType="num">
                                      <p:cBhvr additive="base">
                                        <p:cTn id="127" dur="500" fill="hold"/>
                                        <p:tgtEl>
                                          <p:spTgt spid="11"/>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 calcmode="lin" valueType="num">
                                      <p:cBhvr additive="base">
                                        <p:cTn id="131" dur="500" fill="hold"/>
                                        <p:tgtEl>
                                          <p:spTgt spid="3"/>
                                        </p:tgtEl>
                                        <p:attrNameLst>
                                          <p:attrName>ppt_x</p:attrName>
                                        </p:attrNameLst>
                                      </p:cBhvr>
                                      <p:tavLst>
                                        <p:tav tm="0">
                                          <p:val>
                                            <p:strVal val="#ppt_x"/>
                                          </p:val>
                                        </p:tav>
                                        <p:tav tm="100000">
                                          <p:val>
                                            <p:strVal val="#ppt_x"/>
                                          </p:val>
                                        </p:tav>
                                      </p:tavLst>
                                    </p:anim>
                                    <p:anim calcmode="lin" valueType="num">
                                      <p:cBhvr additive="base">
                                        <p:cTn id="132" dur="500" fill="hold"/>
                                        <p:tgtEl>
                                          <p:spTgt spid="3"/>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nodeType="afterEffect">
                                  <p:stCondLst>
                                    <p:cond delay="0"/>
                                  </p:stCondLst>
                                  <p:childTnLst>
                                    <p:set>
                                      <p:cBhvr>
                                        <p:cTn id="135" dur="1" fill="hold">
                                          <p:stCondLst>
                                            <p:cond delay="0"/>
                                          </p:stCondLst>
                                        </p:cTn>
                                        <p:tgtEl>
                                          <p:spTgt spid="8"/>
                                        </p:tgtEl>
                                        <p:attrNameLst>
                                          <p:attrName>style.visibility</p:attrName>
                                        </p:attrNameLst>
                                      </p:cBhvr>
                                      <p:to>
                                        <p:strVal val="visible"/>
                                      </p:to>
                                    </p:set>
                                    <p:anim calcmode="lin" valueType="num">
                                      <p:cBhvr additive="base">
                                        <p:cTn id="136" dur="500" fill="hold"/>
                                        <p:tgtEl>
                                          <p:spTgt spid="8"/>
                                        </p:tgtEl>
                                        <p:attrNameLst>
                                          <p:attrName>ppt_x</p:attrName>
                                        </p:attrNameLst>
                                      </p:cBhvr>
                                      <p:tavLst>
                                        <p:tav tm="0">
                                          <p:val>
                                            <p:strVal val="#ppt_x"/>
                                          </p:val>
                                        </p:tav>
                                        <p:tav tm="100000">
                                          <p:val>
                                            <p:strVal val="#ppt_x"/>
                                          </p:val>
                                        </p:tav>
                                      </p:tavLst>
                                    </p:anim>
                                    <p:anim calcmode="lin" valueType="num">
                                      <p:cBhvr additive="base">
                                        <p:cTn id="137" dur="500" fill="hold"/>
                                        <p:tgtEl>
                                          <p:spTgt spid="8"/>
                                        </p:tgtEl>
                                        <p:attrNameLst>
                                          <p:attrName>ppt_y</p:attrName>
                                        </p:attrNameLst>
                                      </p:cBhvr>
                                      <p:tavLst>
                                        <p:tav tm="0">
                                          <p:val>
                                            <p:strVal val="1+#ppt_h/2"/>
                                          </p:val>
                                        </p:tav>
                                        <p:tav tm="100000">
                                          <p:val>
                                            <p:strVal val="#ppt_y"/>
                                          </p:val>
                                        </p:tav>
                                      </p:tavLst>
                                    </p:anim>
                                  </p:childTnLst>
                                </p:cTn>
                              </p:par>
                            </p:childTnLst>
                          </p:cTn>
                        </p:par>
                        <p:par>
                          <p:cTn id="138" fill="hold">
                            <p:stCondLst>
                              <p:cond delay="7500"/>
                            </p:stCondLst>
                            <p:childTnLst>
                              <p:par>
                                <p:cTn id="139" presetID="2" presetClass="entr" presetSubtype="4" fill="hold" nodeType="afterEffect">
                                  <p:stCondLst>
                                    <p:cond delay="0"/>
                                  </p:stCondLst>
                                  <p:childTnLst>
                                    <p:set>
                                      <p:cBhvr>
                                        <p:cTn id="140" dur="1" fill="hold">
                                          <p:stCondLst>
                                            <p:cond delay="0"/>
                                          </p:stCondLst>
                                        </p:cTn>
                                        <p:tgtEl>
                                          <p:spTgt spid="6"/>
                                        </p:tgtEl>
                                        <p:attrNameLst>
                                          <p:attrName>style.visibility</p:attrName>
                                        </p:attrNameLst>
                                      </p:cBhvr>
                                      <p:to>
                                        <p:strVal val="visible"/>
                                      </p:to>
                                    </p:set>
                                    <p:anim calcmode="lin" valueType="num">
                                      <p:cBhvr additive="base">
                                        <p:cTn id="141" dur="500" fill="hold"/>
                                        <p:tgtEl>
                                          <p:spTgt spid="6"/>
                                        </p:tgtEl>
                                        <p:attrNameLst>
                                          <p:attrName>ppt_x</p:attrName>
                                        </p:attrNameLst>
                                      </p:cBhvr>
                                      <p:tavLst>
                                        <p:tav tm="0">
                                          <p:val>
                                            <p:strVal val="#ppt_x"/>
                                          </p:val>
                                        </p:tav>
                                        <p:tav tm="100000">
                                          <p:val>
                                            <p:strVal val="#ppt_x"/>
                                          </p:val>
                                        </p:tav>
                                      </p:tavLst>
                                    </p:anim>
                                    <p:anim calcmode="lin" valueType="num">
                                      <p:cBhvr additive="base">
                                        <p:cTn id="142" dur="500" fill="hold"/>
                                        <p:tgtEl>
                                          <p:spTgt spid="6"/>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ppt_x"/>
                                          </p:val>
                                        </p:tav>
                                        <p:tav tm="100000">
                                          <p:val>
                                            <p:strVal val="#ppt_x"/>
                                          </p:val>
                                        </p:tav>
                                      </p:tavLst>
                                    </p:anim>
                                    <p:anim calcmode="lin" valueType="num">
                                      <p:cBhvr additive="base">
                                        <p:cTn id="147" dur="500" fill="hold"/>
                                        <p:tgtEl>
                                          <p:spTgt spid="4"/>
                                        </p:tgtEl>
                                        <p:attrNameLst>
                                          <p:attrName>ppt_y</p:attrName>
                                        </p:attrNameLst>
                                      </p:cBhvr>
                                      <p:tavLst>
                                        <p:tav tm="0">
                                          <p:val>
                                            <p:strVal val="1+#ppt_h/2"/>
                                          </p:val>
                                        </p:tav>
                                        <p:tav tm="100000">
                                          <p:val>
                                            <p:strVal val="#ppt_y"/>
                                          </p:val>
                                        </p:tav>
                                      </p:tavLst>
                                    </p:anim>
                                  </p:childTnLst>
                                </p:cTn>
                              </p:par>
                            </p:childTnLst>
                          </p:cTn>
                        </p:par>
                        <p:par>
                          <p:cTn id="148" fill="hold">
                            <p:stCondLst>
                              <p:cond delay="8500"/>
                            </p:stCondLst>
                            <p:childTnLst>
                              <p:par>
                                <p:cTn id="149" presetID="2" presetClass="entr" presetSubtype="4" fill="hold" nodeType="afterEffect">
                                  <p:stCondLst>
                                    <p:cond delay="0"/>
                                  </p:stCondLst>
                                  <p:childTnLst>
                                    <p:set>
                                      <p:cBhvr>
                                        <p:cTn id="150" dur="1" fill="hold">
                                          <p:stCondLst>
                                            <p:cond delay="0"/>
                                          </p:stCondLst>
                                        </p:cTn>
                                        <p:tgtEl>
                                          <p:spTgt spid="43"/>
                                        </p:tgtEl>
                                        <p:attrNameLst>
                                          <p:attrName>style.visibility</p:attrName>
                                        </p:attrNameLst>
                                      </p:cBhvr>
                                      <p:to>
                                        <p:strVal val="visible"/>
                                      </p:to>
                                    </p:set>
                                    <p:anim calcmode="lin" valueType="num">
                                      <p:cBhvr additive="base">
                                        <p:cTn id="151" dur="500" fill="hold"/>
                                        <p:tgtEl>
                                          <p:spTgt spid="43"/>
                                        </p:tgtEl>
                                        <p:attrNameLst>
                                          <p:attrName>ppt_x</p:attrName>
                                        </p:attrNameLst>
                                      </p:cBhvr>
                                      <p:tavLst>
                                        <p:tav tm="0">
                                          <p:val>
                                            <p:strVal val="#ppt_x"/>
                                          </p:val>
                                        </p:tav>
                                        <p:tav tm="100000">
                                          <p:val>
                                            <p:strVal val="#ppt_x"/>
                                          </p:val>
                                        </p:tav>
                                      </p:tavLst>
                                    </p:anim>
                                    <p:anim calcmode="lin" valueType="num">
                                      <p:cBhvr additive="base">
                                        <p:cTn id="15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p:bldP spid="71" grpId="0"/>
      <p:bldP spid="73" grpId="0"/>
      <p:bldP spid="87" grpId="0"/>
      <p:bldP spid="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008975" y="483017"/>
            <a:ext cx="12359700" cy="2079087"/>
            <a:chOff x="5988388" y="483017"/>
            <a:chExt cx="12359700" cy="2079087"/>
          </a:xfrm>
        </p:grpSpPr>
        <p:sp>
          <p:nvSpPr>
            <p:cNvPr id="8" name="TextBox 7"/>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Where is ESI focused?</a:t>
              </a:r>
              <a:endParaRPr lang="id-ID" sz="8800" b="1" dirty="0" smtClean="0">
                <a:solidFill>
                  <a:schemeClr val="tx2"/>
                </a:solidFill>
                <a:latin typeface="Lato Regular"/>
                <a:cs typeface="Lato Regular"/>
              </a:endParaRPr>
            </a:p>
          </p:txBody>
        </p:sp>
        <p:sp>
          <p:nvSpPr>
            <p:cNvPr id="9" name="Rectangle 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0"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Countries – and </a:t>
              </a:r>
              <a:r>
                <a:rPr lang="en-US" sz="3100" dirty="0" smtClean="0">
                  <a:solidFill>
                    <a:schemeClr val="accent1"/>
                  </a:solidFill>
                  <a:latin typeface="Lato Light"/>
                  <a:cs typeface="Lato Light"/>
                </a:rPr>
                <a:t>executing partners</a:t>
              </a:r>
              <a:endParaRPr lang="en-US" sz="3100" dirty="0">
                <a:solidFill>
                  <a:schemeClr val="accent1"/>
                </a:solidFill>
                <a:latin typeface="Lato Light"/>
                <a:cs typeface="Lato Light"/>
              </a:endParaRPr>
            </a:p>
          </p:txBody>
        </p:sp>
      </p:grpSp>
      <p:pic>
        <p:nvPicPr>
          <p:cNvPr id="3" name="Picture 2"/>
          <p:cNvPicPr>
            <a:picLocks noChangeAspect="1"/>
          </p:cNvPicPr>
          <p:nvPr/>
        </p:nvPicPr>
        <p:blipFill>
          <a:blip r:embed="rId3"/>
          <a:stretch>
            <a:fillRect/>
          </a:stretch>
        </p:blipFill>
        <p:spPr>
          <a:xfrm>
            <a:off x="3042918" y="2763519"/>
            <a:ext cx="18637251" cy="10644614"/>
          </a:xfrm>
          <a:prstGeom prst="rect">
            <a:avLst/>
          </a:prstGeom>
        </p:spPr>
      </p:pic>
    </p:spTree>
    <p:extLst>
      <p:ext uri="{BB962C8B-B14F-4D97-AF65-F5344CB8AC3E}">
        <p14:creationId xmlns:p14="http://schemas.microsoft.com/office/powerpoint/2010/main" val="2702679529"/>
      </p:ext>
    </p:extLst>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p:nvPr/>
        </p:nvGrpSpPr>
        <p:grpSpPr>
          <a:xfrm>
            <a:off x="4014773" y="483017"/>
            <a:ext cx="16348105" cy="2800749"/>
            <a:chOff x="5988388" y="483017"/>
            <a:chExt cx="12359700" cy="2800749"/>
          </a:xfrm>
        </p:grpSpPr>
        <p:sp>
          <p:nvSpPr>
            <p:cNvPr id="106" name="TextBox 105"/>
            <p:cNvSpPr txBox="1"/>
            <p:nvPr/>
          </p:nvSpPr>
          <p:spPr>
            <a:xfrm>
              <a:off x="5988388" y="483017"/>
              <a:ext cx="12359700" cy="2800749"/>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Pilots in Colombia and Mexico</a:t>
              </a:r>
              <a:endParaRPr lang="id-ID" sz="8800" b="1" dirty="0" smtClean="0">
                <a:solidFill>
                  <a:schemeClr val="tx2"/>
                </a:solidFill>
                <a:latin typeface="Lato Regular"/>
                <a:cs typeface="Lato Regular"/>
              </a:endParaRPr>
            </a:p>
          </p:txBody>
        </p:sp>
        <p:sp>
          <p:nvSpPr>
            <p:cNvPr id="107" name="Rectangle 106"/>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08"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Some </a:t>
              </a:r>
              <a:r>
                <a:rPr lang="en-US" sz="3100" dirty="0" smtClean="0">
                  <a:solidFill>
                    <a:schemeClr val="accent1"/>
                  </a:solidFill>
                  <a:latin typeface="Lato Light"/>
                  <a:cs typeface="Lato Light"/>
                </a:rPr>
                <a:t>supported technologies</a:t>
              </a:r>
              <a:endParaRPr lang="en-US" sz="3100" dirty="0">
                <a:solidFill>
                  <a:schemeClr val="accent1"/>
                </a:solidFill>
                <a:latin typeface="Lato Light"/>
                <a:cs typeface="Lato Light"/>
              </a:endParaRPr>
            </a:p>
          </p:txBody>
        </p:sp>
      </p:grpSp>
      <p:sp>
        <p:nvSpPr>
          <p:cNvPr id="47" name="object 4"/>
          <p:cNvSpPr>
            <a:spLocks noChangeArrowheads="1"/>
          </p:cNvSpPr>
          <p:nvPr/>
        </p:nvSpPr>
        <p:spPr bwMode="auto">
          <a:xfrm>
            <a:off x="1312821" y="2787377"/>
            <a:ext cx="9111343" cy="4449671"/>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nvGrpSpPr>
          <p:cNvPr id="13" name="Group 12"/>
          <p:cNvGrpSpPr/>
          <p:nvPr/>
        </p:nvGrpSpPr>
        <p:grpSpPr>
          <a:xfrm>
            <a:off x="1460988" y="9186455"/>
            <a:ext cx="8257783" cy="4059284"/>
            <a:chOff x="912344" y="8454934"/>
            <a:chExt cx="8257783" cy="4059284"/>
          </a:xfrm>
        </p:grpSpPr>
        <p:sp>
          <p:nvSpPr>
            <p:cNvPr id="60" name="object 8"/>
            <p:cNvSpPr>
              <a:spLocks noChangeArrowheads="1"/>
            </p:cNvSpPr>
            <p:nvPr/>
          </p:nvSpPr>
          <p:spPr bwMode="auto">
            <a:xfrm>
              <a:off x="912344" y="8454934"/>
              <a:ext cx="4809187" cy="4059284"/>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1" name="object 10"/>
            <p:cNvSpPr>
              <a:spLocks noChangeArrowheads="1"/>
            </p:cNvSpPr>
            <p:nvPr/>
          </p:nvSpPr>
          <p:spPr bwMode="auto">
            <a:xfrm>
              <a:off x="6014067" y="8746012"/>
              <a:ext cx="3156060" cy="376820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67" name="Group 66"/>
          <p:cNvGrpSpPr/>
          <p:nvPr/>
        </p:nvGrpSpPr>
        <p:grpSpPr>
          <a:xfrm>
            <a:off x="11098107" y="3279402"/>
            <a:ext cx="12219093" cy="5391684"/>
            <a:chOff x="4006457" y="4099052"/>
            <a:chExt cx="6111138" cy="2695842"/>
          </a:xfrm>
        </p:grpSpPr>
        <p:grpSp>
          <p:nvGrpSpPr>
            <p:cNvPr id="69" name="Group 68"/>
            <p:cNvGrpSpPr/>
            <p:nvPr/>
          </p:nvGrpSpPr>
          <p:grpSpPr>
            <a:xfrm>
              <a:off x="4594021" y="4099052"/>
              <a:ext cx="5523574" cy="2695842"/>
              <a:chOff x="8198838" y="3829029"/>
              <a:chExt cx="5523574" cy="2695842"/>
            </a:xfrm>
          </p:grpSpPr>
          <p:sp>
            <p:nvSpPr>
              <p:cNvPr id="71" name="TextBox 70"/>
              <p:cNvSpPr txBox="1"/>
              <p:nvPr/>
            </p:nvSpPr>
            <p:spPr>
              <a:xfrm>
                <a:off x="8198838" y="3829029"/>
                <a:ext cx="1266061" cy="461665"/>
              </a:xfrm>
              <a:prstGeom prst="rect">
                <a:avLst/>
              </a:prstGeom>
              <a:noFill/>
            </p:spPr>
            <p:txBody>
              <a:bodyPr wrap="none" rtlCol="0">
                <a:spAutoFit/>
              </a:bodyPr>
              <a:lstStyle/>
              <a:p>
                <a:r>
                  <a:rPr lang="es-US" sz="5400" b="1" dirty="0" err="1" smtClean="0">
                    <a:solidFill>
                      <a:schemeClr val="tx2"/>
                    </a:solidFill>
                    <a:latin typeface="Lato Regular"/>
                    <a:cs typeface="Lato Regular"/>
                  </a:rPr>
                  <a:t>Mexico</a:t>
                </a:r>
                <a:endParaRPr lang="id-ID" sz="5400" b="1" dirty="0">
                  <a:solidFill>
                    <a:schemeClr val="tx2"/>
                  </a:solidFill>
                  <a:latin typeface="Lato Regular"/>
                  <a:cs typeface="Lato Regular"/>
                </a:endParaRPr>
              </a:p>
            </p:txBody>
          </p:sp>
          <p:sp>
            <p:nvSpPr>
              <p:cNvPr id="72" name="TextBox 71"/>
              <p:cNvSpPr txBox="1"/>
              <p:nvPr/>
            </p:nvSpPr>
            <p:spPr>
              <a:xfrm>
                <a:off x="8198838" y="4385824"/>
                <a:ext cx="5523574" cy="2139047"/>
              </a:xfrm>
              <a:prstGeom prst="rect">
                <a:avLst/>
              </a:prstGeom>
              <a:noFill/>
            </p:spPr>
            <p:txBody>
              <a:bodyPr wrap="square" rtlCol="0">
                <a:spAutoFit/>
              </a:bodyPr>
              <a:lstStyle/>
              <a:p>
                <a:pPr>
                  <a:spcBef>
                    <a:spcPct val="0"/>
                  </a:spcBef>
                </a:pPr>
                <a:r>
                  <a:rPr lang="pt-BR" altLang="en-US" sz="4000" dirty="0">
                    <a:ea typeface="Calibri" panose="020F0502020204030204" pitchFamily="34" charset="0"/>
                    <a:cs typeface="Calibri" panose="020F0502020204030204" pitchFamily="34" charset="0"/>
                  </a:rPr>
                  <a:t>Executing partner</a:t>
                </a:r>
                <a:r>
                  <a:rPr lang="en-US" altLang="en-US" sz="4000" dirty="0">
                    <a:ea typeface="Calibri" panose="020F0502020204030204" pitchFamily="34" charset="0"/>
                    <a:cs typeface="Calibri" panose="020F0502020204030204" pitchFamily="34" charset="0"/>
                  </a:rPr>
                  <a:t>:</a:t>
                </a:r>
                <a:endParaRPr lang="pt-BR" altLang="en-US" sz="4000" dirty="0">
                  <a:ea typeface="Calibri" panose="020F0502020204030204" pitchFamily="34" charset="0"/>
                  <a:cs typeface="Calibri" panose="020F0502020204030204" pitchFamily="34" charset="0"/>
                </a:endParaRPr>
              </a:p>
              <a:p>
                <a:pPr>
                  <a:spcBef>
                    <a:spcPct val="0"/>
                  </a:spcBef>
                </a:pPr>
                <a:r>
                  <a:rPr lang="pt-BR" altLang="en-US" sz="4000" dirty="0">
                    <a:ea typeface="Calibri" panose="020F0502020204030204" pitchFamily="34" charset="0"/>
                    <a:cs typeface="Calibri" panose="020F0502020204030204" pitchFamily="34" charset="0"/>
                  </a:rPr>
                  <a:t>FIRA - </a:t>
                </a:r>
                <a:r>
                  <a:rPr lang="en-US" altLang="en-US" sz="4000" dirty="0">
                    <a:ea typeface="Calibri" panose="020F0502020204030204" pitchFamily="34" charset="0"/>
                    <a:cs typeface="Calibri" panose="020F0502020204030204" pitchFamily="34" charset="0"/>
                  </a:rPr>
                  <a:t>Trust Funds for Rural Development</a:t>
                </a:r>
              </a:p>
              <a:p>
                <a:pPr>
                  <a:spcBef>
                    <a:spcPct val="0"/>
                  </a:spcBef>
                </a:pPr>
                <a:r>
                  <a:rPr lang="en-US" altLang="en-US" sz="4000" dirty="0" smtClean="0">
                    <a:ea typeface="Calibri" panose="020F0502020204030204" pitchFamily="34" charset="0"/>
                    <a:cs typeface="Calibri" panose="020F0502020204030204" pitchFamily="34" charset="0"/>
                  </a:rPr>
                  <a:t>≈ </a:t>
                </a:r>
                <a:r>
                  <a:rPr lang="en-US" altLang="en-US" sz="4000" dirty="0">
                    <a:ea typeface="Calibri" panose="020F0502020204030204" pitchFamily="34" charset="0"/>
                    <a:cs typeface="Calibri" panose="020F0502020204030204" pitchFamily="34" charset="0"/>
                  </a:rPr>
                  <a:t>4,900 enterprises  </a:t>
                </a:r>
              </a:p>
              <a:p>
                <a:pPr>
                  <a:spcBef>
                    <a:spcPct val="0"/>
                  </a:spcBef>
                </a:pPr>
                <a:r>
                  <a:rPr lang="en-US" altLang="en-US" sz="4000" dirty="0">
                    <a:ea typeface="Calibri" panose="020F0502020204030204" pitchFamily="34" charset="0"/>
                    <a:cs typeface="Calibri" panose="020F0502020204030204" pitchFamily="34" charset="0"/>
                  </a:rPr>
                  <a:t>Target </a:t>
                </a:r>
                <a:r>
                  <a:rPr lang="en-US" altLang="en-US" sz="4000" dirty="0">
                    <a:latin typeface="Cambria Math" panose="02040503050406030204" pitchFamily="18" charset="0"/>
                    <a:ea typeface="Cambria Math" panose="02040503050406030204" pitchFamily="18" charset="0"/>
                    <a:cs typeface="Cambria Math" panose="02040503050406030204" pitchFamily="18" charset="0"/>
                  </a:rPr>
                  <a:t>⇨ </a:t>
                </a:r>
                <a:r>
                  <a:rPr lang="en-US" altLang="en-US" sz="4000" dirty="0">
                    <a:ea typeface="Calibri" panose="020F0502020204030204" pitchFamily="34" charset="0"/>
                    <a:cs typeface="Calibri" panose="020F0502020204030204" pitchFamily="34" charset="0"/>
                  </a:rPr>
                  <a:t>190 projects</a:t>
                </a:r>
              </a:p>
              <a:p>
                <a:pPr>
                  <a:spcBef>
                    <a:spcPct val="0"/>
                  </a:spcBef>
                </a:pPr>
                <a:r>
                  <a:rPr lang="en-US" altLang="en-US" sz="4000" dirty="0">
                    <a:ea typeface="Calibri" panose="020F0502020204030204" pitchFamily="34" charset="0"/>
                    <a:cs typeface="Calibri" panose="020F0502020204030204" pitchFamily="34" charset="0"/>
                  </a:rPr>
                  <a:t>Investment </a:t>
                </a:r>
                <a:r>
                  <a:rPr lang="en-US" altLang="en-US" sz="4000" dirty="0">
                    <a:latin typeface="Cambria Math" panose="02040503050406030204" pitchFamily="18" charset="0"/>
                    <a:ea typeface="Cambria Math" panose="02040503050406030204" pitchFamily="18" charset="0"/>
                    <a:cs typeface="Cambria Math" panose="02040503050406030204" pitchFamily="18" charset="0"/>
                  </a:rPr>
                  <a:t>⇨ </a:t>
                </a:r>
                <a:r>
                  <a:rPr lang="en-US" altLang="en-US" sz="4000" dirty="0">
                    <a:ea typeface="Calibri" panose="020F0502020204030204" pitchFamily="34" charset="0"/>
                    <a:cs typeface="Calibri" panose="020F0502020204030204" pitchFamily="34" charset="0"/>
                  </a:rPr>
                  <a:t>USD 25 million</a:t>
                </a:r>
              </a:p>
              <a:p>
                <a:pPr>
                  <a:spcBef>
                    <a:spcPct val="0"/>
                  </a:spcBef>
                </a:pPr>
                <a:r>
                  <a:rPr lang="es-ES_tradnl" altLang="en-US" sz="4000" dirty="0">
                    <a:ea typeface="Calibri" panose="020F0502020204030204" pitchFamily="34" charset="0"/>
                    <a:cs typeface="Calibri" panose="020F0502020204030204" pitchFamily="34" charset="0"/>
                  </a:rPr>
                  <a:t>Credit Line </a:t>
                </a:r>
                <a:r>
                  <a:rPr lang="es-ES_tradnl" altLang="en-US" sz="4000" dirty="0" err="1">
                    <a:ea typeface="Calibri" panose="020F0502020204030204" pitchFamily="34" charset="0"/>
                    <a:cs typeface="Calibri" panose="020F0502020204030204" pitchFamily="34" charset="0"/>
                  </a:rPr>
                  <a:t>launched</a:t>
                </a:r>
                <a:r>
                  <a:rPr lang="es-ES_tradnl" altLang="en-US" sz="4000" dirty="0">
                    <a:ea typeface="Calibri" panose="020F0502020204030204" pitchFamily="34" charset="0"/>
                    <a:cs typeface="Calibri" panose="020F0502020204030204" pitchFamily="34" charset="0"/>
                  </a:rPr>
                  <a:t> Nov 2015</a:t>
                </a:r>
              </a:p>
              <a:p>
                <a:r>
                  <a:rPr lang="pt-BR" sz="2800" dirty="0" smtClean="0">
                    <a:latin typeface="Lato Light"/>
                    <a:cs typeface="Lato Light"/>
                  </a:rPr>
                  <a:t>.</a:t>
                </a:r>
                <a:endParaRPr lang="en-US" sz="2800" b="1" dirty="0">
                  <a:latin typeface="Lato Light"/>
                  <a:cs typeface="Lato Light"/>
                </a:endParaRPr>
              </a:p>
            </p:txBody>
          </p:sp>
        </p:grpSp>
        <p:sp>
          <p:nvSpPr>
            <p:cNvPr id="70" name="AutoShape 10"/>
            <p:cNvSpPr>
              <a:spLocks/>
            </p:cNvSpPr>
            <p:nvPr/>
          </p:nvSpPr>
          <p:spPr bwMode="auto">
            <a:xfrm>
              <a:off x="4006457" y="4146941"/>
              <a:ext cx="385185" cy="422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a:extLst/>
          </p:spPr>
          <p:txBody>
            <a:bodyPr lIns="50799" tIns="50799" rIns="50799" bIns="50799" anchor="ctr"/>
            <a:lstStyle/>
            <a:p>
              <a:pPr defTabSz="914195">
                <a:defRPr/>
              </a:pPr>
              <a:endParaRPr lang="es-ES" sz="54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5" name="Group 14"/>
          <p:cNvGrpSpPr/>
          <p:nvPr/>
        </p:nvGrpSpPr>
        <p:grpSpPr>
          <a:xfrm>
            <a:off x="11062956" y="8880102"/>
            <a:ext cx="13551198" cy="4113263"/>
            <a:chOff x="11062956" y="8880102"/>
            <a:chExt cx="13551198" cy="4113263"/>
          </a:xfrm>
        </p:grpSpPr>
        <p:sp>
          <p:nvSpPr>
            <p:cNvPr id="77" name="AutoShape 10"/>
            <p:cNvSpPr>
              <a:spLocks/>
            </p:cNvSpPr>
            <p:nvPr/>
          </p:nvSpPr>
          <p:spPr bwMode="auto">
            <a:xfrm>
              <a:off x="11062956" y="8979244"/>
              <a:ext cx="770169" cy="8440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3"/>
            </a:solidFill>
            <a:ln>
              <a:noFill/>
            </a:ln>
            <a:effectLst/>
            <a:extLst/>
          </p:spPr>
          <p:txBody>
            <a:bodyPr lIns="50799" tIns="50799" rIns="50799" bIns="50799"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4" name="Rectangle 13"/>
            <p:cNvSpPr/>
            <p:nvPr/>
          </p:nvSpPr>
          <p:spPr>
            <a:xfrm>
              <a:off x="12425329" y="9823266"/>
              <a:ext cx="12188825" cy="3170099"/>
            </a:xfrm>
            <a:prstGeom prst="rect">
              <a:avLst/>
            </a:prstGeom>
          </p:spPr>
          <p:txBody>
            <a:bodyPr>
              <a:spAutoFit/>
            </a:bodyPr>
            <a:lstStyle/>
            <a:p>
              <a:pPr>
                <a:spcBef>
                  <a:spcPct val="0"/>
                </a:spcBef>
              </a:pPr>
              <a:r>
                <a:rPr lang="pt-BR" altLang="en-US" sz="4000" dirty="0">
                  <a:ea typeface="Calibri" panose="020F0502020204030204" pitchFamily="34" charset="0"/>
                  <a:cs typeface="Calibri" panose="020F0502020204030204" pitchFamily="34" charset="0"/>
                </a:rPr>
                <a:t>Executing partner</a:t>
              </a:r>
              <a:r>
                <a:rPr lang="en-US" altLang="en-US" sz="4000" dirty="0">
                  <a:ea typeface="Calibri" panose="020F0502020204030204" pitchFamily="34" charset="0"/>
                  <a:cs typeface="Calibri" panose="020F0502020204030204" pitchFamily="34" charset="0"/>
                </a:rPr>
                <a:t>:</a:t>
              </a:r>
              <a:r>
                <a:rPr lang="pt-BR" altLang="en-US" sz="4000" dirty="0">
                  <a:ea typeface="Calibri" panose="020F0502020204030204" pitchFamily="34" charset="0"/>
                  <a:cs typeface="Calibri" panose="020F0502020204030204" pitchFamily="34" charset="0"/>
                </a:rPr>
                <a:t> Bancoldex - </a:t>
              </a:r>
              <a:r>
                <a:rPr lang="en-US" altLang="en-US" dirty="0" smtClean="0">
                  <a:ea typeface="Calibri" panose="020F0502020204030204" pitchFamily="34" charset="0"/>
                  <a:cs typeface="Calibri" panose="020F0502020204030204" pitchFamily="34" charset="0"/>
                </a:rPr>
                <a:t>Bank </a:t>
              </a:r>
              <a:r>
                <a:rPr lang="en-US" altLang="en-US" dirty="0">
                  <a:ea typeface="Calibri" panose="020F0502020204030204" pitchFamily="34" charset="0"/>
                  <a:cs typeface="Calibri" panose="020F0502020204030204" pitchFamily="34" charset="0"/>
                </a:rPr>
                <a:t>of Foreign </a:t>
              </a:r>
              <a:r>
                <a:rPr lang="en-US" altLang="en-US" dirty="0" smtClean="0">
                  <a:ea typeface="Calibri" panose="020F0502020204030204" pitchFamily="34" charset="0"/>
                  <a:cs typeface="Calibri" panose="020F0502020204030204" pitchFamily="34" charset="0"/>
                </a:rPr>
                <a:t>Trade</a:t>
              </a:r>
              <a:endParaRPr lang="en-US" altLang="en-US" dirty="0">
                <a:ea typeface="Calibri" panose="020F0502020204030204" pitchFamily="34" charset="0"/>
                <a:cs typeface="Calibri" panose="020F0502020204030204" pitchFamily="34" charset="0"/>
              </a:endParaRPr>
            </a:p>
            <a:p>
              <a:pPr>
                <a:spcBef>
                  <a:spcPct val="0"/>
                </a:spcBef>
              </a:pPr>
              <a:r>
                <a:rPr lang="en-US" altLang="en-US" sz="4000" dirty="0" smtClean="0">
                  <a:ea typeface="Calibri" panose="020F0502020204030204" pitchFamily="34" charset="0"/>
                  <a:cs typeface="Calibri" panose="020F0502020204030204" pitchFamily="34" charset="0"/>
                </a:rPr>
                <a:t>≈ </a:t>
              </a:r>
              <a:r>
                <a:rPr lang="en-US" altLang="en-US" sz="4000" dirty="0">
                  <a:ea typeface="Calibri" panose="020F0502020204030204" pitchFamily="34" charset="0"/>
                  <a:cs typeface="Calibri" panose="020F0502020204030204" pitchFamily="34" charset="0"/>
                </a:rPr>
                <a:t>1,100 private Hospitals/≈ 6,800 Hotels </a:t>
              </a:r>
              <a:endParaRPr lang="en-US" altLang="en-US" sz="4000" dirty="0" smtClean="0">
                <a:ea typeface="Calibri" panose="020F0502020204030204" pitchFamily="34" charset="0"/>
                <a:cs typeface="Calibri" panose="020F0502020204030204" pitchFamily="34" charset="0"/>
              </a:endParaRPr>
            </a:p>
            <a:p>
              <a:pPr>
                <a:spcBef>
                  <a:spcPct val="0"/>
                </a:spcBef>
              </a:pPr>
              <a:r>
                <a:rPr lang="en-US" altLang="en-US" sz="4000" dirty="0" smtClean="0">
                  <a:ea typeface="Calibri" panose="020F0502020204030204" pitchFamily="34" charset="0"/>
                  <a:cs typeface="Calibri" panose="020F0502020204030204" pitchFamily="34" charset="0"/>
                </a:rPr>
                <a:t> Target </a:t>
              </a:r>
              <a:r>
                <a:rPr lang="en-US" altLang="en-US" sz="4000" dirty="0">
                  <a:ea typeface="Calibri" panose="020F0502020204030204" pitchFamily="34" charset="0"/>
                  <a:cs typeface="Calibri" panose="020F0502020204030204" pitchFamily="34" charset="0"/>
                </a:rPr>
                <a:t>⇨ 125 projects</a:t>
              </a:r>
            </a:p>
            <a:p>
              <a:pPr>
                <a:spcBef>
                  <a:spcPct val="0"/>
                </a:spcBef>
              </a:pPr>
              <a:r>
                <a:rPr lang="en-US" altLang="en-US" sz="4000" dirty="0">
                  <a:ea typeface="Calibri" panose="020F0502020204030204" pitchFamily="34" charset="0"/>
                  <a:cs typeface="Calibri" panose="020F0502020204030204" pitchFamily="34" charset="0"/>
                </a:rPr>
                <a:t>Investment ⇨ USD 25 million</a:t>
              </a:r>
            </a:p>
            <a:p>
              <a:pPr>
                <a:spcBef>
                  <a:spcPct val="0"/>
                </a:spcBef>
              </a:pPr>
              <a:r>
                <a:rPr lang="es-ES_tradnl" altLang="en-US" sz="4000" dirty="0">
                  <a:ea typeface="Calibri" panose="020F0502020204030204" pitchFamily="34" charset="0"/>
                  <a:cs typeface="Calibri" panose="020F0502020204030204" pitchFamily="34" charset="0"/>
                </a:rPr>
                <a:t>Credit Line </a:t>
              </a:r>
              <a:r>
                <a:rPr lang="es-ES_tradnl" altLang="en-US" sz="4000" dirty="0" err="1" smtClean="0">
                  <a:ea typeface="Calibri" panose="020F0502020204030204" pitchFamily="34" charset="0"/>
                  <a:cs typeface="Calibri" panose="020F0502020204030204" pitchFamily="34" charset="0"/>
                </a:rPr>
                <a:t>launched</a:t>
              </a:r>
              <a:r>
                <a:rPr lang="es-ES_tradnl" altLang="en-US" sz="4000" dirty="0" smtClean="0">
                  <a:ea typeface="Calibri" panose="020F0502020204030204" pitchFamily="34" charset="0"/>
                  <a:cs typeface="Calibri" panose="020F0502020204030204" pitchFamily="34" charset="0"/>
                </a:rPr>
                <a:t> </a:t>
              </a:r>
              <a:r>
                <a:rPr lang="es-ES_tradnl" altLang="en-US" sz="4000" dirty="0">
                  <a:ea typeface="Calibri" panose="020F0502020204030204" pitchFamily="34" charset="0"/>
                  <a:cs typeface="Calibri" panose="020F0502020204030204" pitchFamily="34" charset="0"/>
                </a:rPr>
                <a:t>Jun 2016</a:t>
              </a:r>
              <a:endParaRPr lang="en-US" altLang="en-US" sz="4000" dirty="0">
                <a:ea typeface="Calibri" panose="020F0502020204030204" pitchFamily="34" charset="0"/>
                <a:cs typeface="Calibri" panose="020F0502020204030204" pitchFamily="34" charset="0"/>
              </a:endParaRPr>
            </a:p>
          </p:txBody>
        </p:sp>
        <p:sp>
          <p:nvSpPr>
            <p:cNvPr id="90" name="TextBox 89"/>
            <p:cNvSpPr txBox="1"/>
            <p:nvPr/>
          </p:nvSpPr>
          <p:spPr>
            <a:xfrm>
              <a:off x="12425329" y="8880102"/>
              <a:ext cx="3339376" cy="923330"/>
            </a:xfrm>
            <a:prstGeom prst="rect">
              <a:avLst/>
            </a:prstGeom>
            <a:noFill/>
          </p:spPr>
          <p:txBody>
            <a:bodyPr wrap="none" rtlCol="0">
              <a:spAutoFit/>
            </a:bodyPr>
            <a:lstStyle/>
            <a:p>
              <a:r>
                <a:rPr lang="es-US" sz="5400" b="1" dirty="0" smtClean="0">
                  <a:solidFill>
                    <a:schemeClr val="tx2"/>
                  </a:solidFill>
                  <a:latin typeface="Lato Regular"/>
                  <a:cs typeface="Lato Regular"/>
                </a:rPr>
                <a:t>Colombia</a:t>
              </a:r>
              <a:endParaRPr lang="id-ID" sz="5400" b="1" dirty="0">
                <a:solidFill>
                  <a:schemeClr val="tx2"/>
                </a:solidFill>
                <a:latin typeface="Lato Regular"/>
                <a:cs typeface="Lato Regular"/>
              </a:endParaRPr>
            </a:p>
          </p:txBody>
        </p:sp>
      </p:grpSp>
      <p:sp>
        <p:nvSpPr>
          <p:cNvPr id="93" name="L-Shape 92"/>
          <p:cNvSpPr/>
          <p:nvPr/>
        </p:nvSpPr>
        <p:spPr bwMode="auto">
          <a:xfrm rot="5400000">
            <a:off x="1603901" y="2012712"/>
            <a:ext cx="2781904" cy="4621988"/>
          </a:xfrm>
          <a:prstGeom prst="corner">
            <a:avLst>
              <a:gd name="adj1" fmla="val 16120"/>
              <a:gd name="adj2" fmla="val 16110"/>
            </a:avLst>
          </a:prstGeom>
          <a:solidFill>
            <a:schemeClr val="accent4"/>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4" name="Freeform 93"/>
          <p:cNvSpPr/>
          <p:nvPr/>
        </p:nvSpPr>
        <p:spPr bwMode="auto">
          <a:xfrm>
            <a:off x="1159909" y="3336753"/>
            <a:ext cx="3777851" cy="75637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1892" tIns="121892" rIns="121892" bIns="121892" spcCol="3385"/>
          <a:lstStyle/>
          <a:p>
            <a:pPr algn="ctr" defTabSz="1422080">
              <a:lnSpc>
                <a:spcPct val="90000"/>
              </a:lnSpc>
              <a:spcAft>
                <a:spcPct val="35000"/>
              </a:spcAft>
              <a:defRPr/>
            </a:pPr>
            <a:r>
              <a:rPr lang="en-US" sz="3200" b="1" dirty="0" smtClean="0">
                <a:solidFill>
                  <a:schemeClr val="tx2"/>
                </a:solidFill>
                <a:latin typeface="Lato Regular"/>
                <a:cs typeface="Lato Regular"/>
              </a:rPr>
              <a:t>Agro-industry</a:t>
            </a:r>
            <a:endParaRPr lang="en-US" sz="3200" b="1" dirty="0">
              <a:solidFill>
                <a:schemeClr val="tx2"/>
              </a:solidFill>
              <a:latin typeface="Lato Regular"/>
              <a:cs typeface="Lato Regular"/>
            </a:endParaRPr>
          </a:p>
        </p:txBody>
      </p:sp>
      <p:sp>
        <p:nvSpPr>
          <p:cNvPr id="97" name="L-Shape 96"/>
          <p:cNvSpPr/>
          <p:nvPr/>
        </p:nvSpPr>
        <p:spPr bwMode="auto">
          <a:xfrm rot="5400000">
            <a:off x="1539851" y="7460512"/>
            <a:ext cx="2781902" cy="4621988"/>
          </a:xfrm>
          <a:prstGeom prst="corner">
            <a:avLst>
              <a:gd name="adj1" fmla="val 16120"/>
              <a:gd name="adj2" fmla="val 16110"/>
            </a:avLst>
          </a:prstGeom>
          <a:solidFill>
            <a:schemeClr val="accent3"/>
          </a:solidFill>
          <a:ln>
            <a:no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9" name="Freeform 98"/>
          <p:cNvSpPr/>
          <p:nvPr/>
        </p:nvSpPr>
        <p:spPr bwMode="auto">
          <a:xfrm>
            <a:off x="489276" y="8763794"/>
            <a:ext cx="5512058" cy="561874"/>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1892" tIns="121892" rIns="121892" bIns="121892" spcCol="3385"/>
          <a:lstStyle/>
          <a:p>
            <a:pPr algn="ctr" defTabSz="1422080">
              <a:lnSpc>
                <a:spcPct val="90000"/>
              </a:lnSpc>
              <a:spcAft>
                <a:spcPct val="35000"/>
              </a:spcAft>
              <a:defRPr/>
            </a:pPr>
            <a:r>
              <a:rPr lang="en-US" sz="3200" b="1" dirty="0" smtClean="0">
                <a:solidFill>
                  <a:schemeClr val="tx2"/>
                </a:solidFill>
                <a:latin typeface="Lato Regular"/>
                <a:cs typeface="Lato Regular"/>
              </a:rPr>
              <a:t>Hotels and hospitals</a:t>
            </a:r>
            <a:endParaRPr lang="en-US" sz="3200" b="1" dirty="0">
              <a:solidFill>
                <a:schemeClr val="tx2"/>
              </a:solidFill>
              <a:latin typeface="Lato Regular"/>
              <a:cs typeface="Lato Regular"/>
            </a:endParaRPr>
          </a:p>
        </p:txBody>
      </p:sp>
    </p:spTree>
    <p:extLst>
      <p:ext uri="{BB962C8B-B14F-4D97-AF65-F5344CB8AC3E}">
        <p14:creationId xmlns:p14="http://schemas.microsoft.com/office/powerpoint/2010/main" val="107634729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anim calcmode="lin" valueType="num">
                                      <p:cBhvr>
                                        <p:cTn id="8" dur="1000" fill="hold"/>
                                        <p:tgtEl>
                                          <p:spTgt spid="105"/>
                                        </p:tgtEl>
                                        <p:attrNameLst>
                                          <p:attrName>ppt_x</p:attrName>
                                        </p:attrNameLst>
                                      </p:cBhvr>
                                      <p:tavLst>
                                        <p:tav tm="0">
                                          <p:val>
                                            <p:strVal val="#ppt_x"/>
                                          </p:val>
                                        </p:tav>
                                        <p:tav tm="100000">
                                          <p:val>
                                            <p:strVal val="#ppt_x"/>
                                          </p:val>
                                        </p:tav>
                                      </p:tavLst>
                                    </p:anim>
                                    <p:anim calcmode="lin" valueType="num">
                                      <p:cBhvr>
                                        <p:cTn id="9" dur="1000" fill="hold"/>
                                        <p:tgtEl>
                                          <p:spTgt spid="10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500"/>
                                        <p:tgtEl>
                                          <p:spTgt spid="9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500"/>
                                        <p:tgtEl>
                                          <p:spTgt spid="9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p:cTn id="25" dur="500" fill="hold"/>
                                        <p:tgtEl>
                                          <p:spTgt spid="67"/>
                                        </p:tgtEl>
                                        <p:attrNameLst>
                                          <p:attrName>ppt_w</p:attrName>
                                        </p:attrNameLst>
                                      </p:cBhvr>
                                      <p:tavLst>
                                        <p:tav tm="0">
                                          <p:val>
                                            <p:fltVal val="0"/>
                                          </p:val>
                                        </p:tav>
                                        <p:tav tm="100000">
                                          <p:val>
                                            <p:strVal val="#ppt_w"/>
                                          </p:val>
                                        </p:tav>
                                      </p:tavLst>
                                    </p:anim>
                                    <p:anim calcmode="lin" valueType="num">
                                      <p:cBhvr>
                                        <p:cTn id="26" dur="500" fill="hold"/>
                                        <p:tgtEl>
                                          <p:spTgt spid="67"/>
                                        </p:tgtEl>
                                        <p:attrNameLst>
                                          <p:attrName>ppt_h</p:attrName>
                                        </p:attrNameLst>
                                      </p:cBhvr>
                                      <p:tavLst>
                                        <p:tav tm="0">
                                          <p:val>
                                            <p:fltVal val="0"/>
                                          </p:val>
                                        </p:tav>
                                        <p:tav tm="100000">
                                          <p:val>
                                            <p:strVal val="#ppt_h"/>
                                          </p:val>
                                        </p:tav>
                                      </p:tavLst>
                                    </p:anim>
                                    <p:animEffect transition="in" filter="fade">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fade">
                                      <p:cBhvr>
                                        <p:cTn id="32" dur="500"/>
                                        <p:tgtEl>
                                          <p:spTgt spid="97"/>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fade">
                                      <p:cBhvr>
                                        <p:cTn id="36" dur="500"/>
                                        <p:tgtEl>
                                          <p:spTgt spid="99"/>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1500"/>
                            </p:stCondLst>
                            <p:childTnLst>
                              <p:par>
                                <p:cTn id="42" presetID="53" presetClass="entr" presetSubtype="16"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94" grpId="0"/>
      <p:bldP spid="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a:off x="0" y="0"/>
            <a:ext cx="24377650" cy="13708312"/>
          </a:xfrm>
        </p:spPr>
      </p:pic>
      <p:sp>
        <p:nvSpPr>
          <p:cNvPr id="28" name="Rectangle 27"/>
          <p:cNvSpPr/>
          <p:nvPr/>
        </p:nvSpPr>
        <p:spPr>
          <a:xfrm flipH="1">
            <a:off x="0" y="-7689"/>
            <a:ext cx="24377650" cy="13716000"/>
          </a:xfrm>
          <a:prstGeom prst="rect">
            <a:avLst/>
          </a:prstGeom>
          <a:solidFill>
            <a:schemeClr val="accent3">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dirty="0"/>
          </a:p>
        </p:txBody>
      </p:sp>
      <p:grpSp>
        <p:nvGrpSpPr>
          <p:cNvPr id="48" name="Group 47"/>
          <p:cNvGrpSpPr/>
          <p:nvPr/>
        </p:nvGrpSpPr>
        <p:grpSpPr>
          <a:xfrm>
            <a:off x="1733587" y="4249020"/>
            <a:ext cx="20962938" cy="3059135"/>
            <a:chOff x="1713018" y="204054"/>
            <a:chExt cx="20962938" cy="3059135"/>
          </a:xfrm>
        </p:grpSpPr>
        <p:sp>
          <p:nvSpPr>
            <p:cNvPr id="49" name="TextBox 48"/>
            <p:cNvSpPr txBox="1"/>
            <p:nvPr/>
          </p:nvSpPr>
          <p:spPr>
            <a:xfrm>
              <a:off x="1713018" y="204054"/>
              <a:ext cx="20962938" cy="1569642"/>
            </a:xfrm>
            <a:prstGeom prst="rect">
              <a:avLst/>
            </a:prstGeom>
            <a:noFill/>
          </p:spPr>
          <p:txBody>
            <a:bodyPr wrap="square" lIns="91422" tIns="45711" rIns="91422" bIns="45711" rtlCol="0">
              <a:spAutoFit/>
            </a:bodyPr>
            <a:lstStyle/>
            <a:p>
              <a:pPr algn="ctr"/>
              <a:r>
                <a:rPr lang="en-US" sz="9600" b="1" dirty="0" smtClean="0">
                  <a:solidFill>
                    <a:schemeClr val="bg1"/>
                  </a:solidFill>
                  <a:latin typeface="Lato Regular"/>
                  <a:cs typeface="Lato Regular"/>
                </a:rPr>
                <a:t>Thank you</a:t>
              </a:r>
              <a:endParaRPr lang="id-ID" sz="9600" b="1" dirty="0" smtClean="0">
                <a:solidFill>
                  <a:schemeClr val="bg1"/>
                </a:solidFill>
                <a:latin typeface="Lato Regular"/>
                <a:cs typeface="Lato Regular"/>
              </a:endParaRPr>
            </a:p>
          </p:txBody>
        </p:sp>
        <p:sp>
          <p:nvSpPr>
            <p:cNvPr id="50" name="Rectangle 49"/>
            <p:cNvSpPr/>
            <p:nvPr/>
          </p:nvSpPr>
          <p:spPr>
            <a:xfrm>
              <a:off x="10195883" y="3161132"/>
              <a:ext cx="3944746" cy="1020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bg1"/>
                </a:solidFill>
                <a:latin typeface="Open Sans Light"/>
              </a:endParaRPr>
            </a:p>
          </p:txBody>
        </p:sp>
        <p:sp>
          <p:nvSpPr>
            <p:cNvPr id="51" name="Subtitle 2"/>
            <p:cNvSpPr txBox="1">
              <a:spLocks/>
            </p:cNvSpPr>
            <p:nvPr/>
          </p:nvSpPr>
          <p:spPr>
            <a:xfrm>
              <a:off x="6361236" y="2273500"/>
              <a:ext cx="11655185" cy="839116"/>
            </a:xfrm>
            <a:prstGeom prst="rect">
              <a:avLst/>
            </a:prstGeom>
          </p:spPr>
          <p:txBody>
            <a:bodyPr vert="horz" lIns="217490" tIns="108745" rIns="217490" bIns="108745" rtlCol="0">
              <a:normAutofit fontScale="9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300" dirty="0" smtClean="0">
                  <a:solidFill>
                    <a:schemeClr val="bg1"/>
                  </a:solidFill>
                  <a:latin typeface="Lato Light"/>
                  <a:cs typeface="Lato Light"/>
                </a:rPr>
                <a:t>esi@iadb.org</a:t>
              </a:r>
              <a:endParaRPr lang="en-US" sz="3100" dirty="0">
                <a:solidFill>
                  <a:schemeClr val="bg1"/>
                </a:solidFill>
                <a:latin typeface="Lato Light"/>
                <a:cs typeface="Lato Light"/>
              </a:endParaRPr>
            </a:p>
          </p:txBody>
        </p:sp>
      </p:grpSp>
      <p:sp>
        <p:nvSpPr>
          <p:cNvPr id="53" name="Subtitle 2"/>
          <p:cNvSpPr txBox="1">
            <a:spLocks/>
          </p:cNvSpPr>
          <p:nvPr/>
        </p:nvSpPr>
        <p:spPr>
          <a:xfrm>
            <a:off x="8339343" y="8721719"/>
            <a:ext cx="7698964" cy="2749824"/>
          </a:xfrm>
          <a:prstGeom prst="rect">
            <a:avLst/>
          </a:prstGeom>
        </p:spPr>
        <p:txBody>
          <a:bodyPr vert="horz" lIns="243797" tIns="121899" rIns="243797" bIns="12189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solidFill>
                  <a:schemeClr val="accent2"/>
                </a:solidFill>
                <a:latin typeface="Lato Regular"/>
                <a:cs typeface="Lato Regular"/>
              </a:rPr>
              <a:t>Inter-American Development Bank</a:t>
            </a:r>
            <a:endParaRPr lang="en-US" sz="2700" b="1" dirty="0">
              <a:solidFill>
                <a:schemeClr val="accent2"/>
              </a:solidFill>
              <a:latin typeface="Lato Regular"/>
              <a:cs typeface="Lato Regular"/>
            </a:endParaRPr>
          </a:p>
          <a:p>
            <a:pPr marL="0" indent="0" algn="ctr">
              <a:buNone/>
            </a:pPr>
            <a:r>
              <a:rPr lang="en-US" sz="2700" dirty="0">
                <a:solidFill>
                  <a:schemeClr val="bg1"/>
                </a:solidFill>
                <a:cs typeface="Lato Light"/>
              </a:rPr>
              <a:t>1300 New York Avenue, N.W.</a:t>
            </a:r>
          </a:p>
          <a:p>
            <a:pPr marL="0" indent="0" algn="ctr">
              <a:buNone/>
            </a:pPr>
            <a:r>
              <a:rPr lang="en-US" sz="2700" dirty="0">
                <a:solidFill>
                  <a:schemeClr val="bg1"/>
                </a:solidFill>
                <a:cs typeface="Lato Light"/>
              </a:rPr>
              <a:t>Washington, D.C. 20577, USA.</a:t>
            </a:r>
            <a:endParaRPr lang="en-US" sz="2700" dirty="0">
              <a:solidFill>
                <a:schemeClr val="bg1"/>
              </a:solidFill>
              <a:latin typeface="Lato Light"/>
              <a:cs typeface="Lato Light"/>
            </a:endParaRPr>
          </a:p>
        </p:txBody>
      </p:sp>
      <p:sp>
        <p:nvSpPr>
          <p:cNvPr id="11" name="Subtitle 2"/>
          <p:cNvSpPr txBox="1">
            <a:spLocks/>
          </p:cNvSpPr>
          <p:nvPr/>
        </p:nvSpPr>
        <p:spPr>
          <a:xfrm>
            <a:off x="8339343" y="11365587"/>
            <a:ext cx="7698964" cy="1224339"/>
          </a:xfrm>
          <a:prstGeom prst="rect">
            <a:avLst/>
          </a:prstGeom>
        </p:spPr>
        <p:txBody>
          <a:bodyPr vert="horz" lIns="243797" tIns="121899" rIns="243797" bIns="12189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smtClean="0">
                <a:solidFill>
                  <a:srgbClr val="92D050"/>
                </a:solidFill>
                <a:cs typeface="Lato Light"/>
              </a:rPr>
              <a:t>www.greenfinancelac.org/esi</a:t>
            </a:r>
            <a:endParaRPr lang="en-US" dirty="0">
              <a:solidFill>
                <a:srgbClr val="92D050"/>
              </a:solidFill>
              <a:latin typeface="Lato Light"/>
              <a:cs typeface="Lato Light"/>
            </a:endParaRPr>
          </a:p>
        </p:txBody>
      </p:sp>
    </p:spTree>
    <p:extLst>
      <p:ext uri="{BB962C8B-B14F-4D97-AF65-F5344CB8AC3E}">
        <p14:creationId xmlns:p14="http://schemas.microsoft.com/office/powerpoint/2010/main" val="977839922"/>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13485675" y="8489759"/>
            <a:ext cx="2273896" cy="2307090"/>
            <a:chOff x="2285781" y="4847654"/>
            <a:chExt cx="952480" cy="966132"/>
          </a:xfrm>
        </p:grpSpPr>
        <p:sp>
          <p:nvSpPr>
            <p:cNvPr id="59" name="Oval 58"/>
            <p:cNvSpPr/>
            <p:nvPr/>
          </p:nvSpPr>
          <p:spPr bwMode="auto">
            <a:xfrm>
              <a:off x="2346028" y="4908765"/>
              <a:ext cx="840592" cy="852640"/>
            </a:xfrm>
            <a:prstGeom prst="ellipse">
              <a:avLst/>
            </a:prstGeom>
            <a:solidFill>
              <a:schemeClr val="accent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0"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grpSp>
        <p:nvGrpSpPr>
          <p:cNvPr id="50" name="Group 49"/>
          <p:cNvGrpSpPr/>
          <p:nvPr/>
        </p:nvGrpSpPr>
        <p:grpSpPr>
          <a:xfrm>
            <a:off x="8638706" y="5683159"/>
            <a:ext cx="2273896" cy="2307090"/>
            <a:chOff x="2285781" y="4847654"/>
            <a:chExt cx="952480" cy="966132"/>
          </a:xfrm>
        </p:grpSpPr>
        <p:sp>
          <p:nvSpPr>
            <p:cNvPr id="51" name="Oval 50"/>
            <p:cNvSpPr/>
            <p:nvPr/>
          </p:nvSpPr>
          <p:spPr bwMode="auto">
            <a:xfrm>
              <a:off x="2346028" y="4908765"/>
              <a:ext cx="840592" cy="852640"/>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2"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cxnSp>
        <p:nvCxnSpPr>
          <p:cNvPr id="19" name="Straight Connector 18"/>
          <p:cNvCxnSpPr/>
          <p:nvPr/>
        </p:nvCxnSpPr>
        <p:spPr>
          <a:xfrm>
            <a:off x="12188825" y="4204353"/>
            <a:ext cx="0" cy="2498350"/>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64898" y="5757287"/>
            <a:ext cx="2477517" cy="923293"/>
          </a:xfrm>
          <a:prstGeom prst="rect">
            <a:avLst/>
          </a:prstGeom>
          <a:noFill/>
        </p:spPr>
        <p:txBody>
          <a:bodyPr wrap="square" lIns="182843" tIns="91422" rIns="182843" bIns="91422" rtlCol="0">
            <a:spAutoFit/>
          </a:bodyPr>
          <a:lstStyle/>
          <a:p>
            <a:pPr algn="r"/>
            <a:r>
              <a:rPr lang="en-US" sz="4800" b="1" dirty="0" smtClean="0">
                <a:solidFill>
                  <a:schemeClr val="tx2"/>
                </a:solidFill>
                <a:latin typeface="Lato Regular"/>
                <a:cs typeface="Lato Regular"/>
              </a:rPr>
              <a:t>What</a:t>
            </a:r>
            <a:endParaRPr lang="id-ID" sz="4800" b="1" dirty="0">
              <a:solidFill>
                <a:schemeClr val="tx2"/>
              </a:solidFill>
              <a:latin typeface="Lato Regular"/>
              <a:cs typeface="Lato Regular"/>
            </a:endParaRPr>
          </a:p>
        </p:txBody>
      </p:sp>
      <p:sp>
        <p:nvSpPr>
          <p:cNvPr id="21" name="TextBox 20"/>
          <p:cNvSpPr txBox="1"/>
          <p:nvPr/>
        </p:nvSpPr>
        <p:spPr>
          <a:xfrm>
            <a:off x="4316147" y="6831080"/>
            <a:ext cx="4369072" cy="587047"/>
          </a:xfrm>
          <a:prstGeom prst="rect">
            <a:avLst/>
          </a:prstGeom>
          <a:noFill/>
        </p:spPr>
        <p:txBody>
          <a:bodyPr wrap="square" lIns="182843" tIns="91422" rIns="182843" bIns="91422" rtlCol="0">
            <a:spAutoFit/>
          </a:bodyPr>
          <a:lstStyle/>
          <a:p>
            <a:pPr algn="r" defTabSz="647570">
              <a:lnSpc>
                <a:spcPct val="120000"/>
              </a:lnSpc>
              <a:spcBef>
                <a:spcPts val="1700"/>
              </a:spcBef>
              <a:defRPr/>
            </a:pPr>
            <a:r>
              <a:rPr lang="en-US" sz="2400" dirty="0" smtClean="0">
                <a:cs typeface="Lato Light"/>
              </a:rPr>
              <a:t>What is ESI?</a:t>
            </a:r>
            <a:endParaRPr lang="es-ES" sz="2400" dirty="0">
              <a:cs typeface="Lato Light"/>
            </a:endParaRPr>
          </a:p>
        </p:txBody>
      </p:sp>
      <p:sp>
        <p:nvSpPr>
          <p:cNvPr id="23" name="Oval 22"/>
          <p:cNvSpPr/>
          <p:nvPr/>
        </p:nvSpPr>
        <p:spPr>
          <a:xfrm>
            <a:off x="12075733" y="6733862"/>
            <a:ext cx="226185" cy="226244"/>
          </a:xfrm>
          <a:prstGeom prst="ellipse">
            <a:avLst/>
          </a:prstGeom>
          <a:solidFill>
            <a:schemeClr val="accent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cxnSp>
        <p:nvCxnSpPr>
          <p:cNvPr id="24" name="Straight Connector 23"/>
          <p:cNvCxnSpPr/>
          <p:nvPr/>
        </p:nvCxnSpPr>
        <p:spPr>
          <a:xfrm>
            <a:off x="11026489" y="6884692"/>
            <a:ext cx="104924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2188825" y="6977603"/>
            <a:ext cx="0" cy="2498350"/>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2075733" y="9507112"/>
            <a:ext cx="226185" cy="226244"/>
          </a:xfrm>
          <a:prstGeom prst="ellipse">
            <a:avLst/>
          </a:prstGeom>
          <a:solidFill>
            <a:schemeClr val="accent2"/>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cxnSp>
        <p:nvCxnSpPr>
          <p:cNvPr id="33" name="Straight Connector 32"/>
          <p:cNvCxnSpPr/>
          <p:nvPr/>
        </p:nvCxnSpPr>
        <p:spPr>
          <a:xfrm>
            <a:off x="12301918" y="9657942"/>
            <a:ext cx="104924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188825" y="9733356"/>
            <a:ext cx="0" cy="3982644"/>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5851981" y="8603579"/>
            <a:ext cx="8085705" cy="738627"/>
          </a:xfrm>
          <a:prstGeom prst="rect">
            <a:avLst/>
          </a:prstGeom>
          <a:noFill/>
        </p:spPr>
        <p:txBody>
          <a:bodyPr wrap="square" lIns="182843" tIns="91422" rIns="182843" bIns="91422" rtlCol="0">
            <a:spAutoFit/>
          </a:bodyPr>
          <a:lstStyle/>
          <a:p>
            <a:r>
              <a:rPr lang="es-US" b="1" dirty="0" err="1" smtClean="0">
                <a:solidFill>
                  <a:schemeClr val="tx2"/>
                </a:solidFill>
                <a:latin typeface="Lato Regular"/>
                <a:cs typeface="Lato Regular"/>
              </a:rPr>
              <a:t>Why</a:t>
            </a:r>
            <a:endParaRPr lang="id-ID" b="1" dirty="0">
              <a:solidFill>
                <a:schemeClr val="tx2"/>
              </a:solidFill>
              <a:latin typeface="Lato Regular"/>
              <a:cs typeface="Lato Regular"/>
            </a:endParaRPr>
          </a:p>
        </p:txBody>
      </p:sp>
      <p:cxnSp>
        <p:nvCxnSpPr>
          <p:cNvPr id="54" name="Straight Connector 53"/>
          <p:cNvCxnSpPr/>
          <p:nvPr/>
        </p:nvCxnSpPr>
        <p:spPr>
          <a:xfrm>
            <a:off x="11443355" y="4167998"/>
            <a:ext cx="1474160" cy="0"/>
          </a:xfrm>
          <a:prstGeom prst="line">
            <a:avLst/>
          </a:prstGeom>
          <a:ln w="25400">
            <a:solidFill>
              <a:schemeClr val="bg1">
                <a:lumMod val="85000"/>
              </a:schemeClr>
            </a:solidFill>
            <a:prstDash val="dot"/>
            <a:headEnd type="diamond"/>
            <a:tailEnd type="diamon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5873979" y="9475035"/>
            <a:ext cx="4788253" cy="627828"/>
          </a:xfrm>
          <a:prstGeom prst="rect">
            <a:avLst/>
          </a:prstGeom>
          <a:noFill/>
        </p:spPr>
        <p:txBody>
          <a:bodyPr wrap="square" lIns="182843" tIns="91422" rIns="182843" bIns="91422" rtlCol="0">
            <a:spAutoFit/>
          </a:bodyPr>
          <a:lstStyle/>
          <a:p>
            <a:pPr defTabSz="647570">
              <a:lnSpc>
                <a:spcPct val="120000"/>
              </a:lnSpc>
              <a:spcBef>
                <a:spcPts val="1700"/>
              </a:spcBef>
              <a:defRPr/>
            </a:pPr>
            <a:r>
              <a:rPr lang="es-US" sz="1800" dirty="0"/>
              <a:t>   </a:t>
            </a:r>
            <a:r>
              <a:rPr lang="es-US" sz="2400" dirty="0" err="1" smtClean="0">
                <a:cs typeface="Lato Light"/>
              </a:rPr>
              <a:t>Why</a:t>
            </a:r>
            <a:r>
              <a:rPr lang="es-US" sz="2400" dirty="0" smtClean="0">
                <a:cs typeface="Lato Light"/>
              </a:rPr>
              <a:t> </a:t>
            </a:r>
            <a:r>
              <a:rPr lang="es-US" sz="2400" dirty="0" err="1" smtClean="0">
                <a:cs typeface="Lato Light"/>
              </a:rPr>
              <a:t>is</a:t>
            </a:r>
            <a:r>
              <a:rPr lang="es-US" sz="2400" dirty="0" smtClean="0">
                <a:cs typeface="Lato Light"/>
              </a:rPr>
              <a:t> ESI </a:t>
            </a:r>
            <a:r>
              <a:rPr lang="es-US" sz="2400" dirty="0" err="1" smtClean="0">
                <a:cs typeface="Lato Light"/>
              </a:rPr>
              <a:t>being</a:t>
            </a:r>
            <a:r>
              <a:rPr lang="es-US" sz="2400" dirty="0" smtClean="0">
                <a:cs typeface="Lato Light"/>
              </a:rPr>
              <a:t> </a:t>
            </a:r>
            <a:r>
              <a:rPr lang="es-US" sz="2400" dirty="0" err="1" smtClean="0">
                <a:cs typeface="Lato Light"/>
              </a:rPr>
              <a:t>deployed</a:t>
            </a:r>
            <a:r>
              <a:rPr lang="es-US" sz="2400" dirty="0" smtClean="0">
                <a:cs typeface="Lato Light"/>
              </a:rPr>
              <a:t>?</a:t>
            </a:r>
            <a:endParaRPr lang="es-ES" sz="2400" dirty="0">
              <a:cs typeface="Lato Light"/>
            </a:endParaRPr>
          </a:p>
        </p:txBody>
      </p:sp>
      <p:sp>
        <p:nvSpPr>
          <p:cNvPr id="72" name="AutoShape 38"/>
          <p:cNvSpPr>
            <a:spLocks/>
          </p:cNvSpPr>
          <p:nvPr/>
        </p:nvSpPr>
        <p:spPr bwMode="auto">
          <a:xfrm>
            <a:off x="9392517" y="6468608"/>
            <a:ext cx="841605" cy="79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37" name="Group 36"/>
          <p:cNvGrpSpPr/>
          <p:nvPr/>
        </p:nvGrpSpPr>
        <p:grpSpPr>
          <a:xfrm>
            <a:off x="5407414" y="483017"/>
            <a:ext cx="13693477" cy="2079087"/>
            <a:chOff x="5386827" y="483017"/>
            <a:chExt cx="13693477" cy="2079087"/>
          </a:xfrm>
        </p:grpSpPr>
        <p:sp>
          <p:nvSpPr>
            <p:cNvPr id="38" name="TextBox 37"/>
            <p:cNvSpPr txBox="1"/>
            <p:nvPr/>
          </p:nvSpPr>
          <p:spPr>
            <a:xfrm>
              <a:off x="5386827" y="483017"/>
              <a:ext cx="13693477" cy="1446532"/>
            </a:xfrm>
            <a:prstGeom prst="rect">
              <a:avLst/>
            </a:prstGeom>
            <a:noFill/>
          </p:spPr>
          <p:txBody>
            <a:bodyPr wrap="square" lIns="91422" tIns="45711" rIns="91422" bIns="45711" rtlCol="0">
              <a:spAutoFit/>
            </a:bodyPr>
            <a:lstStyle/>
            <a:p>
              <a:pPr algn="ctr"/>
              <a:r>
                <a:rPr lang="es-US" sz="8800" b="1" dirty="0" err="1" smtClean="0">
                  <a:solidFill>
                    <a:schemeClr val="tx2"/>
                  </a:solidFill>
                  <a:latin typeface="Lato Regular"/>
                  <a:cs typeface="Lato Regular"/>
                </a:rPr>
                <a:t>Understanding</a:t>
              </a:r>
              <a:endParaRPr lang="id-ID" sz="8800" b="1" dirty="0" smtClean="0">
                <a:solidFill>
                  <a:schemeClr val="tx2"/>
                </a:solidFill>
                <a:latin typeface="Lato Regular"/>
                <a:cs typeface="Lato Regular"/>
              </a:endParaRPr>
            </a:p>
          </p:txBody>
        </p:sp>
        <p:sp>
          <p:nvSpPr>
            <p:cNvPr id="39" name="Rectangle 3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sp>
        <p:nvSpPr>
          <p:cNvPr id="30" name="AutoShape 91"/>
          <p:cNvSpPr>
            <a:spLocks/>
          </p:cNvSpPr>
          <p:nvPr/>
        </p:nvSpPr>
        <p:spPr bwMode="auto">
          <a:xfrm>
            <a:off x="14253185" y="9092881"/>
            <a:ext cx="841605" cy="868018"/>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3194292749"/>
      </p:ext>
    </p:extLst>
  </p:cSld>
  <p:clrMapOvr>
    <a:masterClrMapping/>
  </p:clrMapOvr>
  <mc:AlternateContent xmlns:mc="http://schemas.openxmlformats.org/markup-compatibility/2006" xmlns:p14="http://schemas.microsoft.com/office/powerpoint/2010/main">
    <mc:Choice Requires="p14">
      <p:transition p14:dur="250" advClick="0" advTm="1000">
        <p14:reveal/>
      </p:transition>
    </mc:Choice>
    <mc:Fallback xmlns="">
      <p:transition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900" decel="100000" fill="hold"/>
                                        <p:tgtEl>
                                          <p:spTgt spid="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right)">
                                      <p:cBhvr>
                                        <p:cTn id="28" dur="500"/>
                                        <p:tgtEl>
                                          <p:spTgt spid="24"/>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p:cTn id="36" dur="500" fill="hold"/>
                                        <p:tgtEl>
                                          <p:spTgt spid="72"/>
                                        </p:tgtEl>
                                        <p:attrNameLst>
                                          <p:attrName>ppt_w</p:attrName>
                                        </p:attrNameLst>
                                      </p:cBhvr>
                                      <p:tavLst>
                                        <p:tav tm="0">
                                          <p:val>
                                            <p:fltVal val="0"/>
                                          </p:val>
                                        </p:tav>
                                        <p:tav tm="100000">
                                          <p:val>
                                            <p:strVal val="#ppt_w"/>
                                          </p:val>
                                        </p:tav>
                                      </p:tavLst>
                                    </p:anim>
                                    <p:anim calcmode="lin" valueType="num">
                                      <p:cBhvr>
                                        <p:cTn id="37" dur="500" fill="hold"/>
                                        <p:tgtEl>
                                          <p:spTgt spid="72"/>
                                        </p:tgtEl>
                                        <p:attrNameLst>
                                          <p:attrName>ppt_h</p:attrName>
                                        </p:attrNameLst>
                                      </p:cBhvr>
                                      <p:tavLst>
                                        <p:tav tm="0">
                                          <p:val>
                                            <p:fltVal val="0"/>
                                          </p:val>
                                        </p:tav>
                                        <p:tav tm="100000">
                                          <p:val>
                                            <p:strVal val="#ppt_h"/>
                                          </p:val>
                                        </p:tav>
                                      </p:tavLst>
                                    </p:anim>
                                    <p:animEffect transition="in" filter="fade">
                                      <p:cBhvr>
                                        <p:cTn id="38" dur="500"/>
                                        <p:tgtEl>
                                          <p:spTgt spid="72"/>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up)">
                                      <p:cBhvr>
                                        <p:cTn id="49" dur="500"/>
                                        <p:tgtEl>
                                          <p:spTgt spid="31"/>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6000"/>
                            </p:stCondLst>
                            <p:childTnLst>
                              <p:par>
                                <p:cTn id="61" presetID="10" presetClass="entr" presetSubtype="0" fill="hold"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childTnLst>
                          </p:cTn>
                        </p:par>
                        <p:par>
                          <p:cTn id="71" fill="hold">
                            <p:stCondLst>
                              <p:cond delay="7000"/>
                            </p:stCondLst>
                            <p:childTnLst>
                              <p:par>
                                <p:cTn id="72" presetID="22" presetClass="entr" presetSubtype="1" fill="hold"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up)">
                                      <p:cBhvr>
                                        <p:cTn id="74" dur="500"/>
                                        <p:tgtEl>
                                          <p:spTgt spid="35"/>
                                        </p:tgtEl>
                                      </p:cBhvr>
                                    </p:animEffect>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animBg="1"/>
      <p:bldP spid="32" grpId="0" animBg="1"/>
      <p:bldP spid="36" grpId="0"/>
      <p:bldP spid="63" grpId="0"/>
      <p:bldP spid="72"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13535240" y="4290533"/>
            <a:ext cx="2273896" cy="2307090"/>
            <a:chOff x="2285781" y="4847654"/>
            <a:chExt cx="952480" cy="966132"/>
          </a:xfrm>
        </p:grpSpPr>
        <p:sp>
          <p:nvSpPr>
            <p:cNvPr id="59" name="Oval 58"/>
            <p:cNvSpPr/>
            <p:nvPr/>
          </p:nvSpPr>
          <p:spPr bwMode="auto">
            <a:xfrm>
              <a:off x="2346028" y="4908765"/>
              <a:ext cx="840592" cy="852640"/>
            </a:xfrm>
            <a:prstGeom prst="ellipse">
              <a:avLst/>
            </a:prstGeom>
            <a:solidFill>
              <a:schemeClr val="accent3"/>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0"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grpSp>
        <p:nvGrpSpPr>
          <p:cNvPr id="50" name="Group 49"/>
          <p:cNvGrpSpPr/>
          <p:nvPr/>
        </p:nvGrpSpPr>
        <p:grpSpPr>
          <a:xfrm>
            <a:off x="8688271" y="1483933"/>
            <a:ext cx="2273896" cy="2307090"/>
            <a:chOff x="2285781" y="4847654"/>
            <a:chExt cx="952480" cy="966132"/>
          </a:xfrm>
        </p:grpSpPr>
        <p:sp>
          <p:nvSpPr>
            <p:cNvPr id="51" name="Oval 50"/>
            <p:cNvSpPr/>
            <p:nvPr/>
          </p:nvSpPr>
          <p:spPr bwMode="auto">
            <a:xfrm>
              <a:off x="2346028" y="4908765"/>
              <a:ext cx="840592" cy="852640"/>
            </a:xfrm>
            <a:prstGeom prst="ellipse">
              <a:avLst/>
            </a:prstGeom>
            <a:solidFill>
              <a:schemeClr val="accent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2"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cxnSp>
        <p:nvCxnSpPr>
          <p:cNvPr id="19" name="Straight Connector 18"/>
          <p:cNvCxnSpPr/>
          <p:nvPr/>
        </p:nvCxnSpPr>
        <p:spPr>
          <a:xfrm>
            <a:off x="12238390" y="5127"/>
            <a:ext cx="0" cy="2498350"/>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22688" y="1558061"/>
            <a:ext cx="1669292" cy="923293"/>
          </a:xfrm>
          <a:prstGeom prst="rect">
            <a:avLst/>
          </a:prstGeom>
          <a:noFill/>
        </p:spPr>
        <p:txBody>
          <a:bodyPr wrap="none" lIns="182843" tIns="91422" rIns="182843" bIns="91422" rtlCol="0">
            <a:spAutoFit/>
          </a:bodyPr>
          <a:lstStyle/>
          <a:p>
            <a:pPr algn="r"/>
            <a:r>
              <a:rPr lang="en-US" sz="4800" b="1" dirty="0" smtClean="0">
                <a:solidFill>
                  <a:schemeClr val="tx2"/>
                </a:solidFill>
                <a:latin typeface="+mj-lt"/>
              </a:rPr>
              <a:t>How</a:t>
            </a:r>
            <a:endParaRPr lang="id-ID" sz="4800" b="1" dirty="0">
              <a:solidFill>
                <a:schemeClr val="tx2"/>
              </a:solidFill>
              <a:latin typeface="+mj-lt"/>
            </a:endParaRPr>
          </a:p>
        </p:txBody>
      </p:sp>
      <p:sp>
        <p:nvSpPr>
          <p:cNvPr id="21" name="TextBox 20"/>
          <p:cNvSpPr txBox="1"/>
          <p:nvPr/>
        </p:nvSpPr>
        <p:spPr>
          <a:xfrm>
            <a:off x="4200831" y="2392411"/>
            <a:ext cx="4369072" cy="627828"/>
          </a:xfrm>
          <a:prstGeom prst="rect">
            <a:avLst/>
          </a:prstGeom>
          <a:noFill/>
        </p:spPr>
        <p:txBody>
          <a:bodyPr wrap="square" lIns="182843" tIns="91422" rIns="182843" bIns="91422" rtlCol="0">
            <a:spAutoFit/>
          </a:bodyPr>
          <a:lstStyle/>
          <a:p>
            <a:pPr algn="r" defTabSz="647570">
              <a:lnSpc>
                <a:spcPct val="120000"/>
              </a:lnSpc>
              <a:spcBef>
                <a:spcPts val="1700"/>
              </a:spcBef>
              <a:defRPr/>
            </a:pPr>
            <a:r>
              <a:rPr lang="en-US" sz="2400" dirty="0" smtClean="0">
                <a:cs typeface="Lato Light"/>
              </a:rPr>
              <a:t>How does ESI Work?</a:t>
            </a:r>
            <a:endParaRPr lang="es-ES" sz="2400" dirty="0">
              <a:cs typeface="Lato Light"/>
            </a:endParaRPr>
          </a:p>
        </p:txBody>
      </p:sp>
      <p:sp>
        <p:nvSpPr>
          <p:cNvPr id="23" name="Oval 22"/>
          <p:cNvSpPr/>
          <p:nvPr/>
        </p:nvSpPr>
        <p:spPr>
          <a:xfrm>
            <a:off x="12125298" y="2534636"/>
            <a:ext cx="226185" cy="226244"/>
          </a:xfrm>
          <a:prstGeom prst="ellipse">
            <a:avLst/>
          </a:prstGeom>
          <a:solidFill>
            <a:schemeClr val="accent2"/>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cxnSp>
        <p:nvCxnSpPr>
          <p:cNvPr id="24" name="Straight Connector 23"/>
          <p:cNvCxnSpPr/>
          <p:nvPr/>
        </p:nvCxnSpPr>
        <p:spPr>
          <a:xfrm>
            <a:off x="11076054" y="2685466"/>
            <a:ext cx="104924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2238390" y="2778377"/>
            <a:ext cx="0" cy="2498350"/>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2125298" y="5307886"/>
            <a:ext cx="226185" cy="226244"/>
          </a:xfrm>
          <a:prstGeom prst="ellipse">
            <a:avLst/>
          </a:prstGeom>
          <a:solidFill>
            <a:schemeClr val="accent3"/>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cxnSp>
        <p:nvCxnSpPr>
          <p:cNvPr id="33" name="Straight Connector 32"/>
          <p:cNvCxnSpPr/>
          <p:nvPr/>
        </p:nvCxnSpPr>
        <p:spPr>
          <a:xfrm>
            <a:off x="12351483" y="5458716"/>
            <a:ext cx="104924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5901545" y="4404353"/>
            <a:ext cx="1702956" cy="923293"/>
          </a:xfrm>
          <a:prstGeom prst="rect">
            <a:avLst/>
          </a:prstGeom>
          <a:noFill/>
        </p:spPr>
        <p:txBody>
          <a:bodyPr wrap="none" lIns="182843" tIns="91422" rIns="182843" bIns="91422" rtlCol="0">
            <a:spAutoFit/>
          </a:bodyPr>
          <a:lstStyle/>
          <a:p>
            <a:r>
              <a:rPr lang="en-US" sz="4800" b="1" dirty="0" smtClean="0">
                <a:solidFill>
                  <a:schemeClr val="tx2"/>
                </a:solidFill>
                <a:latin typeface="+mj-lt"/>
              </a:rPr>
              <a:t>Who</a:t>
            </a:r>
            <a:endParaRPr lang="id-ID" sz="4800" b="1" dirty="0">
              <a:solidFill>
                <a:schemeClr val="tx2"/>
              </a:solidFill>
              <a:latin typeface="+mj-lt"/>
            </a:endParaRPr>
          </a:p>
        </p:txBody>
      </p:sp>
      <p:sp>
        <p:nvSpPr>
          <p:cNvPr id="63" name="TextBox 62"/>
          <p:cNvSpPr txBox="1"/>
          <p:nvPr/>
        </p:nvSpPr>
        <p:spPr>
          <a:xfrm>
            <a:off x="15923545" y="5275809"/>
            <a:ext cx="4369072" cy="1071026"/>
          </a:xfrm>
          <a:prstGeom prst="rect">
            <a:avLst/>
          </a:prstGeom>
          <a:noFill/>
        </p:spPr>
        <p:txBody>
          <a:bodyPr wrap="square" lIns="182843" tIns="91422" rIns="182843" bIns="91422" rtlCol="0">
            <a:spAutoFit/>
          </a:bodyPr>
          <a:lstStyle/>
          <a:p>
            <a:pPr defTabSz="647570">
              <a:lnSpc>
                <a:spcPct val="120000"/>
              </a:lnSpc>
              <a:spcBef>
                <a:spcPts val="1700"/>
              </a:spcBef>
              <a:defRPr/>
            </a:pPr>
            <a:r>
              <a:rPr lang="en-US" sz="2400" dirty="0" smtClean="0">
                <a:cs typeface="Lato Light"/>
              </a:rPr>
              <a:t>Who is taking part in the </a:t>
            </a:r>
            <a:r>
              <a:rPr lang="en-US" sz="2400" dirty="0" err="1" smtClean="0">
                <a:cs typeface="Lato Light"/>
              </a:rPr>
              <a:t>Programme</a:t>
            </a:r>
            <a:r>
              <a:rPr lang="en-US" sz="2400" dirty="0" smtClean="0">
                <a:cs typeface="Lato Light"/>
              </a:rPr>
              <a:t>?</a:t>
            </a:r>
            <a:endParaRPr lang="es-ES" sz="2400" dirty="0">
              <a:cs typeface="Lato Light"/>
            </a:endParaRPr>
          </a:p>
        </p:txBody>
      </p:sp>
      <p:grpSp>
        <p:nvGrpSpPr>
          <p:cNvPr id="48" name="Group 47"/>
          <p:cNvGrpSpPr/>
          <p:nvPr/>
        </p:nvGrpSpPr>
        <p:grpSpPr>
          <a:xfrm>
            <a:off x="8693937" y="7050005"/>
            <a:ext cx="2273896" cy="2307090"/>
            <a:chOff x="2285781" y="4847654"/>
            <a:chExt cx="952480" cy="966132"/>
          </a:xfrm>
        </p:grpSpPr>
        <p:sp>
          <p:nvSpPr>
            <p:cNvPr id="49" name="Oval 48"/>
            <p:cNvSpPr/>
            <p:nvPr/>
          </p:nvSpPr>
          <p:spPr bwMode="auto">
            <a:xfrm>
              <a:off x="2346028" y="4908765"/>
              <a:ext cx="840592" cy="852640"/>
            </a:xfrm>
            <a:prstGeom prst="ellipse">
              <a:avLst/>
            </a:prstGeom>
            <a:solidFill>
              <a:schemeClr val="accent4"/>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 name="Oval 52"/>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cxnSp>
        <p:nvCxnSpPr>
          <p:cNvPr id="55" name="Straight Connector 54"/>
          <p:cNvCxnSpPr/>
          <p:nvPr/>
        </p:nvCxnSpPr>
        <p:spPr>
          <a:xfrm>
            <a:off x="12244057" y="5571199"/>
            <a:ext cx="0" cy="2498350"/>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346463" y="7124133"/>
            <a:ext cx="2251184" cy="923293"/>
          </a:xfrm>
          <a:prstGeom prst="rect">
            <a:avLst/>
          </a:prstGeom>
          <a:noFill/>
        </p:spPr>
        <p:txBody>
          <a:bodyPr wrap="none" lIns="182843" tIns="91422" rIns="182843" bIns="91422" rtlCol="0">
            <a:spAutoFit/>
          </a:bodyPr>
          <a:lstStyle/>
          <a:p>
            <a:pPr algn="r"/>
            <a:r>
              <a:rPr lang="en-US" sz="4800" b="1" dirty="0" smtClean="0">
                <a:solidFill>
                  <a:schemeClr val="tx2"/>
                </a:solidFill>
                <a:latin typeface="+mj-lt"/>
              </a:rPr>
              <a:t>Where</a:t>
            </a:r>
            <a:endParaRPr lang="id-ID" sz="4800" b="1" dirty="0">
              <a:solidFill>
                <a:schemeClr val="tx2"/>
              </a:solidFill>
              <a:latin typeface="+mj-lt"/>
            </a:endParaRPr>
          </a:p>
        </p:txBody>
      </p:sp>
      <p:sp>
        <p:nvSpPr>
          <p:cNvPr id="57" name="TextBox 56"/>
          <p:cNvSpPr txBox="1"/>
          <p:nvPr/>
        </p:nvSpPr>
        <p:spPr>
          <a:xfrm>
            <a:off x="4206497" y="7958483"/>
            <a:ext cx="4369072" cy="627828"/>
          </a:xfrm>
          <a:prstGeom prst="rect">
            <a:avLst/>
          </a:prstGeom>
          <a:noFill/>
        </p:spPr>
        <p:txBody>
          <a:bodyPr wrap="square" lIns="182843" tIns="91422" rIns="182843" bIns="91422" rtlCol="0">
            <a:spAutoFit/>
          </a:bodyPr>
          <a:lstStyle/>
          <a:p>
            <a:pPr algn="r" defTabSz="647570">
              <a:lnSpc>
                <a:spcPct val="120000"/>
              </a:lnSpc>
              <a:spcBef>
                <a:spcPts val="1700"/>
              </a:spcBef>
              <a:defRPr/>
            </a:pPr>
            <a:r>
              <a:rPr lang="en-US" sz="2400" dirty="0" smtClean="0">
                <a:cs typeface="Lato Light"/>
              </a:rPr>
              <a:t>Where is ESI at the moment?</a:t>
            </a:r>
            <a:endParaRPr lang="es-ES" sz="2400" dirty="0">
              <a:cs typeface="Lato Light"/>
            </a:endParaRPr>
          </a:p>
        </p:txBody>
      </p:sp>
      <p:sp>
        <p:nvSpPr>
          <p:cNvPr id="61" name="Oval 60"/>
          <p:cNvSpPr/>
          <p:nvPr/>
        </p:nvSpPr>
        <p:spPr>
          <a:xfrm>
            <a:off x="12130964" y="8100708"/>
            <a:ext cx="226185" cy="226244"/>
          </a:xfrm>
          <a:prstGeom prst="ellipse">
            <a:avLst/>
          </a:prstGeom>
          <a:solidFill>
            <a:schemeClr val="accent4"/>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cxnSp>
        <p:nvCxnSpPr>
          <p:cNvPr id="62" name="Straight Connector 61"/>
          <p:cNvCxnSpPr/>
          <p:nvPr/>
        </p:nvCxnSpPr>
        <p:spPr>
          <a:xfrm>
            <a:off x="11081720" y="8251538"/>
            <a:ext cx="104924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2244057" y="8344449"/>
            <a:ext cx="0" cy="2498350"/>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40" name="AutoShape 18"/>
          <p:cNvSpPr>
            <a:spLocks/>
          </p:cNvSpPr>
          <p:nvPr/>
        </p:nvSpPr>
        <p:spPr bwMode="auto">
          <a:xfrm>
            <a:off x="9419425" y="2175181"/>
            <a:ext cx="844982" cy="789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42" name="AutoShape 24"/>
          <p:cNvSpPr>
            <a:spLocks/>
          </p:cNvSpPr>
          <p:nvPr/>
        </p:nvSpPr>
        <p:spPr bwMode="auto">
          <a:xfrm>
            <a:off x="9268411" y="7773357"/>
            <a:ext cx="1153444" cy="86801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44" name="AutoShape 76"/>
          <p:cNvSpPr>
            <a:spLocks/>
          </p:cNvSpPr>
          <p:nvPr/>
        </p:nvSpPr>
        <p:spPr bwMode="auto">
          <a:xfrm>
            <a:off x="14260524" y="5019811"/>
            <a:ext cx="844982" cy="789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175101484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ppt_w</p:attrName>
                                        </p:attrNameLst>
                                      </p:cBhvr>
                                      <p:tavLst>
                                        <p:tav tm="0">
                                          <p:val>
                                            <p:fltVal val="0"/>
                                          </p:val>
                                        </p:tav>
                                        <p:tav tm="100000">
                                          <p:val>
                                            <p:strVal val="#ppt_w"/>
                                          </p:val>
                                        </p:tav>
                                      </p:tavLst>
                                    </p:anim>
                                    <p:anim calcmode="lin" valueType="num">
                                      <p:cBhvr>
                                        <p:cTn id="57" dur="500" fill="hold"/>
                                        <p:tgtEl>
                                          <p:spTgt spid="44"/>
                                        </p:tgtEl>
                                        <p:attrNameLst>
                                          <p:attrName>ppt_h</p:attrName>
                                        </p:attrNameLst>
                                      </p:cBhvr>
                                      <p:tavLst>
                                        <p:tav tm="0">
                                          <p:val>
                                            <p:fltVal val="0"/>
                                          </p:val>
                                        </p:tav>
                                        <p:tav tm="100000">
                                          <p:val>
                                            <p:strVal val="#ppt_h"/>
                                          </p:val>
                                        </p:tav>
                                      </p:tavLst>
                                    </p:anim>
                                    <p:animEffect transition="in" filter="fade">
                                      <p:cBhvr>
                                        <p:cTn id="58" dur="500"/>
                                        <p:tgtEl>
                                          <p:spTgt spid="44"/>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childTnLst>
                          </p:cTn>
                        </p:par>
                        <p:par>
                          <p:cTn id="66" fill="hold">
                            <p:stCondLst>
                              <p:cond delay="6000"/>
                            </p:stCondLst>
                            <p:childTnLst>
                              <p:par>
                                <p:cTn id="67" presetID="22" presetClass="entr" presetSubtype="1" fill="hold"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wipe(up)">
                                      <p:cBhvr>
                                        <p:cTn id="69" dur="500"/>
                                        <p:tgtEl>
                                          <p:spTgt spid="55"/>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p:cTn id="73" dur="500" fill="hold"/>
                                        <p:tgtEl>
                                          <p:spTgt spid="61"/>
                                        </p:tgtEl>
                                        <p:attrNameLst>
                                          <p:attrName>ppt_w</p:attrName>
                                        </p:attrNameLst>
                                      </p:cBhvr>
                                      <p:tavLst>
                                        <p:tav tm="0">
                                          <p:val>
                                            <p:fltVal val="0"/>
                                          </p:val>
                                        </p:tav>
                                        <p:tav tm="100000">
                                          <p:val>
                                            <p:strVal val="#ppt_w"/>
                                          </p:val>
                                        </p:tav>
                                      </p:tavLst>
                                    </p:anim>
                                    <p:anim calcmode="lin" valueType="num">
                                      <p:cBhvr>
                                        <p:cTn id="74" dur="500" fill="hold"/>
                                        <p:tgtEl>
                                          <p:spTgt spid="61"/>
                                        </p:tgtEl>
                                        <p:attrNameLst>
                                          <p:attrName>ppt_h</p:attrName>
                                        </p:attrNameLst>
                                      </p:cBhvr>
                                      <p:tavLst>
                                        <p:tav tm="0">
                                          <p:val>
                                            <p:fltVal val="0"/>
                                          </p:val>
                                        </p:tav>
                                        <p:tav tm="100000">
                                          <p:val>
                                            <p:strVal val="#ppt_h"/>
                                          </p:val>
                                        </p:tav>
                                      </p:tavLst>
                                    </p:anim>
                                    <p:animEffect transition="in" filter="fade">
                                      <p:cBhvr>
                                        <p:cTn id="75" dur="500"/>
                                        <p:tgtEl>
                                          <p:spTgt spid="61"/>
                                        </p:tgtEl>
                                      </p:cBhvr>
                                    </p:animEffect>
                                  </p:childTnLst>
                                </p:cTn>
                              </p:par>
                            </p:childTnLst>
                          </p:cTn>
                        </p:par>
                        <p:par>
                          <p:cTn id="76" fill="hold">
                            <p:stCondLst>
                              <p:cond delay="7000"/>
                            </p:stCondLst>
                            <p:childTnLst>
                              <p:par>
                                <p:cTn id="77" presetID="22" presetClass="entr" presetSubtype="2" fill="hold"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right)">
                                      <p:cBhvr>
                                        <p:cTn id="79" dur="500"/>
                                        <p:tgtEl>
                                          <p:spTgt spid="62"/>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500"/>
                                        <p:tgtEl>
                                          <p:spTgt spid="48"/>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p:cTn id="87" dur="500" fill="hold"/>
                                        <p:tgtEl>
                                          <p:spTgt spid="42"/>
                                        </p:tgtEl>
                                        <p:attrNameLst>
                                          <p:attrName>ppt_w</p:attrName>
                                        </p:attrNameLst>
                                      </p:cBhvr>
                                      <p:tavLst>
                                        <p:tav tm="0">
                                          <p:val>
                                            <p:fltVal val="0"/>
                                          </p:val>
                                        </p:tav>
                                        <p:tav tm="100000">
                                          <p:val>
                                            <p:strVal val="#ppt_w"/>
                                          </p:val>
                                        </p:tav>
                                      </p:tavLst>
                                    </p:anim>
                                    <p:anim calcmode="lin" valueType="num">
                                      <p:cBhvr>
                                        <p:cTn id="88" dur="500" fill="hold"/>
                                        <p:tgtEl>
                                          <p:spTgt spid="42"/>
                                        </p:tgtEl>
                                        <p:attrNameLst>
                                          <p:attrName>ppt_h</p:attrName>
                                        </p:attrNameLst>
                                      </p:cBhvr>
                                      <p:tavLst>
                                        <p:tav tm="0">
                                          <p:val>
                                            <p:fltVal val="0"/>
                                          </p:val>
                                        </p:tav>
                                        <p:tav tm="100000">
                                          <p:val>
                                            <p:strVal val="#ppt_h"/>
                                          </p:val>
                                        </p:tav>
                                      </p:tavLst>
                                    </p:anim>
                                    <p:animEffect transition="in" filter="fade">
                                      <p:cBhvr>
                                        <p:cTn id="89" dur="500"/>
                                        <p:tgtEl>
                                          <p:spTgt spid="42"/>
                                        </p:tgtEl>
                                      </p:cBhvr>
                                    </p:animEffect>
                                  </p:childTnLst>
                                </p:cTn>
                              </p:par>
                            </p:childTnLst>
                          </p:cTn>
                        </p:par>
                        <p:par>
                          <p:cTn id="90" fill="hold">
                            <p:stCondLst>
                              <p:cond delay="8500"/>
                            </p:stCondLst>
                            <p:childTnLst>
                              <p:par>
                                <p:cTn id="91" presetID="10" presetClass="entr" presetSubtype="0" fill="hold" grpId="0"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500"/>
                                        <p:tgtEl>
                                          <p:spTgt spid="57"/>
                                        </p:tgtEl>
                                      </p:cBhvr>
                                    </p:animEffect>
                                  </p:childTnLst>
                                </p:cTn>
                              </p:par>
                            </p:childTnLst>
                          </p:cTn>
                        </p:par>
                        <p:par>
                          <p:cTn id="97" fill="hold">
                            <p:stCondLst>
                              <p:cond delay="9000"/>
                            </p:stCondLst>
                            <p:childTnLst>
                              <p:par>
                                <p:cTn id="98" presetID="22" presetClass="entr" presetSubtype="1" fill="hold" nodeType="after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wipe(up)">
                                      <p:cBhvr>
                                        <p:cTn id="10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animBg="1"/>
      <p:bldP spid="32" grpId="0" animBg="1"/>
      <p:bldP spid="36" grpId="0"/>
      <p:bldP spid="63" grpId="0"/>
      <p:bldP spid="56" grpId="0"/>
      <p:bldP spid="57" grpId="0"/>
      <p:bldP spid="61" grpId="0" animBg="1"/>
      <p:bldP spid="40" grpId="0" animBg="1"/>
      <p:bldP spid="42"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untains.png"/>
          <p:cNvPicPr>
            <a:picLocks noChangeAspect="1"/>
          </p:cNvPicPr>
          <p:nvPr/>
        </p:nvPicPr>
        <p:blipFill>
          <a:blip r:embed="rId3">
            <a:alphaModFix amt="86000"/>
            <a:extLst>
              <a:ext uri="{28A0092B-C50C-407E-A947-70E740481C1C}">
                <a14:useLocalDpi xmlns:a14="http://schemas.microsoft.com/office/drawing/2010/main" val="0"/>
              </a:ext>
            </a:extLst>
          </a:blip>
          <a:stretch>
            <a:fillRect/>
          </a:stretch>
        </p:blipFill>
        <p:spPr>
          <a:xfrm>
            <a:off x="0" y="8736480"/>
            <a:ext cx="24377650" cy="4957990"/>
          </a:xfrm>
          <a:prstGeom prst="rect">
            <a:avLst/>
          </a:prstGeom>
        </p:spPr>
      </p:pic>
      <p:cxnSp>
        <p:nvCxnSpPr>
          <p:cNvPr id="7" name="Straight Connector 6"/>
          <p:cNvCxnSpPr/>
          <p:nvPr/>
        </p:nvCxnSpPr>
        <p:spPr>
          <a:xfrm flipV="1">
            <a:off x="3444571" y="6101110"/>
            <a:ext cx="0" cy="4197436"/>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201107" y="6834911"/>
            <a:ext cx="492302" cy="800210"/>
          </a:xfrm>
          <a:prstGeom prst="rect">
            <a:avLst/>
          </a:prstGeom>
          <a:noFill/>
        </p:spPr>
        <p:txBody>
          <a:bodyPr wrap="none" lIns="243785" tIns="121892" rIns="243785" bIns="121892" rtlCol="0">
            <a:spAutoFit/>
          </a:bodyPr>
          <a:lstStyle/>
          <a:p>
            <a:endParaRPr lang="en-US" dirty="0"/>
          </a:p>
        </p:txBody>
      </p:sp>
      <p:grpSp>
        <p:nvGrpSpPr>
          <p:cNvPr id="9" name="Group 8"/>
          <p:cNvGrpSpPr/>
          <p:nvPr/>
        </p:nvGrpSpPr>
        <p:grpSpPr>
          <a:xfrm>
            <a:off x="1251079" y="3607570"/>
            <a:ext cx="4386983" cy="1990797"/>
            <a:chOff x="772079" y="3606394"/>
            <a:chExt cx="1645547" cy="746549"/>
          </a:xfrm>
        </p:grpSpPr>
        <p:sp>
          <p:nvSpPr>
            <p:cNvPr id="10" name="Title 20"/>
            <p:cNvSpPr txBox="1">
              <a:spLocks/>
            </p:cNvSpPr>
            <p:nvPr/>
          </p:nvSpPr>
          <p:spPr>
            <a:xfrm>
              <a:off x="903845" y="3606394"/>
              <a:ext cx="1362728" cy="201978"/>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smtClean="0">
                  <a:solidFill>
                    <a:schemeClr val="tx2"/>
                  </a:solidFill>
                  <a:latin typeface="Lato Regular"/>
                  <a:cs typeface="Lato Regular"/>
                </a:rPr>
                <a:t>Lack of Finance</a:t>
              </a:r>
            </a:p>
          </p:txBody>
        </p:sp>
        <p:sp>
          <p:nvSpPr>
            <p:cNvPr id="11" name="Title 20"/>
            <p:cNvSpPr txBox="1">
              <a:spLocks/>
            </p:cNvSpPr>
            <p:nvPr/>
          </p:nvSpPr>
          <p:spPr>
            <a:xfrm>
              <a:off x="772079" y="3857808"/>
              <a:ext cx="1645547" cy="49513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200" dirty="0" smtClean="0">
                  <a:solidFill>
                    <a:schemeClr val="tx1"/>
                  </a:solidFill>
                  <a:latin typeface="Lato Light"/>
                  <a:cs typeface="Lato Light"/>
                </a:rPr>
                <a:t>Scarcity of products to finance energy efficiency and greener technologies.</a:t>
              </a:r>
              <a:endParaRPr lang="en-US" sz="2200" dirty="0">
                <a:solidFill>
                  <a:schemeClr val="tx1"/>
                </a:solidFill>
                <a:latin typeface="Lato Light"/>
                <a:cs typeface="Lato Light"/>
              </a:endParaRPr>
            </a:p>
          </p:txBody>
        </p:sp>
      </p:grpSp>
      <p:cxnSp>
        <p:nvCxnSpPr>
          <p:cNvPr id="12" name="Straight Connector 11"/>
          <p:cNvCxnSpPr/>
          <p:nvPr/>
        </p:nvCxnSpPr>
        <p:spPr>
          <a:xfrm flipV="1">
            <a:off x="7729948" y="4305694"/>
            <a:ext cx="0" cy="1779234"/>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5536459" y="5921574"/>
            <a:ext cx="4386983" cy="1990797"/>
            <a:chOff x="772079" y="3606394"/>
            <a:chExt cx="1645547" cy="746549"/>
          </a:xfrm>
        </p:grpSpPr>
        <p:sp>
          <p:nvSpPr>
            <p:cNvPr id="14" name="Title 20"/>
            <p:cNvSpPr txBox="1">
              <a:spLocks/>
            </p:cNvSpPr>
            <p:nvPr/>
          </p:nvSpPr>
          <p:spPr>
            <a:xfrm>
              <a:off x="890414" y="3606394"/>
              <a:ext cx="1426971" cy="201978"/>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smtClean="0">
                  <a:solidFill>
                    <a:schemeClr val="tx2"/>
                  </a:solidFill>
                  <a:latin typeface="Lato Regular"/>
                  <a:cs typeface="Lato Regular"/>
                </a:rPr>
                <a:t>Information Faults</a:t>
              </a:r>
              <a:endParaRPr lang="en-US" sz="3200" b="1" dirty="0">
                <a:solidFill>
                  <a:schemeClr val="tx2"/>
                </a:solidFill>
                <a:latin typeface="Lato Regular"/>
                <a:cs typeface="Lato Regular"/>
              </a:endParaRPr>
            </a:p>
          </p:txBody>
        </p:sp>
        <p:sp>
          <p:nvSpPr>
            <p:cNvPr id="15" name="Title 20"/>
            <p:cNvSpPr txBox="1">
              <a:spLocks/>
            </p:cNvSpPr>
            <p:nvPr/>
          </p:nvSpPr>
          <p:spPr>
            <a:xfrm>
              <a:off x="772079" y="3857808"/>
              <a:ext cx="1645547" cy="49513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200" dirty="0" smtClean="0">
                  <a:solidFill>
                    <a:schemeClr val="tx1"/>
                  </a:solidFill>
                  <a:latin typeface="Lato Light"/>
                  <a:cs typeface="Lato Light"/>
                </a:rPr>
                <a:t>Assymetric and imperfect information send erroneous signals to potential stakeholders.</a:t>
              </a:r>
              <a:endParaRPr lang="en-US" sz="2200" dirty="0">
                <a:solidFill>
                  <a:schemeClr val="tx1"/>
                </a:solidFill>
                <a:latin typeface="Lato Light"/>
                <a:cs typeface="Lato Light"/>
              </a:endParaRPr>
            </a:p>
          </p:txBody>
        </p:sp>
      </p:grpSp>
      <p:cxnSp>
        <p:nvCxnSpPr>
          <p:cNvPr id="16" name="Straight Connector 15"/>
          <p:cNvCxnSpPr/>
          <p:nvPr/>
        </p:nvCxnSpPr>
        <p:spPr>
          <a:xfrm flipH="1" flipV="1">
            <a:off x="12686274" y="6069815"/>
            <a:ext cx="56629" cy="4598186"/>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5070811" y="6734339"/>
            <a:ext cx="492302" cy="800210"/>
          </a:xfrm>
          <a:prstGeom prst="rect">
            <a:avLst/>
          </a:prstGeom>
          <a:noFill/>
        </p:spPr>
        <p:txBody>
          <a:bodyPr wrap="none" lIns="243785" tIns="121892" rIns="243785" bIns="121892" rtlCol="0">
            <a:spAutoFit/>
          </a:bodyPr>
          <a:lstStyle/>
          <a:p>
            <a:endParaRPr lang="en-US" dirty="0"/>
          </a:p>
        </p:txBody>
      </p:sp>
      <p:grpSp>
        <p:nvGrpSpPr>
          <p:cNvPr id="18" name="Group 17"/>
          <p:cNvGrpSpPr/>
          <p:nvPr/>
        </p:nvGrpSpPr>
        <p:grpSpPr>
          <a:xfrm>
            <a:off x="10492780" y="3576270"/>
            <a:ext cx="4386983" cy="1990797"/>
            <a:chOff x="772079" y="3606394"/>
            <a:chExt cx="1645547" cy="746549"/>
          </a:xfrm>
        </p:grpSpPr>
        <p:sp>
          <p:nvSpPr>
            <p:cNvPr id="19" name="Title 20"/>
            <p:cNvSpPr txBox="1">
              <a:spLocks/>
            </p:cNvSpPr>
            <p:nvPr/>
          </p:nvSpPr>
          <p:spPr>
            <a:xfrm>
              <a:off x="772079" y="3606394"/>
              <a:ext cx="1645547" cy="201978"/>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smtClean="0">
                  <a:solidFill>
                    <a:schemeClr val="tx2"/>
                  </a:solidFill>
                  <a:latin typeface="Lato Regular"/>
                  <a:cs typeface="Lato Regular"/>
                </a:rPr>
                <a:t>High Risk Perception</a:t>
              </a:r>
              <a:endParaRPr lang="en-US" sz="3200" b="1" dirty="0">
                <a:solidFill>
                  <a:schemeClr val="tx2"/>
                </a:solidFill>
                <a:latin typeface="Lato Regular"/>
                <a:cs typeface="Lato Regular"/>
              </a:endParaRPr>
            </a:p>
          </p:txBody>
        </p:sp>
        <p:sp>
          <p:nvSpPr>
            <p:cNvPr id="20" name="Title 20"/>
            <p:cNvSpPr txBox="1">
              <a:spLocks/>
            </p:cNvSpPr>
            <p:nvPr/>
          </p:nvSpPr>
          <p:spPr>
            <a:xfrm>
              <a:off x="772079" y="3857808"/>
              <a:ext cx="1645547" cy="49513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200" dirty="0" smtClean="0">
                  <a:solidFill>
                    <a:schemeClr val="tx1"/>
                  </a:solidFill>
                  <a:latin typeface="Lato Light"/>
                  <a:cs typeface="Lato Light"/>
                </a:rPr>
                <a:t>Performance risk, technical risk and uncertain returns among others. </a:t>
              </a:r>
              <a:endParaRPr lang="en-US" sz="2200" dirty="0">
                <a:solidFill>
                  <a:schemeClr val="tx1"/>
                </a:solidFill>
                <a:latin typeface="Lato Light"/>
                <a:cs typeface="Lato Light"/>
              </a:endParaRPr>
            </a:p>
          </p:txBody>
        </p:sp>
      </p:grpSp>
      <p:cxnSp>
        <p:nvCxnSpPr>
          <p:cNvPr id="21" name="Straight Connector 20"/>
          <p:cNvCxnSpPr/>
          <p:nvPr/>
        </p:nvCxnSpPr>
        <p:spPr>
          <a:xfrm flipV="1">
            <a:off x="20799960" y="8058225"/>
            <a:ext cx="0" cy="1674630"/>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18617182" y="6534238"/>
            <a:ext cx="4386983" cy="1471728"/>
            <a:chOff x="776097" y="3606394"/>
            <a:chExt cx="1645547" cy="551898"/>
          </a:xfrm>
        </p:grpSpPr>
        <p:sp>
          <p:nvSpPr>
            <p:cNvPr id="23" name="Title 20"/>
            <p:cNvSpPr txBox="1">
              <a:spLocks/>
            </p:cNvSpPr>
            <p:nvPr/>
          </p:nvSpPr>
          <p:spPr>
            <a:xfrm>
              <a:off x="903845" y="3606394"/>
              <a:ext cx="1362728" cy="201978"/>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smtClean="0">
                  <a:solidFill>
                    <a:schemeClr val="tx2"/>
                  </a:solidFill>
                  <a:latin typeface="Lato Regular"/>
                  <a:cs typeface="Lato Regular"/>
                </a:rPr>
                <a:t>Low Demand</a:t>
              </a:r>
              <a:endParaRPr lang="en-US" sz="3200" b="1" dirty="0">
                <a:solidFill>
                  <a:schemeClr val="tx2"/>
                </a:solidFill>
                <a:latin typeface="Lato Regular"/>
                <a:cs typeface="Lato Regular"/>
              </a:endParaRPr>
            </a:p>
          </p:txBody>
        </p:sp>
        <p:sp>
          <p:nvSpPr>
            <p:cNvPr id="24" name="Title 20"/>
            <p:cNvSpPr txBox="1">
              <a:spLocks/>
            </p:cNvSpPr>
            <p:nvPr/>
          </p:nvSpPr>
          <p:spPr>
            <a:xfrm>
              <a:off x="776097" y="3828202"/>
              <a:ext cx="1645547" cy="330090"/>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200" dirty="0" smtClean="0">
                  <a:solidFill>
                    <a:schemeClr val="tx1"/>
                  </a:solidFill>
                  <a:latin typeface="Lato Light"/>
                  <a:cs typeface="Lato Light"/>
                </a:rPr>
                <a:t>No interest or low priority on EE on the demand side.</a:t>
              </a:r>
              <a:endParaRPr lang="en-US" sz="2200" dirty="0">
                <a:solidFill>
                  <a:schemeClr val="tx1"/>
                </a:solidFill>
                <a:latin typeface="Lato Light"/>
                <a:cs typeface="Lato Light"/>
              </a:endParaRPr>
            </a:p>
          </p:txBody>
        </p:sp>
      </p:grpSp>
      <p:cxnSp>
        <p:nvCxnSpPr>
          <p:cNvPr id="25" name="Straight Connector 24"/>
          <p:cNvCxnSpPr/>
          <p:nvPr/>
        </p:nvCxnSpPr>
        <p:spPr>
          <a:xfrm flipV="1">
            <a:off x="16334565" y="7534549"/>
            <a:ext cx="0" cy="2495841"/>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14141076" y="5820674"/>
            <a:ext cx="4386983" cy="1491557"/>
            <a:chOff x="772079" y="3606394"/>
            <a:chExt cx="1645547" cy="559334"/>
          </a:xfrm>
        </p:grpSpPr>
        <p:sp>
          <p:nvSpPr>
            <p:cNvPr id="27" name="Title 20"/>
            <p:cNvSpPr txBox="1">
              <a:spLocks/>
            </p:cNvSpPr>
            <p:nvPr/>
          </p:nvSpPr>
          <p:spPr>
            <a:xfrm>
              <a:off x="802220" y="3606394"/>
              <a:ext cx="1523906" cy="201978"/>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smtClean="0">
                  <a:solidFill>
                    <a:schemeClr val="tx2"/>
                  </a:solidFill>
                  <a:latin typeface="Lato Regular"/>
                  <a:cs typeface="Lato Regular"/>
                </a:rPr>
                <a:t>No EE Experience</a:t>
              </a:r>
              <a:endParaRPr lang="en-US" sz="3200" b="1" dirty="0">
                <a:solidFill>
                  <a:schemeClr val="tx2"/>
                </a:solidFill>
                <a:latin typeface="Lato Regular"/>
                <a:cs typeface="Lato Regular"/>
              </a:endParaRPr>
            </a:p>
          </p:txBody>
        </p:sp>
        <p:sp>
          <p:nvSpPr>
            <p:cNvPr id="28" name="Title 20"/>
            <p:cNvSpPr txBox="1">
              <a:spLocks/>
            </p:cNvSpPr>
            <p:nvPr/>
          </p:nvSpPr>
          <p:spPr>
            <a:xfrm>
              <a:off x="772079" y="3835638"/>
              <a:ext cx="1645547" cy="330090"/>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200" dirty="0" smtClean="0">
                  <a:solidFill>
                    <a:schemeClr val="tx1"/>
                  </a:solidFill>
                  <a:latin typeface="Lato Light"/>
                  <a:cs typeface="Lato Light"/>
                </a:rPr>
                <a:t>Lack of experience in the implementation of EE projects.</a:t>
              </a:r>
              <a:endParaRPr lang="en-US" sz="2200" dirty="0">
                <a:solidFill>
                  <a:schemeClr val="tx1"/>
                </a:solidFill>
                <a:latin typeface="Lato Light"/>
                <a:cs typeface="Lato Light"/>
              </a:endParaRPr>
            </a:p>
          </p:txBody>
        </p:sp>
      </p:grpSp>
      <p:sp>
        <p:nvSpPr>
          <p:cNvPr id="29" name="Freeform 1"/>
          <p:cNvSpPr>
            <a:spLocks noChangeArrowheads="1"/>
          </p:cNvSpPr>
          <p:nvPr/>
        </p:nvSpPr>
        <p:spPr bwMode="auto">
          <a:xfrm>
            <a:off x="5536087" y="3688032"/>
            <a:ext cx="1925552" cy="1032122"/>
          </a:xfrm>
          <a:custGeom>
            <a:avLst/>
            <a:gdLst>
              <a:gd name="T0" fmla="*/ 13499 w 14813"/>
              <a:gd name="T1" fmla="*/ 3719 h 7938"/>
              <a:gd name="T2" fmla="*/ 13499 w 14813"/>
              <a:gd name="T3" fmla="*/ 3719 h 7938"/>
              <a:gd name="T4" fmla="*/ 12874 w 14813"/>
              <a:gd name="T5" fmla="*/ 3876 h 7938"/>
              <a:gd name="T6" fmla="*/ 12874 w 14813"/>
              <a:gd name="T7" fmla="*/ 3782 h 7938"/>
              <a:gd name="T8" fmla="*/ 10718 w 14813"/>
              <a:gd name="T9" fmla="*/ 1657 h 7938"/>
              <a:gd name="T10" fmla="*/ 10499 w 14813"/>
              <a:gd name="T11" fmla="*/ 1657 h 7938"/>
              <a:gd name="T12" fmla="*/ 8499 w 14813"/>
              <a:gd name="T13" fmla="*/ 0 h 7938"/>
              <a:gd name="T14" fmla="*/ 6563 w 14813"/>
              <a:gd name="T15" fmla="*/ 1563 h 7938"/>
              <a:gd name="T16" fmla="*/ 6156 w 14813"/>
              <a:gd name="T17" fmla="*/ 1501 h 7938"/>
              <a:gd name="T18" fmla="*/ 5031 w 14813"/>
              <a:gd name="T19" fmla="*/ 2376 h 7938"/>
              <a:gd name="T20" fmla="*/ 4594 w 14813"/>
              <a:gd name="T21" fmla="*/ 2532 h 7938"/>
              <a:gd name="T22" fmla="*/ 3594 w 14813"/>
              <a:gd name="T23" fmla="*/ 2001 h 7938"/>
              <a:gd name="T24" fmla="*/ 2438 w 14813"/>
              <a:gd name="T25" fmla="*/ 3157 h 7938"/>
              <a:gd name="T26" fmla="*/ 2438 w 14813"/>
              <a:gd name="T27" fmla="*/ 3313 h 7938"/>
              <a:gd name="T28" fmla="*/ 1688 w 14813"/>
              <a:gd name="T29" fmla="*/ 4031 h 7938"/>
              <a:gd name="T30" fmla="*/ 1188 w 14813"/>
              <a:gd name="T31" fmla="*/ 3938 h 7938"/>
              <a:gd name="T32" fmla="*/ 0 w 14813"/>
              <a:gd name="T33" fmla="*/ 5093 h 7938"/>
              <a:gd name="T34" fmla="*/ 1156 w 14813"/>
              <a:gd name="T35" fmla="*/ 6281 h 7938"/>
              <a:gd name="T36" fmla="*/ 2281 w 14813"/>
              <a:gd name="T37" fmla="*/ 7125 h 7938"/>
              <a:gd name="T38" fmla="*/ 3125 w 14813"/>
              <a:gd name="T39" fmla="*/ 6781 h 7938"/>
              <a:gd name="T40" fmla="*/ 4719 w 14813"/>
              <a:gd name="T41" fmla="*/ 7656 h 7938"/>
              <a:gd name="T42" fmla="*/ 6000 w 14813"/>
              <a:gd name="T43" fmla="*/ 7156 h 7938"/>
              <a:gd name="T44" fmla="*/ 7624 w 14813"/>
              <a:gd name="T45" fmla="*/ 7937 h 7938"/>
              <a:gd name="T46" fmla="*/ 9405 w 14813"/>
              <a:gd name="T47" fmla="*/ 6937 h 7938"/>
              <a:gd name="T48" fmla="*/ 10937 w 14813"/>
              <a:gd name="T49" fmla="*/ 7812 h 7938"/>
              <a:gd name="T50" fmla="*/ 12718 w 14813"/>
              <a:gd name="T51" fmla="*/ 6093 h 7938"/>
              <a:gd name="T52" fmla="*/ 13499 w 14813"/>
              <a:gd name="T53" fmla="*/ 6343 h 7938"/>
              <a:gd name="T54" fmla="*/ 14812 w 14813"/>
              <a:gd name="T55" fmla="*/ 5031 h 7938"/>
              <a:gd name="T56" fmla="*/ 13499 w 14813"/>
              <a:gd name="T57" fmla="*/ 3719 h 7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13" h="7938">
                <a:moveTo>
                  <a:pt x="13499" y="3719"/>
                </a:moveTo>
                <a:lnTo>
                  <a:pt x="13499" y="3719"/>
                </a:lnTo>
                <a:cubicBezTo>
                  <a:pt x="13280" y="3719"/>
                  <a:pt x="13062" y="3782"/>
                  <a:pt x="12874" y="3876"/>
                </a:cubicBezTo>
                <a:cubicBezTo>
                  <a:pt x="12874" y="3844"/>
                  <a:pt x="12874" y="3813"/>
                  <a:pt x="12874" y="3782"/>
                </a:cubicBezTo>
                <a:cubicBezTo>
                  <a:pt x="12874" y="2594"/>
                  <a:pt x="11905" y="1657"/>
                  <a:pt x="10718" y="1657"/>
                </a:cubicBezTo>
                <a:cubicBezTo>
                  <a:pt x="10655" y="1657"/>
                  <a:pt x="10561" y="1657"/>
                  <a:pt x="10499" y="1657"/>
                </a:cubicBezTo>
                <a:cubicBezTo>
                  <a:pt x="10343" y="719"/>
                  <a:pt x="9499" y="0"/>
                  <a:pt x="8499" y="0"/>
                </a:cubicBezTo>
                <a:cubicBezTo>
                  <a:pt x="7562" y="0"/>
                  <a:pt x="6750" y="657"/>
                  <a:pt x="6563" y="1563"/>
                </a:cubicBezTo>
                <a:cubicBezTo>
                  <a:pt x="6438" y="1532"/>
                  <a:pt x="6313" y="1501"/>
                  <a:pt x="6156" y="1501"/>
                </a:cubicBezTo>
                <a:cubicBezTo>
                  <a:pt x="5625" y="1501"/>
                  <a:pt x="5156" y="1876"/>
                  <a:pt x="5031" y="2376"/>
                </a:cubicBezTo>
                <a:cubicBezTo>
                  <a:pt x="4875" y="2407"/>
                  <a:pt x="4719" y="2469"/>
                  <a:pt x="4594" y="2532"/>
                </a:cubicBezTo>
                <a:cubicBezTo>
                  <a:pt x="4375" y="2219"/>
                  <a:pt x="4031" y="2001"/>
                  <a:pt x="3594" y="2001"/>
                </a:cubicBezTo>
                <a:cubicBezTo>
                  <a:pt x="2969" y="2001"/>
                  <a:pt x="2438" y="2532"/>
                  <a:pt x="2438" y="3157"/>
                </a:cubicBezTo>
                <a:cubicBezTo>
                  <a:pt x="2438" y="3219"/>
                  <a:pt x="2438" y="3282"/>
                  <a:pt x="2438" y="3313"/>
                </a:cubicBezTo>
                <a:cubicBezTo>
                  <a:pt x="2125" y="3469"/>
                  <a:pt x="1844" y="3719"/>
                  <a:pt x="1688" y="4031"/>
                </a:cubicBezTo>
                <a:cubicBezTo>
                  <a:pt x="1531" y="3969"/>
                  <a:pt x="1375" y="3938"/>
                  <a:pt x="1188" y="3938"/>
                </a:cubicBezTo>
                <a:cubicBezTo>
                  <a:pt x="531" y="3938"/>
                  <a:pt x="0" y="4468"/>
                  <a:pt x="0" y="5093"/>
                </a:cubicBezTo>
                <a:cubicBezTo>
                  <a:pt x="0" y="5750"/>
                  <a:pt x="531" y="6281"/>
                  <a:pt x="1156" y="6281"/>
                </a:cubicBezTo>
                <a:cubicBezTo>
                  <a:pt x="1313" y="6750"/>
                  <a:pt x="1750" y="7125"/>
                  <a:pt x="2281" y="7125"/>
                </a:cubicBezTo>
                <a:cubicBezTo>
                  <a:pt x="2625" y="7125"/>
                  <a:pt x="2906" y="6968"/>
                  <a:pt x="3125" y="6781"/>
                </a:cubicBezTo>
                <a:cubicBezTo>
                  <a:pt x="3438" y="7312"/>
                  <a:pt x="4031" y="7656"/>
                  <a:pt x="4719" y="7656"/>
                </a:cubicBezTo>
                <a:cubicBezTo>
                  <a:pt x="5219" y="7656"/>
                  <a:pt x="5656" y="7468"/>
                  <a:pt x="6000" y="7156"/>
                </a:cubicBezTo>
                <a:cubicBezTo>
                  <a:pt x="6375" y="7625"/>
                  <a:pt x="6969" y="7937"/>
                  <a:pt x="7624" y="7937"/>
                </a:cubicBezTo>
                <a:cubicBezTo>
                  <a:pt x="8374" y="7937"/>
                  <a:pt x="9030" y="7531"/>
                  <a:pt x="9405" y="6937"/>
                </a:cubicBezTo>
                <a:cubicBezTo>
                  <a:pt x="9718" y="7468"/>
                  <a:pt x="10280" y="7812"/>
                  <a:pt x="10937" y="7812"/>
                </a:cubicBezTo>
                <a:cubicBezTo>
                  <a:pt x="11905" y="7812"/>
                  <a:pt x="12687" y="7062"/>
                  <a:pt x="12718" y="6093"/>
                </a:cubicBezTo>
                <a:cubicBezTo>
                  <a:pt x="12937" y="6250"/>
                  <a:pt x="13218" y="6343"/>
                  <a:pt x="13499" y="6343"/>
                </a:cubicBezTo>
                <a:cubicBezTo>
                  <a:pt x="14218" y="6343"/>
                  <a:pt x="14812" y="5750"/>
                  <a:pt x="14812" y="5031"/>
                </a:cubicBezTo>
                <a:cubicBezTo>
                  <a:pt x="14812" y="4312"/>
                  <a:pt x="14218" y="3719"/>
                  <a:pt x="13499" y="3719"/>
                </a:cubicBezTo>
              </a:path>
            </a:pathLst>
          </a:custGeom>
          <a:solidFill>
            <a:schemeClr val="accent1">
              <a:lumMod val="60000"/>
              <a:lumOff val="40000"/>
            </a:schemeClr>
          </a:solidFill>
          <a:ln>
            <a:noFill/>
          </a:ln>
          <a:effectLst/>
        </p:spPr>
        <p:txBody>
          <a:bodyPr wrap="none" lIns="243785" tIns="121892" rIns="243785" bIns="121892" anchor="ctr"/>
          <a:lstStyle/>
          <a:p>
            <a:endParaRPr lang="en-US" dirty="0"/>
          </a:p>
        </p:txBody>
      </p:sp>
      <p:sp>
        <p:nvSpPr>
          <p:cNvPr id="30" name="Freeform 1"/>
          <p:cNvSpPr>
            <a:spLocks noChangeArrowheads="1"/>
          </p:cNvSpPr>
          <p:nvPr/>
        </p:nvSpPr>
        <p:spPr bwMode="auto">
          <a:xfrm>
            <a:off x="10425725" y="5283526"/>
            <a:ext cx="1513091" cy="895982"/>
          </a:xfrm>
          <a:custGeom>
            <a:avLst/>
            <a:gdLst>
              <a:gd name="T0" fmla="*/ 13499 w 14813"/>
              <a:gd name="T1" fmla="*/ 3719 h 7938"/>
              <a:gd name="T2" fmla="*/ 13499 w 14813"/>
              <a:gd name="T3" fmla="*/ 3719 h 7938"/>
              <a:gd name="T4" fmla="*/ 12874 w 14813"/>
              <a:gd name="T5" fmla="*/ 3876 h 7938"/>
              <a:gd name="T6" fmla="*/ 12874 w 14813"/>
              <a:gd name="T7" fmla="*/ 3782 h 7938"/>
              <a:gd name="T8" fmla="*/ 10718 w 14813"/>
              <a:gd name="T9" fmla="*/ 1657 h 7938"/>
              <a:gd name="T10" fmla="*/ 10499 w 14813"/>
              <a:gd name="T11" fmla="*/ 1657 h 7938"/>
              <a:gd name="T12" fmla="*/ 8499 w 14813"/>
              <a:gd name="T13" fmla="*/ 0 h 7938"/>
              <a:gd name="T14" fmla="*/ 6563 w 14813"/>
              <a:gd name="T15" fmla="*/ 1563 h 7938"/>
              <a:gd name="T16" fmla="*/ 6156 w 14813"/>
              <a:gd name="T17" fmla="*/ 1501 h 7938"/>
              <a:gd name="T18" fmla="*/ 5031 w 14813"/>
              <a:gd name="T19" fmla="*/ 2376 h 7938"/>
              <a:gd name="T20" fmla="*/ 4594 w 14813"/>
              <a:gd name="T21" fmla="*/ 2532 h 7938"/>
              <a:gd name="T22" fmla="*/ 3594 w 14813"/>
              <a:gd name="T23" fmla="*/ 2001 h 7938"/>
              <a:gd name="T24" fmla="*/ 2438 w 14813"/>
              <a:gd name="T25" fmla="*/ 3157 h 7938"/>
              <a:gd name="T26" fmla="*/ 2438 w 14813"/>
              <a:gd name="T27" fmla="*/ 3313 h 7938"/>
              <a:gd name="T28" fmla="*/ 1688 w 14813"/>
              <a:gd name="T29" fmla="*/ 4031 h 7938"/>
              <a:gd name="T30" fmla="*/ 1188 w 14813"/>
              <a:gd name="T31" fmla="*/ 3938 h 7938"/>
              <a:gd name="T32" fmla="*/ 0 w 14813"/>
              <a:gd name="T33" fmla="*/ 5093 h 7938"/>
              <a:gd name="T34" fmla="*/ 1156 w 14813"/>
              <a:gd name="T35" fmla="*/ 6281 h 7938"/>
              <a:gd name="T36" fmla="*/ 2281 w 14813"/>
              <a:gd name="T37" fmla="*/ 7125 h 7938"/>
              <a:gd name="T38" fmla="*/ 3125 w 14813"/>
              <a:gd name="T39" fmla="*/ 6781 h 7938"/>
              <a:gd name="T40" fmla="*/ 4719 w 14813"/>
              <a:gd name="T41" fmla="*/ 7656 h 7938"/>
              <a:gd name="T42" fmla="*/ 6000 w 14813"/>
              <a:gd name="T43" fmla="*/ 7156 h 7938"/>
              <a:gd name="T44" fmla="*/ 7624 w 14813"/>
              <a:gd name="T45" fmla="*/ 7937 h 7938"/>
              <a:gd name="T46" fmla="*/ 9405 w 14813"/>
              <a:gd name="T47" fmla="*/ 6937 h 7938"/>
              <a:gd name="T48" fmla="*/ 10937 w 14813"/>
              <a:gd name="T49" fmla="*/ 7812 h 7938"/>
              <a:gd name="T50" fmla="*/ 12718 w 14813"/>
              <a:gd name="T51" fmla="*/ 6093 h 7938"/>
              <a:gd name="T52" fmla="*/ 13499 w 14813"/>
              <a:gd name="T53" fmla="*/ 6343 h 7938"/>
              <a:gd name="T54" fmla="*/ 14812 w 14813"/>
              <a:gd name="T55" fmla="*/ 5031 h 7938"/>
              <a:gd name="T56" fmla="*/ 13499 w 14813"/>
              <a:gd name="T57" fmla="*/ 3719 h 7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13" h="7938">
                <a:moveTo>
                  <a:pt x="13499" y="3719"/>
                </a:moveTo>
                <a:lnTo>
                  <a:pt x="13499" y="3719"/>
                </a:lnTo>
                <a:cubicBezTo>
                  <a:pt x="13280" y="3719"/>
                  <a:pt x="13062" y="3782"/>
                  <a:pt x="12874" y="3876"/>
                </a:cubicBezTo>
                <a:cubicBezTo>
                  <a:pt x="12874" y="3844"/>
                  <a:pt x="12874" y="3813"/>
                  <a:pt x="12874" y="3782"/>
                </a:cubicBezTo>
                <a:cubicBezTo>
                  <a:pt x="12874" y="2594"/>
                  <a:pt x="11905" y="1657"/>
                  <a:pt x="10718" y="1657"/>
                </a:cubicBezTo>
                <a:cubicBezTo>
                  <a:pt x="10655" y="1657"/>
                  <a:pt x="10561" y="1657"/>
                  <a:pt x="10499" y="1657"/>
                </a:cubicBezTo>
                <a:cubicBezTo>
                  <a:pt x="10343" y="719"/>
                  <a:pt x="9499" y="0"/>
                  <a:pt x="8499" y="0"/>
                </a:cubicBezTo>
                <a:cubicBezTo>
                  <a:pt x="7562" y="0"/>
                  <a:pt x="6750" y="657"/>
                  <a:pt x="6563" y="1563"/>
                </a:cubicBezTo>
                <a:cubicBezTo>
                  <a:pt x="6438" y="1532"/>
                  <a:pt x="6313" y="1501"/>
                  <a:pt x="6156" y="1501"/>
                </a:cubicBezTo>
                <a:cubicBezTo>
                  <a:pt x="5625" y="1501"/>
                  <a:pt x="5156" y="1876"/>
                  <a:pt x="5031" y="2376"/>
                </a:cubicBezTo>
                <a:cubicBezTo>
                  <a:pt x="4875" y="2407"/>
                  <a:pt x="4719" y="2469"/>
                  <a:pt x="4594" y="2532"/>
                </a:cubicBezTo>
                <a:cubicBezTo>
                  <a:pt x="4375" y="2219"/>
                  <a:pt x="4031" y="2001"/>
                  <a:pt x="3594" y="2001"/>
                </a:cubicBezTo>
                <a:cubicBezTo>
                  <a:pt x="2969" y="2001"/>
                  <a:pt x="2438" y="2532"/>
                  <a:pt x="2438" y="3157"/>
                </a:cubicBezTo>
                <a:cubicBezTo>
                  <a:pt x="2438" y="3219"/>
                  <a:pt x="2438" y="3282"/>
                  <a:pt x="2438" y="3313"/>
                </a:cubicBezTo>
                <a:cubicBezTo>
                  <a:pt x="2125" y="3469"/>
                  <a:pt x="1844" y="3719"/>
                  <a:pt x="1688" y="4031"/>
                </a:cubicBezTo>
                <a:cubicBezTo>
                  <a:pt x="1531" y="3969"/>
                  <a:pt x="1375" y="3938"/>
                  <a:pt x="1188" y="3938"/>
                </a:cubicBezTo>
                <a:cubicBezTo>
                  <a:pt x="531" y="3938"/>
                  <a:pt x="0" y="4468"/>
                  <a:pt x="0" y="5093"/>
                </a:cubicBezTo>
                <a:cubicBezTo>
                  <a:pt x="0" y="5750"/>
                  <a:pt x="531" y="6281"/>
                  <a:pt x="1156" y="6281"/>
                </a:cubicBezTo>
                <a:cubicBezTo>
                  <a:pt x="1313" y="6750"/>
                  <a:pt x="1750" y="7125"/>
                  <a:pt x="2281" y="7125"/>
                </a:cubicBezTo>
                <a:cubicBezTo>
                  <a:pt x="2625" y="7125"/>
                  <a:pt x="2906" y="6968"/>
                  <a:pt x="3125" y="6781"/>
                </a:cubicBezTo>
                <a:cubicBezTo>
                  <a:pt x="3438" y="7312"/>
                  <a:pt x="4031" y="7656"/>
                  <a:pt x="4719" y="7656"/>
                </a:cubicBezTo>
                <a:cubicBezTo>
                  <a:pt x="5219" y="7656"/>
                  <a:pt x="5656" y="7468"/>
                  <a:pt x="6000" y="7156"/>
                </a:cubicBezTo>
                <a:cubicBezTo>
                  <a:pt x="6375" y="7625"/>
                  <a:pt x="6969" y="7937"/>
                  <a:pt x="7624" y="7937"/>
                </a:cubicBezTo>
                <a:cubicBezTo>
                  <a:pt x="8374" y="7937"/>
                  <a:pt x="9030" y="7531"/>
                  <a:pt x="9405" y="6937"/>
                </a:cubicBezTo>
                <a:cubicBezTo>
                  <a:pt x="9718" y="7468"/>
                  <a:pt x="10280" y="7812"/>
                  <a:pt x="10937" y="7812"/>
                </a:cubicBezTo>
                <a:cubicBezTo>
                  <a:pt x="11905" y="7812"/>
                  <a:pt x="12687" y="7062"/>
                  <a:pt x="12718" y="6093"/>
                </a:cubicBezTo>
                <a:cubicBezTo>
                  <a:pt x="12937" y="6250"/>
                  <a:pt x="13218" y="6343"/>
                  <a:pt x="13499" y="6343"/>
                </a:cubicBezTo>
                <a:cubicBezTo>
                  <a:pt x="14218" y="6343"/>
                  <a:pt x="14812" y="5750"/>
                  <a:pt x="14812" y="5031"/>
                </a:cubicBezTo>
                <a:cubicBezTo>
                  <a:pt x="14812" y="4312"/>
                  <a:pt x="14218" y="3719"/>
                  <a:pt x="13499" y="3719"/>
                </a:cubicBezTo>
              </a:path>
            </a:pathLst>
          </a:custGeom>
          <a:solidFill>
            <a:schemeClr val="accent2">
              <a:lumMod val="60000"/>
              <a:lumOff val="40000"/>
            </a:schemeClr>
          </a:solidFill>
          <a:ln>
            <a:noFill/>
          </a:ln>
          <a:effectLst/>
        </p:spPr>
        <p:txBody>
          <a:bodyPr wrap="none" lIns="243785" tIns="121892" rIns="243785" bIns="121892" anchor="ctr"/>
          <a:lstStyle/>
          <a:p>
            <a:endParaRPr lang="en-US" dirty="0"/>
          </a:p>
        </p:txBody>
      </p:sp>
      <p:sp>
        <p:nvSpPr>
          <p:cNvPr id="31" name="Freeform 1"/>
          <p:cNvSpPr>
            <a:spLocks noChangeArrowheads="1"/>
          </p:cNvSpPr>
          <p:nvPr/>
        </p:nvSpPr>
        <p:spPr bwMode="auto">
          <a:xfrm>
            <a:off x="14362166" y="7358277"/>
            <a:ext cx="1558346" cy="835294"/>
          </a:xfrm>
          <a:custGeom>
            <a:avLst/>
            <a:gdLst>
              <a:gd name="T0" fmla="*/ 13499 w 14813"/>
              <a:gd name="T1" fmla="*/ 3719 h 7938"/>
              <a:gd name="T2" fmla="*/ 13499 w 14813"/>
              <a:gd name="T3" fmla="*/ 3719 h 7938"/>
              <a:gd name="T4" fmla="*/ 12874 w 14813"/>
              <a:gd name="T5" fmla="*/ 3876 h 7938"/>
              <a:gd name="T6" fmla="*/ 12874 w 14813"/>
              <a:gd name="T7" fmla="*/ 3782 h 7938"/>
              <a:gd name="T8" fmla="*/ 10718 w 14813"/>
              <a:gd name="T9" fmla="*/ 1657 h 7938"/>
              <a:gd name="T10" fmla="*/ 10499 w 14813"/>
              <a:gd name="T11" fmla="*/ 1657 h 7938"/>
              <a:gd name="T12" fmla="*/ 8499 w 14813"/>
              <a:gd name="T13" fmla="*/ 0 h 7938"/>
              <a:gd name="T14" fmla="*/ 6563 w 14813"/>
              <a:gd name="T15" fmla="*/ 1563 h 7938"/>
              <a:gd name="T16" fmla="*/ 6156 w 14813"/>
              <a:gd name="T17" fmla="*/ 1501 h 7938"/>
              <a:gd name="T18" fmla="*/ 5031 w 14813"/>
              <a:gd name="T19" fmla="*/ 2376 h 7938"/>
              <a:gd name="T20" fmla="*/ 4594 w 14813"/>
              <a:gd name="T21" fmla="*/ 2532 h 7938"/>
              <a:gd name="T22" fmla="*/ 3594 w 14813"/>
              <a:gd name="T23" fmla="*/ 2001 h 7938"/>
              <a:gd name="T24" fmla="*/ 2438 w 14813"/>
              <a:gd name="T25" fmla="*/ 3157 h 7938"/>
              <a:gd name="T26" fmla="*/ 2438 w 14813"/>
              <a:gd name="T27" fmla="*/ 3313 h 7938"/>
              <a:gd name="T28" fmla="*/ 1688 w 14813"/>
              <a:gd name="T29" fmla="*/ 4031 h 7938"/>
              <a:gd name="T30" fmla="*/ 1188 w 14813"/>
              <a:gd name="T31" fmla="*/ 3938 h 7938"/>
              <a:gd name="T32" fmla="*/ 0 w 14813"/>
              <a:gd name="T33" fmla="*/ 5093 h 7938"/>
              <a:gd name="T34" fmla="*/ 1156 w 14813"/>
              <a:gd name="T35" fmla="*/ 6281 h 7938"/>
              <a:gd name="T36" fmla="*/ 2281 w 14813"/>
              <a:gd name="T37" fmla="*/ 7125 h 7938"/>
              <a:gd name="T38" fmla="*/ 3125 w 14813"/>
              <a:gd name="T39" fmla="*/ 6781 h 7938"/>
              <a:gd name="T40" fmla="*/ 4719 w 14813"/>
              <a:gd name="T41" fmla="*/ 7656 h 7938"/>
              <a:gd name="T42" fmla="*/ 6000 w 14813"/>
              <a:gd name="T43" fmla="*/ 7156 h 7938"/>
              <a:gd name="T44" fmla="*/ 7624 w 14813"/>
              <a:gd name="T45" fmla="*/ 7937 h 7938"/>
              <a:gd name="T46" fmla="*/ 9405 w 14813"/>
              <a:gd name="T47" fmla="*/ 6937 h 7938"/>
              <a:gd name="T48" fmla="*/ 10937 w 14813"/>
              <a:gd name="T49" fmla="*/ 7812 h 7938"/>
              <a:gd name="T50" fmla="*/ 12718 w 14813"/>
              <a:gd name="T51" fmla="*/ 6093 h 7938"/>
              <a:gd name="T52" fmla="*/ 13499 w 14813"/>
              <a:gd name="T53" fmla="*/ 6343 h 7938"/>
              <a:gd name="T54" fmla="*/ 14812 w 14813"/>
              <a:gd name="T55" fmla="*/ 5031 h 7938"/>
              <a:gd name="T56" fmla="*/ 13499 w 14813"/>
              <a:gd name="T57" fmla="*/ 3719 h 7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13" h="7938">
                <a:moveTo>
                  <a:pt x="13499" y="3719"/>
                </a:moveTo>
                <a:lnTo>
                  <a:pt x="13499" y="3719"/>
                </a:lnTo>
                <a:cubicBezTo>
                  <a:pt x="13280" y="3719"/>
                  <a:pt x="13062" y="3782"/>
                  <a:pt x="12874" y="3876"/>
                </a:cubicBezTo>
                <a:cubicBezTo>
                  <a:pt x="12874" y="3844"/>
                  <a:pt x="12874" y="3813"/>
                  <a:pt x="12874" y="3782"/>
                </a:cubicBezTo>
                <a:cubicBezTo>
                  <a:pt x="12874" y="2594"/>
                  <a:pt x="11905" y="1657"/>
                  <a:pt x="10718" y="1657"/>
                </a:cubicBezTo>
                <a:cubicBezTo>
                  <a:pt x="10655" y="1657"/>
                  <a:pt x="10561" y="1657"/>
                  <a:pt x="10499" y="1657"/>
                </a:cubicBezTo>
                <a:cubicBezTo>
                  <a:pt x="10343" y="719"/>
                  <a:pt x="9499" y="0"/>
                  <a:pt x="8499" y="0"/>
                </a:cubicBezTo>
                <a:cubicBezTo>
                  <a:pt x="7562" y="0"/>
                  <a:pt x="6750" y="657"/>
                  <a:pt x="6563" y="1563"/>
                </a:cubicBezTo>
                <a:cubicBezTo>
                  <a:pt x="6438" y="1532"/>
                  <a:pt x="6313" y="1501"/>
                  <a:pt x="6156" y="1501"/>
                </a:cubicBezTo>
                <a:cubicBezTo>
                  <a:pt x="5625" y="1501"/>
                  <a:pt x="5156" y="1876"/>
                  <a:pt x="5031" y="2376"/>
                </a:cubicBezTo>
                <a:cubicBezTo>
                  <a:pt x="4875" y="2407"/>
                  <a:pt x="4719" y="2469"/>
                  <a:pt x="4594" y="2532"/>
                </a:cubicBezTo>
                <a:cubicBezTo>
                  <a:pt x="4375" y="2219"/>
                  <a:pt x="4031" y="2001"/>
                  <a:pt x="3594" y="2001"/>
                </a:cubicBezTo>
                <a:cubicBezTo>
                  <a:pt x="2969" y="2001"/>
                  <a:pt x="2438" y="2532"/>
                  <a:pt x="2438" y="3157"/>
                </a:cubicBezTo>
                <a:cubicBezTo>
                  <a:pt x="2438" y="3219"/>
                  <a:pt x="2438" y="3282"/>
                  <a:pt x="2438" y="3313"/>
                </a:cubicBezTo>
                <a:cubicBezTo>
                  <a:pt x="2125" y="3469"/>
                  <a:pt x="1844" y="3719"/>
                  <a:pt x="1688" y="4031"/>
                </a:cubicBezTo>
                <a:cubicBezTo>
                  <a:pt x="1531" y="3969"/>
                  <a:pt x="1375" y="3938"/>
                  <a:pt x="1188" y="3938"/>
                </a:cubicBezTo>
                <a:cubicBezTo>
                  <a:pt x="531" y="3938"/>
                  <a:pt x="0" y="4468"/>
                  <a:pt x="0" y="5093"/>
                </a:cubicBezTo>
                <a:cubicBezTo>
                  <a:pt x="0" y="5750"/>
                  <a:pt x="531" y="6281"/>
                  <a:pt x="1156" y="6281"/>
                </a:cubicBezTo>
                <a:cubicBezTo>
                  <a:pt x="1313" y="6750"/>
                  <a:pt x="1750" y="7125"/>
                  <a:pt x="2281" y="7125"/>
                </a:cubicBezTo>
                <a:cubicBezTo>
                  <a:pt x="2625" y="7125"/>
                  <a:pt x="2906" y="6968"/>
                  <a:pt x="3125" y="6781"/>
                </a:cubicBezTo>
                <a:cubicBezTo>
                  <a:pt x="3438" y="7312"/>
                  <a:pt x="4031" y="7656"/>
                  <a:pt x="4719" y="7656"/>
                </a:cubicBezTo>
                <a:cubicBezTo>
                  <a:pt x="5219" y="7656"/>
                  <a:pt x="5656" y="7468"/>
                  <a:pt x="6000" y="7156"/>
                </a:cubicBezTo>
                <a:cubicBezTo>
                  <a:pt x="6375" y="7625"/>
                  <a:pt x="6969" y="7937"/>
                  <a:pt x="7624" y="7937"/>
                </a:cubicBezTo>
                <a:cubicBezTo>
                  <a:pt x="8374" y="7937"/>
                  <a:pt x="9030" y="7531"/>
                  <a:pt x="9405" y="6937"/>
                </a:cubicBezTo>
                <a:cubicBezTo>
                  <a:pt x="9718" y="7468"/>
                  <a:pt x="10280" y="7812"/>
                  <a:pt x="10937" y="7812"/>
                </a:cubicBezTo>
                <a:cubicBezTo>
                  <a:pt x="11905" y="7812"/>
                  <a:pt x="12687" y="7062"/>
                  <a:pt x="12718" y="6093"/>
                </a:cubicBezTo>
                <a:cubicBezTo>
                  <a:pt x="12937" y="6250"/>
                  <a:pt x="13218" y="6343"/>
                  <a:pt x="13499" y="6343"/>
                </a:cubicBezTo>
                <a:cubicBezTo>
                  <a:pt x="14218" y="6343"/>
                  <a:pt x="14812" y="5750"/>
                  <a:pt x="14812" y="5031"/>
                </a:cubicBezTo>
                <a:cubicBezTo>
                  <a:pt x="14812" y="4312"/>
                  <a:pt x="14218" y="3719"/>
                  <a:pt x="13499" y="3719"/>
                </a:cubicBezTo>
              </a:path>
            </a:pathLst>
          </a:custGeom>
          <a:solidFill>
            <a:schemeClr val="accent3">
              <a:lumMod val="60000"/>
              <a:lumOff val="40000"/>
            </a:schemeClr>
          </a:solidFill>
          <a:ln>
            <a:noFill/>
          </a:ln>
          <a:effectLst/>
        </p:spPr>
        <p:txBody>
          <a:bodyPr wrap="none" lIns="243785" tIns="121892" rIns="243785" bIns="121892" anchor="ctr"/>
          <a:lstStyle/>
          <a:p>
            <a:endParaRPr lang="en-US" dirty="0"/>
          </a:p>
        </p:txBody>
      </p:sp>
      <p:sp>
        <p:nvSpPr>
          <p:cNvPr id="32" name="Freeform 1"/>
          <p:cNvSpPr>
            <a:spLocks noChangeArrowheads="1"/>
          </p:cNvSpPr>
          <p:nvPr/>
        </p:nvSpPr>
        <p:spPr bwMode="auto">
          <a:xfrm>
            <a:off x="19015858" y="5653296"/>
            <a:ext cx="1315263" cy="704998"/>
          </a:xfrm>
          <a:custGeom>
            <a:avLst/>
            <a:gdLst>
              <a:gd name="T0" fmla="*/ 13499 w 14813"/>
              <a:gd name="T1" fmla="*/ 3719 h 7938"/>
              <a:gd name="T2" fmla="*/ 13499 w 14813"/>
              <a:gd name="T3" fmla="*/ 3719 h 7938"/>
              <a:gd name="T4" fmla="*/ 12874 w 14813"/>
              <a:gd name="T5" fmla="*/ 3876 h 7938"/>
              <a:gd name="T6" fmla="*/ 12874 w 14813"/>
              <a:gd name="T7" fmla="*/ 3782 h 7938"/>
              <a:gd name="T8" fmla="*/ 10718 w 14813"/>
              <a:gd name="T9" fmla="*/ 1657 h 7938"/>
              <a:gd name="T10" fmla="*/ 10499 w 14813"/>
              <a:gd name="T11" fmla="*/ 1657 h 7938"/>
              <a:gd name="T12" fmla="*/ 8499 w 14813"/>
              <a:gd name="T13" fmla="*/ 0 h 7938"/>
              <a:gd name="T14" fmla="*/ 6563 w 14813"/>
              <a:gd name="T15" fmla="*/ 1563 h 7938"/>
              <a:gd name="T16" fmla="*/ 6156 w 14813"/>
              <a:gd name="T17" fmla="*/ 1501 h 7938"/>
              <a:gd name="T18" fmla="*/ 5031 w 14813"/>
              <a:gd name="T19" fmla="*/ 2376 h 7938"/>
              <a:gd name="T20" fmla="*/ 4594 w 14813"/>
              <a:gd name="T21" fmla="*/ 2532 h 7938"/>
              <a:gd name="T22" fmla="*/ 3594 w 14813"/>
              <a:gd name="T23" fmla="*/ 2001 h 7938"/>
              <a:gd name="T24" fmla="*/ 2438 w 14813"/>
              <a:gd name="T25" fmla="*/ 3157 h 7938"/>
              <a:gd name="T26" fmla="*/ 2438 w 14813"/>
              <a:gd name="T27" fmla="*/ 3313 h 7938"/>
              <a:gd name="T28" fmla="*/ 1688 w 14813"/>
              <a:gd name="T29" fmla="*/ 4031 h 7938"/>
              <a:gd name="T30" fmla="*/ 1188 w 14813"/>
              <a:gd name="T31" fmla="*/ 3938 h 7938"/>
              <a:gd name="T32" fmla="*/ 0 w 14813"/>
              <a:gd name="T33" fmla="*/ 5093 h 7938"/>
              <a:gd name="T34" fmla="*/ 1156 w 14813"/>
              <a:gd name="T35" fmla="*/ 6281 h 7938"/>
              <a:gd name="T36" fmla="*/ 2281 w 14813"/>
              <a:gd name="T37" fmla="*/ 7125 h 7938"/>
              <a:gd name="T38" fmla="*/ 3125 w 14813"/>
              <a:gd name="T39" fmla="*/ 6781 h 7938"/>
              <a:gd name="T40" fmla="*/ 4719 w 14813"/>
              <a:gd name="T41" fmla="*/ 7656 h 7938"/>
              <a:gd name="T42" fmla="*/ 6000 w 14813"/>
              <a:gd name="T43" fmla="*/ 7156 h 7938"/>
              <a:gd name="T44" fmla="*/ 7624 w 14813"/>
              <a:gd name="T45" fmla="*/ 7937 h 7938"/>
              <a:gd name="T46" fmla="*/ 9405 w 14813"/>
              <a:gd name="T47" fmla="*/ 6937 h 7938"/>
              <a:gd name="T48" fmla="*/ 10937 w 14813"/>
              <a:gd name="T49" fmla="*/ 7812 h 7938"/>
              <a:gd name="T50" fmla="*/ 12718 w 14813"/>
              <a:gd name="T51" fmla="*/ 6093 h 7938"/>
              <a:gd name="T52" fmla="*/ 13499 w 14813"/>
              <a:gd name="T53" fmla="*/ 6343 h 7938"/>
              <a:gd name="T54" fmla="*/ 14812 w 14813"/>
              <a:gd name="T55" fmla="*/ 5031 h 7938"/>
              <a:gd name="T56" fmla="*/ 13499 w 14813"/>
              <a:gd name="T57" fmla="*/ 3719 h 7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13" h="7938">
                <a:moveTo>
                  <a:pt x="13499" y="3719"/>
                </a:moveTo>
                <a:lnTo>
                  <a:pt x="13499" y="3719"/>
                </a:lnTo>
                <a:cubicBezTo>
                  <a:pt x="13280" y="3719"/>
                  <a:pt x="13062" y="3782"/>
                  <a:pt x="12874" y="3876"/>
                </a:cubicBezTo>
                <a:cubicBezTo>
                  <a:pt x="12874" y="3844"/>
                  <a:pt x="12874" y="3813"/>
                  <a:pt x="12874" y="3782"/>
                </a:cubicBezTo>
                <a:cubicBezTo>
                  <a:pt x="12874" y="2594"/>
                  <a:pt x="11905" y="1657"/>
                  <a:pt x="10718" y="1657"/>
                </a:cubicBezTo>
                <a:cubicBezTo>
                  <a:pt x="10655" y="1657"/>
                  <a:pt x="10561" y="1657"/>
                  <a:pt x="10499" y="1657"/>
                </a:cubicBezTo>
                <a:cubicBezTo>
                  <a:pt x="10343" y="719"/>
                  <a:pt x="9499" y="0"/>
                  <a:pt x="8499" y="0"/>
                </a:cubicBezTo>
                <a:cubicBezTo>
                  <a:pt x="7562" y="0"/>
                  <a:pt x="6750" y="657"/>
                  <a:pt x="6563" y="1563"/>
                </a:cubicBezTo>
                <a:cubicBezTo>
                  <a:pt x="6438" y="1532"/>
                  <a:pt x="6313" y="1501"/>
                  <a:pt x="6156" y="1501"/>
                </a:cubicBezTo>
                <a:cubicBezTo>
                  <a:pt x="5625" y="1501"/>
                  <a:pt x="5156" y="1876"/>
                  <a:pt x="5031" y="2376"/>
                </a:cubicBezTo>
                <a:cubicBezTo>
                  <a:pt x="4875" y="2407"/>
                  <a:pt x="4719" y="2469"/>
                  <a:pt x="4594" y="2532"/>
                </a:cubicBezTo>
                <a:cubicBezTo>
                  <a:pt x="4375" y="2219"/>
                  <a:pt x="4031" y="2001"/>
                  <a:pt x="3594" y="2001"/>
                </a:cubicBezTo>
                <a:cubicBezTo>
                  <a:pt x="2969" y="2001"/>
                  <a:pt x="2438" y="2532"/>
                  <a:pt x="2438" y="3157"/>
                </a:cubicBezTo>
                <a:cubicBezTo>
                  <a:pt x="2438" y="3219"/>
                  <a:pt x="2438" y="3282"/>
                  <a:pt x="2438" y="3313"/>
                </a:cubicBezTo>
                <a:cubicBezTo>
                  <a:pt x="2125" y="3469"/>
                  <a:pt x="1844" y="3719"/>
                  <a:pt x="1688" y="4031"/>
                </a:cubicBezTo>
                <a:cubicBezTo>
                  <a:pt x="1531" y="3969"/>
                  <a:pt x="1375" y="3938"/>
                  <a:pt x="1188" y="3938"/>
                </a:cubicBezTo>
                <a:cubicBezTo>
                  <a:pt x="531" y="3938"/>
                  <a:pt x="0" y="4468"/>
                  <a:pt x="0" y="5093"/>
                </a:cubicBezTo>
                <a:cubicBezTo>
                  <a:pt x="0" y="5750"/>
                  <a:pt x="531" y="6281"/>
                  <a:pt x="1156" y="6281"/>
                </a:cubicBezTo>
                <a:cubicBezTo>
                  <a:pt x="1313" y="6750"/>
                  <a:pt x="1750" y="7125"/>
                  <a:pt x="2281" y="7125"/>
                </a:cubicBezTo>
                <a:cubicBezTo>
                  <a:pt x="2625" y="7125"/>
                  <a:pt x="2906" y="6968"/>
                  <a:pt x="3125" y="6781"/>
                </a:cubicBezTo>
                <a:cubicBezTo>
                  <a:pt x="3438" y="7312"/>
                  <a:pt x="4031" y="7656"/>
                  <a:pt x="4719" y="7656"/>
                </a:cubicBezTo>
                <a:cubicBezTo>
                  <a:pt x="5219" y="7656"/>
                  <a:pt x="5656" y="7468"/>
                  <a:pt x="6000" y="7156"/>
                </a:cubicBezTo>
                <a:cubicBezTo>
                  <a:pt x="6375" y="7625"/>
                  <a:pt x="6969" y="7937"/>
                  <a:pt x="7624" y="7937"/>
                </a:cubicBezTo>
                <a:cubicBezTo>
                  <a:pt x="8374" y="7937"/>
                  <a:pt x="9030" y="7531"/>
                  <a:pt x="9405" y="6937"/>
                </a:cubicBezTo>
                <a:cubicBezTo>
                  <a:pt x="9718" y="7468"/>
                  <a:pt x="10280" y="7812"/>
                  <a:pt x="10937" y="7812"/>
                </a:cubicBezTo>
                <a:cubicBezTo>
                  <a:pt x="11905" y="7812"/>
                  <a:pt x="12687" y="7062"/>
                  <a:pt x="12718" y="6093"/>
                </a:cubicBezTo>
                <a:cubicBezTo>
                  <a:pt x="12937" y="6250"/>
                  <a:pt x="13218" y="6343"/>
                  <a:pt x="13499" y="6343"/>
                </a:cubicBezTo>
                <a:cubicBezTo>
                  <a:pt x="14218" y="6343"/>
                  <a:pt x="14812" y="5750"/>
                  <a:pt x="14812" y="5031"/>
                </a:cubicBezTo>
                <a:cubicBezTo>
                  <a:pt x="14812" y="4312"/>
                  <a:pt x="14218" y="3719"/>
                  <a:pt x="13499" y="3719"/>
                </a:cubicBezTo>
              </a:path>
            </a:pathLst>
          </a:custGeom>
          <a:solidFill>
            <a:schemeClr val="accent4">
              <a:lumMod val="60000"/>
              <a:lumOff val="40000"/>
            </a:schemeClr>
          </a:solidFill>
          <a:ln>
            <a:noFill/>
          </a:ln>
          <a:effectLst/>
        </p:spPr>
        <p:txBody>
          <a:bodyPr wrap="none" lIns="243785" tIns="121892" rIns="243785" bIns="121892" anchor="ctr"/>
          <a:lstStyle/>
          <a:p>
            <a:endParaRPr lang="en-US" dirty="0"/>
          </a:p>
        </p:txBody>
      </p:sp>
      <p:grpSp>
        <p:nvGrpSpPr>
          <p:cNvPr id="33" name="Group 32"/>
          <p:cNvGrpSpPr/>
          <p:nvPr/>
        </p:nvGrpSpPr>
        <p:grpSpPr>
          <a:xfrm>
            <a:off x="4330902" y="483017"/>
            <a:ext cx="15715847" cy="2079087"/>
            <a:chOff x="5333227" y="483017"/>
            <a:chExt cx="13670022" cy="2079087"/>
          </a:xfrm>
        </p:grpSpPr>
        <p:sp>
          <p:nvSpPr>
            <p:cNvPr id="34" name="TextBox 33"/>
            <p:cNvSpPr txBox="1"/>
            <p:nvPr/>
          </p:nvSpPr>
          <p:spPr>
            <a:xfrm>
              <a:off x="5333227" y="483017"/>
              <a:ext cx="13670022" cy="1446532"/>
            </a:xfrm>
            <a:prstGeom prst="rect">
              <a:avLst/>
            </a:prstGeom>
            <a:noFill/>
          </p:spPr>
          <p:txBody>
            <a:bodyPr wrap="square" lIns="91422" tIns="45711" rIns="91422" bIns="45711" rtlCol="0">
              <a:spAutoFit/>
            </a:bodyPr>
            <a:lstStyle/>
            <a:p>
              <a:pPr algn="ctr"/>
              <a:r>
                <a:rPr lang="en-US" sz="8800" b="1" dirty="0">
                  <a:solidFill>
                    <a:schemeClr val="tx2"/>
                  </a:solidFill>
                  <a:latin typeface="Lato Regular"/>
                  <a:cs typeface="Lato Regular"/>
                </a:rPr>
                <a:t>Why is ESI being deployed?</a:t>
              </a:r>
              <a:endParaRPr lang="id-ID" sz="8800" b="1" dirty="0">
                <a:solidFill>
                  <a:schemeClr val="tx2"/>
                </a:solidFill>
                <a:latin typeface="Lato Regular"/>
                <a:cs typeface="Lato Regular"/>
              </a:endParaRPr>
            </a:p>
          </p:txBody>
        </p:sp>
        <p:sp>
          <p:nvSpPr>
            <p:cNvPr id="35" name="Rectangle 34"/>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36"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The obstacles </a:t>
              </a:r>
              <a:r>
                <a:rPr lang="en-US" sz="3100" dirty="0">
                  <a:solidFill>
                    <a:schemeClr val="accent1"/>
                  </a:solidFill>
                  <a:latin typeface="Lato Light"/>
                  <a:cs typeface="Lato Light"/>
                </a:rPr>
                <a:t>ESI </a:t>
              </a:r>
              <a:r>
                <a:rPr lang="en-US" sz="3100" dirty="0" smtClean="0">
                  <a:solidFill>
                    <a:schemeClr val="accent1"/>
                  </a:solidFill>
                  <a:latin typeface="Lato Light"/>
                  <a:cs typeface="Lato Light"/>
                </a:rPr>
                <a:t>overcomes</a:t>
              </a:r>
              <a:endParaRPr lang="en-US" sz="3100" dirty="0">
                <a:solidFill>
                  <a:schemeClr val="accent1"/>
                </a:solidFill>
                <a:latin typeface="Lato Light"/>
                <a:cs typeface="Lato Light"/>
              </a:endParaRPr>
            </a:p>
          </p:txBody>
        </p:sp>
      </p:grpSp>
      <p:sp>
        <p:nvSpPr>
          <p:cNvPr id="41" name="Freeform 71"/>
          <p:cNvSpPr>
            <a:spLocks noChangeArrowheads="1"/>
          </p:cNvSpPr>
          <p:nvPr/>
        </p:nvSpPr>
        <p:spPr bwMode="auto">
          <a:xfrm rot="11131217">
            <a:off x="518263" y="5404522"/>
            <a:ext cx="909999" cy="675742"/>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12304144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900" decel="100000" fill="hold"/>
                                        <p:tgtEl>
                                          <p:spTgt spid="3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up)">
                                      <p:cBhvr>
                                        <p:cTn id="60" dur="500"/>
                                        <p:tgtEl>
                                          <p:spTgt spid="25"/>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par>
                          <p:cTn id="72" fill="hold">
                            <p:stCondLst>
                              <p:cond delay="500"/>
                            </p:stCondLst>
                            <p:childTnLst>
                              <p:par>
                                <p:cTn id="73" presetID="22" presetClass="entr" presetSubtype="1"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16825815" y="2464508"/>
            <a:ext cx="3697911" cy="11020584"/>
            <a:chOff x="5171283" y="3465939"/>
            <a:chExt cx="1849437" cy="5510292"/>
          </a:xfrm>
        </p:grpSpPr>
        <p:sp>
          <p:nvSpPr>
            <p:cNvPr id="53" name="Freeform 17"/>
            <p:cNvSpPr>
              <a:spLocks/>
            </p:cNvSpPr>
            <p:nvPr/>
          </p:nvSpPr>
          <p:spPr bwMode="auto">
            <a:xfrm>
              <a:off x="6024564" y="6007527"/>
              <a:ext cx="141288" cy="296870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5"/>
            <p:cNvSpPr>
              <a:spLocks/>
            </p:cNvSpPr>
            <p:nvPr/>
          </p:nvSpPr>
          <p:spPr bwMode="auto">
            <a:xfrm>
              <a:off x="5171283"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6"/>
            <p:cNvSpPr>
              <a:spLocks/>
            </p:cNvSpPr>
            <p:nvPr/>
          </p:nvSpPr>
          <p:spPr bwMode="auto">
            <a:xfrm>
              <a:off x="6095208"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56" name="Group 55"/>
            <p:cNvGrpSpPr/>
            <p:nvPr/>
          </p:nvGrpSpPr>
          <p:grpSpPr>
            <a:xfrm>
              <a:off x="5447508" y="3958064"/>
              <a:ext cx="1296987" cy="1885951"/>
              <a:chOff x="4360863" y="3244850"/>
              <a:chExt cx="1296987" cy="1885951"/>
            </a:xfrm>
            <a:solidFill>
              <a:srgbClr val="FFFFFF">
                <a:alpha val="10000"/>
              </a:srgbClr>
            </a:solidFill>
          </p:grpSpPr>
          <p:sp>
            <p:nvSpPr>
              <p:cNvPr id="57"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63" name="Group 62"/>
          <p:cNvGrpSpPr/>
          <p:nvPr/>
        </p:nvGrpSpPr>
        <p:grpSpPr>
          <a:xfrm>
            <a:off x="12472427" y="2464508"/>
            <a:ext cx="3697911" cy="11251492"/>
            <a:chOff x="3602834" y="3465939"/>
            <a:chExt cx="1849437" cy="5625746"/>
          </a:xfrm>
        </p:grpSpPr>
        <p:sp>
          <p:nvSpPr>
            <p:cNvPr id="64" name="Freeform 6"/>
            <p:cNvSpPr>
              <a:spLocks/>
            </p:cNvSpPr>
            <p:nvPr/>
          </p:nvSpPr>
          <p:spPr bwMode="auto">
            <a:xfrm>
              <a:off x="4526759"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17"/>
            <p:cNvSpPr>
              <a:spLocks/>
            </p:cNvSpPr>
            <p:nvPr/>
          </p:nvSpPr>
          <p:spPr bwMode="auto">
            <a:xfrm>
              <a:off x="4456115" y="6007527"/>
              <a:ext cx="141288" cy="3084158"/>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5"/>
            <p:cNvSpPr>
              <a:spLocks/>
            </p:cNvSpPr>
            <p:nvPr/>
          </p:nvSpPr>
          <p:spPr bwMode="auto">
            <a:xfrm>
              <a:off x="3602834"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7" name="Group 66"/>
            <p:cNvGrpSpPr/>
            <p:nvPr/>
          </p:nvGrpSpPr>
          <p:grpSpPr>
            <a:xfrm>
              <a:off x="3879059" y="3958064"/>
              <a:ext cx="1296987" cy="1885951"/>
              <a:chOff x="4360863" y="3244850"/>
              <a:chExt cx="1296987" cy="1885951"/>
            </a:xfrm>
            <a:solidFill>
              <a:srgbClr val="FFFFFF">
                <a:alpha val="10000"/>
              </a:srgbClr>
            </a:solidFill>
          </p:grpSpPr>
          <p:sp>
            <p:nvSpPr>
              <p:cNvPr id="68"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74" name="Group 73"/>
          <p:cNvGrpSpPr/>
          <p:nvPr/>
        </p:nvGrpSpPr>
        <p:grpSpPr>
          <a:xfrm>
            <a:off x="8050771" y="2464509"/>
            <a:ext cx="3697911" cy="11136038"/>
            <a:chOff x="2031209" y="3465939"/>
            <a:chExt cx="1849437" cy="5568019"/>
          </a:xfrm>
        </p:grpSpPr>
        <p:sp>
          <p:nvSpPr>
            <p:cNvPr id="75" name="Freeform 17"/>
            <p:cNvSpPr>
              <a:spLocks/>
            </p:cNvSpPr>
            <p:nvPr/>
          </p:nvSpPr>
          <p:spPr bwMode="auto">
            <a:xfrm>
              <a:off x="2884490" y="6007527"/>
              <a:ext cx="141288" cy="3026431"/>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
            <p:cNvSpPr>
              <a:spLocks/>
            </p:cNvSpPr>
            <p:nvPr/>
          </p:nvSpPr>
          <p:spPr bwMode="auto">
            <a:xfrm>
              <a:off x="2031209"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6"/>
            <p:cNvSpPr>
              <a:spLocks/>
            </p:cNvSpPr>
            <p:nvPr/>
          </p:nvSpPr>
          <p:spPr bwMode="auto">
            <a:xfrm>
              <a:off x="2955134"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78" name="Group 77"/>
            <p:cNvGrpSpPr/>
            <p:nvPr/>
          </p:nvGrpSpPr>
          <p:grpSpPr>
            <a:xfrm>
              <a:off x="2307434" y="3958064"/>
              <a:ext cx="1296987" cy="1885951"/>
              <a:chOff x="4360863" y="3244850"/>
              <a:chExt cx="1296987" cy="1885951"/>
            </a:xfrm>
            <a:solidFill>
              <a:srgbClr val="FFFFFF">
                <a:alpha val="10000"/>
              </a:srgbClr>
            </a:solidFill>
          </p:grpSpPr>
          <p:sp>
            <p:nvSpPr>
              <p:cNvPr id="79"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17" name="Group 116"/>
          <p:cNvGrpSpPr/>
          <p:nvPr/>
        </p:nvGrpSpPr>
        <p:grpSpPr>
          <a:xfrm>
            <a:off x="10355129" y="7877843"/>
            <a:ext cx="3464783" cy="3246642"/>
            <a:chOff x="2055907" y="4177632"/>
            <a:chExt cx="1732843" cy="1732844"/>
          </a:xfrm>
        </p:grpSpPr>
        <p:sp>
          <p:nvSpPr>
            <p:cNvPr id="118" name="Freeform 1"/>
            <p:cNvSpPr>
              <a:spLocks noChangeArrowheads="1"/>
            </p:cNvSpPr>
            <p:nvPr/>
          </p:nvSpPr>
          <p:spPr bwMode="auto">
            <a:xfrm>
              <a:off x="2055907" y="4177632"/>
              <a:ext cx="1732843" cy="1732844"/>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1"/>
            </a:solidFill>
            <a:ln>
              <a:noFill/>
            </a:ln>
            <a:effectLst/>
          </p:spPr>
          <p:txBody>
            <a:bodyPr wrap="none" lIns="121917" tIns="60958" rIns="121917" bIns="60958" anchor="ctr"/>
            <a:lstStyle/>
            <a:p>
              <a:endParaRPr lang="en-US" dirty="0"/>
            </a:p>
          </p:txBody>
        </p:sp>
        <p:sp>
          <p:nvSpPr>
            <p:cNvPr id="119" name="TextBox 118"/>
            <p:cNvSpPr txBox="1"/>
            <p:nvPr/>
          </p:nvSpPr>
          <p:spPr>
            <a:xfrm>
              <a:off x="2336134" y="4216011"/>
              <a:ext cx="1203712" cy="739218"/>
            </a:xfrm>
            <a:prstGeom prst="rect">
              <a:avLst/>
            </a:prstGeom>
            <a:noFill/>
          </p:spPr>
          <p:txBody>
            <a:bodyPr wrap="square" lIns="0" tIns="60958" rIns="0" bIns="0" rtlCol="0">
              <a:spAutoFit/>
            </a:bodyPr>
            <a:lstStyle/>
            <a:p>
              <a:pPr algn="ctr"/>
              <a:r>
                <a:rPr lang="en-US" sz="8600" b="1" dirty="0" smtClean="0">
                  <a:solidFill>
                    <a:schemeClr val="bg1"/>
                  </a:solidFill>
                  <a:latin typeface="Lato Black"/>
                  <a:cs typeface="Lato Black"/>
                </a:rPr>
                <a:t>FIs</a:t>
              </a:r>
              <a:endParaRPr lang="en-US" b="1" dirty="0">
                <a:solidFill>
                  <a:schemeClr val="bg1"/>
                </a:solidFill>
                <a:latin typeface="Lato Black"/>
                <a:cs typeface="Lato Black"/>
              </a:endParaRPr>
            </a:p>
          </p:txBody>
        </p:sp>
      </p:grpSp>
      <p:grpSp>
        <p:nvGrpSpPr>
          <p:cNvPr id="122" name="Group 121"/>
          <p:cNvGrpSpPr/>
          <p:nvPr/>
        </p:nvGrpSpPr>
        <p:grpSpPr>
          <a:xfrm>
            <a:off x="14745541" y="7874291"/>
            <a:ext cx="3464783" cy="3250194"/>
            <a:chOff x="2055907" y="4177632"/>
            <a:chExt cx="1732843" cy="1732844"/>
          </a:xfrm>
          <a:solidFill>
            <a:schemeClr val="accent2"/>
          </a:solidFill>
        </p:grpSpPr>
        <p:sp>
          <p:nvSpPr>
            <p:cNvPr id="123" name="Freeform 1"/>
            <p:cNvSpPr>
              <a:spLocks noChangeArrowheads="1"/>
            </p:cNvSpPr>
            <p:nvPr/>
          </p:nvSpPr>
          <p:spPr bwMode="auto">
            <a:xfrm>
              <a:off x="2055907" y="4177632"/>
              <a:ext cx="1732843" cy="1732844"/>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grpFill/>
            <a:ln>
              <a:noFill/>
            </a:ln>
            <a:effectLst/>
          </p:spPr>
          <p:txBody>
            <a:bodyPr wrap="none" lIns="121917" tIns="60958" rIns="121917" bIns="60958" anchor="ctr"/>
            <a:lstStyle/>
            <a:p>
              <a:endParaRPr lang="en-US" dirty="0"/>
            </a:p>
          </p:txBody>
        </p:sp>
        <p:sp>
          <p:nvSpPr>
            <p:cNvPr id="124" name="TextBox 123"/>
            <p:cNvSpPr txBox="1"/>
            <p:nvPr/>
          </p:nvSpPr>
          <p:spPr>
            <a:xfrm>
              <a:off x="2234506" y="4216011"/>
              <a:ext cx="1385663" cy="738410"/>
            </a:xfrm>
            <a:prstGeom prst="rect">
              <a:avLst/>
            </a:prstGeom>
            <a:grpFill/>
          </p:spPr>
          <p:txBody>
            <a:bodyPr wrap="square" lIns="0" tIns="60958" rIns="0" bIns="0" rtlCol="0">
              <a:spAutoFit/>
            </a:bodyPr>
            <a:lstStyle/>
            <a:p>
              <a:pPr algn="ctr"/>
              <a:r>
                <a:rPr lang="en-US" sz="8600" b="1" dirty="0" smtClean="0">
                  <a:solidFill>
                    <a:schemeClr val="bg1"/>
                  </a:solidFill>
                  <a:latin typeface="Lato Black"/>
                  <a:cs typeface="Lato Black"/>
                </a:rPr>
                <a:t>TSPs</a:t>
              </a:r>
              <a:endParaRPr lang="en-US" b="1" dirty="0">
                <a:solidFill>
                  <a:schemeClr val="bg1"/>
                </a:solidFill>
                <a:latin typeface="Lato Black"/>
                <a:cs typeface="Lato Black"/>
              </a:endParaRPr>
            </a:p>
          </p:txBody>
        </p:sp>
      </p:grpSp>
      <p:grpSp>
        <p:nvGrpSpPr>
          <p:cNvPr id="126" name="Group 125"/>
          <p:cNvGrpSpPr/>
          <p:nvPr/>
        </p:nvGrpSpPr>
        <p:grpSpPr>
          <a:xfrm>
            <a:off x="19057678" y="7877845"/>
            <a:ext cx="3464782" cy="3246640"/>
            <a:chOff x="2055907" y="4177632"/>
            <a:chExt cx="1732843" cy="1732844"/>
          </a:xfrm>
          <a:solidFill>
            <a:schemeClr val="accent3"/>
          </a:solidFill>
        </p:grpSpPr>
        <p:sp>
          <p:nvSpPr>
            <p:cNvPr id="127" name="Freeform 1"/>
            <p:cNvSpPr>
              <a:spLocks noChangeArrowheads="1"/>
            </p:cNvSpPr>
            <p:nvPr/>
          </p:nvSpPr>
          <p:spPr bwMode="auto">
            <a:xfrm>
              <a:off x="2055907" y="4177632"/>
              <a:ext cx="1732843" cy="1732844"/>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grpFill/>
            <a:ln>
              <a:noFill/>
            </a:ln>
            <a:effectLst/>
          </p:spPr>
          <p:txBody>
            <a:bodyPr wrap="none" lIns="121917" tIns="60958" rIns="121917" bIns="60958" anchor="ctr"/>
            <a:lstStyle/>
            <a:p>
              <a:endParaRPr lang="en-US" dirty="0"/>
            </a:p>
          </p:txBody>
        </p:sp>
        <p:sp>
          <p:nvSpPr>
            <p:cNvPr id="128" name="TextBox 127"/>
            <p:cNvSpPr txBox="1"/>
            <p:nvPr/>
          </p:nvSpPr>
          <p:spPr>
            <a:xfrm>
              <a:off x="2173039" y="4247498"/>
              <a:ext cx="1578530" cy="739219"/>
            </a:xfrm>
            <a:prstGeom prst="rect">
              <a:avLst/>
            </a:prstGeom>
            <a:grpFill/>
          </p:spPr>
          <p:txBody>
            <a:bodyPr wrap="square" lIns="0" tIns="60958" rIns="0" bIns="0" rtlCol="0">
              <a:spAutoFit/>
            </a:bodyPr>
            <a:lstStyle/>
            <a:p>
              <a:pPr algn="ctr"/>
              <a:r>
                <a:rPr lang="en-US" sz="8600" b="1" dirty="0" smtClean="0">
                  <a:solidFill>
                    <a:schemeClr val="bg1"/>
                  </a:solidFill>
                  <a:latin typeface="Lato Black"/>
                  <a:cs typeface="Lato Black"/>
                </a:rPr>
                <a:t>SMEs</a:t>
              </a:r>
              <a:endParaRPr lang="en-US" b="1" dirty="0">
                <a:solidFill>
                  <a:schemeClr val="bg1"/>
                </a:solidFill>
                <a:latin typeface="Lato Black"/>
                <a:cs typeface="Lato Black"/>
              </a:endParaRPr>
            </a:p>
          </p:txBody>
        </p:sp>
      </p:grpSp>
      <p:sp>
        <p:nvSpPr>
          <p:cNvPr id="134" name="AutoShape 64"/>
          <p:cNvSpPr>
            <a:spLocks/>
          </p:cNvSpPr>
          <p:nvPr/>
        </p:nvSpPr>
        <p:spPr bwMode="auto">
          <a:xfrm>
            <a:off x="13787018" y="4550064"/>
            <a:ext cx="1207845" cy="11831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6" name="AutoShape 85"/>
          <p:cNvSpPr>
            <a:spLocks/>
          </p:cNvSpPr>
          <p:nvPr/>
        </p:nvSpPr>
        <p:spPr bwMode="auto">
          <a:xfrm>
            <a:off x="22260751" y="4573154"/>
            <a:ext cx="1207845" cy="118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7" name="AutoShape 121"/>
          <p:cNvSpPr>
            <a:spLocks/>
          </p:cNvSpPr>
          <p:nvPr/>
        </p:nvSpPr>
        <p:spPr bwMode="auto">
          <a:xfrm>
            <a:off x="9304858" y="4550065"/>
            <a:ext cx="1203017" cy="1301518"/>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8" name="AutoShape 123"/>
          <p:cNvSpPr>
            <a:spLocks/>
          </p:cNvSpPr>
          <p:nvPr/>
        </p:nvSpPr>
        <p:spPr bwMode="auto">
          <a:xfrm>
            <a:off x="18097428" y="4577207"/>
            <a:ext cx="1203017" cy="13015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85" name="Group 84"/>
          <p:cNvGrpSpPr/>
          <p:nvPr/>
        </p:nvGrpSpPr>
        <p:grpSpPr>
          <a:xfrm>
            <a:off x="6008975" y="483017"/>
            <a:ext cx="12359700" cy="2079087"/>
            <a:chOff x="5988388" y="483017"/>
            <a:chExt cx="12359700" cy="2079087"/>
          </a:xfrm>
        </p:grpSpPr>
        <p:sp>
          <p:nvSpPr>
            <p:cNvPr id="86" name="TextBox 85"/>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What is ESI?</a:t>
              </a:r>
              <a:endParaRPr lang="id-ID" sz="8800" b="1" dirty="0" smtClean="0">
                <a:solidFill>
                  <a:schemeClr val="tx2"/>
                </a:solidFill>
                <a:latin typeface="Lato Regular"/>
                <a:cs typeface="Lato Regular"/>
              </a:endParaRPr>
            </a:p>
          </p:txBody>
        </p:sp>
        <p:sp>
          <p:nvSpPr>
            <p:cNvPr id="87" name="Rectangle 86"/>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8"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Mutual </a:t>
              </a:r>
              <a:r>
                <a:rPr lang="en-US" sz="3100" dirty="0">
                  <a:latin typeface="Lato Light"/>
                  <a:cs typeface="Lato Light"/>
                </a:rPr>
                <a:t>benefit and </a:t>
              </a:r>
              <a:r>
                <a:rPr lang="en-US" sz="3100" dirty="0" smtClean="0">
                  <a:solidFill>
                    <a:schemeClr val="accent1"/>
                  </a:solidFill>
                  <a:latin typeface="Lato Light"/>
                  <a:cs typeface="Lato Light"/>
                </a:rPr>
                <a:t>EE</a:t>
              </a:r>
              <a:endParaRPr lang="en-US" sz="3100" dirty="0">
                <a:solidFill>
                  <a:schemeClr val="accent1"/>
                </a:solidFill>
                <a:latin typeface="Lato Light"/>
                <a:cs typeface="Lato Light"/>
              </a:endParaRPr>
            </a:p>
          </p:txBody>
        </p:sp>
      </p:grpSp>
      <p:sp>
        <p:nvSpPr>
          <p:cNvPr id="89" name="TextBox 88"/>
          <p:cNvSpPr txBox="1"/>
          <p:nvPr/>
        </p:nvSpPr>
        <p:spPr>
          <a:xfrm>
            <a:off x="1409869" y="8254012"/>
            <a:ext cx="4872493" cy="800183"/>
          </a:xfrm>
          <a:prstGeom prst="rect">
            <a:avLst/>
          </a:prstGeom>
          <a:noFill/>
        </p:spPr>
        <p:txBody>
          <a:bodyPr wrap="square" lIns="182843" tIns="91422" rIns="182843" bIns="91422" rtlCol="0">
            <a:spAutoFit/>
          </a:bodyPr>
          <a:lstStyle/>
          <a:p>
            <a:pPr algn="ctr"/>
            <a:r>
              <a:rPr lang="es-US" sz="4000" b="1" dirty="0" err="1" smtClean="0">
                <a:solidFill>
                  <a:schemeClr val="tx2"/>
                </a:solidFill>
                <a:latin typeface="Lato Regular"/>
                <a:cs typeface="Lato Regular"/>
              </a:rPr>
              <a:t>Builds</a:t>
            </a:r>
            <a:r>
              <a:rPr lang="es-US" sz="4000" b="1" dirty="0" smtClean="0">
                <a:solidFill>
                  <a:schemeClr val="tx2"/>
                </a:solidFill>
                <a:latin typeface="Lato Regular"/>
                <a:cs typeface="Lato Regular"/>
              </a:rPr>
              <a:t> Trust</a:t>
            </a:r>
            <a:endParaRPr lang="id-ID" sz="4000" b="1" dirty="0">
              <a:solidFill>
                <a:schemeClr val="tx2"/>
              </a:solidFill>
              <a:latin typeface="Lato Regular"/>
              <a:cs typeface="Lato Regular"/>
            </a:endParaRPr>
          </a:p>
        </p:txBody>
      </p:sp>
      <p:sp>
        <p:nvSpPr>
          <p:cNvPr id="90" name="TextBox 89"/>
          <p:cNvSpPr txBox="1"/>
          <p:nvPr/>
        </p:nvSpPr>
        <p:spPr>
          <a:xfrm>
            <a:off x="1388480" y="8995796"/>
            <a:ext cx="4953000" cy="1384958"/>
          </a:xfrm>
          <a:prstGeom prst="rect">
            <a:avLst/>
          </a:prstGeom>
          <a:noFill/>
        </p:spPr>
        <p:txBody>
          <a:bodyPr wrap="square" lIns="182843" tIns="91422" rIns="182843" bIns="91422" rtlCol="0">
            <a:spAutoFit/>
          </a:bodyPr>
          <a:lstStyle/>
          <a:p>
            <a:pPr algn="ctr"/>
            <a:r>
              <a:rPr lang="en-US" sz="2600" dirty="0" smtClean="0">
                <a:latin typeface="Lato Light"/>
                <a:cs typeface="Lato Light"/>
              </a:rPr>
              <a:t>Creates partnership among stakeholders, commitment on actual results.</a:t>
            </a:r>
            <a:endParaRPr lang="en-US" sz="2600" b="1" dirty="0">
              <a:latin typeface="Lato Light"/>
              <a:cs typeface="Lato Light"/>
            </a:endParaRPr>
          </a:p>
        </p:txBody>
      </p:sp>
      <p:sp>
        <p:nvSpPr>
          <p:cNvPr id="91" name="Round Diagonal Corner Rectangle 90"/>
          <p:cNvSpPr/>
          <p:nvPr/>
        </p:nvSpPr>
        <p:spPr>
          <a:xfrm rot="5400000">
            <a:off x="2614968" y="4424364"/>
            <a:ext cx="2602435" cy="2601757"/>
          </a:xfrm>
          <a:prstGeom prst="round2DiagRect">
            <a:avLst>
              <a:gd name="adj1" fmla="val 1884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92" name="Freeform 290"/>
          <p:cNvSpPr>
            <a:spLocks noChangeArrowheads="1"/>
          </p:cNvSpPr>
          <p:nvPr/>
        </p:nvSpPr>
        <p:spPr bwMode="auto">
          <a:xfrm>
            <a:off x="3290970" y="5305468"/>
            <a:ext cx="1426320" cy="1104742"/>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pic>
        <p:nvPicPr>
          <p:cNvPr id="93" name="Bild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2224" y="9202525"/>
            <a:ext cx="2170849" cy="187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Bild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81368" y="9397443"/>
            <a:ext cx="1734975" cy="17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Image result for construction project manager clipar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724386" y="9198956"/>
            <a:ext cx="1629001" cy="196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986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2250"/>
                                        <p:tgtEl>
                                          <p:spTgt spid="85"/>
                                        </p:tgtEl>
                                      </p:cBhvr>
                                    </p:animEffect>
                                    <p:anim calcmode="lin" valueType="num">
                                      <p:cBhvr>
                                        <p:cTn id="8" dur="2250" fill="hold"/>
                                        <p:tgtEl>
                                          <p:spTgt spid="85"/>
                                        </p:tgtEl>
                                        <p:attrNameLst>
                                          <p:attrName>ppt_x</p:attrName>
                                        </p:attrNameLst>
                                      </p:cBhvr>
                                      <p:tavLst>
                                        <p:tav tm="0">
                                          <p:val>
                                            <p:strVal val="#ppt_x"/>
                                          </p:val>
                                        </p:tav>
                                        <p:tav tm="100000">
                                          <p:val>
                                            <p:strVal val="#ppt_x"/>
                                          </p:val>
                                        </p:tav>
                                      </p:tavLst>
                                    </p:anim>
                                    <p:anim calcmode="lin" valueType="num">
                                      <p:cBhvr>
                                        <p:cTn id="9" dur="2250" fill="hold"/>
                                        <p:tgtEl>
                                          <p:spTgt spid="85"/>
                                        </p:tgtEl>
                                        <p:attrNameLst>
                                          <p:attrName>ppt_y</p:attrName>
                                        </p:attrNameLst>
                                      </p:cBhvr>
                                      <p:tavLst>
                                        <p:tav tm="0">
                                          <p:val>
                                            <p:strVal val="#ppt_y+.1"/>
                                          </p:val>
                                        </p:tav>
                                        <p:tav tm="100000">
                                          <p:val>
                                            <p:strVal val="#ppt_y"/>
                                          </p:val>
                                        </p:tav>
                                      </p:tavLst>
                                    </p:anim>
                                  </p:childTnLst>
                                </p:cTn>
                              </p:par>
                            </p:childTnLst>
                          </p:cTn>
                        </p:par>
                        <p:par>
                          <p:cTn id="10" fill="hold">
                            <p:stCondLst>
                              <p:cond delay="2250"/>
                            </p:stCondLst>
                            <p:childTnLst>
                              <p:par>
                                <p:cTn id="11" presetID="2" presetClass="entr" presetSubtype="4"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ppt_x"/>
                                          </p:val>
                                        </p:tav>
                                        <p:tav tm="100000">
                                          <p:val>
                                            <p:strVal val="#ppt_x"/>
                                          </p:val>
                                        </p:tav>
                                      </p:tavLst>
                                    </p:anim>
                                    <p:anim calcmode="lin" valueType="num">
                                      <p:cBhvr additive="base">
                                        <p:cTn id="14" dur="500" fill="hold"/>
                                        <p:tgtEl>
                                          <p:spTgt spid="74"/>
                                        </p:tgtEl>
                                        <p:attrNameLst>
                                          <p:attrName>ppt_y</p:attrName>
                                        </p:attrNameLst>
                                      </p:cBhvr>
                                      <p:tavLst>
                                        <p:tav tm="0">
                                          <p:val>
                                            <p:strVal val="1+#ppt_h/2"/>
                                          </p:val>
                                        </p:tav>
                                        <p:tav tm="100000">
                                          <p:val>
                                            <p:strVal val="#ppt_y"/>
                                          </p:val>
                                        </p:tav>
                                      </p:tavLst>
                                    </p:anim>
                                  </p:childTnLst>
                                </p:cTn>
                              </p:par>
                            </p:childTnLst>
                          </p:cTn>
                        </p:par>
                        <p:par>
                          <p:cTn id="15" fill="hold">
                            <p:stCondLst>
                              <p:cond delay="2750"/>
                            </p:stCondLst>
                            <p:childTnLst>
                              <p:par>
                                <p:cTn id="16" presetID="53" presetClass="entr" presetSubtype="16" fill="hold" grpId="0" nodeType="after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500" fill="hold"/>
                                        <p:tgtEl>
                                          <p:spTgt spid="137"/>
                                        </p:tgtEl>
                                        <p:attrNameLst>
                                          <p:attrName>ppt_w</p:attrName>
                                        </p:attrNameLst>
                                      </p:cBhvr>
                                      <p:tavLst>
                                        <p:tav tm="0">
                                          <p:val>
                                            <p:fltVal val="0"/>
                                          </p:val>
                                        </p:tav>
                                        <p:tav tm="100000">
                                          <p:val>
                                            <p:strVal val="#ppt_w"/>
                                          </p:val>
                                        </p:tav>
                                      </p:tavLst>
                                    </p:anim>
                                    <p:anim calcmode="lin" valueType="num">
                                      <p:cBhvr>
                                        <p:cTn id="19" dur="500" fill="hold"/>
                                        <p:tgtEl>
                                          <p:spTgt spid="137"/>
                                        </p:tgtEl>
                                        <p:attrNameLst>
                                          <p:attrName>ppt_h</p:attrName>
                                        </p:attrNameLst>
                                      </p:cBhvr>
                                      <p:tavLst>
                                        <p:tav tm="0">
                                          <p:val>
                                            <p:fltVal val="0"/>
                                          </p:val>
                                        </p:tav>
                                        <p:tav tm="100000">
                                          <p:val>
                                            <p:strVal val="#ppt_h"/>
                                          </p:val>
                                        </p:tav>
                                      </p:tavLst>
                                    </p:anim>
                                    <p:animEffect transition="in" filter="fade">
                                      <p:cBhvr>
                                        <p:cTn id="20" dur="500"/>
                                        <p:tgtEl>
                                          <p:spTgt spid="137"/>
                                        </p:tgtEl>
                                      </p:cBhvr>
                                    </p:animEffect>
                                  </p:childTnLst>
                                </p:cTn>
                              </p:par>
                            </p:childTnLst>
                          </p:cTn>
                        </p:par>
                        <p:par>
                          <p:cTn id="21" fill="hold">
                            <p:stCondLst>
                              <p:cond delay="3250"/>
                            </p:stCondLst>
                            <p:childTnLst>
                              <p:par>
                                <p:cTn id="22" presetID="2" presetClass="entr" presetSubtype="4"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ppt_x"/>
                                          </p:val>
                                        </p:tav>
                                        <p:tav tm="100000">
                                          <p:val>
                                            <p:strVal val="#ppt_x"/>
                                          </p:val>
                                        </p:tav>
                                      </p:tavLst>
                                    </p:anim>
                                    <p:anim calcmode="lin" valueType="num">
                                      <p:cBhvr additive="base">
                                        <p:cTn id="25" dur="500" fill="hold"/>
                                        <p:tgtEl>
                                          <p:spTgt spid="63"/>
                                        </p:tgtEl>
                                        <p:attrNameLst>
                                          <p:attrName>ppt_y</p:attrName>
                                        </p:attrNameLst>
                                      </p:cBhvr>
                                      <p:tavLst>
                                        <p:tav tm="0">
                                          <p:val>
                                            <p:strVal val="1+#ppt_h/2"/>
                                          </p:val>
                                        </p:tav>
                                        <p:tav tm="100000">
                                          <p:val>
                                            <p:strVal val="#ppt_y"/>
                                          </p:val>
                                        </p:tav>
                                      </p:tavLst>
                                    </p:anim>
                                  </p:childTnLst>
                                </p:cTn>
                              </p:par>
                            </p:childTnLst>
                          </p:cTn>
                        </p:par>
                        <p:par>
                          <p:cTn id="26" fill="hold">
                            <p:stCondLst>
                              <p:cond delay="3750"/>
                            </p:stCondLst>
                            <p:childTnLst>
                              <p:par>
                                <p:cTn id="27" presetID="53" presetClass="entr" presetSubtype="16" fill="hold" grpId="0" nodeType="afterEffect">
                                  <p:stCondLst>
                                    <p:cond delay="0"/>
                                  </p:stCondLst>
                                  <p:childTnLst>
                                    <p:set>
                                      <p:cBhvr>
                                        <p:cTn id="28" dur="1" fill="hold">
                                          <p:stCondLst>
                                            <p:cond delay="0"/>
                                          </p:stCondLst>
                                        </p:cTn>
                                        <p:tgtEl>
                                          <p:spTgt spid="134"/>
                                        </p:tgtEl>
                                        <p:attrNameLst>
                                          <p:attrName>style.visibility</p:attrName>
                                        </p:attrNameLst>
                                      </p:cBhvr>
                                      <p:to>
                                        <p:strVal val="visible"/>
                                      </p:to>
                                    </p:set>
                                    <p:anim calcmode="lin" valueType="num">
                                      <p:cBhvr>
                                        <p:cTn id="29" dur="500" fill="hold"/>
                                        <p:tgtEl>
                                          <p:spTgt spid="134"/>
                                        </p:tgtEl>
                                        <p:attrNameLst>
                                          <p:attrName>ppt_w</p:attrName>
                                        </p:attrNameLst>
                                      </p:cBhvr>
                                      <p:tavLst>
                                        <p:tav tm="0">
                                          <p:val>
                                            <p:fltVal val="0"/>
                                          </p:val>
                                        </p:tav>
                                        <p:tav tm="100000">
                                          <p:val>
                                            <p:strVal val="#ppt_w"/>
                                          </p:val>
                                        </p:tav>
                                      </p:tavLst>
                                    </p:anim>
                                    <p:anim calcmode="lin" valueType="num">
                                      <p:cBhvr>
                                        <p:cTn id="30" dur="500" fill="hold"/>
                                        <p:tgtEl>
                                          <p:spTgt spid="134"/>
                                        </p:tgtEl>
                                        <p:attrNameLst>
                                          <p:attrName>ppt_h</p:attrName>
                                        </p:attrNameLst>
                                      </p:cBhvr>
                                      <p:tavLst>
                                        <p:tav tm="0">
                                          <p:val>
                                            <p:fltVal val="0"/>
                                          </p:val>
                                        </p:tav>
                                        <p:tav tm="100000">
                                          <p:val>
                                            <p:strVal val="#ppt_h"/>
                                          </p:val>
                                        </p:tav>
                                      </p:tavLst>
                                    </p:anim>
                                    <p:animEffect transition="in" filter="fade">
                                      <p:cBhvr>
                                        <p:cTn id="31" dur="500"/>
                                        <p:tgtEl>
                                          <p:spTgt spid="134"/>
                                        </p:tgtEl>
                                      </p:cBhvr>
                                    </p:animEffect>
                                  </p:childTnLst>
                                </p:cTn>
                              </p:par>
                            </p:childTnLst>
                          </p:cTn>
                        </p:par>
                        <p:par>
                          <p:cTn id="32" fill="hold">
                            <p:stCondLst>
                              <p:cond delay="4250"/>
                            </p:stCondLst>
                            <p:childTnLst>
                              <p:par>
                                <p:cTn id="33" presetID="2" presetClass="entr" presetSubtype="4"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childTnLst>
                          </p:cTn>
                        </p:par>
                        <p:par>
                          <p:cTn id="37" fill="hold">
                            <p:stCondLst>
                              <p:cond delay="4750"/>
                            </p:stCondLst>
                            <p:childTnLst>
                              <p:par>
                                <p:cTn id="38" presetID="53" presetClass="entr" presetSubtype="16" fill="hold" grpId="0" nodeType="afterEffect">
                                  <p:stCondLst>
                                    <p:cond delay="0"/>
                                  </p:stCondLst>
                                  <p:childTnLst>
                                    <p:set>
                                      <p:cBhvr>
                                        <p:cTn id="39" dur="1" fill="hold">
                                          <p:stCondLst>
                                            <p:cond delay="0"/>
                                          </p:stCondLst>
                                        </p:cTn>
                                        <p:tgtEl>
                                          <p:spTgt spid="138"/>
                                        </p:tgtEl>
                                        <p:attrNameLst>
                                          <p:attrName>style.visibility</p:attrName>
                                        </p:attrNameLst>
                                      </p:cBhvr>
                                      <p:to>
                                        <p:strVal val="visible"/>
                                      </p:to>
                                    </p:set>
                                    <p:anim calcmode="lin" valueType="num">
                                      <p:cBhvr>
                                        <p:cTn id="40" dur="500" fill="hold"/>
                                        <p:tgtEl>
                                          <p:spTgt spid="138"/>
                                        </p:tgtEl>
                                        <p:attrNameLst>
                                          <p:attrName>ppt_w</p:attrName>
                                        </p:attrNameLst>
                                      </p:cBhvr>
                                      <p:tavLst>
                                        <p:tav tm="0">
                                          <p:val>
                                            <p:fltVal val="0"/>
                                          </p:val>
                                        </p:tav>
                                        <p:tav tm="100000">
                                          <p:val>
                                            <p:strVal val="#ppt_w"/>
                                          </p:val>
                                        </p:tav>
                                      </p:tavLst>
                                    </p:anim>
                                    <p:anim calcmode="lin" valueType="num">
                                      <p:cBhvr>
                                        <p:cTn id="41" dur="500" fill="hold"/>
                                        <p:tgtEl>
                                          <p:spTgt spid="138"/>
                                        </p:tgtEl>
                                        <p:attrNameLst>
                                          <p:attrName>ppt_h</p:attrName>
                                        </p:attrNameLst>
                                      </p:cBhvr>
                                      <p:tavLst>
                                        <p:tav tm="0">
                                          <p:val>
                                            <p:fltVal val="0"/>
                                          </p:val>
                                        </p:tav>
                                        <p:tav tm="100000">
                                          <p:val>
                                            <p:strVal val="#ppt_h"/>
                                          </p:val>
                                        </p:tav>
                                      </p:tavLst>
                                    </p:anim>
                                    <p:animEffect transition="in" filter="fade">
                                      <p:cBhvr>
                                        <p:cTn id="42" dur="500"/>
                                        <p:tgtEl>
                                          <p:spTgt spid="138"/>
                                        </p:tgtEl>
                                      </p:cBhvr>
                                    </p:animEffect>
                                  </p:childTnLst>
                                </p:cTn>
                              </p:par>
                            </p:childTnLst>
                          </p:cTn>
                        </p:par>
                        <p:par>
                          <p:cTn id="43" fill="hold">
                            <p:stCondLst>
                              <p:cond delay="5250"/>
                            </p:stCondLst>
                            <p:childTnLst>
                              <p:par>
                                <p:cTn id="44" presetID="53" presetClass="entr" presetSubtype="16" fill="hold" grpId="0" nodeType="afterEffect">
                                  <p:stCondLst>
                                    <p:cond delay="0"/>
                                  </p:stCondLst>
                                  <p:childTnLst>
                                    <p:set>
                                      <p:cBhvr>
                                        <p:cTn id="45" dur="1" fill="hold">
                                          <p:stCondLst>
                                            <p:cond delay="0"/>
                                          </p:stCondLst>
                                        </p:cTn>
                                        <p:tgtEl>
                                          <p:spTgt spid="136"/>
                                        </p:tgtEl>
                                        <p:attrNameLst>
                                          <p:attrName>style.visibility</p:attrName>
                                        </p:attrNameLst>
                                      </p:cBhvr>
                                      <p:to>
                                        <p:strVal val="visible"/>
                                      </p:to>
                                    </p:set>
                                    <p:anim calcmode="lin" valueType="num">
                                      <p:cBhvr>
                                        <p:cTn id="46" dur="500" fill="hold"/>
                                        <p:tgtEl>
                                          <p:spTgt spid="136"/>
                                        </p:tgtEl>
                                        <p:attrNameLst>
                                          <p:attrName>ppt_w</p:attrName>
                                        </p:attrNameLst>
                                      </p:cBhvr>
                                      <p:tavLst>
                                        <p:tav tm="0">
                                          <p:val>
                                            <p:fltVal val="0"/>
                                          </p:val>
                                        </p:tav>
                                        <p:tav tm="100000">
                                          <p:val>
                                            <p:strVal val="#ppt_w"/>
                                          </p:val>
                                        </p:tav>
                                      </p:tavLst>
                                    </p:anim>
                                    <p:anim calcmode="lin" valueType="num">
                                      <p:cBhvr>
                                        <p:cTn id="47" dur="500" fill="hold"/>
                                        <p:tgtEl>
                                          <p:spTgt spid="136"/>
                                        </p:tgtEl>
                                        <p:attrNameLst>
                                          <p:attrName>ppt_h</p:attrName>
                                        </p:attrNameLst>
                                      </p:cBhvr>
                                      <p:tavLst>
                                        <p:tav tm="0">
                                          <p:val>
                                            <p:fltVal val="0"/>
                                          </p:val>
                                        </p:tav>
                                        <p:tav tm="100000">
                                          <p:val>
                                            <p:strVal val="#ppt_h"/>
                                          </p:val>
                                        </p:tav>
                                      </p:tavLst>
                                    </p:anim>
                                    <p:animEffect transition="in" filter="fade">
                                      <p:cBhvr>
                                        <p:cTn id="48" dur="500"/>
                                        <p:tgtEl>
                                          <p:spTgt spid="136"/>
                                        </p:tgtEl>
                                      </p:cBhvr>
                                    </p:animEffect>
                                  </p:childTnLst>
                                </p:cTn>
                              </p:par>
                            </p:childTnLst>
                          </p:cTn>
                        </p:par>
                        <p:par>
                          <p:cTn id="49" fill="hold">
                            <p:stCondLst>
                              <p:cond delay="5750"/>
                            </p:stCondLst>
                            <p:childTnLst>
                              <p:par>
                                <p:cTn id="50" presetID="10" presetClass="entr" presetSubtype="0" fill="hold" nodeType="after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fade">
                                      <p:cBhvr>
                                        <p:cTn id="52" dur="500"/>
                                        <p:tgtEl>
                                          <p:spTgt spid="117"/>
                                        </p:tgtEl>
                                      </p:cBhvr>
                                    </p:animEffect>
                                  </p:childTnLst>
                                </p:cTn>
                              </p:par>
                              <p:par>
                                <p:cTn id="53" presetID="1" presetClass="entr" presetSubtype="0" fill="hold" nodeType="withEffect">
                                  <p:stCondLst>
                                    <p:cond delay="0"/>
                                  </p:stCondLst>
                                  <p:childTnLst>
                                    <p:set>
                                      <p:cBhvr>
                                        <p:cTn id="54" dur="1" fill="hold">
                                          <p:stCondLst>
                                            <p:cond delay="0"/>
                                          </p:stCondLst>
                                        </p:cTn>
                                        <p:tgtEl>
                                          <p:spTgt spid="93"/>
                                        </p:tgtEl>
                                        <p:attrNameLst>
                                          <p:attrName>style.visibility</p:attrName>
                                        </p:attrNameLst>
                                      </p:cBhvr>
                                      <p:to>
                                        <p:strVal val="visible"/>
                                      </p:to>
                                    </p:set>
                                  </p:childTnLst>
                                </p:cTn>
                              </p:par>
                              <p:par>
                                <p:cTn id="55" presetID="10" presetClass="entr" presetSubtype="0" fill="hold" nodeType="withEffect">
                                  <p:stCondLst>
                                    <p:cond delay="0"/>
                                  </p:stCondLst>
                                  <p:childTnLst>
                                    <p:set>
                                      <p:cBhvr>
                                        <p:cTn id="56" dur="1" fill="hold">
                                          <p:stCondLst>
                                            <p:cond delay="0"/>
                                          </p:stCondLst>
                                        </p:cTn>
                                        <p:tgtEl>
                                          <p:spTgt spid="122"/>
                                        </p:tgtEl>
                                        <p:attrNameLst>
                                          <p:attrName>style.visibility</p:attrName>
                                        </p:attrNameLst>
                                      </p:cBhvr>
                                      <p:to>
                                        <p:strVal val="visible"/>
                                      </p:to>
                                    </p:set>
                                    <p:animEffect transition="in" filter="fade">
                                      <p:cBhvr>
                                        <p:cTn id="57" dur="500"/>
                                        <p:tgtEl>
                                          <p:spTgt spid="122"/>
                                        </p:tgtEl>
                                      </p:cBhvr>
                                    </p:animEffect>
                                  </p:childTnLst>
                                </p:cTn>
                              </p:par>
                              <p:par>
                                <p:cTn id="58" presetID="1" presetClass="entr" presetSubtype="0" fill="hold" nodeType="withEffect">
                                  <p:stCondLst>
                                    <p:cond delay="0"/>
                                  </p:stCondLst>
                                  <p:childTnLst>
                                    <p:set>
                                      <p:cBhvr>
                                        <p:cTn id="59" dur="1" fill="hold">
                                          <p:stCondLst>
                                            <p:cond delay="0"/>
                                          </p:stCondLst>
                                        </p:cTn>
                                        <p:tgtEl>
                                          <p:spTgt spid="3078"/>
                                        </p:tgtEl>
                                        <p:attrNameLst>
                                          <p:attrName>style.visibility</p:attrName>
                                        </p:attrNameLst>
                                      </p:cBhvr>
                                      <p:to>
                                        <p:strVal val="visible"/>
                                      </p:to>
                                    </p:set>
                                  </p:childTnLst>
                                </p:cTn>
                              </p:par>
                              <p:par>
                                <p:cTn id="60" presetID="10" presetClass="entr" presetSubtype="0" fill="hold" nodeType="withEffect">
                                  <p:stCondLst>
                                    <p:cond delay="0"/>
                                  </p:stCondLst>
                                  <p:childTnLst>
                                    <p:set>
                                      <p:cBhvr>
                                        <p:cTn id="61" dur="1" fill="hold">
                                          <p:stCondLst>
                                            <p:cond delay="0"/>
                                          </p:stCondLst>
                                        </p:cTn>
                                        <p:tgtEl>
                                          <p:spTgt spid="126"/>
                                        </p:tgtEl>
                                        <p:attrNameLst>
                                          <p:attrName>style.visibility</p:attrName>
                                        </p:attrNameLst>
                                      </p:cBhvr>
                                      <p:to>
                                        <p:strVal val="visible"/>
                                      </p:to>
                                    </p:set>
                                    <p:animEffect transition="in" filter="fade">
                                      <p:cBhvr>
                                        <p:cTn id="62" dur="500"/>
                                        <p:tgtEl>
                                          <p:spTgt spid="126"/>
                                        </p:tgtEl>
                                      </p:cBhvr>
                                    </p:animEffec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childTnLst>
                          </p:cTn>
                        </p:par>
                        <p:par>
                          <p:cTn id="65" fill="hold">
                            <p:stCondLst>
                              <p:cond delay="6250"/>
                            </p:stCondLst>
                            <p:childTnLst>
                              <p:par>
                                <p:cTn id="66" presetID="10" presetClass="entr" presetSubtype="0" fill="hold" grpId="0" nodeType="after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8000"/>
                                        <p:tgtEl>
                                          <p:spTgt spid="9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fade">
                                      <p:cBhvr>
                                        <p:cTn id="71" dur="500"/>
                                        <p:tgtEl>
                                          <p:spTgt spid="9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fade">
                                      <p:cBhvr>
                                        <p:cTn id="74" dur="500"/>
                                        <p:tgtEl>
                                          <p:spTgt spid="8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0"/>
                                        </p:tgtEl>
                                        <p:attrNameLst>
                                          <p:attrName>style.visibility</p:attrName>
                                        </p:attrNameLst>
                                      </p:cBhvr>
                                      <p:to>
                                        <p:strVal val="visible"/>
                                      </p:to>
                                    </p:set>
                                    <p:animEffect transition="in" filter="fade">
                                      <p:cBhvr>
                                        <p:cTn id="7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6" grpId="0" animBg="1"/>
      <p:bldP spid="137" grpId="0" animBg="1"/>
      <p:bldP spid="138" grpId="0" animBg="1"/>
      <p:bldP spid="89" grpId="0"/>
      <p:bldP spid="90" grpId="0"/>
      <p:bldP spid="91" grpId="0" animBg="1"/>
      <p:bldP spid="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2427982" y="2324689"/>
            <a:ext cx="3785987" cy="3346731"/>
            <a:chOff x="915489" y="871757"/>
            <a:chExt cx="1420115" cy="1255024"/>
          </a:xfrm>
        </p:grpSpPr>
        <p:sp>
          <p:nvSpPr>
            <p:cNvPr id="26" name="Teardrop 25"/>
            <p:cNvSpPr/>
            <p:nvPr/>
          </p:nvSpPr>
          <p:spPr bwMode="auto">
            <a:xfrm rot="8100000">
              <a:off x="1430575" y="871757"/>
              <a:ext cx="417512" cy="41751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Content Placeholder 2"/>
            <p:cNvSpPr txBox="1">
              <a:spLocks/>
            </p:cNvSpPr>
            <p:nvPr/>
          </p:nvSpPr>
          <p:spPr bwMode="auto">
            <a:xfrm>
              <a:off x="915489" y="1364755"/>
              <a:ext cx="1420115" cy="762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Market Assessment</a:t>
              </a:r>
              <a:endParaRPr lang="en-US" sz="3200" dirty="0">
                <a:solidFill>
                  <a:schemeClr val="tx2"/>
                </a:solidFill>
                <a:latin typeface="Lato Regular"/>
                <a:cs typeface="Lato Regular"/>
              </a:endParaRPr>
            </a:p>
          </p:txBody>
        </p:sp>
        <p:grpSp>
          <p:nvGrpSpPr>
            <p:cNvPr id="28" name="Group 4699"/>
            <p:cNvGrpSpPr>
              <a:grpSpLocks/>
            </p:cNvGrpSpPr>
            <p:nvPr/>
          </p:nvGrpSpPr>
          <p:grpSpPr bwMode="auto">
            <a:xfrm>
              <a:off x="1520226" y="1020230"/>
              <a:ext cx="241710" cy="167336"/>
              <a:chOff x="3908425" y="4124324"/>
              <a:chExt cx="546100" cy="319088"/>
            </a:xfrm>
            <a:solidFill>
              <a:schemeClr val="bg1"/>
            </a:solidFill>
          </p:grpSpPr>
          <p:sp>
            <p:nvSpPr>
              <p:cNvPr id="29"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solidFill>
                    <a:schemeClr val="bg1"/>
                  </a:solidFill>
                  <a:ea typeface="SimSun" charset="0"/>
                </a:endParaRPr>
              </a:p>
            </p:txBody>
          </p:sp>
          <p:sp>
            <p:nvSpPr>
              <p:cNvPr id="30"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solidFill>
                    <a:schemeClr val="bg1"/>
                  </a:solidFill>
                  <a:ea typeface="SimSun" charset="0"/>
                </a:endParaRPr>
              </a:p>
            </p:txBody>
          </p:sp>
          <p:sp>
            <p:nvSpPr>
              <p:cNvPr id="31"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solidFill>
                    <a:schemeClr val="bg1"/>
                  </a:solidFill>
                  <a:ea typeface="SimSun" charset="0"/>
                </a:endParaRPr>
              </a:p>
            </p:txBody>
          </p:sp>
        </p:grpSp>
      </p:grpSp>
      <p:grpSp>
        <p:nvGrpSpPr>
          <p:cNvPr id="61" name="Group 60"/>
          <p:cNvGrpSpPr/>
          <p:nvPr/>
        </p:nvGrpSpPr>
        <p:grpSpPr>
          <a:xfrm>
            <a:off x="18305642" y="2337479"/>
            <a:ext cx="3894163" cy="3327470"/>
            <a:chOff x="9155207" y="1168739"/>
            <a:chExt cx="1947589" cy="1663735"/>
          </a:xfrm>
        </p:grpSpPr>
        <p:sp>
          <p:nvSpPr>
            <p:cNvPr id="17" name="Teardrop 16"/>
            <p:cNvSpPr/>
            <p:nvPr/>
          </p:nvSpPr>
          <p:spPr bwMode="auto">
            <a:xfrm rot="8100000">
              <a:off x="9852069" y="1168739"/>
              <a:ext cx="556683" cy="55668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18" name="Content Placeholder 2"/>
            <p:cNvSpPr txBox="1">
              <a:spLocks/>
            </p:cNvSpPr>
            <p:nvPr/>
          </p:nvSpPr>
          <p:spPr bwMode="auto">
            <a:xfrm>
              <a:off x="9155207" y="1816439"/>
              <a:ext cx="1947589" cy="101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a:solidFill>
                    <a:schemeClr val="tx2"/>
                  </a:solidFill>
                  <a:latin typeface="Lato Regular"/>
                  <a:cs typeface="Lato Regular"/>
                </a:rPr>
                <a:t>Financing </a:t>
              </a:r>
              <a:r>
                <a:rPr lang="en-US" sz="3200" dirty="0" smtClean="0">
                  <a:solidFill>
                    <a:schemeClr val="tx2"/>
                  </a:solidFill>
                  <a:latin typeface="Lato Regular"/>
                  <a:cs typeface="Lato Regular"/>
                </a:rPr>
                <a:t>Structure</a:t>
              </a:r>
              <a:endParaRPr lang="en-US" sz="2400" dirty="0">
                <a:latin typeface="Lato Light"/>
                <a:cs typeface="Lato Light"/>
              </a:endParaRPr>
            </a:p>
          </p:txBody>
        </p:sp>
        <p:sp>
          <p:nvSpPr>
            <p:cNvPr id="32" name="Freeform 429"/>
            <p:cNvSpPr>
              <a:spLocks noChangeArrowheads="1"/>
            </p:cNvSpPr>
            <p:nvPr/>
          </p:nvSpPr>
          <p:spPr bwMode="auto">
            <a:xfrm>
              <a:off x="10000271" y="1293967"/>
              <a:ext cx="302205" cy="300039"/>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a:extLst/>
          </p:spPr>
          <p:txBody>
            <a:bodyPr wrap="none" lIns="121917" tIns="60958" rIns="121917" bIns="60958" anchor="ctr"/>
            <a:lstStyle/>
            <a:p>
              <a:pPr>
                <a:defRPr/>
              </a:pPr>
              <a:endParaRPr lang="en-US" dirty="0">
                <a:ea typeface="SimSun" charset="0"/>
              </a:endParaRPr>
            </a:p>
          </p:txBody>
        </p:sp>
      </p:grpSp>
      <p:grpSp>
        <p:nvGrpSpPr>
          <p:cNvPr id="64" name="Group 63"/>
          <p:cNvGrpSpPr/>
          <p:nvPr/>
        </p:nvGrpSpPr>
        <p:grpSpPr>
          <a:xfrm>
            <a:off x="1175658" y="9670931"/>
            <a:ext cx="6270171" cy="3327282"/>
            <a:chOff x="587982" y="4835465"/>
            <a:chExt cx="3135902" cy="1663641"/>
          </a:xfrm>
        </p:grpSpPr>
        <p:sp>
          <p:nvSpPr>
            <p:cNvPr id="15" name="Teardrop 14"/>
            <p:cNvSpPr/>
            <p:nvPr/>
          </p:nvSpPr>
          <p:spPr bwMode="auto">
            <a:xfrm rot="8100000">
              <a:off x="1901085" y="4835465"/>
              <a:ext cx="556683" cy="55668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16" name="Content Placeholder 2"/>
            <p:cNvSpPr txBox="1">
              <a:spLocks/>
            </p:cNvSpPr>
            <p:nvPr/>
          </p:nvSpPr>
          <p:spPr bwMode="auto">
            <a:xfrm>
              <a:off x="587982" y="5483071"/>
              <a:ext cx="3135902" cy="101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Promotion / Communication</a:t>
              </a:r>
              <a:endParaRPr lang="en-US" sz="2400" dirty="0">
                <a:latin typeface="Lato Light"/>
                <a:cs typeface="Lato Light"/>
              </a:endParaRPr>
            </a:p>
          </p:txBody>
        </p:sp>
        <p:grpSp>
          <p:nvGrpSpPr>
            <p:cNvPr id="33" name="Group 32"/>
            <p:cNvGrpSpPr/>
            <p:nvPr/>
          </p:nvGrpSpPr>
          <p:grpSpPr>
            <a:xfrm>
              <a:off x="2037765" y="4951388"/>
              <a:ext cx="294784" cy="429075"/>
              <a:chOff x="1533086" y="3713538"/>
              <a:chExt cx="221088" cy="321806"/>
            </a:xfrm>
          </p:grpSpPr>
          <p:sp>
            <p:nvSpPr>
              <p:cNvPr id="34" name="Freeform 166"/>
              <p:cNvSpPr>
                <a:spLocks noChangeArrowheads="1"/>
              </p:cNvSpPr>
              <p:nvPr/>
            </p:nvSpPr>
            <p:spPr bwMode="auto">
              <a:xfrm>
                <a:off x="1533086" y="3713538"/>
                <a:ext cx="221088" cy="321806"/>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35" name="Freeform 167"/>
              <p:cNvSpPr>
                <a:spLocks noChangeArrowheads="1"/>
              </p:cNvSpPr>
              <p:nvPr/>
            </p:nvSpPr>
            <p:spPr bwMode="auto">
              <a:xfrm>
                <a:off x="1622749" y="3794604"/>
                <a:ext cx="40533" cy="40532"/>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grpSp>
      <p:grpSp>
        <p:nvGrpSpPr>
          <p:cNvPr id="62" name="Group 61"/>
          <p:cNvGrpSpPr/>
          <p:nvPr/>
        </p:nvGrpSpPr>
        <p:grpSpPr>
          <a:xfrm>
            <a:off x="2427982" y="5928871"/>
            <a:ext cx="3785988" cy="3327470"/>
            <a:chOff x="1214307" y="2964435"/>
            <a:chExt cx="1893487" cy="1663735"/>
          </a:xfrm>
        </p:grpSpPr>
        <p:sp>
          <p:nvSpPr>
            <p:cNvPr id="13" name="Teardrop 12"/>
            <p:cNvSpPr/>
            <p:nvPr/>
          </p:nvSpPr>
          <p:spPr bwMode="auto">
            <a:xfrm rot="8100000">
              <a:off x="1901085" y="2964435"/>
              <a:ext cx="556683" cy="556683"/>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14" name="Content Placeholder 2"/>
            <p:cNvSpPr txBox="1">
              <a:spLocks/>
            </p:cNvSpPr>
            <p:nvPr/>
          </p:nvSpPr>
          <p:spPr bwMode="auto">
            <a:xfrm>
              <a:off x="1214307" y="3612135"/>
              <a:ext cx="1893487" cy="101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Standard Contract</a:t>
              </a:r>
              <a:endParaRPr lang="en-US" sz="2400" dirty="0">
                <a:latin typeface="Lato Light"/>
                <a:cs typeface="Lato Light"/>
              </a:endParaRPr>
            </a:p>
          </p:txBody>
        </p:sp>
        <p:grpSp>
          <p:nvGrpSpPr>
            <p:cNvPr id="39" name="Group 38"/>
            <p:cNvGrpSpPr/>
            <p:nvPr/>
          </p:nvGrpSpPr>
          <p:grpSpPr>
            <a:xfrm>
              <a:off x="2033519" y="3086714"/>
              <a:ext cx="296967" cy="352647"/>
              <a:chOff x="2060819" y="1388284"/>
              <a:chExt cx="271040" cy="321860"/>
            </a:xfrm>
            <a:solidFill>
              <a:schemeClr val="bg1"/>
            </a:solidFill>
          </p:grpSpPr>
          <p:sp>
            <p:nvSpPr>
              <p:cNvPr id="40"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1"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2"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3"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grpSp>
      <p:grpSp>
        <p:nvGrpSpPr>
          <p:cNvPr id="63" name="Group 62"/>
          <p:cNvGrpSpPr/>
          <p:nvPr/>
        </p:nvGrpSpPr>
        <p:grpSpPr>
          <a:xfrm>
            <a:off x="18037008" y="5941654"/>
            <a:ext cx="4390097" cy="3328628"/>
            <a:chOff x="9020852" y="2970827"/>
            <a:chExt cx="2195620" cy="1664314"/>
          </a:xfrm>
        </p:grpSpPr>
        <p:sp>
          <p:nvSpPr>
            <p:cNvPr id="19" name="Teardrop 18"/>
            <p:cNvSpPr/>
            <p:nvPr/>
          </p:nvSpPr>
          <p:spPr bwMode="auto">
            <a:xfrm rot="8100000">
              <a:off x="9852069" y="2970827"/>
              <a:ext cx="556683" cy="55668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20" name="Content Placeholder 2"/>
            <p:cNvSpPr txBox="1">
              <a:spLocks/>
            </p:cNvSpPr>
            <p:nvPr/>
          </p:nvSpPr>
          <p:spPr bwMode="auto">
            <a:xfrm>
              <a:off x="9020852" y="3619106"/>
              <a:ext cx="2195620" cy="101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Validation / Verification</a:t>
              </a:r>
              <a:endParaRPr lang="en-US" sz="2400" dirty="0">
                <a:latin typeface="Lato Light"/>
                <a:cs typeface="Lato Light"/>
              </a:endParaRPr>
            </a:p>
          </p:txBody>
        </p:sp>
        <p:sp>
          <p:nvSpPr>
            <p:cNvPr id="49" name="Freeform 298"/>
            <p:cNvSpPr>
              <a:spLocks noChangeArrowheads="1"/>
            </p:cNvSpPr>
            <p:nvPr/>
          </p:nvSpPr>
          <p:spPr bwMode="auto">
            <a:xfrm>
              <a:off x="9955994" y="3082627"/>
              <a:ext cx="346012" cy="34601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a:extLst/>
          </p:spPr>
          <p:txBody>
            <a:bodyPr wrap="none" lIns="121917" tIns="60958" rIns="121917" bIns="60958" anchor="ctr"/>
            <a:lstStyle/>
            <a:p>
              <a:pPr>
                <a:defRPr/>
              </a:pPr>
              <a:endParaRPr lang="en-US" dirty="0">
                <a:ea typeface="SimSun" charset="0"/>
              </a:endParaRPr>
            </a:p>
          </p:txBody>
        </p:sp>
      </p:grpSp>
      <p:grpSp>
        <p:nvGrpSpPr>
          <p:cNvPr id="65" name="Group 64"/>
          <p:cNvGrpSpPr/>
          <p:nvPr/>
        </p:nvGrpSpPr>
        <p:grpSpPr>
          <a:xfrm>
            <a:off x="9840722" y="10181127"/>
            <a:ext cx="4931956" cy="3327470"/>
            <a:chOff x="4921642" y="4843675"/>
            <a:chExt cx="2466620" cy="1663735"/>
          </a:xfrm>
        </p:grpSpPr>
        <p:sp>
          <p:nvSpPr>
            <p:cNvPr id="23" name="Teardrop 22"/>
            <p:cNvSpPr/>
            <p:nvPr/>
          </p:nvSpPr>
          <p:spPr bwMode="auto">
            <a:xfrm rot="8100000">
              <a:off x="5830135" y="4843675"/>
              <a:ext cx="556683" cy="556683"/>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24" name="Content Placeholder 2"/>
            <p:cNvSpPr txBox="1">
              <a:spLocks/>
            </p:cNvSpPr>
            <p:nvPr/>
          </p:nvSpPr>
          <p:spPr bwMode="auto">
            <a:xfrm>
              <a:off x="4921642" y="5491375"/>
              <a:ext cx="2466620" cy="101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Energy Savings Insurance</a:t>
              </a:r>
              <a:endParaRPr lang="en-US" sz="2400" dirty="0">
                <a:latin typeface="Lato Light"/>
                <a:cs typeface="Lato Light"/>
              </a:endParaRPr>
            </a:p>
          </p:txBody>
        </p:sp>
        <p:grpSp>
          <p:nvGrpSpPr>
            <p:cNvPr id="51" name="Group 30"/>
            <p:cNvGrpSpPr>
              <a:grpSpLocks/>
            </p:cNvGrpSpPr>
            <p:nvPr/>
          </p:nvGrpSpPr>
          <p:grpSpPr bwMode="auto">
            <a:xfrm>
              <a:off x="5934076" y="4946919"/>
              <a:ext cx="357669" cy="357669"/>
              <a:chOff x="1865313" y="2312988"/>
              <a:chExt cx="446087" cy="446087"/>
            </a:xfrm>
            <a:solidFill>
              <a:schemeClr val="bg1"/>
            </a:solidFill>
          </p:grpSpPr>
          <p:sp>
            <p:nvSpPr>
              <p:cNvPr id="52"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53"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grpSp>
      <p:grpSp>
        <p:nvGrpSpPr>
          <p:cNvPr id="66" name="Group 65"/>
          <p:cNvGrpSpPr/>
          <p:nvPr/>
        </p:nvGrpSpPr>
        <p:grpSpPr>
          <a:xfrm>
            <a:off x="18464801" y="9683715"/>
            <a:ext cx="3647728" cy="3327470"/>
            <a:chOff x="9234805" y="4841857"/>
            <a:chExt cx="1824339" cy="1663735"/>
          </a:xfrm>
        </p:grpSpPr>
        <p:sp>
          <p:nvSpPr>
            <p:cNvPr id="21" name="Teardrop 20"/>
            <p:cNvSpPr/>
            <p:nvPr/>
          </p:nvSpPr>
          <p:spPr bwMode="auto">
            <a:xfrm rot="8100000">
              <a:off x="9852069" y="4841857"/>
              <a:ext cx="556683" cy="556683"/>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22" name="Content Placeholder 2"/>
            <p:cNvSpPr txBox="1">
              <a:spLocks/>
            </p:cNvSpPr>
            <p:nvPr/>
          </p:nvSpPr>
          <p:spPr bwMode="auto">
            <a:xfrm>
              <a:off x="9234805" y="5489557"/>
              <a:ext cx="1824339" cy="101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Capacity Creation</a:t>
              </a:r>
              <a:endParaRPr lang="en-US" sz="2400" dirty="0">
                <a:latin typeface="Lato Light"/>
                <a:cs typeface="Lato Light"/>
              </a:endParaRPr>
            </a:p>
          </p:txBody>
        </p:sp>
        <p:sp>
          <p:nvSpPr>
            <p:cNvPr id="56" name="Freeform 576"/>
            <p:cNvSpPr>
              <a:spLocks noChangeArrowheads="1"/>
            </p:cNvSpPr>
            <p:nvPr/>
          </p:nvSpPr>
          <p:spPr bwMode="auto">
            <a:xfrm>
              <a:off x="9974502" y="4969156"/>
              <a:ext cx="321257" cy="321257"/>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a:extLst/>
          </p:spPr>
          <p:txBody>
            <a:bodyPr wrap="none" lIns="121917" tIns="60958" rIns="121917" bIns="60958" anchor="ctr"/>
            <a:lstStyle/>
            <a:p>
              <a:pPr>
                <a:defRPr/>
              </a:pPr>
              <a:endParaRPr lang="en-US" dirty="0">
                <a:ea typeface="SimSun" charset="0"/>
              </a:endParaRPr>
            </a:p>
          </p:txBody>
        </p:sp>
      </p:grpSp>
      <p:sp>
        <p:nvSpPr>
          <p:cNvPr id="6" name="Freeform 1"/>
          <p:cNvSpPr>
            <a:spLocks noChangeArrowheads="1"/>
          </p:cNvSpPr>
          <p:nvPr/>
        </p:nvSpPr>
        <p:spPr bwMode="auto">
          <a:xfrm>
            <a:off x="9036346" y="4522206"/>
            <a:ext cx="2723651" cy="2530492"/>
          </a:xfrm>
          <a:custGeom>
            <a:avLst/>
            <a:gdLst>
              <a:gd name="T0" fmla="*/ 2687 w 3532"/>
              <a:gd name="T1" fmla="*/ 719 h 3282"/>
              <a:gd name="T2" fmla="*/ 2687 w 3532"/>
              <a:gd name="T3" fmla="*/ 719 h 3282"/>
              <a:gd name="T4" fmla="*/ 2687 w 3532"/>
              <a:gd name="T5" fmla="*/ 594 h 3282"/>
              <a:gd name="T6" fmla="*/ 2218 w 3532"/>
              <a:gd name="T7" fmla="*/ 94 h 3282"/>
              <a:gd name="T8" fmla="*/ 1750 w 3532"/>
              <a:gd name="T9" fmla="*/ 375 h 3282"/>
              <a:gd name="T10" fmla="*/ 781 w 3532"/>
              <a:gd name="T11" fmla="*/ 0 h 3282"/>
              <a:gd name="T12" fmla="*/ 750 w 3532"/>
              <a:gd name="T13" fmla="*/ 0 h 3282"/>
              <a:gd name="T14" fmla="*/ 0 w 3532"/>
              <a:gd name="T15" fmla="*/ 3281 h 3282"/>
              <a:gd name="T16" fmla="*/ 593 w 3532"/>
              <a:gd name="T17" fmla="*/ 2906 h 3282"/>
              <a:gd name="T18" fmla="*/ 750 w 3532"/>
              <a:gd name="T19" fmla="*/ 2343 h 3282"/>
              <a:gd name="T20" fmla="*/ 1750 w 3532"/>
              <a:gd name="T21" fmla="*/ 2219 h 3282"/>
              <a:gd name="T22" fmla="*/ 2031 w 3532"/>
              <a:gd name="T23" fmla="*/ 2062 h 3282"/>
              <a:gd name="T24" fmla="*/ 2718 w 3532"/>
              <a:gd name="T25" fmla="*/ 1625 h 3282"/>
              <a:gd name="T26" fmla="*/ 3531 w 3532"/>
              <a:gd name="T27" fmla="*/ 1000 h 3282"/>
              <a:gd name="T28" fmla="*/ 2687 w 3532"/>
              <a:gd name="T29" fmla="*/ 719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32" h="3282">
                <a:moveTo>
                  <a:pt x="2687" y="719"/>
                </a:moveTo>
                <a:lnTo>
                  <a:pt x="2687" y="719"/>
                </a:lnTo>
                <a:cubicBezTo>
                  <a:pt x="2687" y="656"/>
                  <a:pt x="2687" y="625"/>
                  <a:pt x="2687" y="594"/>
                </a:cubicBezTo>
                <a:cubicBezTo>
                  <a:pt x="2687" y="312"/>
                  <a:pt x="2468" y="94"/>
                  <a:pt x="2218" y="94"/>
                </a:cubicBezTo>
                <a:cubicBezTo>
                  <a:pt x="2000" y="94"/>
                  <a:pt x="1843" y="187"/>
                  <a:pt x="1750" y="375"/>
                </a:cubicBezTo>
                <a:cubicBezTo>
                  <a:pt x="781" y="0"/>
                  <a:pt x="781" y="0"/>
                  <a:pt x="781" y="0"/>
                </a:cubicBezTo>
                <a:cubicBezTo>
                  <a:pt x="750" y="0"/>
                  <a:pt x="750" y="0"/>
                  <a:pt x="750" y="0"/>
                </a:cubicBezTo>
                <a:cubicBezTo>
                  <a:pt x="0" y="3281"/>
                  <a:pt x="0" y="3281"/>
                  <a:pt x="0" y="3281"/>
                </a:cubicBezTo>
                <a:cubicBezTo>
                  <a:pt x="593" y="2906"/>
                  <a:pt x="593" y="2906"/>
                  <a:pt x="593" y="2906"/>
                </a:cubicBezTo>
                <a:cubicBezTo>
                  <a:pt x="562" y="2719"/>
                  <a:pt x="625" y="2531"/>
                  <a:pt x="750" y="2343"/>
                </a:cubicBezTo>
                <a:cubicBezTo>
                  <a:pt x="1000" y="2031"/>
                  <a:pt x="1437" y="2000"/>
                  <a:pt x="1750" y="2219"/>
                </a:cubicBezTo>
                <a:cubicBezTo>
                  <a:pt x="2031" y="2062"/>
                  <a:pt x="2031" y="2062"/>
                  <a:pt x="2031" y="2062"/>
                </a:cubicBezTo>
                <a:cubicBezTo>
                  <a:pt x="2718" y="1625"/>
                  <a:pt x="2718" y="1625"/>
                  <a:pt x="2718" y="1625"/>
                </a:cubicBezTo>
                <a:cubicBezTo>
                  <a:pt x="2937" y="1343"/>
                  <a:pt x="3218" y="1125"/>
                  <a:pt x="3531" y="1000"/>
                </a:cubicBezTo>
                <a:lnTo>
                  <a:pt x="2687" y="719"/>
                </a:lnTo>
              </a:path>
            </a:pathLst>
          </a:custGeom>
          <a:solidFill>
            <a:schemeClr val="accent3"/>
          </a:solidFill>
          <a:ln>
            <a:noFill/>
          </a:ln>
          <a:effectLst/>
        </p:spPr>
        <p:txBody>
          <a:bodyPr wrap="none" lIns="243785" tIns="121892" rIns="243785" bIns="121892" anchor="ctr"/>
          <a:lstStyle/>
          <a:p>
            <a:endParaRPr lang="en-US" dirty="0"/>
          </a:p>
        </p:txBody>
      </p:sp>
      <p:sp>
        <p:nvSpPr>
          <p:cNvPr id="7" name="Freeform 3"/>
          <p:cNvSpPr>
            <a:spLocks noChangeArrowheads="1"/>
          </p:cNvSpPr>
          <p:nvPr/>
        </p:nvSpPr>
        <p:spPr bwMode="auto">
          <a:xfrm>
            <a:off x="9036336" y="6110570"/>
            <a:ext cx="1927978" cy="3159712"/>
          </a:xfrm>
          <a:custGeom>
            <a:avLst/>
            <a:gdLst>
              <a:gd name="T0" fmla="*/ 2500 w 2501"/>
              <a:gd name="T1" fmla="*/ 0 h 4095"/>
              <a:gd name="T2" fmla="*/ 2500 w 2501"/>
              <a:gd name="T3" fmla="*/ 0 h 4095"/>
              <a:gd name="T4" fmla="*/ 1718 w 2501"/>
              <a:gd name="T5" fmla="*/ 469 h 4095"/>
              <a:gd name="T6" fmla="*/ 1656 w 2501"/>
              <a:gd name="T7" fmla="*/ 375 h 4095"/>
              <a:gd name="T8" fmla="*/ 937 w 2501"/>
              <a:gd name="T9" fmla="*/ 438 h 4095"/>
              <a:gd name="T10" fmla="*/ 875 w 2501"/>
              <a:gd name="T11" fmla="*/ 969 h 4095"/>
              <a:gd name="T12" fmla="*/ 0 w 2501"/>
              <a:gd name="T13" fmla="*/ 1500 h 4095"/>
              <a:gd name="T14" fmla="*/ 2093 w 2501"/>
              <a:gd name="T15" fmla="*/ 4094 h 4095"/>
              <a:gd name="T16" fmla="*/ 2156 w 2501"/>
              <a:gd name="T17" fmla="*/ 3469 h 4095"/>
              <a:gd name="T18" fmla="*/ 1812 w 2501"/>
              <a:gd name="T19" fmla="*/ 3000 h 4095"/>
              <a:gd name="T20" fmla="*/ 2343 w 2501"/>
              <a:gd name="T21" fmla="*/ 2125 h 4095"/>
              <a:gd name="T22" fmla="*/ 2406 w 2501"/>
              <a:gd name="T23" fmla="*/ 1625 h 4095"/>
              <a:gd name="T24" fmla="*/ 2468 w 2501"/>
              <a:gd name="T25" fmla="*/ 1000 h 4095"/>
              <a:gd name="T26" fmla="*/ 2406 w 2501"/>
              <a:gd name="T27" fmla="*/ 532 h 4095"/>
              <a:gd name="T28" fmla="*/ 2500 w 2501"/>
              <a:gd name="T29" fmla="*/ 0 h 4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1" h="4095">
                <a:moveTo>
                  <a:pt x="2500" y="0"/>
                </a:moveTo>
                <a:lnTo>
                  <a:pt x="2500" y="0"/>
                </a:lnTo>
                <a:cubicBezTo>
                  <a:pt x="1718" y="469"/>
                  <a:pt x="1718" y="469"/>
                  <a:pt x="1718" y="469"/>
                </a:cubicBezTo>
                <a:cubicBezTo>
                  <a:pt x="1718" y="438"/>
                  <a:pt x="1687" y="407"/>
                  <a:pt x="1656" y="375"/>
                </a:cubicBezTo>
                <a:cubicBezTo>
                  <a:pt x="1437" y="219"/>
                  <a:pt x="1125" y="250"/>
                  <a:pt x="937" y="438"/>
                </a:cubicBezTo>
                <a:cubicBezTo>
                  <a:pt x="812" y="594"/>
                  <a:pt x="812" y="813"/>
                  <a:pt x="875" y="969"/>
                </a:cubicBezTo>
                <a:cubicBezTo>
                  <a:pt x="0" y="1500"/>
                  <a:pt x="0" y="1500"/>
                  <a:pt x="0" y="1500"/>
                </a:cubicBezTo>
                <a:cubicBezTo>
                  <a:pt x="2093" y="4094"/>
                  <a:pt x="2093" y="4094"/>
                  <a:pt x="2093" y="4094"/>
                </a:cubicBezTo>
                <a:cubicBezTo>
                  <a:pt x="2156" y="3469"/>
                  <a:pt x="2156" y="3469"/>
                  <a:pt x="2156" y="3469"/>
                </a:cubicBezTo>
                <a:cubicBezTo>
                  <a:pt x="2000" y="3375"/>
                  <a:pt x="1875" y="3219"/>
                  <a:pt x="1812" y="3000"/>
                </a:cubicBezTo>
                <a:cubicBezTo>
                  <a:pt x="1718" y="2625"/>
                  <a:pt x="1968" y="2250"/>
                  <a:pt x="2343" y="2125"/>
                </a:cubicBezTo>
                <a:cubicBezTo>
                  <a:pt x="2406" y="1625"/>
                  <a:pt x="2406" y="1625"/>
                  <a:pt x="2406" y="1625"/>
                </a:cubicBezTo>
                <a:cubicBezTo>
                  <a:pt x="2468" y="1000"/>
                  <a:pt x="2468" y="1000"/>
                  <a:pt x="2468" y="1000"/>
                </a:cubicBezTo>
                <a:cubicBezTo>
                  <a:pt x="2437" y="844"/>
                  <a:pt x="2406" y="688"/>
                  <a:pt x="2406" y="532"/>
                </a:cubicBezTo>
                <a:cubicBezTo>
                  <a:pt x="2406" y="344"/>
                  <a:pt x="2437" y="157"/>
                  <a:pt x="2500" y="0"/>
                </a:cubicBezTo>
              </a:path>
            </a:pathLst>
          </a:custGeom>
          <a:solidFill>
            <a:schemeClr val="accent6"/>
          </a:solidFill>
          <a:ln>
            <a:noFill/>
          </a:ln>
          <a:effectLst/>
        </p:spPr>
        <p:txBody>
          <a:bodyPr wrap="none" lIns="243785" tIns="121892" rIns="243785" bIns="121892" anchor="ctr"/>
          <a:lstStyle/>
          <a:p>
            <a:endParaRPr lang="en-US" dirty="0"/>
          </a:p>
        </p:txBody>
      </p:sp>
      <p:sp>
        <p:nvSpPr>
          <p:cNvPr id="8" name="Freeform 5"/>
          <p:cNvSpPr>
            <a:spLocks noChangeArrowheads="1"/>
          </p:cNvSpPr>
          <p:nvPr/>
        </p:nvSpPr>
        <p:spPr bwMode="auto">
          <a:xfrm>
            <a:off x="10580081" y="7222760"/>
            <a:ext cx="2771256" cy="2217580"/>
          </a:xfrm>
          <a:custGeom>
            <a:avLst/>
            <a:gdLst>
              <a:gd name="T0" fmla="*/ 3592 w 3593"/>
              <a:gd name="T1" fmla="*/ 2875 h 2876"/>
              <a:gd name="T2" fmla="*/ 3592 w 3593"/>
              <a:gd name="T3" fmla="*/ 2875 h 2876"/>
              <a:gd name="T4" fmla="*/ 3186 w 3593"/>
              <a:gd name="T5" fmla="*/ 2469 h 2876"/>
              <a:gd name="T6" fmla="*/ 2592 w 3593"/>
              <a:gd name="T7" fmla="*/ 2437 h 2876"/>
              <a:gd name="T8" fmla="*/ 2217 w 3593"/>
              <a:gd name="T9" fmla="*/ 1469 h 2876"/>
              <a:gd name="T10" fmla="*/ 1437 w 3593"/>
              <a:gd name="T11" fmla="*/ 656 h 2876"/>
              <a:gd name="T12" fmla="*/ 687 w 3593"/>
              <a:gd name="T13" fmla="*/ 0 h 2876"/>
              <a:gd name="T14" fmla="*/ 562 w 3593"/>
              <a:gd name="T15" fmla="*/ 906 h 2876"/>
              <a:gd name="T16" fmla="*/ 437 w 3593"/>
              <a:gd name="T17" fmla="*/ 937 h 2876"/>
              <a:gd name="T18" fmla="*/ 62 w 3593"/>
              <a:gd name="T19" fmla="*/ 1500 h 2876"/>
              <a:gd name="T20" fmla="*/ 437 w 3593"/>
              <a:gd name="T21" fmla="*/ 1875 h 2876"/>
              <a:gd name="T22" fmla="*/ 312 w 3593"/>
              <a:gd name="T23" fmla="*/ 2875 h 2876"/>
              <a:gd name="T24" fmla="*/ 3592 w 3593"/>
              <a:gd name="T25" fmla="*/ 2875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3" h="2876">
                <a:moveTo>
                  <a:pt x="3592" y="2875"/>
                </a:moveTo>
                <a:lnTo>
                  <a:pt x="3592" y="2875"/>
                </a:lnTo>
                <a:cubicBezTo>
                  <a:pt x="3186" y="2469"/>
                  <a:pt x="3186" y="2469"/>
                  <a:pt x="3186" y="2469"/>
                </a:cubicBezTo>
                <a:cubicBezTo>
                  <a:pt x="2999" y="2531"/>
                  <a:pt x="2780" y="2531"/>
                  <a:pt x="2592" y="2437"/>
                </a:cubicBezTo>
                <a:cubicBezTo>
                  <a:pt x="2249" y="2250"/>
                  <a:pt x="2093" y="1844"/>
                  <a:pt x="2217" y="1469"/>
                </a:cubicBezTo>
                <a:cubicBezTo>
                  <a:pt x="1437" y="656"/>
                  <a:pt x="1437" y="656"/>
                  <a:pt x="1437" y="656"/>
                </a:cubicBezTo>
                <a:cubicBezTo>
                  <a:pt x="1125" y="531"/>
                  <a:pt x="843" y="312"/>
                  <a:pt x="687" y="0"/>
                </a:cubicBezTo>
                <a:cubicBezTo>
                  <a:pt x="562" y="906"/>
                  <a:pt x="562" y="906"/>
                  <a:pt x="562" y="906"/>
                </a:cubicBezTo>
                <a:cubicBezTo>
                  <a:pt x="531" y="906"/>
                  <a:pt x="468" y="906"/>
                  <a:pt x="437" y="937"/>
                </a:cubicBezTo>
                <a:cubicBezTo>
                  <a:pt x="156" y="969"/>
                  <a:pt x="0" y="1250"/>
                  <a:pt x="62" y="1500"/>
                </a:cubicBezTo>
                <a:cubicBezTo>
                  <a:pt x="93" y="1719"/>
                  <a:pt x="250" y="1844"/>
                  <a:pt x="437" y="1875"/>
                </a:cubicBezTo>
                <a:cubicBezTo>
                  <a:pt x="312" y="2875"/>
                  <a:pt x="312" y="2875"/>
                  <a:pt x="312" y="2875"/>
                </a:cubicBezTo>
                <a:lnTo>
                  <a:pt x="3592" y="2875"/>
                </a:lnTo>
              </a:path>
            </a:pathLst>
          </a:custGeom>
          <a:solidFill>
            <a:schemeClr val="accent5"/>
          </a:solidFill>
          <a:ln>
            <a:noFill/>
          </a:ln>
          <a:effectLst/>
        </p:spPr>
        <p:txBody>
          <a:bodyPr wrap="none" lIns="243785" tIns="121892" rIns="243785" bIns="121892" anchor="ctr"/>
          <a:lstStyle/>
          <a:p>
            <a:endParaRPr lang="en-US" dirty="0"/>
          </a:p>
        </p:txBody>
      </p:sp>
      <p:sp>
        <p:nvSpPr>
          <p:cNvPr id="9" name="Freeform 7"/>
          <p:cNvSpPr>
            <a:spLocks noChangeArrowheads="1"/>
          </p:cNvSpPr>
          <p:nvPr/>
        </p:nvSpPr>
        <p:spPr bwMode="auto">
          <a:xfrm>
            <a:off x="12049022" y="7437038"/>
            <a:ext cx="3179294" cy="1999904"/>
          </a:xfrm>
          <a:custGeom>
            <a:avLst/>
            <a:gdLst>
              <a:gd name="T0" fmla="*/ 4124 w 4125"/>
              <a:gd name="T1" fmla="*/ 0 h 2595"/>
              <a:gd name="T2" fmla="*/ 4124 w 4125"/>
              <a:gd name="T3" fmla="*/ 0 h 2595"/>
              <a:gd name="T4" fmla="*/ 3499 w 4125"/>
              <a:gd name="T5" fmla="*/ 63 h 2595"/>
              <a:gd name="T6" fmla="*/ 3093 w 4125"/>
              <a:gd name="T7" fmla="*/ 500 h 2595"/>
              <a:gd name="T8" fmla="*/ 2124 w 4125"/>
              <a:gd name="T9" fmla="*/ 188 h 2595"/>
              <a:gd name="T10" fmla="*/ 999 w 4125"/>
              <a:gd name="T11" fmla="*/ 313 h 2595"/>
              <a:gd name="T12" fmla="*/ 187 w 4125"/>
              <a:gd name="T13" fmla="*/ 531 h 2595"/>
              <a:gd name="T14" fmla="*/ 0 w 4125"/>
              <a:gd name="T15" fmla="*/ 500 h 2595"/>
              <a:gd name="T16" fmla="*/ 655 w 4125"/>
              <a:gd name="T17" fmla="*/ 1156 h 2595"/>
              <a:gd name="T18" fmla="*/ 561 w 4125"/>
              <a:gd name="T19" fmla="*/ 1250 h 2595"/>
              <a:gd name="T20" fmla="*/ 811 w 4125"/>
              <a:gd name="T21" fmla="*/ 1938 h 2595"/>
              <a:gd name="T22" fmla="*/ 1311 w 4125"/>
              <a:gd name="T23" fmla="*/ 1875 h 2595"/>
              <a:gd name="T24" fmla="*/ 2030 w 4125"/>
              <a:gd name="T25" fmla="*/ 2594 h 2595"/>
              <a:gd name="T26" fmla="*/ 4124 w 4125"/>
              <a:gd name="T27"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5" h="2595">
                <a:moveTo>
                  <a:pt x="4124" y="0"/>
                </a:moveTo>
                <a:lnTo>
                  <a:pt x="4124" y="0"/>
                </a:lnTo>
                <a:cubicBezTo>
                  <a:pt x="3499" y="63"/>
                  <a:pt x="3499" y="63"/>
                  <a:pt x="3499" y="63"/>
                </a:cubicBezTo>
                <a:cubicBezTo>
                  <a:pt x="3436" y="250"/>
                  <a:pt x="3280" y="406"/>
                  <a:pt x="3093" y="500"/>
                </a:cubicBezTo>
                <a:cubicBezTo>
                  <a:pt x="2749" y="688"/>
                  <a:pt x="2311" y="531"/>
                  <a:pt x="2124" y="188"/>
                </a:cubicBezTo>
                <a:cubicBezTo>
                  <a:pt x="999" y="313"/>
                  <a:pt x="999" y="313"/>
                  <a:pt x="999" y="313"/>
                </a:cubicBezTo>
                <a:cubicBezTo>
                  <a:pt x="749" y="438"/>
                  <a:pt x="468" y="531"/>
                  <a:pt x="187" y="531"/>
                </a:cubicBezTo>
                <a:cubicBezTo>
                  <a:pt x="125" y="531"/>
                  <a:pt x="62" y="500"/>
                  <a:pt x="0" y="500"/>
                </a:cubicBezTo>
                <a:cubicBezTo>
                  <a:pt x="655" y="1156"/>
                  <a:pt x="655" y="1156"/>
                  <a:pt x="655" y="1156"/>
                </a:cubicBezTo>
                <a:cubicBezTo>
                  <a:pt x="624" y="1188"/>
                  <a:pt x="593" y="1219"/>
                  <a:pt x="561" y="1250"/>
                </a:cubicBezTo>
                <a:cubicBezTo>
                  <a:pt x="468" y="1500"/>
                  <a:pt x="561" y="1813"/>
                  <a:pt x="811" y="1938"/>
                </a:cubicBezTo>
                <a:cubicBezTo>
                  <a:pt x="968" y="2000"/>
                  <a:pt x="1186" y="1969"/>
                  <a:pt x="1311" y="1875"/>
                </a:cubicBezTo>
                <a:cubicBezTo>
                  <a:pt x="2030" y="2594"/>
                  <a:pt x="2030" y="2594"/>
                  <a:pt x="2030" y="2594"/>
                </a:cubicBezTo>
                <a:lnTo>
                  <a:pt x="4124" y="0"/>
                </a:lnTo>
              </a:path>
            </a:pathLst>
          </a:custGeom>
          <a:solidFill>
            <a:schemeClr val="accent4"/>
          </a:solidFill>
          <a:ln>
            <a:noFill/>
          </a:ln>
          <a:effectLst/>
        </p:spPr>
        <p:txBody>
          <a:bodyPr wrap="none" lIns="243785" tIns="121892" rIns="243785" bIns="121892" anchor="ctr"/>
          <a:lstStyle/>
          <a:p>
            <a:endParaRPr lang="en-US" dirty="0"/>
          </a:p>
        </p:txBody>
      </p:sp>
      <p:sp>
        <p:nvSpPr>
          <p:cNvPr id="10" name="Freeform 8"/>
          <p:cNvSpPr>
            <a:spLocks noChangeArrowheads="1"/>
          </p:cNvSpPr>
          <p:nvPr/>
        </p:nvSpPr>
        <p:spPr bwMode="auto">
          <a:xfrm>
            <a:off x="13130319" y="4692270"/>
            <a:ext cx="2264608" cy="3061076"/>
          </a:xfrm>
          <a:custGeom>
            <a:avLst/>
            <a:gdLst>
              <a:gd name="T0" fmla="*/ 2938 w 2939"/>
              <a:gd name="T1" fmla="*/ 3281 h 3969"/>
              <a:gd name="T2" fmla="*/ 2938 w 2939"/>
              <a:gd name="T3" fmla="*/ 3281 h 3969"/>
              <a:gd name="T4" fmla="*/ 2188 w 2939"/>
              <a:gd name="T5" fmla="*/ 0 h 3969"/>
              <a:gd name="T6" fmla="*/ 1813 w 2939"/>
              <a:gd name="T7" fmla="*/ 593 h 3969"/>
              <a:gd name="T8" fmla="*/ 1906 w 2939"/>
              <a:gd name="T9" fmla="*/ 1156 h 3969"/>
              <a:gd name="T10" fmla="*/ 1063 w 2939"/>
              <a:gd name="T11" fmla="*/ 1750 h 3969"/>
              <a:gd name="T12" fmla="*/ 469 w 2939"/>
              <a:gd name="T13" fmla="*/ 2687 h 3969"/>
              <a:gd name="T14" fmla="*/ 0 w 2939"/>
              <a:gd name="T15" fmla="*/ 3593 h 3969"/>
              <a:gd name="T16" fmla="*/ 875 w 2939"/>
              <a:gd name="T17" fmla="*/ 3499 h 3969"/>
              <a:gd name="T18" fmla="*/ 938 w 2939"/>
              <a:gd name="T19" fmla="*/ 3625 h 3969"/>
              <a:gd name="T20" fmla="*/ 1594 w 2939"/>
              <a:gd name="T21" fmla="*/ 3843 h 3969"/>
              <a:gd name="T22" fmla="*/ 1875 w 2939"/>
              <a:gd name="T23" fmla="*/ 3406 h 3969"/>
              <a:gd name="T24" fmla="*/ 2938 w 2939"/>
              <a:gd name="T25" fmla="*/ 3312 h 3969"/>
              <a:gd name="T26" fmla="*/ 2938 w 2939"/>
              <a:gd name="T27" fmla="*/ 3281 h 3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9" h="3969">
                <a:moveTo>
                  <a:pt x="2938" y="3281"/>
                </a:moveTo>
                <a:lnTo>
                  <a:pt x="2938" y="3281"/>
                </a:lnTo>
                <a:cubicBezTo>
                  <a:pt x="2188" y="0"/>
                  <a:pt x="2188" y="0"/>
                  <a:pt x="2188" y="0"/>
                </a:cubicBezTo>
                <a:cubicBezTo>
                  <a:pt x="1813" y="593"/>
                  <a:pt x="1813" y="593"/>
                  <a:pt x="1813" y="593"/>
                </a:cubicBezTo>
                <a:cubicBezTo>
                  <a:pt x="1938" y="750"/>
                  <a:pt x="1969" y="968"/>
                  <a:pt x="1906" y="1156"/>
                </a:cubicBezTo>
                <a:cubicBezTo>
                  <a:pt x="1844" y="1562"/>
                  <a:pt x="1469" y="1812"/>
                  <a:pt x="1063" y="1750"/>
                </a:cubicBezTo>
                <a:cubicBezTo>
                  <a:pt x="469" y="2687"/>
                  <a:pt x="469" y="2687"/>
                  <a:pt x="469" y="2687"/>
                </a:cubicBezTo>
                <a:cubicBezTo>
                  <a:pt x="406" y="3031"/>
                  <a:pt x="219" y="3343"/>
                  <a:pt x="0" y="3593"/>
                </a:cubicBezTo>
                <a:cubicBezTo>
                  <a:pt x="875" y="3499"/>
                  <a:pt x="875" y="3499"/>
                  <a:pt x="875" y="3499"/>
                </a:cubicBezTo>
                <a:cubicBezTo>
                  <a:pt x="906" y="3531"/>
                  <a:pt x="906" y="3562"/>
                  <a:pt x="938" y="3625"/>
                </a:cubicBezTo>
                <a:cubicBezTo>
                  <a:pt x="1031" y="3843"/>
                  <a:pt x="1344" y="3968"/>
                  <a:pt x="1594" y="3843"/>
                </a:cubicBezTo>
                <a:cubicBezTo>
                  <a:pt x="1781" y="3750"/>
                  <a:pt x="1875" y="3593"/>
                  <a:pt x="1875" y="3406"/>
                </a:cubicBezTo>
                <a:cubicBezTo>
                  <a:pt x="2938" y="3312"/>
                  <a:pt x="2938" y="3312"/>
                  <a:pt x="2938" y="3312"/>
                </a:cubicBezTo>
                <a:lnTo>
                  <a:pt x="2938" y="3281"/>
                </a:lnTo>
              </a:path>
            </a:pathLst>
          </a:custGeom>
          <a:solidFill>
            <a:schemeClr val="accent3"/>
          </a:solidFill>
          <a:ln>
            <a:noFill/>
          </a:ln>
          <a:effectLst/>
        </p:spPr>
        <p:txBody>
          <a:bodyPr wrap="none" lIns="243785" tIns="121892" rIns="243785" bIns="121892" anchor="ctr"/>
          <a:lstStyle/>
          <a:p>
            <a:endParaRPr lang="en-US" dirty="0"/>
          </a:p>
        </p:txBody>
      </p:sp>
      <p:sp>
        <p:nvSpPr>
          <p:cNvPr id="11" name="Freeform 10"/>
          <p:cNvSpPr>
            <a:spLocks noChangeArrowheads="1"/>
          </p:cNvSpPr>
          <p:nvPr/>
        </p:nvSpPr>
        <p:spPr bwMode="auto">
          <a:xfrm>
            <a:off x="12385655" y="3290983"/>
            <a:ext cx="2387020" cy="3084886"/>
          </a:xfrm>
          <a:custGeom>
            <a:avLst/>
            <a:gdLst>
              <a:gd name="T0" fmla="*/ 2469 w 3095"/>
              <a:gd name="T1" fmla="*/ 2438 h 4001"/>
              <a:gd name="T2" fmla="*/ 2469 w 3095"/>
              <a:gd name="T3" fmla="*/ 2438 h 4001"/>
              <a:gd name="T4" fmla="*/ 3094 w 3095"/>
              <a:gd name="T5" fmla="*/ 1469 h 4001"/>
              <a:gd name="T6" fmla="*/ 0 w 3095"/>
              <a:gd name="T7" fmla="*/ 0 h 4001"/>
              <a:gd name="T8" fmla="*/ 250 w 3095"/>
              <a:gd name="T9" fmla="*/ 719 h 4001"/>
              <a:gd name="T10" fmla="*/ 750 w 3095"/>
              <a:gd name="T11" fmla="*/ 1000 h 4001"/>
              <a:gd name="T12" fmla="*/ 657 w 3095"/>
              <a:gd name="T13" fmla="*/ 2000 h 4001"/>
              <a:gd name="T14" fmla="*/ 1032 w 3095"/>
              <a:gd name="T15" fmla="*/ 3094 h 4001"/>
              <a:gd name="T16" fmla="*/ 1438 w 3095"/>
              <a:gd name="T17" fmla="*/ 4000 h 4001"/>
              <a:gd name="T18" fmla="*/ 1938 w 3095"/>
              <a:gd name="T19" fmla="*/ 3250 h 4001"/>
              <a:gd name="T20" fmla="*/ 2063 w 3095"/>
              <a:gd name="T21" fmla="*/ 3281 h 4001"/>
              <a:gd name="T22" fmla="*/ 2657 w 3095"/>
              <a:gd name="T23" fmla="*/ 2906 h 4001"/>
              <a:gd name="T24" fmla="*/ 2469 w 3095"/>
              <a:gd name="T25" fmla="*/ 2438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5" h="4001">
                <a:moveTo>
                  <a:pt x="2469" y="2438"/>
                </a:moveTo>
                <a:lnTo>
                  <a:pt x="2469" y="2438"/>
                </a:lnTo>
                <a:cubicBezTo>
                  <a:pt x="3094" y="1469"/>
                  <a:pt x="3094" y="1469"/>
                  <a:pt x="3094" y="1469"/>
                </a:cubicBezTo>
                <a:cubicBezTo>
                  <a:pt x="0" y="0"/>
                  <a:pt x="0" y="0"/>
                  <a:pt x="0" y="0"/>
                </a:cubicBezTo>
                <a:cubicBezTo>
                  <a:pt x="250" y="719"/>
                  <a:pt x="250" y="719"/>
                  <a:pt x="250" y="719"/>
                </a:cubicBezTo>
                <a:cubicBezTo>
                  <a:pt x="438" y="719"/>
                  <a:pt x="625" y="813"/>
                  <a:pt x="750" y="1000"/>
                </a:cubicBezTo>
                <a:cubicBezTo>
                  <a:pt x="1000" y="1313"/>
                  <a:pt x="969" y="1750"/>
                  <a:pt x="657" y="2000"/>
                </a:cubicBezTo>
                <a:cubicBezTo>
                  <a:pt x="1032" y="3094"/>
                  <a:pt x="1032" y="3094"/>
                  <a:pt x="1032" y="3094"/>
                </a:cubicBezTo>
                <a:cubicBezTo>
                  <a:pt x="1250" y="3344"/>
                  <a:pt x="1407" y="3656"/>
                  <a:pt x="1438" y="4000"/>
                </a:cubicBezTo>
                <a:cubicBezTo>
                  <a:pt x="1938" y="3250"/>
                  <a:pt x="1938" y="3250"/>
                  <a:pt x="1938" y="3250"/>
                </a:cubicBezTo>
                <a:cubicBezTo>
                  <a:pt x="1969" y="3281"/>
                  <a:pt x="2000" y="3281"/>
                  <a:pt x="2063" y="3281"/>
                </a:cubicBezTo>
                <a:cubicBezTo>
                  <a:pt x="2313" y="3344"/>
                  <a:pt x="2594" y="3188"/>
                  <a:pt x="2657" y="2906"/>
                </a:cubicBezTo>
                <a:cubicBezTo>
                  <a:pt x="2688" y="2719"/>
                  <a:pt x="2625" y="2531"/>
                  <a:pt x="2469" y="2438"/>
                </a:cubicBezTo>
              </a:path>
            </a:pathLst>
          </a:custGeom>
          <a:solidFill>
            <a:schemeClr val="accent2"/>
          </a:solidFill>
          <a:ln>
            <a:noFill/>
          </a:ln>
          <a:effectLst/>
        </p:spPr>
        <p:txBody>
          <a:bodyPr wrap="none" lIns="243785" tIns="121892" rIns="243785" bIns="121892" anchor="ctr"/>
          <a:lstStyle/>
          <a:p>
            <a:endParaRPr lang="en-US" dirty="0">
              <a:solidFill>
                <a:schemeClr val="accent2"/>
              </a:solidFill>
            </a:endParaRPr>
          </a:p>
        </p:txBody>
      </p:sp>
      <p:sp>
        <p:nvSpPr>
          <p:cNvPr id="12" name="Freeform 12"/>
          <p:cNvSpPr>
            <a:spLocks noChangeArrowheads="1"/>
          </p:cNvSpPr>
          <p:nvPr/>
        </p:nvSpPr>
        <p:spPr bwMode="auto">
          <a:xfrm>
            <a:off x="9784407" y="3219550"/>
            <a:ext cx="3155490" cy="2217580"/>
          </a:xfrm>
          <a:custGeom>
            <a:avLst/>
            <a:gdLst>
              <a:gd name="T0" fmla="*/ 3843 w 4094"/>
              <a:gd name="T1" fmla="*/ 1938 h 2876"/>
              <a:gd name="T2" fmla="*/ 3843 w 4094"/>
              <a:gd name="T3" fmla="*/ 1938 h 2876"/>
              <a:gd name="T4" fmla="*/ 3937 w 4094"/>
              <a:gd name="T5" fmla="*/ 1250 h 2876"/>
              <a:gd name="T6" fmla="*/ 3437 w 4094"/>
              <a:gd name="T7" fmla="*/ 1063 h 2876"/>
              <a:gd name="T8" fmla="*/ 3094 w 4094"/>
              <a:gd name="T9" fmla="*/ 0 h 2876"/>
              <a:gd name="T10" fmla="*/ 0 w 4094"/>
              <a:gd name="T11" fmla="*/ 1500 h 2876"/>
              <a:gd name="T12" fmla="*/ 688 w 4094"/>
              <a:gd name="T13" fmla="*/ 1750 h 2876"/>
              <a:gd name="T14" fmla="*/ 1250 w 4094"/>
              <a:gd name="T15" fmla="*/ 1532 h 2876"/>
              <a:gd name="T16" fmla="*/ 1969 w 4094"/>
              <a:gd name="T17" fmla="*/ 2219 h 2876"/>
              <a:gd name="T18" fmla="*/ 3063 w 4094"/>
              <a:gd name="T19" fmla="*/ 2594 h 2876"/>
              <a:gd name="T20" fmla="*/ 3125 w 4094"/>
              <a:gd name="T21" fmla="*/ 2594 h 2876"/>
              <a:gd name="T22" fmla="*/ 4031 w 4094"/>
              <a:gd name="T23" fmla="*/ 2875 h 2876"/>
              <a:gd name="T24" fmla="*/ 3749 w 4094"/>
              <a:gd name="T25" fmla="*/ 2000 h 2876"/>
              <a:gd name="T26" fmla="*/ 3843 w 4094"/>
              <a:gd name="T27" fmla="*/ 1938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4" h="2876">
                <a:moveTo>
                  <a:pt x="3843" y="1938"/>
                </a:moveTo>
                <a:lnTo>
                  <a:pt x="3843" y="1938"/>
                </a:lnTo>
                <a:cubicBezTo>
                  <a:pt x="4062" y="1782"/>
                  <a:pt x="4093" y="1469"/>
                  <a:pt x="3937" y="1250"/>
                </a:cubicBezTo>
                <a:cubicBezTo>
                  <a:pt x="3812" y="1094"/>
                  <a:pt x="3624" y="1032"/>
                  <a:pt x="3437" y="1063"/>
                </a:cubicBezTo>
                <a:cubicBezTo>
                  <a:pt x="3094" y="0"/>
                  <a:pt x="3094" y="0"/>
                  <a:pt x="3094" y="0"/>
                </a:cubicBezTo>
                <a:cubicBezTo>
                  <a:pt x="0" y="1500"/>
                  <a:pt x="0" y="1500"/>
                  <a:pt x="0" y="1500"/>
                </a:cubicBezTo>
                <a:cubicBezTo>
                  <a:pt x="688" y="1750"/>
                  <a:pt x="688" y="1750"/>
                  <a:pt x="688" y="1750"/>
                </a:cubicBezTo>
                <a:cubicBezTo>
                  <a:pt x="844" y="1594"/>
                  <a:pt x="1032" y="1532"/>
                  <a:pt x="1250" y="1532"/>
                </a:cubicBezTo>
                <a:cubicBezTo>
                  <a:pt x="1625" y="1532"/>
                  <a:pt x="1969" y="1813"/>
                  <a:pt x="1969" y="2219"/>
                </a:cubicBezTo>
                <a:cubicBezTo>
                  <a:pt x="3063" y="2594"/>
                  <a:pt x="3063" y="2594"/>
                  <a:pt x="3063" y="2594"/>
                </a:cubicBezTo>
                <a:cubicBezTo>
                  <a:pt x="3094" y="2594"/>
                  <a:pt x="3094" y="2594"/>
                  <a:pt x="3125" y="2594"/>
                </a:cubicBezTo>
                <a:cubicBezTo>
                  <a:pt x="3437" y="2594"/>
                  <a:pt x="3749" y="2688"/>
                  <a:pt x="4031" y="2875"/>
                </a:cubicBezTo>
                <a:cubicBezTo>
                  <a:pt x="3749" y="2000"/>
                  <a:pt x="3749" y="2000"/>
                  <a:pt x="3749" y="2000"/>
                </a:cubicBezTo>
                <a:cubicBezTo>
                  <a:pt x="3781" y="2000"/>
                  <a:pt x="3812" y="1969"/>
                  <a:pt x="3843" y="1938"/>
                </a:cubicBezTo>
              </a:path>
            </a:pathLst>
          </a:custGeom>
          <a:solidFill>
            <a:schemeClr val="accent1"/>
          </a:solidFill>
          <a:ln>
            <a:solidFill>
              <a:schemeClr val="accent1"/>
            </a:solidFill>
          </a:ln>
          <a:effectLst/>
        </p:spPr>
        <p:txBody>
          <a:bodyPr wrap="none" lIns="243785" tIns="121892" rIns="243785" bIns="121892" anchor="ctr"/>
          <a:lstStyle/>
          <a:p>
            <a:endParaRPr lang="en-US" dirty="0"/>
          </a:p>
        </p:txBody>
      </p:sp>
      <p:grpSp>
        <p:nvGrpSpPr>
          <p:cNvPr id="36" name="Group 30"/>
          <p:cNvGrpSpPr>
            <a:grpSpLocks/>
          </p:cNvGrpSpPr>
          <p:nvPr/>
        </p:nvGrpSpPr>
        <p:grpSpPr bwMode="auto">
          <a:xfrm>
            <a:off x="9741842" y="6372181"/>
            <a:ext cx="639359" cy="639526"/>
            <a:chOff x="1865313" y="2312988"/>
            <a:chExt cx="446087" cy="446087"/>
          </a:xfrm>
          <a:solidFill>
            <a:schemeClr val="bg1"/>
          </a:solidFill>
        </p:grpSpPr>
        <p:sp>
          <p:nvSpPr>
            <p:cNvPr id="37"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38"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grpSp>
        <p:nvGrpSpPr>
          <p:cNvPr id="44" name="Group 43"/>
          <p:cNvGrpSpPr/>
          <p:nvPr/>
        </p:nvGrpSpPr>
        <p:grpSpPr>
          <a:xfrm>
            <a:off x="10375870" y="4715281"/>
            <a:ext cx="530852" cy="630546"/>
            <a:chOff x="2060819" y="1388284"/>
            <a:chExt cx="271040" cy="321860"/>
          </a:xfrm>
          <a:solidFill>
            <a:schemeClr val="bg1"/>
          </a:solidFill>
        </p:grpSpPr>
        <p:sp>
          <p:nvSpPr>
            <p:cNvPr id="45"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6"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7"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8"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sp>
        <p:nvSpPr>
          <p:cNvPr id="50" name="Freeform 298"/>
          <p:cNvSpPr>
            <a:spLocks noChangeArrowheads="1"/>
          </p:cNvSpPr>
          <p:nvPr/>
        </p:nvSpPr>
        <p:spPr bwMode="auto">
          <a:xfrm>
            <a:off x="12508865" y="8278994"/>
            <a:ext cx="618525" cy="618684"/>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sp>
        <p:nvSpPr>
          <p:cNvPr id="54" name="Freeform 526"/>
          <p:cNvSpPr>
            <a:spLocks noChangeArrowheads="1"/>
          </p:cNvSpPr>
          <p:nvPr/>
        </p:nvSpPr>
        <p:spPr bwMode="auto">
          <a:xfrm rot="20348499">
            <a:off x="12322575" y="4042948"/>
            <a:ext cx="511397" cy="662956"/>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sp>
        <p:nvSpPr>
          <p:cNvPr id="55" name="Freeform 168"/>
          <p:cNvSpPr>
            <a:spLocks noChangeArrowheads="1"/>
          </p:cNvSpPr>
          <p:nvPr/>
        </p:nvSpPr>
        <p:spPr bwMode="auto">
          <a:xfrm>
            <a:off x="13860458" y="5220505"/>
            <a:ext cx="488927" cy="489050"/>
          </a:xfrm>
          <a:custGeom>
            <a:avLst/>
            <a:gdLst>
              <a:gd name="T0" fmla="*/ 521 w 1043"/>
              <a:gd name="T1" fmla="*/ 0 h 1043"/>
              <a:gd name="T2" fmla="*/ 0 w 1043"/>
              <a:gd name="T3" fmla="*/ 521 h 1043"/>
              <a:gd name="T4" fmla="*/ 521 w 1043"/>
              <a:gd name="T5" fmla="*/ 1042 h 1043"/>
              <a:gd name="T6" fmla="*/ 1042 w 1043"/>
              <a:gd name="T7" fmla="*/ 521 h 1043"/>
              <a:gd name="T8" fmla="*/ 521 w 1043"/>
              <a:gd name="T9" fmla="*/ 0 h 1043"/>
              <a:gd name="T10" fmla="*/ 323 w 1043"/>
              <a:gd name="T11" fmla="*/ 781 h 1043"/>
              <a:gd name="T12" fmla="*/ 323 w 1043"/>
              <a:gd name="T13" fmla="*/ 260 h 1043"/>
              <a:gd name="T14" fmla="*/ 844 w 1043"/>
              <a:gd name="T15" fmla="*/ 521 h 1043"/>
              <a:gd name="T16" fmla="*/ 323 w 1043"/>
              <a:gd name="T17" fmla="*/ 781 h 1043"/>
              <a:gd name="T18" fmla="*/ 323 w 1043"/>
              <a:gd name="T19" fmla="*/ 781 h 1043"/>
              <a:gd name="T20" fmla="*/ 323 w 1043"/>
              <a:gd name="T21" fmla="*/ 78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3" h="1043">
                <a:moveTo>
                  <a:pt x="521" y="0"/>
                </a:moveTo>
                <a:cubicBezTo>
                  <a:pt x="229" y="0"/>
                  <a:pt x="0" y="240"/>
                  <a:pt x="0" y="521"/>
                </a:cubicBezTo>
                <a:cubicBezTo>
                  <a:pt x="0" y="812"/>
                  <a:pt x="229" y="1042"/>
                  <a:pt x="521" y="1042"/>
                </a:cubicBezTo>
                <a:cubicBezTo>
                  <a:pt x="802" y="1042"/>
                  <a:pt x="1042" y="812"/>
                  <a:pt x="1042" y="521"/>
                </a:cubicBezTo>
                <a:cubicBezTo>
                  <a:pt x="1042" y="240"/>
                  <a:pt x="802" y="0"/>
                  <a:pt x="521" y="0"/>
                </a:cubicBezTo>
                <a:close/>
                <a:moveTo>
                  <a:pt x="323" y="781"/>
                </a:moveTo>
                <a:cubicBezTo>
                  <a:pt x="323" y="260"/>
                  <a:pt x="323" y="260"/>
                  <a:pt x="323" y="260"/>
                </a:cubicBezTo>
                <a:cubicBezTo>
                  <a:pt x="844" y="521"/>
                  <a:pt x="844" y="521"/>
                  <a:pt x="844" y="521"/>
                </a:cubicBezTo>
                <a:lnTo>
                  <a:pt x="323" y="781"/>
                </a:lnTo>
                <a:close/>
                <a:moveTo>
                  <a:pt x="323" y="781"/>
                </a:moveTo>
                <a:lnTo>
                  <a:pt x="323" y="781"/>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sp>
        <p:nvSpPr>
          <p:cNvPr id="57" name="Freeform 576"/>
          <p:cNvSpPr>
            <a:spLocks noChangeArrowheads="1"/>
          </p:cNvSpPr>
          <p:nvPr/>
        </p:nvSpPr>
        <p:spPr bwMode="auto">
          <a:xfrm>
            <a:off x="13924152" y="7047250"/>
            <a:ext cx="574272" cy="574420"/>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sp>
        <p:nvSpPr>
          <p:cNvPr id="58" name="Freeform 523"/>
          <p:cNvSpPr>
            <a:spLocks noChangeArrowheads="1"/>
          </p:cNvSpPr>
          <p:nvPr/>
        </p:nvSpPr>
        <p:spPr bwMode="auto">
          <a:xfrm>
            <a:off x="10720384" y="8036523"/>
            <a:ext cx="487879" cy="484946"/>
          </a:xfrm>
          <a:custGeom>
            <a:avLst/>
            <a:gdLst>
              <a:gd name="T0" fmla="*/ 268 w 1406"/>
              <a:gd name="T1" fmla="*/ 786 h 1397"/>
              <a:gd name="T2" fmla="*/ 268 w 1406"/>
              <a:gd name="T3" fmla="*/ 1396 h 1397"/>
              <a:gd name="T4" fmla="*/ 310 w 1406"/>
              <a:gd name="T5" fmla="*/ 1396 h 1397"/>
              <a:gd name="T6" fmla="*/ 351 w 1406"/>
              <a:gd name="T7" fmla="*/ 1396 h 1397"/>
              <a:gd name="T8" fmla="*/ 351 w 1406"/>
              <a:gd name="T9" fmla="*/ 786 h 1397"/>
              <a:gd name="T10" fmla="*/ 310 w 1406"/>
              <a:gd name="T11" fmla="*/ 786 h 1397"/>
              <a:gd name="T12" fmla="*/ 268 w 1406"/>
              <a:gd name="T13" fmla="*/ 786 h 1397"/>
              <a:gd name="T14" fmla="*/ 1054 w 1406"/>
              <a:gd name="T15" fmla="*/ 786 h 1397"/>
              <a:gd name="T16" fmla="*/ 1054 w 1406"/>
              <a:gd name="T17" fmla="*/ 1396 h 1397"/>
              <a:gd name="T18" fmla="*/ 1096 w 1406"/>
              <a:gd name="T19" fmla="*/ 1396 h 1397"/>
              <a:gd name="T20" fmla="*/ 1137 w 1406"/>
              <a:gd name="T21" fmla="*/ 1396 h 1397"/>
              <a:gd name="T22" fmla="*/ 1137 w 1406"/>
              <a:gd name="T23" fmla="*/ 786 h 1397"/>
              <a:gd name="T24" fmla="*/ 1096 w 1406"/>
              <a:gd name="T25" fmla="*/ 786 h 1397"/>
              <a:gd name="T26" fmla="*/ 1054 w 1406"/>
              <a:gd name="T27" fmla="*/ 786 h 1397"/>
              <a:gd name="T28" fmla="*/ 1405 w 1406"/>
              <a:gd name="T29" fmla="*/ 702 h 1397"/>
              <a:gd name="T30" fmla="*/ 703 w 1406"/>
              <a:gd name="T31" fmla="*/ 0 h 1397"/>
              <a:gd name="T32" fmla="*/ 0 w 1406"/>
              <a:gd name="T33" fmla="*/ 702 h 1397"/>
              <a:gd name="T34" fmla="*/ 42 w 1406"/>
              <a:gd name="T35" fmla="*/ 936 h 1397"/>
              <a:gd name="T36" fmla="*/ 0 w 1406"/>
              <a:gd name="T37" fmla="*/ 1095 h 1397"/>
              <a:gd name="T38" fmla="*/ 176 w 1406"/>
              <a:gd name="T39" fmla="*/ 1371 h 1397"/>
              <a:gd name="T40" fmla="*/ 176 w 1406"/>
              <a:gd name="T41" fmla="*/ 811 h 1397"/>
              <a:gd name="T42" fmla="*/ 101 w 1406"/>
              <a:gd name="T43" fmla="*/ 870 h 1397"/>
              <a:gd name="T44" fmla="*/ 92 w 1406"/>
              <a:gd name="T45" fmla="*/ 744 h 1397"/>
              <a:gd name="T46" fmla="*/ 703 w 1406"/>
              <a:gd name="T47" fmla="*/ 134 h 1397"/>
              <a:gd name="T48" fmla="*/ 1313 w 1406"/>
              <a:gd name="T49" fmla="*/ 744 h 1397"/>
              <a:gd name="T50" fmla="*/ 1305 w 1406"/>
              <a:gd name="T51" fmla="*/ 870 h 1397"/>
              <a:gd name="T52" fmla="*/ 1229 w 1406"/>
              <a:gd name="T53" fmla="*/ 811 h 1397"/>
              <a:gd name="T54" fmla="*/ 1229 w 1406"/>
              <a:gd name="T55" fmla="*/ 1371 h 1397"/>
              <a:gd name="T56" fmla="*/ 1405 w 1406"/>
              <a:gd name="T57" fmla="*/ 1095 h 1397"/>
              <a:gd name="T58" fmla="*/ 1363 w 1406"/>
              <a:gd name="T59" fmla="*/ 936 h 1397"/>
              <a:gd name="T60" fmla="*/ 1405 w 1406"/>
              <a:gd name="T61" fmla="*/ 702 h 1397"/>
              <a:gd name="T62" fmla="*/ 1405 w 1406"/>
              <a:gd name="T63" fmla="*/ 702 h 1397"/>
              <a:gd name="T64" fmla="*/ 1405 w 1406"/>
              <a:gd name="T65" fmla="*/ 702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6" h="1397">
                <a:moveTo>
                  <a:pt x="268" y="786"/>
                </a:moveTo>
                <a:cubicBezTo>
                  <a:pt x="268" y="1396"/>
                  <a:pt x="268" y="1396"/>
                  <a:pt x="268" y="1396"/>
                </a:cubicBezTo>
                <a:cubicBezTo>
                  <a:pt x="276" y="1396"/>
                  <a:pt x="293" y="1396"/>
                  <a:pt x="310" y="1396"/>
                </a:cubicBezTo>
                <a:cubicBezTo>
                  <a:pt x="351" y="1396"/>
                  <a:pt x="351" y="1396"/>
                  <a:pt x="351" y="1396"/>
                </a:cubicBezTo>
                <a:cubicBezTo>
                  <a:pt x="351" y="786"/>
                  <a:pt x="351" y="786"/>
                  <a:pt x="351" y="786"/>
                </a:cubicBezTo>
                <a:cubicBezTo>
                  <a:pt x="310" y="786"/>
                  <a:pt x="310" y="786"/>
                  <a:pt x="310" y="786"/>
                </a:cubicBezTo>
                <a:cubicBezTo>
                  <a:pt x="293" y="786"/>
                  <a:pt x="276" y="786"/>
                  <a:pt x="268" y="786"/>
                </a:cubicBezTo>
                <a:close/>
                <a:moveTo>
                  <a:pt x="1054" y="786"/>
                </a:moveTo>
                <a:cubicBezTo>
                  <a:pt x="1054" y="1396"/>
                  <a:pt x="1054" y="1396"/>
                  <a:pt x="1054" y="1396"/>
                </a:cubicBezTo>
                <a:cubicBezTo>
                  <a:pt x="1096" y="1396"/>
                  <a:pt x="1096" y="1396"/>
                  <a:pt x="1096" y="1396"/>
                </a:cubicBezTo>
                <a:cubicBezTo>
                  <a:pt x="1112" y="1396"/>
                  <a:pt x="1129" y="1396"/>
                  <a:pt x="1137" y="1396"/>
                </a:cubicBezTo>
                <a:cubicBezTo>
                  <a:pt x="1137" y="786"/>
                  <a:pt x="1137" y="786"/>
                  <a:pt x="1137" y="786"/>
                </a:cubicBezTo>
                <a:cubicBezTo>
                  <a:pt x="1129" y="786"/>
                  <a:pt x="1112" y="786"/>
                  <a:pt x="1096" y="786"/>
                </a:cubicBezTo>
                <a:lnTo>
                  <a:pt x="1054" y="786"/>
                </a:lnTo>
                <a:close/>
                <a:moveTo>
                  <a:pt x="1405" y="702"/>
                </a:moveTo>
                <a:cubicBezTo>
                  <a:pt x="1405" y="309"/>
                  <a:pt x="1087" y="0"/>
                  <a:pt x="703" y="0"/>
                </a:cubicBezTo>
                <a:cubicBezTo>
                  <a:pt x="318" y="0"/>
                  <a:pt x="0" y="309"/>
                  <a:pt x="0" y="702"/>
                </a:cubicBezTo>
                <a:cubicBezTo>
                  <a:pt x="0" y="786"/>
                  <a:pt x="17" y="861"/>
                  <a:pt x="42" y="936"/>
                </a:cubicBezTo>
                <a:cubicBezTo>
                  <a:pt x="17" y="978"/>
                  <a:pt x="0" y="1037"/>
                  <a:pt x="0" y="1095"/>
                </a:cubicBezTo>
                <a:cubicBezTo>
                  <a:pt x="0" y="1212"/>
                  <a:pt x="76" y="1321"/>
                  <a:pt x="176" y="1371"/>
                </a:cubicBezTo>
                <a:cubicBezTo>
                  <a:pt x="176" y="811"/>
                  <a:pt x="176" y="811"/>
                  <a:pt x="176" y="811"/>
                </a:cubicBezTo>
                <a:cubicBezTo>
                  <a:pt x="151" y="828"/>
                  <a:pt x="126" y="844"/>
                  <a:pt x="101" y="870"/>
                </a:cubicBezTo>
                <a:cubicBezTo>
                  <a:pt x="92" y="828"/>
                  <a:pt x="92" y="786"/>
                  <a:pt x="92" y="744"/>
                </a:cubicBezTo>
                <a:cubicBezTo>
                  <a:pt x="92" y="401"/>
                  <a:pt x="368" y="134"/>
                  <a:pt x="703" y="134"/>
                </a:cubicBezTo>
                <a:cubicBezTo>
                  <a:pt x="1037" y="134"/>
                  <a:pt x="1313" y="401"/>
                  <a:pt x="1313" y="744"/>
                </a:cubicBezTo>
                <a:cubicBezTo>
                  <a:pt x="1313" y="786"/>
                  <a:pt x="1313" y="828"/>
                  <a:pt x="1305" y="870"/>
                </a:cubicBezTo>
                <a:cubicBezTo>
                  <a:pt x="1279" y="844"/>
                  <a:pt x="1254" y="828"/>
                  <a:pt x="1229" y="811"/>
                </a:cubicBezTo>
                <a:cubicBezTo>
                  <a:pt x="1229" y="1371"/>
                  <a:pt x="1229" y="1371"/>
                  <a:pt x="1229" y="1371"/>
                </a:cubicBezTo>
                <a:cubicBezTo>
                  <a:pt x="1330" y="1321"/>
                  <a:pt x="1405" y="1212"/>
                  <a:pt x="1405" y="1095"/>
                </a:cubicBezTo>
                <a:cubicBezTo>
                  <a:pt x="1405" y="1037"/>
                  <a:pt x="1388" y="978"/>
                  <a:pt x="1363" y="936"/>
                </a:cubicBezTo>
                <a:cubicBezTo>
                  <a:pt x="1388" y="861"/>
                  <a:pt x="1405" y="786"/>
                  <a:pt x="1405" y="702"/>
                </a:cubicBezTo>
                <a:close/>
                <a:moveTo>
                  <a:pt x="1405" y="702"/>
                </a:moveTo>
                <a:lnTo>
                  <a:pt x="1405" y="702"/>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grpSp>
        <p:nvGrpSpPr>
          <p:cNvPr id="67" name="Group 66"/>
          <p:cNvGrpSpPr/>
          <p:nvPr/>
        </p:nvGrpSpPr>
        <p:grpSpPr>
          <a:xfrm>
            <a:off x="5486459" y="483017"/>
            <a:ext cx="13543230" cy="2079087"/>
            <a:chOff x="5465872" y="483017"/>
            <a:chExt cx="13543230" cy="2079087"/>
          </a:xfrm>
        </p:grpSpPr>
        <p:sp>
          <p:nvSpPr>
            <p:cNvPr id="68" name="TextBox 67"/>
            <p:cNvSpPr txBox="1"/>
            <p:nvPr/>
          </p:nvSpPr>
          <p:spPr>
            <a:xfrm>
              <a:off x="5465872" y="483017"/>
              <a:ext cx="13543230" cy="1446532"/>
            </a:xfrm>
            <a:prstGeom prst="rect">
              <a:avLst/>
            </a:prstGeom>
            <a:noFill/>
          </p:spPr>
          <p:txBody>
            <a:bodyPr wrap="square" lIns="91422" tIns="45711" rIns="91422" bIns="45711" rtlCol="0">
              <a:spAutoFit/>
            </a:bodyPr>
            <a:lstStyle/>
            <a:p>
              <a:pPr algn="ctr"/>
              <a:r>
                <a:rPr lang="en-US" sz="8800" b="1" dirty="0" err="1" smtClean="0">
                  <a:solidFill>
                    <a:schemeClr val="tx2"/>
                  </a:solidFill>
                  <a:latin typeface="Lato Regular"/>
                  <a:cs typeface="Lato Regular"/>
                </a:rPr>
                <a:t>Programme</a:t>
              </a:r>
              <a:r>
                <a:rPr lang="en-US" sz="8800" b="1" dirty="0" smtClean="0">
                  <a:solidFill>
                    <a:schemeClr val="tx2"/>
                  </a:solidFill>
                  <a:latin typeface="Lato Regular"/>
                  <a:cs typeface="Lato Regular"/>
                </a:rPr>
                <a:t> Mechanisms</a:t>
              </a:r>
              <a:endParaRPr lang="id-ID" sz="8800" b="1" dirty="0" smtClean="0">
                <a:solidFill>
                  <a:schemeClr val="tx2"/>
                </a:solidFill>
                <a:latin typeface="Lato Regular"/>
                <a:cs typeface="Lato Regular"/>
              </a:endParaRPr>
            </a:p>
          </p:txBody>
        </p:sp>
        <p:sp>
          <p:nvSpPr>
            <p:cNvPr id="69" name="Rectangle 6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0"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Key Steps to </a:t>
              </a:r>
              <a:r>
                <a:rPr lang="en-US" sz="3100" dirty="0" smtClean="0">
                  <a:solidFill>
                    <a:schemeClr val="accent1"/>
                  </a:solidFill>
                  <a:latin typeface="Lato Light"/>
                  <a:cs typeface="Lato Light"/>
                </a:rPr>
                <a:t>Implement</a:t>
              </a:r>
              <a:endParaRPr lang="en-US" sz="3100" dirty="0">
                <a:solidFill>
                  <a:schemeClr val="accent1"/>
                </a:solidFill>
                <a:latin typeface="Lato Light"/>
                <a:cs typeface="Lato Light"/>
              </a:endParaRPr>
            </a:p>
          </p:txBody>
        </p:sp>
      </p:grpSp>
    </p:spTree>
    <p:extLst>
      <p:ext uri="{BB962C8B-B14F-4D97-AF65-F5344CB8AC3E}">
        <p14:creationId xmlns:p14="http://schemas.microsoft.com/office/powerpoint/2010/main" val="2561763744"/>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900" decel="100000" fill="hold"/>
                                        <p:tgtEl>
                                          <p:spTgt spid="6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500"/>
                            </p:stCondLst>
                            <p:childTnLst>
                              <p:par>
                                <p:cTn id="19" presetID="37"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 calcmode="lin" valueType="num">
                                      <p:cBhvr>
                                        <p:cTn id="30" dur="500" fill="hold"/>
                                        <p:tgtEl>
                                          <p:spTgt spid="54"/>
                                        </p:tgtEl>
                                        <p:attrNameLst>
                                          <p:attrName>style.rotation</p:attrName>
                                        </p:attrNameLst>
                                      </p:cBhvr>
                                      <p:tavLst>
                                        <p:tav tm="0">
                                          <p:val>
                                            <p:fltVal val="360"/>
                                          </p:val>
                                        </p:tav>
                                        <p:tav tm="100000">
                                          <p:val>
                                            <p:fltVal val="0"/>
                                          </p:val>
                                        </p:tav>
                                      </p:tavLst>
                                    </p:anim>
                                    <p:animEffect transition="in" filter="fade">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p:cTn id="36" dur="500" fill="hold"/>
                                        <p:tgtEl>
                                          <p:spTgt spid="61"/>
                                        </p:tgtEl>
                                        <p:attrNameLst>
                                          <p:attrName>ppt_w</p:attrName>
                                        </p:attrNameLst>
                                      </p:cBhvr>
                                      <p:tavLst>
                                        <p:tav tm="0">
                                          <p:val>
                                            <p:fltVal val="0"/>
                                          </p:val>
                                        </p:tav>
                                        <p:tav tm="100000">
                                          <p:val>
                                            <p:strVal val="#ppt_w"/>
                                          </p:val>
                                        </p:tav>
                                      </p:tavLst>
                                    </p:anim>
                                    <p:anim calcmode="lin" valueType="num">
                                      <p:cBhvr>
                                        <p:cTn id="37" dur="500" fill="hold"/>
                                        <p:tgtEl>
                                          <p:spTgt spid="61"/>
                                        </p:tgtEl>
                                        <p:attrNameLst>
                                          <p:attrName>ppt_h</p:attrName>
                                        </p:attrNameLst>
                                      </p:cBhvr>
                                      <p:tavLst>
                                        <p:tav tm="0">
                                          <p:val>
                                            <p:fltVal val="0"/>
                                          </p:val>
                                        </p:tav>
                                        <p:tav tm="100000">
                                          <p:val>
                                            <p:strVal val="#ppt_h"/>
                                          </p:val>
                                        </p:tav>
                                      </p:tavLst>
                                    </p:anim>
                                    <p:animEffect transition="in" filter="fade">
                                      <p:cBhvr>
                                        <p:cTn id="38" dur="500"/>
                                        <p:tgtEl>
                                          <p:spTgt spid="61"/>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900" decel="100000" fill="hold"/>
                                        <p:tgtEl>
                                          <p:spTgt spid="1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6" fill="hold">
                            <p:stCondLst>
                              <p:cond delay="1500"/>
                            </p:stCondLst>
                            <p:childTnLst>
                              <p:par>
                                <p:cTn id="47" presetID="49" presetClass="entr" presetSubtype="0" decel="100000"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
                            </p:stCondLst>
                            <p:childTnLst>
                              <p:par>
                                <p:cTn id="61" presetID="37"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900" decel="100000" fill="hold"/>
                                        <p:tgtEl>
                                          <p:spTgt spid="10"/>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7" fill="hold">
                            <p:stCondLst>
                              <p:cond delay="1500"/>
                            </p:stCondLst>
                            <p:childTnLst>
                              <p:par>
                                <p:cTn id="68" presetID="49" presetClass="entr" presetSubtype="0" decel="100000"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p:cTn id="70" dur="500" fill="hold"/>
                                        <p:tgtEl>
                                          <p:spTgt spid="57"/>
                                        </p:tgtEl>
                                        <p:attrNameLst>
                                          <p:attrName>ppt_w</p:attrName>
                                        </p:attrNameLst>
                                      </p:cBhvr>
                                      <p:tavLst>
                                        <p:tav tm="0">
                                          <p:val>
                                            <p:fltVal val="0"/>
                                          </p:val>
                                        </p:tav>
                                        <p:tav tm="100000">
                                          <p:val>
                                            <p:strVal val="#ppt_w"/>
                                          </p:val>
                                        </p:tav>
                                      </p:tavLst>
                                    </p:anim>
                                    <p:anim calcmode="lin" valueType="num">
                                      <p:cBhvr>
                                        <p:cTn id="71" dur="500" fill="hold"/>
                                        <p:tgtEl>
                                          <p:spTgt spid="57"/>
                                        </p:tgtEl>
                                        <p:attrNameLst>
                                          <p:attrName>ppt_h</p:attrName>
                                        </p:attrNameLst>
                                      </p:cBhvr>
                                      <p:tavLst>
                                        <p:tav tm="0">
                                          <p:val>
                                            <p:fltVal val="0"/>
                                          </p:val>
                                        </p:tav>
                                        <p:tav tm="100000">
                                          <p:val>
                                            <p:strVal val="#ppt_h"/>
                                          </p:val>
                                        </p:tav>
                                      </p:tavLst>
                                    </p:anim>
                                    <p:anim calcmode="lin" valueType="num">
                                      <p:cBhvr>
                                        <p:cTn id="72" dur="500" fill="hold"/>
                                        <p:tgtEl>
                                          <p:spTgt spid="57"/>
                                        </p:tgtEl>
                                        <p:attrNameLst>
                                          <p:attrName>style.rotation</p:attrName>
                                        </p:attrNameLst>
                                      </p:cBhvr>
                                      <p:tavLst>
                                        <p:tav tm="0">
                                          <p:val>
                                            <p:fltVal val="360"/>
                                          </p:val>
                                        </p:tav>
                                        <p:tav tm="100000">
                                          <p:val>
                                            <p:fltVal val="0"/>
                                          </p:val>
                                        </p:tav>
                                      </p:tavLst>
                                    </p:anim>
                                    <p:animEffect transition="in" filter="fade">
                                      <p:cBhvr>
                                        <p:cTn id="73" dur="500"/>
                                        <p:tgtEl>
                                          <p:spTgt spid="57"/>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p:cTn id="78" dur="500" fill="hold"/>
                                        <p:tgtEl>
                                          <p:spTgt spid="63"/>
                                        </p:tgtEl>
                                        <p:attrNameLst>
                                          <p:attrName>ppt_w</p:attrName>
                                        </p:attrNameLst>
                                      </p:cBhvr>
                                      <p:tavLst>
                                        <p:tav tm="0">
                                          <p:val>
                                            <p:fltVal val="0"/>
                                          </p:val>
                                        </p:tav>
                                        <p:tav tm="100000">
                                          <p:val>
                                            <p:strVal val="#ppt_w"/>
                                          </p:val>
                                        </p:tav>
                                      </p:tavLst>
                                    </p:anim>
                                    <p:anim calcmode="lin" valueType="num">
                                      <p:cBhvr>
                                        <p:cTn id="79" dur="500" fill="hold"/>
                                        <p:tgtEl>
                                          <p:spTgt spid="63"/>
                                        </p:tgtEl>
                                        <p:attrNameLst>
                                          <p:attrName>ppt_h</p:attrName>
                                        </p:attrNameLst>
                                      </p:cBhvr>
                                      <p:tavLst>
                                        <p:tav tm="0">
                                          <p:val>
                                            <p:fltVal val="0"/>
                                          </p:val>
                                        </p:tav>
                                        <p:tav tm="100000">
                                          <p:val>
                                            <p:strVal val="#ppt_h"/>
                                          </p:val>
                                        </p:tav>
                                      </p:tavLst>
                                    </p:anim>
                                    <p:animEffect transition="in" filter="fade">
                                      <p:cBhvr>
                                        <p:cTn id="80" dur="500"/>
                                        <p:tgtEl>
                                          <p:spTgt spid="63"/>
                                        </p:tgtEl>
                                      </p:cBhvr>
                                    </p:animEffect>
                                  </p:childTnLst>
                                </p:cTn>
                              </p:par>
                            </p:childTnLst>
                          </p:cTn>
                        </p:par>
                        <p:par>
                          <p:cTn id="81" fill="hold">
                            <p:stCondLst>
                              <p:cond delay="500"/>
                            </p:stCondLst>
                            <p:childTnLst>
                              <p:par>
                                <p:cTn id="82" presetID="37" presetClass="entr" presetSubtype="0" fill="hold" grpId="0" nodeType="after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0"/>
                                        <p:tgtEl>
                                          <p:spTgt spid="9"/>
                                        </p:tgtEl>
                                      </p:cBhvr>
                                    </p:animEffect>
                                    <p:anim calcmode="lin" valueType="num">
                                      <p:cBhvr>
                                        <p:cTn id="85" dur="1000" fill="hold"/>
                                        <p:tgtEl>
                                          <p:spTgt spid="9"/>
                                        </p:tgtEl>
                                        <p:attrNameLst>
                                          <p:attrName>ppt_x</p:attrName>
                                        </p:attrNameLst>
                                      </p:cBhvr>
                                      <p:tavLst>
                                        <p:tav tm="0">
                                          <p:val>
                                            <p:strVal val="#ppt_x"/>
                                          </p:val>
                                        </p:tav>
                                        <p:tav tm="100000">
                                          <p:val>
                                            <p:strVal val="#ppt_x"/>
                                          </p:val>
                                        </p:tav>
                                      </p:tavLst>
                                    </p:anim>
                                    <p:anim calcmode="lin" valueType="num">
                                      <p:cBhvr>
                                        <p:cTn id="86" dur="900" decel="100000" fill="hold"/>
                                        <p:tgtEl>
                                          <p:spTgt spid="9"/>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88" fill="hold">
                            <p:stCondLst>
                              <p:cond delay="1500"/>
                            </p:stCondLst>
                            <p:childTnLst>
                              <p:par>
                                <p:cTn id="89" presetID="49" presetClass="entr" presetSubtype="0" decel="100000"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500" fill="hold"/>
                                        <p:tgtEl>
                                          <p:spTgt spid="50"/>
                                        </p:tgtEl>
                                        <p:attrNameLst>
                                          <p:attrName>ppt_w</p:attrName>
                                        </p:attrNameLst>
                                      </p:cBhvr>
                                      <p:tavLst>
                                        <p:tav tm="0">
                                          <p:val>
                                            <p:fltVal val="0"/>
                                          </p:val>
                                        </p:tav>
                                        <p:tav tm="100000">
                                          <p:val>
                                            <p:strVal val="#ppt_w"/>
                                          </p:val>
                                        </p:tav>
                                      </p:tavLst>
                                    </p:anim>
                                    <p:anim calcmode="lin" valueType="num">
                                      <p:cBhvr>
                                        <p:cTn id="92" dur="500" fill="hold"/>
                                        <p:tgtEl>
                                          <p:spTgt spid="50"/>
                                        </p:tgtEl>
                                        <p:attrNameLst>
                                          <p:attrName>ppt_h</p:attrName>
                                        </p:attrNameLst>
                                      </p:cBhvr>
                                      <p:tavLst>
                                        <p:tav tm="0">
                                          <p:val>
                                            <p:fltVal val="0"/>
                                          </p:val>
                                        </p:tav>
                                        <p:tav tm="100000">
                                          <p:val>
                                            <p:strVal val="#ppt_h"/>
                                          </p:val>
                                        </p:tav>
                                      </p:tavLst>
                                    </p:anim>
                                    <p:anim calcmode="lin" valueType="num">
                                      <p:cBhvr>
                                        <p:cTn id="93" dur="500" fill="hold"/>
                                        <p:tgtEl>
                                          <p:spTgt spid="50"/>
                                        </p:tgtEl>
                                        <p:attrNameLst>
                                          <p:attrName>style.rotation</p:attrName>
                                        </p:attrNameLst>
                                      </p:cBhvr>
                                      <p:tavLst>
                                        <p:tav tm="0">
                                          <p:val>
                                            <p:fltVal val="360"/>
                                          </p:val>
                                        </p:tav>
                                        <p:tav tm="100000">
                                          <p:val>
                                            <p:fltVal val="0"/>
                                          </p:val>
                                        </p:tav>
                                      </p:tavLst>
                                    </p:anim>
                                    <p:animEffect transition="in" filter="fade">
                                      <p:cBhvr>
                                        <p:cTn id="94" dur="500"/>
                                        <p:tgtEl>
                                          <p:spTgt spid="5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64"/>
                                        </p:tgtEl>
                                        <p:attrNameLst>
                                          <p:attrName>style.visibility</p:attrName>
                                        </p:attrNameLst>
                                      </p:cBhvr>
                                      <p:to>
                                        <p:strVal val="visible"/>
                                      </p:to>
                                    </p:set>
                                    <p:anim calcmode="lin" valueType="num">
                                      <p:cBhvr>
                                        <p:cTn id="99" dur="500" fill="hold"/>
                                        <p:tgtEl>
                                          <p:spTgt spid="64"/>
                                        </p:tgtEl>
                                        <p:attrNameLst>
                                          <p:attrName>ppt_w</p:attrName>
                                        </p:attrNameLst>
                                      </p:cBhvr>
                                      <p:tavLst>
                                        <p:tav tm="0">
                                          <p:val>
                                            <p:fltVal val="0"/>
                                          </p:val>
                                        </p:tav>
                                        <p:tav tm="100000">
                                          <p:val>
                                            <p:strVal val="#ppt_w"/>
                                          </p:val>
                                        </p:tav>
                                      </p:tavLst>
                                    </p:anim>
                                    <p:anim calcmode="lin" valueType="num">
                                      <p:cBhvr>
                                        <p:cTn id="100" dur="500" fill="hold"/>
                                        <p:tgtEl>
                                          <p:spTgt spid="64"/>
                                        </p:tgtEl>
                                        <p:attrNameLst>
                                          <p:attrName>ppt_h</p:attrName>
                                        </p:attrNameLst>
                                      </p:cBhvr>
                                      <p:tavLst>
                                        <p:tav tm="0">
                                          <p:val>
                                            <p:fltVal val="0"/>
                                          </p:val>
                                        </p:tav>
                                        <p:tav tm="100000">
                                          <p:val>
                                            <p:strVal val="#ppt_h"/>
                                          </p:val>
                                        </p:tav>
                                      </p:tavLst>
                                    </p:anim>
                                    <p:animEffect transition="in" filter="fade">
                                      <p:cBhvr>
                                        <p:cTn id="101" dur="500"/>
                                        <p:tgtEl>
                                          <p:spTgt spid="64"/>
                                        </p:tgtEl>
                                      </p:cBhvr>
                                    </p:animEffect>
                                  </p:childTnLst>
                                </p:cTn>
                              </p:par>
                            </p:childTnLst>
                          </p:cTn>
                        </p:par>
                        <p:par>
                          <p:cTn id="102" fill="hold">
                            <p:stCondLst>
                              <p:cond delay="500"/>
                            </p:stCondLst>
                            <p:childTnLst>
                              <p:par>
                                <p:cTn id="103" presetID="37" presetClass="entr" presetSubtype="0" fill="hold" grpId="0" nodeType="after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fade">
                                      <p:cBhvr>
                                        <p:cTn id="105" dur="1000"/>
                                        <p:tgtEl>
                                          <p:spTgt spid="8"/>
                                        </p:tgtEl>
                                      </p:cBhvr>
                                    </p:animEffect>
                                    <p:anim calcmode="lin" valueType="num">
                                      <p:cBhvr>
                                        <p:cTn id="106" dur="1000" fill="hold"/>
                                        <p:tgtEl>
                                          <p:spTgt spid="8"/>
                                        </p:tgtEl>
                                        <p:attrNameLst>
                                          <p:attrName>ppt_x</p:attrName>
                                        </p:attrNameLst>
                                      </p:cBhvr>
                                      <p:tavLst>
                                        <p:tav tm="0">
                                          <p:val>
                                            <p:strVal val="#ppt_x"/>
                                          </p:val>
                                        </p:tav>
                                        <p:tav tm="100000">
                                          <p:val>
                                            <p:strVal val="#ppt_x"/>
                                          </p:val>
                                        </p:tav>
                                      </p:tavLst>
                                    </p:anim>
                                    <p:anim calcmode="lin" valueType="num">
                                      <p:cBhvr>
                                        <p:cTn id="107" dur="900" decel="100000" fill="hold"/>
                                        <p:tgtEl>
                                          <p:spTgt spid="8"/>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09" fill="hold">
                            <p:stCondLst>
                              <p:cond delay="1500"/>
                            </p:stCondLst>
                            <p:childTnLst>
                              <p:par>
                                <p:cTn id="110" presetID="49" presetClass="entr" presetSubtype="0" decel="100000" fill="hold" grpId="0" nodeType="afterEffect">
                                  <p:stCondLst>
                                    <p:cond delay="0"/>
                                  </p:stCondLst>
                                  <p:childTnLst>
                                    <p:set>
                                      <p:cBhvr>
                                        <p:cTn id="111" dur="1" fill="hold">
                                          <p:stCondLst>
                                            <p:cond delay="0"/>
                                          </p:stCondLst>
                                        </p:cTn>
                                        <p:tgtEl>
                                          <p:spTgt spid="58"/>
                                        </p:tgtEl>
                                        <p:attrNameLst>
                                          <p:attrName>style.visibility</p:attrName>
                                        </p:attrNameLst>
                                      </p:cBhvr>
                                      <p:to>
                                        <p:strVal val="visible"/>
                                      </p:to>
                                    </p:set>
                                    <p:anim calcmode="lin" valueType="num">
                                      <p:cBhvr>
                                        <p:cTn id="112" dur="500" fill="hold"/>
                                        <p:tgtEl>
                                          <p:spTgt spid="58"/>
                                        </p:tgtEl>
                                        <p:attrNameLst>
                                          <p:attrName>ppt_w</p:attrName>
                                        </p:attrNameLst>
                                      </p:cBhvr>
                                      <p:tavLst>
                                        <p:tav tm="0">
                                          <p:val>
                                            <p:fltVal val="0"/>
                                          </p:val>
                                        </p:tav>
                                        <p:tav tm="100000">
                                          <p:val>
                                            <p:strVal val="#ppt_w"/>
                                          </p:val>
                                        </p:tav>
                                      </p:tavLst>
                                    </p:anim>
                                    <p:anim calcmode="lin" valueType="num">
                                      <p:cBhvr>
                                        <p:cTn id="113" dur="500" fill="hold"/>
                                        <p:tgtEl>
                                          <p:spTgt spid="58"/>
                                        </p:tgtEl>
                                        <p:attrNameLst>
                                          <p:attrName>ppt_h</p:attrName>
                                        </p:attrNameLst>
                                      </p:cBhvr>
                                      <p:tavLst>
                                        <p:tav tm="0">
                                          <p:val>
                                            <p:fltVal val="0"/>
                                          </p:val>
                                        </p:tav>
                                        <p:tav tm="100000">
                                          <p:val>
                                            <p:strVal val="#ppt_h"/>
                                          </p:val>
                                        </p:tav>
                                      </p:tavLst>
                                    </p:anim>
                                    <p:anim calcmode="lin" valueType="num">
                                      <p:cBhvr>
                                        <p:cTn id="114" dur="500" fill="hold"/>
                                        <p:tgtEl>
                                          <p:spTgt spid="58"/>
                                        </p:tgtEl>
                                        <p:attrNameLst>
                                          <p:attrName>style.rotation</p:attrName>
                                        </p:attrNameLst>
                                      </p:cBhvr>
                                      <p:tavLst>
                                        <p:tav tm="0">
                                          <p:val>
                                            <p:fltVal val="360"/>
                                          </p:val>
                                        </p:tav>
                                        <p:tav tm="100000">
                                          <p:val>
                                            <p:fltVal val="0"/>
                                          </p:val>
                                        </p:tav>
                                      </p:tavLst>
                                    </p:anim>
                                    <p:animEffect transition="in" filter="fade">
                                      <p:cBhvr>
                                        <p:cTn id="115" dur="500"/>
                                        <p:tgtEl>
                                          <p:spTgt spid="58"/>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p:cTn id="120" dur="500" fill="hold"/>
                                        <p:tgtEl>
                                          <p:spTgt spid="66"/>
                                        </p:tgtEl>
                                        <p:attrNameLst>
                                          <p:attrName>ppt_w</p:attrName>
                                        </p:attrNameLst>
                                      </p:cBhvr>
                                      <p:tavLst>
                                        <p:tav tm="0">
                                          <p:val>
                                            <p:fltVal val="0"/>
                                          </p:val>
                                        </p:tav>
                                        <p:tav tm="100000">
                                          <p:val>
                                            <p:strVal val="#ppt_w"/>
                                          </p:val>
                                        </p:tav>
                                      </p:tavLst>
                                    </p:anim>
                                    <p:anim calcmode="lin" valueType="num">
                                      <p:cBhvr>
                                        <p:cTn id="121" dur="500" fill="hold"/>
                                        <p:tgtEl>
                                          <p:spTgt spid="66"/>
                                        </p:tgtEl>
                                        <p:attrNameLst>
                                          <p:attrName>ppt_h</p:attrName>
                                        </p:attrNameLst>
                                      </p:cBhvr>
                                      <p:tavLst>
                                        <p:tav tm="0">
                                          <p:val>
                                            <p:fltVal val="0"/>
                                          </p:val>
                                        </p:tav>
                                        <p:tav tm="100000">
                                          <p:val>
                                            <p:strVal val="#ppt_h"/>
                                          </p:val>
                                        </p:tav>
                                      </p:tavLst>
                                    </p:anim>
                                    <p:animEffect transition="in" filter="fade">
                                      <p:cBhvr>
                                        <p:cTn id="122" dur="500"/>
                                        <p:tgtEl>
                                          <p:spTgt spid="66"/>
                                        </p:tgtEl>
                                      </p:cBhvr>
                                    </p:animEffect>
                                  </p:childTnLst>
                                </p:cTn>
                              </p:par>
                            </p:childTnLst>
                          </p:cTn>
                        </p:par>
                        <p:par>
                          <p:cTn id="123" fill="hold">
                            <p:stCondLst>
                              <p:cond delay="500"/>
                            </p:stCondLst>
                            <p:childTnLst>
                              <p:par>
                                <p:cTn id="124" presetID="37" presetClass="entr" presetSubtype="0" fill="hold" grpId="0" nodeType="after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fade">
                                      <p:cBhvr>
                                        <p:cTn id="126" dur="1000"/>
                                        <p:tgtEl>
                                          <p:spTgt spid="7"/>
                                        </p:tgtEl>
                                      </p:cBhvr>
                                    </p:animEffect>
                                    <p:anim calcmode="lin" valueType="num">
                                      <p:cBhvr>
                                        <p:cTn id="127" dur="1000" fill="hold"/>
                                        <p:tgtEl>
                                          <p:spTgt spid="7"/>
                                        </p:tgtEl>
                                        <p:attrNameLst>
                                          <p:attrName>ppt_x</p:attrName>
                                        </p:attrNameLst>
                                      </p:cBhvr>
                                      <p:tavLst>
                                        <p:tav tm="0">
                                          <p:val>
                                            <p:strVal val="#ppt_x"/>
                                          </p:val>
                                        </p:tav>
                                        <p:tav tm="100000">
                                          <p:val>
                                            <p:strVal val="#ppt_x"/>
                                          </p:val>
                                        </p:tav>
                                      </p:tavLst>
                                    </p:anim>
                                    <p:anim calcmode="lin" valueType="num">
                                      <p:cBhvr>
                                        <p:cTn id="128" dur="900" decel="100000" fill="hold"/>
                                        <p:tgtEl>
                                          <p:spTgt spid="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30" fill="hold">
                            <p:stCondLst>
                              <p:cond delay="1500"/>
                            </p:stCondLst>
                            <p:childTnLst>
                              <p:par>
                                <p:cTn id="131" presetID="49" presetClass="entr" presetSubtype="0" decel="100000" fill="hold" nodeType="afterEffect">
                                  <p:stCondLst>
                                    <p:cond delay="0"/>
                                  </p:stCondLst>
                                  <p:childTnLst>
                                    <p:set>
                                      <p:cBhvr>
                                        <p:cTn id="132" dur="1" fill="hold">
                                          <p:stCondLst>
                                            <p:cond delay="0"/>
                                          </p:stCondLst>
                                        </p:cTn>
                                        <p:tgtEl>
                                          <p:spTgt spid="36"/>
                                        </p:tgtEl>
                                        <p:attrNameLst>
                                          <p:attrName>style.visibility</p:attrName>
                                        </p:attrNameLst>
                                      </p:cBhvr>
                                      <p:to>
                                        <p:strVal val="visible"/>
                                      </p:to>
                                    </p:set>
                                    <p:anim calcmode="lin" valueType="num">
                                      <p:cBhvr>
                                        <p:cTn id="133" dur="500" fill="hold"/>
                                        <p:tgtEl>
                                          <p:spTgt spid="36"/>
                                        </p:tgtEl>
                                        <p:attrNameLst>
                                          <p:attrName>ppt_w</p:attrName>
                                        </p:attrNameLst>
                                      </p:cBhvr>
                                      <p:tavLst>
                                        <p:tav tm="0">
                                          <p:val>
                                            <p:fltVal val="0"/>
                                          </p:val>
                                        </p:tav>
                                        <p:tav tm="100000">
                                          <p:val>
                                            <p:strVal val="#ppt_w"/>
                                          </p:val>
                                        </p:tav>
                                      </p:tavLst>
                                    </p:anim>
                                    <p:anim calcmode="lin" valueType="num">
                                      <p:cBhvr>
                                        <p:cTn id="134" dur="500" fill="hold"/>
                                        <p:tgtEl>
                                          <p:spTgt spid="36"/>
                                        </p:tgtEl>
                                        <p:attrNameLst>
                                          <p:attrName>ppt_h</p:attrName>
                                        </p:attrNameLst>
                                      </p:cBhvr>
                                      <p:tavLst>
                                        <p:tav tm="0">
                                          <p:val>
                                            <p:fltVal val="0"/>
                                          </p:val>
                                        </p:tav>
                                        <p:tav tm="100000">
                                          <p:val>
                                            <p:strVal val="#ppt_h"/>
                                          </p:val>
                                        </p:tav>
                                      </p:tavLst>
                                    </p:anim>
                                    <p:anim calcmode="lin" valueType="num">
                                      <p:cBhvr>
                                        <p:cTn id="135" dur="500" fill="hold"/>
                                        <p:tgtEl>
                                          <p:spTgt spid="36"/>
                                        </p:tgtEl>
                                        <p:attrNameLst>
                                          <p:attrName>style.rotation</p:attrName>
                                        </p:attrNameLst>
                                      </p:cBhvr>
                                      <p:tavLst>
                                        <p:tav tm="0">
                                          <p:val>
                                            <p:fltVal val="360"/>
                                          </p:val>
                                        </p:tav>
                                        <p:tav tm="100000">
                                          <p:val>
                                            <p:fltVal val="0"/>
                                          </p:val>
                                        </p:tav>
                                      </p:tavLst>
                                    </p:anim>
                                    <p:animEffect transition="in" filter="fade">
                                      <p:cBhvr>
                                        <p:cTn id="136" dur="500"/>
                                        <p:tgtEl>
                                          <p:spTgt spid="36"/>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nodeType="click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p:cTn id="141" dur="500" fill="hold"/>
                                        <p:tgtEl>
                                          <p:spTgt spid="65"/>
                                        </p:tgtEl>
                                        <p:attrNameLst>
                                          <p:attrName>ppt_w</p:attrName>
                                        </p:attrNameLst>
                                      </p:cBhvr>
                                      <p:tavLst>
                                        <p:tav tm="0">
                                          <p:val>
                                            <p:fltVal val="0"/>
                                          </p:val>
                                        </p:tav>
                                        <p:tav tm="100000">
                                          <p:val>
                                            <p:strVal val="#ppt_w"/>
                                          </p:val>
                                        </p:tav>
                                      </p:tavLst>
                                    </p:anim>
                                    <p:anim calcmode="lin" valueType="num">
                                      <p:cBhvr>
                                        <p:cTn id="142" dur="500" fill="hold"/>
                                        <p:tgtEl>
                                          <p:spTgt spid="65"/>
                                        </p:tgtEl>
                                        <p:attrNameLst>
                                          <p:attrName>ppt_h</p:attrName>
                                        </p:attrNameLst>
                                      </p:cBhvr>
                                      <p:tavLst>
                                        <p:tav tm="0">
                                          <p:val>
                                            <p:fltVal val="0"/>
                                          </p:val>
                                        </p:tav>
                                        <p:tav tm="100000">
                                          <p:val>
                                            <p:strVal val="#ppt_h"/>
                                          </p:val>
                                        </p:tav>
                                      </p:tavLst>
                                    </p:anim>
                                    <p:animEffect transition="in" filter="fade">
                                      <p:cBhvr>
                                        <p:cTn id="143" dur="500"/>
                                        <p:tgtEl>
                                          <p:spTgt spid="65"/>
                                        </p:tgtEl>
                                      </p:cBhvr>
                                    </p:animEffect>
                                  </p:childTnLst>
                                </p:cTn>
                              </p:par>
                            </p:childTnLst>
                          </p:cTn>
                        </p:par>
                        <p:par>
                          <p:cTn id="144" fill="hold">
                            <p:stCondLst>
                              <p:cond delay="500"/>
                            </p:stCondLst>
                            <p:childTnLst>
                              <p:par>
                                <p:cTn id="145" presetID="37" presetClass="entr" presetSubtype="0" fill="hold" grpId="0" nodeType="afterEffect">
                                  <p:stCondLst>
                                    <p:cond delay="0"/>
                                  </p:stCondLst>
                                  <p:childTnLst>
                                    <p:set>
                                      <p:cBhvr>
                                        <p:cTn id="146" dur="1" fill="hold">
                                          <p:stCondLst>
                                            <p:cond delay="0"/>
                                          </p:stCondLst>
                                        </p:cTn>
                                        <p:tgtEl>
                                          <p:spTgt spid="6"/>
                                        </p:tgtEl>
                                        <p:attrNameLst>
                                          <p:attrName>style.visibility</p:attrName>
                                        </p:attrNameLst>
                                      </p:cBhvr>
                                      <p:to>
                                        <p:strVal val="visible"/>
                                      </p:to>
                                    </p:set>
                                    <p:animEffect transition="in" filter="fade">
                                      <p:cBhvr>
                                        <p:cTn id="147" dur="1000"/>
                                        <p:tgtEl>
                                          <p:spTgt spid="6"/>
                                        </p:tgtEl>
                                      </p:cBhvr>
                                    </p:animEffect>
                                    <p:anim calcmode="lin" valueType="num">
                                      <p:cBhvr>
                                        <p:cTn id="148" dur="1000" fill="hold"/>
                                        <p:tgtEl>
                                          <p:spTgt spid="6"/>
                                        </p:tgtEl>
                                        <p:attrNameLst>
                                          <p:attrName>ppt_x</p:attrName>
                                        </p:attrNameLst>
                                      </p:cBhvr>
                                      <p:tavLst>
                                        <p:tav tm="0">
                                          <p:val>
                                            <p:strVal val="#ppt_x"/>
                                          </p:val>
                                        </p:tav>
                                        <p:tav tm="100000">
                                          <p:val>
                                            <p:strVal val="#ppt_x"/>
                                          </p:val>
                                        </p:tav>
                                      </p:tavLst>
                                    </p:anim>
                                    <p:anim calcmode="lin" valueType="num">
                                      <p:cBhvr>
                                        <p:cTn id="149" dur="900" decel="100000" fill="hold"/>
                                        <p:tgtEl>
                                          <p:spTgt spid="6"/>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1" fill="hold">
                            <p:stCondLst>
                              <p:cond delay="1500"/>
                            </p:stCondLst>
                            <p:childTnLst>
                              <p:par>
                                <p:cTn id="152" presetID="49" presetClass="entr" presetSubtype="0" decel="100000" fill="hold" nodeType="afterEffect">
                                  <p:stCondLst>
                                    <p:cond delay="0"/>
                                  </p:stCondLst>
                                  <p:childTnLst>
                                    <p:set>
                                      <p:cBhvr>
                                        <p:cTn id="153" dur="1" fill="hold">
                                          <p:stCondLst>
                                            <p:cond delay="0"/>
                                          </p:stCondLst>
                                        </p:cTn>
                                        <p:tgtEl>
                                          <p:spTgt spid="44"/>
                                        </p:tgtEl>
                                        <p:attrNameLst>
                                          <p:attrName>style.visibility</p:attrName>
                                        </p:attrNameLst>
                                      </p:cBhvr>
                                      <p:to>
                                        <p:strVal val="visible"/>
                                      </p:to>
                                    </p:set>
                                    <p:anim calcmode="lin" valueType="num">
                                      <p:cBhvr>
                                        <p:cTn id="154" dur="500" fill="hold"/>
                                        <p:tgtEl>
                                          <p:spTgt spid="44"/>
                                        </p:tgtEl>
                                        <p:attrNameLst>
                                          <p:attrName>ppt_w</p:attrName>
                                        </p:attrNameLst>
                                      </p:cBhvr>
                                      <p:tavLst>
                                        <p:tav tm="0">
                                          <p:val>
                                            <p:fltVal val="0"/>
                                          </p:val>
                                        </p:tav>
                                        <p:tav tm="100000">
                                          <p:val>
                                            <p:strVal val="#ppt_w"/>
                                          </p:val>
                                        </p:tav>
                                      </p:tavLst>
                                    </p:anim>
                                    <p:anim calcmode="lin" valueType="num">
                                      <p:cBhvr>
                                        <p:cTn id="155" dur="500" fill="hold"/>
                                        <p:tgtEl>
                                          <p:spTgt spid="44"/>
                                        </p:tgtEl>
                                        <p:attrNameLst>
                                          <p:attrName>ppt_h</p:attrName>
                                        </p:attrNameLst>
                                      </p:cBhvr>
                                      <p:tavLst>
                                        <p:tav tm="0">
                                          <p:val>
                                            <p:fltVal val="0"/>
                                          </p:val>
                                        </p:tav>
                                        <p:tav tm="100000">
                                          <p:val>
                                            <p:strVal val="#ppt_h"/>
                                          </p:val>
                                        </p:tav>
                                      </p:tavLst>
                                    </p:anim>
                                    <p:anim calcmode="lin" valueType="num">
                                      <p:cBhvr>
                                        <p:cTn id="156" dur="500" fill="hold"/>
                                        <p:tgtEl>
                                          <p:spTgt spid="44"/>
                                        </p:tgtEl>
                                        <p:attrNameLst>
                                          <p:attrName>style.rotation</p:attrName>
                                        </p:attrNameLst>
                                      </p:cBhvr>
                                      <p:tavLst>
                                        <p:tav tm="0">
                                          <p:val>
                                            <p:fltVal val="360"/>
                                          </p:val>
                                        </p:tav>
                                        <p:tav tm="100000">
                                          <p:val>
                                            <p:fltVal val="0"/>
                                          </p:val>
                                        </p:tav>
                                      </p:tavLst>
                                    </p:anim>
                                    <p:animEffect transition="in" filter="fade">
                                      <p:cBhvr>
                                        <p:cTn id="1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50" grpId="0" animBg="1"/>
      <p:bldP spid="54" grpId="0" animBg="1"/>
      <p:bldP spid="55" grpId="0" animBg="1"/>
      <p:bldP spid="57" grpId="0" animBg="1"/>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Group 146"/>
          <p:cNvGrpSpPr/>
          <p:nvPr/>
        </p:nvGrpSpPr>
        <p:grpSpPr>
          <a:xfrm>
            <a:off x="3004488" y="483017"/>
            <a:ext cx="18368675" cy="2079087"/>
            <a:chOff x="5988388" y="483017"/>
            <a:chExt cx="12359700" cy="2079087"/>
          </a:xfrm>
        </p:grpSpPr>
        <p:sp>
          <p:nvSpPr>
            <p:cNvPr id="148" name="TextBox 147"/>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Really, what is ESI?</a:t>
              </a:r>
              <a:endParaRPr lang="id-ID" sz="8800" b="1" dirty="0" smtClean="0">
                <a:solidFill>
                  <a:schemeClr val="tx2"/>
                </a:solidFill>
                <a:latin typeface="Lato Regular"/>
                <a:cs typeface="Lato Regular"/>
              </a:endParaRPr>
            </a:p>
          </p:txBody>
        </p:sp>
        <p:sp>
          <p:nvSpPr>
            <p:cNvPr id="149" name="Rectangle 14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50"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ESI substitutes inefficient  equipment </a:t>
              </a:r>
              <a:r>
                <a:rPr lang="en-US" sz="3100" dirty="0" smtClean="0">
                  <a:solidFill>
                    <a:schemeClr val="accent1"/>
                  </a:solidFill>
                  <a:latin typeface="Lato Light"/>
                  <a:cs typeface="Lato Light"/>
                </a:rPr>
                <a:t>in SMEs</a:t>
              </a:r>
              <a:endParaRPr lang="en-US" sz="3100" dirty="0">
                <a:solidFill>
                  <a:schemeClr val="accent1"/>
                </a:solidFill>
                <a:latin typeface="Lato Light"/>
                <a:cs typeface="Lato Light"/>
              </a:endParaRPr>
            </a:p>
          </p:txBody>
        </p:sp>
      </p:grpSp>
      <p:pic>
        <p:nvPicPr>
          <p:cNvPr id="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500" y="2609487"/>
            <a:ext cx="20162460" cy="1122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216050"/>
      </p:ext>
    </p:extLst>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anim calcmode="lin" valueType="num">
                                      <p:cBhvr>
                                        <p:cTn id="8" dur="1000" fill="hold"/>
                                        <p:tgtEl>
                                          <p:spTgt spid="147"/>
                                        </p:tgtEl>
                                        <p:attrNameLst>
                                          <p:attrName>ppt_x</p:attrName>
                                        </p:attrNameLst>
                                      </p:cBhvr>
                                      <p:tavLst>
                                        <p:tav tm="0">
                                          <p:val>
                                            <p:strVal val="#ppt_x"/>
                                          </p:val>
                                        </p:tav>
                                        <p:tav tm="100000">
                                          <p:val>
                                            <p:strVal val="#ppt_x"/>
                                          </p:val>
                                        </p:tav>
                                      </p:tavLst>
                                    </p:anim>
                                    <p:anim calcmode="lin" valueType="num">
                                      <p:cBhvr>
                                        <p:cTn id="9" dur="900" decel="100000" fill="hold"/>
                                        <p:tgtEl>
                                          <p:spTgt spid="14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Group 146"/>
          <p:cNvGrpSpPr/>
          <p:nvPr/>
        </p:nvGrpSpPr>
        <p:grpSpPr>
          <a:xfrm>
            <a:off x="3004488" y="483017"/>
            <a:ext cx="18368675" cy="2079087"/>
            <a:chOff x="5988388" y="483017"/>
            <a:chExt cx="12359700" cy="2079087"/>
          </a:xfrm>
        </p:grpSpPr>
        <p:sp>
          <p:nvSpPr>
            <p:cNvPr id="148" name="TextBox 147"/>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What about cash flows?</a:t>
              </a:r>
              <a:endParaRPr lang="id-ID" sz="8800" b="1" dirty="0" smtClean="0">
                <a:solidFill>
                  <a:schemeClr val="tx2"/>
                </a:solidFill>
                <a:latin typeface="Lato Regular"/>
                <a:cs typeface="Lato Regular"/>
              </a:endParaRPr>
            </a:p>
          </p:txBody>
        </p:sp>
        <p:sp>
          <p:nvSpPr>
            <p:cNvPr id="149" name="Rectangle 14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50"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ESI guarantees energy savings </a:t>
              </a:r>
              <a:r>
                <a:rPr lang="en-US" sz="3100" dirty="0" smtClean="0">
                  <a:solidFill>
                    <a:schemeClr val="accent1"/>
                  </a:solidFill>
                  <a:latin typeface="Lato Light"/>
                  <a:cs typeface="Lato Light"/>
                </a:rPr>
                <a:t>that pay the loan acquired by SMEs</a:t>
              </a:r>
              <a:endParaRPr lang="en-US" sz="3100" dirty="0">
                <a:solidFill>
                  <a:schemeClr val="accent1"/>
                </a:solidFill>
                <a:latin typeface="Lato Light"/>
                <a:cs typeface="Lato Light"/>
              </a:endParaRPr>
            </a:p>
          </p:txBody>
        </p:sp>
      </p:grpSp>
      <p:graphicFrame>
        <p:nvGraphicFramePr>
          <p:cNvPr id="11" name="Diagramm 73"/>
          <p:cNvGraphicFramePr>
            <a:graphicFrameLocks/>
          </p:cNvGraphicFramePr>
          <p:nvPr>
            <p:extLst>
              <p:ext uri="{D42A27DB-BD31-4B8C-83A1-F6EECF244321}">
                <p14:modId xmlns:p14="http://schemas.microsoft.com/office/powerpoint/2010/main" val="2211500313"/>
              </p:ext>
            </p:extLst>
          </p:nvPr>
        </p:nvGraphicFramePr>
        <p:xfrm>
          <a:off x="467544" y="3429000"/>
          <a:ext cx="22506756" cy="8618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3447148"/>
      </p:ext>
    </p:extLst>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anim calcmode="lin" valueType="num">
                                      <p:cBhvr>
                                        <p:cTn id="8" dur="1000" fill="hold"/>
                                        <p:tgtEl>
                                          <p:spTgt spid="147"/>
                                        </p:tgtEl>
                                        <p:attrNameLst>
                                          <p:attrName>ppt_x</p:attrName>
                                        </p:attrNameLst>
                                      </p:cBhvr>
                                      <p:tavLst>
                                        <p:tav tm="0">
                                          <p:val>
                                            <p:strVal val="#ppt_x"/>
                                          </p:val>
                                        </p:tav>
                                        <p:tav tm="100000">
                                          <p:val>
                                            <p:strVal val="#ppt_x"/>
                                          </p:val>
                                        </p:tav>
                                      </p:tavLst>
                                    </p:anim>
                                    <p:anim calcmode="lin" valueType="num">
                                      <p:cBhvr>
                                        <p:cTn id="9" dur="900" decel="100000" fill="hold"/>
                                        <p:tgtEl>
                                          <p:spTgt spid="14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09828" y="2810136"/>
            <a:ext cx="2427725" cy="3551936"/>
            <a:chOff x="5124" y="3149779"/>
            <a:chExt cx="7309825" cy="10553543"/>
          </a:xfrm>
        </p:grpSpPr>
        <p:sp>
          <p:nvSpPr>
            <p:cNvPr id="50" name="Freeform 2"/>
            <p:cNvSpPr>
              <a:spLocks noChangeArrowheads="1"/>
            </p:cNvSpPr>
            <p:nvPr/>
          </p:nvSpPr>
          <p:spPr bwMode="auto">
            <a:xfrm>
              <a:off x="1172502" y="10474564"/>
              <a:ext cx="5262341" cy="1337480"/>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chemeClr val="accent5"/>
            </a:solidFill>
            <a:ln>
              <a:noFill/>
            </a:ln>
            <a:effectLst/>
          </p:spPr>
          <p:txBody>
            <a:bodyPr wrap="none" lIns="243785" tIns="121892" rIns="243785" bIns="121892" anchor="ctr"/>
            <a:lstStyle/>
            <a:p>
              <a:endParaRPr lang="en-US" dirty="0"/>
            </a:p>
          </p:txBody>
        </p:sp>
        <p:grpSp>
          <p:nvGrpSpPr>
            <p:cNvPr id="14" name="Group 13"/>
            <p:cNvGrpSpPr/>
            <p:nvPr/>
          </p:nvGrpSpPr>
          <p:grpSpPr>
            <a:xfrm>
              <a:off x="503937" y="8598963"/>
              <a:ext cx="6811012" cy="1611766"/>
              <a:chOff x="1734083" y="4316414"/>
              <a:chExt cx="3406393" cy="805883"/>
            </a:xfrm>
          </p:grpSpPr>
          <p:sp>
            <p:nvSpPr>
              <p:cNvPr id="59" name="Freeform 5"/>
              <p:cNvSpPr>
                <a:spLocks noChangeArrowheads="1"/>
              </p:cNvSpPr>
              <p:nvPr/>
            </p:nvSpPr>
            <p:spPr bwMode="auto">
              <a:xfrm>
                <a:off x="1734083" y="4316414"/>
                <a:ext cx="1317887" cy="805883"/>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solidFill>
                <a:schemeClr val="accent4"/>
              </a:solidFill>
              <a:ln>
                <a:noFill/>
              </a:ln>
              <a:effectLst/>
            </p:spPr>
            <p:txBody>
              <a:bodyPr wrap="none" lIns="121917" tIns="60958" rIns="121917" bIns="60958" anchor="ctr"/>
              <a:lstStyle/>
              <a:p>
                <a:endParaRPr lang="en-US" dirty="0"/>
              </a:p>
            </p:txBody>
          </p:sp>
          <p:sp>
            <p:nvSpPr>
              <p:cNvPr id="66" name="Freeform 8"/>
              <p:cNvSpPr>
                <a:spLocks noChangeArrowheads="1"/>
              </p:cNvSpPr>
              <p:nvPr/>
            </p:nvSpPr>
            <p:spPr bwMode="auto">
              <a:xfrm>
                <a:off x="3191726" y="4316414"/>
                <a:ext cx="1948750" cy="805883"/>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solidFill>
                <a:schemeClr val="accent4"/>
              </a:solidFill>
              <a:ln>
                <a:noFill/>
              </a:ln>
              <a:effectLst/>
            </p:spPr>
            <p:txBody>
              <a:bodyPr wrap="none" lIns="121917" tIns="60958" rIns="121917" bIns="60958" anchor="ctr"/>
              <a:lstStyle/>
              <a:p>
                <a:endParaRPr lang="en-US" dirty="0"/>
              </a:p>
            </p:txBody>
          </p:sp>
        </p:grpSp>
        <p:grpSp>
          <p:nvGrpSpPr>
            <p:cNvPr id="11" name="Group 10"/>
            <p:cNvGrpSpPr/>
            <p:nvPr/>
          </p:nvGrpSpPr>
          <p:grpSpPr>
            <a:xfrm>
              <a:off x="843445" y="3149779"/>
              <a:ext cx="5304128" cy="1428910"/>
              <a:chOff x="1903881" y="1591822"/>
              <a:chExt cx="2652755" cy="714455"/>
            </a:xfrm>
          </p:grpSpPr>
          <p:sp>
            <p:nvSpPr>
              <p:cNvPr id="61" name="Freeform 6"/>
              <p:cNvSpPr>
                <a:spLocks noChangeArrowheads="1"/>
              </p:cNvSpPr>
              <p:nvPr/>
            </p:nvSpPr>
            <p:spPr bwMode="auto">
              <a:xfrm>
                <a:off x="2475967" y="1591822"/>
                <a:ext cx="2080669" cy="714455"/>
              </a:xfrm>
              <a:custGeom>
                <a:avLst/>
                <a:gdLst>
                  <a:gd name="T0" fmla="*/ 4965 w 7027"/>
                  <a:gd name="T1" fmla="*/ 909 h 2418"/>
                  <a:gd name="T2" fmla="*/ 4965 w 7027"/>
                  <a:gd name="T3" fmla="*/ 909 h 2418"/>
                  <a:gd name="T4" fmla="*/ 0 w 7027"/>
                  <a:gd name="T5" fmla="*/ 842 h 2418"/>
                  <a:gd name="T6" fmla="*/ 0 w 7027"/>
                  <a:gd name="T7" fmla="*/ 2417 h 2418"/>
                  <a:gd name="T8" fmla="*/ 3790 w 7027"/>
                  <a:gd name="T9" fmla="*/ 2417 h 2418"/>
                  <a:gd name="T10" fmla="*/ 3790 w 7027"/>
                  <a:gd name="T11" fmla="*/ 2151 h 2418"/>
                  <a:gd name="T12" fmla="*/ 3768 w 7027"/>
                  <a:gd name="T13" fmla="*/ 2062 h 2418"/>
                  <a:gd name="T14" fmla="*/ 3679 w 7027"/>
                  <a:gd name="T15" fmla="*/ 1929 h 2418"/>
                  <a:gd name="T16" fmla="*/ 3613 w 7027"/>
                  <a:gd name="T17" fmla="*/ 1686 h 2418"/>
                  <a:gd name="T18" fmla="*/ 3613 w 7027"/>
                  <a:gd name="T19" fmla="*/ 1663 h 2418"/>
                  <a:gd name="T20" fmla="*/ 3613 w 7027"/>
                  <a:gd name="T21" fmla="*/ 1663 h 2418"/>
                  <a:gd name="T22" fmla="*/ 4034 w 7027"/>
                  <a:gd name="T23" fmla="*/ 1330 h 2418"/>
                  <a:gd name="T24" fmla="*/ 4454 w 7027"/>
                  <a:gd name="T25" fmla="*/ 1686 h 2418"/>
                  <a:gd name="T26" fmla="*/ 4454 w 7027"/>
                  <a:gd name="T27" fmla="*/ 1686 h 2418"/>
                  <a:gd name="T28" fmla="*/ 4388 w 7027"/>
                  <a:gd name="T29" fmla="*/ 1929 h 2418"/>
                  <a:gd name="T30" fmla="*/ 4322 w 7027"/>
                  <a:gd name="T31" fmla="*/ 2040 h 2418"/>
                  <a:gd name="T32" fmla="*/ 4300 w 7027"/>
                  <a:gd name="T33" fmla="*/ 2151 h 2418"/>
                  <a:gd name="T34" fmla="*/ 4277 w 7027"/>
                  <a:gd name="T35" fmla="*/ 2151 h 2418"/>
                  <a:gd name="T36" fmla="*/ 4277 w 7027"/>
                  <a:gd name="T37" fmla="*/ 2417 h 2418"/>
                  <a:gd name="T38" fmla="*/ 7026 w 7027"/>
                  <a:gd name="T39" fmla="*/ 2417 h 2418"/>
                  <a:gd name="T40" fmla="*/ 4965 w 7027"/>
                  <a:gd name="T41" fmla="*/ 909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lnTo>
                      <a:pt x="3613" y="1663"/>
                    </a:lnTo>
                    <a:cubicBezTo>
                      <a:pt x="3635" y="1486"/>
                      <a:pt x="3812" y="1330"/>
                      <a:pt x="4034" y="1330"/>
                    </a:cubicBezTo>
                    <a:cubicBezTo>
                      <a:pt x="4277" y="1330"/>
                      <a:pt x="4454" y="1486"/>
                      <a:pt x="4454" y="1686"/>
                    </a:cubicBezTo>
                    <a:lnTo>
                      <a:pt x="4454" y="1686"/>
                    </a:ln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solidFill>
                <a:schemeClr val="accent1"/>
              </a:solidFill>
              <a:ln>
                <a:noFill/>
              </a:ln>
              <a:effectLst/>
            </p:spPr>
            <p:txBody>
              <a:bodyPr wrap="none" lIns="121917" tIns="60958" rIns="121917" bIns="60958" anchor="ctr"/>
              <a:lstStyle/>
              <a:p>
                <a:endParaRPr lang="en-US" dirty="0"/>
              </a:p>
            </p:txBody>
          </p:sp>
          <p:sp>
            <p:nvSpPr>
              <p:cNvPr id="68" name="Freeform 11"/>
              <p:cNvSpPr>
                <a:spLocks noChangeArrowheads="1"/>
              </p:cNvSpPr>
              <p:nvPr/>
            </p:nvSpPr>
            <p:spPr bwMode="auto">
              <a:xfrm>
                <a:off x="1903881" y="1919662"/>
                <a:ext cx="432329" cy="386615"/>
              </a:xfrm>
              <a:custGeom>
                <a:avLst/>
                <a:gdLst>
                  <a:gd name="T0" fmla="*/ 1462 w 1463"/>
                  <a:gd name="T1" fmla="*/ 1309 h 1310"/>
                  <a:gd name="T2" fmla="*/ 1462 w 1463"/>
                  <a:gd name="T3" fmla="*/ 1309 h 1310"/>
                  <a:gd name="T4" fmla="*/ 1462 w 1463"/>
                  <a:gd name="T5" fmla="*/ 0 h 1310"/>
                  <a:gd name="T6" fmla="*/ 0 w 1463"/>
                  <a:gd name="T7" fmla="*/ 1309 h 1310"/>
                  <a:gd name="T8" fmla="*/ 1462 w 1463"/>
                  <a:gd name="T9" fmla="*/ 1309 h 1310"/>
                </a:gdLst>
                <a:ahLst/>
                <a:cxnLst>
                  <a:cxn ang="0">
                    <a:pos x="T0" y="T1"/>
                  </a:cxn>
                  <a:cxn ang="0">
                    <a:pos x="T2" y="T3"/>
                  </a:cxn>
                  <a:cxn ang="0">
                    <a:pos x="T4" y="T5"/>
                  </a:cxn>
                  <a:cxn ang="0">
                    <a:pos x="T6" y="T7"/>
                  </a:cxn>
                  <a:cxn ang="0">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solidFill>
                <a:schemeClr val="accent1"/>
              </a:solidFill>
              <a:ln>
                <a:noFill/>
              </a:ln>
              <a:effectLst/>
            </p:spPr>
            <p:txBody>
              <a:bodyPr wrap="none" lIns="121917" tIns="60958" rIns="121917" bIns="60958" anchor="ctr"/>
              <a:lstStyle/>
              <a:p>
                <a:endParaRPr lang="en-US" dirty="0"/>
              </a:p>
            </p:txBody>
          </p:sp>
        </p:grpSp>
        <p:sp>
          <p:nvSpPr>
            <p:cNvPr id="69" name="Freeform 13"/>
            <p:cNvSpPr>
              <a:spLocks noChangeArrowheads="1"/>
            </p:cNvSpPr>
            <p:nvPr/>
          </p:nvSpPr>
          <p:spPr bwMode="auto">
            <a:xfrm>
              <a:off x="44296" y="11762410"/>
              <a:ext cx="5510443" cy="1940912"/>
            </a:xfrm>
            <a:custGeom>
              <a:avLst/>
              <a:gdLst>
                <a:gd name="T0" fmla="*/ 0 w 9309"/>
                <a:gd name="T1" fmla="*/ 3279 h 3280"/>
                <a:gd name="T2" fmla="*/ 1219 w 9309"/>
                <a:gd name="T3" fmla="*/ 0 h 3280"/>
                <a:gd name="T4" fmla="*/ 7779 w 9309"/>
                <a:gd name="T5" fmla="*/ 1396 h 3280"/>
                <a:gd name="T6" fmla="*/ 7779 w 9309"/>
                <a:gd name="T7" fmla="*/ 1174 h 3280"/>
                <a:gd name="T8" fmla="*/ 9308 w 9309"/>
                <a:gd name="T9" fmla="*/ 3279 h 3280"/>
                <a:gd name="T10" fmla="*/ 0 w 9309"/>
                <a:gd name="T11" fmla="*/ 3279 h 3280"/>
              </a:gdLst>
              <a:ahLst/>
              <a:cxnLst>
                <a:cxn ang="0">
                  <a:pos x="T0" y="T1"/>
                </a:cxn>
                <a:cxn ang="0">
                  <a:pos x="T2" y="T3"/>
                </a:cxn>
                <a:cxn ang="0">
                  <a:pos x="T4" y="T5"/>
                </a:cxn>
                <a:cxn ang="0">
                  <a:pos x="T6" y="T7"/>
                </a:cxn>
                <a:cxn ang="0">
                  <a:pos x="T8" y="T9"/>
                </a:cxn>
                <a:cxn ang="0">
                  <a:pos x="T10" y="T11"/>
                </a:cxn>
              </a:cxnLst>
              <a:rect l="0" t="0" r="r" b="b"/>
              <a:pathLst>
                <a:path w="9309" h="3280">
                  <a:moveTo>
                    <a:pt x="0" y="3279"/>
                  </a:moveTo>
                  <a:lnTo>
                    <a:pt x="1219" y="0"/>
                  </a:lnTo>
                  <a:lnTo>
                    <a:pt x="7779" y="1396"/>
                  </a:lnTo>
                  <a:lnTo>
                    <a:pt x="7779" y="1174"/>
                  </a:lnTo>
                  <a:lnTo>
                    <a:pt x="9308" y="3279"/>
                  </a:lnTo>
                  <a:lnTo>
                    <a:pt x="0" y="3279"/>
                  </a:lnTo>
                </a:path>
              </a:pathLst>
            </a:custGeom>
            <a:solidFill>
              <a:schemeClr val="bg1">
                <a:lumMod val="50000"/>
              </a:schemeClr>
            </a:solidFill>
            <a:ln>
              <a:noFill/>
            </a:ln>
            <a:effectLst/>
          </p:spPr>
          <p:txBody>
            <a:bodyPr wrap="none" lIns="243785" tIns="121892" rIns="243785" bIns="121892" anchor="ctr"/>
            <a:lstStyle/>
            <a:p>
              <a:endParaRPr lang="en-US" dirty="0"/>
            </a:p>
          </p:txBody>
        </p:sp>
        <p:sp>
          <p:nvSpPr>
            <p:cNvPr id="70" name="Freeform 14"/>
            <p:cNvSpPr>
              <a:spLocks noChangeArrowheads="1"/>
            </p:cNvSpPr>
            <p:nvPr/>
          </p:nvSpPr>
          <p:spPr bwMode="auto">
            <a:xfrm>
              <a:off x="765096" y="10790650"/>
              <a:ext cx="3883424" cy="1797236"/>
            </a:xfrm>
            <a:custGeom>
              <a:avLst/>
              <a:gdLst>
                <a:gd name="T0" fmla="*/ 6560 w 6561"/>
                <a:gd name="T1" fmla="*/ 3037 h 3038"/>
                <a:gd name="T2" fmla="*/ 0 w 6561"/>
                <a:gd name="T3" fmla="*/ 1641 h 3038"/>
                <a:gd name="T4" fmla="*/ 554 w 6561"/>
                <a:gd name="T5" fmla="*/ 0 h 3038"/>
                <a:gd name="T6" fmla="*/ 6560 w 6561"/>
                <a:gd name="T7" fmla="*/ 1419 h 3038"/>
                <a:gd name="T8" fmla="*/ 6560 w 6561"/>
                <a:gd name="T9" fmla="*/ 3037 h 3038"/>
              </a:gdLst>
              <a:ahLst/>
              <a:cxnLst>
                <a:cxn ang="0">
                  <a:pos x="T0" y="T1"/>
                </a:cxn>
                <a:cxn ang="0">
                  <a:pos x="T2" y="T3"/>
                </a:cxn>
                <a:cxn ang="0">
                  <a:pos x="T4" y="T5"/>
                </a:cxn>
                <a:cxn ang="0">
                  <a:pos x="T6" y="T7"/>
                </a:cxn>
                <a:cxn ang="0">
                  <a:pos x="T8" y="T9"/>
                </a:cxn>
              </a:cxnLst>
              <a:rect l="0" t="0" r="r" b="b"/>
              <a:pathLst>
                <a:path w="6561" h="3038">
                  <a:moveTo>
                    <a:pt x="6560" y="3037"/>
                  </a:moveTo>
                  <a:lnTo>
                    <a:pt x="0" y="1641"/>
                  </a:lnTo>
                  <a:lnTo>
                    <a:pt x="554" y="0"/>
                  </a:lnTo>
                  <a:lnTo>
                    <a:pt x="6560" y="1419"/>
                  </a:lnTo>
                  <a:lnTo>
                    <a:pt x="6560" y="3037"/>
                  </a:lnTo>
                </a:path>
              </a:pathLst>
            </a:custGeom>
            <a:solidFill>
              <a:schemeClr val="bg2"/>
            </a:solidFill>
            <a:ln>
              <a:noFill/>
            </a:ln>
            <a:effectLst/>
          </p:spPr>
          <p:txBody>
            <a:bodyPr wrap="none" lIns="243785" tIns="121892" rIns="243785" bIns="121892" anchor="ctr"/>
            <a:lstStyle/>
            <a:p>
              <a:endParaRPr lang="en-US" dirty="0"/>
            </a:p>
          </p:txBody>
        </p:sp>
        <p:grpSp>
          <p:nvGrpSpPr>
            <p:cNvPr id="13" name="Group 12"/>
            <p:cNvGrpSpPr/>
            <p:nvPr/>
          </p:nvGrpSpPr>
          <p:grpSpPr>
            <a:xfrm>
              <a:off x="5124" y="6720745"/>
              <a:ext cx="7244533" cy="1611766"/>
              <a:chOff x="1484612" y="3377305"/>
              <a:chExt cx="3623210" cy="805883"/>
            </a:xfrm>
          </p:grpSpPr>
          <p:sp>
            <p:nvSpPr>
              <p:cNvPr id="58" name="Freeform 4"/>
              <p:cNvSpPr>
                <a:spLocks noChangeArrowheads="1"/>
              </p:cNvSpPr>
              <p:nvPr/>
            </p:nvSpPr>
            <p:spPr bwMode="auto">
              <a:xfrm>
                <a:off x="2475967" y="3377305"/>
                <a:ext cx="1330949" cy="805883"/>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solidFill>
                <a:schemeClr val="accent3"/>
              </a:solidFill>
              <a:ln>
                <a:noFill/>
              </a:ln>
              <a:effectLst/>
            </p:spPr>
            <p:txBody>
              <a:bodyPr wrap="none" lIns="121917" tIns="60958" rIns="121917" bIns="60958" anchor="ctr"/>
              <a:lstStyle/>
              <a:p>
                <a:endParaRPr lang="en-US" dirty="0"/>
              </a:p>
            </p:txBody>
          </p:sp>
          <p:sp>
            <p:nvSpPr>
              <p:cNvPr id="67" name="Freeform 9"/>
              <p:cNvSpPr>
                <a:spLocks noChangeArrowheads="1"/>
              </p:cNvSpPr>
              <p:nvPr/>
            </p:nvSpPr>
            <p:spPr bwMode="auto">
              <a:xfrm>
                <a:off x="1484612" y="3377305"/>
                <a:ext cx="852904" cy="805883"/>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solidFill>
                <a:schemeClr val="accent3"/>
              </a:solidFill>
              <a:ln>
                <a:noFill/>
              </a:ln>
              <a:effectLst/>
            </p:spPr>
            <p:txBody>
              <a:bodyPr wrap="none" lIns="121917" tIns="60958" rIns="121917" bIns="60958" anchor="ctr"/>
              <a:lstStyle/>
              <a:p>
                <a:endParaRPr lang="en-US" dirty="0"/>
              </a:p>
            </p:txBody>
          </p:sp>
          <p:sp>
            <p:nvSpPr>
              <p:cNvPr id="71" name="Freeform 15"/>
              <p:cNvSpPr>
                <a:spLocks noChangeArrowheads="1"/>
              </p:cNvSpPr>
              <p:nvPr/>
            </p:nvSpPr>
            <p:spPr bwMode="auto">
              <a:xfrm>
                <a:off x="3946671" y="3377305"/>
                <a:ext cx="1161151" cy="805883"/>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solidFill>
                <a:schemeClr val="accent3"/>
              </a:solidFill>
              <a:ln>
                <a:noFill/>
              </a:ln>
              <a:effectLst/>
            </p:spPr>
            <p:txBody>
              <a:bodyPr wrap="none" lIns="121917" tIns="60958" rIns="121917" bIns="60958" anchor="ctr"/>
              <a:lstStyle/>
              <a:p>
                <a:endParaRPr lang="en-US" dirty="0"/>
              </a:p>
            </p:txBody>
          </p:sp>
        </p:grpSp>
        <p:grpSp>
          <p:nvGrpSpPr>
            <p:cNvPr id="12" name="Group 11"/>
            <p:cNvGrpSpPr/>
            <p:nvPr/>
          </p:nvGrpSpPr>
          <p:grpSpPr>
            <a:xfrm>
              <a:off x="44297" y="4842527"/>
              <a:ext cx="6732664" cy="1611766"/>
              <a:chOff x="1504203" y="2438196"/>
              <a:chExt cx="3367209" cy="805883"/>
            </a:xfrm>
          </p:grpSpPr>
          <p:sp>
            <p:nvSpPr>
              <p:cNvPr id="54" name="Freeform 3"/>
              <p:cNvSpPr>
                <a:spLocks noChangeArrowheads="1"/>
              </p:cNvSpPr>
              <p:nvPr/>
            </p:nvSpPr>
            <p:spPr bwMode="auto">
              <a:xfrm>
                <a:off x="3946671" y="2438196"/>
                <a:ext cx="924741" cy="805883"/>
              </a:xfrm>
              <a:custGeom>
                <a:avLst/>
                <a:gdLst>
                  <a:gd name="T0" fmla="*/ 2393 w 3125"/>
                  <a:gd name="T1" fmla="*/ 0 h 2727"/>
                  <a:gd name="T2" fmla="*/ 2393 w 3125"/>
                  <a:gd name="T3" fmla="*/ 0 h 2727"/>
                  <a:gd name="T4" fmla="*/ 0 w 3125"/>
                  <a:gd name="T5" fmla="*/ 0 h 2727"/>
                  <a:gd name="T6" fmla="*/ 0 w 3125"/>
                  <a:gd name="T7" fmla="*/ 2726 h 2727"/>
                  <a:gd name="T8" fmla="*/ 399 w 3125"/>
                  <a:gd name="T9" fmla="*/ 2726 h 2727"/>
                  <a:gd name="T10" fmla="*/ 399 w 3125"/>
                  <a:gd name="T11" fmla="*/ 2637 h 2727"/>
                  <a:gd name="T12" fmla="*/ 376 w 3125"/>
                  <a:gd name="T13" fmla="*/ 2571 h 2727"/>
                  <a:gd name="T14" fmla="*/ 310 w 3125"/>
                  <a:gd name="T15" fmla="*/ 2415 h 2727"/>
                  <a:gd name="T16" fmla="*/ 244 w 3125"/>
                  <a:gd name="T17" fmla="*/ 2171 h 2727"/>
                  <a:gd name="T18" fmla="*/ 244 w 3125"/>
                  <a:gd name="T19" fmla="*/ 2171 h 2727"/>
                  <a:gd name="T20" fmla="*/ 244 w 3125"/>
                  <a:gd name="T21" fmla="*/ 2149 h 2727"/>
                  <a:gd name="T22" fmla="*/ 244 w 3125"/>
                  <a:gd name="T23" fmla="*/ 2149 h 2727"/>
                  <a:gd name="T24" fmla="*/ 665 w 3125"/>
                  <a:gd name="T25" fmla="*/ 1817 h 2727"/>
                  <a:gd name="T26" fmla="*/ 1085 w 3125"/>
                  <a:gd name="T27" fmla="*/ 2194 h 2727"/>
                  <a:gd name="T28" fmla="*/ 1085 w 3125"/>
                  <a:gd name="T29" fmla="*/ 2194 h 2727"/>
                  <a:gd name="T30" fmla="*/ 1019 w 3125"/>
                  <a:gd name="T31" fmla="*/ 2415 h 2727"/>
                  <a:gd name="T32" fmla="*/ 931 w 3125"/>
                  <a:gd name="T33" fmla="*/ 2549 h 2727"/>
                  <a:gd name="T34" fmla="*/ 908 w 3125"/>
                  <a:gd name="T35" fmla="*/ 2637 h 2727"/>
                  <a:gd name="T36" fmla="*/ 908 w 3125"/>
                  <a:gd name="T37" fmla="*/ 2637 h 2727"/>
                  <a:gd name="T38" fmla="*/ 908 w 3125"/>
                  <a:gd name="T39" fmla="*/ 2726 h 2727"/>
                  <a:gd name="T40" fmla="*/ 3080 w 3125"/>
                  <a:gd name="T41" fmla="*/ 2726 h 2727"/>
                  <a:gd name="T42" fmla="*/ 2393 w 3125"/>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lnTo>
                      <a:pt x="244" y="2171"/>
                    </a:lnTo>
                    <a:cubicBezTo>
                      <a:pt x="244" y="2149"/>
                      <a:pt x="244" y="2149"/>
                      <a:pt x="244" y="2149"/>
                    </a:cubicBezTo>
                    <a:lnTo>
                      <a:pt x="244" y="2149"/>
                    </a:lnTo>
                    <a:cubicBezTo>
                      <a:pt x="266" y="1972"/>
                      <a:pt x="443" y="1817"/>
                      <a:pt x="665" y="1817"/>
                    </a:cubicBezTo>
                    <a:cubicBezTo>
                      <a:pt x="886" y="1817"/>
                      <a:pt x="1085" y="1994"/>
                      <a:pt x="1085" y="2194"/>
                    </a:cubicBezTo>
                    <a:lnTo>
                      <a:pt x="1085" y="2194"/>
                    </a:lnTo>
                    <a:cubicBezTo>
                      <a:pt x="1085" y="2282"/>
                      <a:pt x="1063" y="2349"/>
                      <a:pt x="1019" y="2415"/>
                    </a:cubicBezTo>
                    <a:cubicBezTo>
                      <a:pt x="975" y="2460"/>
                      <a:pt x="953" y="2504"/>
                      <a:pt x="931" y="2549"/>
                    </a:cubicBezTo>
                    <a:cubicBezTo>
                      <a:pt x="908" y="2637"/>
                      <a:pt x="908" y="2637"/>
                      <a:pt x="908" y="2637"/>
                    </a:cubicBezTo>
                    <a:lnTo>
                      <a:pt x="908" y="2637"/>
                    </a:lnTo>
                    <a:cubicBezTo>
                      <a:pt x="908" y="2726"/>
                      <a:pt x="908" y="2726"/>
                      <a:pt x="908" y="2726"/>
                    </a:cubicBezTo>
                    <a:cubicBezTo>
                      <a:pt x="3080" y="2726"/>
                      <a:pt x="3080" y="2726"/>
                      <a:pt x="3080" y="2726"/>
                    </a:cubicBezTo>
                    <a:cubicBezTo>
                      <a:pt x="3124" y="2017"/>
                      <a:pt x="3036" y="997"/>
                      <a:pt x="2393" y="0"/>
                    </a:cubicBezTo>
                  </a:path>
                </a:pathLst>
              </a:custGeom>
              <a:solidFill>
                <a:schemeClr val="accent2"/>
              </a:solidFill>
              <a:ln>
                <a:noFill/>
              </a:ln>
              <a:effectLst/>
            </p:spPr>
            <p:txBody>
              <a:bodyPr wrap="none" lIns="121917" tIns="60958" rIns="121917" bIns="60958" anchor="ctr"/>
              <a:lstStyle/>
              <a:p>
                <a:endParaRPr lang="en-US" dirty="0"/>
              </a:p>
            </p:txBody>
          </p:sp>
          <p:sp>
            <p:nvSpPr>
              <p:cNvPr id="62" name="Freeform 7"/>
              <p:cNvSpPr>
                <a:spLocks noChangeArrowheads="1"/>
              </p:cNvSpPr>
              <p:nvPr/>
            </p:nvSpPr>
            <p:spPr bwMode="auto">
              <a:xfrm>
                <a:off x="2475967" y="2438196"/>
                <a:ext cx="1330949" cy="805883"/>
              </a:xfrm>
              <a:custGeom>
                <a:avLst/>
                <a:gdLst>
                  <a:gd name="T0" fmla="*/ 0 w 4500"/>
                  <a:gd name="T1" fmla="*/ 0 h 2727"/>
                  <a:gd name="T2" fmla="*/ 0 w 4500"/>
                  <a:gd name="T3" fmla="*/ 0 h 2727"/>
                  <a:gd name="T4" fmla="*/ 0 w 4500"/>
                  <a:gd name="T5" fmla="*/ 2726 h 2727"/>
                  <a:gd name="T6" fmla="*/ 3479 w 4500"/>
                  <a:gd name="T7" fmla="*/ 2726 h 2727"/>
                  <a:gd name="T8" fmla="*/ 3479 w 4500"/>
                  <a:gd name="T9" fmla="*/ 2460 h 2727"/>
                  <a:gd name="T10" fmla="*/ 3457 w 4500"/>
                  <a:gd name="T11" fmla="*/ 2371 h 2727"/>
                  <a:gd name="T12" fmla="*/ 3391 w 4500"/>
                  <a:gd name="T13" fmla="*/ 2238 h 2727"/>
                  <a:gd name="T14" fmla="*/ 3324 w 4500"/>
                  <a:gd name="T15" fmla="*/ 1972 h 2727"/>
                  <a:gd name="T16" fmla="*/ 3324 w 4500"/>
                  <a:gd name="T17" fmla="*/ 1972 h 2727"/>
                  <a:gd name="T18" fmla="*/ 3324 w 4500"/>
                  <a:gd name="T19" fmla="*/ 1972 h 2727"/>
                  <a:gd name="T20" fmla="*/ 3324 w 4500"/>
                  <a:gd name="T21" fmla="*/ 1972 h 2727"/>
                  <a:gd name="T22" fmla="*/ 3745 w 4500"/>
                  <a:gd name="T23" fmla="*/ 1640 h 2727"/>
                  <a:gd name="T24" fmla="*/ 4166 w 4500"/>
                  <a:gd name="T25" fmla="*/ 1994 h 2727"/>
                  <a:gd name="T26" fmla="*/ 4166 w 4500"/>
                  <a:gd name="T27" fmla="*/ 1994 h 2727"/>
                  <a:gd name="T28" fmla="*/ 4100 w 4500"/>
                  <a:gd name="T29" fmla="*/ 2238 h 2727"/>
                  <a:gd name="T30" fmla="*/ 4011 w 4500"/>
                  <a:gd name="T31" fmla="*/ 2349 h 2727"/>
                  <a:gd name="T32" fmla="*/ 3989 w 4500"/>
                  <a:gd name="T33" fmla="*/ 2460 h 2727"/>
                  <a:gd name="T34" fmla="*/ 3989 w 4500"/>
                  <a:gd name="T35" fmla="*/ 2460 h 2727"/>
                  <a:gd name="T36" fmla="*/ 3989 w 4500"/>
                  <a:gd name="T37" fmla="*/ 2726 h 2727"/>
                  <a:gd name="T38" fmla="*/ 4499 w 4500"/>
                  <a:gd name="T39" fmla="*/ 2726 h 2727"/>
                  <a:gd name="T40" fmla="*/ 4499 w 4500"/>
                  <a:gd name="T41" fmla="*/ 0 h 2727"/>
                  <a:gd name="T42" fmla="*/ 0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lnTo>
                      <a:pt x="3324" y="1972"/>
                    </a:lnTo>
                    <a:lnTo>
                      <a:pt x="3324" y="1972"/>
                    </a:lnTo>
                    <a:lnTo>
                      <a:pt x="3324" y="1972"/>
                    </a:lnTo>
                    <a:cubicBezTo>
                      <a:pt x="3347" y="1795"/>
                      <a:pt x="3524" y="1640"/>
                      <a:pt x="3745" y="1640"/>
                    </a:cubicBezTo>
                    <a:cubicBezTo>
                      <a:pt x="3967" y="1640"/>
                      <a:pt x="4166" y="1795"/>
                      <a:pt x="4166" y="1994"/>
                    </a:cubicBezTo>
                    <a:lnTo>
                      <a:pt x="4166" y="1994"/>
                    </a:lnTo>
                    <a:cubicBezTo>
                      <a:pt x="4166" y="2083"/>
                      <a:pt x="4144" y="2171"/>
                      <a:pt x="4100" y="2238"/>
                    </a:cubicBezTo>
                    <a:cubicBezTo>
                      <a:pt x="4056" y="2282"/>
                      <a:pt x="4034" y="2305"/>
                      <a:pt x="4011" y="2349"/>
                    </a:cubicBezTo>
                    <a:cubicBezTo>
                      <a:pt x="3989" y="2460"/>
                      <a:pt x="3989" y="2460"/>
                      <a:pt x="3989" y="2460"/>
                    </a:cubicBezTo>
                    <a:lnTo>
                      <a:pt x="3989" y="2460"/>
                    </a:lnTo>
                    <a:cubicBezTo>
                      <a:pt x="3989" y="2726"/>
                      <a:pt x="3989" y="2726"/>
                      <a:pt x="3989" y="2726"/>
                    </a:cubicBezTo>
                    <a:cubicBezTo>
                      <a:pt x="4499" y="2726"/>
                      <a:pt x="4499" y="2726"/>
                      <a:pt x="4499" y="2726"/>
                    </a:cubicBezTo>
                    <a:cubicBezTo>
                      <a:pt x="4499" y="0"/>
                      <a:pt x="4499" y="0"/>
                      <a:pt x="4499" y="0"/>
                    </a:cubicBezTo>
                    <a:lnTo>
                      <a:pt x="0" y="0"/>
                    </a:lnTo>
                  </a:path>
                </a:pathLst>
              </a:custGeom>
              <a:solidFill>
                <a:schemeClr val="accent2"/>
              </a:solidFill>
              <a:ln>
                <a:noFill/>
              </a:ln>
              <a:effectLst/>
            </p:spPr>
            <p:txBody>
              <a:bodyPr wrap="none" lIns="121917" tIns="60958" rIns="121917" bIns="60958" anchor="ctr"/>
              <a:lstStyle/>
              <a:p>
                <a:endParaRPr lang="en-US" dirty="0"/>
              </a:p>
            </p:txBody>
          </p:sp>
          <p:sp>
            <p:nvSpPr>
              <p:cNvPr id="74" name="Freeform 16"/>
              <p:cNvSpPr>
                <a:spLocks noChangeArrowheads="1"/>
              </p:cNvSpPr>
              <p:nvPr/>
            </p:nvSpPr>
            <p:spPr bwMode="auto">
              <a:xfrm>
                <a:off x="1504203" y="2438196"/>
                <a:ext cx="832006" cy="805883"/>
              </a:xfrm>
              <a:custGeom>
                <a:avLst/>
                <a:gdLst>
                  <a:gd name="T0" fmla="*/ 2814 w 2815"/>
                  <a:gd name="T1" fmla="*/ 0 h 2727"/>
                  <a:gd name="T2" fmla="*/ 2814 w 2815"/>
                  <a:gd name="T3" fmla="*/ 0 h 2727"/>
                  <a:gd name="T4" fmla="*/ 997 w 2815"/>
                  <a:gd name="T5" fmla="*/ 0 h 2727"/>
                  <a:gd name="T6" fmla="*/ 620 w 2815"/>
                  <a:gd name="T7" fmla="*/ 642 h 2727"/>
                  <a:gd name="T8" fmla="*/ 0 w 2815"/>
                  <a:gd name="T9" fmla="*/ 2726 h 2727"/>
                  <a:gd name="T10" fmla="*/ 1706 w 2815"/>
                  <a:gd name="T11" fmla="*/ 2726 h 2727"/>
                  <a:gd name="T12" fmla="*/ 1706 w 2815"/>
                  <a:gd name="T13" fmla="*/ 2460 h 2727"/>
                  <a:gd name="T14" fmla="*/ 1684 w 2815"/>
                  <a:gd name="T15" fmla="*/ 2371 h 2727"/>
                  <a:gd name="T16" fmla="*/ 1596 w 2815"/>
                  <a:gd name="T17" fmla="*/ 2238 h 2727"/>
                  <a:gd name="T18" fmla="*/ 1529 w 2815"/>
                  <a:gd name="T19" fmla="*/ 1994 h 2727"/>
                  <a:gd name="T20" fmla="*/ 1529 w 2815"/>
                  <a:gd name="T21" fmla="*/ 1972 h 2727"/>
                  <a:gd name="T22" fmla="*/ 1529 w 2815"/>
                  <a:gd name="T23" fmla="*/ 1972 h 2727"/>
                  <a:gd name="T24" fmla="*/ 1529 w 2815"/>
                  <a:gd name="T25" fmla="*/ 1972 h 2727"/>
                  <a:gd name="T26" fmla="*/ 1950 w 2815"/>
                  <a:gd name="T27" fmla="*/ 1640 h 2727"/>
                  <a:gd name="T28" fmla="*/ 2371 w 2815"/>
                  <a:gd name="T29" fmla="*/ 2017 h 2727"/>
                  <a:gd name="T30" fmla="*/ 2371 w 2815"/>
                  <a:gd name="T31" fmla="*/ 2017 h 2727"/>
                  <a:gd name="T32" fmla="*/ 2305 w 2815"/>
                  <a:gd name="T33" fmla="*/ 2238 h 2727"/>
                  <a:gd name="T34" fmla="*/ 2238 w 2815"/>
                  <a:gd name="T35" fmla="*/ 2371 h 2727"/>
                  <a:gd name="T36" fmla="*/ 2216 w 2815"/>
                  <a:gd name="T37" fmla="*/ 2460 h 2727"/>
                  <a:gd name="T38" fmla="*/ 2216 w 2815"/>
                  <a:gd name="T39" fmla="*/ 2460 h 2727"/>
                  <a:gd name="T40" fmla="*/ 2216 w 2815"/>
                  <a:gd name="T41" fmla="*/ 2726 h 2727"/>
                  <a:gd name="T42" fmla="*/ 2814 w 2815"/>
                  <a:gd name="T43" fmla="*/ 2726 h 2727"/>
                  <a:gd name="T44" fmla="*/ 2814 w 2815"/>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lnTo>
                      <a:pt x="1529" y="1972"/>
                    </a:lnTo>
                    <a:lnTo>
                      <a:pt x="1529" y="1972"/>
                    </a:lnTo>
                    <a:cubicBezTo>
                      <a:pt x="1551" y="1795"/>
                      <a:pt x="1729" y="1640"/>
                      <a:pt x="1950" y="1640"/>
                    </a:cubicBezTo>
                    <a:cubicBezTo>
                      <a:pt x="2194" y="1640"/>
                      <a:pt x="2371" y="1817"/>
                      <a:pt x="2371" y="2017"/>
                    </a:cubicBezTo>
                    <a:lnTo>
                      <a:pt x="2371" y="2017"/>
                    </a:lnTo>
                    <a:cubicBezTo>
                      <a:pt x="2371" y="2083"/>
                      <a:pt x="2349" y="2171"/>
                      <a:pt x="2305" y="2238"/>
                    </a:cubicBezTo>
                    <a:cubicBezTo>
                      <a:pt x="2261" y="2282"/>
                      <a:pt x="2261" y="2305"/>
                      <a:pt x="2238" y="2371"/>
                    </a:cubicBezTo>
                    <a:cubicBezTo>
                      <a:pt x="2216" y="2460"/>
                      <a:pt x="2216" y="2460"/>
                      <a:pt x="2216" y="2460"/>
                    </a:cubicBezTo>
                    <a:lnTo>
                      <a:pt x="2216" y="2460"/>
                    </a:lnTo>
                    <a:cubicBezTo>
                      <a:pt x="2216" y="2726"/>
                      <a:pt x="2216" y="2726"/>
                      <a:pt x="2216" y="2726"/>
                    </a:cubicBezTo>
                    <a:cubicBezTo>
                      <a:pt x="2814" y="2726"/>
                      <a:pt x="2814" y="2726"/>
                      <a:pt x="2814" y="2726"/>
                    </a:cubicBezTo>
                    <a:lnTo>
                      <a:pt x="2814" y="0"/>
                    </a:lnTo>
                  </a:path>
                </a:pathLst>
              </a:custGeom>
              <a:solidFill>
                <a:schemeClr val="accent2"/>
              </a:solidFill>
              <a:ln>
                <a:noFill/>
              </a:ln>
              <a:effectLst/>
            </p:spPr>
            <p:txBody>
              <a:bodyPr wrap="none" lIns="121917" tIns="60958" rIns="121917" bIns="60958" anchor="ctr"/>
              <a:lstStyle/>
              <a:p>
                <a:endParaRPr lang="en-US" dirty="0"/>
              </a:p>
            </p:txBody>
          </p:sp>
        </p:grpSp>
      </p:grpSp>
      <p:grpSp>
        <p:nvGrpSpPr>
          <p:cNvPr id="63" name="Group 62"/>
          <p:cNvGrpSpPr/>
          <p:nvPr/>
        </p:nvGrpSpPr>
        <p:grpSpPr>
          <a:xfrm>
            <a:off x="2901739" y="483017"/>
            <a:ext cx="18574173" cy="2800749"/>
            <a:chOff x="5988388" y="483017"/>
            <a:chExt cx="12359700" cy="2800749"/>
          </a:xfrm>
        </p:grpSpPr>
        <p:sp>
          <p:nvSpPr>
            <p:cNvPr id="64" name="TextBox 63"/>
            <p:cNvSpPr txBox="1"/>
            <p:nvPr/>
          </p:nvSpPr>
          <p:spPr>
            <a:xfrm>
              <a:off x="5988388" y="483017"/>
              <a:ext cx="12359700" cy="2800749"/>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How does ESI compensate SMEs?</a:t>
              </a:r>
              <a:endParaRPr lang="id-ID" sz="8800" b="1" dirty="0" smtClean="0">
                <a:solidFill>
                  <a:schemeClr val="tx2"/>
                </a:solidFill>
                <a:latin typeface="Lato Regular"/>
                <a:cs typeface="Lato Regular"/>
              </a:endParaRPr>
            </a:p>
          </p:txBody>
        </p:sp>
        <p:sp>
          <p:nvSpPr>
            <p:cNvPr id="65" name="Rectangle 64"/>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2"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Payment  </a:t>
              </a:r>
              <a:r>
                <a:rPr lang="en-US" sz="3100" dirty="0" smtClean="0">
                  <a:solidFill>
                    <a:schemeClr val="accent1"/>
                  </a:solidFill>
                  <a:latin typeface="Lato Light"/>
                  <a:cs typeface="Lato Light"/>
                </a:rPr>
                <a:t>and Insurance</a:t>
              </a:r>
              <a:endParaRPr lang="en-US" sz="3100" dirty="0">
                <a:solidFill>
                  <a:schemeClr val="accent1"/>
                </a:solidFill>
                <a:latin typeface="Lato Light"/>
                <a:cs typeface="Lato Light"/>
              </a:endParaRPr>
            </a:p>
          </p:txBody>
        </p:sp>
      </p:grpSp>
      <p:grpSp>
        <p:nvGrpSpPr>
          <p:cNvPr id="85" name="Group 84"/>
          <p:cNvGrpSpPr/>
          <p:nvPr/>
        </p:nvGrpSpPr>
        <p:grpSpPr>
          <a:xfrm>
            <a:off x="3930100" y="2955194"/>
            <a:ext cx="17545812" cy="10515076"/>
            <a:chOff x="253207" y="3765484"/>
            <a:chExt cx="14608502" cy="8990801"/>
          </a:xfrm>
        </p:grpSpPr>
        <p:graphicFrame>
          <p:nvGraphicFramePr>
            <p:cNvPr id="86" name="Diagramm 28"/>
            <p:cNvGraphicFramePr>
              <a:graphicFrameLocks/>
            </p:cNvGraphicFramePr>
            <p:nvPr>
              <p:extLst>
                <p:ext uri="{D42A27DB-BD31-4B8C-83A1-F6EECF244321}">
                  <p14:modId xmlns:p14="http://schemas.microsoft.com/office/powerpoint/2010/main" val="1126169203"/>
                </p:ext>
              </p:extLst>
            </p:nvPr>
          </p:nvGraphicFramePr>
          <p:xfrm>
            <a:off x="10122131" y="4758501"/>
            <a:ext cx="4739578" cy="4150096"/>
          </p:xfrm>
          <a:graphic>
            <a:graphicData uri="http://schemas.openxmlformats.org/presentationml/2006/ole">
              <mc:AlternateContent xmlns:mc="http://schemas.openxmlformats.org/markup-compatibility/2006">
                <mc:Choice xmlns:v="urn:schemas-microsoft-com:vml" Requires="v">
                  <p:oleObj spid="_x0000_s1144" r:id="rId5" imgW="2322384" imgH="1920081" progId="Excel.Chart.8">
                    <p:embed/>
                  </p:oleObj>
                </mc:Choice>
                <mc:Fallback>
                  <p:oleObj r:id="rId5" imgW="2322384" imgH="1920081"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2131" y="4758501"/>
                          <a:ext cx="4739578" cy="415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 name="Oval 86"/>
            <p:cNvSpPr/>
            <p:nvPr/>
          </p:nvSpPr>
          <p:spPr bwMode="auto">
            <a:xfrm>
              <a:off x="4675043" y="11821515"/>
              <a:ext cx="885641" cy="934770"/>
            </a:xfrm>
            <a:prstGeom prst="ellipse">
              <a:avLst/>
            </a:prstGeom>
            <a:solidFill>
              <a:srgbClr val="92D050"/>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88" name="Gerade Verbindung mit Pfeil 80"/>
            <p:cNvCxnSpPr/>
            <p:nvPr/>
          </p:nvCxnSpPr>
          <p:spPr bwMode="auto">
            <a:xfrm flipV="1">
              <a:off x="989119" y="8790030"/>
              <a:ext cx="0" cy="1404019"/>
            </a:xfrm>
            <a:prstGeom prst="straightConnector1">
              <a:avLst/>
            </a:prstGeom>
            <a:noFill/>
            <a:ln w="19050" cap="flat" cmpd="sng" algn="ctr">
              <a:solidFill>
                <a:sysClr val="windowText" lastClr="000000">
                  <a:lumMod val="75000"/>
                  <a:lumOff val="25000"/>
                </a:sysClr>
              </a:solidFill>
              <a:prstDash val="solid"/>
              <a:tailEnd type="none"/>
            </a:ln>
            <a:effectLst/>
          </p:spPr>
        </p:cxnSp>
        <p:cxnSp>
          <p:nvCxnSpPr>
            <p:cNvPr id="89" name="Gerade Verbindung mit Pfeil 81"/>
            <p:cNvCxnSpPr/>
            <p:nvPr/>
          </p:nvCxnSpPr>
          <p:spPr bwMode="auto">
            <a:xfrm flipV="1">
              <a:off x="989119" y="10194046"/>
              <a:ext cx="10732826" cy="14898"/>
            </a:xfrm>
            <a:prstGeom prst="straightConnector1">
              <a:avLst/>
            </a:prstGeom>
            <a:noFill/>
            <a:ln w="19050" cap="flat" cmpd="sng" algn="ctr">
              <a:solidFill>
                <a:srgbClr val="404040"/>
              </a:solidFill>
              <a:prstDash val="solid"/>
              <a:tailEnd type="arrow"/>
            </a:ln>
            <a:effectLst/>
          </p:spPr>
        </p:cxnSp>
        <p:sp>
          <p:nvSpPr>
            <p:cNvPr id="90" name="Rechteck 82"/>
            <p:cNvSpPr>
              <a:spLocks noChangeArrowheads="1"/>
            </p:cNvSpPr>
            <p:nvPr/>
          </p:nvSpPr>
          <p:spPr bwMode="auto">
            <a:xfrm>
              <a:off x="253207" y="9413537"/>
              <a:ext cx="469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4000" b="0" i="0" u="none" strike="noStrike" kern="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p:txBody>
        </p:sp>
        <p:sp>
          <p:nvSpPr>
            <p:cNvPr id="91" name="Rechteck 83"/>
            <p:cNvSpPr>
              <a:spLocks noChangeArrowheads="1"/>
            </p:cNvSpPr>
            <p:nvPr/>
          </p:nvSpPr>
          <p:spPr bwMode="auto">
            <a:xfrm>
              <a:off x="11868740" y="9880767"/>
              <a:ext cx="1313179"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3600" b="0" i="0" u="none" strike="noStrike" kern="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years</a:t>
              </a:r>
            </a:p>
          </p:txBody>
        </p:sp>
        <p:sp>
          <p:nvSpPr>
            <p:cNvPr id="92" name="Rechteck 88"/>
            <p:cNvSpPr/>
            <p:nvPr/>
          </p:nvSpPr>
          <p:spPr bwMode="auto">
            <a:xfrm>
              <a:off x="2754031" y="9259276"/>
              <a:ext cx="589364" cy="934770"/>
            </a:xfrm>
            <a:prstGeom prst="rect">
              <a:avLst/>
            </a:prstGeom>
            <a:solidFill>
              <a:srgbClr val="6296FF"/>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93" name="Rechteck 89"/>
            <p:cNvSpPr/>
            <p:nvPr/>
          </p:nvSpPr>
          <p:spPr bwMode="auto">
            <a:xfrm>
              <a:off x="8488399" y="9259276"/>
              <a:ext cx="589364" cy="934770"/>
            </a:xfrm>
            <a:prstGeom prst="rect">
              <a:avLst/>
            </a:prstGeom>
            <a:solidFill>
              <a:srgbClr val="6296FF"/>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94" name="Rechteck 92"/>
            <p:cNvSpPr/>
            <p:nvPr/>
          </p:nvSpPr>
          <p:spPr bwMode="auto">
            <a:xfrm>
              <a:off x="2754031" y="8633613"/>
              <a:ext cx="589364" cy="1560433"/>
            </a:xfrm>
            <a:prstGeom prst="rect">
              <a:avLst/>
            </a:prstGeom>
            <a:noFill/>
            <a:ln w="9525" cap="flat" cmpd="sng" algn="ctr">
              <a:solidFill>
                <a:srgbClr val="C0504D">
                  <a:lumMod val="50000"/>
                </a:srgbClr>
              </a:solidFill>
              <a:prstDash val="sysDash"/>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95" name="Rechteck 93"/>
            <p:cNvSpPr/>
            <p:nvPr/>
          </p:nvSpPr>
          <p:spPr bwMode="auto">
            <a:xfrm>
              <a:off x="8488399" y="8633613"/>
              <a:ext cx="589364" cy="1560433"/>
            </a:xfrm>
            <a:prstGeom prst="rect">
              <a:avLst/>
            </a:prstGeom>
            <a:noFill/>
            <a:ln w="9525" cap="flat" cmpd="sng" algn="ctr">
              <a:solidFill>
                <a:srgbClr val="C0504D">
                  <a:lumMod val="50000"/>
                </a:srgbClr>
              </a:solidFill>
              <a:prstDash val="sysDash"/>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96" name="Rechteck 126"/>
            <p:cNvSpPr>
              <a:spLocks noChangeArrowheads="1"/>
            </p:cNvSpPr>
            <p:nvPr/>
          </p:nvSpPr>
          <p:spPr bwMode="auto">
            <a:xfrm>
              <a:off x="595856" y="6905890"/>
              <a:ext cx="292099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4000" b="1" i="0" u="none" strike="noStrike" kern="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Scenario 1 </a:t>
              </a:r>
            </a:p>
          </p:txBody>
        </p:sp>
        <p:sp>
          <p:nvSpPr>
            <p:cNvPr id="97" name="Oval 96"/>
            <p:cNvSpPr/>
            <p:nvPr/>
          </p:nvSpPr>
          <p:spPr bwMode="auto">
            <a:xfrm>
              <a:off x="1938474" y="8808652"/>
              <a:ext cx="149729" cy="156415"/>
            </a:xfrm>
            <a:prstGeom prst="ellipse">
              <a:avLst/>
            </a:prstGeom>
            <a:solidFill>
              <a:srgbClr val="6296FF"/>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98" name="Gewinkelte Verbindung 138"/>
            <p:cNvCxnSpPr>
              <a:endCxn id="92" idx="1"/>
            </p:cNvCxnSpPr>
            <p:nvPr/>
          </p:nvCxnSpPr>
          <p:spPr bwMode="auto">
            <a:xfrm>
              <a:off x="2018119" y="8946444"/>
              <a:ext cx="735912" cy="778356"/>
            </a:xfrm>
            <a:prstGeom prst="bentConnector3">
              <a:avLst>
                <a:gd name="adj1" fmla="val 50000"/>
              </a:avLst>
            </a:prstGeom>
            <a:noFill/>
            <a:ln w="19050" cap="flat" cmpd="sng" algn="ctr">
              <a:solidFill>
                <a:srgbClr val="3366FF"/>
              </a:solidFill>
              <a:prstDash val="solid"/>
              <a:tailEnd type="stealth" w="lg" len="med"/>
            </a:ln>
            <a:effectLst/>
          </p:spPr>
        </p:cxnSp>
        <p:sp>
          <p:nvSpPr>
            <p:cNvPr id="99" name="Rechteck 143"/>
            <p:cNvSpPr>
              <a:spLocks noChangeArrowheads="1"/>
            </p:cNvSpPr>
            <p:nvPr/>
          </p:nvSpPr>
          <p:spPr bwMode="auto">
            <a:xfrm>
              <a:off x="297807" y="11069228"/>
              <a:ext cx="48622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2400" b="1" i="0" u="none" strike="noStrike" kern="0" cap="none" spc="0" normalizeH="0" baseline="0" noProof="0" dirty="0" err="1"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Achieved</a:t>
              </a:r>
              <a:r>
                <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s-ES_tradnl" altLang="es-SV" sz="2400" b="1" i="0" u="none" strike="noStrike" kern="0" cap="none" spc="0" normalizeH="0" baseline="0" noProof="0" dirty="0" err="1"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savings</a:t>
              </a:r>
              <a:r>
                <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s-ES_tradnl" altLang="es-SV" sz="2400" b="1" i="0" u="none" strike="noStrike" kern="0" cap="none" spc="0" normalizeH="0" baseline="0" noProof="0" dirty="0" smtClean="0">
                  <a:ln>
                    <a:noFill/>
                  </a:ln>
                  <a:solidFill>
                    <a:srgbClr val="2D6823"/>
                  </a:solidFill>
                  <a:effectLst/>
                  <a:uLnTx/>
                  <a:uFillTx/>
                  <a:latin typeface="Calibri" panose="020F0502020204030204" pitchFamily="34" charset="0"/>
                  <a:ea typeface="ＭＳ Ｐゴシック" panose="020B0600070205080204" pitchFamily="34" charset="-128"/>
                  <a:cs typeface="Arial" panose="020B0604020202020204" pitchFamily="34" charset="0"/>
                </a:rPr>
                <a:t>≥</a:t>
              </a:r>
              <a:r>
                <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s-ES_tradnl" altLang="es-SV" sz="2400" b="1" i="0" u="none" strike="noStrike" kern="0" cap="none" spc="0" normalizeH="0" baseline="0" noProof="0" dirty="0" err="1"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promised</a:t>
              </a:r>
              <a:r>
                <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s-ES_tradnl" altLang="es-SV" sz="2400" b="1" i="0" u="none" strike="noStrike" kern="0" cap="none" spc="0" normalizeH="0" baseline="0" noProof="0" dirty="0" err="1"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savings</a:t>
              </a:r>
              <a:endPar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The </a:t>
              </a:r>
              <a:r>
                <a:rPr kumimoji="0" lang="es-ES_tradnl" altLang="es-SV" sz="2400" b="1" i="0" u="none" strike="noStrike" kern="0" cap="none" spc="0" normalizeH="0" baseline="0" noProof="0" dirty="0" err="1"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supplier</a:t>
              </a:r>
              <a:r>
                <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s-ES_tradnl" altLang="es-SV" sz="2400" b="1" i="0" u="none" strike="noStrike" kern="0" cap="none" spc="0" normalizeH="0" baseline="0" noProof="0" dirty="0" err="1"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gets</a:t>
              </a:r>
              <a:r>
                <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s-ES_tradnl" altLang="es-SV" sz="2400" b="1" i="0" u="none" strike="noStrike" kern="0" cap="none" spc="0" normalizeH="0" baseline="0" noProof="0" dirty="0" err="1"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the</a:t>
              </a:r>
              <a:r>
                <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s-ES_tradnl" altLang="es-SV" sz="2400" b="1" i="0" u="none" strike="noStrike" kern="0" cap="none" spc="0" normalizeH="0" baseline="0" noProof="0" dirty="0" err="1"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retention</a:t>
              </a:r>
              <a:endParaRPr kumimoji="0" lang="de-DE" altLang="es-SV" sz="2400" b="1" i="0" u="none" strike="noStrike" kern="0" cap="none" spc="0" normalizeH="0" baseline="0" noProof="0" dirty="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100" name="Rechteck 146"/>
            <p:cNvSpPr/>
            <p:nvPr/>
          </p:nvSpPr>
          <p:spPr bwMode="auto">
            <a:xfrm>
              <a:off x="970005" y="7985605"/>
              <a:ext cx="1911455" cy="707886"/>
            </a:xfrm>
            <a:prstGeom prst="rect">
              <a:avLst/>
            </a:prstGeom>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_tradnl" sz="2000" b="0"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Promised</a:t>
              </a:r>
              <a:r>
                <a:rPr kumimoji="0" lang="es-ES_tradnl" sz="2000" b="0" i="0" u="none" strike="noStrike" kern="0" cap="none" spc="0" normalizeH="0" baseline="0" noProof="0" dirty="0">
                  <a:ln>
                    <a:noFill/>
                  </a:ln>
                  <a:solidFill>
                    <a:prstClr val="black">
                      <a:lumMod val="75000"/>
                      <a:lumOff val="25000"/>
                    </a:prstClr>
                  </a:solidFill>
                  <a:effectLst/>
                  <a:uLnTx/>
                  <a:uFillTx/>
                  <a:latin typeface="Arial" charset="0"/>
                  <a:ea typeface="ＭＳ Ｐゴシック" charset="0"/>
                  <a:cs typeface="ＭＳ Ｐゴシック" charset="0"/>
                </a:rPr>
                <a:t> </a:t>
              </a:r>
              <a:r>
                <a:rPr kumimoji="0" lang="es-ES_tradnl" sz="2000" b="0"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savings</a:t>
              </a:r>
              <a:endParaRPr kumimoji="0" lang="de-DE" sz="2000" b="0" i="0" u="none" strike="noStrike" kern="0" cap="none" spc="0" normalizeH="0" baseline="0" noProof="0" dirty="0">
                <a:ln>
                  <a:noFill/>
                </a:ln>
                <a:solidFill>
                  <a:prstClr val="black"/>
                </a:solidFill>
                <a:effectLst/>
                <a:uLnTx/>
                <a:uFillTx/>
                <a:latin typeface="Arial" charset="0"/>
                <a:ea typeface="ＭＳ Ｐゴシック" charset="0"/>
                <a:cs typeface="ＭＳ Ｐゴシック" charset="0"/>
              </a:endParaRPr>
            </a:p>
          </p:txBody>
        </p:sp>
        <p:sp>
          <p:nvSpPr>
            <p:cNvPr id="101" name="Rechteck 148"/>
            <p:cNvSpPr/>
            <p:nvPr/>
          </p:nvSpPr>
          <p:spPr bwMode="auto">
            <a:xfrm>
              <a:off x="3489939" y="8946444"/>
              <a:ext cx="586181" cy="1247602"/>
            </a:xfrm>
            <a:prstGeom prst="rect">
              <a:avLst/>
            </a:prstGeom>
            <a:solidFill>
              <a:srgbClr val="8064A2">
                <a:lumMod val="75000"/>
              </a:srgbClr>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102" name="Rechteck 5"/>
            <p:cNvSpPr>
              <a:spLocks noChangeArrowheads="1"/>
            </p:cNvSpPr>
            <p:nvPr/>
          </p:nvSpPr>
          <p:spPr bwMode="auto">
            <a:xfrm>
              <a:off x="4757959" y="11874076"/>
              <a:ext cx="8002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es-SV" sz="4800" b="0"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p:txBody>
        </p:sp>
        <p:sp>
          <p:nvSpPr>
            <p:cNvPr id="103" name="Oval 102"/>
            <p:cNvSpPr/>
            <p:nvPr/>
          </p:nvSpPr>
          <p:spPr bwMode="auto">
            <a:xfrm>
              <a:off x="11540356" y="11754480"/>
              <a:ext cx="879270" cy="934770"/>
            </a:xfrm>
            <a:prstGeom prst="ellipse">
              <a:avLst/>
            </a:prstGeom>
            <a:solidFill>
              <a:srgbClr val="FF0000"/>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104" name="Rechteck 150"/>
            <p:cNvSpPr>
              <a:spLocks noChangeArrowheads="1"/>
            </p:cNvSpPr>
            <p:nvPr/>
          </p:nvSpPr>
          <p:spPr bwMode="auto">
            <a:xfrm>
              <a:off x="11749172" y="11759230"/>
              <a:ext cx="4924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es-SV" sz="4800" b="0"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x</a:t>
              </a:r>
            </a:p>
          </p:txBody>
        </p:sp>
        <p:sp>
          <p:nvSpPr>
            <p:cNvPr id="105" name="Rechteck 151"/>
            <p:cNvSpPr/>
            <p:nvPr/>
          </p:nvSpPr>
          <p:spPr bwMode="auto">
            <a:xfrm>
              <a:off x="9224309" y="9870041"/>
              <a:ext cx="586181" cy="324005"/>
            </a:xfrm>
            <a:prstGeom prst="rect">
              <a:avLst/>
            </a:prstGeom>
            <a:solidFill>
              <a:srgbClr val="8064A2">
                <a:lumMod val="75000"/>
              </a:srgbClr>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106" name="Rechteck 152"/>
            <p:cNvSpPr>
              <a:spLocks noChangeArrowheads="1"/>
            </p:cNvSpPr>
            <p:nvPr/>
          </p:nvSpPr>
          <p:spPr bwMode="auto">
            <a:xfrm>
              <a:off x="6723487" y="11128816"/>
              <a:ext cx="48622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2400" b="1" i="0" u="none" strike="noStrike" kern="0" cap="none" spc="0" normalizeH="0" baseline="0" noProof="0" dirty="0" err="1">
                  <a:ln>
                    <a:noFill/>
                  </a:ln>
                  <a:solidFill>
                    <a:srgbClr val="404040"/>
                  </a:solidFill>
                  <a:effectLst/>
                  <a:uLnTx/>
                  <a:uFillTx/>
                  <a:latin typeface="Calibri"/>
                  <a:ea typeface="MS PGothic" pitchFamily="34" charset="-128"/>
                  <a:cs typeface="Arial" charset="0"/>
                </a:rPr>
                <a:t>Achieved</a:t>
              </a:r>
              <a:r>
                <a:rPr kumimoji="0" lang="es-ES_tradnl" altLang="es-SV" sz="2400" b="1" i="0" u="none" strike="noStrike" kern="0" cap="none" spc="0" normalizeH="0" baseline="0" noProof="0" dirty="0">
                  <a:ln>
                    <a:noFill/>
                  </a:ln>
                  <a:solidFill>
                    <a:srgbClr val="404040"/>
                  </a:solidFill>
                  <a:effectLst/>
                  <a:uLnTx/>
                  <a:uFillTx/>
                  <a:latin typeface="Calibri"/>
                  <a:ea typeface="MS PGothic" pitchFamily="34" charset="-128"/>
                  <a:cs typeface="Arial" charset="0"/>
                </a:rPr>
                <a:t> </a:t>
              </a:r>
              <a:r>
                <a:rPr kumimoji="0" lang="es-ES_tradnl" altLang="es-SV" sz="2400" b="1" i="0" u="none" strike="noStrike" kern="0" cap="none" spc="0" normalizeH="0" baseline="0" noProof="0" dirty="0" err="1">
                  <a:ln>
                    <a:noFill/>
                  </a:ln>
                  <a:solidFill>
                    <a:srgbClr val="404040"/>
                  </a:solidFill>
                  <a:effectLst/>
                  <a:uLnTx/>
                  <a:uFillTx/>
                  <a:latin typeface="Calibri"/>
                  <a:ea typeface="MS PGothic" pitchFamily="34" charset="-128"/>
                  <a:cs typeface="Arial" charset="0"/>
                </a:rPr>
                <a:t>savings</a:t>
              </a:r>
              <a:r>
                <a:rPr kumimoji="0" lang="es-ES_tradnl" altLang="es-SV" sz="2400" b="1" i="0" u="none" strike="noStrike" kern="0" cap="none" spc="0" normalizeH="0" baseline="0" noProof="0" dirty="0">
                  <a:ln>
                    <a:noFill/>
                  </a:ln>
                  <a:solidFill>
                    <a:srgbClr val="404040"/>
                  </a:solidFill>
                  <a:effectLst/>
                  <a:uLnTx/>
                  <a:uFillTx/>
                  <a:latin typeface="Calibri"/>
                  <a:ea typeface="MS PGothic" pitchFamily="34" charset="-128"/>
                  <a:cs typeface="Arial" charset="0"/>
                </a:rPr>
                <a:t> </a:t>
              </a:r>
              <a:r>
                <a:rPr kumimoji="0" lang="es-ES_tradnl" altLang="es-SV" sz="2400" b="1" i="0" u="none" strike="noStrike" kern="0" cap="none" spc="0" normalizeH="0" baseline="0" noProof="0" dirty="0" smtClean="0">
                  <a:ln>
                    <a:noFill/>
                  </a:ln>
                  <a:solidFill>
                    <a:srgbClr val="FF0000"/>
                  </a:solidFill>
                  <a:effectLst/>
                  <a:uLnTx/>
                  <a:uFillTx/>
                  <a:latin typeface="Calibri"/>
                  <a:ea typeface="MS PGothic" pitchFamily="34" charset="-128"/>
                  <a:cs typeface="Arial" charset="0"/>
                </a:rPr>
                <a:t>&lt;</a:t>
              </a:r>
              <a:r>
                <a:rPr kumimoji="0" lang="es-ES_tradnl" altLang="es-SV" sz="2400" b="1" i="0" u="none" strike="noStrike" kern="0" cap="none" spc="0" normalizeH="0" baseline="0" noProof="0" dirty="0" smtClean="0">
                  <a:ln>
                    <a:noFill/>
                  </a:ln>
                  <a:solidFill>
                    <a:srgbClr val="404040"/>
                  </a:solidFill>
                  <a:effectLst/>
                  <a:uLnTx/>
                  <a:uFillTx/>
                  <a:latin typeface="Calibri"/>
                  <a:ea typeface="MS PGothic" pitchFamily="34" charset="-128"/>
                  <a:cs typeface="Arial" charset="0"/>
                </a:rPr>
                <a:t> </a:t>
              </a:r>
              <a:r>
                <a:rPr kumimoji="0" lang="es-ES_tradnl" altLang="es-SV" sz="2400" b="1" i="0" u="none" strike="noStrike" kern="0" cap="none" spc="0" normalizeH="0" baseline="0" noProof="0" dirty="0" err="1">
                  <a:ln>
                    <a:noFill/>
                  </a:ln>
                  <a:solidFill>
                    <a:srgbClr val="404040"/>
                  </a:solidFill>
                  <a:effectLst/>
                  <a:uLnTx/>
                  <a:uFillTx/>
                  <a:latin typeface="Calibri"/>
                  <a:ea typeface="MS PGothic" pitchFamily="34" charset="-128"/>
                  <a:cs typeface="Arial" charset="0"/>
                </a:rPr>
                <a:t>promised</a:t>
              </a:r>
              <a:r>
                <a:rPr kumimoji="0" lang="es-ES_tradnl" altLang="es-SV" sz="2400" b="1" i="0" u="none" strike="noStrike" kern="0" cap="none" spc="0" normalizeH="0" baseline="0" noProof="0" dirty="0">
                  <a:ln>
                    <a:noFill/>
                  </a:ln>
                  <a:solidFill>
                    <a:srgbClr val="404040"/>
                  </a:solidFill>
                  <a:effectLst/>
                  <a:uLnTx/>
                  <a:uFillTx/>
                  <a:latin typeface="Calibri"/>
                  <a:ea typeface="MS PGothic" pitchFamily="34" charset="-128"/>
                  <a:cs typeface="Arial" charset="0"/>
                </a:rPr>
                <a:t> </a:t>
              </a:r>
              <a:r>
                <a:rPr kumimoji="0" lang="es-ES_tradnl" altLang="es-SV" sz="2400" b="1" i="0" u="none" strike="noStrike" kern="0" cap="none" spc="0" normalizeH="0" baseline="0" noProof="0" dirty="0" err="1">
                  <a:ln>
                    <a:noFill/>
                  </a:ln>
                  <a:solidFill>
                    <a:srgbClr val="404040"/>
                  </a:solidFill>
                  <a:effectLst/>
                  <a:uLnTx/>
                  <a:uFillTx/>
                  <a:latin typeface="Calibri"/>
                  <a:ea typeface="MS PGothic" pitchFamily="34" charset="-128"/>
                  <a:cs typeface="Arial" charset="0"/>
                </a:rPr>
                <a:t>savings</a:t>
              </a:r>
              <a:endParaRPr kumimoji="0" lang="es-ES_tradnl" altLang="es-SV" sz="2400" b="1" i="0" u="none" strike="noStrike" kern="0" cap="none" spc="0" normalizeH="0" baseline="0" noProof="0" dirty="0">
                <a:ln>
                  <a:noFill/>
                </a:ln>
                <a:solidFill>
                  <a:srgbClr val="404040"/>
                </a:solidFill>
                <a:effectLst/>
                <a:uLnTx/>
                <a:uFillTx/>
                <a:latin typeface="Calibri"/>
                <a:ea typeface="MS PGothic" pitchFamily="34" charset="-128"/>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s-ES_tradnl" altLang="es-SV" sz="2400" b="1" i="0" u="none" strike="noStrike" kern="0" cap="none" spc="0" normalizeH="0" baseline="0" noProof="0" dirty="0">
                <a:ln>
                  <a:noFill/>
                </a:ln>
                <a:solidFill>
                  <a:srgbClr val="404040"/>
                </a:solidFill>
                <a:effectLst/>
                <a:uLnTx/>
                <a:uFillTx/>
                <a:latin typeface="Calibri"/>
                <a:ea typeface="MS PGothic" pitchFamily="34" charset="-128"/>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s-SV" sz="2400" b="1" i="0" u="none" strike="noStrike" kern="0" cap="none" spc="0" normalizeH="0" baseline="0" noProof="0" dirty="0">
                  <a:ln>
                    <a:noFill/>
                  </a:ln>
                  <a:solidFill>
                    <a:srgbClr val="404040"/>
                  </a:solidFill>
                  <a:effectLst/>
                  <a:uLnTx/>
                  <a:uFillTx/>
                  <a:latin typeface="Calibri"/>
                  <a:ea typeface="MS PGothic" pitchFamily="34" charset="-128"/>
                  <a:cs typeface="Arial" charset="0"/>
                </a:rPr>
                <a:t>Retention </a:t>
              </a:r>
              <a:r>
                <a:rPr kumimoji="0" lang="en-US" altLang="es-SV" sz="2400" b="1" i="0" u="none" strike="noStrike" kern="0" cap="none" spc="0" normalizeH="0" baseline="0" noProof="0" dirty="0" smtClean="0">
                  <a:ln>
                    <a:noFill/>
                  </a:ln>
                  <a:solidFill>
                    <a:srgbClr val="404040"/>
                  </a:solidFill>
                  <a:effectLst/>
                  <a:uLnTx/>
                  <a:uFillTx/>
                  <a:latin typeface="Calibri"/>
                  <a:ea typeface="MS PGothic" pitchFamily="34" charset="-128"/>
                  <a:cs typeface="Arial" charset="0"/>
                </a:rPr>
                <a:t> </a:t>
              </a:r>
              <a:r>
                <a:rPr kumimoji="0" lang="en-US" altLang="es-SV" sz="2400" b="1" i="0" u="none" strike="noStrike" kern="0" cap="none" spc="0" normalizeH="0" baseline="0" noProof="0" dirty="0">
                  <a:ln>
                    <a:noFill/>
                  </a:ln>
                  <a:solidFill>
                    <a:srgbClr val="404040"/>
                  </a:solidFill>
                  <a:effectLst/>
                  <a:uLnTx/>
                  <a:uFillTx/>
                  <a:latin typeface="Calibri"/>
                  <a:ea typeface="MS PGothic" pitchFamily="34" charset="-128"/>
                  <a:cs typeface="Arial" charset="0"/>
                </a:rPr>
                <a:t>used to </a:t>
              </a:r>
              <a:r>
                <a:rPr kumimoji="0" lang="en-US" altLang="es-SV" sz="2400" b="1" i="0" u="none" strike="noStrike" kern="0" cap="none" spc="0" normalizeH="0" baseline="0" noProof="0" dirty="0" smtClean="0">
                  <a:ln>
                    <a:noFill/>
                  </a:ln>
                  <a:solidFill>
                    <a:srgbClr val="404040"/>
                  </a:solidFill>
                  <a:effectLst/>
                  <a:uLnTx/>
                  <a:uFillTx/>
                  <a:latin typeface="Calibri"/>
                  <a:ea typeface="MS PGothic" pitchFamily="34" charset="-128"/>
                  <a:cs typeface="Arial" charset="0"/>
                </a:rPr>
                <a:t>compensate</a:t>
              </a:r>
              <a:r>
                <a:rPr kumimoji="0" lang="es-ES_tradnl" altLang="es-SV" sz="2400" b="1" i="0" u="none" strike="noStrike" kern="0" cap="none" spc="0" normalizeH="0" baseline="0" noProof="0" dirty="0" smtClean="0">
                  <a:ln>
                    <a:noFill/>
                  </a:ln>
                  <a:solidFill>
                    <a:srgbClr val="404040"/>
                  </a:solidFill>
                  <a:effectLst/>
                  <a:uLnTx/>
                  <a:uFillTx/>
                  <a:latin typeface="Calibri"/>
                  <a:ea typeface="MS PGothic" pitchFamily="34" charset="-128"/>
                  <a:cs typeface="Arial" charset="0"/>
                </a:rPr>
                <a:t> </a:t>
              </a:r>
              <a:endParaRPr kumimoji="0" lang="de-DE" altLang="es-SV" sz="2400" b="1" i="0" u="none" strike="noStrike" kern="0" cap="none" spc="0" normalizeH="0" baseline="0" noProof="0" dirty="0">
                <a:ln>
                  <a:noFill/>
                </a:ln>
                <a:solidFill>
                  <a:srgbClr val="404040"/>
                </a:solidFill>
                <a:effectLst/>
                <a:uLnTx/>
                <a:uFillTx/>
                <a:latin typeface="Calibri"/>
                <a:ea typeface="MS PGothic" pitchFamily="34" charset="-128"/>
                <a:cs typeface="Arial" charset="0"/>
              </a:endParaRPr>
            </a:p>
          </p:txBody>
        </p:sp>
        <p:cxnSp>
          <p:nvCxnSpPr>
            <p:cNvPr id="107" name="Gerade Verbindung mit Pfeil 159"/>
            <p:cNvCxnSpPr/>
            <p:nvPr/>
          </p:nvCxnSpPr>
          <p:spPr bwMode="auto">
            <a:xfrm flipH="1" flipV="1">
              <a:off x="9396338" y="10506878"/>
              <a:ext cx="9559" cy="651732"/>
            </a:xfrm>
            <a:prstGeom prst="straightConnector1">
              <a:avLst/>
            </a:prstGeom>
            <a:noFill/>
            <a:ln w="25400" cap="flat" cmpd="sng" algn="ctr">
              <a:solidFill>
                <a:srgbClr val="4F81BD"/>
              </a:solidFill>
              <a:prstDash val="solid"/>
              <a:tailEnd type="arrow"/>
            </a:ln>
            <a:effectLst/>
          </p:spPr>
        </p:cxnSp>
        <p:cxnSp>
          <p:nvCxnSpPr>
            <p:cNvPr id="108" name="Gerade Verbindung mit Pfeil 160"/>
            <p:cNvCxnSpPr/>
            <p:nvPr/>
          </p:nvCxnSpPr>
          <p:spPr bwMode="auto">
            <a:xfrm flipH="1" flipV="1">
              <a:off x="3489939" y="10506878"/>
              <a:ext cx="9559" cy="651732"/>
            </a:xfrm>
            <a:prstGeom prst="straightConnector1">
              <a:avLst/>
            </a:prstGeom>
            <a:noFill/>
            <a:ln w="25400" cap="flat" cmpd="sng" algn="ctr">
              <a:solidFill>
                <a:srgbClr val="4F81BD"/>
              </a:solidFill>
              <a:prstDash val="solid"/>
              <a:tailEnd type="arrow"/>
            </a:ln>
            <a:effectLst/>
          </p:spPr>
        </p:cxnSp>
        <p:sp>
          <p:nvSpPr>
            <p:cNvPr id="109" name="Rechteck 161"/>
            <p:cNvSpPr/>
            <p:nvPr/>
          </p:nvSpPr>
          <p:spPr bwMode="auto">
            <a:xfrm>
              <a:off x="4032800" y="9259276"/>
              <a:ext cx="2376578" cy="400110"/>
            </a:xfrm>
            <a:prstGeom prst="rect">
              <a:avLst/>
            </a:prstGeom>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sz="2000" b="0"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Achieved</a:t>
              </a:r>
              <a:r>
                <a:rPr kumimoji="0" lang="es-ES_tradnl" sz="2000" b="0" i="0" u="none" strike="noStrike" kern="0" cap="none" spc="0" normalizeH="0" baseline="0" noProof="0" dirty="0">
                  <a:ln>
                    <a:noFill/>
                  </a:ln>
                  <a:solidFill>
                    <a:prstClr val="black">
                      <a:lumMod val="75000"/>
                      <a:lumOff val="25000"/>
                    </a:prstClr>
                  </a:solidFill>
                  <a:effectLst/>
                  <a:uLnTx/>
                  <a:uFillTx/>
                  <a:latin typeface="Arial" charset="0"/>
                  <a:ea typeface="ＭＳ Ｐゴシック" charset="0"/>
                  <a:cs typeface="ＭＳ Ｐゴシック" charset="0"/>
                </a:rPr>
                <a:t> </a:t>
              </a:r>
              <a:r>
                <a:rPr kumimoji="0" lang="es-ES_tradnl" sz="2000" b="0"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savings</a:t>
              </a:r>
              <a:r>
                <a:rPr kumimoji="0" lang="es-ES_tradnl" sz="2000" b="0" i="0" u="none" strike="noStrike" kern="0" cap="none" spc="0" normalizeH="0" baseline="0" noProof="0" dirty="0">
                  <a:ln>
                    <a:noFill/>
                  </a:ln>
                  <a:solidFill>
                    <a:prstClr val="black">
                      <a:lumMod val="75000"/>
                      <a:lumOff val="25000"/>
                    </a:prstClr>
                  </a:solidFill>
                  <a:effectLst/>
                  <a:uLnTx/>
                  <a:uFillTx/>
                  <a:latin typeface="Arial" charset="0"/>
                  <a:ea typeface="ＭＳ Ｐゴシック" charset="0"/>
                  <a:cs typeface="ＭＳ Ｐゴシック" charset="0"/>
                </a:rPr>
                <a:t> </a:t>
              </a:r>
            </a:p>
          </p:txBody>
        </p:sp>
        <p:sp>
          <p:nvSpPr>
            <p:cNvPr id="110" name="Geschweifte Klammer rechts 163"/>
            <p:cNvSpPr/>
            <p:nvPr/>
          </p:nvSpPr>
          <p:spPr bwMode="auto">
            <a:xfrm>
              <a:off x="9960219" y="9259276"/>
              <a:ext cx="289904" cy="621939"/>
            </a:xfrm>
            <a:prstGeom prst="rightBrace">
              <a:avLst/>
            </a:prstGeom>
            <a:noFill/>
            <a:ln w="19050" cap="flat" cmpd="sng" algn="ctr">
              <a:solidFill>
                <a:srgbClr val="3366FF"/>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black"/>
                </a:solidFill>
                <a:effectLst/>
                <a:uLnTx/>
                <a:uFillTx/>
                <a:latin typeface="Calibri"/>
                <a:ea typeface="+mn-ea"/>
                <a:cs typeface="+mn-cs"/>
              </a:endParaRPr>
            </a:p>
          </p:txBody>
        </p:sp>
        <p:sp>
          <p:nvSpPr>
            <p:cNvPr id="111" name="Rechteck 164"/>
            <p:cNvSpPr/>
            <p:nvPr/>
          </p:nvSpPr>
          <p:spPr bwMode="auto">
            <a:xfrm>
              <a:off x="9224309" y="9259276"/>
              <a:ext cx="586181" cy="621939"/>
            </a:xfrm>
            <a:prstGeom prst="rect">
              <a:avLst/>
            </a:prstGeom>
            <a:pattFill prst="wdUpDiag">
              <a:fgClr>
                <a:srgbClr val="FF6600"/>
              </a:fgClr>
              <a:bgClr>
                <a:prstClr val="white"/>
              </a:bgClr>
            </a:pattFill>
            <a:ln w="19050" cap="flat" cmpd="sng" algn="ctr">
              <a:solidFill>
                <a:srgbClr val="FF66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112" name="Rechteck 22"/>
            <p:cNvSpPr>
              <a:spLocks noChangeArrowheads="1"/>
            </p:cNvSpPr>
            <p:nvPr/>
          </p:nvSpPr>
          <p:spPr bwMode="auto">
            <a:xfrm>
              <a:off x="10400183" y="9276117"/>
              <a:ext cx="3831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2400" b="0" i="0" u="none" strike="noStrike" kern="0" cap="none" spc="0" normalizeH="0" baseline="0" noProof="0" smtClean="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Compensation to the client</a:t>
              </a:r>
              <a:endParaRPr kumimoji="0" lang="de-DE" altLang="es-SV" sz="2400" b="0" i="0" u="none" strike="noStrike" kern="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13" name="Rechteck 166"/>
            <p:cNvSpPr>
              <a:spLocks noChangeArrowheads="1"/>
            </p:cNvSpPr>
            <p:nvPr/>
          </p:nvSpPr>
          <p:spPr bwMode="auto">
            <a:xfrm>
              <a:off x="10054051" y="4713841"/>
              <a:ext cx="1617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_tradnl" altLang="es-SV" sz="2400" b="0" i="0" u="none" strike="noStrike" kern="0" cap="none" spc="0" normalizeH="0" baseline="0" noProof="0" smtClean="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Retention</a:t>
              </a:r>
              <a:endParaRPr kumimoji="0" lang="de-DE" altLang="es-SV" sz="2400" b="0" i="0" u="none" strike="noStrike" kern="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cxnSp>
          <p:nvCxnSpPr>
            <p:cNvPr id="114" name="Gekrümmte Verbindung 26"/>
            <p:cNvCxnSpPr>
              <a:endCxn id="111" idx="0"/>
            </p:cNvCxnSpPr>
            <p:nvPr/>
          </p:nvCxnSpPr>
          <p:spPr bwMode="auto">
            <a:xfrm rot="5400000">
              <a:off x="8999001" y="7039529"/>
              <a:ext cx="2738146" cy="1701348"/>
            </a:xfrm>
            <a:prstGeom prst="curvedConnector3">
              <a:avLst>
                <a:gd name="adj1" fmla="val 11834"/>
              </a:avLst>
            </a:prstGeom>
            <a:noFill/>
            <a:ln w="19050" cap="flat" cmpd="sng" algn="ctr">
              <a:solidFill>
                <a:srgbClr val="FF6600"/>
              </a:solidFill>
              <a:prstDash val="dash"/>
              <a:tailEnd type="arrow" w="sm" len="med"/>
            </a:ln>
            <a:effectLst/>
          </p:spPr>
        </p:cxnSp>
        <p:sp>
          <p:nvSpPr>
            <p:cNvPr id="115" name="Bogen 30"/>
            <p:cNvSpPr/>
            <p:nvPr/>
          </p:nvSpPr>
          <p:spPr bwMode="auto">
            <a:xfrm rot="16200000">
              <a:off x="10397411" y="5268329"/>
              <a:ext cx="3429974" cy="2943642"/>
            </a:xfrm>
            <a:prstGeom prst="arc">
              <a:avLst>
                <a:gd name="adj1" fmla="val 16444995"/>
                <a:gd name="adj2" fmla="val 270192"/>
              </a:avLst>
            </a:prstGeom>
            <a:noFill/>
            <a:ln w="19050" cap="flat" cmpd="sng" algn="ctr">
              <a:solidFill>
                <a:srgbClr val="FF6600"/>
              </a:solidFill>
              <a:prstDash val="solid"/>
              <a:headEnd type="arrow"/>
              <a:tailEnd type="arrow"/>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black"/>
                </a:solidFill>
                <a:effectLst/>
                <a:uLnTx/>
                <a:uFillTx/>
                <a:latin typeface="Calibri"/>
                <a:ea typeface="+mn-ea"/>
                <a:cs typeface="+mn-cs"/>
              </a:endParaRPr>
            </a:p>
          </p:txBody>
        </p:sp>
        <p:sp>
          <p:nvSpPr>
            <p:cNvPr id="116" name="Rechteck 167"/>
            <p:cNvSpPr>
              <a:spLocks noChangeArrowheads="1"/>
            </p:cNvSpPr>
            <p:nvPr/>
          </p:nvSpPr>
          <p:spPr bwMode="auto">
            <a:xfrm rot="18453328">
              <a:off x="8195353" y="7361926"/>
              <a:ext cx="2204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_tradnl" altLang="es-SV" sz="2400" b="0" i="0" u="none" strike="noStrike" kern="0" cap="none" spc="0" normalizeH="0" baseline="0" noProof="0" dirty="0" err="1" smtClean="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Compensation</a:t>
              </a:r>
              <a:endParaRPr kumimoji="0" lang="de-DE" altLang="es-SV" sz="2400" b="0"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17" name="Rechteck 168"/>
            <p:cNvSpPr/>
            <p:nvPr/>
          </p:nvSpPr>
          <p:spPr bwMode="auto">
            <a:xfrm>
              <a:off x="11526217" y="3933979"/>
              <a:ext cx="2058001" cy="830997"/>
            </a:xfrm>
            <a:prstGeom prst="rect">
              <a:avLst/>
            </a:prstGeom>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_tradnl" sz="2400" b="1" i="0" u="none" strike="noStrike" kern="0" cap="none" spc="0" normalizeH="0" baseline="0" noProof="0" dirty="0">
                  <a:ln>
                    <a:noFill/>
                  </a:ln>
                  <a:solidFill>
                    <a:prstClr val="black">
                      <a:lumMod val="75000"/>
                      <a:lumOff val="25000"/>
                    </a:prstClr>
                  </a:solidFill>
                  <a:effectLst/>
                  <a:uLnTx/>
                  <a:uFillTx/>
                  <a:latin typeface="Arial" charset="0"/>
                  <a:ea typeface="ＭＳ Ｐゴシック" charset="0"/>
                  <a:cs typeface="ＭＳ Ｐゴシック" charset="0"/>
                </a:rPr>
                <a:t>Project total </a:t>
              </a:r>
              <a:r>
                <a:rPr kumimoji="0" lang="es-ES_tradnl" sz="2400" b="1"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value</a:t>
              </a:r>
              <a:endParaRPr kumimoji="0" lang="de-DE" sz="2400" b="1" i="0" u="none" strike="noStrike" kern="0" cap="none" spc="0" normalizeH="0" baseline="0" noProof="0" dirty="0">
                <a:ln>
                  <a:noFill/>
                </a:ln>
                <a:solidFill>
                  <a:prstClr val="black"/>
                </a:solidFill>
                <a:effectLst/>
                <a:uLnTx/>
                <a:uFillTx/>
                <a:latin typeface="Arial" charset="0"/>
                <a:ea typeface="ＭＳ Ｐゴシック" charset="0"/>
                <a:cs typeface="ＭＳ Ｐゴシック" charset="0"/>
              </a:endParaRPr>
            </a:p>
          </p:txBody>
        </p:sp>
        <p:sp>
          <p:nvSpPr>
            <p:cNvPr id="118" name="Abgerundetes Rechteck 31"/>
            <p:cNvSpPr/>
            <p:nvPr/>
          </p:nvSpPr>
          <p:spPr bwMode="auto">
            <a:xfrm>
              <a:off x="10054397" y="3933979"/>
              <a:ext cx="4702183" cy="4986681"/>
            </a:xfrm>
            <a:prstGeom prst="roundRect">
              <a:avLst/>
            </a:prstGeom>
            <a:noFill/>
            <a:ln w="9525" cap="flat" cmpd="sng" algn="ctr">
              <a:solidFill>
                <a:sysClr val="window" lastClr="FFFFFF">
                  <a:lumMod val="50000"/>
                </a:sys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119" name="Rechteck 169"/>
            <p:cNvSpPr>
              <a:spLocks noChangeArrowheads="1"/>
            </p:cNvSpPr>
            <p:nvPr/>
          </p:nvSpPr>
          <p:spPr bwMode="auto">
            <a:xfrm>
              <a:off x="11817615" y="7049987"/>
              <a:ext cx="16176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_tradnl" altLang="es-SV" sz="2400" b="0" i="0" u="none" strike="noStrike" kern="0" cap="none" spc="0" normalizeH="0" baseline="0" noProof="0" dirty="0" err="1" smtClean="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First</a:t>
              </a:r>
              <a:r>
                <a:rPr kumimoji="0" lang="es-ES_tradnl" altLang="es-SV" sz="2400" b="0" i="0" u="none" strike="noStrike" kern="0" cap="none" spc="0" normalizeH="0" baseline="0" noProof="0" dirty="0" smtClean="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s-ES_tradnl" altLang="es-SV" sz="2400" b="0" i="0" u="none" strike="noStrike" kern="0" cap="none" spc="0" normalizeH="0" baseline="0" noProof="0" dirty="0" err="1" smtClean="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payment</a:t>
              </a:r>
              <a:r>
                <a:rPr kumimoji="0" lang="es-ES_tradnl" altLang="es-SV" sz="2400" b="0" i="0" u="none" strike="noStrike" kern="0" cap="none" spc="0" normalizeH="0" baseline="0" noProof="0" dirty="0" smtClean="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s-ES_tradnl" altLang="es-SV" sz="2400" b="0" i="0" u="none" strike="noStrike" kern="0" cap="none" spc="0" normalizeH="0" baseline="0" noProof="0" dirty="0" err="1" smtClean="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to</a:t>
              </a:r>
              <a:r>
                <a:rPr kumimoji="0" lang="es-ES_tradnl" altLang="es-SV" sz="2400" b="0" i="0" u="none" strike="noStrike" kern="0" cap="none" spc="0" normalizeH="0" baseline="0" noProof="0" dirty="0" smtClean="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s-ES_tradnl" altLang="es-SV" sz="2400" b="0" i="0" u="none" strike="noStrike" kern="0" cap="none" spc="0" normalizeH="0" baseline="0" noProof="0" dirty="0" err="1" smtClean="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supplier</a:t>
              </a:r>
              <a:endParaRPr kumimoji="0" lang="de-DE" altLang="es-SV" sz="2400" b="0" i="0" u="none" strike="noStrike" kern="0" cap="none" spc="0" normalizeH="0" baseline="0" noProof="0" dirty="0" smtClean="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20" name="Rechteck 170"/>
            <p:cNvSpPr/>
            <p:nvPr/>
          </p:nvSpPr>
          <p:spPr bwMode="auto">
            <a:xfrm>
              <a:off x="3489939" y="8633613"/>
              <a:ext cx="586181" cy="1560433"/>
            </a:xfrm>
            <a:prstGeom prst="rect">
              <a:avLst/>
            </a:prstGeom>
            <a:noFill/>
            <a:ln w="9525" cap="flat" cmpd="sng" algn="ctr">
              <a:solidFill>
                <a:srgbClr val="C0504D">
                  <a:lumMod val="50000"/>
                </a:srgbClr>
              </a:solidFill>
              <a:prstDash val="sysDash"/>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121" name="Rechteck 171"/>
            <p:cNvSpPr/>
            <p:nvPr/>
          </p:nvSpPr>
          <p:spPr bwMode="auto">
            <a:xfrm>
              <a:off x="9224309" y="8633613"/>
              <a:ext cx="586181" cy="1560433"/>
            </a:xfrm>
            <a:prstGeom prst="rect">
              <a:avLst/>
            </a:prstGeom>
            <a:noFill/>
            <a:ln w="9525" cap="flat" cmpd="sng" algn="ctr">
              <a:solidFill>
                <a:srgbClr val="C0504D">
                  <a:lumMod val="50000"/>
                </a:srgbClr>
              </a:solidFill>
              <a:prstDash val="sysDash"/>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122" name="Rechteck 126"/>
            <p:cNvSpPr>
              <a:spLocks noChangeArrowheads="1"/>
            </p:cNvSpPr>
            <p:nvPr/>
          </p:nvSpPr>
          <p:spPr bwMode="auto">
            <a:xfrm>
              <a:off x="7037982" y="3765484"/>
              <a:ext cx="292099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4000" b="1" i="0" u="none" strike="noStrike" kern="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Scenario</a:t>
              </a:r>
              <a:r>
                <a:rPr kumimoji="0" lang="es-ES_tradnl" altLang="es-SV" sz="4000" b="1"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2 </a:t>
              </a:r>
            </a:p>
          </p:txBody>
        </p:sp>
      </p:grpSp>
    </p:spTree>
    <p:extLst>
      <p:ext uri="{BB962C8B-B14F-4D97-AF65-F5344CB8AC3E}">
        <p14:creationId xmlns:p14="http://schemas.microsoft.com/office/powerpoint/2010/main" val="145464048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900" decel="100000" fill="hold"/>
                                        <p:tgtEl>
                                          <p:spTgt spid="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Impresario - Coloured Light">
      <a:dk1>
        <a:srgbClr val="445469"/>
      </a:dk1>
      <a:lt1>
        <a:sysClr val="window" lastClr="FFFFFF"/>
      </a:lt1>
      <a:dk2>
        <a:srgbClr val="445469"/>
      </a:dk2>
      <a:lt2>
        <a:srgbClr val="FFFFFF"/>
      </a:lt2>
      <a:accent1>
        <a:srgbClr val="7FB34C"/>
      </a:accent1>
      <a:accent2>
        <a:srgbClr val="3891DE"/>
      </a:accent2>
      <a:accent3>
        <a:srgbClr val="485868"/>
      </a:accent3>
      <a:accent4>
        <a:srgbClr val="F1992D"/>
      </a:accent4>
      <a:accent5>
        <a:srgbClr val="EB223D"/>
      </a:accent5>
      <a:accent6>
        <a:srgbClr val="A1A1A1"/>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Foundry.thmx</Template>
  <TotalTime>16258</TotalTime>
  <Words>1044</Words>
  <Application>Microsoft Macintosh PowerPoint</Application>
  <PresentationFormat>Custom</PresentationFormat>
  <Paragraphs>167</Paragraphs>
  <Slides>14</Slides>
  <Notes>14</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30" baseType="lpstr">
      <vt:lpstr>Arial</vt:lpstr>
      <vt:lpstr>Calibri</vt:lpstr>
      <vt:lpstr>Calibri Light</vt:lpstr>
      <vt:lpstr>Cambria Math</vt:lpstr>
      <vt:lpstr>Gill Sans</vt:lpstr>
      <vt:lpstr>Lato</vt:lpstr>
      <vt:lpstr>Lato Black</vt:lpstr>
      <vt:lpstr>Lato Light</vt:lpstr>
      <vt:lpstr>Lato Regular</vt:lpstr>
      <vt:lpstr>MS PGothic</vt:lpstr>
      <vt:lpstr>ＭＳ Ｐゴシック</vt:lpstr>
      <vt:lpstr>Open Sans Light</vt:lpstr>
      <vt:lpstr>Raleway Light</vt:lpstr>
      <vt:lpstr>SimSun</vt:lpstr>
      <vt:lpstr>Default Theme</vt:lpstr>
      <vt:lpstr>Excel.Chart.8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Esteban Suárez</dc:creator>
  <cp:lastModifiedBy>Lucila Serra</cp:lastModifiedBy>
  <cp:revision>2125</cp:revision>
  <cp:lastPrinted>2016-09-13T21:53:16Z</cp:lastPrinted>
  <dcterms:created xsi:type="dcterms:W3CDTF">2014-11-12T21:47:38Z</dcterms:created>
  <dcterms:modified xsi:type="dcterms:W3CDTF">2017-02-02T01:10:34Z</dcterms:modified>
</cp:coreProperties>
</file>