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8" r:id="rId4"/>
  </p:sldMasterIdLst>
  <p:notesMasterIdLst>
    <p:notesMasterId r:id="rId8"/>
  </p:notesMasterIdLst>
  <p:handoutMasterIdLst>
    <p:handoutMasterId r:id="rId9"/>
  </p:handoutMasterIdLst>
  <p:sldIdLst>
    <p:sldId id="438" r:id="rId5"/>
    <p:sldId id="512" r:id="rId6"/>
    <p:sldId id="446" r:id="rId7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ETTI Giuseppe" initials="NG" lastIdx="6" clrIdx="0"/>
  <p:cmAuthor id="1" name="KOZLUK Tomasz" initials="KT" lastIdx="20" clrIdx="1"/>
  <p:cmAuthor id="2" name="TIMILIOTIS Christina" initials="TC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FF5"/>
    <a:srgbClr val="CCD5EA"/>
    <a:srgbClr val="085091"/>
    <a:srgbClr val="0066FF"/>
    <a:srgbClr val="954185"/>
    <a:srgbClr val="CC99FF"/>
    <a:srgbClr val="EC6540"/>
    <a:srgbClr val="1ABC35"/>
    <a:srgbClr val="996633"/>
    <a:srgbClr val="5AA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539" autoAdjust="0"/>
    <p:restoredTop sz="88889" autoAdjust="0"/>
  </p:normalViewPr>
  <p:slideViewPr>
    <p:cSldViewPr>
      <p:cViewPr>
        <p:scale>
          <a:sx n="80" d="100"/>
          <a:sy n="80" d="100"/>
        </p:scale>
        <p:origin x="-1426" y="-58"/>
      </p:cViewPr>
      <p:guideLst>
        <p:guide orient="horz" pos="2614"/>
        <p:guide pos="3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0"/>
      </p:cViewPr>
      <p:guideLst>
        <p:guide orient="horz" pos="3133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B566C-12D5-4E8F-893D-DDFDC4222A58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1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7891-E117-4321-A307-B885144D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777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59B24-7A76-4BA1-AF32-89548F961844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96658-CAA4-4C89-98D8-ECD5A9B4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5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6658-CAA4-4C89-98D8-ECD5A9B4D4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0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97EC-EB61-426C-B7C9-FBC0CE6CC1D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41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6658-CAA4-4C89-98D8-ECD5A9B4D4C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0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510C37F-89EF-4D5C-9A2E-DE8EA7EBDB2B}" type="datetime1">
              <a:rPr lang="en-GB" smtClean="0"/>
              <a:t>21/06/2017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F510C37F-89EF-4D5C-9A2E-DE8EA7EBDB2B}" type="datetime1">
              <a:rPr lang="en-GB" smtClean="0"/>
              <a:t>21/06/2017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4B082AB-427C-44BD-AD30-46D26745817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510C37F-89EF-4D5C-9A2E-DE8EA7EBDB2B}" type="datetime1">
              <a:rPr lang="en-GB" smtClean="0"/>
              <a:t>21/06/2017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D4B082AB-427C-44BD-AD30-46D26745817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F510C37F-89EF-4D5C-9A2E-DE8EA7EBDB2B}" type="datetime1">
              <a:rPr lang="en-GB" smtClean="0"/>
              <a:t>21/06/2017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4B082AB-427C-44BD-AD30-46D26745817E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cgf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115616" y="2348880"/>
            <a:ext cx="7847856" cy="5170646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000"/>
              </a:lnSpc>
            </a:pPr>
            <a:r>
              <a:rPr lang="en-US" sz="2800" b="1" cap="all" dirty="0" smtClean="0"/>
              <a:t>Investment </a:t>
            </a:r>
            <a:r>
              <a:rPr lang="en-US" sz="2800" b="1" cap="all" dirty="0"/>
              <a:t>grade policy frameworks and Green </a:t>
            </a:r>
            <a:r>
              <a:rPr lang="en-US" sz="2800" b="1" cap="all" dirty="0" smtClean="0"/>
              <a:t>Banks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Day </a:t>
            </a:r>
            <a:r>
              <a:rPr lang="en-US" dirty="0">
                <a:latin typeface="Calibri" panose="020F0502020204030204" pitchFamily="34" charset="0"/>
              </a:rPr>
              <a:t>1 - Session 2: How can National Development Banks and the </a:t>
            </a:r>
            <a:r>
              <a:rPr lang="en-US" dirty="0" smtClean="0">
                <a:latin typeface="Calibri" panose="020F0502020204030204" pitchFamily="34" charset="0"/>
              </a:rPr>
              <a:t>Green Bank model and experience support Latin American countries in achieving goals     under the Paris Agreement?</a:t>
            </a:r>
            <a:endParaRPr lang="en-GB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2200" dirty="0" smtClean="0"/>
          </a:p>
          <a:p>
            <a:pPr>
              <a:spcAft>
                <a:spcPts val="600"/>
              </a:spcAft>
            </a:pPr>
            <a:endParaRPr lang="en-GB" sz="220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200" dirty="0" smtClean="0">
                <a:latin typeface="Calibri" panose="020F0502020204030204" pitchFamily="34" charset="0"/>
              </a:rPr>
              <a:t>Robert Youngman</a:t>
            </a:r>
          </a:p>
          <a:p>
            <a:pPr>
              <a:spcAft>
                <a:spcPts val="600"/>
              </a:spcAft>
            </a:pPr>
            <a:endParaRPr lang="en-GB" sz="22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200" dirty="0" smtClean="0">
                <a:latin typeface="Calibri" panose="020F0502020204030204" pitchFamily="34" charset="0"/>
              </a:rPr>
              <a:t>Mexico City, 26 June 2017</a:t>
            </a:r>
          </a:p>
          <a:p>
            <a:pPr>
              <a:lnSpc>
                <a:spcPts val="2700"/>
              </a:lnSpc>
            </a:pPr>
            <a:endParaRPr lang="en-US" sz="2000" dirty="0" smtClean="0"/>
          </a:p>
          <a:p>
            <a:pPr>
              <a:lnSpc>
                <a:spcPts val="2700"/>
              </a:lnSpc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74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oecd.org/media/oecdorg/directorates/directorateforfinancialandenterpriseaffairs/2016-1/Green-Leaf-Graph-200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946" y="116632"/>
            <a:ext cx="115212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36F480-5B01-4198-9D5C-E30C239879A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080918" cy="1022400"/>
          </a:xfrm>
        </p:spPr>
        <p:txBody>
          <a:bodyPr/>
          <a:lstStyle/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</a:rPr>
              <a:t>Policy levers to mobilise low-carbon, climate-resilient infrastructure investment</a:t>
            </a:r>
            <a:endParaRPr lang="en-GB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22718"/>
            <a:ext cx="417646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j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en-GB" dirty="0" smtClean="0">
                <a:solidFill>
                  <a:prstClr val="white"/>
                </a:solidFill>
              </a:rPr>
              <a:t>Bottom-up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1422718"/>
            <a:ext cx="417646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j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en-GB" dirty="0" smtClean="0">
                <a:solidFill>
                  <a:prstClr val="white"/>
                </a:solidFill>
              </a:rPr>
              <a:t>Top-down</a:t>
            </a: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36000" y="1422718"/>
            <a:ext cx="0" cy="517463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32944" y="3228826"/>
            <a:ext cx="2106807" cy="1152128"/>
            <a:chOff x="232944" y="3228826"/>
            <a:chExt cx="2106807" cy="1152128"/>
          </a:xfrm>
        </p:grpSpPr>
        <p:sp>
          <p:nvSpPr>
            <p:cNvPr id="39" name="Rectangle 38"/>
            <p:cNvSpPr/>
            <p:nvPr/>
          </p:nvSpPr>
          <p:spPr>
            <a:xfrm rot="10800000">
              <a:off x="1422779" y="3730044"/>
              <a:ext cx="916972" cy="1249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32944" y="3228826"/>
              <a:ext cx="1800200" cy="11521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Broader financing and investment conditions</a:t>
              </a:r>
              <a:endParaRPr lang="en-GB" sz="1600" b="1" cap="small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8620" y="5317452"/>
            <a:ext cx="2096114" cy="1196903"/>
            <a:chOff x="268620" y="5317452"/>
            <a:chExt cx="2096114" cy="1196903"/>
          </a:xfrm>
        </p:grpSpPr>
        <p:sp>
          <p:nvSpPr>
            <p:cNvPr id="27" name="Rectangle 26"/>
            <p:cNvSpPr/>
            <p:nvPr/>
          </p:nvSpPr>
          <p:spPr>
            <a:xfrm rot="20103458">
              <a:off x="1263902" y="5317452"/>
              <a:ext cx="1100832" cy="1249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68620" y="5542268"/>
              <a:ext cx="1681007" cy="97208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De-risking </a:t>
              </a:r>
              <a:r>
                <a:rPr lang="en-GB" sz="1600" b="1" cap="small" dirty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i</a:t>
              </a:r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nterventions,  incentives</a:t>
              </a:r>
              <a:endParaRPr lang="en-GB" sz="1600" b="1" cap="small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22779" y="2152777"/>
            <a:ext cx="1638191" cy="3139971"/>
            <a:chOff x="1422779" y="2152777"/>
            <a:chExt cx="1638191" cy="3139971"/>
          </a:xfrm>
        </p:grpSpPr>
        <p:sp>
          <p:nvSpPr>
            <p:cNvPr id="38" name="Rectangle 37"/>
            <p:cNvSpPr/>
            <p:nvPr/>
          </p:nvSpPr>
          <p:spPr>
            <a:xfrm>
              <a:off x="2212628" y="2679882"/>
              <a:ext cx="127124" cy="26128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422779" y="2152777"/>
              <a:ext cx="1638191" cy="7032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Core climate </a:t>
              </a:r>
              <a:r>
                <a:rPr lang="en-GB" sz="1600" b="1" cap="small" dirty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</a:t>
              </a:r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olicies</a:t>
              </a:r>
              <a:endParaRPr lang="en-GB" sz="1600" b="1" cap="small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033144" y="4753996"/>
            <a:ext cx="1728192" cy="9361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cap="small" dirty="0">
                <a:solidFill>
                  <a:prstClr val="white"/>
                </a:solidFill>
                <a:latin typeface="Arial"/>
              </a:rPr>
              <a:t>Risk-return Profile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81060" y="2188402"/>
            <a:ext cx="2016224" cy="3116922"/>
            <a:chOff x="5081060" y="2188402"/>
            <a:chExt cx="2016224" cy="3116922"/>
          </a:xfrm>
        </p:grpSpPr>
        <p:sp>
          <p:nvSpPr>
            <p:cNvPr id="52" name="Rectangle 51"/>
            <p:cNvSpPr/>
            <p:nvPr/>
          </p:nvSpPr>
          <p:spPr>
            <a:xfrm>
              <a:off x="6026060" y="3082655"/>
              <a:ext cx="127124" cy="22226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081060" y="2188402"/>
              <a:ext cx="2016224" cy="100811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Low-carbon emissions strategy implementation</a:t>
              </a:r>
              <a:endParaRPr lang="en-GB" sz="1600" b="1" cap="small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5081060" y="3493002"/>
            <a:ext cx="2016223" cy="78495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cap="small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Infrastructure strategies and planning </a:t>
            </a:r>
            <a:endParaRPr lang="en-GB" sz="1600" b="1" cap="small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07813" y="5308080"/>
            <a:ext cx="2181341" cy="1086097"/>
            <a:chOff x="6707813" y="5308080"/>
            <a:chExt cx="2181341" cy="1086097"/>
          </a:xfrm>
        </p:grpSpPr>
        <p:sp>
          <p:nvSpPr>
            <p:cNvPr id="30" name="Rectangle 29"/>
            <p:cNvSpPr/>
            <p:nvPr/>
          </p:nvSpPr>
          <p:spPr>
            <a:xfrm rot="1485622">
              <a:off x="6707813" y="5308080"/>
              <a:ext cx="1100832" cy="1249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7170823" y="5530081"/>
              <a:ext cx="1718331" cy="86409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Provision </a:t>
              </a:r>
              <a:r>
                <a:rPr lang="en-GB" sz="1600" b="1" cap="small" dirty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of </a:t>
              </a:r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technical </a:t>
              </a:r>
              <a:r>
                <a:rPr lang="en-GB" sz="1600" b="1" cap="small" dirty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a</a:t>
              </a:r>
              <a:r>
                <a:rPr lang="en-GB" sz="1600" b="1" cap="small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ssistance</a:t>
              </a:r>
              <a:endParaRPr lang="en-GB" sz="1600" b="1" cap="small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86296" y="3031546"/>
            <a:ext cx="2023941" cy="1582878"/>
            <a:chOff x="2186296" y="3031546"/>
            <a:chExt cx="2023941" cy="1582878"/>
          </a:xfrm>
        </p:grpSpPr>
        <p:sp>
          <p:nvSpPr>
            <p:cNvPr id="24" name="Rectangle 23"/>
            <p:cNvSpPr/>
            <p:nvPr/>
          </p:nvSpPr>
          <p:spPr>
            <a:xfrm rot="10800000">
              <a:off x="2186296" y="3730044"/>
              <a:ext cx="916979" cy="1249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01791" y="3031546"/>
              <a:ext cx="1708446" cy="158287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cap="small" dirty="0">
                  <a:solidFill>
                    <a:srgbClr val="727272">
                      <a:lumMod val="50000"/>
                    </a:srgbClr>
                  </a:solidFill>
                  <a:latin typeface="Arial"/>
                </a:rPr>
                <a:t>Financial </a:t>
              </a:r>
              <a:r>
                <a:rPr lang="en-GB" sz="1600" b="1" cap="small" dirty="0" smtClean="0">
                  <a:solidFill>
                    <a:srgbClr val="727272">
                      <a:lumMod val="50000"/>
                    </a:srgbClr>
                  </a:solidFill>
                  <a:latin typeface="Arial"/>
                </a:rPr>
                <a:t>channels to </a:t>
              </a:r>
              <a:r>
                <a:rPr lang="en-GB" sz="1600" b="1" cap="small" dirty="0">
                  <a:solidFill>
                    <a:srgbClr val="727272">
                      <a:lumMod val="50000"/>
                    </a:srgbClr>
                  </a:solidFill>
                  <a:latin typeface="Arial"/>
                </a:rPr>
                <a:t>facilitate &amp; lower cost of financing</a:t>
              </a: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4028236" y="4527666"/>
            <a:ext cx="1119828" cy="1388764"/>
          </a:xfrm>
          <a:prstGeom prst="rightArrow">
            <a:avLst>
              <a:gd name="adj1" fmla="val 50000"/>
              <a:gd name="adj2" fmla="val 3924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b="1" i="1" cap="small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0822" y="652757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+mj-lt"/>
              </a:rPr>
              <a:t>© OECD 2017 </a:t>
            </a:r>
          </a:p>
        </p:txBody>
      </p:sp>
      <p:sp>
        <p:nvSpPr>
          <p:cNvPr id="29" name="Oval 28"/>
          <p:cNvSpPr/>
          <p:nvPr/>
        </p:nvSpPr>
        <p:spPr>
          <a:xfrm>
            <a:off x="0" y="5305323"/>
            <a:ext cx="2186302" cy="15300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1949627" y="6028312"/>
            <a:ext cx="1811709" cy="653147"/>
            <a:chOff x="1949627" y="6028312"/>
            <a:chExt cx="1811709" cy="653147"/>
          </a:xfrm>
        </p:grpSpPr>
        <p:sp>
          <p:nvSpPr>
            <p:cNvPr id="6" name="TextBox 5"/>
            <p:cNvSpPr txBox="1"/>
            <p:nvPr/>
          </p:nvSpPr>
          <p:spPr>
            <a:xfrm>
              <a:off x="2871879" y="6169134"/>
              <a:ext cx="889457" cy="5123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600" b="1" cap="small">
                  <a:solidFill>
                    <a:prstClr val="black">
                      <a:lumMod val="50000"/>
                    </a:prstClr>
                  </a:solidFill>
                  <a:latin typeface="Arial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 smtClean="0"/>
                <a:t>NDBs </a:t>
              </a:r>
              <a:r>
                <a:rPr lang="en-GB" dirty="0"/>
                <a:t>GIBs</a:t>
              </a:r>
            </a:p>
          </p:txBody>
        </p:sp>
        <p:cxnSp>
          <p:nvCxnSpPr>
            <p:cNvPr id="14" name="Straight Arrow Connector 13"/>
            <p:cNvCxnSpPr>
              <a:stCxn id="6" idx="1"/>
              <a:endCxn id="13" idx="3"/>
            </p:cNvCxnSpPr>
            <p:nvPr/>
          </p:nvCxnSpPr>
          <p:spPr>
            <a:xfrm flipH="1" flipV="1">
              <a:off x="1949627" y="6028312"/>
              <a:ext cx="922252" cy="396985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5257896" y="4729049"/>
            <a:ext cx="172819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 of bankable </a:t>
            </a:r>
            <a:r>
              <a:rPr lang="en-GB" sz="1600" b="1" cap="sm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600" b="1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rojects</a:t>
            </a:r>
            <a:endParaRPr lang="en-GB" sz="1600" b="1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332512" y="5962129"/>
            <a:ext cx="1838311" cy="719330"/>
            <a:chOff x="2871879" y="5962129"/>
            <a:chExt cx="1838311" cy="719330"/>
          </a:xfrm>
        </p:grpSpPr>
        <p:sp>
          <p:nvSpPr>
            <p:cNvPr id="48" name="TextBox 47"/>
            <p:cNvSpPr txBox="1"/>
            <p:nvPr/>
          </p:nvSpPr>
          <p:spPr>
            <a:xfrm>
              <a:off x="2871879" y="6169134"/>
              <a:ext cx="889457" cy="5123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600" b="1" cap="small">
                  <a:solidFill>
                    <a:prstClr val="black">
                      <a:lumMod val="50000"/>
                    </a:prstClr>
                  </a:solidFill>
                  <a:latin typeface="Arial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 smtClean="0"/>
                <a:t>NDBs </a:t>
              </a:r>
              <a:r>
                <a:rPr lang="en-GB" dirty="0"/>
                <a:t>GIBs</a:t>
              </a:r>
            </a:p>
          </p:txBody>
        </p:sp>
        <p:cxnSp>
          <p:nvCxnSpPr>
            <p:cNvPr id="49" name="Straight Arrow Connector 48"/>
            <p:cNvCxnSpPr>
              <a:stCxn id="48" idx="3"/>
              <a:endCxn id="47" idx="1"/>
            </p:cNvCxnSpPr>
            <p:nvPr/>
          </p:nvCxnSpPr>
          <p:spPr>
            <a:xfrm flipV="1">
              <a:off x="3761336" y="5962129"/>
              <a:ext cx="948854" cy="463168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059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96"/>
    </mc:Choice>
    <mc:Fallback xmlns="">
      <p:transition spd="slow" advTm="450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2" grpId="0" animBg="1"/>
      <p:bldP spid="46" grpId="0" animBg="1"/>
      <p:bldP spid="12" grpId="0" animBg="1"/>
      <p:bldP spid="29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475656" y="1882948"/>
            <a:ext cx="7056784" cy="5252720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THANK YOU!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robert.youngman@oecd.org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OECD </a:t>
            </a:r>
            <a:r>
              <a:rPr lang="en-GB" dirty="0"/>
              <a:t>Centre on Green Finance and Investment </a:t>
            </a:r>
            <a:r>
              <a:rPr lang="en-GB" dirty="0" smtClean="0"/>
              <a:t>(with links to a wide range of recent reports </a:t>
            </a:r>
            <a:r>
              <a:rPr lang="en-GB" dirty="0"/>
              <a:t>on green finance and investment)</a:t>
            </a:r>
          </a:p>
          <a:p>
            <a:r>
              <a:rPr lang="en-GB" u="sng" dirty="0">
                <a:solidFill>
                  <a:srgbClr val="00B050"/>
                </a:solidFill>
                <a:hlinkClick r:id="rId3"/>
              </a:rPr>
              <a:t>http://www.oecd.org/cgfi/</a:t>
            </a:r>
            <a:endParaRPr lang="en-GB" dirty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</a:pPr>
            <a:endParaRPr lang="en-GB" dirty="0" smtClean="0"/>
          </a:p>
          <a:p>
            <a:endParaRPr lang="en-GB" sz="4000" dirty="0"/>
          </a:p>
          <a:p>
            <a:endParaRPr lang="en-GB" sz="4000" dirty="0"/>
          </a:p>
          <a:p>
            <a:pPr>
              <a:lnSpc>
                <a:spcPct val="200000"/>
              </a:lnSpc>
            </a:pPr>
            <a:endParaRPr lang="en-GB" sz="4000" dirty="0"/>
          </a:p>
        </p:txBody>
      </p:sp>
      <p:pic>
        <p:nvPicPr>
          <p:cNvPr id="3" name="Picture 2" descr="cid:image002.png@01D2E9A7.F079F3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90" y="0"/>
            <a:ext cx="3555411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09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E8C8915FCCB41B7F63DC464F02FA9" ma:contentTypeVersion="0" ma:contentTypeDescription="Create a new document." ma:contentTypeScope="" ma:versionID="f9053589c03d488ae26e3b5e65554e2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6945D8E-457A-4990-BBF3-A71F0DB81ABD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F04D26C-7B2A-4747-A075-6B0EE9DE24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4B1551-58C4-4721-9FC9-3A8B8CE960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20668</TotalTime>
  <Words>137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OECD_English_white</vt:lpstr>
      <vt:lpstr>PowerPoint Presentation</vt:lpstr>
      <vt:lpstr>Policy levers to mobilise low-carbon, climate-resilient infrastructure investment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Policies and Productivity Growth</dc:title>
  <dc:creator>KOZLUK Tomasz</dc:creator>
  <cp:lastModifiedBy>YOUNGMAN Robert</cp:lastModifiedBy>
  <cp:revision>948</cp:revision>
  <cp:lastPrinted>2017-01-30T10:46:26Z</cp:lastPrinted>
  <dcterms:created xsi:type="dcterms:W3CDTF">2013-09-17T10:07:29Z</dcterms:created>
  <dcterms:modified xsi:type="dcterms:W3CDTF">2017-06-21T16:21:55Z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0x010100E4EE8C8915FCCB41B7F63DC464F02FA9</vt:lpwstr>
  </property>
</Properties>
</file>