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notesMasterIdLst>
    <p:notesMasterId r:id="rId30"/>
  </p:notesMasterIdLst>
  <p:sldIdLst>
    <p:sldId id="256" r:id="rId2"/>
    <p:sldId id="288" r:id="rId3"/>
    <p:sldId id="265" r:id="rId4"/>
    <p:sldId id="271" r:id="rId5"/>
    <p:sldId id="272" r:id="rId6"/>
    <p:sldId id="276" r:id="rId7"/>
    <p:sldId id="295" r:id="rId8"/>
    <p:sldId id="293" r:id="rId9"/>
    <p:sldId id="290" r:id="rId10"/>
    <p:sldId id="291" r:id="rId11"/>
    <p:sldId id="294" r:id="rId12"/>
    <p:sldId id="259" r:id="rId13"/>
    <p:sldId id="274" r:id="rId14"/>
    <p:sldId id="289" r:id="rId15"/>
    <p:sldId id="267" r:id="rId16"/>
    <p:sldId id="279" r:id="rId17"/>
    <p:sldId id="269" r:id="rId18"/>
    <p:sldId id="283" r:id="rId19"/>
    <p:sldId id="280" r:id="rId20"/>
    <p:sldId id="282" r:id="rId21"/>
    <p:sldId id="262" r:id="rId22"/>
    <p:sldId id="285" r:id="rId23"/>
    <p:sldId id="286" r:id="rId24"/>
    <p:sldId id="281" r:id="rId25"/>
    <p:sldId id="284" r:id="rId26"/>
    <p:sldId id="263" r:id="rId27"/>
    <p:sldId id="287" r:id="rId28"/>
    <p:sldId id="296" r:id="rId2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94737" autoAdjust="0"/>
  </p:normalViewPr>
  <p:slideViewPr>
    <p:cSldViewPr>
      <p:cViewPr>
        <p:scale>
          <a:sx n="80" d="100"/>
          <a:sy n="80" d="100"/>
        </p:scale>
        <p:origin x="-96" y="11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Documentos%20Javier\My%20Dropbox\MAPS%20implementacion\Alto%20Nivel%201\emisiones%20sectoriales%20GEI%202000%20y%20200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Documentos%20Javier\My%20Dropbox\BancoAgrario\emisiones%20agricolas%202010%20ver%20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Documentos%20Javier\My%20Dropbox\BancoAgrario\emisiones%20agricolas%202010%20ver%20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Documentos%20Javier\My%20Dropbox\BancoAgrario\emisiones%20agricolas%202010%20ver%20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ware-host\Shared%20Folders\blancojt\Dropbox\BancoAgrario\emisiones%20agricolas%20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Hoja1!$B$2</c:f>
              <c:strCache>
                <c:ptCount val="1"/>
                <c:pt idx="0">
                  <c:v>Mexico</c:v>
                </c:pt>
              </c:strCache>
            </c:strRef>
          </c:tx>
          <c:dPt>
            <c:idx val="2"/>
            <c:explosion val="32"/>
          </c:dPt>
          <c:dLbls>
            <c:showCatName val="1"/>
            <c:showPercent val="1"/>
            <c:showLeaderLines val="1"/>
          </c:dLbls>
          <c:cat>
            <c:strRef>
              <c:f>Hoja1!$A$3:$A$7</c:f>
              <c:strCache>
                <c:ptCount val="5"/>
                <c:pt idx="0">
                  <c:v>Energia</c:v>
                </c:pt>
                <c:pt idx="1">
                  <c:v>Procesos Industriales</c:v>
                </c:pt>
                <c:pt idx="2">
                  <c:v>Agricultura</c:v>
                </c:pt>
                <c:pt idx="3">
                  <c:v>Forestal</c:v>
                </c:pt>
                <c:pt idx="4">
                  <c:v>Residuos</c:v>
                </c:pt>
              </c:strCache>
            </c:strRef>
          </c:cat>
          <c:val>
            <c:numRef>
              <c:f>Hoja1!$B$3:$B$7</c:f>
              <c:numCache>
                <c:formatCode>#,##0.00</c:formatCode>
                <c:ptCount val="5"/>
                <c:pt idx="0">
                  <c:v>430097.2</c:v>
                </c:pt>
                <c:pt idx="1">
                  <c:v>63525.7</c:v>
                </c:pt>
                <c:pt idx="2">
                  <c:v>45552.2</c:v>
                </c:pt>
                <c:pt idx="3">
                  <c:v>70202.8</c:v>
                </c:pt>
                <c:pt idx="4">
                  <c:v>102272.4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Hoja1!$C$2</c:f>
              <c:strCache>
                <c:ptCount val="1"/>
                <c:pt idx="0">
                  <c:v>Argentina</c:v>
                </c:pt>
              </c:strCache>
            </c:strRef>
          </c:tx>
          <c:dPt>
            <c:idx val="2"/>
            <c:explosion val="25"/>
          </c:dPt>
          <c:dLbls>
            <c:showCatName val="1"/>
            <c:showPercent val="1"/>
            <c:showLeaderLines val="1"/>
          </c:dLbls>
          <c:cat>
            <c:strRef>
              <c:f>Hoja1!$A$3:$A$7</c:f>
              <c:strCache>
                <c:ptCount val="5"/>
                <c:pt idx="0">
                  <c:v>Energia</c:v>
                </c:pt>
                <c:pt idx="1">
                  <c:v>Procesos Industriales</c:v>
                </c:pt>
                <c:pt idx="2">
                  <c:v>Agricultura</c:v>
                </c:pt>
                <c:pt idx="3">
                  <c:v>Forestal</c:v>
                </c:pt>
                <c:pt idx="4">
                  <c:v>Residuos</c:v>
                </c:pt>
              </c:strCache>
            </c:strRef>
          </c:cat>
          <c:val>
            <c:numRef>
              <c:f>Hoja1!$C$3:$C$7</c:f>
              <c:numCache>
                <c:formatCode>#,##0.00</c:formatCode>
                <c:ptCount val="5"/>
                <c:pt idx="0">
                  <c:v>131960.94</c:v>
                </c:pt>
                <c:pt idx="1">
                  <c:v>11107.720000000001</c:v>
                </c:pt>
                <c:pt idx="2">
                  <c:v>124919.39</c:v>
                </c:pt>
                <c:pt idx="3">
                  <c:v>-43297.850000000006</c:v>
                </c:pt>
                <c:pt idx="4">
                  <c:v>14012.720000000001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Hoja1!$E$2</c:f>
              <c:strCache>
                <c:ptCount val="1"/>
                <c:pt idx="0">
                  <c:v>Brasil</c:v>
                </c:pt>
              </c:strCache>
            </c:strRef>
          </c:tx>
          <c:dPt>
            <c:idx val="2"/>
            <c:explosion val="25"/>
          </c:dPt>
          <c:dLbls>
            <c:showCatName val="1"/>
            <c:showPercent val="1"/>
            <c:showLeaderLines val="1"/>
          </c:dLbls>
          <c:cat>
            <c:strRef>
              <c:f>Hoja1!$A$3:$A$7</c:f>
              <c:strCache>
                <c:ptCount val="5"/>
                <c:pt idx="0">
                  <c:v>Energia</c:v>
                </c:pt>
                <c:pt idx="1">
                  <c:v>Procesos Industriales</c:v>
                </c:pt>
                <c:pt idx="2">
                  <c:v>Agricultura</c:v>
                </c:pt>
                <c:pt idx="3">
                  <c:v>Forestal</c:v>
                </c:pt>
                <c:pt idx="4">
                  <c:v>Residuos</c:v>
                </c:pt>
              </c:strCache>
            </c:strRef>
          </c:cat>
          <c:val>
            <c:numRef>
              <c:f>Hoja1!$E$3:$E$7</c:f>
              <c:numCache>
                <c:formatCode>#,##0.00</c:formatCode>
                <c:ptCount val="5"/>
                <c:pt idx="0">
                  <c:v>328786</c:v>
                </c:pt>
                <c:pt idx="1">
                  <c:v>77198.880000000005</c:v>
                </c:pt>
                <c:pt idx="2">
                  <c:v>415771</c:v>
                </c:pt>
                <c:pt idx="3">
                  <c:v>1329050</c:v>
                </c:pt>
                <c:pt idx="4">
                  <c:v>41053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Fuentes</a:t>
            </a:r>
            <a:r>
              <a:rPr lang="en-US" baseline="0"/>
              <a:t> de emisiones en sector agrícola en Colombia (2004)</a:t>
            </a:r>
            <a:endParaRPr lang="en-US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'Presentación Sectorial'!$A$17:$A$23</c:f>
              <c:strCache>
                <c:ptCount val="7"/>
                <c:pt idx="0">
                  <c:v>   Ganaderia bovina</c:v>
                </c:pt>
                <c:pt idx="1">
                  <c:v>Otros ganadería</c:v>
                </c:pt>
                <c:pt idx="2">
                  <c:v>Cultivo Arroz</c:v>
                </c:pt>
                <c:pt idx="3">
                  <c:v>Uso de fertilizantes</c:v>
                </c:pt>
                <c:pt idx="4">
                  <c:v>Cultivos en suelos histosoles</c:v>
                </c:pt>
                <c:pt idx="5">
                  <c:v>Quema combustibles </c:v>
                </c:pt>
                <c:pt idx="6">
                  <c:v>Otros</c:v>
                </c:pt>
              </c:strCache>
            </c:strRef>
          </c:cat>
          <c:val>
            <c:numRef>
              <c:f>'Presentación Sectorial'!$B$17:$B$23</c:f>
              <c:numCache>
                <c:formatCode>_(* #,##0_);_(* \(#,##0\);_(* "-"??_);_(@_)</c:formatCode>
                <c:ptCount val="7"/>
                <c:pt idx="0">
                  <c:v>44018.36</c:v>
                </c:pt>
                <c:pt idx="1">
                  <c:v>2728.8900000000012</c:v>
                </c:pt>
                <c:pt idx="2">
                  <c:v>1372.1399999999999</c:v>
                </c:pt>
                <c:pt idx="3">
                  <c:v>7105.2000000000007</c:v>
                </c:pt>
                <c:pt idx="4">
                  <c:v>13187.4</c:v>
                </c:pt>
                <c:pt idx="5">
                  <c:v>1615.43</c:v>
                </c:pt>
                <c:pt idx="6" formatCode="0.00">
                  <c:v>153.58999999999997</c:v>
                </c:pt>
              </c:numCache>
            </c:numRef>
          </c:val>
        </c:ser>
        <c:shape val="box"/>
        <c:axId val="36573568"/>
        <c:axId val="36575104"/>
        <c:axId val="0"/>
      </c:bar3DChart>
      <c:catAx>
        <c:axId val="3657356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6575104"/>
        <c:crosses val="autoZero"/>
        <c:auto val="1"/>
        <c:lblAlgn val="ctr"/>
        <c:lblOffset val="100"/>
      </c:catAx>
      <c:valAx>
        <c:axId val="36575104"/>
        <c:scaling>
          <c:orientation val="minMax"/>
        </c:scaling>
        <c:axPos val="l"/>
        <c:majorGridlines/>
        <c:numFmt formatCode="_(* #,##0_);_(* \(#,##0\);_(* &quot;-&quot;??_);_(@_)" sourceLinked="1"/>
        <c:tickLblPos val="nextTo"/>
        <c:crossAx val="36573568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Emisiones pecuarias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'emisiones agricolas 2010'!$E$39</c:f>
              <c:strCache>
                <c:ptCount val="1"/>
                <c:pt idx="0">
                  <c:v>Entericas</c:v>
                </c:pt>
              </c:strCache>
            </c:strRef>
          </c:tx>
          <c:dLbls>
            <c:showVal val="1"/>
          </c:dLbls>
          <c:cat>
            <c:strRef>
              <c:f>'emisiones agricolas 2010'!$A$40:$A$45</c:f>
              <c:strCache>
                <c:ptCount val="6"/>
                <c:pt idx="0">
                  <c:v>Ganadería bovina - carne y doble propósito</c:v>
                </c:pt>
                <c:pt idx="1">
                  <c:v>Ganadería bovina leche</c:v>
                </c:pt>
                <c:pt idx="2">
                  <c:v>Aves de corral</c:v>
                </c:pt>
                <c:pt idx="3">
                  <c:v>Cerdos</c:v>
                </c:pt>
                <c:pt idx="4">
                  <c:v>Caballos, mulas y asnos</c:v>
                </c:pt>
                <c:pt idx="5">
                  <c:v>Otros</c:v>
                </c:pt>
              </c:strCache>
            </c:strRef>
          </c:cat>
          <c:val>
            <c:numRef>
              <c:f>'emisiones agricolas 2010'!$E$40:$E$45</c:f>
              <c:numCache>
                <c:formatCode>_(* #,##0_);_(* \(#,##0\);_(* "-"??_);_(@_)</c:formatCode>
                <c:ptCount val="6"/>
                <c:pt idx="0">
                  <c:v>30266.460000000021</c:v>
                </c:pt>
                <c:pt idx="1">
                  <c:v>919.8</c:v>
                </c:pt>
                <c:pt idx="2">
                  <c:v>0</c:v>
                </c:pt>
                <c:pt idx="3">
                  <c:v>66.78</c:v>
                </c:pt>
                <c:pt idx="4">
                  <c:v>1117.6199999999999</c:v>
                </c:pt>
                <c:pt idx="5">
                  <c:v>887.88000000000466</c:v>
                </c:pt>
              </c:numCache>
            </c:numRef>
          </c:val>
        </c:ser>
        <c:ser>
          <c:idx val="1"/>
          <c:order val="1"/>
          <c:tx>
            <c:strRef>
              <c:f>'emisiones agricolas 2010'!$F$39</c:f>
              <c:strCache>
                <c:ptCount val="1"/>
                <c:pt idx="0">
                  <c:v>Estiercol</c:v>
                </c:pt>
              </c:strCache>
            </c:strRef>
          </c:tx>
          <c:dLbls>
            <c:dLbl>
              <c:idx val="0"/>
              <c:layout>
                <c:manualLayout>
                  <c:x val="9.473060982830071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7.1047957371225164E-3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1841326228537549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1.6577856719952669E-2"/>
                  <c:y val="0"/>
                </c:manualLayout>
              </c:layout>
              <c:showVal val="1"/>
            </c:dLbl>
            <c:showVal val="1"/>
          </c:dLbls>
          <c:cat>
            <c:strRef>
              <c:f>'emisiones agricolas 2010'!$A$40:$A$45</c:f>
              <c:strCache>
                <c:ptCount val="6"/>
                <c:pt idx="0">
                  <c:v>Ganadería bovina - carne y doble propósito</c:v>
                </c:pt>
                <c:pt idx="1">
                  <c:v>Ganadería bovina leche</c:v>
                </c:pt>
                <c:pt idx="2">
                  <c:v>Aves de corral</c:v>
                </c:pt>
                <c:pt idx="3">
                  <c:v>Cerdos</c:v>
                </c:pt>
                <c:pt idx="4">
                  <c:v>Caballos, mulas y asnos</c:v>
                </c:pt>
                <c:pt idx="5">
                  <c:v>Otros</c:v>
                </c:pt>
              </c:strCache>
            </c:strRef>
          </c:cat>
          <c:val>
            <c:numRef>
              <c:f>'emisiones agricolas 2010'!$F$40:$F$45</c:f>
              <c:numCache>
                <c:formatCode>_(* #,##0_);_(* \(#,##0\);_(* "-"??_);_(@_)</c:formatCode>
                <c:ptCount val="6"/>
                <c:pt idx="0">
                  <c:v>507.15000000000032</c:v>
                </c:pt>
                <c:pt idx="1">
                  <c:v>24.15000000000002</c:v>
                </c:pt>
                <c:pt idx="2">
                  <c:v>165.9</c:v>
                </c:pt>
                <c:pt idx="3">
                  <c:v>86.73</c:v>
                </c:pt>
                <c:pt idx="4">
                  <c:v>118.86</c:v>
                </c:pt>
                <c:pt idx="5">
                  <c:v>403.98000000000013</c:v>
                </c:pt>
              </c:numCache>
            </c:numRef>
          </c:val>
        </c:ser>
        <c:shape val="box"/>
        <c:axId val="36591872"/>
        <c:axId val="36597760"/>
        <c:axId val="0"/>
      </c:bar3DChart>
      <c:catAx>
        <c:axId val="36591872"/>
        <c:scaling>
          <c:orientation val="minMax"/>
        </c:scaling>
        <c:axPos val="b"/>
        <c:tickLblPos val="nextTo"/>
        <c:crossAx val="36597760"/>
        <c:crosses val="autoZero"/>
        <c:auto val="1"/>
        <c:lblAlgn val="ctr"/>
        <c:lblOffset val="100"/>
      </c:catAx>
      <c:valAx>
        <c:axId val="36597760"/>
        <c:scaling>
          <c:logBase val="10"/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Gg CO2e/año</a:t>
                </a:r>
              </a:p>
            </c:rich>
          </c:tx>
          <c:layout/>
        </c:title>
        <c:numFmt formatCode="_(* #,##0_);_(* \(#,##0\);_(* &quot;-&quot;??_);_(@_)" sourceLinked="1"/>
        <c:tickLblPos val="nextTo"/>
        <c:crossAx val="3659187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Emisiones</a:t>
            </a:r>
            <a:r>
              <a:rPr lang="en-US" baseline="0"/>
              <a:t> cultivos agricolas en finca (2010)</a:t>
            </a:r>
            <a:endParaRPr lang="en-US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Graficas!$B$3</c:f>
              <c:strCache>
                <c:ptCount val="1"/>
                <c:pt idx="0">
                  <c:v>Fertilización</c:v>
                </c:pt>
              </c:strCache>
            </c:strRef>
          </c:tx>
          <c:cat>
            <c:strRef>
              <c:f>Graficas!$A$4:$A$17</c:f>
              <c:strCache>
                <c:ptCount val="14"/>
                <c:pt idx="0">
                  <c:v>Café*</c:v>
                </c:pt>
                <c:pt idx="1">
                  <c:v>Caña de Azucar*</c:v>
                </c:pt>
                <c:pt idx="2">
                  <c:v>Arroz*</c:v>
                </c:pt>
                <c:pt idx="3">
                  <c:v>Caña panelera*</c:v>
                </c:pt>
                <c:pt idx="4">
                  <c:v>Papa*</c:v>
                </c:pt>
                <c:pt idx="5">
                  <c:v>Palma de Aceite*</c:v>
                </c:pt>
                <c:pt idx="6">
                  <c:v>Flores para exportación*</c:v>
                </c:pt>
                <c:pt idx="7">
                  <c:v>Maiz amarillo*</c:v>
                </c:pt>
                <c:pt idx="8">
                  <c:v>Maiz blanco*</c:v>
                </c:pt>
                <c:pt idx="9">
                  <c:v>Algodón</c:v>
                </c:pt>
                <c:pt idx="10">
                  <c:v>Soya</c:v>
                </c:pt>
                <c:pt idx="11">
                  <c:v>Cebolla bulbo*</c:v>
                </c:pt>
                <c:pt idx="12">
                  <c:v>Sorgo</c:v>
                </c:pt>
                <c:pt idx="13">
                  <c:v>Trigo</c:v>
                </c:pt>
              </c:strCache>
            </c:strRef>
          </c:cat>
          <c:val>
            <c:numRef>
              <c:f>Graficas!$B$4:$B$17</c:f>
              <c:numCache>
                <c:formatCode>0</c:formatCode>
                <c:ptCount val="14"/>
                <c:pt idx="0">
                  <c:v>822.60999622147551</c:v>
                </c:pt>
                <c:pt idx="1">
                  <c:v>608</c:v>
                </c:pt>
                <c:pt idx="2">
                  <c:v>364.81342133114998</c:v>
                </c:pt>
                <c:pt idx="3">
                  <c:v>231.66252237857142</c:v>
                </c:pt>
                <c:pt idx="4">
                  <c:v>201.17138809821427</c:v>
                </c:pt>
                <c:pt idx="5">
                  <c:v>195.7</c:v>
                </c:pt>
                <c:pt idx="6">
                  <c:v>177.47149095842929</c:v>
                </c:pt>
                <c:pt idx="7">
                  <c:v>79.837859298214326</c:v>
                </c:pt>
                <c:pt idx="8">
                  <c:v>48.005206012205356</c:v>
                </c:pt>
                <c:pt idx="9">
                  <c:v>16.212100808298221</c:v>
                </c:pt>
                <c:pt idx="10">
                  <c:v>11.051756718750006</c:v>
                </c:pt>
                <c:pt idx="11">
                  <c:v>10.320847076571432</c:v>
                </c:pt>
                <c:pt idx="12">
                  <c:v>3.3421926359249987</c:v>
                </c:pt>
                <c:pt idx="13">
                  <c:v>3.147054666171432</c:v>
                </c:pt>
              </c:numCache>
            </c:numRef>
          </c:val>
        </c:ser>
        <c:ser>
          <c:idx val="1"/>
          <c:order val="1"/>
          <c:tx>
            <c:strRef>
              <c:f>Graficas!$C$3</c:f>
              <c:strCache>
                <c:ptCount val="1"/>
                <c:pt idx="0">
                  <c:v>Inundación</c:v>
                </c:pt>
              </c:strCache>
            </c:strRef>
          </c:tx>
          <c:cat>
            <c:strRef>
              <c:f>Graficas!$A$4:$A$17</c:f>
              <c:strCache>
                <c:ptCount val="14"/>
                <c:pt idx="0">
                  <c:v>Café*</c:v>
                </c:pt>
                <c:pt idx="1">
                  <c:v>Caña de Azucar*</c:v>
                </c:pt>
                <c:pt idx="2">
                  <c:v>Arroz*</c:v>
                </c:pt>
                <c:pt idx="3">
                  <c:v>Caña panelera*</c:v>
                </c:pt>
                <c:pt idx="4">
                  <c:v>Papa*</c:v>
                </c:pt>
                <c:pt idx="5">
                  <c:v>Palma de Aceite*</c:v>
                </c:pt>
                <c:pt idx="6">
                  <c:v>Flores para exportación*</c:v>
                </c:pt>
                <c:pt idx="7">
                  <c:v>Maiz amarillo*</c:v>
                </c:pt>
                <c:pt idx="8">
                  <c:v>Maiz blanco*</c:v>
                </c:pt>
                <c:pt idx="9">
                  <c:v>Algodón</c:v>
                </c:pt>
                <c:pt idx="10">
                  <c:v>Soya</c:v>
                </c:pt>
                <c:pt idx="11">
                  <c:v>Cebolla bulbo*</c:v>
                </c:pt>
                <c:pt idx="12">
                  <c:v>Sorgo</c:v>
                </c:pt>
                <c:pt idx="13">
                  <c:v>Trigo</c:v>
                </c:pt>
              </c:strCache>
            </c:strRef>
          </c:cat>
          <c:val>
            <c:numRef>
              <c:f>Graficas!$C$4:$C$17</c:f>
              <c:numCache>
                <c:formatCode>General</c:formatCode>
                <c:ptCount val="14"/>
                <c:pt idx="2" formatCode="0">
                  <c:v>1663.507183950941</c:v>
                </c:pt>
              </c:numCache>
            </c:numRef>
          </c:val>
        </c:ser>
        <c:shape val="box"/>
        <c:axId val="35653120"/>
        <c:axId val="35654656"/>
        <c:axId val="0"/>
      </c:bar3DChart>
      <c:catAx>
        <c:axId val="35653120"/>
        <c:scaling>
          <c:orientation val="minMax"/>
        </c:scaling>
        <c:axPos val="b"/>
        <c:tickLblPos val="nextTo"/>
        <c:crossAx val="35654656"/>
        <c:crosses val="autoZero"/>
        <c:auto val="1"/>
        <c:lblAlgn val="ctr"/>
        <c:lblOffset val="100"/>
      </c:catAx>
      <c:valAx>
        <c:axId val="356546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Gg CO2e/año</a:t>
                </a:r>
              </a:p>
            </c:rich>
          </c:tx>
          <c:layout/>
        </c:title>
        <c:numFmt formatCode="0" sourceLinked="1"/>
        <c:tickLblPos val="nextTo"/>
        <c:crossAx val="3565312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Emisiones en agroindustrias</a:t>
            </a:r>
          </a:p>
        </c:rich>
      </c:tx>
      <c:layout/>
    </c:title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Graficas!$B$57</c:f>
              <c:strCache>
                <c:ptCount val="1"/>
                <c:pt idx="0">
                  <c:v>Emisiones por quema biomasa</c:v>
                </c:pt>
              </c:strCache>
            </c:strRef>
          </c:tx>
          <c:cat>
            <c:strRef>
              <c:f>Graficas!$A$58:$A$62</c:f>
              <c:strCache>
                <c:ptCount val="5"/>
                <c:pt idx="0">
                  <c:v>Café</c:v>
                </c:pt>
                <c:pt idx="1">
                  <c:v>Tabaco</c:v>
                </c:pt>
                <c:pt idx="2">
                  <c:v>Panela</c:v>
                </c:pt>
                <c:pt idx="3">
                  <c:v>Azucar-Etano</c:v>
                </c:pt>
                <c:pt idx="4">
                  <c:v>Aceite de Palma</c:v>
                </c:pt>
              </c:strCache>
            </c:strRef>
          </c:cat>
          <c:val>
            <c:numRef>
              <c:f>Graficas!$B$58:$B$62</c:f>
              <c:numCache>
                <c:formatCode>General</c:formatCode>
                <c:ptCount val="5"/>
                <c:pt idx="2" formatCode="0.00">
                  <c:v>619.75484453521801</c:v>
                </c:pt>
              </c:numCache>
            </c:numRef>
          </c:val>
        </c:ser>
        <c:ser>
          <c:idx val="1"/>
          <c:order val="1"/>
          <c:tx>
            <c:strRef>
              <c:f>Graficas!$C$57</c:f>
              <c:strCache>
                <c:ptCount val="1"/>
                <c:pt idx="0">
                  <c:v>Quema combustibles fosiles</c:v>
                </c:pt>
              </c:strCache>
            </c:strRef>
          </c:tx>
          <c:cat>
            <c:strRef>
              <c:f>Graficas!$A$58:$A$62</c:f>
              <c:strCache>
                <c:ptCount val="5"/>
                <c:pt idx="0">
                  <c:v>Café</c:v>
                </c:pt>
                <c:pt idx="1">
                  <c:v>Tabaco</c:v>
                </c:pt>
                <c:pt idx="2">
                  <c:v>Panela</c:v>
                </c:pt>
                <c:pt idx="3">
                  <c:v>Azucar-Etano</c:v>
                </c:pt>
                <c:pt idx="4">
                  <c:v>Aceite de Palma</c:v>
                </c:pt>
              </c:strCache>
            </c:strRef>
          </c:cat>
          <c:val>
            <c:numRef>
              <c:f>Graficas!$C$58:$C$62</c:f>
              <c:numCache>
                <c:formatCode>0.00</c:formatCode>
                <c:ptCount val="5"/>
                <c:pt idx="0" formatCode="General">
                  <c:v>33.730000000000011</c:v>
                </c:pt>
                <c:pt idx="1">
                  <c:v>29.490048000000002</c:v>
                </c:pt>
                <c:pt idx="4" formatCode="General">
                  <c:v>25.84</c:v>
                </c:pt>
              </c:numCache>
            </c:numRef>
          </c:val>
        </c:ser>
        <c:ser>
          <c:idx val="2"/>
          <c:order val="2"/>
          <c:tx>
            <c:strRef>
              <c:f>Graficas!$D$57</c:f>
              <c:strCache>
                <c:ptCount val="1"/>
                <c:pt idx="0">
                  <c:v>Residuos</c:v>
                </c:pt>
              </c:strCache>
            </c:strRef>
          </c:tx>
          <c:cat>
            <c:strRef>
              <c:f>Graficas!$A$58:$A$62</c:f>
              <c:strCache>
                <c:ptCount val="5"/>
                <c:pt idx="0">
                  <c:v>Café</c:v>
                </c:pt>
                <c:pt idx="1">
                  <c:v>Tabaco</c:v>
                </c:pt>
                <c:pt idx="2">
                  <c:v>Panela</c:v>
                </c:pt>
                <c:pt idx="3">
                  <c:v>Azucar-Etano</c:v>
                </c:pt>
                <c:pt idx="4">
                  <c:v>Aceite de Palma</c:v>
                </c:pt>
              </c:strCache>
            </c:strRef>
          </c:cat>
          <c:val>
            <c:numRef>
              <c:f>Graficas!$D$58:$D$62</c:f>
              <c:numCache>
                <c:formatCode>General</c:formatCode>
                <c:ptCount val="5"/>
                <c:pt idx="0">
                  <c:v>20.99</c:v>
                </c:pt>
                <c:pt idx="3">
                  <c:v>32.17</c:v>
                </c:pt>
                <c:pt idx="4" formatCode="0.0">
                  <c:v>867.4</c:v>
                </c:pt>
              </c:numCache>
            </c:numRef>
          </c:val>
        </c:ser>
        <c:ser>
          <c:idx val="3"/>
          <c:order val="3"/>
          <c:tx>
            <c:strRef>
              <c:f>Graficas!$E$57</c:f>
              <c:strCache>
                <c:ptCount val="1"/>
                <c:pt idx="0">
                  <c:v>Energia electrica</c:v>
                </c:pt>
              </c:strCache>
            </c:strRef>
          </c:tx>
          <c:cat>
            <c:strRef>
              <c:f>Graficas!$A$58:$A$62</c:f>
              <c:strCache>
                <c:ptCount val="5"/>
                <c:pt idx="0">
                  <c:v>Café</c:v>
                </c:pt>
                <c:pt idx="1">
                  <c:v>Tabaco</c:v>
                </c:pt>
                <c:pt idx="2">
                  <c:v>Panela</c:v>
                </c:pt>
                <c:pt idx="3">
                  <c:v>Azucar-Etano</c:v>
                </c:pt>
                <c:pt idx="4">
                  <c:v>Aceite de Palma</c:v>
                </c:pt>
              </c:strCache>
            </c:strRef>
          </c:cat>
          <c:val>
            <c:numRef>
              <c:f>Graficas!$E$58:$E$62</c:f>
              <c:numCache>
                <c:formatCode>General</c:formatCode>
                <c:ptCount val="5"/>
                <c:pt idx="3">
                  <c:v>11.46</c:v>
                </c:pt>
                <c:pt idx="4" formatCode="0.00">
                  <c:v>9.5300000000000011</c:v>
                </c:pt>
              </c:numCache>
            </c:numRef>
          </c:val>
        </c:ser>
        <c:shape val="box"/>
        <c:axId val="35698944"/>
        <c:axId val="35704832"/>
        <c:axId val="0"/>
      </c:bar3DChart>
      <c:catAx>
        <c:axId val="35698944"/>
        <c:scaling>
          <c:orientation val="minMax"/>
        </c:scaling>
        <c:axPos val="b"/>
        <c:tickLblPos val="nextTo"/>
        <c:crossAx val="35704832"/>
        <c:crosses val="autoZero"/>
        <c:auto val="1"/>
        <c:lblAlgn val="ctr"/>
        <c:lblOffset val="100"/>
      </c:catAx>
      <c:valAx>
        <c:axId val="357048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Gg CO2e/año</a:t>
                </a:r>
              </a:p>
            </c:rich>
          </c:tx>
          <c:layout/>
        </c:title>
        <c:numFmt formatCode="General" sourceLinked="1"/>
        <c:tickLblPos val="nextTo"/>
        <c:crossAx val="35698944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Potencial energético de residuos 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Graficas!$B$38</c:f>
              <c:strCache>
                <c:ptCount val="1"/>
                <c:pt idx="0">
                  <c:v>Potencial energético (TJ/año)</c:v>
                </c:pt>
              </c:strCache>
            </c:strRef>
          </c:tx>
          <c:cat>
            <c:strRef>
              <c:f>Graficas!$A$39:$A$45</c:f>
              <c:strCache>
                <c:ptCount val="7"/>
                <c:pt idx="0">
                  <c:v>Caña de Azucar*</c:v>
                </c:pt>
                <c:pt idx="1">
                  <c:v>Caña panelera*</c:v>
                </c:pt>
                <c:pt idx="2">
                  <c:v>Arroz*</c:v>
                </c:pt>
                <c:pt idx="3">
                  <c:v>Café*</c:v>
                </c:pt>
                <c:pt idx="4">
                  <c:v>Maiz amarillo*</c:v>
                </c:pt>
                <c:pt idx="5">
                  <c:v>Palma de Aceite*</c:v>
                </c:pt>
                <c:pt idx="6">
                  <c:v>Banano exportacion*</c:v>
                </c:pt>
              </c:strCache>
            </c:strRef>
          </c:cat>
          <c:val>
            <c:numRef>
              <c:f>Graficas!$B$39:$B$45</c:f>
              <c:numCache>
                <c:formatCode>_(* #,##0_);_(* \(#,##0\);_(* "-"??_);_(@_)</c:formatCode>
                <c:ptCount val="7"/>
                <c:pt idx="0">
                  <c:v>118578.88</c:v>
                </c:pt>
                <c:pt idx="1">
                  <c:v>81054.570000000007</c:v>
                </c:pt>
                <c:pt idx="2">
                  <c:v>27835.940000000021</c:v>
                </c:pt>
                <c:pt idx="3">
                  <c:v>21478.424532927533</c:v>
                </c:pt>
                <c:pt idx="4">
                  <c:v>20795.8</c:v>
                </c:pt>
                <c:pt idx="5">
                  <c:v>16013.65</c:v>
                </c:pt>
                <c:pt idx="6">
                  <c:v>6595.9100000000008</c:v>
                </c:pt>
              </c:numCache>
            </c:numRef>
          </c:val>
        </c:ser>
        <c:shape val="box"/>
        <c:axId val="36897536"/>
        <c:axId val="36899072"/>
        <c:axId val="0"/>
      </c:bar3DChart>
      <c:catAx>
        <c:axId val="36897536"/>
        <c:scaling>
          <c:orientation val="minMax"/>
        </c:scaling>
        <c:axPos val="b"/>
        <c:tickLblPos val="nextTo"/>
        <c:crossAx val="36899072"/>
        <c:crosses val="autoZero"/>
        <c:auto val="1"/>
        <c:lblAlgn val="ctr"/>
        <c:lblOffset val="100"/>
      </c:catAx>
      <c:valAx>
        <c:axId val="368990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TJ/año</a:t>
                </a:r>
              </a:p>
            </c:rich>
          </c:tx>
          <c:layout/>
        </c:title>
        <c:numFmt formatCode="_(* #,##0_);_(* \(#,##0\);_(* &quot;-&quot;??_);_(@_)" sourceLinked="1"/>
        <c:tickLblPos val="nextTo"/>
        <c:crossAx val="36897536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6E9BE9-6CD4-44AA-B5B3-6BD52A9B3921}" type="doc">
      <dgm:prSet loTypeId="urn:microsoft.com/office/officeart/2005/8/layout/venn1" loCatId="relationship" qsTypeId="urn:microsoft.com/office/officeart/2005/8/quickstyle/3d4" qsCatId="3D" csTypeId="urn:microsoft.com/office/officeart/2005/8/colors/colorful2" csCatId="colorful" phldr="1"/>
      <dgm:spPr/>
    </dgm:pt>
    <dgm:pt modelId="{7933D909-4C15-4E42-ADED-19A98304A958}">
      <dgm:prSet phldrT="[Texto]"/>
      <dgm:spPr/>
      <dgm:t>
        <a:bodyPr/>
        <a:lstStyle/>
        <a:p>
          <a:r>
            <a:rPr lang="en-US" dirty="0" smtClean="0"/>
            <a:t>Sector </a:t>
          </a:r>
          <a:r>
            <a:rPr lang="en-US" dirty="0" err="1" smtClean="0"/>
            <a:t>financiero</a:t>
          </a:r>
          <a:endParaRPr lang="en-US" dirty="0"/>
        </a:p>
      </dgm:t>
    </dgm:pt>
    <dgm:pt modelId="{8E56A8EA-D573-45D9-9F7A-419F51BC7121}" type="parTrans" cxnId="{5015F6A9-FC0A-4DBE-A6E7-FC013A9DD8BC}">
      <dgm:prSet/>
      <dgm:spPr/>
      <dgm:t>
        <a:bodyPr/>
        <a:lstStyle/>
        <a:p>
          <a:endParaRPr lang="en-US"/>
        </a:p>
      </dgm:t>
    </dgm:pt>
    <dgm:pt modelId="{E1D3E706-3CEA-4A5A-B767-06D98D5ED9E8}" type="sibTrans" cxnId="{5015F6A9-FC0A-4DBE-A6E7-FC013A9DD8BC}">
      <dgm:prSet/>
      <dgm:spPr/>
      <dgm:t>
        <a:bodyPr/>
        <a:lstStyle/>
        <a:p>
          <a:endParaRPr lang="en-US"/>
        </a:p>
      </dgm:t>
    </dgm:pt>
    <dgm:pt modelId="{D64D8E6B-1817-4FF9-BF80-34D02A2984FF}">
      <dgm:prSet phldrT="[Texto]"/>
      <dgm:spPr/>
      <dgm:t>
        <a:bodyPr/>
        <a:lstStyle/>
        <a:p>
          <a:r>
            <a:rPr lang="en-US" dirty="0" err="1" smtClean="0"/>
            <a:t>Asistencia</a:t>
          </a:r>
          <a:r>
            <a:rPr lang="en-US" dirty="0" smtClean="0"/>
            <a:t> </a:t>
          </a:r>
          <a:r>
            <a:rPr lang="en-US" dirty="0" err="1" smtClean="0"/>
            <a:t>tecnológica</a:t>
          </a:r>
          <a:r>
            <a:rPr lang="en-US" dirty="0" smtClean="0"/>
            <a:t> y </a:t>
          </a:r>
          <a:r>
            <a:rPr lang="en-US" dirty="0" err="1" smtClean="0"/>
            <a:t>comercial</a:t>
          </a:r>
          <a:endParaRPr lang="en-US" dirty="0"/>
        </a:p>
      </dgm:t>
    </dgm:pt>
    <dgm:pt modelId="{E9FE09B8-3DE8-486D-84CA-B8D9DA450EAF}" type="parTrans" cxnId="{AEA1B1E8-007C-4D20-8BBE-C8257A3508CB}">
      <dgm:prSet/>
      <dgm:spPr/>
      <dgm:t>
        <a:bodyPr/>
        <a:lstStyle/>
        <a:p>
          <a:endParaRPr lang="en-US"/>
        </a:p>
      </dgm:t>
    </dgm:pt>
    <dgm:pt modelId="{16284C43-6260-444D-B20D-7E119F42EE73}" type="sibTrans" cxnId="{AEA1B1E8-007C-4D20-8BBE-C8257A3508CB}">
      <dgm:prSet/>
      <dgm:spPr/>
      <dgm:t>
        <a:bodyPr/>
        <a:lstStyle/>
        <a:p>
          <a:endParaRPr lang="en-US"/>
        </a:p>
      </dgm:t>
    </dgm:pt>
    <dgm:pt modelId="{06FF6A98-0272-4DBF-A942-5F4D9EAFA1BA}">
      <dgm:prSet phldrT="[Texto]"/>
      <dgm:spPr/>
      <dgm:t>
        <a:bodyPr/>
        <a:lstStyle/>
        <a:p>
          <a:r>
            <a:rPr lang="en-US" dirty="0" err="1" smtClean="0"/>
            <a:t>Política</a:t>
          </a:r>
          <a:r>
            <a:rPr lang="en-US" dirty="0" smtClean="0"/>
            <a:t> e </a:t>
          </a:r>
          <a:r>
            <a:rPr lang="en-US" dirty="0" err="1" smtClean="0"/>
            <a:t>incentivos</a:t>
          </a:r>
          <a:r>
            <a:rPr lang="en-US" dirty="0" smtClean="0"/>
            <a:t> </a:t>
          </a:r>
          <a:r>
            <a:rPr lang="en-US" dirty="0" err="1" smtClean="0"/>
            <a:t>agropecuarios</a:t>
          </a:r>
          <a:endParaRPr lang="en-US" dirty="0"/>
        </a:p>
      </dgm:t>
    </dgm:pt>
    <dgm:pt modelId="{BDFE37DD-E2E3-4500-BB8C-7DB68EE82EA3}" type="parTrans" cxnId="{1AEF6620-B197-4AE9-AC66-A123FB560AA1}">
      <dgm:prSet/>
      <dgm:spPr/>
      <dgm:t>
        <a:bodyPr/>
        <a:lstStyle/>
        <a:p>
          <a:endParaRPr lang="en-US"/>
        </a:p>
      </dgm:t>
    </dgm:pt>
    <dgm:pt modelId="{6E610728-D766-4412-B29A-77B6C2882904}" type="sibTrans" cxnId="{1AEF6620-B197-4AE9-AC66-A123FB560AA1}">
      <dgm:prSet/>
      <dgm:spPr/>
      <dgm:t>
        <a:bodyPr/>
        <a:lstStyle/>
        <a:p>
          <a:endParaRPr lang="en-US"/>
        </a:p>
      </dgm:t>
    </dgm:pt>
    <dgm:pt modelId="{F7BFDE3F-B031-4E46-A1C4-91799AB69DB4}" type="pres">
      <dgm:prSet presAssocID="{E46E9BE9-6CD4-44AA-B5B3-6BD52A9B3921}" presName="compositeShape" presStyleCnt="0">
        <dgm:presLayoutVars>
          <dgm:chMax val="7"/>
          <dgm:dir/>
          <dgm:resizeHandles val="exact"/>
        </dgm:presLayoutVars>
      </dgm:prSet>
      <dgm:spPr/>
    </dgm:pt>
    <dgm:pt modelId="{A5A71B00-B0BC-4BA5-A3D0-607F5314D319}" type="pres">
      <dgm:prSet presAssocID="{7933D909-4C15-4E42-ADED-19A98304A958}" presName="circ1" presStyleLbl="vennNode1" presStyleIdx="0" presStyleCnt="3"/>
      <dgm:spPr/>
      <dgm:t>
        <a:bodyPr/>
        <a:lstStyle/>
        <a:p>
          <a:endParaRPr lang="en-US"/>
        </a:p>
      </dgm:t>
    </dgm:pt>
    <dgm:pt modelId="{09DA7C1C-7DD6-454D-8EDA-14119296CD40}" type="pres">
      <dgm:prSet presAssocID="{7933D909-4C15-4E42-ADED-19A98304A95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140D1-D45B-4F74-A6F9-EFE3AE3A181E}" type="pres">
      <dgm:prSet presAssocID="{D64D8E6B-1817-4FF9-BF80-34D02A2984FF}" presName="circ2" presStyleLbl="vennNode1" presStyleIdx="1" presStyleCnt="3"/>
      <dgm:spPr/>
      <dgm:t>
        <a:bodyPr/>
        <a:lstStyle/>
        <a:p>
          <a:endParaRPr lang="en-US"/>
        </a:p>
      </dgm:t>
    </dgm:pt>
    <dgm:pt modelId="{A9632D82-267C-4B66-9DF8-5BD12DAEC44A}" type="pres">
      <dgm:prSet presAssocID="{D64D8E6B-1817-4FF9-BF80-34D02A2984F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32F45-9DB9-404E-B291-4B06A5878CEE}" type="pres">
      <dgm:prSet presAssocID="{06FF6A98-0272-4DBF-A942-5F4D9EAFA1BA}" presName="circ3" presStyleLbl="vennNode1" presStyleIdx="2" presStyleCnt="3"/>
      <dgm:spPr/>
      <dgm:t>
        <a:bodyPr/>
        <a:lstStyle/>
        <a:p>
          <a:endParaRPr lang="en-US"/>
        </a:p>
      </dgm:t>
    </dgm:pt>
    <dgm:pt modelId="{2010E789-BB34-463F-B130-CA5ED61F09E3}" type="pres">
      <dgm:prSet presAssocID="{06FF6A98-0272-4DBF-A942-5F4D9EAFA1B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B9ECA3-9F6E-49FD-A7B2-B8D1D05470C6}" type="presOf" srcId="{D64D8E6B-1817-4FF9-BF80-34D02A2984FF}" destId="{A9632D82-267C-4B66-9DF8-5BD12DAEC44A}" srcOrd="1" destOrd="0" presId="urn:microsoft.com/office/officeart/2005/8/layout/venn1"/>
    <dgm:cxn modelId="{35C5ECD4-16B5-4B91-8BAF-A2AF55A4E066}" type="presOf" srcId="{7933D909-4C15-4E42-ADED-19A98304A958}" destId="{A5A71B00-B0BC-4BA5-A3D0-607F5314D319}" srcOrd="0" destOrd="0" presId="urn:microsoft.com/office/officeart/2005/8/layout/venn1"/>
    <dgm:cxn modelId="{AEA1B1E8-007C-4D20-8BBE-C8257A3508CB}" srcId="{E46E9BE9-6CD4-44AA-B5B3-6BD52A9B3921}" destId="{D64D8E6B-1817-4FF9-BF80-34D02A2984FF}" srcOrd="1" destOrd="0" parTransId="{E9FE09B8-3DE8-486D-84CA-B8D9DA450EAF}" sibTransId="{16284C43-6260-444D-B20D-7E119F42EE73}"/>
    <dgm:cxn modelId="{664EFF2D-81AB-419F-ABB9-94DB5414BC86}" type="presOf" srcId="{E46E9BE9-6CD4-44AA-B5B3-6BD52A9B3921}" destId="{F7BFDE3F-B031-4E46-A1C4-91799AB69DB4}" srcOrd="0" destOrd="0" presId="urn:microsoft.com/office/officeart/2005/8/layout/venn1"/>
    <dgm:cxn modelId="{ACB601EB-4A57-42CD-99F6-E13918B5A534}" type="presOf" srcId="{06FF6A98-0272-4DBF-A942-5F4D9EAFA1BA}" destId="{78D32F45-9DB9-404E-B291-4B06A5878CEE}" srcOrd="0" destOrd="0" presId="urn:microsoft.com/office/officeart/2005/8/layout/venn1"/>
    <dgm:cxn modelId="{C138759B-5732-4879-8B92-0BD9C9C3E432}" type="presOf" srcId="{7933D909-4C15-4E42-ADED-19A98304A958}" destId="{09DA7C1C-7DD6-454D-8EDA-14119296CD40}" srcOrd="1" destOrd="0" presId="urn:microsoft.com/office/officeart/2005/8/layout/venn1"/>
    <dgm:cxn modelId="{5015F6A9-FC0A-4DBE-A6E7-FC013A9DD8BC}" srcId="{E46E9BE9-6CD4-44AA-B5B3-6BD52A9B3921}" destId="{7933D909-4C15-4E42-ADED-19A98304A958}" srcOrd="0" destOrd="0" parTransId="{8E56A8EA-D573-45D9-9F7A-419F51BC7121}" sibTransId="{E1D3E706-3CEA-4A5A-B767-06D98D5ED9E8}"/>
    <dgm:cxn modelId="{AD42F179-9CA0-4922-B514-6B42874C594E}" type="presOf" srcId="{D64D8E6B-1817-4FF9-BF80-34D02A2984FF}" destId="{AF3140D1-D45B-4F74-A6F9-EFE3AE3A181E}" srcOrd="0" destOrd="0" presId="urn:microsoft.com/office/officeart/2005/8/layout/venn1"/>
    <dgm:cxn modelId="{1AEF6620-B197-4AE9-AC66-A123FB560AA1}" srcId="{E46E9BE9-6CD4-44AA-B5B3-6BD52A9B3921}" destId="{06FF6A98-0272-4DBF-A942-5F4D9EAFA1BA}" srcOrd="2" destOrd="0" parTransId="{BDFE37DD-E2E3-4500-BB8C-7DB68EE82EA3}" sibTransId="{6E610728-D766-4412-B29A-77B6C2882904}"/>
    <dgm:cxn modelId="{EE17FDC5-F128-4B6B-A06F-0955408C67A6}" type="presOf" srcId="{06FF6A98-0272-4DBF-A942-5F4D9EAFA1BA}" destId="{2010E789-BB34-463F-B130-CA5ED61F09E3}" srcOrd="1" destOrd="0" presId="urn:microsoft.com/office/officeart/2005/8/layout/venn1"/>
    <dgm:cxn modelId="{1D2F9C45-6BA7-4DCF-BBD7-0312FC3617BF}" type="presParOf" srcId="{F7BFDE3F-B031-4E46-A1C4-91799AB69DB4}" destId="{A5A71B00-B0BC-4BA5-A3D0-607F5314D319}" srcOrd="0" destOrd="0" presId="urn:microsoft.com/office/officeart/2005/8/layout/venn1"/>
    <dgm:cxn modelId="{5465409B-4F07-4B1B-8BF2-7DC068AFD88D}" type="presParOf" srcId="{F7BFDE3F-B031-4E46-A1C4-91799AB69DB4}" destId="{09DA7C1C-7DD6-454D-8EDA-14119296CD40}" srcOrd="1" destOrd="0" presId="urn:microsoft.com/office/officeart/2005/8/layout/venn1"/>
    <dgm:cxn modelId="{13581B30-E244-4B1D-8C69-D09FDAD275BA}" type="presParOf" srcId="{F7BFDE3F-B031-4E46-A1C4-91799AB69DB4}" destId="{AF3140D1-D45B-4F74-A6F9-EFE3AE3A181E}" srcOrd="2" destOrd="0" presId="urn:microsoft.com/office/officeart/2005/8/layout/venn1"/>
    <dgm:cxn modelId="{FE082412-843D-403A-B743-FE1BD6FC6456}" type="presParOf" srcId="{F7BFDE3F-B031-4E46-A1C4-91799AB69DB4}" destId="{A9632D82-267C-4B66-9DF8-5BD12DAEC44A}" srcOrd="3" destOrd="0" presId="urn:microsoft.com/office/officeart/2005/8/layout/venn1"/>
    <dgm:cxn modelId="{931E113B-7FA5-4DDE-8C4B-3248CFE969BF}" type="presParOf" srcId="{F7BFDE3F-B031-4E46-A1C4-91799AB69DB4}" destId="{78D32F45-9DB9-404E-B291-4B06A5878CEE}" srcOrd="4" destOrd="0" presId="urn:microsoft.com/office/officeart/2005/8/layout/venn1"/>
    <dgm:cxn modelId="{982DD188-D612-45DC-B5E7-7F000A44C7B7}" type="presParOf" srcId="{F7BFDE3F-B031-4E46-A1C4-91799AB69DB4}" destId="{2010E789-BB34-463F-B130-CA5ED61F09E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A71B00-B0BC-4BA5-A3D0-607F5314D319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Sector </a:t>
          </a:r>
          <a:r>
            <a:rPr lang="en-US" sz="1900" kern="1200" dirty="0" err="1" smtClean="0"/>
            <a:t>financiero</a:t>
          </a:r>
          <a:endParaRPr lang="en-US" sz="1900" kern="1200" dirty="0"/>
        </a:p>
      </dsp:txBody>
      <dsp:txXfrm>
        <a:off x="2153920" y="477519"/>
        <a:ext cx="1788159" cy="1097280"/>
      </dsp:txXfrm>
    </dsp:sp>
    <dsp:sp modelId="{AF3140D1-D45B-4F74-A6F9-EFE3AE3A181E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chemeClr val="accent2">
            <a:alpha val="50000"/>
            <a:hueOff val="4765848"/>
            <a:satOff val="9751"/>
            <a:lumOff val="372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Asistencia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tecnológica</a:t>
          </a:r>
          <a:r>
            <a:rPr lang="en-US" sz="1900" kern="1200" dirty="0" smtClean="0"/>
            <a:t> y </a:t>
          </a:r>
          <a:r>
            <a:rPr lang="en-US" sz="1900" kern="1200" dirty="0" err="1" smtClean="0"/>
            <a:t>comercial</a:t>
          </a:r>
          <a:endParaRPr lang="en-US" sz="1900" kern="1200" dirty="0"/>
        </a:p>
      </dsp:txBody>
      <dsp:txXfrm>
        <a:off x="3454400" y="2204719"/>
        <a:ext cx="1463040" cy="1341120"/>
      </dsp:txXfrm>
    </dsp:sp>
    <dsp:sp modelId="{78D32F45-9DB9-404E-B291-4B06A5878CEE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chemeClr val="accent2">
            <a:alpha val="50000"/>
            <a:hueOff val="9531695"/>
            <a:satOff val="19501"/>
            <a:lumOff val="745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Política</a:t>
          </a:r>
          <a:r>
            <a:rPr lang="en-US" sz="1900" kern="1200" dirty="0" smtClean="0"/>
            <a:t> e </a:t>
          </a:r>
          <a:r>
            <a:rPr lang="en-US" sz="1900" kern="1200" dirty="0" err="1" smtClean="0"/>
            <a:t>incentivos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agropecuarios</a:t>
          </a:r>
          <a:endParaRPr lang="en-US" sz="1900" kern="1200" dirty="0"/>
        </a:p>
      </dsp:txBody>
      <dsp:txXfrm>
        <a:off x="1178560" y="2204719"/>
        <a:ext cx="146304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2E24F-E85F-48FC-ADBC-1A1BC2E21357}" type="datetimeFigureOut">
              <a:rPr lang="es-CO" smtClean="0"/>
              <a:pPr/>
              <a:t>30/11/2012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67E79-707C-46DB-8589-C856F198602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742810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43E4-A7DD-4216-A9AE-2586E666B3D3}" type="datetimeFigureOut">
              <a:rPr lang="es-CO" smtClean="0"/>
              <a:pPr/>
              <a:t>30/11/2012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ECC6-E906-47D1-8241-E73B562A6807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1" name="Picture 8" descr="Logo Ecoversa 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714356"/>
            <a:ext cx="12096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43E4-A7DD-4216-A9AE-2586E666B3D3}" type="datetimeFigureOut">
              <a:rPr lang="es-CO" smtClean="0"/>
              <a:pPr/>
              <a:t>30/11/2012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ECC6-E906-47D1-8241-E73B562A680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43E4-A7DD-4216-A9AE-2586E666B3D3}" type="datetimeFigureOut">
              <a:rPr lang="es-CO" smtClean="0"/>
              <a:pPr/>
              <a:t>30/11/2012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ECC6-E906-47D1-8241-E73B562A680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72386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43E4-A7DD-4216-A9AE-2586E666B3D3}" type="datetimeFigureOut">
              <a:rPr lang="es-CO" smtClean="0"/>
              <a:pPr/>
              <a:t>30/11/2012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ECC6-E906-47D1-8241-E73B562A6807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Picture 8" descr="Logo Ecoversa 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71414"/>
            <a:ext cx="784229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43E4-A7DD-4216-A9AE-2586E666B3D3}" type="datetimeFigureOut">
              <a:rPr lang="es-CO" smtClean="0"/>
              <a:pPr/>
              <a:t>30/11/2012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ECC6-E906-47D1-8241-E73B562A680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43E4-A7DD-4216-A9AE-2586E666B3D3}" type="datetimeFigureOut">
              <a:rPr lang="es-CO" smtClean="0"/>
              <a:pPr/>
              <a:t>30/11/2012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ECC6-E906-47D1-8241-E73B562A680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43E4-A7DD-4216-A9AE-2586E666B3D3}" type="datetimeFigureOut">
              <a:rPr lang="es-CO" smtClean="0"/>
              <a:pPr/>
              <a:t>30/11/2012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ECC6-E906-47D1-8241-E73B562A680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43E4-A7DD-4216-A9AE-2586E666B3D3}" type="datetimeFigureOut">
              <a:rPr lang="es-CO" smtClean="0"/>
              <a:pPr/>
              <a:t>30/11/2012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ECC6-E906-47D1-8241-E73B562A680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43E4-A7DD-4216-A9AE-2586E666B3D3}" type="datetimeFigureOut">
              <a:rPr lang="es-CO" smtClean="0"/>
              <a:pPr/>
              <a:t>30/11/2012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ECC6-E906-47D1-8241-E73B562A680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43E4-A7DD-4216-A9AE-2586E666B3D3}" type="datetimeFigureOut">
              <a:rPr lang="es-CO" smtClean="0"/>
              <a:pPr/>
              <a:t>30/11/2012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ECC6-E906-47D1-8241-E73B562A6807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86A43E4-A7DD-4216-A9AE-2586E666B3D3}" type="datetimeFigureOut">
              <a:rPr lang="es-CO" smtClean="0"/>
              <a:pPr/>
              <a:t>30/11/2012</a:t>
            </a:fld>
            <a:endParaRPr lang="es-CO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350ECC6-E906-47D1-8241-E73B562A680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86A43E4-A7DD-4216-A9AE-2586E666B3D3}" type="datetimeFigureOut">
              <a:rPr lang="es-CO" smtClean="0"/>
              <a:pPr/>
              <a:t>30/11/2012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350ECC6-E906-47D1-8241-E73B562A680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996952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Potencial de mitigación del Cambio Climático en el sector agrícola en Colombia</a:t>
            </a:r>
            <a:endParaRPr lang="es-C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5157192"/>
            <a:ext cx="8077200" cy="1499616"/>
          </a:xfrm>
        </p:spPr>
        <p:txBody>
          <a:bodyPr>
            <a:normAutofit/>
          </a:bodyPr>
          <a:lstStyle/>
          <a:p>
            <a:r>
              <a:rPr lang="es-CO" sz="1800" dirty="0" smtClean="0"/>
              <a:t>Taller Regional- Instrumentos Financieros para la Promover la Sostenibilidad y la Mitigación del Cambio Climático – La Experiencia de las Instituciones Financieras en </a:t>
            </a:r>
            <a:r>
              <a:rPr lang="es-CO" sz="1800" dirty="0" err="1" smtClean="0"/>
              <a:t>America</a:t>
            </a:r>
            <a:r>
              <a:rPr lang="es-CO" sz="1800" dirty="0" smtClean="0"/>
              <a:t> Latina y el Caribe.</a:t>
            </a:r>
          </a:p>
          <a:p>
            <a:endParaRPr lang="es-CO" sz="1800" dirty="0" smtClean="0"/>
          </a:p>
          <a:p>
            <a:r>
              <a:rPr lang="es-CO" sz="1800" dirty="0" smtClean="0"/>
              <a:t>Morelia, 29 y 30 de Noviembre, 2012</a:t>
            </a:r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20947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72386" cy="125272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La estrategia soportará los objetivos de desarrollo nacional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smtClean="0"/>
              <a:t>Crecimiento económico : </a:t>
            </a:r>
          </a:p>
          <a:p>
            <a:pPr lvl="1"/>
            <a:r>
              <a:rPr lang="es-ES" dirty="0" smtClean="0"/>
              <a:t>Apoyando a que nuestras empresas conquisten mercados internacionales con altas exigencias ambientales</a:t>
            </a:r>
          </a:p>
          <a:p>
            <a:pPr lvl="1"/>
            <a:r>
              <a:rPr lang="es-ES" dirty="0" smtClean="0"/>
              <a:t>Aprovechando de nuestro potencial minero-energético de forma ambientalmente responsable. </a:t>
            </a:r>
          </a:p>
          <a:p>
            <a:r>
              <a:rPr lang="es-ES" b="1" dirty="0" smtClean="0"/>
              <a:t>Innovación  y competitividad</a:t>
            </a:r>
            <a:r>
              <a:rPr lang="es-ES" dirty="0" smtClean="0"/>
              <a:t>: Promoviendo tecnologías con los mas altos estándares de productividad y carbono eficiencia.  </a:t>
            </a:r>
          </a:p>
          <a:p>
            <a:r>
              <a:rPr lang="es-ES" b="1" dirty="0" smtClean="0"/>
              <a:t>Eliminar pobreza y desarrollo rural: </a:t>
            </a:r>
            <a:r>
              <a:rPr lang="es-ES" dirty="0" smtClean="0"/>
              <a:t>Mejorando los sistemas productivos de las familias campesinas.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s-ES" noProof="0" dirty="0" smtClean="0"/>
              <a:t>Etapas de la Estrategia</a:t>
            </a:r>
            <a:endParaRPr lang="es-ES" noProof="0" dirty="0"/>
          </a:p>
        </p:txBody>
      </p:sp>
      <p:sp>
        <p:nvSpPr>
          <p:cNvPr id="32770" name="AutoShape 2"/>
          <p:cNvSpPr>
            <a:spLocks/>
          </p:cNvSpPr>
          <p:nvPr/>
        </p:nvSpPr>
        <p:spPr bwMode="auto">
          <a:xfrm>
            <a:off x="785786" y="1785926"/>
            <a:ext cx="2071701" cy="2286016"/>
          </a:xfrm>
          <a:prstGeom prst="roundRect">
            <a:avLst>
              <a:gd name="adj" fmla="val 7421"/>
            </a:avLst>
          </a:prstGeom>
          <a:solidFill>
            <a:srgbClr val="FE494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s-ES" sz="1700" b="1" dirty="0">
                <a:solidFill>
                  <a:prstClr val="black"/>
                </a:solidFill>
                <a:ea typeface="Helvetica Neue Light" charset="0"/>
                <a:cs typeface="Helvetica Neue Light" charset="0"/>
              </a:rPr>
              <a:t>Proyección de Escenarios Sectoriales Futuros y Opciones de Desarrollo</a:t>
            </a:r>
          </a:p>
          <a:p>
            <a:pPr algn="ctr"/>
            <a:r>
              <a:rPr lang="es-ES" sz="1300" dirty="0">
                <a:solidFill>
                  <a:prstClr val="black"/>
                </a:solidFill>
                <a:ea typeface="Helvetica Neue Light" charset="0"/>
                <a:cs typeface="Helvetica Neue Light" charset="0"/>
              </a:rPr>
              <a:t>( Identificación y evaluación de alternativas de desarrollo bajo en carbono)</a:t>
            </a:r>
          </a:p>
        </p:txBody>
      </p:sp>
      <p:sp>
        <p:nvSpPr>
          <p:cNvPr id="32771" name="AutoShape 3"/>
          <p:cNvSpPr>
            <a:spLocks/>
          </p:cNvSpPr>
          <p:nvPr/>
        </p:nvSpPr>
        <p:spPr bwMode="auto">
          <a:xfrm>
            <a:off x="3428992" y="1857363"/>
            <a:ext cx="2071702" cy="2214579"/>
          </a:xfrm>
          <a:prstGeom prst="roundRect">
            <a:avLst>
              <a:gd name="adj" fmla="val 7421"/>
            </a:avLst>
          </a:prstGeom>
          <a:solidFill>
            <a:srgbClr val="47CCF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s-ES" sz="1700" b="1" dirty="0">
                <a:solidFill>
                  <a:prstClr val="black"/>
                </a:solidFill>
                <a:ea typeface="Helvetica Neue Light" charset="0"/>
                <a:cs typeface="Helvetica Neue Light" charset="0"/>
              </a:rPr>
              <a:t>Planes de acción sectoriales</a:t>
            </a:r>
          </a:p>
          <a:p>
            <a:pPr algn="ctr"/>
            <a:r>
              <a:rPr lang="es-ES" sz="1300" dirty="0">
                <a:solidFill>
                  <a:prstClr val="black"/>
                </a:solidFill>
                <a:ea typeface="Helvetica Neue Light" charset="0"/>
                <a:cs typeface="Helvetica Neue Light" charset="0"/>
              </a:rPr>
              <a:t>(Selección de alternativas, diseño de programas y medidas)</a:t>
            </a:r>
          </a:p>
        </p:txBody>
      </p:sp>
      <p:sp>
        <p:nvSpPr>
          <p:cNvPr id="32772" name="AutoShape 4"/>
          <p:cNvSpPr>
            <a:spLocks/>
          </p:cNvSpPr>
          <p:nvPr/>
        </p:nvSpPr>
        <p:spPr bwMode="auto">
          <a:xfrm>
            <a:off x="6215074" y="1928802"/>
            <a:ext cx="1928826" cy="2071702"/>
          </a:xfrm>
          <a:prstGeom prst="roundRect">
            <a:avLst>
              <a:gd name="adj" fmla="val 7421"/>
            </a:avLst>
          </a:prstGeom>
          <a:solidFill>
            <a:srgbClr val="66B13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s-ES" sz="1700" b="1" dirty="0">
                <a:solidFill>
                  <a:prstClr val="black"/>
                </a:solidFill>
                <a:ea typeface="Helvetica Neue Light" charset="0"/>
                <a:cs typeface="Helvetica Neue Light" charset="0"/>
              </a:rPr>
              <a:t>Implementación y seguimiento</a:t>
            </a:r>
          </a:p>
          <a:p>
            <a:pPr algn="ctr"/>
            <a:r>
              <a:rPr lang="es-ES" sz="1300" dirty="0">
                <a:solidFill>
                  <a:prstClr val="black"/>
                </a:solidFill>
                <a:ea typeface="Helvetica Neue Light" charset="0"/>
                <a:cs typeface="Helvetica Neue Light" charset="0"/>
              </a:rPr>
              <a:t>(Financiación y ejecución de proyectos, programas y medidas)</a:t>
            </a:r>
            <a:r>
              <a:rPr lang="es-ES" sz="1700" dirty="0">
                <a:solidFill>
                  <a:prstClr val="black"/>
                </a:solidFill>
                <a:ea typeface="Helvetica Neue Light" charset="0"/>
                <a:cs typeface="Helvetica Neue Light" charset="0"/>
              </a:rPr>
              <a:t> </a:t>
            </a:r>
          </a:p>
        </p:txBody>
      </p:sp>
      <p:graphicFrame>
        <p:nvGraphicFramePr>
          <p:cNvPr id="32773" name="Group 5"/>
          <p:cNvGraphicFramePr>
            <a:graphicFrameLocks noGrp="1"/>
          </p:cNvGraphicFramePr>
          <p:nvPr/>
        </p:nvGraphicFramePr>
        <p:xfrm>
          <a:off x="1000100" y="4929198"/>
          <a:ext cx="3482578" cy="482204"/>
        </p:xfrm>
        <a:graphic>
          <a:graphicData uri="http://schemas.openxmlformats.org/drawingml/2006/table">
            <a:tbl>
              <a:tblPr/>
              <a:tblGrid>
                <a:gridCol w="2131740"/>
                <a:gridCol w="1350838"/>
              </a:tblGrid>
              <a:tr h="24110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  <a:sym typeface="Helvetica Neue Light" charset="0"/>
                        </a:rPr>
                        <a:t>2012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  <a:sym typeface="Helvetica Neue Light" charset="0"/>
                        </a:rPr>
                        <a:t>Ene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  <a:sym typeface="Helvetica Neue Light" charset="0"/>
                        </a:rPr>
                        <a:t> - Sept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49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  <a:sym typeface="Helvetica Neue Light" charset="0"/>
                        </a:rPr>
                        <a:t>Oct–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  <a:sym typeface="Helvetica Neue Light" charset="0"/>
                        </a:rPr>
                        <a:t>Dic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Light" charset="0"/>
                        <a:ea typeface="Helvetica Neue Light" charset="0"/>
                        <a:cs typeface="Helvetica Neue Light" charset="0"/>
                        <a:sym typeface="Helvetica Neue Light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AF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787" name="Group 19"/>
          <p:cNvGraphicFramePr>
            <a:graphicFrameLocks noGrp="1"/>
          </p:cNvGraphicFramePr>
          <p:nvPr/>
        </p:nvGraphicFramePr>
        <p:xfrm>
          <a:off x="4482679" y="4929198"/>
          <a:ext cx="3482578" cy="482204"/>
        </p:xfrm>
        <a:graphic>
          <a:graphicData uri="http://schemas.openxmlformats.org/drawingml/2006/table">
            <a:tbl>
              <a:tblPr/>
              <a:tblGrid>
                <a:gridCol w="1741289"/>
                <a:gridCol w="1741289"/>
              </a:tblGrid>
              <a:tr h="24110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  <a:sym typeface="Helvetica Neue Light" charset="0"/>
                        </a:rPr>
                        <a:t>2013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  <a:sym typeface="Helvetica Neue Light" charset="0"/>
                        </a:rPr>
                        <a:t>Ene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  <a:sym typeface="Helvetica Neue Light" charset="0"/>
                        </a:rPr>
                        <a:t>- Jun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A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  <a:sym typeface="Helvetica Neue Light" charset="0"/>
                        </a:rPr>
                        <a:t>Jul -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  <a:sym typeface="Helvetica Neue Light" charset="0"/>
                        </a:rPr>
                        <a:t>Dic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Light" charset="0"/>
                        <a:ea typeface="Helvetica Neue Light" charset="0"/>
                        <a:cs typeface="Helvetica Neue Light" charset="0"/>
                        <a:sym typeface="Helvetica Neue Light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CD4D"/>
                    </a:solidFill>
                  </a:tcPr>
                </a:tc>
              </a:tr>
            </a:tbl>
          </a:graphicData>
        </a:graphic>
      </p:graphicFrame>
      <p:sp>
        <p:nvSpPr>
          <p:cNvPr id="32801" name="Line 33"/>
          <p:cNvSpPr>
            <a:spLocks noChangeShapeType="1"/>
          </p:cNvSpPr>
          <p:nvPr/>
        </p:nvSpPr>
        <p:spPr bwMode="auto">
          <a:xfrm rot="10800000">
            <a:off x="2928926" y="2928934"/>
            <a:ext cx="414114" cy="4465"/>
          </a:xfrm>
          <a:prstGeom prst="line">
            <a:avLst/>
          </a:prstGeom>
          <a:noFill/>
          <a:ln w="1016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802" name="Line 34"/>
          <p:cNvSpPr>
            <a:spLocks noChangeShapeType="1"/>
          </p:cNvSpPr>
          <p:nvPr/>
        </p:nvSpPr>
        <p:spPr bwMode="auto">
          <a:xfrm rot="10800000">
            <a:off x="5643570" y="2857496"/>
            <a:ext cx="412998" cy="3349"/>
          </a:xfrm>
          <a:prstGeom prst="line">
            <a:avLst/>
          </a:prstGeom>
          <a:noFill/>
          <a:ln w="1016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 rtl="0" eaLnBrk="1" latinLnBrk="0" hangingPunct="1"/>
            <a:r>
              <a:rPr kumimoji="0" lang="es-CO" sz="3200" kern="1200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Importancia del Sector Agrícola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72386" cy="1252728"/>
          </a:xfrm>
        </p:spPr>
        <p:txBody>
          <a:bodyPr>
            <a:normAutofit/>
          </a:bodyPr>
          <a:lstStyle/>
          <a:p>
            <a:r>
              <a:rPr lang="en-US" dirty="0" err="1" smtClean="0"/>
              <a:t>Participación</a:t>
            </a:r>
            <a:r>
              <a:rPr lang="en-US" dirty="0" smtClean="0"/>
              <a:t> a </a:t>
            </a:r>
            <a:r>
              <a:rPr lang="en-US" dirty="0" err="1" smtClean="0"/>
              <a:t>nivel</a:t>
            </a:r>
            <a:r>
              <a:rPr lang="en-US" dirty="0" smtClean="0"/>
              <a:t> </a:t>
            </a:r>
            <a:r>
              <a:rPr lang="en-US" dirty="0" err="1" smtClean="0"/>
              <a:t>mundial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928802"/>
            <a:ext cx="66389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57620" y="5429264"/>
            <a:ext cx="1326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Fuente: IPCC 2007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72386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Sector </a:t>
            </a:r>
            <a:r>
              <a:rPr lang="en-US" dirty="0" err="1" smtClean="0"/>
              <a:t>Agrícola</a:t>
            </a:r>
            <a:r>
              <a:rPr lang="en-US" dirty="0" smtClean="0"/>
              <a:t> en </a:t>
            </a:r>
            <a:r>
              <a:rPr lang="en-US" dirty="0" err="1" smtClean="0"/>
              <a:t>algunos</a:t>
            </a:r>
            <a:r>
              <a:rPr lang="en-US" dirty="0" smtClean="0"/>
              <a:t> </a:t>
            </a:r>
            <a:r>
              <a:rPr lang="en-US" dirty="0" err="1" smtClean="0"/>
              <a:t>países</a:t>
            </a:r>
            <a:r>
              <a:rPr lang="en-US" dirty="0" smtClean="0"/>
              <a:t> LAC</a:t>
            </a:r>
            <a:endParaRPr lang="en-US" dirty="0"/>
          </a:p>
        </p:txBody>
      </p:sp>
      <p:graphicFrame>
        <p:nvGraphicFramePr>
          <p:cNvPr id="4" name="1 Gráfico"/>
          <p:cNvGraphicFramePr/>
          <p:nvPr/>
        </p:nvGraphicFramePr>
        <p:xfrm>
          <a:off x="251520" y="2564904"/>
          <a:ext cx="29527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2 Gráfico"/>
          <p:cNvGraphicFramePr/>
          <p:nvPr/>
        </p:nvGraphicFramePr>
        <p:xfrm>
          <a:off x="3059832" y="2420888"/>
          <a:ext cx="31051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3 Gráfico"/>
          <p:cNvGraphicFramePr/>
          <p:nvPr/>
        </p:nvGraphicFramePr>
        <p:xfrm>
          <a:off x="5868144" y="2492896"/>
          <a:ext cx="31051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500034" y="404664"/>
            <a:ext cx="7772400" cy="673226"/>
          </a:xfrm>
          <a:ln/>
        </p:spPr>
        <p:txBody>
          <a:bodyPr>
            <a:noAutofit/>
          </a:bodyPr>
          <a:lstStyle/>
          <a:p>
            <a:r>
              <a:rPr lang="es-ES" sz="3600" noProof="0" dirty="0" smtClean="0"/>
              <a:t>En Colombia el sector agropecuario es el de mayor emisiones</a:t>
            </a:r>
            <a:endParaRPr lang="es-ES" sz="3600" noProof="0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xfrm>
            <a:off x="428621" y="2285992"/>
            <a:ext cx="3571875" cy="3786193"/>
          </a:xfrm>
          <a:ln/>
        </p:spPr>
        <p:txBody>
          <a:bodyPr>
            <a:noAutofit/>
          </a:bodyPr>
          <a:lstStyle/>
          <a:p>
            <a:r>
              <a:rPr lang="es-ES" sz="2000" noProof="0" dirty="0" smtClean="0"/>
              <a:t>La generación de energía eléctrica es limpia por su alta participación de generación hidroeléctrica. </a:t>
            </a:r>
          </a:p>
          <a:p>
            <a:r>
              <a:rPr lang="es-ES" sz="2000" noProof="0" dirty="0" smtClean="0"/>
              <a:t>Las mayores emisiones se producen en el sector agropecuario y por deforestación.</a:t>
            </a:r>
            <a:endParaRPr lang="es-ES" sz="2000" noProof="0" dirty="0"/>
          </a:p>
        </p:txBody>
      </p:sp>
      <p:graphicFrame>
        <p:nvGraphicFramePr>
          <p:cNvPr id="27651" name="Object 3"/>
          <p:cNvGraphicFramePr>
            <a:graphicFrameLocks/>
          </p:cNvGraphicFramePr>
          <p:nvPr/>
        </p:nvGraphicFramePr>
        <p:xfrm>
          <a:off x="4665762" y="1854047"/>
          <a:ext cx="4380012" cy="4503911"/>
        </p:xfrm>
        <a:graphic>
          <a:graphicData uri="http://schemas.openxmlformats.org/presentationml/2006/ole">
            <p:oleObj spid="_x0000_s1026" name="Chart" r:id="rId3" imgW="8752643" imgH="9000000" progId="MSGraph.Chart.8">
              <p:embed/>
            </p:oleObj>
          </a:graphicData>
        </a:graphic>
      </p:graphicFrame>
      <p:sp>
        <p:nvSpPr>
          <p:cNvPr id="27652" name="Rectangle 4"/>
          <p:cNvSpPr>
            <a:spLocks/>
          </p:cNvSpPr>
          <p:nvPr/>
        </p:nvSpPr>
        <p:spPr bwMode="auto">
          <a:xfrm>
            <a:off x="5149082" y="6050726"/>
            <a:ext cx="3130216" cy="20005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r>
              <a:rPr lang="en-US" sz="1300" dirty="0">
                <a:ea typeface="Helvetica Neue Light" charset="0"/>
                <a:cs typeface="Helvetica Neue Light" charset="0"/>
              </a:rPr>
              <a:t>Total </a:t>
            </a:r>
            <a:r>
              <a:rPr lang="en-US" sz="1300" dirty="0" err="1">
                <a:ea typeface="Helvetica Neue Light" charset="0"/>
                <a:cs typeface="Helvetica Neue Light" charset="0"/>
              </a:rPr>
              <a:t>E</a:t>
            </a:r>
            <a:r>
              <a:rPr lang="en-US" sz="1300" dirty="0" err="1" smtClean="0">
                <a:ea typeface="Helvetica Neue Light" charset="0"/>
                <a:cs typeface="Helvetica Neue Light" charset="0"/>
              </a:rPr>
              <a:t>misiones</a:t>
            </a:r>
            <a:r>
              <a:rPr lang="en-US" sz="1300" dirty="0" smtClean="0">
                <a:ea typeface="Helvetica Neue Light" charset="0"/>
                <a:cs typeface="Helvetica Neue Light" charset="0"/>
              </a:rPr>
              <a:t> </a:t>
            </a:r>
            <a:r>
              <a:rPr lang="en-US" sz="1300" dirty="0">
                <a:ea typeface="Helvetica Neue Light" charset="0"/>
                <a:cs typeface="Helvetica Neue Light" charset="0"/>
              </a:rPr>
              <a:t>en el 2004: 180.010 </a:t>
            </a:r>
            <a:r>
              <a:rPr lang="en-US" sz="1300" dirty="0" err="1">
                <a:ea typeface="Helvetica Neue Light" charset="0"/>
                <a:cs typeface="Helvetica Neue Light" charset="0"/>
              </a:rPr>
              <a:t>Gg</a:t>
            </a:r>
            <a:r>
              <a:rPr lang="en-US" sz="1300" dirty="0">
                <a:ea typeface="Helvetica Neue Light" charset="0"/>
                <a:cs typeface="Helvetica Neue Light" charset="0"/>
              </a:rPr>
              <a:t> CO2e 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5572132" y="6286520"/>
            <a:ext cx="2232422" cy="20538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r>
              <a:rPr lang="en-US" sz="800" dirty="0" err="1">
                <a:ea typeface="Helvetica Neue Light" charset="0"/>
                <a:cs typeface="Helvetica Neue Light" charset="0"/>
              </a:rPr>
              <a:t>Fuente</a:t>
            </a:r>
            <a:r>
              <a:rPr lang="en-US" sz="800" dirty="0">
                <a:ea typeface="Helvetica Neue Light" charset="0"/>
                <a:cs typeface="Helvetica Neue Light" charset="0"/>
              </a:rPr>
              <a:t>: IDEAM (2010)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72386" cy="1252728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Comportamiento</a:t>
            </a:r>
            <a:r>
              <a:rPr lang="en-US" sz="4000" dirty="0" smtClean="0"/>
              <a:t>  </a:t>
            </a:r>
            <a:r>
              <a:rPr lang="en-US" sz="4000" dirty="0" err="1" smtClean="0"/>
              <a:t>histórico</a:t>
            </a:r>
            <a:r>
              <a:rPr lang="en-US" sz="4000" dirty="0" smtClean="0"/>
              <a:t> y </a:t>
            </a:r>
            <a:r>
              <a:rPr lang="en-US" sz="4000" dirty="0" err="1" smtClean="0"/>
              <a:t>proyectado</a:t>
            </a:r>
            <a:r>
              <a:rPr lang="en-US" sz="4000" dirty="0" smtClean="0"/>
              <a:t> </a:t>
            </a:r>
            <a:r>
              <a:rPr lang="en-US" sz="4000" dirty="0" err="1" smtClean="0"/>
              <a:t>emsiones</a:t>
            </a:r>
            <a:r>
              <a:rPr lang="en-US" sz="4000" dirty="0" smtClean="0"/>
              <a:t> en Colombia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6838"/>
          <a:stretch>
            <a:fillRect/>
          </a:stretch>
        </p:blipFill>
        <p:spPr bwMode="auto">
          <a:xfrm>
            <a:off x="857250" y="1556792"/>
            <a:ext cx="74295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411760" y="6021288"/>
            <a:ext cx="32329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/>
              <a:t>Fuente</a:t>
            </a:r>
            <a:r>
              <a:rPr lang="en-US" sz="1400" b="1" dirty="0" smtClean="0"/>
              <a:t>: Universidad de los Andes (2012)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472386" cy="125272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Las emisiones se concentran en ganadería bovina</a:t>
            </a:r>
            <a:endParaRPr lang="en-US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1475656" y="2348880"/>
          <a:ext cx="612068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Emisiones</a:t>
            </a:r>
            <a:r>
              <a:rPr lang="en-US" dirty="0" smtClean="0"/>
              <a:t> </a:t>
            </a:r>
            <a:r>
              <a:rPr lang="en-US" dirty="0" err="1" smtClean="0"/>
              <a:t>pecuarias</a:t>
            </a:r>
            <a:endParaRPr lang="en-US" dirty="0"/>
          </a:p>
        </p:txBody>
      </p:sp>
      <p:graphicFrame>
        <p:nvGraphicFramePr>
          <p:cNvPr id="4" name="2 Gráfico"/>
          <p:cNvGraphicFramePr/>
          <p:nvPr/>
        </p:nvGraphicFramePr>
        <p:xfrm>
          <a:off x="1331640" y="1871662"/>
          <a:ext cx="6336704" cy="4077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72386" cy="1252728"/>
          </a:xfrm>
        </p:spPr>
        <p:txBody>
          <a:bodyPr>
            <a:normAutofit/>
          </a:bodyPr>
          <a:lstStyle/>
          <a:p>
            <a:r>
              <a:rPr lang="es-ES" dirty="0" smtClean="0"/>
              <a:t>Emisiones en finca por cultivo </a:t>
            </a:r>
            <a:endParaRPr lang="en-US" dirty="0"/>
          </a:p>
        </p:txBody>
      </p:sp>
      <p:graphicFrame>
        <p:nvGraphicFramePr>
          <p:cNvPr id="5" name="Chart 1"/>
          <p:cNvGraphicFramePr/>
          <p:nvPr/>
        </p:nvGraphicFramePr>
        <p:xfrm>
          <a:off x="395536" y="1556792"/>
          <a:ext cx="8429625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72386" cy="1252728"/>
          </a:xfrm>
        </p:spPr>
        <p:txBody>
          <a:bodyPr/>
          <a:lstStyle/>
          <a:p>
            <a:r>
              <a:rPr lang="en-US" dirty="0" err="1" smtClean="0"/>
              <a:t>Ecoversa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CO" dirty="0" smtClean="0"/>
              <a:t>Entidad colombiana sin ánimo de lucro para el diseño, acompañamiento y evaluación de políticas e instrumentos económicos ambientales.</a:t>
            </a:r>
          </a:p>
          <a:p>
            <a:r>
              <a:rPr lang="es-CO" dirty="0" smtClean="0"/>
              <a:t>Áreas de trabajo:</a:t>
            </a:r>
          </a:p>
          <a:p>
            <a:pPr lvl="1"/>
            <a:r>
              <a:rPr lang="es-CO" dirty="0" smtClean="0"/>
              <a:t>Esquemas de Pago por Servicios Ambientales</a:t>
            </a:r>
          </a:p>
          <a:p>
            <a:pPr lvl="1"/>
            <a:r>
              <a:rPr lang="es-CO" dirty="0" smtClean="0"/>
              <a:t>Instrumentos económicos para contaminación</a:t>
            </a:r>
          </a:p>
          <a:p>
            <a:pPr lvl="1"/>
            <a:r>
              <a:rPr lang="es-CO" dirty="0" smtClean="0"/>
              <a:t>Proyectos REDD</a:t>
            </a:r>
          </a:p>
          <a:p>
            <a:pPr lvl="1"/>
            <a:r>
              <a:rPr lang="es-CO" dirty="0" smtClean="0"/>
              <a:t>Cambio Climático:</a:t>
            </a:r>
          </a:p>
          <a:p>
            <a:pPr lvl="2"/>
            <a:r>
              <a:rPr lang="es-CO" b="1" dirty="0" smtClean="0"/>
              <a:t>Asesoría al Ministerio de Ambiente y DNP en la ECDBC</a:t>
            </a:r>
          </a:p>
          <a:p>
            <a:pPr lvl="2"/>
            <a:r>
              <a:rPr lang="es-CO" dirty="0" smtClean="0"/>
              <a:t>Formulación de tres proyectos REDD en Amazonía</a:t>
            </a:r>
          </a:p>
          <a:p>
            <a:pPr lvl="2"/>
            <a:r>
              <a:rPr lang="es-CO" dirty="0" smtClean="0"/>
              <a:t>Estudio de vulnerabilidad al CC en la región Bogotá-Cundinamarca</a:t>
            </a:r>
          </a:p>
          <a:p>
            <a:pPr lvl="2"/>
            <a:r>
              <a:rPr lang="es-CO" dirty="0" smtClean="0"/>
              <a:t>Estudio de Mercado a Banco Agrario para diseño de línea de crédito para mitigación al CC en sector agrícola</a:t>
            </a:r>
          </a:p>
          <a:p>
            <a:pPr lvl="2"/>
            <a:r>
              <a:rPr lang="es-CO" dirty="0" smtClean="0"/>
              <a:t>Manejo de portafolio de proyectos de mitigación de Ecopetrol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Emisiones</a:t>
            </a:r>
            <a:r>
              <a:rPr lang="en-US" dirty="0" smtClean="0"/>
              <a:t> en </a:t>
            </a:r>
            <a:r>
              <a:rPr lang="en-US" dirty="0" err="1" smtClean="0"/>
              <a:t>agroindustria</a:t>
            </a:r>
            <a:endParaRPr lang="en-US" dirty="0"/>
          </a:p>
        </p:txBody>
      </p:sp>
      <p:graphicFrame>
        <p:nvGraphicFramePr>
          <p:cNvPr id="4" name="2 Gráfico"/>
          <p:cNvGraphicFramePr/>
          <p:nvPr/>
        </p:nvGraphicFramePr>
        <p:xfrm>
          <a:off x="1214437" y="1933574"/>
          <a:ext cx="7534027" cy="4015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 rtl="0" eaLnBrk="1" latinLnBrk="0" hangingPunct="1"/>
            <a:r>
              <a:rPr kumimoji="0" lang="es-CO" sz="3200" kern="1200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Alternativas y potencial de mitigación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Alternativas</a:t>
            </a:r>
            <a:r>
              <a:rPr lang="en-US" dirty="0" smtClean="0"/>
              <a:t> de </a:t>
            </a:r>
            <a:r>
              <a:rPr lang="en-US" dirty="0" err="1" smtClean="0"/>
              <a:t>mitigación</a:t>
            </a:r>
            <a:endParaRPr lang="en-US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899592" y="2348880"/>
          <a:ext cx="6912767" cy="3194572"/>
        </p:xfrm>
        <a:graphic>
          <a:graphicData uri="http://schemas.openxmlformats.org/drawingml/2006/table">
            <a:tbl>
              <a:tblPr/>
              <a:tblGrid>
                <a:gridCol w="1632180"/>
                <a:gridCol w="3048340"/>
                <a:gridCol w="2232247"/>
              </a:tblGrid>
              <a:tr h="1342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latin typeface="Arial Narrow" pitchFamily="34" charset="0"/>
                        </a:rPr>
                        <a:t>Sector/</a:t>
                      </a:r>
                      <a:r>
                        <a:rPr lang="en-US" sz="1600" b="1" i="0" u="none" strike="noStrike" dirty="0" err="1" smtClean="0">
                          <a:latin typeface="Arial Narrow" pitchFamily="34" charset="0"/>
                        </a:rPr>
                        <a:t>cultivo</a:t>
                      </a:r>
                      <a:endParaRPr lang="en-US" sz="1600" b="1" i="0" u="none" strike="noStrike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 smtClean="0">
                          <a:latin typeface="Arial Narrow" pitchFamily="34" charset="0"/>
                        </a:rPr>
                        <a:t>Acciones</a:t>
                      </a:r>
                      <a:endParaRPr lang="es-ES" sz="1600" b="1" i="0" u="none" strike="noStrike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 smtClean="0">
                          <a:latin typeface="Arial Narrow" pitchFamily="34" charset="0"/>
                        </a:rPr>
                        <a:t>Beneficios</a:t>
                      </a:r>
                      <a:r>
                        <a:rPr lang="en-US" sz="1600" b="1" i="0" u="none" strike="noStrike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600" b="1" i="0" u="none" strike="noStrike" baseline="0" dirty="0" err="1" smtClean="0">
                          <a:latin typeface="Arial Narrow" pitchFamily="34" charset="0"/>
                        </a:rPr>
                        <a:t>ambientales</a:t>
                      </a:r>
                      <a:endParaRPr lang="en-US" sz="1600" b="1" i="0" u="none" strike="noStrike" dirty="0"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46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Verdana"/>
                        </a:rPr>
                        <a:t>Café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 smtClean="0">
                          <a:latin typeface="Arial Narrow"/>
                        </a:rPr>
                        <a:t>Cambio </a:t>
                      </a:r>
                      <a:r>
                        <a:rPr lang="es-ES" sz="1600" b="0" i="0" u="none" strike="noStrike" dirty="0">
                          <a:latin typeface="Arial Narrow"/>
                        </a:rPr>
                        <a:t>tecnologías en beneficio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 Narrow" pitchFamily="34" charset="0"/>
                        </a:rPr>
                        <a:t>Reducción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cont. </a:t>
                      </a:r>
                      <a:r>
                        <a:rPr lang="en-US" sz="1600" baseline="0" dirty="0" err="1" smtClean="0">
                          <a:latin typeface="Arial Narrow" pitchFamily="34" charset="0"/>
                        </a:rPr>
                        <a:t>hídrica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 smtClean="0">
                          <a:latin typeface="Arial Narrow"/>
                        </a:rPr>
                        <a:t>Cambio </a:t>
                      </a:r>
                      <a:r>
                        <a:rPr lang="es-ES" sz="1600" b="0" i="0" u="none" strike="noStrike" dirty="0">
                          <a:latin typeface="Arial Narrow"/>
                        </a:rPr>
                        <a:t>tecnologías en secado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 Narrow" pitchFamily="34" charset="0"/>
                        </a:rPr>
                        <a:t>Reducción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cont. </a:t>
                      </a:r>
                      <a:r>
                        <a:rPr lang="en-US" sz="1600" baseline="0" dirty="0" err="1" smtClean="0">
                          <a:latin typeface="Arial Narrow" pitchFamily="34" charset="0"/>
                        </a:rPr>
                        <a:t>atmosférica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 smtClean="0">
                          <a:latin typeface="Arial Narrow"/>
                        </a:rPr>
                        <a:t>Generación </a:t>
                      </a:r>
                      <a:r>
                        <a:rPr lang="es-ES" sz="1600" b="0" i="0" u="none" strike="noStrike" dirty="0">
                          <a:latin typeface="Arial Narrow"/>
                        </a:rPr>
                        <a:t>energía (PCH) y venta a la 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latin typeface="Arial Narrow"/>
                        </a:rPr>
                        <a:t>Arroz</a:t>
                      </a:r>
                      <a:endParaRPr lang="en-US" sz="1600" b="0" i="0" u="none" strike="noStrike" dirty="0"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 smtClean="0">
                          <a:latin typeface="Arial Narrow"/>
                        </a:rPr>
                        <a:t>Eficiencia</a:t>
                      </a:r>
                      <a:r>
                        <a:rPr lang="en-US" sz="1600" b="0" i="0" u="none" strike="noStrike" dirty="0" smtClean="0">
                          <a:latin typeface="Arial Narrow"/>
                        </a:rPr>
                        <a:t> </a:t>
                      </a:r>
                      <a:r>
                        <a:rPr lang="en-US" sz="1600" b="0" i="0" u="none" strike="noStrike" dirty="0">
                          <a:latin typeface="Arial Narrow"/>
                        </a:rPr>
                        <a:t>en </a:t>
                      </a:r>
                      <a:r>
                        <a:rPr lang="en-US" sz="1600" b="0" i="0" u="none" strike="noStrike" dirty="0" err="1">
                          <a:latin typeface="Arial Narrow"/>
                        </a:rPr>
                        <a:t>riego</a:t>
                      </a:r>
                      <a:endParaRPr lang="en-US" sz="1600" b="0" i="0" u="none" strike="noStrike" dirty="0"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73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Verdana"/>
                        </a:rPr>
                        <a:t>Palma de </a:t>
                      </a:r>
                      <a:r>
                        <a:rPr lang="en-US" sz="1400" b="0" i="0" u="none" strike="noStrike" dirty="0" err="1">
                          <a:latin typeface="Verdana"/>
                        </a:rPr>
                        <a:t>Aceite</a:t>
                      </a:r>
                      <a:endParaRPr lang="en-US" sz="1400" b="0" i="0" u="none" strike="noStrike" dirty="0">
                        <a:latin typeface="Verdan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 smtClean="0">
                          <a:latin typeface="Arial Narrow"/>
                        </a:rPr>
                        <a:t>Autogeneración/cogeneración </a:t>
                      </a:r>
                      <a:r>
                        <a:rPr lang="es-ES" sz="1600" b="0" i="0" u="none" strike="noStrike" dirty="0">
                          <a:latin typeface="Arial Narrow"/>
                        </a:rPr>
                        <a:t>en plantas de procesamiento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 Narrow" pitchFamily="34" charset="0"/>
                        </a:rPr>
                        <a:t>Reducción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cont. </a:t>
                      </a:r>
                      <a:r>
                        <a:rPr lang="en-US" sz="1600" baseline="0" dirty="0" err="1" smtClean="0">
                          <a:latin typeface="Arial Narrow" pitchFamily="34" charset="0"/>
                        </a:rPr>
                        <a:t>atmosferica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6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 smtClean="0">
                          <a:latin typeface="Arial Narrow"/>
                        </a:rPr>
                        <a:t>Aprovechamiento/destrucción </a:t>
                      </a:r>
                      <a:r>
                        <a:rPr lang="es-ES" sz="1600" b="0" i="0" u="none" strike="noStrike" dirty="0">
                          <a:latin typeface="Arial Narrow"/>
                        </a:rPr>
                        <a:t>de metano proveniente de residuos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 Narrow" pitchFamily="34" charset="0"/>
                        </a:rPr>
                        <a:t>Reducción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cont. </a:t>
                      </a:r>
                      <a:r>
                        <a:rPr lang="en-US" sz="1600" baseline="0" dirty="0" err="1" smtClean="0">
                          <a:latin typeface="Arial Narrow" pitchFamily="34" charset="0"/>
                        </a:rPr>
                        <a:t>hídrica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9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latin typeface="Verdana"/>
                        </a:rPr>
                        <a:t>Caña</a:t>
                      </a:r>
                      <a:r>
                        <a:rPr lang="en-US" sz="14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400" b="0" i="0" u="none" strike="noStrike" dirty="0" err="1">
                          <a:latin typeface="Verdana"/>
                        </a:rPr>
                        <a:t>panelera</a:t>
                      </a:r>
                      <a:endParaRPr lang="en-US" sz="1400" b="0" i="0" u="none" strike="noStrike" dirty="0">
                        <a:latin typeface="Verdan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 smtClean="0">
                          <a:latin typeface="Arial Narrow"/>
                        </a:rPr>
                        <a:t>Renovación</a:t>
                      </a:r>
                      <a:r>
                        <a:rPr lang="en-US" sz="1600" b="0" i="0" u="none" strike="noStrike" dirty="0" smtClean="0">
                          <a:latin typeface="Arial Narrow"/>
                        </a:rPr>
                        <a:t>/</a:t>
                      </a:r>
                      <a:r>
                        <a:rPr lang="en-US" sz="1600" b="0" i="0" u="none" strike="noStrike" dirty="0" err="1" smtClean="0">
                          <a:latin typeface="Arial Narrow"/>
                        </a:rPr>
                        <a:t>mejoras</a:t>
                      </a:r>
                      <a:r>
                        <a:rPr lang="en-US" sz="1600" b="0" i="0" u="none" strike="noStrike" dirty="0" smtClean="0">
                          <a:latin typeface="Arial Narrow"/>
                        </a:rPr>
                        <a:t> </a:t>
                      </a:r>
                      <a:r>
                        <a:rPr lang="en-US" sz="1600" b="0" i="0" u="none" strike="noStrike" dirty="0">
                          <a:latin typeface="Arial Narrow"/>
                        </a:rPr>
                        <a:t>de </a:t>
                      </a:r>
                      <a:r>
                        <a:rPr lang="en-US" sz="1600" b="0" i="0" u="none" strike="noStrike" dirty="0" err="1">
                          <a:latin typeface="Arial Narrow"/>
                        </a:rPr>
                        <a:t>trapiches</a:t>
                      </a:r>
                      <a:endParaRPr lang="en-US" sz="1600" b="0" i="0" u="none" strike="noStrike" dirty="0"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 Narrow" pitchFamily="34" charset="0"/>
                        </a:rPr>
                        <a:t>Reducción</a:t>
                      </a:r>
                      <a:r>
                        <a:rPr lang="en-US" sz="1600" dirty="0" smtClean="0">
                          <a:latin typeface="Arial Narrow" pitchFamily="34" charset="0"/>
                        </a:rPr>
                        <a:t> cont. </a:t>
                      </a:r>
                      <a:r>
                        <a:rPr lang="en-US" sz="1600" dirty="0" err="1" smtClean="0">
                          <a:latin typeface="Arial Narrow" pitchFamily="34" charset="0"/>
                        </a:rPr>
                        <a:t>atmosférica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 smtClean="0">
                          <a:latin typeface="Arial Narrow"/>
                        </a:rPr>
                        <a:t>Utilización </a:t>
                      </a:r>
                      <a:r>
                        <a:rPr lang="es-ES" sz="1600" b="0" i="0" u="none" strike="noStrike" dirty="0">
                          <a:latin typeface="Arial Narrow"/>
                        </a:rPr>
                        <a:t>energética de </a:t>
                      </a:r>
                      <a:r>
                        <a:rPr lang="es-ES" sz="1600" b="0" i="0" u="none" strike="noStrike" dirty="0" smtClean="0">
                          <a:latin typeface="Arial Narrow"/>
                        </a:rPr>
                        <a:t>bagazo </a:t>
                      </a:r>
                      <a:r>
                        <a:rPr lang="es-ES" sz="1600" b="0" i="0" u="none" strike="noStrike" dirty="0">
                          <a:latin typeface="Arial Narrow"/>
                        </a:rPr>
                        <a:t>de caña panelera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Alternativas</a:t>
            </a:r>
            <a:r>
              <a:rPr lang="en-US" dirty="0" smtClean="0"/>
              <a:t> de </a:t>
            </a:r>
            <a:r>
              <a:rPr lang="en-US" dirty="0" err="1" smtClean="0"/>
              <a:t>mitigación</a:t>
            </a:r>
            <a:endParaRPr lang="en-U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115615" y="1986348"/>
          <a:ext cx="6480721" cy="4322972"/>
        </p:xfrm>
        <a:graphic>
          <a:graphicData uri="http://schemas.openxmlformats.org/drawingml/2006/table">
            <a:tbl>
              <a:tblPr/>
              <a:tblGrid>
                <a:gridCol w="1700716"/>
                <a:gridCol w="2792584"/>
                <a:gridCol w="1987421"/>
              </a:tblGrid>
              <a:tr h="2013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latin typeface="Arial Narrow" pitchFamily="34" charset="0"/>
                        </a:rPr>
                        <a:t>Sector/</a:t>
                      </a:r>
                      <a:r>
                        <a:rPr lang="en-US" sz="1600" b="1" i="0" u="none" strike="noStrike" dirty="0" err="1" smtClean="0">
                          <a:latin typeface="Arial Narrow" pitchFamily="34" charset="0"/>
                        </a:rPr>
                        <a:t>cultivo</a:t>
                      </a:r>
                      <a:endParaRPr lang="en-US" sz="1600" b="1" i="0" u="none" strike="noStrike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 smtClean="0">
                          <a:latin typeface="Arial Narrow" pitchFamily="34" charset="0"/>
                        </a:rPr>
                        <a:t>Proyecto</a:t>
                      </a:r>
                      <a:endParaRPr lang="es-ES" sz="1600" b="1" i="0" u="none" strike="noStrike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 smtClean="0">
                          <a:latin typeface="Arial Narrow" pitchFamily="34" charset="0"/>
                        </a:rPr>
                        <a:t>Beneficios</a:t>
                      </a:r>
                      <a:r>
                        <a:rPr lang="en-US" sz="1600" b="1" i="0" u="none" strike="noStrike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600" b="1" i="0" u="none" strike="noStrike" baseline="0" dirty="0" err="1" smtClean="0">
                          <a:latin typeface="Arial Narrow" pitchFamily="34" charset="0"/>
                        </a:rPr>
                        <a:t>ambientales</a:t>
                      </a:r>
                      <a:endParaRPr lang="en-US" sz="1600" b="1" i="0" u="none" strike="noStrike" dirty="0"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36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latin typeface="Arial Narrow" pitchFamily="34" charset="0"/>
                        </a:rPr>
                        <a:t>Ganadería carne o doble propósito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 smtClean="0">
                          <a:latin typeface="Arial Narrow" pitchFamily="34" charset="0"/>
                        </a:rPr>
                        <a:t>Renovación</a:t>
                      </a:r>
                      <a:r>
                        <a:rPr lang="en-US" sz="1600" b="0" i="0" u="none" strike="noStrike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Arial Narrow" pitchFamily="34" charset="0"/>
                        </a:rPr>
                        <a:t>pasturas</a:t>
                      </a:r>
                      <a:endParaRPr lang="en-US" sz="1600" b="0" i="0" u="none" strike="noStrike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 smtClean="0">
                          <a:latin typeface="Arial Narrow" pitchFamily="34" charset="0"/>
                        </a:rPr>
                        <a:t>Sistemas</a:t>
                      </a:r>
                      <a:r>
                        <a:rPr lang="en-US" sz="1600" b="0" i="0" u="none" strike="noStrike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Arial Narrow" pitchFamily="34" charset="0"/>
                        </a:rPr>
                        <a:t>silvopastoriles</a:t>
                      </a:r>
                      <a:endParaRPr lang="en-US" sz="1600" b="0" i="0" u="none" strike="noStrike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 smtClean="0">
                          <a:latin typeface="Arial Narrow" pitchFamily="34" charset="0"/>
                        </a:rPr>
                        <a:t>Mejora</a:t>
                      </a:r>
                      <a:r>
                        <a:rPr lang="en-US" sz="1600" b="0" i="0" u="none" strike="noStrike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latin typeface="Arial Narrow" pitchFamily="34" charset="0"/>
                        </a:rPr>
                        <a:t>suelos</a:t>
                      </a:r>
                      <a:r>
                        <a:rPr lang="en-US" sz="1600" b="0" i="0" u="none" strike="noStrike" baseline="0" dirty="0" smtClean="0">
                          <a:latin typeface="Arial Narrow" pitchFamily="34" charset="0"/>
                        </a:rPr>
                        <a:t>, </a:t>
                      </a:r>
                      <a:r>
                        <a:rPr lang="en-US" sz="1600" b="0" i="0" u="none" strike="noStrike" baseline="0" dirty="0" err="1" smtClean="0">
                          <a:latin typeface="Arial Narrow" pitchFamily="34" charset="0"/>
                        </a:rPr>
                        <a:t>regulación</a:t>
                      </a:r>
                      <a:r>
                        <a:rPr lang="en-US" sz="1600" b="0" i="0" u="none" strike="noStrike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latin typeface="Arial Narrow" pitchFamily="34" charset="0"/>
                        </a:rPr>
                        <a:t>hidrica</a:t>
                      </a:r>
                      <a:endParaRPr lang="en-US" sz="1600" b="0" i="0" u="none" strike="noStrike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 smtClean="0">
                          <a:latin typeface="Arial Narrow" pitchFamily="34" charset="0"/>
                        </a:rPr>
                        <a:t>Plantaciones </a:t>
                      </a:r>
                      <a:r>
                        <a:rPr lang="es-ES" sz="1600" b="0" i="0" u="none" strike="noStrike" dirty="0">
                          <a:latin typeface="Arial Narrow" pitchFamily="34" charset="0"/>
                        </a:rPr>
                        <a:t>forestales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 smtClean="0">
                          <a:latin typeface="Arial Narrow" pitchFamily="34" charset="0"/>
                        </a:rPr>
                        <a:t>Mejora suelos</a:t>
                      </a:r>
                      <a:endParaRPr lang="es-ES" sz="1600" b="0" i="0" u="none" strike="noStrike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2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latin typeface="Arial Narrow" pitchFamily="34" charset="0"/>
                        </a:rPr>
                        <a:t>Ganadería</a:t>
                      </a:r>
                      <a:r>
                        <a:rPr lang="en-US" sz="1600" b="0" i="0" u="none" strike="noStrike" dirty="0">
                          <a:latin typeface="Arial Narrow" pitchFamily="34" charset="0"/>
                        </a:rPr>
                        <a:t> de </a:t>
                      </a:r>
                      <a:r>
                        <a:rPr lang="en-US" sz="1600" b="0" i="0" u="none" strike="noStrike" dirty="0" err="1">
                          <a:latin typeface="Arial Narrow" pitchFamily="34" charset="0"/>
                        </a:rPr>
                        <a:t>leche</a:t>
                      </a:r>
                      <a:endParaRPr lang="en-US" sz="1600" b="0" i="0" u="none" strike="noStrike" dirty="0"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 smtClean="0">
                          <a:latin typeface="Arial Narrow" pitchFamily="34" charset="0"/>
                        </a:rPr>
                        <a:t>Manejo</a:t>
                      </a:r>
                      <a:r>
                        <a:rPr lang="en-US" sz="1600" b="0" i="0" u="none" strike="noStrike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latin typeface="Arial Narrow" pitchFamily="34" charset="0"/>
                        </a:rPr>
                        <a:t>de </a:t>
                      </a:r>
                      <a:r>
                        <a:rPr lang="en-US" sz="1600" b="0" i="0" u="none" strike="noStrike" dirty="0" err="1">
                          <a:latin typeface="Arial Narrow" pitchFamily="34" charset="0"/>
                        </a:rPr>
                        <a:t>estiercol</a:t>
                      </a:r>
                      <a:endParaRPr lang="en-US" sz="1600" b="0" i="0" u="none" strike="noStrike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latin typeface="Arial Narrow" pitchFamily="34" charset="0"/>
                        </a:rPr>
                        <a:t>Porcicultura</a:t>
                      </a:r>
                      <a:endParaRPr lang="en-US" sz="1600" b="0" i="0" u="none" strike="noStrike" dirty="0"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 smtClean="0">
                          <a:latin typeface="Arial Narrow" pitchFamily="34" charset="0"/>
                        </a:rPr>
                        <a:t>Manejo</a:t>
                      </a:r>
                      <a:r>
                        <a:rPr lang="en-US" sz="1600" b="0" i="0" u="none" strike="noStrike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latin typeface="Arial Narrow" pitchFamily="34" charset="0"/>
                        </a:rPr>
                        <a:t>de </a:t>
                      </a:r>
                      <a:r>
                        <a:rPr lang="en-US" sz="1600" b="0" i="0" u="none" strike="noStrike" dirty="0" err="1">
                          <a:latin typeface="Arial Narrow" pitchFamily="34" charset="0"/>
                        </a:rPr>
                        <a:t>estiercol</a:t>
                      </a:r>
                      <a:r>
                        <a:rPr lang="en-US" sz="1600" b="0" i="0" u="none" strike="noStrike" dirty="0">
                          <a:latin typeface="Arial Narrow" pitchFamily="34" charset="0"/>
                        </a:rPr>
                        <a:t>/</a:t>
                      </a:r>
                      <a:r>
                        <a:rPr lang="en-US" sz="1600" b="0" i="0" u="none" strike="noStrike" dirty="0" err="1">
                          <a:latin typeface="Arial Narrow" pitchFamily="34" charset="0"/>
                        </a:rPr>
                        <a:t>residuos</a:t>
                      </a:r>
                      <a:endParaRPr lang="en-US" sz="1600" b="0" i="0" u="none" strike="noStrike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latin typeface="Arial Narrow" pitchFamily="34" charset="0"/>
                        </a:rPr>
                        <a:t>Avicultura</a:t>
                      </a:r>
                      <a:endParaRPr lang="en-US" sz="1600" b="0" i="0" u="none" strike="noStrike" dirty="0"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 smtClean="0">
                          <a:latin typeface="Arial Narrow" pitchFamily="34" charset="0"/>
                        </a:rPr>
                        <a:t>Manejo</a:t>
                      </a:r>
                      <a:r>
                        <a:rPr lang="en-US" sz="1600" b="0" i="0" u="none" strike="noStrike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latin typeface="Arial Narrow" pitchFamily="34" charset="0"/>
                        </a:rPr>
                        <a:t>de </a:t>
                      </a:r>
                      <a:r>
                        <a:rPr lang="en-US" sz="1600" b="0" i="0" u="none" strike="noStrike" dirty="0" err="1">
                          <a:latin typeface="Arial Narrow" pitchFamily="34" charset="0"/>
                        </a:rPr>
                        <a:t>estiercol</a:t>
                      </a:r>
                      <a:r>
                        <a:rPr lang="en-US" sz="1600" b="0" i="0" u="none" strike="noStrike" dirty="0">
                          <a:latin typeface="Arial Narrow" pitchFamily="34" charset="0"/>
                        </a:rPr>
                        <a:t>/</a:t>
                      </a:r>
                      <a:r>
                        <a:rPr lang="en-US" sz="1600" b="0" i="0" u="none" strike="noStrike" dirty="0" err="1">
                          <a:latin typeface="Arial Narrow" pitchFamily="34" charset="0"/>
                        </a:rPr>
                        <a:t>residuos</a:t>
                      </a:r>
                      <a:endParaRPr lang="en-US" sz="1600" b="0" i="0" u="none" strike="noStrike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3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Arial Narrow" pitchFamily="34" charset="0"/>
                        </a:rPr>
                        <a:t>Flores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smtClean="0">
                          <a:latin typeface="Arial Narrow" pitchFamily="34" charset="0"/>
                        </a:rPr>
                        <a:t>Eficiencia </a:t>
                      </a:r>
                      <a:r>
                        <a:rPr lang="es-ES" sz="1600" b="0" i="0" u="none" strike="noStrike" dirty="0">
                          <a:latin typeface="Arial Narrow" pitchFamily="34" charset="0"/>
                        </a:rPr>
                        <a:t>en iluminación, calefacción y refrigeración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 dirty="0"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Arial Narrow" pitchFamily="34" charset="0"/>
                        </a:rPr>
                        <a:t>Flores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latin typeface="Arial Narrow" pitchFamily="34" charset="0"/>
                        </a:rPr>
                        <a:t>Uso</a:t>
                      </a:r>
                      <a:r>
                        <a:rPr lang="en-US" sz="1600" b="0" i="0" u="none" strike="noStrike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Arial Narrow" pitchFamily="34" charset="0"/>
                        </a:rPr>
                        <a:t>energético</a:t>
                      </a:r>
                      <a:r>
                        <a:rPr lang="en-US" sz="1600" b="0" i="0" u="none" strike="noStrike" dirty="0">
                          <a:latin typeface="Arial Narrow" pitchFamily="34" charset="0"/>
                        </a:rPr>
                        <a:t> de </a:t>
                      </a:r>
                      <a:r>
                        <a:rPr lang="en-US" sz="1600" b="0" i="0" u="none" strike="noStrike" dirty="0" err="1">
                          <a:latin typeface="Arial Narrow" pitchFamily="34" charset="0"/>
                        </a:rPr>
                        <a:t>residuos</a:t>
                      </a:r>
                      <a:r>
                        <a:rPr lang="en-US" sz="1600" b="0" i="0" u="none" strike="noStrike" dirty="0">
                          <a:latin typeface="Arial Narrow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3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latin typeface="Arial Narrow" pitchFamily="34" charset="0"/>
                        </a:rPr>
                        <a:t>Tabaco</a:t>
                      </a:r>
                      <a:endParaRPr lang="en-US" sz="1600" b="0" i="0" u="none" strike="noStrike" dirty="0"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smtClean="0">
                          <a:latin typeface="Arial Narrow" pitchFamily="34" charset="0"/>
                        </a:rPr>
                        <a:t>Cambio </a:t>
                      </a:r>
                      <a:r>
                        <a:rPr lang="es-ES" sz="1600" b="0" i="0" u="none" strike="noStrike" dirty="0">
                          <a:latin typeface="Arial Narrow" pitchFamily="34" charset="0"/>
                        </a:rPr>
                        <a:t>en procesos de secado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smtClean="0">
                          <a:latin typeface="Arial Narrow" pitchFamily="34" charset="0"/>
                        </a:rPr>
                        <a:t>Reducción cont.</a:t>
                      </a:r>
                      <a:r>
                        <a:rPr lang="es-ES" sz="1600" b="0" i="0" u="none" strike="noStrike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s-ES" sz="1600" b="0" i="0" u="none" strike="noStrike" baseline="0" dirty="0" err="1" smtClean="0">
                          <a:latin typeface="Arial Narrow" pitchFamily="34" charset="0"/>
                        </a:rPr>
                        <a:t>Atmosferica</a:t>
                      </a:r>
                      <a:endParaRPr lang="es-ES" sz="1600" b="0" i="0" u="none" strike="noStrike" dirty="0"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latin typeface="Arial Narrow" pitchFamily="34" charset="0"/>
                        </a:rPr>
                        <a:t>Forestal</a:t>
                      </a:r>
                      <a:endParaRPr lang="en-US" sz="1600" b="0" i="0" u="none" strike="noStrike" dirty="0"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smtClean="0">
                          <a:latin typeface="Arial Narrow" pitchFamily="34" charset="0"/>
                        </a:rPr>
                        <a:t>Establecimiento </a:t>
                      </a:r>
                      <a:r>
                        <a:rPr lang="es-ES" sz="1600" b="0" i="0" u="none" strike="noStrike" dirty="0">
                          <a:latin typeface="Arial Narrow" pitchFamily="34" charset="0"/>
                        </a:rPr>
                        <a:t>de plantaciones forestales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 dirty="0"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latin typeface="Arial Narrow" pitchFamily="34" charset="0"/>
                        </a:rPr>
                        <a:t>Servicios</a:t>
                      </a:r>
                      <a:r>
                        <a:rPr lang="en-US" sz="1600" b="0" i="0" u="none" strike="noStrike" dirty="0">
                          <a:latin typeface="Arial Narrow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Arial Narrow" pitchFamily="34" charset="0"/>
                        </a:rPr>
                        <a:t>agropecuarios</a:t>
                      </a:r>
                      <a:endParaRPr lang="en-US" sz="1600" b="0" i="0" u="none" strike="noStrike" dirty="0"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latin typeface="Arial Narrow" pitchFamily="34" charset="0"/>
                        </a:rPr>
                        <a:t>Nuevos</a:t>
                      </a:r>
                      <a:r>
                        <a:rPr lang="en-US" sz="1600" b="0" i="0" u="none" strike="noStrike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Arial Narrow" pitchFamily="34" charset="0"/>
                        </a:rPr>
                        <a:t>fertilizantes</a:t>
                      </a:r>
                      <a:endParaRPr lang="en-US" sz="1600" b="0" i="0" u="none" strike="noStrike" dirty="0"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72386" cy="1252728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Potencial</a:t>
            </a:r>
            <a:r>
              <a:rPr lang="en-US" sz="4000" dirty="0" smtClean="0"/>
              <a:t> </a:t>
            </a:r>
            <a:r>
              <a:rPr lang="en-US" sz="4000" dirty="0" err="1" smtClean="0"/>
              <a:t>energético</a:t>
            </a:r>
            <a:r>
              <a:rPr lang="en-US" sz="4000" dirty="0" smtClean="0"/>
              <a:t> </a:t>
            </a:r>
            <a:r>
              <a:rPr lang="en-US" sz="4000" dirty="0" err="1" smtClean="0"/>
              <a:t>residuos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44624"/>
            <a:ext cx="7472386" cy="125272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Costo</a:t>
            </a:r>
            <a:r>
              <a:rPr lang="en-US" dirty="0" smtClean="0"/>
              <a:t> </a:t>
            </a:r>
            <a:r>
              <a:rPr lang="en-US" dirty="0" err="1" smtClean="0"/>
              <a:t>efectividad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medidas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4536"/>
          <a:stretch>
            <a:fillRect/>
          </a:stretch>
        </p:blipFill>
        <p:spPr bwMode="auto">
          <a:xfrm>
            <a:off x="228600" y="1690836"/>
            <a:ext cx="8686800" cy="454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1907704" y="6237312"/>
            <a:ext cx="2699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Fuente</a:t>
            </a:r>
            <a:r>
              <a:rPr lang="en-US" sz="1200" dirty="0" smtClean="0"/>
              <a:t>: Universidad de los Andes (2012)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72386" cy="1252728"/>
          </a:xfrm>
        </p:spPr>
        <p:txBody>
          <a:bodyPr/>
          <a:lstStyle/>
          <a:p>
            <a:pPr lvl="0" rtl="0" eaLnBrk="1" latinLnBrk="0" hangingPunct="1"/>
            <a:r>
              <a:rPr kumimoji="0" lang="es-CO" sz="3200" kern="1200" dirty="0" smtClean="0">
                <a:latin typeface="+mn-lt"/>
                <a:ea typeface="+mn-ea"/>
                <a:cs typeface="+mn-cs"/>
              </a:rPr>
              <a:t>Principales Retos y Barreras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rtl="0" eaLnBrk="1" latinLnBrk="0" hangingPunct="1"/>
            <a:r>
              <a:rPr kumimoji="0" lang="es-CO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alternativas mas costo efectivas se encuentran en actividades con un gran dispersión:</a:t>
            </a:r>
          </a:p>
          <a:p>
            <a:pPr lvl="1"/>
            <a:r>
              <a:rPr lang="es-CO" sz="2800" dirty="0" smtClean="0"/>
              <a:t>Plantaciones en fincas, Renovación de pasturas, sistemas </a:t>
            </a:r>
            <a:r>
              <a:rPr lang="es-CO" sz="2800" dirty="0" err="1" smtClean="0"/>
              <a:t>silvopastoriles</a:t>
            </a:r>
            <a:r>
              <a:rPr lang="es-CO" sz="2800" dirty="0" smtClean="0"/>
              <a:t>: </a:t>
            </a:r>
            <a:r>
              <a:rPr lang="es-CO" sz="2100" dirty="0" smtClean="0"/>
              <a:t>(496.147 fincas, 50% menos de 10 cabezas)</a:t>
            </a:r>
            <a:endParaRPr lang="es-CO" sz="2800" dirty="0" smtClean="0"/>
          </a:p>
          <a:p>
            <a:pPr lvl="1"/>
            <a:r>
              <a:rPr lang="es-CO" sz="2800" dirty="0" smtClean="0"/>
              <a:t> Caf</a:t>
            </a:r>
            <a:r>
              <a:rPr lang="es-CO" dirty="0" smtClean="0"/>
              <a:t>é: (</a:t>
            </a:r>
            <a:r>
              <a:rPr lang="es-CO" sz="2200" dirty="0" smtClean="0"/>
              <a:t>563.142 caficultores, promedio finca 1,64 ha)</a:t>
            </a:r>
            <a:endParaRPr lang="es-CO" dirty="0" smtClean="0"/>
          </a:p>
          <a:p>
            <a:pPr lvl="1"/>
            <a:r>
              <a:rPr kumimoji="0" lang="es-CO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Panela </a:t>
            </a:r>
            <a:r>
              <a:rPr kumimoji="0" lang="es-CO" sz="2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(70.000 unidades agrícolas y 15.000 trapiches)</a:t>
            </a:r>
            <a:endParaRPr kumimoji="0" lang="es-CO" sz="2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CO" sz="3200" dirty="0" smtClean="0"/>
              <a:t>En la mayoría de las unidades, predomina baja capacidad </a:t>
            </a:r>
            <a:r>
              <a:rPr lang="es-CO" sz="1900" dirty="0" smtClean="0"/>
              <a:t>(50% de productores no han tenido asistencia en los últimos 2 años) </a:t>
            </a:r>
            <a:r>
              <a:rPr lang="es-CO" sz="3200" dirty="0" smtClean="0"/>
              <a:t>y penetración tecnológica </a:t>
            </a:r>
            <a:r>
              <a:rPr lang="es-CO" sz="1900" dirty="0" smtClean="0"/>
              <a:t>(sólo el 25% del área sembrada es bajo semilla certificada)</a:t>
            </a:r>
            <a:r>
              <a:rPr lang="es-CO" sz="3200" dirty="0" smtClean="0"/>
              <a:t>. </a:t>
            </a:r>
          </a:p>
          <a:p>
            <a:r>
              <a:rPr kumimoji="0" lang="es-CO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opción de proyectos individuales no es eficiente</a:t>
            </a:r>
            <a:endParaRPr kumimoji="0" lang="es-CO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0"/>
            <a:ext cx="7472386" cy="1252728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Mitigación en sector agropecuario</a:t>
            </a:r>
            <a:endParaRPr lang="es-CO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1187624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375020" y="1844824"/>
            <a:ext cx="37689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 smtClean="0"/>
              <a:t>Canales directos con fuentes de emisión</a:t>
            </a:r>
          </a:p>
          <a:p>
            <a:r>
              <a:rPr lang="es-CO" sz="1400" dirty="0" smtClean="0"/>
              <a:t>Estructura para manejo de incentivos y subsidios</a:t>
            </a:r>
          </a:p>
          <a:p>
            <a:r>
              <a:rPr lang="es-CO" sz="1400" dirty="0" smtClean="0"/>
              <a:t>Coordinación con  asistencia tecnológica</a:t>
            </a:r>
          </a:p>
          <a:p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6517960" y="3429000"/>
            <a:ext cx="2626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Paquetes tecnológicos  probados</a:t>
            </a:r>
          </a:p>
          <a:p>
            <a:r>
              <a:rPr lang="es-CO" sz="1400" dirty="0" smtClean="0"/>
              <a:t>Vínculos con comercialización</a:t>
            </a:r>
          </a:p>
          <a:p>
            <a:r>
              <a:rPr lang="es-CO" sz="1400" dirty="0" smtClean="0"/>
              <a:t>Presencia en campo</a:t>
            </a:r>
          </a:p>
          <a:p>
            <a:endParaRPr lang="en-US" dirty="0"/>
          </a:p>
        </p:txBody>
      </p:sp>
      <p:sp>
        <p:nvSpPr>
          <p:cNvPr id="7" name="6 CuadroTexto"/>
          <p:cNvSpPr txBox="1"/>
          <p:nvPr/>
        </p:nvSpPr>
        <p:spPr>
          <a:xfrm>
            <a:off x="0" y="3501008"/>
            <a:ext cx="2626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Metas</a:t>
            </a:r>
            <a:r>
              <a:rPr lang="en-US" sz="1600" dirty="0" smtClean="0"/>
              <a:t> </a:t>
            </a:r>
            <a:r>
              <a:rPr lang="en-US" sz="1600" dirty="0" err="1" smtClean="0"/>
              <a:t>claras</a:t>
            </a:r>
            <a:r>
              <a:rPr lang="en-US" sz="1600" dirty="0" smtClean="0"/>
              <a:t> de </a:t>
            </a:r>
            <a:r>
              <a:rPr lang="en-US" sz="1600" dirty="0" err="1" smtClean="0"/>
              <a:t>reducción</a:t>
            </a:r>
            <a:endParaRPr lang="en-US" sz="1600" dirty="0" smtClean="0"/>
          </a:p>
          <a:p>
            <a:r>
              <a:rPr lang="en-US" sz="1600" dirty="0" err="1" smtClean="0"/>
              <a:t>Diseño</a:t>
            </a:r>
            <a:r>
              <a:rPr lang="en-US" sz="1600" dirty="0" smtClean="0"/>
              <a:t> de </a:t>
            </a:r>
            <a:r>
              <a:rPr lang="en-US" sz="1600" dirty="0" err="1" smtClean="0"/>
              <a:t>incentivos</a:t>
            </a:r>
            <a:r>
              <a:rPr lang="en-US" sz="1600" dirty="0" smtClean="0"/>
              <a:t>, </a:t>
            </a:r>
            <a:r>
              <a:rPr lang="en-US" sz="1600" dirty="0" err="1" smtClean="0"/>
              <a:t>políticas</a:t>
            </a:r>
            <a:r>
              <a:rPr lang="en-US" sz="1600" dirty="0" smtClean="0"/>
              <a:t> y </a:t>
            </a:r>
            <a:r>
              <a:rPr lang="en-US" sz="1600" dirty="0" err="1" smtClean="0"/>
              <a:t>recursos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s-ES" noProof="0" dirty="0" smtClean="0"/>
              <a:t>Etapas de la Estrategia</a:t>
            </a:r>
            <a:endParaRPr lang="es-ES" noProof="0" dirty="0"/>
          </a:p>
        </p:txBody>
      </p:sp>
      <p:sp>
        <p:nvSpPr>
          <p:cNvPr id="32770" name="AutoShape 2"/>
          <p:cNvSpPr>
            <a:spLocks/>
          </p:cNvSpPr>
          <p:nvPr/>
        </p:nvSpPr>
        <p:spPr bwMode="auto">
          <a:xfrm>
            <a:off x="755576" y="1844824"/>
            <a:ext cx="2088232" cy="2160240"/>
          </a:xfrm>
          <a:prstGeom prst="roundRect">
            <a:avLst>
              <a:gd name="adj" fmla="val 7421"/>
            </a:avLst>
          </a:prstGeom>
          <a:solidFill>
            <a:srgbClr val="FE494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s-ES" sz="1700" b="1" dirty="0">
                <a:solidFill>
                  <a:prstClr val="black"/>
                </a:solidFill>
                <a:ea typeface="Helvetica Neue Light" charset="0"/>
                <a:cs typeface="Helvetica Neue Light" charset="0"/>
              </a:rPr>
              <a:t>Proyección de Escenarios Sectoriales Futuros y Opciones de Desarrollo</a:t>
            </a:r>
          </a:p>
          <a:p>
            <a:pPr algn="ctr"/>
            <a:r>
              <a:rPr lang="es-ES" sz="1300" dirty="0">
                <a:solidFill>
                  <a:prstClr val="black"/>
                </a:solidFill>
                <a:ea typeface="Helvetica Neue Light" charset="0"/>
                <a:cs typeface="Helvetica Neue Light" charset="0"/>
              </a:rPr>
              <a:t>( Identificación y evaluación de alternativas de desarrollo bajo en carbono)</a:t>
            </a:r>
          </a:p>
        </p:txBody>
      </p:sp>
      <p:sp>
        <p:nvSpPr>
          <p:cNvPr id="32771" name="AutoShape 3"/>
          <p:cNvSpPr>
            <a:spLocks/>
          </p:cNvSpPr>
          <p:nvPr/>
        </p:nvSpPr>
        <p:spPr bwMode="auto">
          <a:xfrm>
            <a:off x="3428992" y="1857363"/>
            <a:ext cx="2071702" cy="2214579"/>
          </a:xfrm>
          <a:prstGeom prst="roundRect">
            <a:avLst>
              <a:gd name="adj" fmla="val 7421"/>
            </a:avLst>
          </a:prstGeom>
          <a:solidFill>
            <a:srgbClr val="47CCF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s-ES" sz="1700" b="1" dirty="0">
                <a:solidFill>
                  <a:prstClr val="black"/>
                </a:solidFill>
                <a:ea typeface="Helvetica Neue Light" charset="0"/>
                <a:cs typeface="Helvetica Neue Light" charset="0"/>
              </a:rPr>
              <a:t>Planes de acción sectoriales</a:t>
            </a:r>
          </a:p>
          <a:p>
            <a:pPr algn="ctr"/>
            <a:r>
              <a:rPr lang="es-ES" sz="1300" dirty="0">
                <a:solidFill>
                  <a:prstClr val="black"/>
                </a:solidFill>
                <a:ea typeface="Helvetica Neue Light" charset="0"/>
                <a:cs typeface="Helvetica Neue Light" charset="0"/>
              </a:rPr>
              <a:t>(Selección de alternativas, diseño </a:t>
            </a:r>
            <a:r>
              <a:rPr lang="es-ES" sz="1300" dirty="0" smtClean="0">
                <a:solidFill>
                  <a:prstClr val="black"/>
                </a:solidFill>
                <a:ea typeface="Helvetica Neue Light" charset="0"/>
                <a:cs typeface="Helvetica Neue Light" charset="0"/>
              </a:rPr>
              <a:t>de políticas, </a:t>
            </a:r>
            <a:r>
              <a:rPr lang="es-ES" sz="1300" dirty="0">
                <a:solidFill>
                  <a:prstClr val="black"/>
                </a:solidFill>
                <a:ea typeface="Helvetica Neue Light" charset="0"/>
                <a:cs typeface="Helvetica Neue Light" charset="0"/>
              </a:rPr>
              <a:t>programas y </a:t>
            </a:r>
            <a:r>
              <a:rPr lang="es-ES" sz="1300" dirty="0" smtClean="0">
                <a:solidFill>
                  <a:prstClr val="black"/>
                </a:solidFill>
                <a:ea typeface="Helvetica Neue Light" charset="0"/>
                <a:cs typeface="Helvetica Neue Light" charset="0"/>
              </a:rPr>
              <a:t>medidas. </a:t>
            </a:r>
          </a:p>
          <a:p>
            <a:pPr algn="ctr"/>
            <a:r>
              <a:rPr lang="es-ES" sz="1300" dirty="0" smtClean="0">
                <a:solidFill>
                  <a:prstClr val="black"/>
                </a:solidFill>
                <a:ea typeface="Helvetica Neue Light" charset="0"/>
                <a:cs typeface="Helvetica Neue Light" charset="0"/>
              </a:rPr>
              <a:t>Metas sectoriales)</a:t>
            </a:r>
            <a:endParaRPr lang="es-ES" sz="1300" dirty="0">
              <a:solidFill>
                <a:prstClr val="black"/>
              </a:solidFill>
              <a:ea typeface="Helvetica Neue Light" charset="0"/>
              <a:cs typeface="Helvetica Neue Light" charset="0"/>
            </a:endParaRPr>
          </a:p>
        </p:txBody>
      </p:sp>
      <p:sp>
        <p:nvSpPr>
          <p:cNvPr id="32772" name="AutoShape 4"/>
          <p:cNvSpPr>
            <a:spLocks/>
          </p:cNvSpPr>
          <p:nvPr/>
        </p:nvSpPr>
        <p:spPr bwMode="auto">
          <a:xfrm>
            <a:off x="6215074" y="1928802"/>
            <a:ext cx="1928826" cy="2071702"/>
          </a:xfrm>
          <a:prstGeom prst="roundRect">
            <a:avLst>
              <a:gd name="adj" fmla="val 7421"/>
            </a:avLst>
          </a:prstGeom>
          <a:solidFill>
            <a:srgbClr val="66B13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s-ES" sz="1700" b="1" dirty="0">
                <a:solidFill>
                  <a:prstClr val="black"/>
                </a:solidFill>
                <a:ea typeface="Helvetica Neue Light" charset="0"/>
                <a:cs typeface="Helvetica Neue Light" charset="0"/>
              </a:rPr>
              <a:t>Implementación y seguimiento</a:t>
            </a:r>
          </a:p>
          <a:p>
            <a:pPr algn="ctr"/>
            <a:r>
              <a:rPr lang="es-ES" sz="1300" dirty="0">
                <a:solidFill>
                  <a:prstClr val="black"/>
                </a:solidFill>
                <a:ea typeface="Helvetica Neue Light" charset="0"/>
                <a:cs typeface="Helvetica Neue Light" charset="0"/>
              </a:rPr>
              <a:t>(Financiación y ejecución de proyectos, programas y medidas)</a:t>
            </a:r>
            <a:r>
              <a:rPr lang="es-ES" sz="1700" dirty="0">
                <a:solidFill>
                  <a:prstClr val="black"/>
                </a:solidFill>
                <a:ea typeface="Helvetica Neue Light" charset="0"/>
                <a:cs typeface="Helvetica Neue Light" charset="0"/>
              </a:rPr>
              <a:t> </a:t>
            </a:r>
          </a:p>
        </p:txBody>
      </p:sp>
      <p:graphicFrame>
        <p:nvGraphicFramePr>
          <p:cNvPr id="32773" name="Group 5"/>
          <p:cNvGraphicFramePr>
            <a:graphicFrameLocks noGrp="1"/>
          </p:cNvGraphicFramePr>
          <p:nvPr/>
        </p:nvGraphicFramePr>
        <p:xfrm>
          <a:off x="1000100" y="4929198"/>
          <a:ext cx="3482578" cy="482204"/>
        </p:xfrm>
        <a:graphic>
          <a:graphicData uri="http://schemas.openxmlformats.org/drawingml/2006/table">
            <a:tbl>
              <a:tblPr/>
              <a:tblGrid>
                <a:gridCol w="2131740"/>
                <a:gridCol w="1350838"/>
              </a:tblGrid>
              <a:tr h="24110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  <a:sym typeface="Helvetica Neue Light" charset="0"/>
                        </a:rPr>
                        <a:t>2012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  <a:sym typeface="Helvetica Neue Light" charset="0"/>
                        </a:rPr>
                        <a:t>Ene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  <a:sym typeface="Helvetica Neue Light" charset="0"/>
                        </a:rPr>
                        <a:t> - Sept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49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  <a:sym typeface="Helvetica Neue Light" charset="0"/>
                        </a:rPr>
                        <a:t>Oct–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  <a:sym typeface="Helvetica Neue Light" charset="0"/>
                        </a:rPr>
                        <a:t>Dic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Light" charset="0"/>
                        <a:ea typeface="Helvetica Neue Light" charset="0"/>
                        <a:cs typeface="Helvetica Neue Light" charset="0"/>
                        <a:sym typeface="Helvetica Neue Light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AF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787" name="Group 19"/>
          <p:cNvGraphicFramePr>
            <a:graphicFrameLocks noGrp="1"/>
          </p:cNvGraphicFramePr>
          <p:nvPr/>
        </p:nvGraphicFramePr>
        <p:xfrm>
          <a:off x="4482679" y="4929198"/>
          <a:ext cx="3482578" cy="482204"/>
        </p:xfrm>
        <a:graphic>
          <a:graphicData uri="http://schemas.openxmlformats.org/drawingml/2006/table">
            <a:tbl>
              <a:tblPr/>
              <a:tblGrid>
                <a:gridCol w="1741289"/>
                <a:gridCol w="1741289"/>
              </a:tblGrid>
              <a:tr h="24110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  <a:sym typeface="Helvetica Neue Light" charset="0"/>
                        </a:rPr>
                        <a:t>2013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  <a:sym typeface="Helvetica Neue Light" charset="0"/>
                        </a:rPr>
                        <a:t>Ene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  <a:sym typeface="Helvetica Neue Light" charset="0"/>
                        </a:rPr>
                        <a:t>- Jun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A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  <a:sym typeface="Helvetica Neue Light" charset="0"/>
                        </a:rPr>
                        <a:t>Jul -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  <a:sym typeface="Helvetica Neue Light" charset="0"/>
                        </a:rPr>
                        <a:t>Dic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Light" charset="0"/>
                        <a:ea typeface="Helvetica Neue Light" charset="0"/>
                        <a:cs typeface="Helvetica Neue Light" charset="0"/>
                        <a:sym typeface="Helvetica Neue Light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CD4D"/>
                    </a:solidFill>
                  </a:tcPr>
                </a:tc>
              </a:tr>
            </a:tbl>
          </a:graphicData>
        </a:graphic>
      </p:graphicFrame>
      <p:sp>
        <p:nvSpPr>
          <p:cNvPr id="32801" name="Line 33"/>
          <p:cNvSpPr>
            <a:spLocks noChangeShapeType="1"/>
          </p:cNvSpPr>
          <p:nvPr/>
        </p:nvSpPr>
        <p:spPr bwMode="auto">
          <a:xfrm rot="10800000">
            <a:off x="2928926" y="2928934"/>
            <a:ext cx="414114" cy="4465"/>
          </a:xfrm>
          <a:prstGeom prst="line">
            <a:avLst/>
          </a:prstGeom>
          <a:noFill/>
          <a:ln w="1016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802" name="Line 34"/>
          <p:cNvSpPr>
            <a:spLocks noChangeShapeType="1"/>
          </p:cNvSpPr>
          <p:nvPr/>
        </p:nvSpPr>
        <p:spPr bwMode="auto">
          <a:xfrm rot="10800000">
            <a:off x="5643570" y="2857496"/>
            <a:ext cx="412998" cy="3349"/>
          </a:xfrm>
          <a:prstGeom prst="line">
            <a:avLst/>
          </a:prstGeom>
          <a:noFill/>
          <a:ln w="1016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es-CO" sz="3200" kern="1200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Esfuerzo requerido para la mitigación del cambio climático.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72386" cy="1252728"/>
          </a:xfrm>
        </p:spPr>
        <p:txBody>
          <a:bodyPr/>
          <a:lstStyle/>
          <a:p>
            <a:pPr lvl="0" rtl="0" eaLnBrk="1" latinLnBrk="0" hangingPunct="1"/>
            <a:r>
              <a:rPr lang="es-ES" sz="3200" kern="1200" dirty="0" smtClean="0">
                <a:latin typeface="+mn-lt"/>
                <a:ea typeface="+mn-ea"/>
                <a:cs typeface="+mn-cs"/>
              </a:rPr>
              <a:t>El esfuerzo global est</a:t>
            </a:r>
            <a:r>
              <a:rPr lang="es-ES" sz="3200" dirty="0" smtClean="0">
                <a:latin typeface="+mn-lt"/>
                <a:ea typeface="+mn-ea"/>
                <a:cs typeface="+mn-cs"/>
              </a:rPr>
              <a:t>á claro… pero no el individual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793353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57554" y="5000636"/>
            <a:ext cx="1326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Fuente: IPCC 2007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887820" cy="10550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esfuerzo</a:t>
            </a:r>
            <a:r>
              <a:rPr lang="en-US" dirty="0" smtClean="0"/>
              <a:t> global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claro</a:t>
            </a:r>
            <a:r>
              <a:rPr lang="en-US" dirty="0" smtClean="0"/>
              <a:t>… </a:t>
            </a:r>
            <a:r>
              <a:rPr lang="en-US" dirty="0" err="1" smtClean="0"/>
              <a:t>pero</a:t>
            </a:r>
            <a:r>
              <a:rPr lang="en-US" dirty="0" smtClean="0"/>
              <a:t> no el individual</a:t>
            </a:r>
            <a:endParaRPr lang="en-US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2233613"/>
            <a:ext cx="74866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674496" y="4652199"/>
            <a:ext cx="1326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Fuente: IPCC 2007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27992" y="260648"/>
            <a:ext cx="7772400" cy="792162"/>
          </a:xfrm>
          <a:ln/>
        </p:spPr>
        <p:txBody>
          <a:bodyPr>
            <a:noAutofit/>
          </a:bodyPr>
          <a:lstStyle/>
          <a:p>
            <a:r>
              <a:rPr lang="es-ES" sz="2800" noProof="0" dirty="0" smtClean="0">
                <a:latin typeface="+mn-lt"/>
              </a:rPr>
              <a:t>Emisiones globales de gases crecen exponencialmente por el aporte de economías emergentes</a:t>
            </a:r>
            <a:endParaRPr lang="es-ES" sz="3200" noProof="0" dirty="0"/>
          </a:p>
        </p:txBody>
      </p:sp>
      <p:graphicFrame>
        <p:nvGraphicFramePr>
          <p:cNvPr id="25602" name="Object 2"/>
          <p:cNvGraphicFramePr>
            <a:graphicFrameLocks/>
          </p:cNvGraphicFramePr>
          <p:nvPr/>
        </p:nvGraphicFramePr>
        <p:xfrm>
          <a:off x="4872262" y="1374056"/>
          <a:ext cx="4220393" cy="3795117"/>
        </p:xfrm>
        <a:graphic>
          <a:graphicData uri="http://schemas.openxmlformats.org/presentationml/2006/ole">
            <p:oleObj spid="_x0000_s2050" name="Chart" r:id="rId3" imgW="8431746" imgH="7582952" progId="MSGraph.Chart.8">
              <p:embed/>
            </p:oleObj>
          </a:graphicData>
        </a:graphic>
      </p:graphicFrame>
      <p:sp>
        <p:nvSpPr>
          <p:cNvPr id="25603" name="Rectangle 3"/>
          <p:cNvSpPr>
            <a:spLocks/>
          </p:cNvSpPr>
          <p:nvPr/>
        </p:nvSpPr>
        <p:spPr bwMode="auto">
          <a:xfrm>
            <a:off x="4889004" y="2049661"/>
            <a:ext cx="973023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r>
              <a:rPr lang="en-US" sz="1000" b="1" dirty="0" err="1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Países</a:t>
            </a:r>
            <a:endParaRPr lang="en-US" sz="1000" b="1" dirty="0"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r>
              <a:rPr lang="en-US" sz="1000" b="1" dirty="0" err="1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Industrializados</a:t>
            </a:r>
            <a:endParaRPr lang="en-US" sz="1000" b="1" dirty="0"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5604" name="Rectangle 4"/>
          <p:cNvSpPr>
            <a:spLocks/>
          </p:cNvSpPr>
          <p:nvPr/>
        </p:nvSpPr>
        <p:spPr bwMode="auto">
          <a:xfrm>
            <a:off x="6460629" y="1794867"/>
            <a:ext cx="1026914" cy="37504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r>
              <a:rPr lang="en-US" sz="1000" b="1" dirty="0" err="1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Países</a:t>
            </a:r>
            <a:endParaRPr lang="en-US" sz="1000" b="1" dirty="0"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r>
              <a:rPr lang="en-US" sz="1000" b="1" dirty="0" err="1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Industrializados</a:t>
            </a:r>
            <a:endParaRPr lang="en-US" sz="1000" b="1" dirty="0"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5605" name="Rectangle 5"/>
          <p:cNvSpPr>
            <a:spLocks/>
          </p:cNvSpPr>
          <p:nvPr/>
        </p:nvSpPr>
        <p:spPr bwMode="auto">
          <a:xfrm>
            <a:off x="5588869" y="3356992"/>
            <a:ext cx="8015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 algn="ctr"/>
            <a:r>
              <a:rPr lang="en-US" sz="1000" b="1" dirty="0" err="1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Países</a:t>
            </a:r>
            <a:endParaRPr lang="en-US" sz="1000" b="1" dirty="0"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ctr"/>
            <a:r>
              <a:rPr lang="en-US" sz="1000" b="1" dirty="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en </a:t>
            </a:r>
            <a:r>
              <a:rPr lang="en-US" sz="1000" b="1" dirty="0" err="1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desarrollo</a:t>
            </a:r>
            <a:endParaRPr lang="en-US" sz="1000" b="1" dirty="0"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5606" name="Rectangle 6"/>
          <p:cNvSpPr>
            <a:spLocks/>
          </p:cNvSpPr>
          <p:nvPr/>
        </p:nvSpPr>
        <p:spPr bwMode="auto">
          <a:xfrm>
            <a:off x="7444012" y="1772840"/>
            <a:ext cx="8015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r>
              <a:rPr lang="en-US" sz="1000" b="1" dirty="0" err="1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Países</a:t>
            </a:r>
            <a:endParaRPr lang="en-US" sz="1000" b="1" dirty="0"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r>
              <a:rPr lang="en-US" sz="1000" b="1" dirty="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en </a:t>
            </a:r>
            <a:r>
              <a:rPr lang="en-US" sz="1000" b="1" dirty="0" err="1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desarrollo</a:t>
            </a:r>
            <a:endParaRPr lang="en-US" sz="1000" b="1" dirty="0"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5607" name="Rectangle 7"/>
          <p:cNvSpPr>
            <a:spLocks/>
          </p:cNvSpPr>
          <p:nvPr/>
        </p:nvSpPr>
        <p:spPr bwMode="auto">
          <a:xfrm>
            <a:off x="4834311" y="4770358"/>
            <a:ext cx="234038" cy="1231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r>
              <a:rPr lang="en-US" sz="800" dirty="0" err="1">
                <a:ea typeface="Helvetica Neue Light" charset="0"/>
                <a:cs typeface="Helvetica Neue Light" charset="0"/>
              </a:rPr>
              <a:t>Rusia</a:t>
            </a:r>
            <a:endParaRPr lang="en-US" sz="800" dirty="0">
              <a:ea typeface="Helvetica Neue Light" charset="0"/>
              <a:cs typeface="Helvetica Neue Light" charset="0"/>
            </a:endParaRPr>
          </a:p>
        </p:txBody>
      </p:sp>
      <p:sp>
        <p:nvSpPr>
          <p:cNvPr id="25608" name="Rectangle 8"/>
          <p:cNvSpPr>
            <a:spLocks/>
          </p:cNvSpPr>
          <p:nvPr/>
        </p:nvSpPr>
        <p:spPr bwMode="auto">
          <a:xfrm>
            <a:off x="6660232" y="4725144"/>
            <a:ext cx="234038" cy="1231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r>
              <a:rPr lang="en-US" sz="800" dirty="0" err="1">
                <a:ea typeface="Helvetica Neue Light" charset="0"/>
                <a:cs typeface="Helvetica Neue Light" charset="0"/>
              </a:rPr>
              <a:t>Rusia</a:t>
            </a:r>
            <a:endParaRPr lang="en-US" sz="800" dirty="0">
              <a:ea typeface="Helvetica Neue Light" charset="0"/>
              <a:cs typeface="Helvetica Neue Light" charset="0"/>
            </a:endParaRPr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>
            <a:off x="4830961" y="4136350"/>
            <a:ext cx="227626" cy="1231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r>
              <a:rPr lang="en-US" sz="800" dirty="0" err="1">
                <a:ea typeface="Helvetica Neue Light" charset="0"/>
                <a:cs typeface="Helvetica Neue Light" charset="0"/>
              </a:rPr>
              <a:t>Otros</a:t>
            </a:r>
            <a:endParaRPr lang="en-US" sz="800" dirty="0">
              <a:ea typeface="Helvetica Neue Light" charset="0"/>
              <a:cs typeface="Helvetica Neue Light" charset="0"/>
            </a:endParaRPr>
          </a:p>
        </p:txBody>
      </p:sp>
      <p:sp>
        <p:nvSpPr>
          <p:cNvPr id="25610" name="Rectangle 10"/>
          <p:cNvSpPr>
            <a:spLocks/>
          </p:cNvSpPr>
          <p:nvPr/>
        </p:nvSpPr>
        <p:spPr bwMode="auto">
          <a:xfrm>
            <a:off x="6652617" y="4136350"/>
            <a:ext cx="227626" cy="1231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r>
              <a:rPr lang="en-US" sz="800" dirty="0" err="1">
                <a:ea typeface="Helvetica Neue Light" charset="0"/>
                <a:cs typeface="Helvetica Neue Light" charset="0"/>
              </a:rPr>
              <a:t>Otros</a:t>
            </a:r>
            <a:endParaRPr lang="en-US" sz="800" dirty="0">
              <a:ea typeface="Helvetica Neue Light" charset="0"/>
              <a:cs typeface="Helvetica Neue Light" charset="0"/>
            </a:endParaRPr>
          </a:p>
        </p:txBody>
      </p:sp>
      <p:sp>
        <p:nvSpPr>
          <p:cNvPr id="25611" name="Rectangle 11"/>
          <p:cNvSpPr>
            <a:spLocks/>
          </p:cNvSpPr>
          <p:nvPr/>
        </p:nvSpPr>
        <p:spPr bwMode="auto">
          <a:xfrm>
            <a:off x="6111255" y="4221088"/>
            <a:ext cx="245260" cy="1231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r>
              <a:rPr lang="en-US" sz="800" dirty="0">
                <a:ea typeface="Helvetica Neue Light" charset="0"/>
                <a:cs typeface="Helvetica Neue Light" charset="0"/>
              </a:rPr>
              <a:t>China</a:t>
            </a:r>
          </a:p>
        </p:txBody>
      </p:sp>
      <p:sp>
        <p:nvSpPr>
          <p:cNvPr id="25612" name="Rectangle 12"/>
          <p:cNvSpPr>
            <a:spLocks/>
          </p:cNvSpPr>
          <p:nvPr/>
        </p:nvSpPr>
        <p:spPr bwMode="auto">
          <a:xfrm>
            <a:off x="7411641" y="3305889"/>
            <a:ext cx="245260" cy="1231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r>
              <a:rPr lang="en-US" sz="800" dirty="0">
                <a:ea typeface="Helvetica Neue Light" charset="0"/>
                <a:cs typeface="Helvetica Neue Light" charset="0"/>
              </a:rPr>
              <a:t>China</a:t>
            </a:r>
          </a:p>
        </p:txBody>
      </p:sp>
      <p:sp>
        <p:nvSpPr>
          <p:cNvPr id="25613" name="Rectangle 13"/>
          <p:cNvSpPr>
            <a:spLocks/>
          </p:cNvSpPr>
          <p:nvPr/>
        </p:nvSpPr>
        <p:spPr bwMode="auto">
          <a:xfrm>
            <a:off x="6138044" y="3933056"/>
            <a:ext cx="209994" cy="1231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r>
              <a:rPr lang="en-US" sz="800" dirty="0">
                <a:ea typeface="Helvetica Neue Light" charset="0"/>
                <a:cs typeface="Helvetica Neue Light" charset="0"/>
              </a:rPr>
              <a:t>India</a:t>
            </a: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7411641" y="2421850"/>
            <a:ext cx="209994" cy="1231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r>
              <a:rPr lang="en-US" sz="800" dirty="0">
                <a:ea typeface="Helvetica Neue Light" charset="0"/>
                <a:cs typeface="Helvetica Neue Light" charset="0"/>
              </a:rPr>
              <a:t>India</a:t>
            </a: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6119069" y="3809945"/>
            <a:ext cx="245260" cy="1231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r>
              <a:rPr lang="en-US" sz="800" dirty="0" err="1">
                <a:ea typeface="Helvetica Neue Light" charset="0"/>
                <a:cs typeface="Helvetica Neue Light" charset="0"/>
              </a:rPr>
              <a:t>Brasil</a:t>
            </a:r>
            <a:endParaRPr lang="en-US" sz="800" dirty="0">
              <a:ea typeface="Helvetica Neue Light" charset="0"/>
              <a:cs typeface="Helvetica Neue Light" charset="0"/>
            </a:endParaRP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7411641" y="2270045"/>
            <a:ext cx="245260" cy="1231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r>
              <a:rPr lang="en-US" sz="800" dirty="0" err="1">
                <a:ea typeface="Helvetica Neue Light" charset="0"/>
                <a:cs typeface="Helvetica Neue Light" charset="0"/>
              </a:rPr>
              <a:t>Brasil</a:t>
            </a:r>
            <a:endParaRPr lang="en-US" sz="800" dirty="0">
              <a:ea typeface="Helvetica Neue Light" charset="0"/>
              <a:cs typeface="Helvetica Neue Light" charset="0"/>
            </a:endParaRPr>
          </a:p>
        </p:txBody>
      </p:sp>
      <p:sp>
        <p:nvSpPr>
          <p:cNvPr id="25617" name="Rectangle 17"/>
          <p:cNvSpPr>
            <a:spLocks/>
          </p:cNvSpPr>
          <p:nvPr/>
        </p:nvSpPr>
        <p:spPr bwMode="auto">
          <a:xfrm>
            <a:off x="6116836" y="4581128"/>
            <a:ext cx="227626" cy="1231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r>
              <a:rPr lang="en-US" sz="800" dirty="0" err="1">
                <a:ea typeface="Helvetica Neue Light" charset="0"/>
                <a:cs typeface="Helvetica Neue Light" charset="0"/>
              </a:rPr>
              <a:t>Otros</a:t>
            </a:r>
            <a:endParaRPr lang="en-US" sz="800" dirty="0">
              <a:ea typeface="Helvetica Neue Light" charset="0"/>
              <a:cs typeface="Helvetica Neue Light" charset="0"/>
            </a:endParaRPr>
          </a:p>
        </p:txBody>
      </p:sp>
      <p:sp>
        <p:nvSpPr>
          <p:cNvPr id="25618" name="Rectangle 18"/>
          <p:cNvSpPr>
            <a:spLocks/>
          </p:cNvSpPr>
          <p:nvPr/>
        </p:nvSpPr>
        <p:spPr bwMode="auto">
          <a:xfrm>
            <a:off x="7429500" y="4359592"/>
            <a:ext cx="227626" cy="1231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r>
              <a:rPr lang="en-US" sz="800" dirty="0" err="1">
                <a:ea typeface="Helvetica Neue Light" charset="0"/>
                <a:cs typeface="Helvetica Neue Light" charset="0"/>
              </a:rPr>
              <a:t>Otros</a:t>
            </a:r>
            <a:endParaRPr lang="en-US" sz="800" dirty="0">
              <a:ea typeface="Helvetica Neue Light" charset="0"/>
              <a:cs typeface="Helvetica Neue Light" charset="0"/>
            </a:endParaRPr>
          </a:p>
        </p:txBody>
      </p:sp>
      <p:graphicFrame>
        <p:nvGraphicFramePr>
          <p:cNvPr id="25619" name="Object 19"/>
          <p:cNvGraphicFramePr>
            <a:graphicFrameLocks/>
          </p:cNvGraphicFramePr>
          <p:nvPr/>
        </p:nvGraphicFramePr>
        <p:xfrm>
          <a:off x="0" y="1285860"/>
          <a:ext cx="5232797" cy="3826371"/>
        </p:xfrm>
        <a:graphic>
          <a:graphicData uri="http://schemas.openxmlformats.org/presentationml/2006/ole">
            <p:oleObj spid="_x0000_s2051" name="Chart" r:id="rId4" imgW="10456116" imgH="7644444" progId="MSGraph.Chart.8">
              <p:embed/>
            </p:oleObj>
          </a:graphicData>
        </a:graphic>
      </p:graphicFrame>
      <p:sp>
        <p:nvSpPr>
          <p:cNvPr id="25620" name="Rectangle 20"/>
          <p:cNvSpPr>
            <a:spLocks/>
          </p:cNvSpPr>
          <p:nvPr/>
        </p:nvSpPr>
        <p:spPr bwMode="auto">
          <a:xfrm>
            <a:off x="7362527" y="5122039"/>
            <a:ext cx="371897" cy="20005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r>
              <a:rPr lang="en-US" sz="1300" dirty="0"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2009</a:t>
            </a:r>
          </a:p>
        </p:txBody>
      </p:sp>
      <p:sp>
        <p:nvSpPr>
          <p:cNvPr id="25621" name="Rectangle 21"/>
          <p:cNvSpPr>
            <a:spLocks/>
          </p:cNvSpPr>
          <p:nvPr/>
        </p:nvSpPr>
        <p:spPr bwMode="auto">
          <a:xfrm>
            <a:off x="5393531" y="5104180"/>
            <a:ext cx="371897" cy="20005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r>
              <a:rPr lang="en-US" sz="1300" dirty="0"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1990</a:t>
            </a:r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>
            <a:off x="1071538" y="3571876"/>
            <a:ext cx="2694533" cy="199801"/>
          </a:xfrm>
          <a:prstGeom prst="line">
            <a:avLst/>
          </a:prstGeom>
          <a:noFill/>
          <a:ln w="25400" cap="flat">
            <a:solidFill>
              <a:schemeClr val="tx1">
                <a:alpha val="68999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88899" dir="17219974" algn="ctr" rotWithShape="0">
              <a:schemeClr val="bg2">
                <a:alpha val="67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3" name="Rectangle 23"/>
          <p:cNvSpPr>
            <a:spLocks/>
          </p:cNvSpPr>
          <p:nvPr/>
        </p:nvSpPr>
        <p:spPr bwMode="auto">
          <a:xfrm>
            <a:off x="3143240" y="3571876"/>
            <a:ext cx="524182" cy="1231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r>
              <a:rPr lang="en-US" sz="800" b="1" dirty="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Meta </a:t>
            </a:r>
            <a:r>
              <a:rPr lang="en-US" sz="800" b="1" dirty="0" err="1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Kioto</a:t>
            </a:r>
            <a:endParaRPr lang="en-US" sz="800" b="1" dirty="0"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5624" name="Rectangle 24"/>
          <p:cNvSpPr>
            <a:spLocks/>
          </p:cNvSpPr>
          <p:nvPr/>
        </p:nvSpPr>
        <p:spPr bwMode="auto">
          <a:xfrm>
            <a:off x="3234780" y="5515511"/>
            <a:ext cx="2391680" cy="9233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r>
              <a:rPr lang="en-US" sz="600" dirty="0" err="1">
                <a:ea typeface="Helvetica Neue Light" charset="0"/>
                <a:cs typeface="Helvetica Neue Light" charset="0"/>
              </a:rPr>
              <a:t>Fuente</a:t>
            </a:r>
            <a:r>
              <a:rPr lang="en-US" sz="600" dirty="0">
                <a:ea typeface="Helvetica Neue Light" charset="0"/>
                <a:cs typeface="Helvetica Neue Light" charset="0"/>
              </a:rPr>
              <a:t>: IEA,  CO2 Emissions from fuel combustion highlights (Edition 2011)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Estrategias</a:t>
            </a:r>
            <a:r>
              <a:rPr lang="en-US" dirty="0" smtClean="0"/>
              <a:t> de </a:t>
            </a:r>
            <a:r>
              <a:rPr lang="en-US" dirty="0" err="1" smtClean="0"/>
              <a:t>Desarrollo</a:t>
            </a:r>
            <a:r>
              <a:rPr lang="en-US" dirty="0" smtClean="0"/>
              <a:t> </a:t>
            </a:r>
            <a:r>
              <a:rPr lang="en-US" dirty="0" err="1" smtClean="0"/>
              <a:t>Bajo</a:t>
            </a:r>
            <a:r>
              <a:rPr lang="en-US" dirty="0" smtClean="0"/>
              <a:t> en </a:t>
            </a:r>
            <a:r>
              <a:rPr lang="en-US" dirty="0" err="1" smtClean="0"/>
              <a:t>Carbono</a:t>
            </a:r>
            <a:endParaRPr lang="en-US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 smtClean="0"/>
              <a:t>Países que se encuentran adelantando estrategias nacionales bajas en carbono</a:t>
            </a:r>
            <a:endParaRPr lang="en-US" sz="3200" dirty="0"/>
          </a:p>
        </p:txBody>
      </p:sp>
      <p:pic>
        <p:nvPicPr>
          <p:cNvPr id="4" name="Content Placeholder 3" descr="PAISES EDB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3357562"/>
            <a:ext cx="4643470" cy="232173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88040"/>
            <a:ext cx="7472386" cy="1252728"/>
          </a:xfrm>
        </p:spPr>
        <p:txBody>
          <a:bodyPr>
            <a:noAutofit/>
          </a:bodyPr>
          <a:lstStyle/>
          <a:p>
            <a:pPr algn="l"/>
            <a:r>
              <a:rPr lang="es-ES" sz="3600" dirty="0" smtClean="0"/>
              <a:t>¿</a:t>
            </a:r>
            <a:r>
              <a:rPr lang="es-ES" sz="3600" noProof="0" dirty="0" smtClean="0"/>
              <a:t>Porqué necesitamos una Estrategia de Desarrollo Bajo en Carbono?</a:t>
            </a:r>
            <a:endParaRPr lang="es-ES" sz="3600" noProof="0" dirty="0"/>
          </a:p>
        </p:txBody>
      </p:sp>
      <p:sp>
        <p:nvSpPr>
          <p:cNvPr id="30721" name="Rectangle 1"/>
          <p:cNvSpPr>
            <a:spLocks noGrp="1" noChangeArrowheads="1"/>
          </p:cNvSpPr>
          <p:nvPr>
            <p:ph idx="1"/>
          </p:nvPr>
        </p:nvSpPr>
        <p:spPr>
          <a:xfrm>
            <a:off x="611560" y="2132856"/>
            <a:ext cx="7772400" cy="3719533"/>
          </a:xfrm>
          <a:ln/>
        </p:spPr>
        <p:txBody>
          <a:bodyPr/>
          <a:lstStyle/>
          <a:p>
            <a:r>
              <a:rPr lang="es-ES" sz="2000" noProof="0" dirty="0" smtClean="0"/>
              <a:t>Preparar la competitividad de nuestra economía para un escenario global de bajo carbono. </a:t>
            </a:r>
          </a:p>
          <a:p>
            <a:r>
              <a:rPr lang="es-ES" sz="2000" noProof="0" dirty="0" smtClean="0"/>
              <a:t>Aprovechar oportunidades para lograr nuestros objetivos de desarrollo de forma carbono eficiente. </a:t>
            </a:r>
          </a:p>
          <a:p>
            <a:r>
              <a:rPr lang="es-ES" sz="2000" noProof="0" dirty="0" smtClean="0"/>
              <a:t>Tener claridad sobre el grado de contribución del país en los esfuerzos globales de reducción de emisiones de gases efecto invernadero. </a:t>
            </a:r>
          </a:p>
          <a:p>
            <a:r>
              <a:rPr lang="es-ES" sz="2000" dirty="0" smtClean="0"/>
              <a:t>Aprovechar recursos de cooperación orientados a la mitigación del cambio climático  (Compromiso Acuerdo de Copenhague: USD$ 100.000 millones por año para el 2020).</a:t>
            </a:r>
            <a:endParaRPr lang="es-ES" sz="2000" noProof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2272</TotalTime>
  <Words>1020</Words>
  <Application>Microsoft Office PowerPoint</Application>
  <PresentationFormat>Presentación en pantalla (4:3)</PresentationFormat>
  <Paragraphs>188</Paragraphs>
  <Slides>28</Slides>
  <Notes>0</Notes>
  <HiddenSlides>2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0" baseType="lpstr">
      <vt:lpstr>Module</vt:lpstr>
      <vt:lpstr>Chart</vt:lpstr>
      <vt:lpstr>Potencial de mitigación del Cambio Climático en el sector agrícola en Colombia</vt:lpstr>
      <vt:lpstr>Ecoversa</vt:lpstr>
      <vt:lpstr>Esfuerzo requerido para la mitigación del cambio climático.</vt:lpstr>
      <vt:lpstr>El esfuerzo global está claro… pero no el individual</vt:lpstr>
      <vt:lpstr>El esfuerzo global esta claro… pero no el individual</vt:lpstr>
      <vt:lpstr>Emisiones globales de gases crecen exponencialmente por el aporte de economías emergentes</vt:lpstr>
      <vt:lpstr>Estrategias de Desarrollo Bajo en Carbono</vt:lpstr>
      <vt:lpstr>Países que se encuentran adelantando estrategias nacionales bajas en carbono</vt:lpstr>
      <vt:lpstr>¿Porqué necesitamos una Estrategia de Desarrollo Bajo en Carbono?</vt:lpstr>
      <vt:lpstr>La estrategia soportará los objetivos de desarrollo nacional</vt:lpstr>
      <vt:lpstr>Etapas de la Estrategia</vt:lpstr>
      <vt:lpstr>Importancia del Sector Agrícola</vt:lpstr>
      <vt:lpstr>Participación a nivel mundial</vt:lpstr>
      <vt:lpstr>Sector Agrícola en algunos países LAC</vt:lpstr>
      <vt:lpstr>En Colombia el sector agropecuario es el de mayor emisiones</vt:lpstr>
      <vt:lpstr>Comportamiento  histórico y proyectado emsiones en Colombia</vt:lpstr>
      <vt:lpstr>Las emisiones se concentran en ganadería bovina</vt:lpstr>
      <vt:lpstr>Emisiones pecuarias</vt:lpstr>
      <vt:lpstr>Emisiones en finca por cultivo </vt:lpstr>
      <vt:lpstr>Emisiones en agroindustria</vt:lpstr>
      <vt:lpstr>Alternativas y potencial de mitigación </vt:lpstr>
      <vt:lpstr>Alternativas de mitigación</vt:lpstr>
      <vt:lpstr>Alternativas de mitigación</vt:lpstr>
      <vt:lpstr>Potencial energético residuos</vt:lpstr>
      <vt:lpstr>Costo efectividad de las medidas</vt:lpstr>
      <vt:lpstr>Principales Retos y Barreras</vt:lpstr>
      <vt:lpstr>Mitigación en sector agropecuario</vt:lpstr>
      <vt:lpstr>Etapas de la Estrategia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 DE FACTIBILIDAD Y ESTUDIO DE IMPACTO AMBIENTAL FASE 1</dc:title>
  <dc:creator>user</dc:creator>
  <cp:lastModifiedBy>Javier y MC</cp:lastModifiedBy>
  <cp:revision>87</cp:revision>
  <dcterms:created xsi:type="dcterms:W3CDTF">2012-11-22T14:18:25Z</dcterms:created>
  <dcterms:modified xsi:type="dcterms:W3CDTF">2012-11-30T14:18:19Z</dcterms:modified>
</cp:coreProperties>
</file>