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91" r:id="rId2"/>
    <p:sldId id="257" r:id="rId3"/>
    <p:sldId id="298" r:id="rId4"/>
    <p:sldId id="301" r:id="rId5"/>
    <p:sldId id="292" r:id="rId6"/>
    <p:sldId id="302" r:id="rId7"/>
    <p:sldId id="304" r:id="rId8"/>
    <p:sldId id="305" r:id="rId9"/>
    <p:sldId id="306" r:id="rId10"/>
    <p:sldId id="287" r:id="rId11"/>
    <p:sldId id="299" r:id="rId12"/>
    <p:sldId id="307" r:id="rId13"/>
    <p:sldId id="300" r:id="rId14"/>
    <p:sldId id="311" r:id="rId15"/>
    <p:sldId id="310" r:id="rId16"/>
    <p:sldId id="308" r:id="rId17"/>
  </p:sldIdLst>
  <p:sldSz cx="9144000" cy="6858000" type="screen4x3"/>
  <p:notesSz cx="6883400" cy="9294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D7D2FA"/>
    <a:srgbClr val="000099"/>
    <a:srgbClr val="E65138"/>
    <a:srgbClr val="B5816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9" autoAdjust="0"/>
  </p:normalViewPr>
  <p:slideViewPr>
    <p:cSldViewPr>
      <p:cViewPr>
        <p:scale>
          <a:sx n="75" d="100"/>
          <a:sy n="75" d="100"/>
        </p:scale>
        <p:origin x="-1236" y="96"/>
      </p:cViewPr>
      <p:guideLst>
        <p:guide orient="horz" pos="2160"/>
        <p:guide pos="2925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image" Target="../media/image19.png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image" Target="../media/image19.png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C985E1-A2F0-4FEC-B340-504ECEBF779E}" type="doc">
      <dgm:prSet loTypeId="urn:microsoft.com/office/officeart/2005/8/layout/vList4" loCatId="list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es-ES"/>
        </a:p>
      </dgm:t>
    </dgm:pt>
    <dgm:pt modelId="{64CF811C-B83A-437E-9783-CE53154257FF}">
      <dgm:prSet phldrT="[Texto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s-CO" sz="1600" b="1" dirty="0" smtClean="0">
              <a:latin typeface="Century Gothic" pitchFamily="34" charset="0"/>
            </a:rPr>
            <a:t>Ubicación geográfica</a:t>
          </a:r>
          <a:r>
            <a:rPr lang="es-CO" sz="1600" dirty="0" smtClean="0">
              <a:latin typeface="Century Gothic" pitchFamily="34" charset="0"/>
            </a:rPr>
            <a:t>: reservas naturales, comunidades indígenas, entre otros.</a:t>
          </a:r>
          <a:endParaRPr lang="es-ES" sz="1600" dirty="0">
            <a:latin typeface="Century Gothic" pitchFamily="34" charset="0"/>
          </a:endParaRPr>
        </a:p>
      </dgm:t>
    </dgm:pt>
    <dgm:pt modelId="{1DEA61B4-2A54-4EBA-98B9-ED7DD9AA84A3}" type="parTrans" cxnId="{EA5F75ED-AD4D-43A4-B589-3FB93B28491C}">
      <dgm:prSet/>
      <dgm:spPr/>
      <dgm:t>
        <a:bodyPr/>
        <a:lstStyle/>
        <a:p>
          <a:endParaRPr lang="es-ES"/>
        </a:p>
      </dgm:t>
    </dgm:pt>
    <dgm:pt modelId="{3F1DAA1A-C222-4CB7-9296-3398DC4B5341}" type="sibTrans" cxnId="{EA5F75ED-AD4D-43A4-B589-3FB93B28491C}">
      <dgm:prSet/>
      <dgm:spPr/>
      <dgm:t>
        <a:bodyPr/>
        <a:lstStyle/>
        <a:p>
          <a:endParaRPr lang="es-ES"/>
        </a:p>
      </dgm:t>
    </dgm:pt>
    <dgm:pt modelId="{891901DE-80F7-4740-81D6-1849806A3E41}">
      <dgm:prSet phldrT="[Texto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s-CO" sz="1600" b="1" dirty="0" smtClean="0">
              <a:latin typeface="Century Gothic" pitchFamily="34" charset="0"/>
            </a:rPr>
            <a:t>Antecedentes ambientales y sociales: </a:t>
          </a:r>
          <a:r>
            <a:rPr lang="es-CO" sz="1600" dirty="0" smtClean="0">
              <a:latin typeface="Century Gothic" pitchFamily="34" charset="0"/>
            </a:rPr>
            <a:t>inundaciones, desbordamientos, explosiones</a:t>
          </a:r>
          <a:r>
            <a:rPr lang="es-CO" sz="2000" dirty="0" smtClean="0"/>
            <a:t>.</a:t>
          </a:r>
          <a:endParaRPr lang="es-ES" sz="2000" dirty="0"/>
        </a:p>
      </dgm:t>
    </dgm:pt>
    <dgm:pt modelId="{AC82A8AD-7685-4775-8120-2C825ADDF09F}" type="parTrans" cxnId="{FD60D0ED-0CB8-47A2-B2F0-BD39DE1A7BCD}">
      <dgm:prSet/>
      <dgm:spPr/>
      <dgm:t>
        <a:bodyPr/>
        <a:lstStyle/>
        <a:p>
          <a:endParaRPr lang="es-ES"/>
        </a:p>
      </dgm:t>
    </dgm:pt>
    <dgm:pt modelId="{B65BC5AD-BD46-44D5-9752-B1B4490288DA}" type="sibTrans" cxnId="{FD60D0ED-0CB8-47A2-B2F0-BD39DE1A7BCD}">
      <dgm:prSet/>
      <dgm:spPr/>
      <dgm:t>
        <a:bodyPr/>
        <a:lstStyle/>
        <a:p>
          <a:endParaRPr lang="es-ES"/>
        </a:p>
      </dgm:t>
    </dgm:pt>
    <dgm:pt modelId="{530D0243-7884-4D8A-8183-AD0F893A4C3E}">
      <dgm:prSet phldrT="[Texto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s-CO" sz="1600" b="1" dirty="0" smtClean="0">
              <a:latin typeface="Century Gothic" pitchFamily="34" charset="0"/>
            </a:rPr>
            <a:t>Insumos necesarios para la actividad productiva</a:t>
          </a:r>
          <a:r>
            <a:rPr lang="es-CO" sz="2000" dirty="0" smtClean="0">
              <a:latin typeface="Century Gothic" pitchFamily="34" charset="0"/>
            </a:rPr>
            <a:t>: </a:t>
          </a:r>
          <a:r>
            <a:rPr lang="es-CO" sz="1600" dirty="0" smtClean="0">
              <a:latin typeface="Century Gothic" pitchFamily="34" charset="0"/>
            </a:rPr>
            <a:t>¿alguna sustancia prohibida?</a:t>
          </a:r>
          <a:endParaRPr lang="es-ES" sz="1600" dirty="0">
            <a:latin typeface="Century Gothic" pitchFamily="34" charset="0"/>
          </a:endParaRPr>
        </a:p>
      </dgm:t>
    </dgm:pt>
    <dgm:pt modelId="{ABC1FA80-EBE3-46C9-BD37-AAC24E0D15B2}" type="parTrans" cxnId="{97B724C3-9204-470B-9398-A6DC96AE5E4B}">
      <dgm:prSet/>
      <dgm:spPr/>
      <dgm:t>
        <a:bodyPr/>
        <a:lstStyle/>
        <a:p>
          <a:endParaRPr lang="es-ES"/>
        </a:p>
      </dgm:t>
    </dgm:pt>
    <dgm:pt modelId="{88CFBEDE-28E4-41CD-9CFC-2ACADD87E8B7}" type="sibTrans" cxnId="{97B724C3-9204-470B-9398-A6DC96AE5E4B}">
      <dgm:prSet/>
      <dgm:spPr/>
      <dgm:t>
        <a:bodyPr/>
        <a:lstStyle/>
        <a:p>
          <a:endParaRPr lang="es-ES"/>
        </a:p>
      </dgm:t>
    </dgm:pt>
    <dgm:pt modelId="{E0C916FB-84D0-4E4C-9DE5-1967E55B986A}">
      <dgm:prSet phldrT="[Texto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s-CO" sz="1600" b="1" dirty="0" smtClean="0">
              <a:latin typeface="Century Gothic" pitchFamily="34" charset="0"/>
            </a:rPr>
            <a:t>Cumplimiento de aspectos normativos (licencia ambiental, permisos, cumplimiento laboral)</a:t>
          </a:r>
          <a:endParaRPr lang="es-ES" sz="1600" dirty="0">
            <a:latin typeface="Century Gothic" pitchFamily="34" charset="0"/>
          </a:endParaRPr>
        </a:p>
      </dgm:t>
    </dgm:pt>
    <dgm:pt modelId="{109F76BE-88B4-433B-9765-C3E77F9170C4}" type="parTrans" cxnId="{B8EAD75B-13C2-4A6F-8BD6-0F0A247D0F80}">
      <dgm:prSet/>
      <dgm:spPr/>
      <dgm:t>
        <a:bodyPr/>
        <a:lstStyle/>
        <a:p>
          <a:endParaRPr lang="es-ES"/>
        </a:p>
      </dgm:t>
    </dgm:pt>
    <dgm:pt modelId="{A1B4BDD0-0001-4392-A098-DF95CDBECC54}" type="sibTrans" cxnId="{B8EAD75B-13C2-4A6F-8BD6-0F0A247D0F80}">
      <dgm:prSet/>
      <dgm:spPr/>
      <dgm:t>
        <a:bodyPr/>
        <a:lstStyle/>
        <a:p>
          <a:endParaRPr lang="es-ES"/>
        </a:p>
      </dgm:t>
    </dgm:pt>
    <dgm:pt modelId="{6BF13040-988C-4D1A-9410-15623FB6C91C}">
      <dgm:prSet phldrT="[Texto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s-CO" sz="1800" b="1" dirty="0" smtClean="0">
              <a:latin typeface="Century Gothic" pitchFamily="34" charset="0"/>
            </a:rPr>
            <a:t>Impactos ambientales y medidas de manejo y control</a:t>
          </a:r>
          <a:endParaRPr lang="es-ES" sz="1800" dirty="0">
            <a:latin typeface="Century Gothic" pitchFamily="34" charset="0"/>
          </a:endParaRPr>
        </a:p>
      </dgm:t>
    </dgm:pt>
    <dgm:pt modelId="{06E61529-394C-41BE-89AD-0D8D5146E7B2}" type="parTrans" cxnId="{DDF5CCE7-1120-4C23-97EE-4BD4AB10E58B}">
      <dgm:prSet/>
      <dgm:spPr/>
      <dgm:t>
        <a:bodyPr/>
        <a:lstStyle/>
        <a:p>
          <a:endParaRPr lang="es-ES"/>
        </a:p>
      </dgm:t>
    </dgm:pt>
    <dgm:pt modelId="{F801D30B-470C-457F-BA7A-5FCD6FAADB84}" type="sibTrans" cxnId="{DDF5CCE7-1120-4C23-97EE-4BD4AB10E58B}">
      <dgm:prSet/>
      <dgm:spPr/>
      <dgm:t>
        <a:bodyPr/>
        <a:lstStyle/>
        <a:p>
          <a:endParaRPr lang="es-ES"/>
        </a:p>
      </dgm:t>
    </dgm:pt>
    <dgm:pt modelId="{F990252A-758B-42A9-B589-07AC9A0D030A}">
      <dgm:prSet phldrT="[Texto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s-CO" sz="1800" b="1" dirty="0" smtClean="0">
              <a:latin typeface="Century Gothic" pitchFamily="34" charset="0"/>
            </a:rPr>
            <a:t>Certificaciones, reconocimientos, vinculación a iniciativas de sostenibilidad</a:t>
          </a:r>
          <a:endParaRPr lang="es-ES" sz="1800" b="1" dirty="0" smtClean="0">
            <a:latin typeface="Century Gothic" pitchFamily="34" charset="0"/>
          </a:endParaRPr>
        </a:p>
      </dgm:t>
    </dgm:pt>
    <dgm:pt modelId="{3861D200-FAAB-450D-A9B6-8B935AE506D6}" type="parTrans" cxnId="{66B2C827-5369-4204-B8B9-5A4FC30CC1E9}">
      <dgm:prSet/>
      <dgm:spPr/>
      <dgm:t>
        <a:bodyPr/>
        <a:lstStyle/>
        <a:p>
          <a:endParaRPr lang="es-ES"/>
        </a:p>
      </dgm:t>
    </dgm:pt>
    <dgm:pt modelId="{4621C406-DE0C-419C-A8A2-A8376C21F1BC}" type="sibTrans" cxnId="{66B2C827-5369-4204-B8B9-5A4FC30CC1E9}">
      <dgm:prSet/>
      <dgm:spPr/>
      <dgm:t>
        <a:bodyPr/>
        <a:lstStyle/>
        <a:p>
          <a:endParaRPr lang="es-ES"/>
        </a:p>
      </dgm:t>
    </dgm:pt>
    <dgm:pt modelId="{1F43A61C-7609-4323-82D5-9EB80AD34316}" type="pres">
      <dgm:prSet presAssocID="{83C985E1-A2F0-4FEC-B340-504ECEBF779E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447FCCF-773D-485A-96D3-005564E4D17B}" type="pres">
      <dgm:prSet presAssocID="{64CF811C-B83A-437E-9783-CE53154257FF}" presName="comp" presStyleCnt="0"/>
      <dgm:spPr/>
      <dgm:t>
        <a:bodyPr/>
        <a:lstStyle/>
        <a:p>
          <a:endParaRPr lang="es-ES"/>
        </a:p>
      </dgm:t>
    </dgm:pt>
    <dgm:pt modelId="{1F6EFA41-F8AA-4C14-8DBA-69517CD79ED0}" type="pres">
      <dgm:prSet presAssocID="{64CF811C-B83A-437E-9783-CE53154257FF}" presName="box" presStyleLbl="node1" presStyleIdx="0" presStyleCnt="6"/>
      <dgm:spPr/>
      <dgm:t>
        <a:bodyPr/>
        <a:lstStyle/>
        <a:p>
          <a:endParaRPr lang="es-ES"/>
        </a:p>
      </dgm:t>
    </dgm:pt>
    <dgm:pt modelId="{93FBB3BA-8ACA-487A-9F47-ED2381B08EAD}" type="pres">
      <dgm:prSet presAssocID="{64CF811C-B83A-437E-9783-CE53154257FF}" presName="img" presStyleLbl="fgImgPlace1" presStyleIdx="0" presStyleCnt="6" custScaleX="69372" custLinFactNeighborX="-16214" custLinFactNeighborY="-208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A2755CEA-3E1D-4C6B-80BB-EDD99600728A}" type="pres">
      <dgm:prSet presAssocID="{64CF811C-B83A-437E-9783-CE53154257FF}" presName="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E164BE-317D-4097-8D27-AE395683B2ED}" type="pres">
      <dgm:prSet presAssocID="{3F1DAA1A-C222-4CB7-9296-3398DC4B5341}" presName="spacer" presStyleCnt="0"/>
      <dgm:spPr/>
      <dgm:t>
        <a:bodyPr/>
        <a:lstStyle/>
        <a:p>
          <a:endParaRPr lang="es-ES"/>
        </a:p>
      </dgm:t>
    </dgm:pt>
    <dgm:pt modelId="{DE6B86C9-2701-4E81-BB60-3478B40EF6FE}" type="pres">
      <dgm:prSet presAssocID="{891901DE-80F7-4740-81D6-1849806A3E41}" presName="comp" presStyleCnt="0"/>
      <dgm:spPr/>
      <dgm:t>
        <a:bodyPr/>
        <a:lstStyle/>
        <a:p>
          <a:endParaRPr lang="es-ES"/>
        </a:p>
      </dgm:t>
    </dgm:pt>
    <dgm:pt modelId="{C9530DC6-AFAA-4CC0-9D0A-F9D2D31F98D4}" type="pres">
      <dgm:prSet presAssocID="{891901DE-80F7-4740-81D6-1849806A3E41}" presName="box" presStyleLbl="node1" presStyleIdx="1" presStyleCnt="6"/>
      <dgm:spPr/>
      <dgm:t>
        <a:bodyPr/>
        <a:lstStyle/>
        <a:p>
          <a:endParaRPr lang="es-ES"/>
        </a:p>
      </dgm:t>
    </dgm:pt>
    <dgm:pt modelId="{F6E63D40-2016-4DB3-87FC-01F826FFC564}" type="pres">
      <dgm:prSet presAssocID="{891901DE-80F7-4740-81D6-1849806A3E41}" presName="img" presStyleLbl="fgImgPlace1" presStyleIdx="1" presStyleCnt="6" custScaleX="74772" custLinFactNeighborX="-20718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E2182506-FFC3-4600-BFCF-CB8ABC74AB21}" type="pres">
      <dgm:prSet presAssocID="{891901DE-80F7-4740-81D6-1849806A3E41}" presName="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90F6C4D-C1DF-48AD-B993-28B333102078}" type="pres">
      <dgm:prSet presAssocID="{B65BC5AD-BD46-44D5-9752-B1B4490288DA}" presName="spacer" presStyleCnt="0"/>
      <dgm:spPr/>
      <dgm:t>
        <a:bodyPr/>
        <a:lstStyle/>
        <a:p>
          <a:endParaRPr lang="es-ES"/>
        </a:p>
      </dgm:t>
    </dgm:pt>
    <dgm:pt modelId="{0F9EA3BF-4186-4F3A-979D-359D7960B663}" type="pres">
      <dgm:prSet presAssocID="{530D0243-7884-4D8A-8183-AD0F893A4C3E}" presName="comp" presStyleCnt="0"/>
      <dgm:spPr/>
      <dgm:t>
        <a:bodyPr/>
        <a:lstStyle/>
        <a:p>
          <a:endParaRPr lang="es-ES"/>
        </a:p>
      </dgm:t>
    </dgm:pt>
    <dgm:pt modelId="{43022E04-383E-4714-A690-E30BF142C65F}" type="pres">
      <dgm:prSet presAssocID="{530D0243-7884-4D8A-8183-AD0F893A4C3E}" presName="box" presStyleLbl="node1" presStyleIdx="2" presStyleCnt="6"/>
      <dgm:spPr/>
      <dgm:t>
        <a:bodyPr/>
        <a:lstStyle/>
        <a:p>
          <a:endParaRPr lang="es-ES"/>
        </a:p>
      </dgm:t>
    </dgm:pt>
    <dgm:pt modelId="{7A1E3075-98F5-4681-982C-F7B75F2B9110}" type="pres">
      <dgm:prSet presAssocID="{530D0243-7884-4D8A-8183-AD0F893A4C3E}" presName="img" presStyleLbl="fgImgPlace1" presStyleIdx="2" presStyleCnt="6" custScaleX="74772" custLinFactNeighborX="-20718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FF6E108F-FDB2-457E-9E28-E49419136C5B}" type="pres">
      <dgm:prSet presAssocID="{530D0243-7884-4D8A-8183-AD0F893A4C3E}" presName="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BABA54-2114-4F9C-BBD2-AC310BE63C34}" type="pres">
      <dgm:prSet presAssocID="{88CFBEDE-28E4-41CD-9CFC-2ACADD87E8B7}" presName="spacer" presStyleCnt="0"/>
      <dgm:spPr/>
      <dgm:t>
        <a:bodyPr/>
        <a:lstStyle/>
        <a:p>
          <a:endParaRPr lang="es-ES"/>
        </a:p>
      </dgm:t>
    </dgm:pt>
    <dgm:pt modelId="{2909E543-822F-4990-B738-105BC8F0F7D4}" type="pres">
      <dgm:prSet presAssocID="{E0C916FB-84D0-4E4C-9DE5-1967E55B986A}" presName="comp" presStyleCnt="0"/>
      <dgm:spPr/>
      <dgm:t>
        <a:bodyPr/>
        <a:lstStyle/>
        <a:p>
          <a:endParaRPr lang="es-ES"/>
        </a:p>
      </dgm:t>
    </dgm:pt>
    <dgm:pt modelId="{CF43A48E-31E1-4721-9CFE-CE999ED4CA1E}" type="pres">
      <dgm:prSet presAssocID="{E0C916FB-84D0-4E4C-9DE5-1967E55B986A}" presName="box" presStyleLbl="node1" presStyleIdx="3" presStyleCnt="6"/>
      <dgm:spPr/>
      <dgm:t>
        <a:bodyPr/>
        <a:lstStyle/>
        <a:p>
          <a:endParaRPr lang="es-ES"/>
        </a:p>
      </dgm:t>
    </dgm:pt>
    <dgm:pt modelId="{8CF4F462-8DAB-4FFD-9428-4C2D88D48A75}" type="pres">
      <dgm:prSet presAssocID="{E0C916FB-84D0-4E4C-9DE5-1967E55B986A}" presName="img" presStyleLbl="fgImgPlace1" presStyleIdx="3" presStyleCnt="6" custScaleX="74772" custLinFactNeighborX="-18018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9BA8A893-3514-406B-870D-FFDBD9D05183}" type="pres">
      <dgm:prSet presAssocID="{E0C916FB-84D0-4E4C-9DE5-1967E55B986A}" presName="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293609A-D261-46E7-A8C1-3C00292C2975}" type="pres">
      <dgm:prSet presAssocID="{A1B4BDD0-0001-4392-A098-DF95CDBECC54}" presName="spacer" presStyleCnt="0"/>
      <dgm:spPr/>
      <dgm:t>
        <a:bodyPr/>
        <a:lstStyle/>
        <a:p>
          <a:endParaRPr lang="es-ES"/>
        </a:p>
      </dgm:t>
    </dgm:pt>
    <dgm:pt modelId="{0A57EB9D-C300-4F0A-A5A6-B11989A2E607}" type="pres">
      <dgm:prSet presAssocID="{6BF13040-988C-4D1A-9410-15623FB6C91C}" presName="comp" presStyleCnt="0"/>
      <dgm:spPr/>
      <dgm:t>
        <a:bodyPr/>
        <a:lstStyle/>
        <a:p>
          <a:endParaRPr lang="es-ES"/>
        </a:p>
      </dgm:t>
    </dgm:pt>
    <dgm:pt modelId="{7F98E06D-4D98-4E32-B917-344E64FC0372}" type="pres">
      <dgm:prSet presAssocID="{6BF13040-988C-4D1A-9410-15623FB6C91C}" presName="box" presStyleLbl="node1" presStyleIdx="4" presStyleCnt="6"/>
      <dgm:spPr/>
      <dgm:t>
        <a:bodyPr/>
        <a:lstStyle/>
        <a:p>
          <a:endParaRPr lang="es-ES"/>
        </a:p>
      </dgm:t>
    </dgm:pt>
    <dgm:pt modelId="{635D079B-2235-4190-97EE-C8950D08AD6E}" type="pres">
      <dgm:prSet presAssocID="{6BF13040-988C-4D1A-9410-15623FB6C91C}" presName="img" presStyleLbl="fgImgPlace1" presStyleIdx="4" presStyleCnt="6" custScaleX="69373" custLinFactNeighborX="-22523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7892EBD6-DB9F-4447-AE29-0AD27A33D9E5}" type="pres">
      <dgm:prSet presAssocID="{6BF13040-988C-4D1A-9410-15623FB6C91C}" presName="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1BC5A5D-DDBF-42EF-ADDE-F78C9E6FD965}" type="pres">
      <dgm:prSet presAssocID="{F801D30B-470C-457F-BA7A-5FCD6FAADB84}" presName="spacer" presStyleCnt="0"/>
      <dgm:spPr/>
      <dgm:t>
        <a:bodyPr/>
        <a:lstStyle/>
        <a:p>
          <a:endParaRPr lang="es-ES"/>
        </a:p>
      </dgm:t>
    </dgm:pt>
    <dgm:pt modelId="{CFE15DA1-E1A3-4A0C-9524-777571CA4899}" type="pres">
      <dgm:prSet presAssocID="{F990252A-758B-42A9-B589-07AC9A0D030A}" presName="comp" presStyleCnt="0"/>
      <dgm:spPr/>
      <dgm:t>
        <a:bodyPr/>
        <a:lstStyle/>
        <a:p>
          <a:endParaRPr lang="es-ES"/>
        </a:p>
      </dgm:t>
    </dgm:pt>
    <dgm:pt modelId="{EF1BC6A5-41F7-422F-BA3D-DAD3DEFC8272}" type="pres">
      <dgm:prSet presAssocID="{F990252A-758B-42A9-B589-07AC9A0D030A}" presName="box" presStyleLbl="node1" presStyleIdx="5" presStyleCnt="6"/>
      <dgm:spPr/>
      <dgm:t>
        <a:bodyPr/>
        <a:lstStyle/>
        <a:p>
          <a:endParaRPr lang="es-ES"/>
        </a:p>
      </dgm:t>
    </dgm:pt>
    <dgm:pt modelId="{0B03CC98-97C2-40A0-8637-386BBE4E4C66}" type="pres">
      <dgm:prSet presAssocID="{F990252A-758B-42A9-B589-07AC9A0D030A}" presName="img" presStyleLbl="fgImgPlace1" presStyleIdx="5" presStyleCnt="6" custScaleX="69371" custLinFactNeighborX="-27027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2EB9FF50-22DE-4049-A4A0-6CD98E38B2C0}" type="pres">
      <dgm:prSet presAssocID="{F990252A-758B-42A9-B589-07AC9A0D030A}" presName="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833E064-733D-4270-A736-B1133E8B1C4A}" type="presOf" srcId="{F990252A-758B-42A9-B589-07AC9A0D030A}" destId="{EF1BC6A5-41F7-422F-BA3D-DAD3DEFC8272}" srcOrd="0" destOrd="0" presId="urn:microsoft.com/office/officeart/2005/8/layout/vList4"/>
    <dgm:cxn modelId="{B8EAD75B-13C2-4A6F-8BD6-0F0A247D0F80}" srcId="{83C985E1-A2F0-4FEC-B340-504ECEBF779E}" destId="{E0C916FB-84D0-4E4C-9DE5-1967E55B986A}" srcOrd="3" destOrd="0" parTransId="{109F76BE-88B4-433B-9765-C3E77F9170C4}" sibTransId="{A1B4BDD0-0001-4392-A098-DF95CDBECC54}"/>
    <dgm:cxn modelId="{2F75BCBD-428C-423E-BE74-6DDBCDFE0A05}" type="presOf" srcId="{530D0243-7884-4D8A-8183-AD0F893A4C3E}" destId="{43022E04-383E-4714-A690-E30BF142C65F}" srcOrd="0" destOrd="0" presId="urn:microsoft.com/office/officeart/2005/8/layout/vList4"/>
    <dgm:cxn modelId="{DDF5CCE7-1120-4C23-97EE-4BD4AB10E58B}" srcId="{83C985E1-A2F0-4FEC-B340-504ECEBF779E}" destId="{6BF13040-988C-4D1A-9410-15623FB6C91C}" srcOrd="4" destOrd="0" parTransId="{06E61529-394C-41BE-89AD-0D8D5146E7B2}" sibTransId="{F801D30B-470C-457F-BA7A-5FCD6FAADB84}"/>
    <dgm:cxn modelId="{AF57D28D-3373-4B98-BFEA-6386C19874E3}" type="presOf" srcId="{6BF13040-988C-4D1A-9410-15623FB6C91C}" destId="{7892EBD6-DB9F-4447-AE29-0AD27A33D9E5}" srcOrd="1" destOrd="0" presId="urn:microsoft.com/office/officeart/2005/8/layout/vList4"/>
    <dgm:cxn modelId="{6536AC01-DF21-478A-8B60-E796BBCACCDF}" type="presOf" srcId="{F990252A-758B-42A9-B589-07AC9A0D030A}" destId="{2EB9FF50-22DE-4049-A4A0-6CD98E38B2C0}" srcOrd="1" destOrd="0" presId="urn:microsoft.com/office/officeart/2005/8/layout/vList4"/>
    <dgm:cxn modelId="{17C88FC2-A565-4058-B5BE-82887115CF8D}" type="presOf" srcId="{6BF13040-988C-4D1A-9410-15623FB6C91C}" destId="{7F98E06D-4D98-4E32-B917-344E64FC0372}" srcOrd="0" destOrd="0" presId="urn:microsoft.com/office/officeart/2005/8/layout/vList4"/>
    <dgm:cxn modelId="{FD60D0ED-0CB8-47A2-B2F0-BD39DE1A7BCD}" srcId="{83C985E1-A2F0-4FEC-B340-504ECEBF779E}" destId="{891901DE-80F7-4740-81D6-1849806A3E41}" srcOrd="1" destOrd="0" parTransId="{AC82A8AD-7685-4775-8120-2C825ADDF09F}" sibTransId="{B65BC5AD-BD46-44D5-9752-B1B4490288DA}"/>
    <dgm:cxn modelId="{A66E3DD3-5453-4683-BDE4-6E6534FB4903}" type="presOf" srcId="{891901DE-80F7-4740-81D6-1849806A3E41}" destId="{C9530DC6-AFAA-4CC0-9D0A-F9D2D31F98D4}" srcOrd="0" destOrd="0" presId="urn:microsoft.com/office/officeart/2005/8/layout/vList4"/>
    <dgm:cxn modelId="{EA5F75ED-AD4D-43A4-B589-3FB93B28491C}" srcId="{83C985E1-A2F0-4FEC-B340-504ECEBF779E}" destId="{64CF811C-B83A-437E-9783-CE53154257FF}" srcOrd="0" destOrd="0" parTransId="{1DEA61B4-2A54-4EBA-98B9-ED7DD9AA84A3}" sibTransId="{3F1DAA1A-C222-4CB7-9296-3398DC4B5341}"/>
    <dgm:cxn modelId="{4F1B1DA6-03BD-418F-B21C-112A91759D05}" type="presOf" srcId="{83C985E1-A2F0-4FEC-B340-504ECEBF779E}" destId="{1F43A61C-7609-4323-82D5-9EB80AD34316}" srcOrd="0" destOrd="0" presId="urn:microsoft.com/office/officeart/2005/8/layout/vList4"/>
    <dgm:cxn modelId="{5B8CC7B2-E84B-4004-9E9F-2B35C6CE7B1A}" type="presOf" srcId="{E0C916FB-84D0-4E4C-9DE5-1967E55B986A}" destId="{CF43A48E-31E1-4721-9CFE-CE999ED4CA1E}" srcOrd="0" destOrd="0" presId="urn:microsoft.com/office/officeart/2005/8/layout/vList4"/>
    <dgm:cxn modelId="{D67FB5FE-7A9A-433D-9021-EF80A0373D92}" type="presOf" srcId="{64CF811C-B83A-437E-9783-CE53154257FF}" destId="{A2755CEA-3E1D-4C6B-80BB-EDD99600728A}" srcOrd="1" destOrd="0" presId="urn:microsoft.com/office/officeart/2005/8/layout/vList4"/>
    <dgm:cxn modelId="{A2B166B4-0484-43BC-9A15-5997DAA8184C}" type="presOf" srcId="{530D0243-7884-4D8A-8183-AD0F893A4C3E}" destId="{FF6E108F-FDB2-457E-9E28-E49419136C5B}" srcOrd="1" destOrd="0" presId="urn:microsoft.com/office/officeart/2005/8/layout/vList4"/>
    <dgm:cxn modelId="{66B2C827-5369-4204-B8B9-5A4FC30CC1E9}" srcId="{83C985E1-A2F0-4FEC-B340-504ECEBF779E}" destId="{F990252A-758B-42A9-B589-07AC9A0D030A}" srcOrd="5" destOrd="0" parTransId="{3861D200-FAAB-450D-A9B6-8B935AE506D6}" sibTransId="{4621C406-DE0C-419C-A8A2-A8376C21F1BC}"/>
    <dgm:cxn modelId="{D95AC965-0773-4ED2-B1EA-357BEC5FF0E9}" type="presOf" srcId="{891901DE-80F7-4740-81D6-1849806A3E41}" destId="{E2182506-FFC3-4600-BFCF-CB8ABC74AB21}" srcOrd="1" destOrd="0" presId="urn:microsoft.com/office/officeart/2005/8/layout/vList4"/>
    <dgm:cxn modelId="{97B724C3-9204-470B-9398-A6DC96AE5E4B}" srcId="{83C985E1-A2F0-4FEC-B340-504ECEBF779E}" destId="{530D0243-7884-4D8A-8183-AD0F893A4C3E}" srcOrd="2" destOrd="0" parTransId="{ABC1FA80-EBE3-46C9-BD37-AAC24E0D15B2}" sibTransId="{88CFBEDE-28E4-41CD-9CFC-2ACADD87E8B7}"/>
    <dgm:cxn modelId="{C78E6C17-B73E-4D33-812E-2D6E0F941FC8}" type="presOf" srcId="{64CF811C-B83A-437E-9783-CE53154257FF}" destId="{1F6EFA41-F8AA-4C14-8DBA-69517CD79ED0}" srcOrd="0" destOrd="0" presId="urn:microsoft.com/office/officeart/2005/8/layout/vList4"/>
    <dgm:cxn modelId="{66B3C665-4790-45B9-8566-D821747AFF3F}" type="presOf" srcId="{E0C916FB-84D0-4E4C-9DE5-1967E55B986A}" destId="{9BA8A893-3514-406B-870D-FFDBD9D05183}" srcOrd="1" destOrd="0" presId="urn:microsoft.com/office/officeart/2005/8/layout/vList4"/>
    <dgm:cxn modelId="{7E4B964A-E32C-418F-977E-0BDA7D54F948}" type="presParOf" srcId="{1F43A61C-7609-4323-82D5-9EB80AD34316}" destId="{0447FCCF-773D-485A-96D3-005564E4D17B}" srcOrd="0" destOrd="0" presId="urn:microsoft.com/office/officeart/2005/8/layout/vList4"/>
    <dgm:cxn modelId="{7247DBAA-6581-456C-B5B9-38DCF27383A2}" type="presParOf" srcId="{0447FCCF-773D-485A-96D3-005564E4D17B}" destId="{1F6EFA41-F8AA-4C14-8DBA-69517CD79ED0}" srcOrd="0" destOrd="0" presId="urn:microsoft.com/office/officeart/2005/8/layout/vList4"/>
    <dgm:cxn modelId="{21ADFFCC-28CB-42D9-9193-5E117A6E7564}" type="presParOf" srcId="{0447FCCF-773D-485A-96D3-005564E4D17B}" destId="{93FBB3BA-8ACA-487A-9F47-ED2381B08EAD}" srcOrd="1" destOrd="0" presId="urn:microsoft.com/office/officeart/2005/8/layout/vList4"/>
    <dgm:cxn modelId="{4CB3B6BB-7602-4864-88F7-EAD776946622}" type="presParOf" srcId="{0447FCCF-773D-485A-96D3-005564E4D17B}" destId="{A2755CEA-3E1D-4C6B-80BB-EDD99600728A}" srcOrd="2" destOrd="0" presId="urn:microsoft.com/office/officeart/2005/8/layout/vList4"/>
    <dgm:cxn modelId="{F454537B-EC5D-4CDF-8557-FFEA054AE115}" type="presParOf" srcId="{1F43A61C-7609-4323-82D5-9EB80AD34316}" destId="{87E164BE-317D-4097-8D27-AE395683B2ED}" srcOrd="1" destOrd="0" presId="urn:microsoft.com/office/officeart/2005/8/layout/vList4"/>
    <dgm:cxn modelId="{8F42D1F5-9D09-447D-A0AC-ED1310B36D12}" type="presParOf" srcId="{1F43A61C-7609-4323-82D5-9EB80AD34316}" destId="{DE6B86C9-2701-4E81-BB60-3478B40EF6FE}" srcOrd="2" destOrd="0" presId="urn:microsoft.com/office/officeart/2005/8/layout/vList4"/>
    <dgm:cxn modelId="{6F6067E0-C4BD-4F6B-B862-D26B2E2D5704}" type="presParOf" srcId="{DE6B86C9-2701-4E81-BB60-3478B40EF6FE}" destId="{C9530DC6-AFAA-4CC0-9D0A-F9D2D31F98D4}" srcOrd="0" destOrd="0" presId="urn:microsoft.com/office/officeart/2005/8/layout/vList4"/>
    <dgm:cxn modelId="{090DF6E4-0C40-4B35-A4FB-BEA30B2684A8}" type="presParOf" srcId="{DE6B86C9-2701-4E81-BB60-3478B40EF6FE}" destId="{F6E63D40-2016-4DB3-87FC-01F826FFC564}" srcOrd="1" destOrd="0" presId="urn:microsoft.com/office/officeart/2005/8/layout/vList4"/>
    <dgm:cxn modelId="{AAE7118D-219F-4310-B404-097E3C594B71}" type="presParOf" srcId="{DE6B86C9-2701-4E81-BB60-3478B40EF6FE}" destId="{E2182506-FFC3-4600-BFCF-CB8ABC74AB21}" srcOrd="2" destOrd="0" presId="urn:microsoft.com/office/officeart/2005/8/layout/vList4"/>
    <dgm:cxn modelId="{5EDA2D1F-09E3-44BA-90B1-CEFCD3B45375}" type="presParOf" srcId="{1F43A61C-7609-4323-82D5-9EB80AD34316}" destId="{790F6C4D-C1DF-48AD-B993-28B333102078}" srcOrd="3" destOrd="0" presId="urn:microsoft.com/office/officeart/2005/8/layout/vList4"/>
    <dgm:cxn modelId="{23A829E1-F726-41D8-8428-482683FFA244}" type="presParOf" srcId="{1F43A61C-7609-4323-82D5-9EB80AD34316}" destId="{0F9EA3BF-4186-4F3A-979D-359D7960B663}" srcOrd="4" destOrd="0" presId="urn:microsoft.com/office/officeart/2005/8/layout/vList4"/>
    <dgm:cxn modelId="{F8E28721-4AA1-4801-9B9B-B7D570BDE632}" type="presParOf" srcId="{0F9EA3BF-4186-4F3A-979D-359D7960B663}" destId="{43022E04-383E-4714-A690-E30BF142C65F}" srcOrd="0" destOrd="0" presId="urn:microsoft.com/office/officeart/2005/8/layout/vList4"/>
    <dgm:cxn modelId="{5B075EDB-9561-4C75-841C-E92E61699DC0}" type="presParOf" srcId="{0F9EA3BF-4186-4F3A-979D-359D7960B663}" destId="{7A1E3075-98F5-4681-982C-F7B75F2B9110}" srcOrd="1" destOrd="0" presId="urn:microsoft.com/office/officeart/2005/8/layout/vList4"/>
    <dgm:cxn modelId="{B4F4C514-0812-4B43-B4A8-E17FDDC3A824}" type="presParOf" srcId="{0F9EA3BF-4186-4F3A-979D-359D7960B663}" destId="{FF6E108F-FDB2-457E-9E28-E49419136C5B}" srcOrd="2" destOrd="0" presId="urn:microsoft.com/office/officeart/2005/8/layout/vList4"/>
    <dgm:cxn modelId="{F39DD3D4-8DAD-4156-8F08-0D26D1DA2EE5}" type="presParOf" srcId="{1F43A61C-7609-4323-82D5-9EB80AD34316}" destId="{E0BABA54-2114-4F9C-BBD2-AC310BE63C34}" srcOrd="5" destOrd="0" presId="urn:microsoft.com/office/officeart/2005/8/layout/vList4"/>
    <dgm:cxn modelId="{28C5F15F-5151-4582-9520-C57488874965}" type="presParOf" srcId="{1F43A61C-7609-4323-82D5-9EB80AD34316}" destId="{2909E543-822F-4990-B738-105BC8F0F7D4}" srcOrd="6" destOrd="0" presId="urn:microsoft.com/office/officeart/2005/8/layout/vList4"/>
    <dgm:cxn modelId="{34AF25E7-2C71-42F3-93A4-AF354A5935E6}" type="presParOf" srcId="{2909E543-822F-4990-B738-105BC8F0F7D4}" destId="{CF43A48E-31E1-4721-9CFE-CE999ED4CA1E}" srcOrd="0" destOrd="0" presId="urn:microsoft.com/office/officeart/2005/8/layout/vList4"/>
    <dgm:cxn modelId="{DE5D0901-DD5F-4FDE-AACB-95D0148A7CF9}" type="presParOf" srcId="{2909E543-822F-4990-B738-105BC8F0F7D4}" destId="{8CF4F462-8DAB-4FFD-9428-4C2D88D48A75}" srcOrd="1" destOrd="0" presId="urn:microsoft.com/office/officeart/2005/8/layout/vList4"/>
    <dgm:cxn modelId="{422FA6A1-5C89-4A1B-9828-56D5C4FE0244}" type="presParOf" srcId="{2909E543-822F-4990-B738-105BC8F0F7D4}" destId="{9BA8A893-3514-406B-870D-FFDBD9D05183}" srcOrd="2" destOrd="0" presId="urn:microsoft.com/office/officeart/2005/8/layout/vList4"/>
    <dgm:cxn modelId="{75B126E5-F247-4E37-9D26-3C3B32015576}" type="presParOf" srcId="{1F43A61C-7609-4323-82D5-9EB80AD34316}" destId="{D293609A-D261-46E7-A8C1-3C00292C2975}" srcOrd="7" destOrd="0" presId="urn:microsoft.com/office/officeart/2005/8/layout/vList4"/>
    <dgm:cxn modelId="{40B8C8BD-D5D5-4114-9C08-15FEF3A67EB7}" type="presParOf" srcId="{1F43A61C-7609-4323-82D5-9EB80AD34316}" destId="{0A57EB9D-C300-4F0A-A5A6-B11989A2E607}" srcOrd="8" destOrd="0" presId="urn:microsoft.com/office/officeart/2005/8/layout/vList4"/>
    <dgm:cxn modelId="{2746ED62-F4E1-41CC-BB45-6AB45F3DEAE5}" type="presParOf" srcId="{0A57EB9D-C300-4F0A-A5A6-B11989A2E607}" destId="{7F98E06D-4D98-4E32-B917-344E64FC0372}" srcOrd="0" destOrd="0" presId="urn:microsoft.com/office/officeart/2005/8/layout/vList4"/>
    <dgm:cxn modelId="{64883AA0-2CA1-48F6-B1F0-31E9FC09D1FC}" type="presParOf" srcId="{0A57EB9D-C300-4F0A-A5A6-B11989A2E607}" destId="{635D079B-2235-4190-97EE-C8950D08AD6E}" srcOrd="1" destOrd="0" presId="urn:microsoft.com/office/officeart/2005/8/layout/vList4"/>
    <dgm:cxn modelId="{FE5C27B0-FA5B-45C8-B861-7A5810DA4A29}" type="presParOf" srcId="{0A57EB9D-C300-4F0A-A5A6-B11989A2E607}" destId="{7892EBD6-DB9F-4447-AE29-0AD27A33D9E5}" srcOrd="2" destOrd="0" presId="urn:microsoft.com/office/officeart/2005/8/layout/vList4"/>
    <dgm:cxn modelId="{562CACF7-BB88-4C58-A5FD-13FAF491ABBE}" type="presParOf" srcId="{1F43A61C-7609-4323-82D5-9EB80AD34316}" destId="{D1BC5A5D-DDBF-42EF-ADDE-F78C9E6FD965}" srcOrd="9" destOrd="0" presId="urn:microsoft.com/office/officeart/2005/8/layout/vList4"/>
    <dgm:cxn modelId="{BDE6CB30-CA63-44C3-880A-564F2A8F81AC}" type="presParOf" srcId="{1F43A61C-7609-4323-82D5-9EB80AD34316}" destId="{CFE15DA1-E1A3-4A0C-9524-777571CA4899}" srcOrd="10" destOrd="0" presId="urn:microsoft.com/office/officeart/2005/8/layout/vList4"/>
    <dgm:cxn modelId="{0E549C38-2358-4E48-B3CA-62A631E178D7}" type="presParOf" srcId="{CFE15DA1-E1A3-4A0C-9524-777571CA4899}" destId="{EF1BC6A5-41F7-422F-BA3D-DAD3DEFC8272}" srcOrd="0" destOrd="0" presId="urn:microsoft.com/office/officeart/2005/8/layout/vList4"/>
    <dgm:cxn modelId="{F6F04212-E1CD-4B92-807D-5A1044CB8978}" type="presParOf" srcId="{CFE15DA1-E1A3-4A0C-9524-777571CA4899}" destId="{0B03CC98-97C2-40A0-8637-386BBE4E4C66}" srcOrd="1" destOrd="0" presId="urn:microsoft.com/office/officeart/2005/8/layout/vList4"/>
    <dgm:cxn modelId="{55461656-698A-4441-8F96-236046653DDF}" type="presParOf" srcId="{CFE15DA1-E1A3-4A0C-9524-777571CA4899}" destId="{2EB9FF50-22DE-4049-A4A0-6CD98E38B2C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6EFA41-F8AA-4C14-8DBA-69517CD79ED0}">
      <dsp:nvSpPr>
        <dsp:cNvPr id="0" name=""/>
        <dsp:cNvSpPr/>
      </dsp:nvSpPr>
      <dsp:spPr>
        <a:xfrm>
          <a:off x="0" y="0"/>
          <a:ext cx="8072494" cy="868034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dirty="0" smtClean="0">
              <a:latin typeface="Century Gothic" pitchFamily="34" charset="0"/>
            </a:rPr>
            <a:t>Ubicación geográfica</a:t>
          </a:r>
          <a:r>
            <a:rPr lang="es-CO" sz="1600" kern="1200" dirty="0" smtClean="0">
              <a:latin typeface="Century Gothic" pitchFamily="34" charset="0"/>
            </a:rPr>
            <a:t>: reservas naturales, comunidades indígenas, entre otros.</a:t>
          </a:r>
          <a:endParaRPr lang="es-ES" sz="1600" kern="1200" dirty="0">
            <a:latin typeface="Century Gothic" pitchFamily="34" charset="0"/>
          </a:endParaRPr>
        </a:p>
      </dsp:txBody>
      <dsp:txXfrm>
        <a:off x="1701302" y="0"/>
        <a:ext cx="6371191" cy="868034"/>
      </dsp:txXfrm>
    </dsp:sp>
    <dsp:sp modelId="{93FBB3BA-8ACA-487A-9F47-ED2381B08EAD}">
      <dsp:nvSpPr>
        <dsp:cNvPr id="0" name=""/>
        <dsp:cNvSpPr/>
      </dsp:nvSpPr>
      <dsp:spPr>
        <a:xfrm>
          <a:off x="72272" y="72352"/>
          <a:ext cx="1120010" cy="69442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C9530DC6-AFAA-4CC0-9D0A-F9D2D31F98D4}">
      <dsp:nvSpPr>
        <dsp:cNvPr id="0" name=""/>
        <dsp:cNvSpPr/>
      </dsp:nvSpPr>
      <dsp:spPr>
        <a:xfrm>
          <a:off x="0" y="954837"/>
          <a:ext cx="8072494" cy="868034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dirty="0" smtClean="0">
              <a:latin typeface="Century Gothic" pitchFamily="34" charset="0"/>
            </a:rPr>
            <a:t>Antecedentes ambientales y sociales: </a:t>
          </a:r>
          <a:r>
            <a:rPr lang="es-CO" sz="1600" kern="1200" dirty="0" smtClean="0">
              <a:latin typeface="Century Gothic" pitchFamily="34" charset="0"/>
            </a:rPr>
            <a:t>inundaciones, desbordamientos, explosiones</a:t>
          </a:r>
          <a:r>
            <a:rPr lang="es-CO" sz="2000" kern="1200" dirty="0" smtClean="0"/>
            <a:t>.</a:t>
          </a:r>
          <a:endParaRPr lang="es-ES" sz="2000" kern="1200" dirty="0"/>
        </a:p>
      </dsp:txBody>
      <dsp:txXfrm>
        <a:off x="1701302" y="954837"/>
        <a:ext cx="6371191" cy="868034"/>
      </dsp:txXfrm>
    </dsp:sp>
    <dsp:sp modelId="{F6E63D40-2016-4DB3-87FC-01F826FFC564}">
      <dsp:nvSpPr>
        <dsp:cNvPr id="0" name=""/>
        <dsp:cNvSpPr/>
      </dsp:nvSpPr>
      <dsp:spPr>
        <a:xfrm>
          <a:off x="0" y="1041641"/>
          <a:ext cx="1207193" cy="69442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43022E04-383E-4714-A690-E30BF142C65F}">
      <dsp:nvSpPr>
        <dsp:cNvPr id="0" name=""/>
        <dsp:cNvSpPr/>
      </dsp:nvSpPr>
      <dsp:spPr>
        <a:xfrm>
          <a:off x="0" y="1909675"/>
          <a:ext cx="8072494" cy="868034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dirty="0" smtClean="0">
              <a:latin typeface="Century Gothic" pitchFamily="34" charset="0"/>
            </a:rPr>
            <a:t>Insumos necesarios para la actividad productiva</a:t>
          </a:r>
          <a:r>
            <a:rPr lang="es-CO" sz="2000" kern="1200" dirty="0" smtClean="0">
              <a:latin typeface="Century Gothic" pitchFamily="34" charset="0"/>
            </a:rPr>
            <a:t>: </a:t>
          </a:r>
          <a:r>
            <a:rPr lang="es-CO" sz="1600" kern="1200" dirty="0" smtClean="0">
              <a:latin typeface="Century Gothic" pitchFamily="34" charset="0"/>
            </a:rPr>
            <a:t>¿alguna sustancia prohibida?</a:t>
          </a:r>
          <a:endParaRPr lang="es-ES" sz="1600" kern="1200" dirty="0">
            <a:latin typeface="Century Gothic" pitchFamily="34" charset="0"/>
          </a:endParaRPr>
        </a:p>
      </dsp:txBody>
      <dsp:txXfrm>
        <a:off x="1701302" y="1909675"/>
        <a:ext cx="6371191" cy="868034"/>
      </dsp:txXfrm>
    </dsp:sp>
    <dsp:sp modelId="{7A1E3075-98F5-4681-982C-F7B75F2B9110}">
      <dsp:nvSpPr>
        <dsp:cNvPr id="0" name=""/>
        <dsp:cNvSpPr/>
      </dsp:nvSpPr>
      <dsp:spPr>
        <a:xfrm>
          <a:off x="0" y="1996479"/>
          <a:ext cx="1207193" cy="69442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CF43A48E-31E1-4721-9CFE-CE999ED4CA1E}">
      <dsp:nvSpPr>
        <dsp:cNvPr id="0" name=""/>
        <dsp:cNvSpPr/>
      </dsp:nvSpPr>
      <dsp:spPr>
        <a:xfrm>
          <a:off x="0" y="2864513"/>
          <a:ext cx="8072494" cy="868034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1" kern="1200" dirty="0" smtClean="0">
              <a:latin typeface="Century Gothic" pitchFamily="34" charset="0"/>
            </a:rPr>
            <a:t>Cumplimiento de aspectos normativos (licencia ambiental, permisos, cumplimiento laboral)</a:t>
          </a:r>
          <a:endParaRPr lang="es-ES" sz="1600" kern="1200" dirty="0">
            <a:latin typeface="Century Gothic" pitchFamily="34" charset="0"/>
          </a:endParaRPr>
        </a:p>
      </dsp:txBody>
      <dsp:txXfrm>
        <a:off x="1701302" y="2864513"/>
        <a:ext cx="6371191" cy="868034"/>
      </dsp:txXfrm>
    </dsp:sp>
    <dsp:sp modelId="{8CF4F462-8DAB-4FFD-9428-4C2D88D48A75}">
      <dsp:nvSpPr>
        <dsp:cNvPr id="0" name=""/>
        <dsp:cNvSpPr/>
      </dsp:nvSpPr>
      <dsp:spPr>
        <a:xfrm>
          <a:off x="0" y="2951317"/>
          <a:ext cx="1207193" cy="69442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F98E06D-4D98-4E32-B917-344E64FC0372}">
      <dsp:nvSpPr>
        <dsp:cNvPr id="0" name=""/>
        <dsp:cNvSpPr/>
      </dsp:nvSpPr>
      <dsp:spPr>
        <a:xfrm>
          <a:off x="0" y="3819351"/>
          <a:ext cx="8072494" cy="868034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>
              <a:latin typeface="Century Gothic" pitchFamily="34" charset="0"/>
            </a:rPr>
            <a:t>Impactos ambientales y medidas de manejo y control</a:t>
          </a:r>
          <a:endParaRPr lang="es-ES" sz="1800" kern="1200" dirty="0">
            <a:latin typeface="Century Gothic" pitchFamily="34" charset="0"/>
          </a:endParaRPr>
        </a:p>
      </dsp:txBody>
      <dsp:txXfrm>
        <a:off x="1701302" y="3819351"/>
        <a:ext cx="6371191" cy="868034"/>
      </dsp:txXfrm>
    </dsp:sp>
    <dsp:sp modelId="{635D079B-2235-4190-97EE-C8950D08AD6E}">
      <dsp:nvSpPr>
        <dsp:cNvPr id="0" name=""/>
        <dsp:cNvSpPr/>
      </dsp:nvSpPr>
      <dsp:spPr>
        <a:xfrm>
          <a:off x="0" y="3906155"/>
          <a:ext cx="1120026" cy="69442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F1BC6A5-41F7-422F-BA3D-DAD3DEFC8272}">
      <dsp:nvSpPr>
        <dsp:cNvPr id="0" name=""/>
        <dsp:cNvSpPr/>
      </dsp:nvSpPr>
      <dsp:spPr>
        <a:xfrm>
          <a:off x="0" y="4774189"/>
          <a:ext cx="8072494" cy="868034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>
              <a:latin typeface="Century Gothic" pitchFamily="34" charset="0"/>
            </a:rPr>
            <a:t>Certificaciones, reconocimientos, vinculación a iniciativas de sostenibilidad</a:t>
          </a:r>
          <a:endParaRPr lang="es-ES" sz="1800" b="1" kern="1200" dirty="0" smtClean="0">
            <a:latin typeface="Century Gothic" pitchFamily="34" charset="0"/>
          </a:endParaRPr>
        </a:p>
      </dsp:txBody>
      <dsp:txXfrm>
        <a:off x="1701302" y="4774189"/>
        <a:ext cx="6371191" cy="868034"/>
      </dsp:txXfrm>
    </dsp:sp>
    <dsp:sp modelId="{0B03CC98-97C2-40A0-8637-386BBE4E4C66}">
      <dsp:nvSpPr>
        <dsp:cNvPr id="0" name=""/>
        <dsp:cNvSpPr/>
      </dsp:nvSpPr>
      <dsp:spPr>
        <a:xfrm>
          <a:off x="0" y="4860993"/>
          <a:ext cx="1119993" cy="69442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83400" cy="9294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pt-BR" dirty="0">
              <a:latin typeface="Times New Roman" pitchFamily="16" charset="0"/>
              <a:cs typeface="Lucida Sans Unicode" charset="0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pt-BR" dirty="0">
              <a:latin typeface="Times New Roman" pitchFamily="16" charset="0"/>
              <a:cs typeface="Lucida Sans Unicode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898900" y="0"/>
            <a:ext cx="2982913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pt-BR" dirty="0">
              <a:latin typeface="Times New Roman" pitchFamily="16" charset="0"/>
              <a:cs typeface="Lucida Sans Unicode" charset="0"/>
            </a:endParaRPr>
          </a:p>
        </p:txBody>
      </p:sp>
      <p:sp>
        <p:nvSpPr>
          <p:cNvPr id="18437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116013" y="696913"/>
            <a:ext cx="4646612" cy="348456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7575" y="4416425"/>
            <a:ext cx="5045075" cy="418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20" tIns="46080" rIns="9252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8831263"/>
            <a:ext cx="2981325" cy="465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pt-BR" dirty="0">
              <a:latin typeface="Times New Roman" pitchFamily="16" charset="0"/>
              <a:cs typeface="Lucida Sans Unicode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98900" y="8831263"/>
            <a:ext cx="2981325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20" tIns="46080" rIns="92520" bIns="46080" numCol="1" anchor="b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pPr>
              <a:defRPr/>
            </a:pPr>
            <a:fld id="{47A7CE87-BDDC-4E08-AC6A-BA220ABCA82C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524605FF-AB25-4C8D-A9DB-9FD3BEB21BED}" type="slidenum">
              <a:rPr lang="es-ES_tradnl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</a:t>
            </a:fld>
            <a:endParaRPr lang="es-ES_tradnl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1116013" y="696913"/>
            <a:ext cx="4648200" cy="3486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9460" name="Rectangle 2"/>
          <p:cNvSpPr>
            <a:spLocks noChangeArrowheads="1"/>
          </p:cNvSpPr>
          <p:nvPr>
            <p:ph type="body"/>
          </p:nvPr>
        </p:nvSpPr>
        <p:spPr>
          <a:xfrm>
            <a:off x="917575" y="4416425"/>
            <a:ext cx="5046663" cy="427513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520" tIns="46080" rIns="92520" bIns="4608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9522A56-F364-4CD8-8A15-7A49B51C068D}" type="slidenum">
              <a:rPr lang="es-CO" sz="12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s-CO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>
              <a:latin typeface="Times New Roman" pitchFamily="18" charset="0"/>
            </a:endParaRPr>
          </a:p>
        </p:txBody>
      </p:sp>
      <p:sp>
        <p:nvSpPr>
          <p:cNvPr id="28676" name="3 Marcador de número de diapositiva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9C1F6006-1A10-4260-A1E5-96BB0B292A97}" type="slidenum">
              <a:rPr lang="es-CO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13</a:t>
            </a:fld>
            <a:endParaRPr lang="es-CO" smtClean="0">
              <a:latin typeface="Times New Roman" pitchFamily="18" charset="0"/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EC7779C-1C49-4FBA-9C86-79DF8115F314}" type="slidenum">
              <a:rPr lang="es-ES_tradnl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16</a:t>
            </a:fld>
            <a:endParaRPr lang="es-ES_tradnl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1116013" y="696913"/>
            <a:ext cx="4648200" cy="3486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700" name="Rectangle 2"/>
          <p:cNvSpPr>
            <a:spLocks noChangeArrowheads="1"/>
          </p:cNvSpPr>
          <p:nvPr>
            <p:ph type="body"/>
          </p:nvPr>
        </p:nvSpPr>
        <p:spPr>
          <a:xfrm>
            <a:off x="917575" y="4416425"/>
            <a:ext cx="5046663" cy="427513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520" tIns="46080" rIns="92520" bIns="4608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5D1AC77-4D37-4D8E-84BA-B14EC3575C72}" type="slidenum">
              <a:rPr lang="es-CO" sz="12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es-CO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571BD689-4A99-4EA2-8FF6-8CA785B20765}" type="slidenum">
              <a:rPr lang="es-ES_tradnl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</a:t>
            </a:fld>
            <a:endParaRPr lang="es-ES_tradnl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902075" y="8831263"/>
            <a:ext cx="2979738" cy="465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240" tIns="46440" rIns="93240" bIns="4644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0F37B4F-3DC0-400A-95B2-FEA3E1B58D7C}" type="slidenum">
              <a:rPr lang="es-ES_tradnl" sz="12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s-ES_tradnl" sz="1200">
              <a:solidFill>
                <a:srgbClr val="000000"/>
              </a:solidFill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1122363" y="695325"/>
            <a:ext cx="4648200" cy="34877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485" name="Rectangle 3"/>
          <p:cNvSpPr>
            <a:spLocks noChangeArrowheads="1"/>
          </p:cNvSpPr>
          <p:nvPr>
            <p:ph type="body"/>
          </p:nvPr>
        </p:nvSpPr>
        <p:spPr>
          <a:xfrm>
            <a:off x="917575" y="4416425"/>
            <a:ext cx="5046663" cy="427513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902075" y="8829675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35" tIns="46567" rIns="93135" bIns="46567" anchor="b"/>
          <a:lstStyle/>
          <a:p>
            <a:pPr algn="r" defTabSz="931863"/>
            <a:fld id="{9F1F6E5F-2F0F-46D6-BCD0-75662E9D27D2}" type="slidenum">
              <a:rPr lang="es-ES" sz="1200"/>
              <a:pPr algn="r" defTabSz="931863"/>
              <a:t>3</a:t>
            </a:fld>
            <a:endParaRPr lang="es-E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3263"/>
            <a:ext cx="4630738" cy="3473450"/>
          </a:xfrm>
          <a:solidFill>
            <a:srgbClr val="FFFFFF"/>
          </a:solidFill>
          <a:ln w="12700" cap="flat">
            <a:solidFill>
              <a:schemeClr val="tx1"/>
            </a:solidFill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  <a:miter lim="800000"/>
          </a:ln>
        </p:spPr>
        <p:txBody>
          <a:bodyPr lIns="93432" tIns="46715" rIns="93432" bIns="46715"/>
          <a:lstStyle/>
          <a:p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C626410-923F-4C82-94FF-CB6F46D24488}" type="slidenum">
              <a:rPr lang="es-ES_tradnl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4</a:t>
            </a:fld>
            <a:endParaRPr lang="es-ES_tradnl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1116013" y="696913"/>
            <a:ext cx="4648200" cy="3486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2" name="Rectangle 2"/>
          <p:cNvSpPr>
            <a:spLocks noChangeArrowheads="1"/>
          </p:cNvSpPr>
          <p:nvPr>
            <p:ph type="body"/>
          </p:nvPr>
        </p:nvSpPr>
        <p:spPr>
          <a:xfrm>
            <a:off x="917575" y="4416425"/>
            <a:ext cx="5046663" cy="427513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520" tIns="46080" rIns="92520" bIns="4608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8A43BE9-D1EE-4EBB-A601-2AA1EC6274D0}" type="slidenum">
              <a:rPr lang="es-CO" sz="12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s-CO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73556E99-9FF8-426F-9D5B-1FFE2CD691A2}" type="slidenum">
              <a:rPr lang="es-ES_tradnl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5</a:t>
            </a:fld>
            <a:endParaRPr lang="es-ES_tradnl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355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16013" y="696913"/>
            <a:ext cx="4648200" cy="3486150"/>
          </a:xfrm>
          <a:solidFill>
            <a:srgbClr val="FFFFFF"/>
          </a:solidFill>
          <a:ln/>
        </p:spPr>
      </p:sp>
      <p:sp>
        <p:nvSpPr>
          <p:cNvPr id="23556" name="Rectangle 2"/>
          <p:cNvSpPr>
            <a:spLocks noChangeArrowheads="1"/>
          </p:cNvSpPr>
          <p:nvPr>
            <p:ph type="body" idx="1"/>
          </p:nvPr>
        </p:nvSpPr>
        <p:spPr>
          <a:xfrm>
            <a:off x="917575" y="4416425"/>
            <a:ext cx="5046663" cy="427513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47FC11C9-260A-4412-8633-10EB6BFE9932}" type="slidenum">
              <a:rPr lang="es-ES_tradnl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6</a:t>
            </a:fld>
            <a:endParaRPr lang="es-ES_tradnl" smtClean="0"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1116013" y="696913"/>
            <a:ext cx="4648200" cy="3486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80" name="Rectangle 2"/>
          <p:cNvSpPr>
            <a:spLocks noChangeArrowheads="1"/>
          </p:cNvSpPr>
          <p:nvPr>
            <p:ph type="body"/>
          </p:nvPr>
        </p:nvSpPr>
        <p:spPr>
          <a:xfrm>
            <a:off x="917575" y="4416425"/>
            <a:ext cx="5046663" cy="4275138"/>
          </a:xfrm>
          <a:noFill/>
          <a:ln/>
        </p:spPr>
        <p:txBody>
          <a:bodyPr wrap="none" anchor="ctr"/>
          <a:lstStyle/>
          <a:p>
            <a:endParaRPr lang="pt-BR" smtClean="0">
              <a:latin typeface="Times New Roman" pitchFamily="18" charset="0"/>
            </a:endParaRP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520" tIns="46080" rIns="92520" bIns="4608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0552B81-0B28-44DC-9829-3A07C1CF513A}" type="slidenum">
              <a:rPr lang="es-CO" sz="12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s-CO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Times New Roman" pitchFamily="18" charset="0"/>
            </a:endParaRPr>
          </a:p>
        </p:txBody>
      </p:sp>
      <p:sp>
        <p:nvSpPr>
          <p:cNvPr id="25604" name="3 Marcador de número de diapositiva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3DC06531-E30C-4BB0-9C30-E483BF5314A7}" type="slidenum">
              <a:rPr lang="es-CO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7</a:t>
            </a:fld>
            <a:endParaRPr lang="es-CO" smtClean="0">
              <a:latin typeface="Times New Roman" pitchFamily="18" charset="0"/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Times New Roman" pitchFamily="18" charset="0"/>
            </a:endParaRPr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A5C8A40-C538-4EDF-A7C0-F6D0C7B96CA6}" type="slidenum">
              <a:rPr lang="es-CO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10</a:t>
            </a:fld>
            <a:endParaRPr lang="es-CO" smtClean="0">
              <a:latin typeface="Times New Roman" pitchFamily="18" charset="0"/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>
              <a:latin typeface="Times New Roman" pitchFamily="18" charset="0"/>
            </a:endParaRPr>
          </a:p>
        </p:txBody>
      </p:sp>
      <p:sp>
        <p:nvSpPr>
          <p:cNvPr id="27652" name="3 Marcador de número de diapositiva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1487A152-7AC7-4BAC-BA7A-7E958961E792}" type="slidenum">
              <a:rPr lang="es-CO" smtClean="0">
                <a:latin typeface="Times New Roman" pitchFamily="18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11</a:t>
            </a:fld>
            <a:endParaRPr lang="es-CO" smtClean="0">
              <a:latin typeface="Times New Roman" pitchFamily="18" charset="0"/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936625" y="5559425"/>
            <a:ext cx="1841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pt-BR" dirty="0">
              <a:latin typeface="Times New Roman" pitchFamily="16" charset="0"/>
              <a:cs typeface="Lucida Sans Unicode" charset="0"/>
            </a:endParaRPr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 flipH="1">
            <a:off x="1081088" y="606425"/>
            <a:ext cx="7561262" cy="1588"/>
          </a:xfrm>
          <a:prstGeom prst="line">
            <a:avLst/>
          </a:prstGeom>
          <a:noFill/>
          <a:ln w="3240">
            <a:solidFill>
              <a:srgbClr val="446EAC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pt-BR" dirty="0">
              <a:latin typeface="Times New Roman" pitchFamily="16" charset="0"/>
              <a:cs typeface="Lucida Sans Unicode" charset="0"/>
            </a:endParaRP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81425" y="5418138"/>
            <a:ext cx="5362575" cy="1439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4" cstate="print">
            <a:lum bright="58000" contrast="-70000"/>
            <a:grayscl/>
          </a:blip>
          <a:srcRect/>
          <a:stretch>
            <a:fillRect/>
          </a:stretch>
        </p:blipFill>
        <p:spPr bwMode="auto">
          <a:xfrm>
            <a:off x="1311275" y="1117600"/>
            <a:ext cx="1412875" cy="1419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704850" cy="709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0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000">
          <a:solidFill>
            <a:srgbClr val="FFFFFF"/>
          </a:solidFill>
          <a:latin typeface="Verdana" pitchFamily="32" charset="0"/>
          <a:cs typeface="Lucida Sans Unicode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000">
          <a:solidFill>
            <a:srgbClr val="FFFFFF"/>
          </a:solidFill>
          <a:latin typeface="Verdana" pitchFamily="32" charset="0"/>
          <a:cs typeface="Lucida Sans Unicode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000">
          <a:solidFill>
            <a:srgbClr val="FFFFFF"/>
          </a:solidFill>
          <a:latin typeface="Verdana" pitchFamily="32" charset="0"/>
          <a:cs typeface="Lucida Sans Unicode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000">
          <a:solidFill>
            <a:srgbClr val="FFFFFF"/>
          </a:solidFill>
          <a:latin typeface="Verdana" pitchFamily="32" charset="0"/>
          <a:cs typeface="Lucida Sans Unicode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FFFFFF"/>
          </a:solidFill>
          <a:latin typeface="Verdana" pitchFamily="32" charset="0"/>
          <a:cs typeface="Lucida Sans Unicode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FFFFFF"/>
          </a:solidFill>
          <a:latin typeface="Verdana" pitchFamily="32" charset="0"/>
          <a:cs typeface="Lucida Sans Unicode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FFFFFF"/>
          </a:solidFill>
          <a:latin typeface="Verdana" pitchFamily="32" charset="0"/>
          <a:cs typeface="Lucida Sans Unicode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FFFFFF"/>
          </a:solidFill>
          <a:latin typeface="Verdana" pitchFamily="32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7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214313" y="4214813"/>
            <a:ext cx="8643937" cy="1428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CO" sz="2000" b="1" dirty="0">
              <a:solidFill>
                <a:srgbClr val="10253F"/>
              </a:solidFill>
              <a:latin typeface="Century Gothic" pitchFamily="34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CO" sz="1600" b="1" dirty="0">
                <a:solidFill>
                  <a:srgbClr val="10253F"/>
                </a:solidFill>
                <a:latin typeface="Century Gothic" pitchFamily="34" charset="0"/>
              </a:rPr>
              <a:t>Taller “Oportunidades para la Banca de Desarrollo de América Latina y </a:t>
            </a:r>
            <a:endParaRPr lang="es-CO" sz="1600" b="1" dirty="0" smtClean="0">
              <a:solidFill>
                <a:srgbClr val="10253F"/>
              </a:solidFill>
              <a:latin typeface="Century Gothic" pitchFamily="34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CO" sz="1600" b="1" dirty="0" smtClean="0">
                <a:solidFill>
                  <a:srgbClr val="10253F"/>
                </a:solidFill>
                <a:latin typeface="Century Gothic" pitchFamily="34" charset="0"/>
              </a:rPr>
              <a:t>el </a:t>
            </a:r>
            <a:r>
              <a:rPr lang="es-CO" sz="1600" b="1" dirty="0">
                <a:solidFill>
                  <a:srgbClr val="10253F"/>
                </a:solidFill>
                <a:latin typeface="Century Gothic" pitchFamily="34" charset="0"/>
              </a:rPr>
              <a:t>Caribe en los Mercados Sostenibles”</a:t>
            </a:r>
            <a:endParaRPr lang="es-CO" sz="1600" b="1" dirty="0">
              <a:solidFill>
                <a:srgbClr val="191966"/>
              </a:solidFill>
              <a:latin typeface="Century Gothic" pitchFamily="34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CO" sz="1600" b="1" dirty="0">
              <a:solidFill>
                <a:srgbClr val="191966"/>
              </a:solidFill>
              <a:latin typeface="Century Gothic" pitchFamily="34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CO" sz="1600" b="1" dirty="0">
              <a:solidFill>
                <a:srgbClr val="191966"/>
              </a:solidFill>
              <a:latin typeface="Century Gothic" pitchFamily="34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CO" sz="1600" b="1" dirty="0">
                <a:solidFill>
                  <a:srgbClr val="10253F"/>
                </a:solidFill>
                <a:latin typeface="Century Gothic" pitchFamily="34" charset="0"/>
              </a:rPr>
              <a:t>Doris Arévalo Ordóñez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CO" sz="1600" b="1" dirty="0">
                <a:solidFill>
                  <a:srgbClr val="10253F"/>
                </a:solidFill>
                <a:latin typeface="Century Gothic" pitchFamily="34" charset="0"/>
              </a:rPr>
              <a:t>Directora </a:t>
            </a:r>
            <a:r>
              <a:rPr lang="es-CO" sz="1600" b="1" dirty="0" smtClean="0">
                <a:solidFill>
                  <a:srgbClr val="10253F"/>
                </a:solidFill>
                <a:latin typeface="Century Gothic" pitchFamily="34" charset="0"/>
              </a:rPr>
              <a:t>Departamento Inteligencia </a:t>
            </a:r>
            <a:r>
              <a:rPr lang="es-CO" sz="1600" b="1" dirty="0">
                <a:solidFill>
                  <a:srgbClr val="10253F"/>
                </a:solidFill>
                <a:latin typeface="Century Gothic" pitchFamily="34" charset="0"/>
              </a:rPr>
              <a:t>de Negocios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CO" sz="1600" b="1" dirty="0">
              <a:solidFill>
                <a:srgbClr val="10253F"/>
              </a:solidFill>
              <a:latin typeface="Century Gothic" pitchFamily="34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CO" sz="1600" b="1" dirty="0">
                <a:solidFill>
                  <a:srgbClr val="10253F"/>
                </a:solidFill>
                <a:latin typeface="Century Gothic" pitchFamily="34" charset="0"/>
              </a:rPr>
              <a:t>Montevideo, Uruguay, 24 de julio de 2012</a:t>
            </a:r>
            <a:endParaRPr lang="es-ES_tradnl" sz="1600" b="1" dirty="0">
              <a:solidFill>
                <a:srgbClr val="10253F"/>
              </a:solidFill>
              <a:latin typeface="Century Gothic" pitchFamily="34" charset="0"/>
            </a:endParaRPr>
          </a:p>
        </p:txBody>
      </p:sp>
      <p:grpSp>
        <p:nvGrpSpPr>
          <p:cNvPr id="2051" name="Group 2"/>
          <p:cNvGrpSpPr>
            <a:grpSpLocks/>
          </p:cNvGrpSpPr>
          <p:nvPr/>
        </p:nvGrpSpPr>
        <p:grpSpPr bwMode="auto">
          <a:xfrm>
            <a:off x="1143000" y="635000"/>
            <a:ext cx="5716588" cy="3079750"/>
            <a:chOff x="582" y="563"/>
            <a:chExt cx="3739" cy="2030"/>
          </a:xfrm>
        </p:grpSpPr>
        <p:grpSp>
          <p:nvGrpSpPr>
            <p:cNvPr id="2053" name="Group 3"/>
            <p:cNvGrpSpPr>
              <a:grpSpLocks/>
            </p:cNvGrpSpPr>
            <p:nvPr/>
          </p:nvGrpSpPr>
          <p:grpSpPr bwMode="auto">
            <a:xfrm>
              <a:off x="1577" y="830"/>
              <a:ext cx="2744" cy="1763"/>
              <a:chOff x="1577" y="830"/>
              <a:chExt cx="2744" cy="1763"/>
            </a:xfrm>
          </p:grpSpPr>
          <p:grpSp>
            <p:nvGrpSpPr>
              <p:cNvPr id="2055" name="Group 4"/>
              <p:cNvGrpSpPr>
                <a:grpSpLocks/>
              </p:cNvGrpSpPr>
              <p:nvPr/>
            </p:nvGrpSpPr>
            <p:grpSpPr bwMode="auto">
              <a:xfrm>
                <a:off x="1872" y="830"/>
                <a:ext cx="2137" cy="1105"/>
                <a:chOff x="1872" y="830"/>
                <a:chExt cx="2137" cy="1105"/>
              </a:xfrm>
            </p:grpSpPr>
            <p:pic>
              <p:nvPicPr>
                <p:cNvPr id="2058" name="Picture 5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872" y="830"/>
                  <a:ext cx="2125" cy="1011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2059" name="Picture 6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1898" y="1842"/>
                  <a:ext cx="2112" cy="9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</p:grpSp>
          <p:pic>
            <p:nvPicPr>
              <p:cNvPr id="2056" name="Picture 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577" y="2244"/>
                <a:ext cx="2745" cy="35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2057" name="Line 8"/>
              <p:cNvSpPr>
                <a:spLocks noChangeShapeType="1"/>
              </p:cNvSpPr>
              <p:nvPr/>
            </p:nvSpPr>
            <p:spPr bwMode="auto">
              <a:xfrm>
                <a:off x="1599" y="2222"/>
                <a:ext cx="2704" cy="1"/>
              </a:xfrm>
              <a:prstGeom prst="line">
                <a:avLst/>
              </a:prstGeom>
              <a:noFill/>
              <a:ln w="9360">
                <a:solidFill>
                  <a:srgbClr val="313484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</p:grpSp>
        <p:sp>
          <p:nvSpPr>
            <p:cNvPr id="2054" name="Rectangle 9"/>
            <p:cNvSpPr>
              <a:spLocks noChangeArrowheads="1"/>
            </p:cNvSpPr>
            <p:nvPr/>
          </p:nvSpPr>
          <p:spPr bwMode="auto">
            <a:xfrm>
              <a:off x="582" y="563"/>
              <a:ext cx="1317" cy="1279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pic>
        <p:nvPicPr>
          <p:cNvPr id="2052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319838"/>
            <a:ext cx="1733550" cy="538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2"/>
          <p:cNvSpPr txBox="1">
            <a:spLocks noChangeArrowheads="1"/>
          </p:cNvSpPr>
          <p:nvPr/>
        </p:nvSpPr>
        <p:spPr bwMode="auto">
          <a:xfrm>
            <a:off x="250825" y="50800"/>
            <a:ext cx="853598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CO" sz="2000" b="1">
                <a:solidFill>
                  <a:srgbClr val="10253F"/>
                </a:solidFill>
                <a:latin typeface="Century Gothic" pitchFamily="34" charset="0"/>
              </a:rPr>
              <a:t>Capacitación</a:t>
            </a:r>
            <a:endParaRPr lang="es-ES" sz="2000" b="1">
              <a:solidFill>
                <a:srgbClr val="10253F"/>
              </a:solidFill>
              <a:latin typeface="Century Gothic" pitchFamily="34" charset="0"/>
            </a:endParaRPr>
          </a:p>
        </p:txBody>
      </p:sp>
      <p:sp>
        <p:nvSpPr>
          <p:cNvPr id="11267" name="3 Rectángulo"/>
          <p:cNvSpPr>
            <a:spLocks noChangeArrowheads="1"/>
          </p:cNvSpPr>
          <p:nvPr/>
        </p:nvSpPr>
        <p:spPr bwMode="auto">
          <a:xfrm>
            <a:off x="3071813" y="571500"/>
            <a:ext cx="57864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CO" sz="2000" b="1">
                <a:solidFill>
                  <a:srgbClr val="10253F"/>
                </a:solidFill>
                <a:latin typeface="Century Gothic" pitchFamily="34" charset="0"/>
              </a:rPr>
              <a:t>  </a:t>
            </a:r>
            <a:br>
              <a:rPr lang="es-CO" sz="2000" b="1">
                <a:solidFill>
                  <a:srgbClr val="10253F"/>
                </a:solidFill>
                <a:latin typeface="Century Gothic" pitchFamily="34" charset="0"/>
              </a:rPr>
            </a:br>
            <a:endParaRPr lang="es-ES" sz="2000"/>
          </a:p>
        </p:txBody>
      </p:sp>
      <p:pic>
        <p:nvPicPr>
          <p:cNvPr id="11268" name="Picture 30" descr="imagen: viñe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785813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Rectángulo redondeado"/>
          <p:cNvSpPr/>
          <p:nvPr/>
        </p:nvSpPr>
        <p:spPr bwMode="auto">
          <a:xfrm>
            <a:off x="1142976" y="785794"/>
            <a:ext cx="6286544" cy="50006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es-CO" sz="2100" b="1" dirty="0">
                <a:solidFill>
                  <a:schemeClr val="bg1"/>
                </a:solidFill>
                <a:latin typeface="Century Gothic" pitchFamily="34" charset="0"/>
              </a:rPr>
              <a:t>  </a:t>
            </a:r>
            <a:r>
              <a:rPr lang="es-CO" sz="2000" b="1" dirty="0">
                <a:solidFill>
                  <a:schemeClr val="bg1"/>
                </a:solidFill>
                <a:latin typeface="Century Gothic" pitchFamily="34" charset="0"/>
              </a:rPr>
              <a:t>Intermediarios financieros colombianos</a:t>
            </a:r>
            <a:endParaRPr lang="es-ES" sz="2000" b="1" dirty="0">
              <a:solidFill>
                <a:schemeClr val="bg1"/>
              </a:solidFill>
              <a:latin typeface="Century Gothic" pitchFamily="34" charset="0"/>
            </a:endParaRPr>
          </a:p>
          <a:p>
            <a:pPr>
              <a:buFont typeface="Times New Roman" pitchFamily="16" charset="0"/>
              <a:buNone/>
              <a:defRPr/>
            </a:pPr>
            <a:endParaRPr lang="es-ES" sz="2100" dirty="0">
              <a:solidFill>
                <a:schemeClr val="bg1"/>
              </a:solidFill>
            </a:endParaRPr>
          </a:p>
        </p:txBody>
      </p:sp>
      <p:sp>
        <p:nvSpPr>
          <p:cNvPr id="20" name="19 Rectángulo redondeado"/>
          <p:cNvSpPr/>
          <p:nvPr/>
        </p:nvSpPr>
        <p:spPr bwMode="auto">
          <a:xfrm>
            <a:off x="1500188" y="1524000"/>
            <a:ext cx="7110412" cy="914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es-CO" sz="1600" b="1" dirty="0">
                <a:solidFill>
                  <a:srgbClr val="16165D"/>
                </a:solidFill>
                <a:latin typeface="Century Gothic" pitchFamily="34" charset="0"/>
              </a:rPr>
              <a:t>Programa de entrenamiento identificación de proyectos de mitigación del cambio climático, Gestión de riesgos ambientales y sociales</a:t>
            </a:r>
            <a:endParaRPr lang="es-ES" sz="1600" b="1" dirty="0">
              <a:solidFill>
                <a:srgbClr val="16165D"/>
              </a:solidFill>
              <a:latin typeface="Century Gothic" pitchFamily="34" charset="0"/>
            </a:endParaRPr>
          </a:p>
        </p:txBody>
      </p:sp>
      <p:sp>
        <p:nvSpPr>
          <p:cNvPr id="21" name="20 Rectángulo redondeado"/>
          <p:cNvSpPr/>
          <p:nvPr/>
        </p:nvSpPr>
        <p:spPr bwMode="auto">
          <a:xfrm>
            <a:off x="1216737" y="2706686"/>
            <a:ext cx="6208822" cy="50006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es-CO" sz="2000" b="1" dirty="0">
                <a:solidFill>
                  <a:schemeClr val="bg1"/>
                </a:solidFill>
                <a:latin typeface="Century Gothic" pitchFamily="34" charset="0"/>
              </a:rPr>
              <a:t>Sector empresarial colombiano </a:t>
            </a:r>
            <a:endParaRPr lang="es-ES" sz="2000" b="1" dirty="0">
              <a:solidFill>
                <a:schemeClr val="bg1"/>
              </a:solidFill>
              <a:latin typeface="Century Gothic" pitchFamily="34" charset="0"/>
            </a:endParaRPr>
          </a:p>
          <a:p>
            <a:pPr>
              <a:buFont typeface="Times New Roman" pitchFamily="16" charset="0"/>
              <a:buNone/>
              <a:defRPr/>
            </a:pPr>
            <a:endParaRPr lang="es-ES" sz="2100" dirty="0">
              <a:solidFill>
                <a:schemeClr val="bg1"/>
              </a:solidFill>
            </a:endParaRPr>
          </a:p>
        </p:txBody>
      </p:sp>
      <p:pic>
        <p:nvPicPr>
          <p:cNvPr id="11276" name="Picture 30" descr="imagen: viñe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2743200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25 Rectángulo redondeado"/>
          <p:cNvSpPr/>
          <p:nvPr/>
        </p:nvSpPr>
        <p:spPr bwMode="auto">
          <a:xfrm>
            <a:off x="1447800" y="3505200"/>
            <a:ext cx="7286625" cy="7143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>
              <a:buFont typeface="Times New Roman" pitchFamily="16" charset="0"/>
              <a:buNone/>
              <a:defRPr/>
            </a:pPr>
            <a:r>
              <a:rPr lang="es-CO" sz="1600" b="1" dirty="0">
                <a:solidFill>
                  <a:schemeClr val="accent2">
                    <a:lumMod val="50000"/>
                  </a:schemeClr>
                </a:solidFill>
                <a:latin typeface="Century Gothic" pitchFamily="32" charset="0"/>
              </a:rPr>
              <a:t>Taller : Porque ser formal es un excelente negocio - Responsabilidad Social Empresarial y Gestión</a:t>
            </a:r>
            <a:r>
              <a:rPr lang="es-CO" sz="1800" b="1" dirty="0">
                <a:solidFill>
                  <a:schemeClr val="accent2">
                    <a:lumMod val="50000"/>
                  </a:schemeClr>
                </a:solidFill>
                <a:latin typeface="Century Gothic" pitchFamily="32" charset="0"/>
              </a:rPr>
              <a:t> </a:t>
            </a:r>
            <a:r>
              <a:rPr lang="es-CO" sz="1800" b="1" dirty="0">
                <a:solidFill>
                  <a:schemeClr val="bg1"/>
                </a:solidFill>
                <a:latin typeface="Century Gothic" pitchFamily="32" charset="0"/>
              </a:rPr>
              <a:t>Ambiental </a:t>
            </a:r>
            <a:endParaRPr lang="es-ES" sz="1800" b="1" dirty="0">
              <a:solidFill>
                <a:schemeClr val="bg1"/>
              </a:solidFill>
              <a:latin typeface="Century Gothic" pitchFamily="32" charset="0"/>
            </a:endParaRPr>
          </a:p>
          <a:p>
            <a:pPr>
              <a:buFont typeface="Times New Roman" pitchFamily="16" charset="0"/>
              <a:buNone/>
              <a:defRPr/>
            </a:pPr>
            <a:endParaRPr lang="es-ES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1278" name="Picture 30" descr="imagen: viñe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572000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27 Rectángulo redondeado"/>
          <p:cNvSpPr/>
          <p:nvPr/>
        </p:nvSpPr>
        <p:spPr bwMode="auto">
          <a:xfrm>
            <a:off x="1346177" y="4532323"/>
            <a:ext cx="6500858" cy="50006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s-CO" sz="2100" b="1" dirty="0">
                <a:solidFill>
                  <a:schemeClr val="bg1"/>
                </a:solidFill>
                <a:latin typeface="Century Gothic" pitchFamily="34" charset="0"/>
              </a:rPr>
              <a:t>  </a:t>
            </a:r>
            <a:r>
              <a:rPr lang="es-CO" sz="2000" b="1" dirty="0">
                <a:solidFill>
                  <a:schemeClr val="bg1"/>
                </a:solidFill>
                <a:latin typeface="Century Gothic" pitchFamily="34" charset="0"/>
              </a:rPr>
              <a:t>Funcionarios Bancóldex</a:t>
            </a:r>
            <a:endParaRPr lang="es-ES" sz="2000" b="1" dirty="0">
              <a:solidFill>
                <a:schemeClr val="bg1"/>
              </a:solidFill>
              <a:latin typeface="Century Gothic" pitchFamily="34" charset="0"/>
            </a:endParaRPr>
          </a:p>
          <a:p>
            <a:pPr>
              <a:defRPr/>
            </a:pPr>
            <a:endParaRPr lang="es-ES" sz="20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9" name="28 Rectángulo redondeado"/>
          <p:cNvSpPr/>
          <p:nvPr/>
        </p:nvSpPr>
        <p:spPr bwMode="auto">
          <a:xfrm>
            <a:off x="1371600" y="5257800"/>
            <a:ext cx="7286625" cy="107156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>
              <a:buFont typeface="Times New Roman" pitchFamily="16" charset="0"/>
              <a:buNone/>
              <a:defRPr/>
            </a:pPr>
            <a:r>
              <a:rPr lang="es-CO" sz="1600" b="1" dirty="0">
                <a:solidFill>
                  <a:schemeClr val="accent6">
                    <a:lumMod val="50000"/>
                  </a:schemeClr>
                </a:solidFill>
                <a:latin typeface="Century Gothic" pitchFamily="32" charset="0"/>
              </a:rPr>
              <a:t>Riesgos ambientales y sociales, financiación de eficiencia energética en edificaciones, legislación ambiental, Programa de entrenamiento identificación de proyectos de mitigación del cambio climático </a:t>
            </a:r>
            <a:endParaRPr lang="es-ES" sz="1600" b="1" dirty="0">
              <a:solidFill>
                <a:schemeClr val="accent6">
                  <a:lumMod val="50000"/>
                </a:schemeClr>
              </a:solidFill>
              <a:latin typeface="Century Gothic" pitchFamily="32" charset="0"/>
            </a:endParaRPr>
          </a:p>
          <a:p>
            <a:pPr>
              <a:buFont typeface="Times New Roman" pitchFamily="16" charset="0"/>
              <a:buNone/>
              <a:defRPr/>
            </a:pPr>
            <a:endParaRPr lang="es-E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2"/>
          <p:cNvSpPr txBox="1">
            <a:spLocks noChangeArrowheads="1"/>
          </p:cNvSpPr>
          <p:nvPr/>
        </p:nvSpPr>
        <p:spPr bwMode="auto">
          <a:xfrm>
            <a:off x="285750" y="214313"/>
            <a:ext cx="8786813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CO" sz="1800" b="1">
                <a:solidFill>
                  <a:srgbClr val="10253F"/>
                </a:solidFill>
                <a:latin typeface="Century Gothic" pitchFamily="34" charset="0"/>
              </a:rPr>
              <a:t>Beneficios de un modelo de riesgos ambientales y sociales</a:t>
            </a:r>
            <a:endParaRPr lang="es-ES" sz="1800" b="1">
              <a:solidFill>
                <a:srgbClr val="10253F"/>
              </a:solidFill>
              <a:latin typeface="Century Gothic" pitchFamily="34" charset="0"/>
            </a:endParaRPr>
          </a:p>
          <a:p>
            <a:pPr algn="r"/>
            <a:endParaRPr lang="es-ES" sz="1800" b="1">
              <a:solidFill>
                <a:srgbClr val="10253F"/>
              </a:solidFill>
              <a:latin typeface="Century Gothic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 bwMode="auto">
          <a:xfrm>
            <a:off x="571500" y="1785938"/>
            <a:ext cx="5500688" cy="40005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es-CO" sz="1600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Disminuye el riesgo de las operaciones de Bancóldex y de las IF</a:t>
            </a:r>
          </a:p>
          <a:p>
            <a:pPr>
              <a:defRPr/>
            </a:pPr>
            <a:endParaRPr lang="es-ES_tradnl" sz="1600" dirty="0">
              <a:solidFill>
                <a:srgbClr val="002060"/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s-CO" sz="1600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Mitiga el riesgo reputacional</a:t>
            </a:r>
          </a:p>
          <a:p>
            <a:pPr>
              <a:defRPr/>
            </a:pPr>
            <a:endParaRPr lang="es-ES_tradnl" sz="1600" dirty="0">
              <a:solidFill>
                <a:srgbClr val="002060"/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s-CO" sz="1600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Genera información del comportamiento ambiental de las empresas</a:t>
            </a:r>
          </a:p>
          <a:p>
            <a:pPr>
              <a:buFont typeface="Wingdings" pitchFamily="2" charset="2"/>
              <a:buChar char="ü"/>
              <a:defRPr/>
            </a:pPr>
            <a:endParaRPr lang="es-CO" sz="1600" dirty="0">
              <a:solidFill>
                <a:schemeClr val="accent2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s-CO" sz="1600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Crea y fortalece conocimiento en Bancóldex</a:t>
            </a:r>
          </a:p>
          <a:p>
            <a:pPr>
              <a:buFont typeface="Wingdings" pitchFamily="2" charset="2"/>
              <a:buChar char="ü"/>
              <a:defRPr/>
            </a:pPr>
            <a:endParaRPr lang="es-CO" sz="1600" dirty="0">
              <a:solidFill>
                <a:schemeClr val="accent2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s-CO" sz="1600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Contribuye a la toma de conciencia de los consumidores</a:t>
            </a:r>
          </a:p>
          <a:p>
            <a:pPr>
              <a:buFont typeface="Wingdings" pitchFamily="2" charset="2"/>
              <a:buChar char="ü"/>
              <a:defRPr/>
            </a:pPr>
            <a:endParaRPr lang="es-CO" sz="1600" dirty="0">
              <a:solidFill>
                <a:schemeClr val="accent2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s-CO" sz="1600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Genera oportunidades de estructuración de nuevos productos</a:t>
            </a:r>
            <a:endParaRPr lang="es-ES" sz="1600" dirty="0">
              <a:solidFill>
                <a:schemeClr val="accent2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defRPr/>
            </a:pPr>
            <a:endParaRPr lang="es-CO" dirty="0">
              <a:solidFill>
                <a:schemeClr val="accent2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es-CO" dirty="0">
              <a:solidFill>
                <a:schemeClr val="accent2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buFont typeface="Times New Roman" pitchFamily="16" charset="0"/>
              <a:buNone/>
              <a:defRPr/>
            </a:pP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 bwMode="auto">
          <a:xfrm>
            <a:off x="928688" y="1000125"/>
            <a:ext cx="2928937" cy="50006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Font typeface="Times New Roman" pitchFamily="16" charset="0"/>
              <a:buNone/>
              <a:defRPr/>
            </a:pPr>
            <a:r>
              <a:rPr lang="es-CO" sz="2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Para Bancóldex</a:t>
            </a:r>
            <a:endParaRPr lang="es-ES" sz="2200" b="1" dirty="0">
              <a:solidFill>
                <a:schemeClr val="accent2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2293" name="Picture 15" descr="D:\Documents and Settings\MMD0000\Mis documentos\Mis imágenes\bancoldex\logo_bancolde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3733800"/>
            <a:ext cx="23558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imagen: Ambient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25" y="2357438"/>
            <a:ext cx="1905000" cy="1371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2"/>
          <p:cNvSpPr txBox="1">
            <a:spLocks noChangeArrowheads="1"/>
          </p:cNvSpPr>
          <p:nvPr/>
        </p:nvSpPr>
        <p:spPr bwMode="auto">
          <a:xfrm>
            <a:off x="285750" y="71438"/>
            <a:ext cx="8786813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CO" sz="1800" b="1">
                <a:solidFill>
                  <a:srgbClr val="10253F"/>
                </a:solidFill>
                <a:latin typeface="Century Gothic" pitchFamily="34" charset="0"/>
              </a:rPr>
              <a:t>Beneficios de un modelo de riesgos ambientales y sociales</a:t>
            </a:r>
            <a:endParaRPr lang="es-ES" sz="1800" b="1">
              <a:solidFill>
                <a:srgbClr val="10253F"/>
              </a:solidFill>
              <a:latin typeface="Century Gothic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 bwMode="auto">
          <a:xfrm>
            <a:off x="3286125" y="1428750"/>
            <a:ext cx="5500688" cy="40005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es-ES" sz="1600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Mejora el perfil de riesgo de sus clientes</a:t>
            </a:r>
          </a:p>
          <a:p>
            <a:pPr>
              <a:defRPr/>
            </a:pPr>
            <a:endParaRPr lang="es-CO" sz="1600" dirty="0">
              <a:solidFill>
                <a:schemeClr val="accent2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s-CO" sz="1600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 Mitiga el riesgo de flujo de caja, garantía y reputacional</a:t>
            </a:r>
          </a:p>
          <a:p>
            <a:pPr>
              <a:defRPr/>
            </a:pPr>
            <a:endParaRPr lang="es-CO" sz="1600" dirty="0">
              <a:solidFill>
                <a:schemeClr val="accent2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s-CO" sz="1600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 Genera </a:t>
            </a:r>
            <a:r>
              <a:rPr lang="es-ES" sz="1600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oportunidades de financiar las inversiones que requieran los empresarios</a:t>
            </a:r>
          </a:p>
          <a:p>
            <a:pPr>
              <a:defRPr/>
            </a:pPr>
            <a:endParaRPr lang="es-CO" sz="1600" dirty="0">
              <a:solidFill>
                <a:schemeClr val="accent2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s-CO" sz="1600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s-ES" sz="1600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Diversifica su portafolio con el diseño de nuevos productos “verdes” </a:t>
            </a:r>
          </a:p>
          <a:p>
            <a:pPr>
              <a:defRPr/>
            </a:pPr>
            <a:endParaRPr lang="es-CO" sz="1600" dirty="0">
              <a:solidFill>
                <a:schemeClr val="accent2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s-ES" sz="1600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Mejora su posicionamiento en el mercado como entidades que apoyan la sostenibilidad</a:t>
            </a:r>
          </a:p>
          <a:p>
            <a:pPr>
              <a:defRPr/>
            </a:pPr>
            <a:endParaRPr lang="es-CO" dirty="0">
              <a:solidFill>
                <a:schemeClr val="accent2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es-CO" dirty="0">
              <a:solidFill>
                <a:schemeClr val="accent2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buFont typeface="Times New Roman" pitchFamily="16" charset="0"/>
              <a:buNone/>
              <a:defRPr/>
            </a:pP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187" y="2571744"/>
            <a:ext cx="2904371" cy="1928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8 Rectángulo redondeado"/>
          <p:cNvSpPr/>
          <p:nvPr/>
        </p:nvSpPr>
        <p:spPr bwMode="auto">
          <a:xfrm>
            <a:off x="3500438" y="785813"/>
            <a:ext cx="5214937" cy="50006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r">
              <a:buFont typeface="Times New Roman" pitchFamily="16" charset="0"/>
              <a:buNone/>
              <a:defRPr/>
            </a:pPr>
            <a:r>
              <a:rPr lang="es-CO" sz="22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Para los intermediarios financieros</a:t>
            </a:r>
            <a:endParaRPr lang="es-ES" sz="2200" b="1" dirty="0">
              <a:solidFill>
                <a:schemeClr val="accent2">
                  <a:lumMod val="5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2"/>
          <p:cNvSpPr txBox="1">
            <a:spLocks noChangeArrowheads="1"/>
          </p:cNvSpPr>
          <p:nvPr/>
        </p:nvSpPr>
        <p:spPr bwMode="auto">
          <a:xfrm>
            <a:off x="250825" y="0"/>
            <a:ext cx="853598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CO" sz="2000" b="1">
                <a:solidFill>
                  <a:srgbClr val="10253F"/>
                </a:solidFill>
                <a:latin typeface="Century Gothic" pitchFamily="34" charset="0"/>
              </a:rPr>
              <a:t>Beneficios del modelo ARAS</a:t>
            </a:r>
            <a:endParaRPr lang="es-ES" sz="2000" b="1">
              <a:solidFill>
                <a:srgbClr val="10253F"/>
              </a:solidFill>
              <a:latin typeface="Century Gothic" pitchFamily="34" charset="0"/>
            </a:endParaRPr>
          </a:p>
        </p:txBody>
      </p:sp>
      <p:pic>
        <p:nvPicPr>
          <p:cNvPr id="14339" name="Picture 31" descr="C:\Documents and Settings\MMD0000\Configuración local\Archivos temporales de Internet\Content.Outlook\U1ZYT69F\unepfi_web_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19838"/>
            <a:ext cx="1733550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 redondeado"/>
          <p:cNvSpPr/>
          <p:nvPr/>
        </p:nvSpPr>
        <p:spPr bwMode="auto">
          <a:xfrm>
            <a:off x="214313" y="714375"/>
            <a:ext cx="4500562" cy="59293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es-ES" sz="1400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Influir en las decisiones de sus clientes</a:t>
            </a:r>
          </a:p>
          <a:p>
            <a:pPr>
              <a:defRPr/>
            </a:pPr>
            <a:endParaRPr lang="es-CO" sz="1400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s-CO" sz="1400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s-ES" sz="1400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Promover la incorporación de estándares de sostenibilidad</a:t>
            </a:r>
          </a:p>
          <a:p>
            <a:pPr>
              <a:defRPr/>
            </a:pPr>
            <a:endParaRPr lang="es-CO" sz="1400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s-ES" sz="1400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Constituirse en un menor riesgo de crédito al cumplir con las normas ambientales y sociales que le aplican</a:t>
            </a:r>
          </a:p>
          <a:p>
            <a:pPr>
              <a:defRPr/>
            </a:pPr>
            <a:endParaRPr lang="es-CO" sz="1400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s-CO" sz="1400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s-ES" sz="1400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Tener la posibilidad de generar elementos diferenciadores frente a su competencia</a:t>
            </a:r>
          </a:p>
          <a:p>
            <a:pPr>
              <a:defRPr/>
            </a:pPr>
            <a:endParaRPr lang="es-CO" sz="1400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s-CO" sz="1400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s-ES" sz="1400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Ser más productivos y competitivos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s-ES" sz="1400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Agreguen valor a su portafolio con productos y servicios “responsables”</a:t>
            </a:r>
          </a:p>
          <a:p>
            <a:pPr>
              <a:defRPr/>
            </a:pPr>
            <a:endParaRPr lang="es-ES" sz="1400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s-ES" sz="1400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Incursionar en nuevos mercados cada vez mas exigentes en materia ambiental y social</a:t>
            </a:r>
          </a:p>
          <a:p>
            <a:pPr>
              <a:defRPr/>
            </a:pPr>
            <a:endParaRPr lang="es-ES" sz="1400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s-ES" sz="1400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Mejorar su balance ambiental y social lo cual le otorga valor de marca y reconocimiento</a:t>
            </a:r>
          </a:p>
          <a:p>
            <a:pPr>
              <a:defRPr/>
            </a:pPr>
            <a:endParaRPr lang="es-ES" sz="1400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s-CO" sz="1400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Contribuye a la toma de conciencia de los consumidores</a:t>
            </a:r>
            <a:endParaRPr lang="es-ES" sz="1400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es-ES" sz="1400" dirty="0">
              <a:solidFill>
                <a:schemeClr val="accent2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defRPr/>
            </a:pPr>
            <a:endParaRPr lang="es-CO" sz="1600" dirty="0">
              <a:solidFill>
                <a:schemeClr val="accent2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defRPr/>
            </a:pPr>
            <a:endParaRPr lang="es-CO" dirty="0">
              <a:solidFill>
                <a:schemeClr val="accent2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es-CO" dirty="0">
              <a:solidFill>
                <a:schemeClr val="accent2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buFont typeface="Times New Roman" pitchFamily="16" charset="0"/>
              <a:buNone/>
              <a:defRPr/>
            </a:pP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 bwMode="auto">
          <a:xfrm>
            <a:off x="4929188" y="785813"/>
            <a:ext cx="3571875" cy="50006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Font typeface="Times New Roman" pitchFamily="16" charset="0"/>
              <a:buNone/>
              <a:defRPr/>
            </a:pPr>
            <a:r>
              <a:rPr lang="es-CO" sz="2200" b="1" dirty="0">
                <a:solidFill>
                  <a:srgbClr val="10253F"/>
                </a:solidFill>
                <a:latin typeface="Century Gothic" pitchFamily="34" charset="0"/>
              </a:rPr>
              <a:t>Para los empresarios</a:t>
            </a:r>
            <a:endParaRPr lang="es-ES" sz="2200" b="1" dirty="0">
              <a:solidFill>
                <a:srgbClr val="10253F"/>
              </a:solidFill>
              <a:latin typeface="Century Gothic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2714620"/>
            <a:ext cx="4246666" cy="1785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343" name="Picture 6" descr="imagen: encabezado portafolio de producto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0" y="2286000"/>
            <a:ext cx="35718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57250" y="785813"/>
            <a:ext cx="7715250" cy="8335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ts val="800"/>
              </a:spcBef>
              <a:defRPr/>
            </a:pPr>
            <a:endParaRPr lang="es-ES_tradnl" sz="1600" kern="0" dirty="0">
              <a:solidFill>
                <a:srgbClr val="002060"/>
              </a:solidFill>
              <a:latin typeface="Century Gothic" pitchFamily="34" charset="0"/>
              <a:cs typeface="+mn-cs"/>
            </a:endParaRPr>
          </a:p>
          <a:p>
            <a:pPr marL="342900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r>
              <a:rPr lang="es-ES_tradnl" sz="1600" kern="0" dirty="0">
                <a:solidFill>
                  <a:srgbClr val="002060"/>
                </a:solidFill>
                <a:latin typeface="Century Gothic" pitchFamily="34" charset="0"/>
                <a:cs typeface="+mn-cs"/>
              </a:rPr>
              <a:t> </a:t>
            </a:r>
            <a:r>
              <a:rPr lang="es-ES_tradnl" sz="1600" kern="0" dirty="0">
                <a:solidFill>
                  <a:srgbClr val="002060"/>
                </a:solidFill>
                <a:latin typeface="Century Gothic" pitchFamily="34" charset="0"/>
                <a:cs typeface="+mn-cs"/>
              </a:rPr>
              <a:t>Resistencia de las áreas comerciales de Bancóldex y de los intermediarios financieros para aplicar los procedimientos del modelo de análisis de riesgos ambientales y sociales</a:t>
            </a:r>
          </a:p>
          <a:p>
            <a:pPr marL="342900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endParaRPr lang="es-ES_tradnl" sz="1600" kern="0" dirty="0">
              <a:solidFill>
                <a:srgbClr val="002060"/>
              </a:solidFill>
              <a:latin typeface="Century Gothic" pitchFamily="34" charset="0"/>
              <a:cs typeface="+mn-cs"/>
            </a:endParaRPr>
          </a:p>
          <a:p>
            <a:pPr marL="342900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r>
              <a:rPr lang="es-ES_tradnl" sz="1600" kern="0" dirty="0">
                <a:solidFill>
                  <a:srgbClr val="002060"/>
                </a:solidFill>
                <a:latin typeface="Century Gothic" pitchFamily="34" charset="0"/>
                <a:cs typeface="+mn-cs"/>
              </a:rPr>
              <a:t> Falta de conocimiento y capacidad en los intermediarios financieros para asumir procesos de análisis de riesgos ambientales y sociales </a:t>
            </a:r>
          </a:p>
          <a:p>
            <a:pPr marL="342900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endParaRPr lang="es-ES_tradnl" sz="1600" kern="0" dirty="0">
              <a:solidFill>
                <a:srgbClr val="002060"/>
              </a:solidFill>
              <a:latin typeface="Century Gothic" pitchFamily="34" charset="0"/>
              <a:cs typeface="+mn-cs"/>
            </a:endParaRPr>
          </a:p>
          <a:p>
            <a:pPr marL="342900" lvl="1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r>
              <a:rPr lang="es-CO" sz="1600" dirty="0">
                <a:solidFill>
                  <a:srgbClr val="10253F"/>
                </a:solidFill>
                <a:latin typeface="Century Gothic" pitchFamily="34" charset="0"/>
              </a:rPr>
              <a:t>Baja velocidad </a:t>
            </a:r>
            <a:r>
              <a:rPr lang="es-CO" sz="1600" dirty="0">
                <a:solidFill>
                  <a:srgbClr val="10253F"/>
                </a:solidFill>
                <a:latin typeface="Century Gothic" pitchFamily="34" charset="0"/>
              </a:rPr>
              <a:t>de respuesta de los intermediaros financieros para adaptarse a los cambios propuestos en la información y el proceso de solicitud  </a:t>
            </a:r>
            <a:r>
              <a:rPr lang="es-CO" sz="1600" dirty="0">
                <a:solidFill>
                  <a:srgbClr val="10253F"/>
                </a:solidFill>
                <a:latin typeface="Century Gothic" pitchFamily="34" charset="0"/>
              </a:rPr>
              <a:t>de las operaciones de crédito </a:t>
            </a:r>
          </a:p>
          <a:p>
            <a:pPr marL="342900" lvl="1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endParaRPr lang="es-CO" sz="1600" dirty="0">
              <a:solidFill>
                <a:srgbClr val="10253F"/>
              </a:solidFill>
              <a:latin typeface="Century Gothic" pitchFamily="34" charset="0"/>
            </a:endParaRPr>
          </a:p>
          <a:p>
            <a:pPr marL="342900" lvl="1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r>
              <a:rPr lang="es-CO" sz="1600" dirty="0">
                <a:solidFill>
                  <a:srgbClr val="10253F"/>
                </a:solidFill>
                <a:latin typeface="Century Gothic" pitchFamily="34" charset="0"/>
              </a:rPr>
              <a:t>Falta de compresión de los intermediarios financieros sobre la necesidad de mitigar riesgos de flujo de caja, de garantía y </a:t>
            </a:r>
            <a:r>
              <a:rPr lang="es-CO" sz="1600" dirty="0" err="1">
                <a:solidFill>
                  <a:srgbClr val="10253F"/>
                </a:solidFill>
                <a:latin typeface="Century Gothic" pitchFamily="34" charset="0"/>
              </a:rPr>
              <a:t>reputacional</a:t>
            </a:r>
            <a:r>
              <a:rPr lang="es-CO" sz="1600" dirty="0">
                <a:solidFill>
                  <a:srgbClr val="10253F"/>
                </a:solidFill>
                <a:latin typeface="Century Gothic" pitchFamily="34" charset="0"/>
              </a:rPr>
              <a:t> que pueden ocasionar lo impactos negativos en términos ambientales y sociales</a:t>
            </a:r>
          </a:p>
          <a:p>
            <a:pPr marL="342900" lvl="1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endParaRPr lang="es-CO" sz="1600" dirty="0">
              <a:solidFill>
                <a:srgbClr val="10253F"/>
              </a:solidFill>
              <a:latin typeface="Century Gothic" pitchFamily="34" charset="0"/>
            </a:endParaRPr>
          </a:p>
          <a:p>
            <a:pPr marL="342900" lvl="1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r>
              <a:rPr lang="es-CO" sz="1600" dirty="0">
                <a:solidFill>
                  <a:srgbClr val="10253F"/>
                </a:solidFill>
                <a:latin typeface="Century Gothic" pitchFamily="34" charset="0"/>
              </a:rPr>
              <a:t>Coyuntura particular de compra y venta de bancos en Colombia</a:t>
            </a:r>
          </a:p>
          <a:p>
            <a:pPr marL="342900" lvl="1" indent="-342900" algn="just" eaLnBrk="0" hangingPunct="0">
              <a:spcBef>
                <a:spcPts val="800"/>
              </a:spcBef>
              <a:defRPr/>
            </a:pPr>
            <a:endParaRPr lang="es-CO" sz="1600" dirty="0">
              <a:solidFill>
                <a:srgbClr val="10253F"/>
              </a:solidFill>
              <a:latin typeface="Century Gothic" pitchFamily="34" charset="0"/>
            </a:endParaRPr>
          </a:p>
          <a:p>
            <a:pPr marL="342900" lvl="1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endParaRPr lang="es-CO" sz="1600" dirty="0">
              <a:solidFill>
                <a:srgbClr val="10253F"/>
              </a:solidFill>
              <a:latin typeface="Century Gothic" pitchFamily="34" charset="0"/>
            </a:endParaRPr>
          </a:p>
          <a:p>
            <a:pPr marL="342900" lvl="1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endParaRPr lang="es-CO" sz="1600" dirty="0">
              <a:solidFill>
                <a:srgbClr val="10253F"/>
              </a:solidFill>
              <a:latin typeface="Century Gothic" pitchFamily="34" charset="0"/>
            </a:endParaRPr>
          </a:p>
          <a:p>
            <a:pPr marL="342900" lvl="1" indent="-342900" algn="just" eaLnBrk="0" hangingPunct="0">
              <a:spcBef>
                <a:spcPts val="800"/>
              </a:spcBef>
              <a:defRPr/>
            </a:pPr>
            <a:endParaRPr lang="es-CO" sz="1600" dirty="0">
              <a:solidFill>
                <a:srgbClr val="10253F"/>
              </a:solidFill>
              <a:latin typeface="Century Gothic" pitchFamily="34" charset="0"/>
            </a:endParaRPr>
          </a:p>
          <a:p>
            <a:pPr marL="342900" indent="-342900" algn="just" eaLnBrk="0" hangingPunct="0">
              <a:spcBef>
                <a:spcPts val="800"/>
              </a:spcBef>
              <a:defRPr/>
            </a:pPr>
            <a:endParaRPr lang="es-ES_tradnl" sz="1600" kern="0" dirty="0">
              <a:solidFill>
                <a:srgbClr val="002060"/>
              </a:solidFill>
              <a:latin typeface="Century Gothic" pitchFamily="34" charset="0"/>
              <a:cs typeface="+mn-cs"/>
            </a:endParaRPr>
          </a:p>
          <a:p>
            <a:pPr marL="342900" indent="-342900" algn="just" eaLnBrk="0" hangingPunct="0">
              <a:spcBef>
                <a:spcPts val="800"/>
              </a:spcBef>
              <a:defRPr/>
            </a:pPr>
            <a:endParaRPr lang="es-ES_tradnl" sz="1600" kern="0" dirty="0">
              <a:solidFill>
                <a:srgbClr val="002060"/>
              </a:solidFill>
              <a:latin typeface="Century Gothic" pitchFamily="34" charset="0"/>
              <a:cs typeface="+mn-cs"/>
            </a:endParaRPr>
          </a:p>
          <a:p>
            <a:pPr lvl="1" algn="just" eaLnBrk="0" hangingPunct="0">
              <a:spcBef>
                <a:spcPts val="700"/>
              </a:spcBef>
              <a:defRPr/>
            </a:pPr>
            <a:endParaRPr lang="es-ES_tradnl" sz="2000" kern="0" dirty="0">
              <a:solidFill>
                <a:srgbClr val="002060"/>
              </a:solidFill>
              <a:latin typeface="Century Gothic" pitchFamily="34" charset="0"/>
              <a:cs typeface="+mn-cs"/>
            </a:endParaRPr>
          </a:p>
          <a:p>
            <a:pPr lvl="1" eaLnBrk="0" hangingPunct="0">
              <a:spcBef>
                <a:spcPts val="700"/>
              </a:spcBef>
              <a:buFont typeface="Arial" charset="0"/>
              <a:buChar char="•"/>
              <a:defRPr/>
            </a:pPr>
            <a:endParaRPr lang="es-ES" sz="2000" kern="0" dirty="0">
              <a:solidFill>
                <a:srgbClr val="002060"/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15363" name="Text Box 12"/>
          <p:cNvSpPr txBox="1">
            <a:spLocks noChangeArrowheads="1"/>
          </p:cNvSpPr>
          <p:nvPr/>
        </p:nvSpPr>
        <p:spPr bwMode="auto">
          <a:xfrm>
            <a:off x="403225" y="71438"/>
            <a:ext cx="853598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CO" sz="2000" b="1">
                <a:solidFill>
                  <a:srgbClr val="10253F"/>
                </a:solidFill>
                <a:latin typeface="Century Gothic" pitchFamily="34" charset="0"/>
              </a:rPr>
              <a:t>Obstáculos</a:t>
            </a:r>
            <a:endParaRPr lang="es-ES" sz="2000" b="1">
              <a:solidFill>
                <a:srgbClr val="10253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57250" y="500063"/>
            <a:ext cx="7715250" cy="7099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ts val="800"/>
              </a:spcBef>
              <a:defRPr/>
            </a:pPr>
            <a:endParaRPr lang="es-ES_tradnl" sz="1600" kern="0" dirty="0">
              <a:solidFill>
                <a:srgbClr val="002060"/>
              </a:solidFill>
              <a:latin typeface="Century Gothic" pitchFamily="34" charset="0"/>
              <a:cs typeface="+mn-cs"/>
            </a:endParaRPr>
          </a:p>
          <a:p>
            <a:pPr marL="342900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r>
              <a:rPr lang="es-ES_tradnl" sz="1600" kern="0" dirty="0">
                <a:solidFill>
                  <a:srgbClr val="002060"/>
                </a:solidFill>
                <a:latin typeface="Century Gothic" pitchFamily="34" charset="0"/>
                <a:cs typeface="+mn-cs"/>
              </a:rPr>
              <a:t> Implementar el modelo de riesgos ambientales y sociales para las operaciones de crédito de Bancóldex que son canalizadas  por los intermediarios financieros colombianos</a:t>
            </a:r>
          </a:p>
          <a:p>
            <a:pPr marL="342900" indent="-342900" algn="just" eaLnBrk="0" hangingPunct="0">
              <a:spcBef>
                <a:spcPts val="800"/>
              </a:spcBef>
              <a:defRPr/>
            </a:pPr>
            <a:endParaRPr lang="es-ES_tradnl" sz="1600" kern="0" dirty="0">
              <a:solidFill>
                <a:srgbClr val="002060"/>
              </a:solidFill>
              <a:latin typeface="Century Gothic" pitchFamily="34" charset="0"/>
              <a:cs typeface="+mn-cs"/>
            </a:endParaRPr>
          </a:p>
          <a:p>
            <a:pPr marL="342900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r>
              <a:rPr lang="es-ES_tradnl" sz="1600" kern="0" dirty="0">
                <a:solidFill>
                  <a:srgbClr val="002060"/>
                </a:solidFill>
                <a:latin typeface="Century Gothic" pitchFamily="34" charset="0"/>
                <a:cs typeface="+mn-cs"/>
              </a:rPr>
              <a:t>Continuar con los programas de capacitación para los funcionarios de Bancóldex y de los intermediarios financieros en temas de sostenibilidad, específicamente en análisis de riesgos ambientales y sociales</a:t>
            </a:r>
          </a:p>
          <a:p>
            <a:pPr marL="342900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endParaRPr lang="es-ES_tradnl" sz="1600" kern="0" dirty="0">
              <a:solidFill>
                <a:srgbClr val="002060"/>
              </a:solidFill>
              <a:latin typeface="Century Gothic" pitchFamily="34" charset="0"/>
              <a:cs typeface="+mn-cs"/>
            </a:endParaRPr>
          </a:p>
          <a:p>
            <a:pPr marL="342900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r>
              <a:rPr lang="es-ES_tradnl" sz="1600" kern="0" dirty="0">
                <a:solidFill>
                  <a:srgbClr val="002060"/>
                </a:solidFill>
                <a:latin typeface="Century Gothic" pitchFamily="34" charset="0"/>
                <a:cs typeface="+mn-cs"/>
              </a:rPr>
              <a:t> Trabajar conjuntamente con las entidades que hacen parte del “Comité de Sostenibilidad” de Asobancaria y los intermediarios firmantes del “Protocolo Verde”</a:t>
            </a:r>
          </a:p>
          <a:p>
            <a:pPr marL="342900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endParaRPr lang="es-ES_tradnl" sz="1600" kern="0" dirty="0">
              <a:solidFill>
                <a:srgbClr val="002060"/>
              </a:solidFill>
              <a:latin typeface="Century Gothic" pitchFamily="34" charset="0"/>
              <a:cs typeface="+mn-cs"/>
            </a:endParaRPr>
          </a:p>
          <a:p>
            <a:pPr marL="342900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r>
              <a:rPr lang="es-ES_tradnl" sz="1600" kern="0" dirty="0">
                <a:solidFill>
                  <a:srgbClr val="002060"/>
                </a:solidFill>
                <a:latin typeface="Century Gothic" pitchFamily="34" charset="0"/>
                <a:cs typeface="+mn-cs"/>
              </a:rPr>
              <a:t> Participar activamente como banco de desarrollo en las políticas y programas del gobierno nacional que tengan como objetivo promover el desarrollo sostenible</a:t>
            </a:r>
          </a:p>
          <a:p>
            <a:pPr marL="342900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endParaRPr lang="es-ES_tradnl" sz="1600" kern="0" dirty="0">
              <a:solidFill>
                <a:srgbClr val="002060"/>
              </a:solidFill>
              <a:latin typeface="Century Gothic" pitchFamily="34" charset="0"/>
              <a:cs typeface="+mn-cs"/>
            </a:endParaRPr>
          </a:p>
          <a:p>
            <a:pPr marL="342900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r>
              <a:rPr lang="es-ES_tradnl" sz="1600" kern="0" dirty="0">
                <a:solidFill>
                  <a:srgbClr val="002060"/>
                </a:solidFill>
                <a:latin typeface="Century Gothic" pitchFamily="34" charset="0"/>
                <a:cs typeface="+mn-cs"/>
              </a:rPr>
              <a:t> Fortalecer la curva de aprendizaje que Bancóldex ha venido construyendo a partir del desarrollo de su modelo de análisis de riesgos ambientales y sociales</a:t>
            </a:r>
          </a:p>
          <a:p>
            <a:pPr marL="342900" indent="-342900" algn="just" eaLnBrk="0" hangingPunct="0">
              <a:spcBef>
                <a:spcPts val="800"/>
              </a:spcBef>
              <a:defRPr/>
            </a:pPr>
            <a:endParaRPr lang="es-ES_tradnl" sz="1700" kern="0" dirty="0">
              <a:solidFill>
                <a:srgbClr val="002060"/>
              </a:solidFill>
              <a:latin typeface="Century Gothic" pitchFamily="34" charset="0"/>
              <a:cs typeface="+mn-cs"/>
            </a:endParaRPr>
          </a:p>
          <a:p>
            <a:pPr lvl="1" algn="just" eaLnBrk="0" hangingPunct="0">
              <a:spcBef>
                <a:spcPts val="700"/>
              </a:spcBef>
              <a:defRPr/>
            </a:pPr>
            <a:endParaRPr lang="es-ES_tradnl" sz="2000" kern="0" dirty="0">
              <a:solidFill>
                <a:srgbClr val="002060"/>
              </a:solidFill>
              <a:latin typeface="Century Gothic" pitchFamily="34" charset="0"/>
              <a:cs typeface="+mn-cs"/>
            </a:endParaRPr>
          </a:p>
          <a:p>
            <a:pPr lvl="1" eaLnBrk="0" hangingPunct="0">
              <a:spcBef>
                <a:spcPts val="700"/>
              </a:spcBef>
              <a:buFont typeface="Arial" charset="0"/>
              <a:buChar char="•"/>
              <a:defRPr/>
            </a:pPr>
            <a:endParaRPr lang="es-ES" sz="2000" kern="0" dirty="0">
              <a:solidFill>
                <a:srgbClr val="002060"/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16387" name="Text Box 12"/>
          <p:cNvSpPr txBox="1">
            <a:spLocks noChangeArrowheads="1"/>
          </p:cNvSpPr>
          <p:nvPr/>
        </p:nvSpPr>
        <p:spPr bwMode="auto">
          <a:xfrm>
            <a:off x="403225" y="71438"/>
            <a:ext cx="853598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CO" sz="2000" b="1">
                <a:solidFill>
                  <a:srgbClr val="10253F"/>
                </a:solidFill>
                <a:latin typeface="Century Gothic" pitchFamily="34" charset="0"/>
              </a:rPr>
              <a:t>Retos para Bancóldex</a:t>
            </a:r>
            <a:endParaRPr lang="es-ES" sz="2000" b="1">
              <a:solidFill>
                <a:srgbClr val="10253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214313" y="4214813"/>
            <a:ext cx="8643937" cy="1428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CO" sz="2000" b="1" dirty="0">
              <a:solidFill>
                <a:srgbClr val="10253F"/>
              </a:solidFill>
              <a:latin typeface="Century Gothic" pitchFamily="34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CO" sz="1600" b="1" dirty="0">
                <a:solidFill>
                  <a:srgbClr val="10253F"/>
                </a:solidFill>
                <a:latin typeface="Century Gothic" pitchFamily="34" charset="0"/>
              </a:rPr>
              <a:t>Taller “Oportunidades para la Banca de Desarrollo de América Latina </a:t>
            </a:r>
            <a:r>
              <a:rPr lang="es-CO" sz="1600" b="1" dirty="0" smtClean="0">
                <a:solidFill>
                  <a:srgbClr val="10253F"/>
                </a:solidFill>
                <a:latin typeface="Century Gothic" pitchFamily="34" charset="0"/>
              </a:rPr>
              <a:t>y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CO" sz="1600" b="1" dirty="0" smtClean="0">
                <a:solidFill>
                  <a:srgbClr val="10253F"/>
                </a:solidFill>
                <a:latin typeface="Century Gothic" pitchFamily="34" charset="0"/>
              </a:rPr>
              <a:t> </a:t>
            </a:r>
            <a:r>
              <a:rPr lang="es-CO" sz="1600" b="1" dirty="0">
                <a:solidFill>
                  <a:srgbClr val="10253F"/>
                </a:solidFill>
                <a:latin typeface="Century Gothic" pitchFamily="34" charset="0"/>
              </a:rPr>
              <a:t>el Caribe en los Mercados Sostenibles”</a:t>
            </a:r>
            <a:endParaRPr lang="es-CO" sz="1600" b="1" dirty="0">
              <a:solidFill>
                <a:srgbClr val="191966"/>
              </a:solidFill>
              <a:latin typeface="Century Gothic" pitchFamily="34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CO" sz="1600" b="1" dirty="0">
              <a:solidFill>
                <a:srgbClr val="191966"/>
              </a:solidFill>
              <a:latin typeface="Century Gothic" pitchFamily="34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CO" sz="1600" b="1" dirty="0">
              <a:solidFill>
                <a:srgbClr val="191966"/>
              </a:solidFill>
              <a:latin typeface="Century Gothic" pitchFamily="34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CO" sz="1600" b="1" dirty="0">
                <a:solidFill>
                  <a:srgbClr val="10253F"/>
                </a:solidFill>
                <a:latin typeface="Century Gothic" pitchFamily="34" charset="0"/>
              </a:rPr>
              <a:t>Doris Arévalo Ordóñez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CO" sz="1600" b="1">
                <a:solidFill>
                  <a:srgbClr val="10253F"/>
                </a:solidFill>
                <a:latin typeface="Century Gothic" pitchFamily="34" charset="0"/>
              </a:rPr>
              <a:t>Directora </a:t>
            </a:r>
            <a:r>
              <a:rPr lang="es-CO" sz="1600" b="1" smtClean="0">
                <a:solidFill>
                  <a:srgbClr val="10253F"/>
                </a:solidFill>
                <a:latin typeface="Century Gothic" pitchFamily="34" charset="0"/>
              </a:rPr>
              <a:t>Departamento Inteligencia </a:t>
            </a:r>
            <a:r>
              <a:rPr lang="es-CO" sz="1600" b="1" dirty="0">
                <a:solidFill>
                  <a:srgbClr val="10253F"/>
                </a:solidFill>
                <a:latin typeface="Century Gothic" pitchFamily="34" charset="0"/>
              </a:rPr>
              <a:t>de Negocios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CO" sz="1600" b="1" dirty="0">
              <a:solidFill>
                <a:srgbClr val="10253F"/>
              </a:solidFill>
              <a:latin typeface="Century Gothic" pitchFamily="34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CO" sz="1600" b="1" dirty="0">
                <a:solidFill>
                  <a:srgbClr val="10253F"/>
                </a:solidFill>
                <a:latin typeface="Century Gothic" pitchFamily="34" charset="0"/>
              </a:rPr>
              <a:t>Montevideo, Uruguay, 24 de julio de 2012</a:t>
            </a:r>
            <a:endParaRPr lang="es-ES_tradnl" sz="1600" b="1" dirty="0">
              <a:solidFill>
                <a:srgbClr val="10253F"/>
              </a:solidFill>
              <a:latin typeface="Century Gothic" pitchFamily="34" charset="0"/>
            </a:endParaRPr>
          </a:p>
        </p:txBody>
      </p:sp>
      <p:grpSp>
        <p:nvGrpSpPr>
          <p:cNvPr id="17411" name="Group 2"/>
          <p:cNvGrpSpPr>
            <a:grpSpLocks/>
          </p:cNvGrpSpPr>
          <p:nvPr/>
        </p:nvGrpSpPr>
        <p:grpSpPr bwMode="auto">
          <a:xfrm>
            <a:off x="1143000" y="635000"/>
            <a:ext cx="5716588" cy="3079750"/>
            <a:chOff x="582" y="563"/>
            <a:chExt cx="3739" cy="2030"/>
          </a:xfrm>
        </p:grpSpPr>
        <p:grpSp>
          <p:nvGrpSpPr>
            <p:cNvPr id="17413" name="Group 3"/>
            <p:cNvGrpSpPr>
              <a:grpSpLocks/>
            </p:cNvGrpSpPr>
            <p:nvPr/>
          </p:nvGrpSpPr>
          <p:grpSpPr bwMode="auto">
            <a:xfrm>
              <a:off x="1577" y="830"/>
              <a:ext cx="2744" cy="1763"/>
              <a:chOff x="1577" y="830"/>
              <a:chExt cx="2744" cy="1763"/>
            </a:xfrm>
          </p:grpSpPr>
          <p:grpSp>
            <p:nvGrpSpPr>
              <p:cNvPr id="17415" name="Group 4"/>
              <p:cNvGrpSpPr>
                <a:grpSpLocks/>
              </p:cNvGrpSpPr>
              <p:nvPr/>
            </p:nvGrpSpPr>
            <p:grpSpPr bwMode="auto">
              <a:xfrm>
                <a:off x="1872" y="830"/>
                <a:ext cx="2137" cy="1105"/>
                <a:chOff x="1872" y="830"/>
                <a:chExt cx="2137" cy="1105"/>
              </a:xfrm>
            </p:grpSpPr>
            <p:pic>
              <p:nvPicPr>
                <p:cNvPr id="17418" name="Picture 5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872" y="830"/>
                  <a:ext cx="2125" cy="1011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7419" name="Picture 6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1898" y="1842"/>
                  <a:ext cx="2112" cy="9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</p:grpSp>
          <p:pic>
            <p:nvPicPr>
              <p:cNvPr id="17416" name="Picture 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577" y="2244"/>
                <a:ext cx="2745" cy="35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7417" name="Line 8"/>
              <p:cNvSpPr>
                <a:spLocks noChangeShapeType="1"/>
              </p:cNvSpPr>
              <p:nvPr/>
            </p:nvSpPr>
            <p:spPr bwMode="auto">
              <a:xfrm>
                <a:off x="1599" y="2222"/>
                <a:ext cx="2704" cy="1"/>
              </a:xfrm>
              <a:prstGeom prst="line">
                <a:avLst/>
              </a:prstGeom>
              <a:noFill/>
              <a:ln w="9360">
                <a:solidFill>
                  <a:srgbClr val="313484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</p:grpSp>
        <p:sp>
          <p:nvSpPr>
            <p:cNvPr id="17414" name="Rectangle 9"/>
            <p:cNvSpPr>
              <a:spLocks noChangeArrowheads="1"/>
            </p:cNvSpPr>
            <p:nvPr/>
          </p:nvSpPr>
          <p:spPr bwMode="auto">
            <a:xfrm>
              <a:off x="582" y="563"/>
              <a:ext cx="1317" cy="1279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pic>
        <p:nvPicPr>
          <p:cNvPr id="17412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319838"/>
            <a:ext cx="1733550" cy="538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971550" y="285750"/>
            <a:ext cx="7772400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2000" b="1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Generalidades</a:t>
            </a:r>
          </a:p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ES_tradnl" sz="2000" b="1" dirty="0">
              <a:solidFill>
                <a:srgbClr val="313484"/>
              </a:solidFill>
              <a:latin typeface="Century Gothic" pitchFamily="34" charset="0"/>
            </a:endParaRP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000125" y="571500"/>
            <a:ext cx="7572375" cy="2536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indent="-179388">
              <a:lnSpc>
                <a:spcPct val="200000"/>
              </a:lnSpc>
              <a:buClr>
                <a:srgbClr val="191966"/>
              </a:buClr>
              <a:buFont typeface="Wingdings" pitchFamily="2" charset="2"/>
              <a:buChar char=""/>
              <a:tabLst>
                <a:tab pos="179388" algn="l"/>
                <a:tab pos="1093788" algn="l"/>
                <a:tab pos="2008188" algn="l"/>
                <a:tab pos="2922588" algn="l"/>
                <a:tab pos="3836988" algn="l"/>
                <a:tab pos="4751388" algn="l"/>
                <a:tab pos="5665788" algn="l"/>
                <a:tab pos="6580188" algn="l"/>
                <a:tab pos="7494588" algn="l"/>
                <a:tab pos="8408988" algn="l"/>
                <a:tab pos="9323388" algn="l"/>
                <a:tab pos="10237788" algn="l"/>
              </a:tabLst>
            </a:pPr>
            <a:r>
              <a:rPr lang="es-ES_tradnl" sz="1600">
                <a:solidFill>
                  <a:srgbClr val="002060"/>
                </a:solidFill>
                <a:latin typeface="Century Gothic" pitchFamily="34" charset="0"/>
              </a:rPr>
              <a:t>Sociedad anónima de economía mixta - régimen  de derecho privado</a:t>
            </a:r>
          </a:p>
          <a:p>
            <a:pPr marL="179388" indent="-179388">
              <a:lnSpc>
                <a:spcPct val="200000"/>
              </a:lnSpc>
              <a:buClr>
                <a:srgbClr val="191966"/>
              </a:buClr>
              <a:buFont typeface="Wingdings" pitchFamily="2" charset="2"/>
              <a:buChar char=""/>
              <a:tabLst>
                <a:tab pos="179388" algn="l"/>
                <a:tab pos="1093788" algn="l"/>
                <a:tab pos="2008188" algn="l"/>
                <a:tab pos="2922588" algn="l"/>
                <a:tab pos="3836988" algn="l"/>
                <a:tab pos="4751388" algn="l"/>
                <a:tab pos="5665788" algn="l"/>
                <a:tab pos="6580188" algn="l"/>
                <a:tab pos="7494588" algn="l"/>
                <a:tab pos="8408988" algn="l"/>
                <a:tab pos="9323388" algn="l"/>
                <a:tab pos="10237788" algn="l"/>
              </a:tabLst>
            </a:pPr>
            <a:r>
              <a:rPr lang="es-ES_tradnl" sz="1600">
                <a:solidFill>
                  <a:srgbClr val="002060"/>
                </a:solidFill>
                <a:latin typeface="Century Gothic" pitchFamily="34" charset="0"/>
              </a:rPr>
              <a:t>Establecimiento de crédito de segundo piso vigilado por la SFC</a:t>
            </a:r>
          </a:p>
          <a:p>
            <a:pPr marL="179388" indent="-179388">
              <a:lnSpc>
                <a:spcPct val="200000"/>
              </a:lnSpc>
              <a:buClr>
                <a:srgbClr val="191966"/>
              </a:buClr>
              <a:buFont typeface="Wingdings" pitchFamily="2" charset="2"/>
              <a:buChar char=""/>
              <a:tabLst>
                <a:tab pos="179388" algn="l"/>
                <a:tab pos="1093788" algn="l"/>
                <a:tab pos="2008188" algn="l"/>
                <a:tab pos="2922588" algn="l"/>
                <a:tab pos="3836988" algn="l"/>
                <a:tab pos="4751388" algn="l"/>
                <a:tab pos="5665788" algn="l"/>
                <a:tab pos="6580188" algn="l"/>
                <a:tab pos="7494588" algn="l"/>
                <a:tab pos="8408988" algn="l"/>
                <a:tab pos="9323388" algn="l"/>
                <a:tab pos="10237788" algn="l"/>
              </a:tabLst>
            </a:pPr>
            <a:r>
              <a:rPr lang="es-ES_tradnl" sz="1600">
                <a:solidFill>
                  <a:srgbClr val="002060"/>
                </a:solidFill>
                <a:latin typeface="Century Gothic" pitchFamily="34" charset="0"/>
              </a:rPr>
              <a:t>Mercado objetivo Sector comercio, industria y servicios </a:t>
            </a:r>
          </a:p>
          <a:p>
            <a:pPr marL="179388" indent="-179388">
              <a:lnSpc>
                <a:spcPct val="200000"/>
              </a:lnSpc>
              <a:buClr>
                <a:srgbClr val="191966"/>
              </a:buClr>
              <a:buFont typeface="Wingdings" pitchFamily="2" charset="2"/>
              <a:buChar char=""/>
              <a:tabLst>
                <a:tab pos="179388" algn="l"/>
                <a:tab pos="1093788" algn="l"/>
                <a:tab pos="2008188" algn="l"/>
                <a:tab pos="2922588" algn="l"/>
                <a:tab pos="3836988" algn="l"/>
                <a:tab pos="4751388" algn="l"/>
                <a:tab pos="5665788" algn="l"/>
                <a:tab pos="6580188" algn="l"/>
                <a:tab pos="7494588" algn="l"/>
                <a:tab pos="8408988" algn="l"/>
                <a:tab pos="9323388" algn="l"/>
                <a:tab pos="10237788" algn="l"/>
              </a:tabLst>
            </a:pPr>
            <a:r>
              <a:rPr lang="es-ES_tradnl" sz="1600">
                <a:solidFill>
                  <a:srgbClr val="002060"/>
                </a:solidFill>
                <a:latin typeface="Century Gothic" pitchFamily="34" charset="0"/>
              </a:rPr>
              <a:t>Modernización, acceso a crédito mipymes, mediano y largo plazo</a:t>
            </a:r>
          </a:p>
          <a:p>
            <a:pPr marL="179388" indent="-179388">
              <a:lnSpc>
                <a:spcPct val="200000"/>
              </a:lnSpc>
              <a:buClr>
                <a:srgbClr val="191966"/>
              </a:buClr>
              <a:buFont typeface="Wingdings" pitchFamily="2" charset="2"/>
              <a:buChar char=""/>
              <a:tabLst>
                <a:tab pos="179388" algn="l"/>
                <a:tab pos="1093788" algn="l"/>
                <a:tab pos="2008188" algn="l"/>
                <a:tab pos="2922588" algn="l"/>
                <a:tab pos="3836988" algn="l"/>
                <a:tab pos="4751388" algn="l"/>
                <a:tab pos="5665788" algn="l"/>
                <a:tab pos="6580188" algn="l"/>
                <a:tab pos="7494588" algn="l"/>
                <a:tab pos="8408988" algn="l"/>
                <a:tab pos="9323388" algn="l"/>
                <a:tab pos="10237788" algn="l"/>
              </a:tabLst>
            </a:pPr>
            <a:endParaRPr lang="es-ES_tradnl" sz="1600">
              <a:solidFill>
                <a:srgbClr val="002060"/>
              </a:solidFill>
              <a:latin typeface="Century Gothic" pitchFamily="34" charset="0"/>
            </a:endParaRPr>
          </a:p>
        </p:txBody>
      </p:sp>
      <p:grpSp>
        <p:nvGrpSpPr>
          <p:cNvPr id="3076" name="Group 21"/>
          <p:cNvGrpSpPr>
            <a:grpSpLocks/>
          </p:cNvGrpSpPr>
          <p:nvPr/>
        </p:nvGrpSpPr>
        <p:grpSpPr bwMode="auto">
          <a:xfrm>
            <a:off x="7000875" y="3929063"/>
            <a:ext cx="2462213" cy="927100"/>
            <a:chOff x="4410" y="2610"/>
            <a:chExt cx="1551" cy="584"/>
          </a:xfrm>
        </p:grpSpPr>
        <p:pic>
          <p:nvPicPr>
            <p:cNvPr id="3110" name="Picture 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10" y="2610"/>
              <a:ext cx="1551" cy="58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111" name="Text Box 23"/>
            <p:cNvSpPr txBox="1">
              <a:spLocks noChangeArrowheads="1"/>
            </p:cNvSpPr>
            <p:nvPr/>
          </p:nvSpPr>
          <p:spPr bwMode="auto">
            <a:xfrm>
              <a:off x="4545" y="2672"/>
              <a:ext cx="1124" cy="29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s-MX" sz="1500" b="1">
                  <a:solidFill>
                    <a:srgbClr val="FFFFFF"/>
                  </a:solidFill>
                  <a:latin typeface="Century Gothic" pitchFamily="34" charset="0"/>
                </a:rPr>
                <a:t>Fondo Nacional de </a:t>
              </a:r>
            </a:p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s-MX" sz="1500" b="1">
                  <a:solidFill>
                    <a:srgbClr val="FFFFFF"/>
                  </a:solidFill>
                  <a:latin typeface="Century Gothic" pitchFamily="34" charset="0"/>
                </a:rPr>
                <a:t>Garantías</a:t>
              </a:r>
            </a:p>
          </p:txBody>
        </p:sp>
      </p:grpSp>
      <p:grpSp>
        <p:nvGrpSpPr>
          <p:cNvPr id="3077" name="Group 27"/>
          <p:cNvGrpSpPr>
            <a:grpSpLocks/>
          </p:cNvGrpSpPr>
          <p:nvPr/>
        </p:nvGrpSpPr>
        <p:grpSpPr bwMode="auto">
          <a:xfrm>
            <a:off x="4710113" y="5553075"/>
            <a:ext cx="1638300" cy="695325"/>
            <a:chOff x="3000" y="2346"/>
            <a:chExt cx="1032" cy="438"/>
          </a:xfrm>
        </p:grpSpPr>
        <p:pic>
          <p:nvPicPr>
            <p:cNvPr id="3108" name="Picture 2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03" y="2346"/>
              <a:ext cx="1029" cy="4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109" name="Text Box 29"/>
            <p:cNvSpPr txBox="1">
              <a:spLocks noChangeArrowheads="1"/>
            </p:cNvSpPr>
            <p:nvPr/>
          </p:nvSpPr>
          <p:spPr bwMode="auto">
            <a:xfrm>
              <a:off x="3000" y="2379"/>
              <a:ext cx="768" cy="16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s-MX" sz="1400" b="1">
                  <a:solidFill>
                    <a:srgbClr val="000000"/>
                  </a:solidFill>
                  <a:latin typeface="Century Gothic" pitchFamily="34" charset="0"/>
                </a:rPr>
                <a:t>Proexport</a:t>
              </a:r>
            </a:p>
          </p:txBody>
        </p:sp>
      </p:grpSp>
      <p:grpSp>
        <p:nvGrpSpPr>
          <p:cNvPr id="3078" name="38 Grupo"/>
          <p:cNvGrpSpPr>
            <a:grpSpLocks/>
          </p:cNvGrpSpPr>
          <p:nvPr/>
        </p:nvGrpSpPr>
        <p:grpSpPr bwMode="auto">
          <a:xfrm>
            <a:off x="4495800" y="2693988"/>
            <a:ext cx="4406900" cy="3097212"/>
            <a:chOff x="4500563" y="2768603"/>
            <a:chExt cx="4406900" cy="3097210"/>
          </a:xfrm>
        </p:grpSpPr>
        <p:grpSp>
          <p:nvGrpSpPr>
            <p:cNvPr id="3081" name="Group 24"/>
            <p:cNvGrpSpPr>
              <a:grpSpLocks/>
            </p:cNvGrpSpPr>
            <p:nvPr/>
          </p:nvGrpSpPr>
          <p:grpSpPr bwMode="auto">
            <a:xfrm>
              <a:off x="4500563" y="5000625"/>
              <a:ext cx="1616075" cy="865188"/>
              <a:chOff x="2925" y="3285"/>
              <a:chExt cx="1018" cy="545"/>
            </a:xfrm>
          </p:grpSpPr>
          <p:pic>
            <p:nvPicPr>
              <p:cNvPr id="3106" name="Picture 2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925" y="3285"/>
                <a:ext cx="1018" cy="54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3107" name="Text Box 26"/>
              <p:cNvSpPr txBox="1">
                <a:spLocks noChangeArrowheads="1"/>
              </p:cNvSpPr>
              <p:nvPr/>
            </p:nvSpPr>
            <p:spPr bwMode="auto">
              <a:xfrm>
                <a:off x="2970" y="3285"/>
                <a:ext cx="756" cy="28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s-MX" sz="1400" b="1">
                    <a:solidFill>
                      <a:srgbClr val="000000"/>
                    </a:solidFill>
                    <a:latin typeface="Century Gothic" pitchFamily="34" charset="0"/>
                  </a:rPr>
                  <a:t>Fiducóldex</a:t>
                </a:r>
              </a:p>
            </p:txBody>
          </p:sp>
        </p:grpSp>
        <p:grpSp>
          <p:nvGrpSpPr>
            <p:cNvPr id="3082" name="Group 3"/>
            <p:cNvGrpSpPr>
              <a:grpSpLocks/>
            </p:cNvGrpSpPr>
            <p:nvPr/>
          </p:nvGrpSpPr>
          <p:grpSpPr bwMode="auto">
            <a:xfrm>
              <a:off x="5375275" y="3441700"/>
              <a:ext cx="2727325" cy="2241550"/>
              <a:chOff x="3419" y="812"/>
              <a:chExt cx="1718" cy="1412"/>
            </a:xfrm>
          </p:grpSpPr>
          <p:sp>
            <p:nvSpPr>
              <p:cNvPr id="3095" name="Line 4"/>
              <p:cNvSpPr>
                <a:spLocks noChangeShapeType="1"/>
              </p:cNvSpPr>
              <p:nvPr/>
            </p:nvSpPr>
            <p:spPr bwMode="auto">
              <a:xfrm>
                <a:off x="3977" y="974"/>
                <a:ext cx="580" cy="1"/>
              </a:xfrm>
              <a:prstGeom prst="line">
                <a:avLst/>
              </a:prstGeom>
              <a:noFill/>
              <a:ln w="9360">
                <a:solidFill>
                  <a:srgbClr val="3333C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96" name="Line 5"/>
              <p:cNvSpPr>
                <a:spLocks noChangeShapeType="1"/>
              </p:cNvSpPr>
              <p:nvPr/>
            </p:nvSpPr>
            <p:spPr bwMode="auto">
              <a:xfrm flipV="1">
                <a:off x="3977" y="973"/>
                <a:ext cx="1" cy="229"/>
              </a:xfrm>
              <a:prstGeom prst="line">
                <a:avLst/>
              </a:prstGeom>
              <a:noFill/>
              <a:ln w="9360">
                <a:solidFill>
                  <a:srgbClr val="3333C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97" name="Line 6"/>
              <p:cNvSpPr>
                <a:spLocks noChangeShapeType="1"/>
              </p:cNvSpPr>
              <p:nvPr/>
            </p:nvSpPr>
            <p:spPr bwMode="auto">
              <a:xfrm flipV="1">
                <a:off x="4557" y="811"/>
                <a:ext cx="1" cy="164"/>
              </a:xfrm>
              <a:prstGeom prst="line">
                <a:avLst/>
              </a:prstGeom>
              <a:noFill/>
              <a:ln w="9360">
                <a:solidFill>
                  <a:srgbClr val="3333C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98" name="Line 7"/>
              <p:cNvSpPr>
                <a:spLocks noChangeShapeType="1"/>
              </p:cNvSpPr>
              <p:nvPr/>
            </p:nvSpPr>
            <p:spPr bwMode="auto">
              <a:xfrm flipV="1">
                <a:off x="5138" y="973"/>
                <a:ext cx="1" cy="229"/>
              </a:xfrm>
              <a:prstGeom prst="line">
                <a:avLst/>
              </a:prstGeom>
              <a:noFill/>
              <a:ln w="9360">
                <a:solidFill>
                  <a:srgbClr val="3333C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099" name="Line 8"/>
              <p:cNvSpPr>
                <a:spLocks noChangeShapeType="1"/>
              </p:cNvSpPr>
              <p:nvPr/>
            </p:nvSpPr>
            <p:spPr bwMode="auto">
              <a:xfrm>
                <a:off x="4557" y="974"/>
                <a:ext cx="580" cy="1"/>
              </a:xfrm>
              <a:prstGeom prst="line">
                <a:avLst/>
              </a:prstGeom>
              <a:noFill/>
              <a:ln w="9360">
                <a:solidFill>
                  <a:srgbClr val="3333C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100" name="Line 9"/>
              <p:cNvSpPr>
                <a:spLocks noChangeShapeType="1"/>
              </p:cNvSpPr>
              <p:nvPr/>
            </p:nvSpPr>
            <p:spPr bwMode="auto">
              <a:xfrm flipV="1">
                <a:off x="4600" y="1607"/>
                <a:ext cx="1" cy="304"/>
              </a:xfrm>
              <a:prstGeom prst="line">
                <a:avLst/>
              </a:prstGeom>
              <a:noFill/>
              <a:ln w="9360">
                <a:solidFill>
                  <a:srgbClr val="3333C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101" name="Line 10"/>
              <p:cNvSpPr>
                <a:spLocks noChangeShapeType="1"/>
              </p:cNvSpPr>
              <p:nvPr/>
            </p:nvSpPr>
            <p:spPr bwMode="auto">
              <a:xfrm flipV="1">
                <a:off x="3419" y="1612"/>
                <a:ext cx="1" cy="278"/>
              </a:xfrm>
              <a:prstGeom prst="line">
                <a:avLst/>
              </a:prstGeom>
              <a:noFill/>
              <a:ln w="9360">
                <a:solidFill>
                  <a:srgbClr val="3333C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102" name="Line 11"/>
              <p:cNvSpPr>
                <a:spLocks noChangeShapeType="1"/>
              </p:cNvSpPr>
              <p:nvPr/>
            </p:nvSpPr>
            <p:spPr bwMode="auto">
              <a:xfrm flipV="1">
                <a:off x="3974" y="1612"/>
                <a:ext cx="1" cy="278"/>
              </a:xfrm>
              <a:prstGeom prst="line">
                <a:avLst/>
              </a:prstGeom>
              <a:noFill/>
              <a:ln w="9360">
                <a:solidFill>
                  <a:srgbClr val="3333C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103" name="Line 12"/>
              <p:cNvSpPr>
                <a:spLocks noChangeShapeType="1"/>
              </p:cNvSpPr>
              <p:nvPr/>
            </p:nvSpPr>
            <p:spPr bwMode="auto">
              <a:xfrm>
                <a:off x="3419" y="1614"/>
                <a:ext cx="1176" cy="1"/>
              </a:xfrm>
              <a:prstGeom prst="line">
                <a:avLst/>
              </a:prstGeom>
              <a:noFill/>
              <a:ln w="9360">
                <a:solidFill>
                  <a:srgbClr val="3333C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104" name="Line 13"/>
              <p:cNvSpPr>
                <a:spLocks noChangeShapeType="1"/>
              </p:cNvSpPr>
              <p:nvPr/>
            </p:nvSpPr>
            <p:spPr bwMode="auto">
              <a:xfrm flipV="1">
                <a:off x="3974" y="1406"/>
                <a:ext cx="1" cy="208"/>
              </a:xfrm>
              <a:prstGeom prst="line">
                <a:avLst/>
              </a:prstGeom>
              <a:noFill/>
              <a:ln w="9360">
                <a:solidFill>
                  <a:srgbClr val="3333C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105" name="Line 14"/>
              <p:cNvSpPr>
                <a:spLocks noChangeShapeType="1"/>
              </p:cNvSpPr>
              <p:nvPr/>
            </p:nvSpPr>
            <p:spPr bwMode="auto">
              <a:xfrm flipV="1">
                <a:off x="3419" y="2051"/>
                <a:ext cx="1" cy="175"/>
              </a:xfrm>
              <a:prstGeom prst="line">
                <a:avLst/>
              </a:prstGeom>
              <a:noFill/>
              <a:ln w="9360">
                <a:solidFill>
                  <a:srgbClr val="3333CC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</p:grpSp>
        <p:grpSp>
          <p:nvGrpSpPr>
            <p:cNvPr id="3083" name="Group 15"/>
            <p:cNvGrpSpPr>
              <a:grpSpLocks/>
            </p:cNvGrpSpPr>
            <p:nvPr/>
          </p:nvGrpSpPr>
          <p:grpSpPr bwMode="auto">
            <a:xfrm>
              <a:off x="5000625" y="4035425"/>
              <a:ext cx="2357438" cy="822325"/>
              <a:chOff x="3220" y="1090"/>
              <a:chExt cx="1485" cy="518"/>
            </a:xfrm>
          </p:grpSpPr>
          <p:pic>
            <p:nvPicPr>
              <p:cNvPr id="3093" name="Picture 16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230" y="1090"/>
                <a:ext cx="1475" cy="51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3094" name="Text Box 17"/>
              <p:cNvSpPr txBox="1">
                <a:spLocks noChangeArrowheads="1"/>
              </p:cNvSpPr>
              <p:nvPr/>
            </p:nvSpPr>
            <p:spPr bwMode="auto">
              <a:xfrm>
                <a:off x="3220" y="1113"/>
                <a:ext cx="1213" cy="24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s-MX" sz="1800" b="1">
                    <a:solidFill>
                      <a:srgbClr val="FFFFFF"/>
                    </a:solidFill>
                    <a:latin typeface="Century Gothic" pitchFamily="34" charset="0"/>
                  </a:rPr>
                  <a:t>Bancóldex</a:t>
                </a:r>
              </a:p>
            </p:txBody>
          </p:sp>
        </p:grpSp>
        <p:grpSp>
          <p:nvGrpSpPr>
            <p:cNvPr id="3084" name="Group 18"/>
            <p:cNvGrpSpPr>
              <a:grpSpLocks/>
            </p:cNvGrpSpPr>
            <p:nvPr/>
          </p:nvGrpSpPr>
          <p:grpSpPr bwMode="auto">
            <a:xfrm>
              <a:off x="5934075" y="2768603"/>
              <a:ext cx="2973388" cy="1017587"/>
              <a:chOff x="3771" y="399"/>
              <a:chExt cx="1873" cy="641"/>
            </a:xfrm>
          </p:grpSpPr>
          <p:pic>
            <p:nvPicPr>
              <p:cNvPr id="3091" name="Picture 19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771" y="399"/>
                <a:ext cx="1874" cy="64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3092" name="Text Box 20"/>
              <p:cNvSpPr txBox="1">
                <a:spLocks noChangeArrowheads="1"/>
              </p:cNvSpPr>
              <p:nvPr/>
            </p:nvSpPr>
            <p:spPr bwMode="auto">
              <a:xfrm>
                <a:off x="3803" y="433"/>
                <a:ext cx="1613" cy="37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s-MX" sz="1600" b="1">
                    <a:solidFill>
                      <a:srgbClr val="FFFFFF"/>
                    </a:solidFill>
                    <a:latin typeface="Century Gothic" pitchFamily="34" charset="0"/>
                  </a:rPr>
                  <a:t>Ministerio de Comercio</a:t>
                </a:r>
              </a:p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s-MX" sz="1600" b="1">
                    <a:solidFill>
                      <a:srgbClr val="FFFFFF"/>
                    </a:solidFill>
                    <a:latin typeface="Century Gothic" pitchFamily="34" charset="0"/>
                  </a:rPr>
                  <a:t> Industria y Turismo</a:t>
                </a:r>
              </a:p>
            </p:txBody>
          </p:sp>
        </p:grpSp>
        <p:grpSp>
          <p:nvGrpSpPr>
            <p:cNvPr id="3085" name="Group 30"/>
            <p:cNvGrpSpPr>
              <a:grpSpLocks/>
            </p:cNvGrpSpPr>
            <p:nvPr/>
          </p:nvGrpSpPr>
          <p:grpSpPr bwMode="auto">
            <a:xfrm>
              <a:off x="5811838" y="4981575"/>
              <a:ext cx="1535112" cy="876300"/>
              <a:chOff x="3694" y="1782"/>
              <a:chExt cx="967" cy="552"/>
            </a:xfrm>
          </p:grpSpPr>
          <p:pic>
            <p:nvPicPr>
              <p:cNvPr id="3089" name="Picture 31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694" y="1782"/>
                <a:ext cx="968" cy="5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3090" name="Text Box 32"/>
              <p:cNvSpPr txBox="1">
                <a:spLocks noChangeArrowheads="1"/>
              </p:cNvSpPr>
              <p:nvPr/>
            </p:nvSpPr>
            <p:spPr bwMode="auto">
              <a:xfrm>
                <a:off x="3727" y="1820"/>
                <a:ext cx="706" cy="28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s-MX" sz="1300" b="1">
                    <a:solidFill>
                      <a:srgbClr val="000000"/>
                    </a:solidFill>
                    <a:latin typeface="Century Gothic" pitchFamily="34" charset="0"/>
                  </a:rPr>
                  <a:t>Leasing</a:t>
                </a:r>
              </a:p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s-MX" sz="1300" b="1">
                    <a:solidFill>
                      <a:srgbClr val="000000"/>
                    </a:solidFill>
                    <a:latin typeface="Century Gothic" pitchFamily="34" charset="0"/>
                  </a:rPr>
                  <a:t> Bancóldex</a:t>
                </a:r>
              </a:p>
            </p:txBody>
          </p:sp>
        </p:grpSp>
        <p:grpSp>
          <p:nvGrpSpPr>
            <p:cNvPr id="3086" name="Group 33"/>
            <p:cNvGrpSpPr>
              <a:grpSpLocks/>
            </p:cNvGrpSpPr>
            <p:nvPr/>
          </p:nvGrpSpPr>
          <p:grpSpPr bwMode="auto">
            <a:xfrm>
              <a:off x="7000875" y="5084763"/>
              <a:ext cx="1546225" cy="754062"/>
              <a:chOff x="4443" y="1847"/>
              <a:chExt cx="974" cy="475"/>
            </a:xfrm>
          </p:grpSpPr>
          <p:pic>
            <p:nvPicPr>
              <p:cNvPr id="3087" name="Picture 34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443" y="1847"/>
                <a:ext cx="975" cy="476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3088" name="Text Box 35"/>
              <p:cNvSpPr txBox="1">
                <a:spLocks noChangeArrowheads="1"/>
              </p:cNvSpPr>
              <p:nvPr/>
            </p:nvSpPr>
            <p:spPr bwMode="auto">
              <a:xfrm>
                <a:off x="4501" y="1879"/>
                <a:ext cx="651" cy="21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s-MX" sz="1400" b="1">
                    <a:solidFill>
                      <a:srgbClr val="000000"/>
                    </a:solidFill>
                    <a:latin typeface="Century Gothic" pitchFamily="34" charset="0"/>
                  </a:rPr>
                  <a:t>Segurexpo</a:t>
                </a:r>
              </a:p>
            </p:txBody>
          </p:sp>
        </p:grpSp>
      </p:grpSp>
      <p:pic>
        <p:nvPicPr>
          <p:cNvPr id="3079" name="Picture 3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600" y="2819400"/>
            <a:ext cx="4267200" cy="3216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80" name="Picture 2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6319838"/>
            <a:ext cx="1733550" cy="538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85750" y="928688"/>
            <a:ext cx="5143500" cy="3492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_tradnl" sz="1700" smtClean="0">
                <a:solidFill>
                  <a:srgbClr val="002060"/>
                </a:solidFill>
                <a:latin typeface="Century Gothic" pitchFamily="34" charset="0"/>
              </a:rPr>
              <a:t>Canalizar eficientemente recursos financieros </a:t>
            </a:r>
          </a:p>
          <a:p>
            <a:pPr>
              <a:buFont typeface="Wingdings" pitchFamily="2" charset="2"/>
              <a:buChar char="ü"/>
            </a:pPr>
            <a:r>
              <a:rPr lang="es-ES_tradnl" sz="1700" b="1" smtClean="0">
                <a:solidFill>
                  <a:srgbClr val="002060"/>
                </a:solidFill>
                <a:latin typeface="Century Gothic" pitchFamily="34" charset="0"/>
              </a:rPr>
              <a:t>Gestionar integralmente los riesgos</a:t>
            </a:r>
          </a:p>
          <a:p>
            <a:pPr>
              <a:buFont typeface="Wingdings" pitchFamily="2" charset="2"/>
              <a:buChar char="ü"/>
            </a:pPr>
            <a:r>
              <a:rPr lang="es-ES_tradnl" sz="1700" smtClean="0">
                <a:solidFill>
                  <a:srgbClr val="002060"/>
                </a:solidFill>
                <a:latin typeface="Century Gothic" pitchFamily="34" charset="0"/>
              </a:rPr>
              <a:t>Identificar nuevas oportunidades de “mercado”</a:t>
            </a:r>
            <a:endParaRPr lang="es-ES" sz="1700" smtClean="0">
              <a:solidFill>
                <a:srgbClr val="002060"/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ES_tradnl" sz="1700" smtClean="0">
                <a:solidFill>
                  <a:srgbClr val="002060"/>
                </a:solidFill>
                <a:latin typeface="Century Gothic" pitchFamily="34" charset="0"/>
              </a:rPr>
              <a:t>Atender fallas o vacíos de mercado</a:t>
            </a:r>
          </a:p>
          <a:p>
            <a:pPr>
              <a:buFont typeface="Wingdings" pitchFamily="2" charset="2"/>
              <a:buChar char="ü"/>
            </a:pPr>
            <a:r>
              <a:rPr lang="es-ES_tradnl" sz="1700" smtClean="0">
                <a:solidFill>
                  <a:srgbClr val="002060"/>
                </a:solidFill>
                <a:latin typeface="Century Gothic" pitchFamily="34" charset="0"/>
              </a:rPr>
              <a:t>Ser instrumentos de la política pública </a:t>
            </a:r>
          </a:p>
          <a:p>
            <a:pPr>
              <a:buFont typeface="Times New Roman" pitchFamily="18" charset="0"/>
              <a:buNone/>
            </a:pPr>
            <a:endParaRPr lang="es-ES_tradnl" sz="1700" smtClean="0">
              <a:solidFill>
                <a:srgbClr val="002060"/>
              </a:solidFill>
              <a:latin typeface="Century Gothic" pitchFamily="34" charset="0"/>
            </a:endParaRPr>
          </a:p>
          <a:p>
            <a:pPr lvl="1">
              <a:buFont typeface="Times New Roman" pitchFamily="18" charset="0"/>
              <a:buNone/>
            </a:pPr>
            <a:endParaRPr lang="es-ES_tradnl" sz="2000" smtClean="0">
              <a:solidFill>
                <a:srgbClr val="002060"/>
              </a:solidFill>
              <a:latin typeface="Century Gothic" pitchFamily="34" charset="0"/>
            </a:endParaRPr>
          </a:p>
          <a:p>
            <a:pPr lvl="1">
              <a:buFont typeface="Arial" charset="0"/>
              <a:buChar char="•"/>
            </a:pPr>
            <a:endParaRPr lang="es-ES" sz="2000" smtClean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309688" y="71438"/>
            <a:ext cx="74771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buFont typeface="Times New Roman" pitchFamily="16" charset="0"/>
              <a:buNone/>
              <a:defRPr/>
            </a:pPr>
            <a:r>
              <a:rPr lang="es-MX" sz="2000" b="1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  <a:cs typeface="Lucida Sans Unicode" charset="0"/>
              </a:rPr>
              <a:t>Rol de los Bancos de desarrollo</a:t>
            </a:r>
            <a:endParaRPr lang="es-ES" sz="2000" b="1" dirty="0">
              <a:solidFill>
                <a:schemeClr val="accent6">
                  <a:lumMod val="50000"/>
                </a:schemeClr>
              </a:solidFill>
              <a:latin typeface="Century Gothic" pitchFamily="34" charset="0"/>
              <a:cs typeface="Lucida Sans Unicode" charset="0"/>
            </a:endParaRPr>
          </a:p>
        </p:txBody>
      </p:sp>
      <p:pic>
        <p:nvPicPr>
          <p:cNvPr id="4100" name="Picture 31" descr="C:\Documents and Settings\MMD0000\Configuración local\Archivos temporales de Internet\Content.Outlook\U1ZYT69F\unepfi_web_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3" y="6319838"/>
            <a:ext cx="1733550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imagen: Ambient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13" y="1428750"/>
            <a:ext cx="1905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5" descr="D:\Documents and Settings\MMD0000\Mis documentos\Mis imágenes\bancoldex\logo_bancoldex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38" y="3000375"/>
            <a:ext cx="23558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9 Rectángulo"/>
          <p:cNvSpPr>
            <a:spLocks noChangeArrowheads="1"/>
          </p:cNvSpPr>
          <p:nvPr/>
        </p:nvSpPr>
        <p:spPr bwMode="auto">
          <a:xfrm>
            <a:off x="3714750" y="3786188"/>
            <a:ext cx="485775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_tradnl" sz="1700">
                <a:solidFill>
                  <a:srgbClr val="002060"/>
                </a:solidFill>
                <a:latin typeface="Century Gothic" pitchFamily="34" charset="0"/>
              </a:rPr>
              <a:t>Gestionar un marco regulatorio adecuado</a:t>
            </a:r>
          </a:p>
          <a:p>
            <a:endParaRPr lang="es-ES_tradnl" sz="1700">
              <a:solidFill>
                <a:srgbClr val="002060"/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ES_tradnl" sz="1700">
                <a:solidFill>
                  <a:srgbClr val="002060"/>
                </a:solidFill>
                <a:latin typeface="Century Gothic" pitchFamily="34" charset="0"/>
              </a:rPr>
              <a:t>Articular y coordinar las acciones de los agentes públicos y privados</a:t>
            </a:r>
          </a:p>
          <a:p>
            <a:endParaRPr lang="es-ES_tradnl" sz="1700">
              <a:solidFill>
                <a:srgbClr val="002060"/>
              </a:solidFill>
              <a:latin typeface="Century Gothic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ES_tradnl" sz="1700">
                <a:solidFill>
                  <a:srgbClr val="002060"/>
                </a:solidFill>
                <a:latin typeface="Century Gothic" pitchFamily="34" charset="0"/>
              </a:rPr>
              <a:t>Apoyar la transformación del sistema financiero local y del sector empresarial hacia un desarrollo bajo en carbono</a:t>
            </a:r>
          </a:p>
          <a:p>
            <a:pPr lvl="1">
              <a:buFont typeface="Wingdings" pitchFamily="2" charset="2"/>
              <a:buChar char="ü"/>
            </a:pPr>
            <a:endParaRPr lang="es-ES_tradnl" sz="200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4104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38" y="3957638"/>
            <a:ext cx="2747962" cy="175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250825" y="0"/>
            <a:ext cx="8535988" cy="71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CO" sz="2000" b="1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  <a:cs typeface="Lucida Sans Unicode" charset="0"/>
              </a:rPr>
              <a:t>Bancóldex y su gestión crediticia</a:t>
            </a: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1000125" y="1143000"/>
            <a:ext cx="7500938" cy="3757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191966"/>
              </a:buClr>
              <a:buFont typeface="Wingdings" pitchFamily="2" charset="2"/>
              <a:buChar char="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CO" sz="1700" dirty="0">
                <a:solidFill>
                  <a:srgbClr val="191966"/>
                </a:solidFill>
                <a:latin typeface="Century Gothic" pitchFamily="34" charset="0"/>
                <a:cs typeface="Lucida Sans Unicode" charset="0"/>
              </a:rPr>
              <a:t> Énfasis en atención a las Mipymes, sin desatender las necesidades de la gran empresa</a:t>
            </a:r>
          </a:p>
          <a:p>
            <a:pPr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CO" sz="1700" dirty="0">
              <a:solidFill>
                <a:srgbClr val="191966"/>
              </a:solidFill>
              <a:latin typeface="Century Gothic" pitchFamily="34" charset="0"/>
              <a:cs typeface="Lucida Sans Unicode" charset="0"/>
            </a:endParaRPr>
          </a:p>
          <a:p>
            <a:pPr>
              <a:buClr>
                <a:srgbClr val="191966"/>
              </a:buClr>
              <a:buFont typeface="Wingdings" pitchFamily="2" charset="2"/>
              <a:buChar char="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CO" sz="1700" dirty="0">
                <a:solidFill>
                  <a:srgbClr val="191966"/>
                </a:solidFill>
                <a:latin typeface="Century Gothic" pitchFamily="34" charset="0"/>
                <a:cs typeface="Lucida Sans Unicode" charset="0"/>
              </a:rPr>
              <a:t> Transformación de plazos para cubrir desequilibrios de mercado, incentivando la utilización de recursos de mediano y largo plazo</a:t>
            </a:r>
          </a:p>
          <a:p>
            <a:pPr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CO" sz="1700" dirty="0">
              <a:solidFill>
                <a:srgbClr val="191966"/>
              </a:solidFill>
              <a:latin typeface="Century Gothic" pitchFamily="34" charset="0"/>
              <a:cs typeface="Lucida Sans Unicode" charset="0"/>
            </a:endParaRPr>
          </a:p>
          <a:p>
            <a:pPr>
              <a:buClr>
                <a:srgbClr val="191966"/>
              </a:buClr>
              <a:buFont typeface="Wingdings" pitchFamily="2" charset="2"/>
              <a:buChar char="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CO" sz="1700" dirty="0">
                <a:solidFill>
                  <a:srgbClr val="191966"/>
                </a:solidFill>
                <a:latin typeface="Century Gothic" pitchFamily="34" charset="0"/>
                <a:cs typeface="Lucida Sans Unicode" charset="0"/>
              </a:rPr>
              <a:t> Apoyo al comercio exterior </a:t>
            </a:r>
          </a:p>
          <a:p>
            <a:pPr>
              <a:buClr>
                <a:srgbClr val="191966"/>
              </a:buClr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CO" sz="1700" dirty="0">
              <a:solidFill>
                <a:srgbClr val="191966"/>
              </a:solidFill>
              <a:latin typeface="Century Gothic" pitchFamily="34" charset="0"/>
              <a:cs typeface="Lucida Sans Unicode" charset="0"/>
            </a:endParaRPr>
          </a:p>
          <a:p>
            <a:pPr>
              <a:buClr>
                <a:srgbClr val="191966"/>
              </a:buClr>
              <a:buFont typeface="Wingdings" pitchFamily="2" charset="2"/>
              <a:buChar char="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CO" sz="1700" dirty="0">
                <a:solidFill>
                  <a:srgbClr val="191966"/>
                </a:solidFill>
                <a:latin typeface="Century Gothic" pitchFamily="34" charset="0"/>
                <a:cs typeface="Lucida Sans Unicode" charset="0"/>
              </a:rPr>
              <a:t> Contribuye a la modernización empresarial  y la reconversión del aparato productivo colombiano, para mejorar la  productividad y competitividad de la oferta del país</a:t>
            </a:r>
          </a:p>
          <a:p>
            <a:pPr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CO" sz="1700" dirty="0">
              <a:solidFill>
                <a:srgbClr val="191966"/>
              </a:solidFill>
              <a:latin typeface="Century Gothic" pitchFamily="34" charset="0"/>
              <a:cs typeface="Lucida Sans Unicode" charset="0"/>
            </a:endParaRPr>
          </a:p>
          <a:p>
            <a:pPr>
              <a:buClr>
                <a:srgbClr val="191966"/>
              </a:buClr>
              <a:buFont typeface="Wingdings" pitchFamily="2" charset="2"/>
              <a:buChar char="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CO" sz="1700" b="1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  <a:cs typeface="Lucida Sans Unicode" charset="0"/>
              </a:rPr>
              <a:t> Impulsa la adopción de estándares de desarrollo sostenible en el sector financiero y el sector empresarial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142875" y="3500438"/>
            <a:ext cx="8858250" cy="185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043238" y="3500438"/>
            <a:ext cx="1638300" cy="817562"/>
          </a:xfrm>
          <a:prstGeom prst="rect">
            <a:avLst/>
          </a:prstGeom>
          <a:solidFill>
            <a:srgbClr val="7A94B6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400" b="1" dirty="0">
                <a:solidFill>
                  <a:srgbClr val="000066"/>
                </a:solidFill>
                <a:latin typeface="Century Gothic" pitchFamily="32" charset="0"/>
                <a:cs typeface="Lucida Sans Unicode" charset="0"/>
              </a:rPr>
              <a:t>Transformación productiva y desarrollo empresarial</a:t>
            </a:r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 rot="16200000" flipH="1">
            <a:off x="4497388" y="-563562"/>
            <a:ext cx="357187" cy="7488237"/>
          </a:xfrm>
          <a:prstGeom prst="leftBrace">
            <a:avLst>
              <a:gd name="adj1" fmla="val 224980"/>
              <a:gd name="adj2" fmla="val 50000"/>
            </a:avLst>
          </a:prstGeom>
          <a:noFill/>
          <a:ln w="9360">
            <a:solidFill>
              <a:srgbClr val="16165D"/>
            </a:solidFill>
            <a:miter lim="800000"/>
            <a:headEnd/>
            <a:tailEnd/>
          </a:ln>
          <a:effectLst>
            <a:outerShdw dist="20160" dir="5400000" algn="ctr" rotWithShape="0">
              <a:srgbClr val="000000">
                <a:alpha val="38034"/>
              </a:srgbClr>
            </a:outerShdw>
          </a:effectLst>
        </p:spPr>
        <p:txBody>
          <a:bodyPr rot="10800000" wrap="none" anchor="ctr"/>
          <a:lstStyle/>
          <a:p>
            <a:pPr>
              <a:buFont typeface="Times New Roman" pitchFamily="16" charset="0"/>
              <a:buNone/>
              <a:defRPr/>
            </a:pPr>
            <a:endParaRPr lang="pt-BR" dirty="0">
              <a:latin typeface="Times New Roman" pitchFamily="16" charset="0"/>
              <a:cs typeface="Lucida Sans Unicode" charset="0"/>
            </a:endParaRPr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3444875" y="2625725"/>
            <a:ext cx="2193925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just">
              <a:lnSpc>
                <a:spcPts val="215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CO" sz="1800" b="1">
                <a:solidFill>
                  <a:srgbClr val="000066"/>
                </a:solidFill>
                <a:latin typeface="Century Gothic" pitchFamily="34" charset="0"/>
              </a:rPr>
              <a:t>Acciones externas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781550" y="3500438"/>
            <a:ext cx="2085975" cy="817562"/>
          </a:xfrm>
          <a:prstGeom prst="rect">
            <a:avLst/>
          </a:prstGeom>
          <a:solidFill>
            <a:srgbClr val="7A94B6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400" b="1" dirty="0">
                <a:solidFill>
                  <a:srgbClr val="000066"/>
                </a:solidFill>
                <a:latin typeface="Century Gothic" pitchFamily="32" charset="0"/>
                <a:cs typeface="Lucida Sans Unicode" charset="0"/>
              </a:rPr>
              <a:t>Internacionalización de la economía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928688" y="928688"/>
            <a:ext cx="7488237" cy="373062"/>
          </a:xfrm>
          <a:prstGeom prst="rect">
            <a:avLst/>
          </a:prstGeom>
          <a:solidFill>
            <a:srgbClr val="7A94B6"/>
          </a:solidFill>
          <a:ln w="952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anchor="ctr"/>
          <a:lstStyle/>
          <a:p>
            <a:pPr algn="ct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2000" b="1" dirty="0">
                <a:solidFill>
                  <a:srgbClr val="000066"/>
                </a:solidFill>
                <a:latin typeface="Century Gothic" pitchFamily="32" charset="0"/>
                <a:cs typeface="Arial" charset="0"/>
              </a:rPr>
              <a:t>Bancóldex como herramienta de Estado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6943725" y="3500438"/>
            <a:ext cx="1701800" cy="817562"/>
          </a:xfrm>
          <a:prstGeom prst="rect">
            <a:avLst/>
          </a:prstGeom>
          <a:solidFill>
            <a:srgbClr val="75BB87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400" b="1" dirty="0">
                <a:solidFill>
                  <a:srgbClr val="000066"/>
                </a:solidFill>
                <a:latin typeface="Century Gothic" pitchFamily="32" charset="0"/>
                <a:cs typeface="Lucida Sans Unicode" charset="0"/>
              </a:rPr>
              <a:t>Gestión ambiental y responsabilidad social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839788" y="5162550"/>
            <a:ext cx="7805737" cy="390525"/>
          </a:xfrm>
          <a:prstGeom prst="rect">
            <a:avLst/>
          </a:prstGeom>
          <a:solidFill>
            <a:srgbClr val="99CCFF"/>
          </a:solidFill>
          <a:ln w="936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ES_tradnl" sz="1800" b="1" dirty="0">
                <a:solidFill>
                  <a:srgbClr val="000066"/>
                </a:solidFill>
                <a:latin typeface="Century Gothic" pitchFamily="32" charset="0"/>
                <a:cs typeface="Lucida Sans Unicode" charset="0"/>
              </a:rPr>
              <a:t>Cooperación internacional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098675" y="1643063"/>
            <a:ext cx="2244725" cy="817562"/>
          </a:xfrm>
          <a:prstGeom prst="rect">
            <a:avLst/>
          </a:prstGeom>
          <a:solidFill>
            <a:srgbClr val="A6A6A6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600" b="1" dirty="0">
                <a:solidFill>
                  <a:srgbClr val="000066"/>
                </a:solidFill>
                <a:latin typeface="Century Gothic" pitchFamily="32" charset="0"/>
                <a:cs typeface="Arial" charset="0"/>
              </a:rPr>
              <a:t>Multibanco de desarrollo</a:t>
            </a:r>
          </a:p>
          <a:p>
            <a:pPr algn="ct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600" b="1" dirty="0">
                <a:solidFill>
                  <a:srgbClr val="000066"/>
                </a:solidFill>
                <a:latin typeface="Century Gothic" pitchFamily="32" charset="0"/>
                <a:cs typeface="Arial" charset="0"/>
              </a:rPr>
              <a:t>Apoyo financiero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072063" y="1643063"/>
            <a:ext cx="2268537" cy="817562"/>
          </a:xfrm>
          <a:prstGeom prst="rect">
            <a:avLst/>
          </a:prstGeom>
          <a:solidFill>
            <a:srgbClr val="A6A6A6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600" b="1" dirty="0">
                <a:solidFill>
                  <a:srgbClr val="000066"/>
                </a:solidFill>
                <a:latin typeface="Century Gothic" pitchFamily="32" charset="0"/>
                <a:cs typeface="Arial" charset="0"/>
              </a:rPr>
              <a:t>Agencia de desarrollo</a:t>
            </a:r>
          </a:p>
          <a:p>
            <a:pPr algn="ct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600" b="1" dirty="0">
                <a:solidFill>
                  <a:srgbClr val="000066"/>
                </a:solidFill>
                <a:latin typeface="Century Gothic" pitchFamily="32" charset="0"/>
                <a:cs typeface="Arial" charset="0"/>
              </a:rPr>
              <a:t>Apoyo no financiero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839788" y="3500438"/>
            <a:ext cx="2076450" cy="817562"/>
          </a:xfrm>
          <a:prstGeom prst="rect">
            <a:avLst/>
          </a:prstGeom>
          <a:solidFill>
            <a:srgbClr val="7A94B6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400" b="1" dirty="0">
                <a:solidFill>
                  <a:srgbClr val="000066"/>
                </a:solidFill>
                <a:latin typeface="Century Gothic" pitchFamily="32" charset="0"/>
                <a:cs typeface="Lucida Sans Unicode" charset="0"/>
              </a:rPr>
              <a:t>Bancarización, </a:t>
            </a:r>
          </a:p>
          <a:p>
            <a:pPr algn="ct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400" b="1" dirty="0">
                <a:solidFill>
                  <a:srgbClr val="000066"/>
                </a:solidFill>
                <a:latin typeface="Century Gothic" pitchFamily="32" charset="0"/>
                <a:cs typeface="Lucida Sans Unicode" charset="0"/>
              </a:rPr>
              <a:t>inclusión social  y formalización empresarial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839788" y="4589463"/>
            <a:ext cx="7805737" cy="358775"/>
          </a:xfrm>
          <a:prstGeom prst="rect">
            <a:avLst/>
          </a:prstGeom>
          <a:solidFill>
            <a:srgbClr val="99CCFF"/>
          </a:solidFill>
          <a:ln w="936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800" b="1" dirty="0">
                <a:solidFill>
                  <a:srgbClr val="000066"/>
                </a:solidFill>
                <a:latin typeface="Century Gothic" pitchFamily="32" charset="0"/>
                <a:cs typeface="Lucida Sans Unicode" charset="0"/>
              </a:rPr>
              <a:t>Formación empresarial</a:t>
            </a:r>
          </a:p>
        </p:txBody>
      </p:sp>
      <p:sp>
        <p:nvSpPr>
          <p:cNvPr id="6176" name="Text Box 13"/>
          <p:cNvSpPr txBox="1">
            <a:spLocks noChangeArrowheads="1"/>
          </p:cNvSpPr>
          <p:nvPr/>
        </p:nvSpPr>
        <p:spPr bwMode="auto">
          <a:xfrm>
            <a:off x="892175" y="309563"/>
            <a:ext cx="7834313" cy="155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CO" sz="2000" b="1">
                <a:solidFill>
                  <a:srgbClr val="10253F"/>
                </a:solidFill>
                <a:latin typeface="Century Gothic" pitchFamily="34" charset="0"/>
              </a:rPr>
              <a:t>Bloques de acción estratégica 2010-2015</a:t>
            </a:r>
          </a:p>
        </p:txBody>
      </p:sp>
      <p:pic>
        <p:nvPicPr>
          <p:cNvPr id="6177" name="Picture 31" descr="C:\Documents and Settings\MMD0000\Configuración local\Archivos temporales de Internet\Content.Outlook\U1ZYT69F\unepfi_web_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19838"/>
            <a:ext cx="1733550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500063" y="0"/>
            <a:ext cx="8535987" cy="71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CO" sz="2000" b="1">
                <a:solidFill>
                  <a:srgbClr val="10253F"/>
                </a:solidFill>
                <a:latin typeface="Century Gothic" pitchFamily="34" charset="0"/>
              </a:rPr>
              <a:t>Bancóldex y su bloque estratégico ambiental </a:t>
            </a: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3071813" y="571500"/>
            <a:ext cx="5786437" cy="70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CO" sz="2000" b="1">
                <a:solidFill>
                  <a:srgbClr val="10253F"/>
                </a:solidFill>
                <a:latin typeface="Century Gothic" pitchFamily="34" charset="0"/>
              </a:rPr>
              <a:t>  </a:t>
            </a:r>
            <a:br>
              <a:rPr lang="es-CO" sz="2000" b="1">
                <a:solidFill>
                  <a:srgbClr val="10253F"/>
                </a:solidFill>
                <a:latin typeface="Century Gothic" pitchFamily="34" charset="0"/>
              </a:rPr>
            </a:br>
            <a:endParaRPr lang="es-CO" sz="2000" b="1">
              <a:solidFill>
                <a:srgbClr val="10253F"/>
              </a:solidFill>
              <a:latin typeface="Century Gothic" pitchFamily="34" charset="0"/>
            </a:endParaRPr>
          </a:p>
        </p:txBody>
      </p:sp>
      <p:sp>
        <p:nvSpPr>
          <p:cNvPr id="15" name="14 Elipse"/>
          <p:cNvSpPr/>
          <p:nvPr/>
        </p:nvSpPr>
        <p:spPr bwMode="auto">
          <a:xfrm>
            <a:off x="714348" y="1275030"/>
            <a:ext cx="8001056" cy="785818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CO" sz="2000" b="1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Política Gestión de la Sostenibilidad</a:t>
            </a:r>
          </a:p>
          <a:p>
            <a:pPr algn="ctr">
              <a:buFont typeface="Times New Roman" pitchFamily="16" charset="0"/>
              <a:buNone/>
              <a:defRPr/>
            </a:pPr>
            <a:endParaRPr lang="es-CO" sz="1500" b="1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buFont typeface="Times New Roman" pitchFamily="16" charset="0"/>
              <a:buNone/>
              <a:defRPr/>
            </a:pPr>
            <a:endParaRPr lang="es-ES" sz="2200" b="1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178" name="AutoShape 5"/>
          <p:cNvSpPr>
            <a:spLocks noChangeArrowheads="1"/>
          </p:cNvSpPr>
          <p:nvPr/>
        </p:nvSpPr>
        <p:spPr bwMode="auto">
          <a:xfrm>
            <a:off x="251520" y="2857500"/>
            <a:ext cx="2390527" cy="1857375"/>
          </a:xfrm>
          <a:prstGeom prst="roundRect">
            <a:avLst>
              <a:gd name="adj" fmla="val 16667"/>
            </a:avLst>
          </a:prstGeom>
          <a:solidFill>
            <a:srgbClr val="95B3D7"/>
          </a:solidFill>
          <a:ln w="9525">
            <a:round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95B3D7"/>
            </a:extrusionClr>
          </a:sp3d>
        </p:spPr>
        <p:txBody>
          <a:bodyPr lIns="90000" tIns="46800" rIns="90000" bIns="46800" anchor="ctr">
            <a:flatTx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CO" sz="1500" b="1" dirty="0">
                <a:latin typeface="Century Gothic" pitchFamily="34" charset="0"/>
              </a:rPr>
              <a:t>Eco-eficiencia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CO" sz="1500" b="1" dirty="0">
              <a:latin typeface="Century Gothic" pitchFamily="34" charset="0"/>
            </a:endParaRPr>
          </a:p>
          <a:p>
            <a:pPr algn="ctr">
              <a:buClr>
                <a:srgbClr val="000066"/>
              </a:buClr>
              <a:buFont typeface="Wingdings" pitchFamily="2" charset="2"/>
              <a:buChar char="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CO" sz="1500" b="1" dirty="0">
                <a:latin typeface="Century Gothic" pitchFamily="34" charset="0"/>
              </a:rPr>
              <a:t> Acciones internas</a:t>
            </a:r>
          </a:p>
          <a:p>
            <a:pPr algn="ctr">
              <a:buClr>
                <a:srgbClr val="000066"/>
              </a:buClr>
              <a:buFont typeface="Wingdings" pitchFamily="2" charset="2"/>
              <a:buChar char="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CO" sz="1500" b="1" dirty="0">
                <a:latin typeface="Century Gothic" pitchFamily="34" charset="0"/>
              </a:rPr>
              <a:t> </a:t>
            </a:r>
            <a:r>
              <a:rPr lang="es-CO" sz="1500" b="1" dirty="0" smtClean="0">
                <a:latin typeface="Century Gothic" pitchFamily="34" charset="0"/>
              </a:rPr>
              <a:t>Huella de carbono</a:t>
            </a:r>
            <a:endParaRPr lang="es-CO" sz="1500" b="1" dirty="0">
              <a:latin typeface="Century Gothic" pitchFamily="34" charset="0"/>
            </a:endParaRPr>
          </a:p>
        </p:txBody>
      </p:sp>
      <p:sp>
        <p:nvSpPr>
          <p:cNvPr id="4107" name="AutoShape 6"/>
          <p:cNvSpPr>
            <a:spLocks noChangeArrowheads="1"/>
          </p:cNvSpPr>
          <p:nvPr/>
        </p:nvSpPr>
        <p:spPr bwMode="auto">
          <a:xfrm>
            <a:off x="2843808" y="2786063"/>
            <a:ext cx="1643063" cy="2000250"/>
          </a:xfrm>
          <a:prstGeom prst="roundRect">
            <a:avLst>
              <a:gd name="adj" fmla="val 16667"/>
            </a:avLst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CO" sz="1600" b="1" dirty="0">
              <a:latin typeface="Century Gothic" pitchFamily="34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CO" sz="1600" b="1" dirty="0">
              <a:latin typeface="Century Gothic" pitchFamily="34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CO" sz="1500" b="1" dirty="0">
                <a:latin typeface="Century Gothic" pitchFamily="34" charset="0"/>
              </a:rPr>
              <a:t>Análisis de riesgos ambientales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CO" sz="1500" b="1" dirty="0">
              <a:latin typeface="Century Gothic" pitchFamily="34" charset="0"/>
            </a:endParaRPr>
          </a:p>
        </p:txBody>
      </p:sp>
      <p:sp>
        <p:nvSpPr>
          <p:cNvPr id="7183" name="AutoShape 4"/>
          <p:cNvSpPr>
            <a:spLocks noChangeArrowheads="1"/>
          </p:cNvSpPr>
          <p:nvPr/>
        </p:nvSpPr>
        <p:spPr bwMode="auto">
          <a:xfrm>
            <a:off x="4788024" y="2786063"/>
            <a:ext cx="2071688" cy="2000250"/>
          </a:xfrm>
          <a:prstGeom prst="roundRect">
            <a:avLst>
              <a:gd name="adj" fmla="val 16667"/>
            </a:avLst>
          </a:prstGeom>
          <a:solidFill>
            <a:srgbClr val="95B3D7"/>
          </a:solidFill>
          <a:ln w="9525">
            <a:round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95B3D7"/>
            </a:extrusionClr>
          </a:sp3d>
        </p:spPr>
        <p:txBody>
          <a:bodyPr lIns="90000" tIns="46800" rIns="90000" bIns="46800" anchor="ctr">
            <a:flatTx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CO" sz="1600" b="1">
              <a:solidFill>
                <a:srgbClr val="000066"/>
              </a:solidFill>
              <a:latin typeface="Century Gothic" pitchFamily="34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CO" sz="1600" b="1">
              <a:solidFill>
                <a:srgbClr val="000066"/>
              </a:solidFill>
              <a:latin typeface="Century Gothic" pitchFamily="34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CO" sz="1500" b="1">
                <a:latin typeface="Century Gothic" pitchFamily="34" charset="0"/>
              </a:rPr>
              <a:t>Desarrollo de productos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CO" sz="1500">
              <a:latin typeface="Century Gothic" pitchFamily="34" charset="0"/>
            </a:endParaRPr>
          </a:p>
          <a:p>
            <a:pPr algn="ctr">
              <a:buClr>
                <a:srgbClr val="000066"/>
              </a:buClr>
              <a:buFont typeface="Wingdings" pitchFamily="2" charset="2"/>
              <a:buChar char="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CO" sz="1500">
                <a:latin typeface="Century Gothic" pitchFamily="34" charset="0"/>
              </a:rPr>
              <a:t> Crédito</a:t>
            </a:r>
          </a:p>
          <a:p>
            <a:pPr algn="ctr">
              <a:buClr>
                <a:srgbClr val="000066"/>
              </a:buClr>
              <a:buFont typeface="Wingdings" pitchFamily="2" charset="2"/>
              <a:buChar char="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CO" sz="1500">
                <a:latin typeface="Century Gothic" pitchFamily="34" charset="0"/>
              </a:rPr>
              <a:t>Evaluar garantías</a:t>
            </a:r>
          </a:p>
          <a:p>
            <a:pPr algn="ctr">
              <a:buClr>
                <a:srgbClr val="000066"/>
              </a:buClr>
              <a:buFont typeface="Wingdings" pitchFamily="2" charset="2"/>
              <a:buChar char="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CO" sz="1500">
                <a:latin typeface="Century Gothic" pitchFamily="34" charset="0"/>
              </a:rPr>
              <a:t> Otros instrumentos</a:t>
            </a:r>
          </a:p>
          <a:p>
            <a:pPr algn="ctr"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CO" sz="1400">
              <a:solidFill>
                <a:srgbClr val="000066"/>
              </a:solidFill>
              <a:latin typeface="Century Gothic" pitchFamily="34" charset="0"/>
            </a:endParaRPr>
          </a:p>
          <a:p>
            <a:pPr algn="ctr"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CO" sz="1600" b="1">
              <a:solidFill>
                <a:srgbClr val="000066"/>
              </a:solidFill>
              <a:latin typeface="Century Gothic" pitchFamily="34" charset="0"/>
            </a:endParaRPr>
          </a:p>
          <a:p>
            <a:pPr algn="ctr"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CO" sz="1600" b="1">
              <a:solidFill>
                <a:srgbClr val="000066"/>
              </a:solidFill>
              <a:latin typeface="Century Gothic" pitchFamily="34" charset="0"/>
            </a:endParaRPr>
          </a:p>
        </p:txBody>
      </p:sp>
      <p:sp>
        <p:nvSpPr>
          <p:cNvPr id="7185" name="AutoShape 25"/>
          <p:cNvSpPr>
            <a:spLocks noChangeArrowheads="1"/>
          </p:cNvSpPr>
          <p:nvPr/>
        </p:nvSpPr>
        <p:spPr bwMode="auto">
          <a:xfrm>
            <a:off x="7164388" y="2857500"/>
            <a:ext cx="1908175" cy="1928813"/>
          </a:xfrm>
          <a:prstGeom prst="roundRect">
            <a:avLst>
              <a:gd name="adj" fmla="val 16667"/>
            </a:avLst>
          </a:prstGeom>
          <a:solidFill>
            <a:srgbClr val="95B3D7"/>
          </a:solidFill>
          <a:ln w="9525">
            <a:round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95B3D7"/>
            </a:extrusionClr>
          </a:sp3d>
        </p:spPr>
        <p:txBody>
          <a:bodyPr lIns="90000" tIns="46800" rIns="90000" bIns="46800" anchor="ctr">
            <a:flatTx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CO" sz="1500">
                <a:latin typeface="Century Gothic" pitchFamily="34" charset="0"/>
              </a:rPr>
              <a:t>Estrategia de comunicación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CO" sz="1500">
              <a:latin typeface="Century Gothic" pitchFamily="34" charset="0"/>
            </a:endParaRPr>
          </a:p>
          <a:p>
            <a:pPr algn="ctr">
              <a:buFont typeface="Wingdings" pitchFamily="2" charset="2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CO" sz="1500">
                <a:latin typeface="Century Gothic" pitchFamily="34" charset="0"/>
              </a:rPr>
              <a:t>Campañas</a:t>
            </a:r>
          </a:p>
          <a:p>
            <a:pPr algn="ctr">
              <a:buFont typeface="Wingdings" pitchFamily="2" charset="2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CO" sz="1500">
                <a:latin typeface="Century Gothic" pitchFamily="34" charset="0"/>
              </a:rPr>
              <a:t>Adhesión a protocolos e iniciativas de sostenibilidad</a:t>
            </a:r>
          </a:p>
        </p:txBody>
      </p:sp>
      <p:sp>
        <p:nvSpPr>
          <p:cNvPr id="35" name="34 Rectángulo redondeado"/>
          <p:cNvSpPr/>
          <p:nvPr/>
        </p:nvSpPr>
        <p:spPr bwMode="auto">
          <a:xfrm>
            <a:off x="0" y="4786346"/>
            <a:ext cx="9144000" cy="1714488"/>
          </a:xfrm>
          <a:prstGeom prst="roundRect">
            <a:avLst/>
          </a:prstGeom>
          <a:ln>
            <a:noFill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CO" sz="1600" b="1" dirty="0">
                <a:solidFill>
                  <a:srgbClr val="000066"/>
                </a:solidFill>
                <a:latin typeface="Century Gothic" pitchFamily="34" charset="0"/>
              </a:rPr>
              <a:t>Capacitación – formación de capacidades</a:t>
            </a:r>
          </a:p>
          <a:p>
            <a:pPr algn="ctr">
              <a:buClr>
                <a:srgbClr val="000066"/>
              </a:buClr>
              <a:buFont typeface="Wingdings" pitchFamily="2" charset="2"/>
              <a:buChar char="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CO" sz="1600" dirty="0">
                <a:solidFill>
                  <a:srgbClr val="000066"/>
                </a:solidFill>
                <a:latin typeface="Century Gothic" pitchFamily="34" charset="0"/>
              </a:rPr>
              <a:t> Empleados</a:t>
            </a:r>
          </a:p>
          <a:p>
            <a:pPr algn="ctr">
              <a:buClr>
                <a:srgbClr val="000066"/>
              </a:buClr>
              <a:buFont typeface="Wingdings" pitchFamily="2" charset="2"/>
              <a:buChar char="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CO" sz="1600" dirty="0">
                <a:solidFill>
                  <a:srgbClr val="000066"/>
                </a:solidFill>
                <a:latin typeface="Century Gothic" pitchFamily="34" charset="0"/>
              </a:rPr>
              <a:t> Intermediarios financieros</a:t>
            </a:r>
          </a:p>
          <a:p>
            <a:pPr algn="ctr">
              <a:buClr>
                <a:srgbClr val="000066"/>
              </a:buClr>
              <a:buFont typeface="Wingdings" pitchFamily="2" charset="2"/>
              <a:buChar char="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CO" sz="1600" dirty="0">
                <a:solidFill>
                  <a:srgbClr val="000066"/>
                </a:solidFill>
                <a:latin typeface="Century Gothic" pitchFamily="34" charset="0"/>
              </a:rPr>
              <a:t> Empresas beneficiarias</a:t>
            </a:r>
          </a:p>
          <a:p>
            <a:pPr algn="ctr">
              <a:buClr>
                <a:srgbClr val="000066"/>
              </a:buClr>
              <a:buFont typeface="Wingdings" pitchFamily="2" charset="2"/>
              <a:buChar char="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CO" sz="1600" dirty="0">
                <a:solidFill>
                  <a:srgbClr val="000066"/>
                </a:solidFill>
                <a:latin typeface="Century Gothic" pitchFamily="34" charset="0"/>
              </a:rPr>
              <a:t> Proveedores</a:t>
            </a:r>
          </a:p>
        </p:txBody>
      </p:sp>
      <p:pic>
        <p:nvPicPr>
          <p:cNvPr id="7191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03988"/>
            <a:ext cx="1714500" cy="354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2"/>
          <p:cNvSpPr txBox="1">
            <a:spLocks noChangeArrowheads="1"/>
          </p:cNvSpPr>
          <p:nvPr/>
        </p:nvSpPr>
        <p:spPr bwMode="auto">
          <a:xfrm>
            <a:off x="393700" y="50800"/>
            <a:ext cx="853598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CO" sz="2000" b="1">
                <a:solidFill>
                  <a:srgbClr val="10253F"/>
                </a:solidFill>
                <a:latin typeface="Century Gothic" pitchFamily="34" charset="0"/>
              </a:rPr>
              <a:t>Modelo de riesgos ambientales y sociales - Bancóldex</a:t>
            </a:r>
            <a:endParaRPr lang="es-ES" sz="2000" b="1">
              <a:solidFill>
                <a:srgbClr val="10253F"/>
              </a:solidFill>
              <a:latin typeface="Century Gothic" pitchFamily="34" charset="0"/>
            </a:endParaRPr>
          </a:p>
        </p:txBody>
      </p:sp>
      <p:sp>
        <p:nvSpPr>
          <p:cNvPr id="8195" name="3 Rectángulo"/>
          <p:cNvSpPr>
            <a:spLocks noChangeArrowheads="1"/>
          </p:cNvSpPr>
          <p:nvPr/>
        </p:nvSpPr>
        <p:spPr bwMode="auto">
          <a:xfrm>
            <a:off x="3071813" y="571500"/>
            <a:ext cx="57864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CO" sz="2000" b="1">
                <a:solidFill>
                  <a:srgbClr val="10253F"/>
                </a:solidFill>
                <a:latin typeface="Century Gothic" pitchFamily="34" charset="0"/>
              </a:rPr>
              <a:t>  </a:t>
            </a:r>
            <a:br>
              <a:rPr lang="es-CO" sz="2000" b="1">
                <a:solidFill>
                  <a:srgbClr val="10253F"/>
                </a:solidFill>
                <a:latin typeface="Century Gothic" pitchFamily="34" charset="0"/>
              </a:rPr>
            </a:br>
            <a:endParaRPr lang="es-ES" sz="2000"/>
          </a:p>
        </p:txBody>
      </p:sp>
      <p:sp>
        <p:nvSpPr>
          <p:cNvPr id="12" name="11 Forma libre"/>
          <p:cNvSpPr/>
          <p:nvPr/>
        </p:nvSpPr>
        <p:spPr>
          <a:xfrm>
            <a:off x="285720" y="857232"/>
            <a:ext cx="8501122" cy="571504"/>
          </a:xfrm>
          <a:custGeom>
            <a:avLst/>
            <a:gdLst>
              <a:gd name="connsiteX0" fmla="*/ 202412 w 6572296"/>
              <a:gd name="connsiteY0" fmla="*/ 0 h 1214446"/>
              <a:gd name="connsiteX1" fmla="*/ 6572296 w 6572296"/>
              <a:gd name="connsiteY1" fmla="*/ 0 h 1214446"/>
              <a:gd name="connsiteX2" fmla="*/ 6572296 w 6572296"/>
              <a:gd name="connsiteY2" fmla="*/ 0 h 1214446"/>
              <a:gd name="connsiteX3" fmla="*/ 6572296 w 6572296"/>
              <a:gd name="connsiteY3" fmla="*/ 0 h 1214446"/>
              <a:gd name="connsiteX4" fmla="*/ 6572296 w 6572296"/>
              <a:gd name="connsiteY4" fmla="*/ 1012034 h 1214446"/>
              <a:gd name="connsiteX5" fmla="*/ 6513011 w 6572296"/>
              <a:gd name="connsiteY5" fmla="*/ 1155161 h 1214446"/>
              <a:gd name="connsiteX6" fmla="*/ 6369884 w 6572296"/>
              <a:gd name="connsiteY6" fmla="*/ 1214446 h 1214446"/>
              <a:gd name="connsiteX7" fmla="*/ 0 w 6572296"/>
              <a:gd name="connsiteY7" fmla="*/ 1214446 h 1214446"/>
              <a:gd name="connsiteX8" fmla="*/ 0 w 6572296"/>
              <a:gd name="connsiteY8" fmla="*/ 1214446 h 1214446"/>
              <a:gd name="connsiteX9" fmla="*/ 0 w 6572296"/>
              <a:gd name="connsiteY9" fmla="*/ 1214446 h 1214446"/>
              <a:gd name="connsiteX10" fmla="*/ 0 w 6572296"/>
              <a:gd name="connsiteY10" fmla="*/ 202412 h 1214446"/>
              <a:gd name="connsiteX11" fmla="*/ 59285 w 6572296"/>
              <a:gd name="connsiteY11" fmla="*/ 59285 h 1214446"/>
              <a:gd name="connsiteX12" fmla="*/ 202412 w 6572296"/>
              <a:gd name="connsiteY12" fmla="*/ 0 h 1214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72296" h="1214446">
                <a:moveTo>
                  <a:pt x="202412" y="0"/>
                </a:moveTo>
                <a:lnTo>
                  <a:pt x="6572296" y="0"/>
                </a:lnTo>
                <a:lnTo>
                  <a:pt x="6572296" y="0"/>
                </a:lnTo>
                <a:lnTo>
                  <a:pt x="6572296" y="0"/>
                </a:lnTo>
                <a:lnTo>
                  <a:pt x="6572296" y="1012034"/>
                </a:lnTo>
                <a:cubicBezTo>
                  <a:pt x="6572296" y="1065717"/>
                  <a:pt x="6550970" y="1117201"/>
                  <a:pt x="6513011" y="1155161"/>
                </a:cubicBezTo>
                <a:cubicBezTo>
                  <a:pt x="6475051" y="1193121"/>
                  <a:pt x="6423567" y="1214446"/>
                  <a:pt x="6369884" y="1214446"/>
                </a:cubicBezTo>
                <a:lnTo>
                  <a:pt x="0" y="1214446"/>
                </a:lnTo>
                <a:lnTo>
                  <a:pt x="0" y="1214446"/>
                </a:lnTo>
                <a:lnTo>
                  <a:pt x="0" y="1214446"/>
                </a:lnTo>
                <a:lnTo>
                  <a:pt x="0" y="202412"/>
                </a:lnTo>
                <a:cubicBezTo>
                  <a:pt x="0" y="148729"/>
                  <a:pt x="21326" y="97245"/>
                  <a:pt x="59285" y="59285"/>
                </a:cubicBezTo>
                <a:cubicBezTo>
                  <a:pt x="97245" y="21325"/>
                  <a:pt x="148729" y="0"/>
                  <a:pt x="202412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800" b="1" dirty="0">
                <a:latin typeface="Century Gothic" pitchFamily="34" charset="0"/>
              </a:rPr>
              <a:t>Modelo de riesgos ambientales y sociales</a:t>
            </a:r>
            <a:endParaRPr lang="es-ES" sz="1800" b="1" dirty="0">
              <a:latin typeface="Century Gothic" pitchFamily="34" charset="0"/>
            </a:endParaRPr>
          </a:p>
        </p:txBody>
      </p:sp>
      <p:sp>
        <p:nvSpPr>
          <p:cNvPr id="14" name="Operación manual 20"/>
          <p:cNvSpPr/>
          <p:nvPr/>
        </p:nvSpPr>
        <p:spPr>
          <a:xfrm>
            <a:off x="359438" y="1928802"/>
            <a:ext cx="1980314" cy="636102"/>
          </a:xfrm>
          <a:prstGeom prst="flowChartManualOperation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5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Filtros</a:t>
            </a:r>
          </a:p>
        </p:txBody>
      </p:sp>
      <p:sp>
        <p:nvSpPr>
          <p:cNvPr id="15" name="Operación manual 20"/>
          <p:cNvSpPr/>
          <p:nvPr/>
        </p:nvSpPr>
        <p:spPr>
          <a:xfrm>
            <a:off x="2555776" y="2060848"/>
            <a:ext cx="2664296" cy="576064"/>
          </a:xfrm>
          <a:prstGeom prst="flowChartManualOperation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4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Categorización</a:t>
            </a:r>
          </a:p>
        </p:txBody>
      </p:sp>
      <p:sp>
        <p:nvSpPr>
          <p:cNvPr id="17" name="16 Flecha abajo"/>
          <p:cNvSpPr/>
          <p:nvPr/>
        </p:nvSpPr>
        <p:spPr>
          <a:xfrm>
            <a:off x="1142976" y="1500174"/>
            <a:ext cx="428628" cy="35719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24" name="Rectángulo 21"/>
          <p:cNvSpPr/>
          <p:nvPr/>
        </p:nvSpPr>
        <p:spPr>
          <a:xfrm>
            <a:off x="395536" y="3143250"/>
            <a:ext cx="2088233" cy="35718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500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Lista de exclusión </a:t>
            </a:r>
          </a:p>
        </p:txBody>
      </p:sp>
      <p:sp>
        <p:nvSpPr>
          <p:cNvPr id="25" name="Rectángulo 21"/>
          <p:cNvSpPr/>
          <p:nvPr/>
        </p:nvSpPr>
        <p:spPr>
          <a:xfrm>
            <a:off x="395537" y="3714750"/>
            <a:ext cx="2160240" cy="35718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500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Sectores sensibles</a:t>
            </a:r>
          </a:p>
        </p:txBody>
      </p:sp>
      <p:sp>
        <p:nvSpPr>
          <p:cNvPr id="26" name="Rectángulo 21"/>
          <p:cNvSpPr/>
          <p:nvPr/>
        </p:nvSpPr>
        <p:spPr>
          <a:xfrm>
            <a:off x="428625" y="4286250"/>
            <a:ext cx="2143125" cy="35718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500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Montos por proyecto</a:t>
            </a:r>
            <a:endParaRPr lang="es-ES_tradnl" sz="1500" dirty="0">
              <a:solidFill>
                <a:schemeClr val="accent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8" name="Rectángulo 21"/>
          <p:cNvSpPr/>
          <p:nvPr/>
        </p:nvSpPr>
        <p:spPr>
          <a:xfrm>
            <a:off x="3071813" y="3143250"/>
            <a:ext cx="1928812" cy="2857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500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Riesgo Alto “A” </a:t>
            </a:r>
          </a:p>
        </p:txBody>
      </p:sp>
      <p:sp>
        <p:nvSpPr>
          <p:cNvPr id="49" name="Rectángulo 21"/>
          <p:cNvSpPr/>
          <p:nvPr/>
        </p:nvSpPr>
        <p:spPr>
          <a:xfrm>
            <a:off x="3071813" y="3714750"/>
            <a:ext cx="1928812" cy="2857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500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Riesgo Medio “B”</a:t>
            </a:r>
          </a:p>
        </p:txBody>
      </p:sp>
      <p:sp>
        <p:nvSpPr>
          <p:cNvPr id="50" name="Rectángulo 21"/>
          <p:cNvSpPr/>
          <p:nvPr/>
        </p:nvSpPr>
        <p:spPr>
          <a:xfrm>
            <a:off x="3071813" y="4286250"/>
            <a:ext cx="1928812" cy="2857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500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Riesgo Bajo  “C”</a:t>
            </a:r>
          </a:p>
        </p:txBody>
      </p:sp>
      <p:sp>
        <p:nvSpPr>
          <p:cNvPr id="51" name="Operación manual 20"/>
          <p:cNvSpPr/>
          <p:nvPr/>
        </p:nvSpPr>
        <p:spPr>
          <a:xfrm>
            <a:off x="5072066" y="1928802"/>
            <a:ext cx="1948206" cy="708110"/>
          </a:xfrm>
          <a:prstGeom prst="flowChartManualOperation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4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Evaluación</a:t>
            </a:r>
          </a:p>
        </p:txBody>
      </p:sp>
      <p:sp>
        <p:nvSpPr>
          <p:cNvPr id="53" name="Operación manual 20"/>
          <p:cNvSpPr/>
          <p:nvPr/>
        </p:nvSpPr>
        <p:spPr>
          <a:xfrm>
            <a:off x="7143768" y="1928802"/>
            <a:ext cx="1820720" cy="708110"/>
          </a:xfrm>
          <a:prstGeom prst="flowChartManualOperation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400" b="1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Monitoreo</a:t>
            </a:r>
          </a:p>
        </p:txBody>
      </p:sp>
      <p:sp>
        <p:nvSpPr>
          <p:cNvPr id="54" name="53 Rectángulo"/>
          <p:cNvSpPr/>
          <p:nvPr/>
        </p:nvSpPr>
        <p:spPr bwMode="auto">
          <a:xfrm>
            <a:off x="5429250" y="3071813"/>
            <a:ext cx="1357313" cy="15001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Font typeface="Times New Roman" pitchFamily="16" charset="0"/>
              <a:buNone/>
              <a:defRPr/>
            </a:pPr>
            <a:endParaRPr lang="es-CO" sz="1600" dirty="0">
              <a:solidFill>
                <a:schemeClr val="accent2">
                  <a:lumMod val="50000"/>
                </a:schemeClr>
              </a:solidFill>
              <a:latin typeface="Century Gothic" pitchFamily="34" charset="0"/>
            </a:endParaRPr>
          </a:p>
          <a:p>
            <a:pPr algn="ctr">
              <a:buFont typeface="Times New Roman" pitchFamily="16" charset="0"/>
              <a:buNone/>
              <a:defRPr/>
            </a:pPr>
            <a:r>
              <a:rPr lang="es-CO" sz="1600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Plan de acción ambiental y social  </a:t>
            </a:r>
            <a:endParaRPr lang="es-ES" sz="1600" dirty="0">
              <a:solidFill>
                <a:schemeClr val="accent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57" name="Rectángulo 21"/>
          <p:cNvSpPr/>
          <p:nvPr/>
        </p:nvSpPr>
        <p:spPr>
          <a:xfrm>
            <a:off x="7072313" y="3143250"/>
            <a:ext cx="1928812" cy="2857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500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Seguimiento</a:t>
            </a:r>
          </a:p>
        </p:txBody>
      </p:sp>
      <p:sp>
        <p:nvSpPr>
          <p:cNvPr id="58" name="Rectángulo 21"/>
          <p:cNvSpPr/>
          <p:nvPr/>
        </p:nvSpPr>
        <p:spPr>
          <a:xfrm>
            <a:off x="7072313" y="3643313"/>
            <a:ext cx="1928812" cy="50006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500" dirty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Cláusula ambiental y social</a:t>
            </a:r>
          </a:p>
        </p:txBody>
      </p:sp>
      <p:sp>
        <p:nvSpPr>
          <p:cNvPr id="59" name="58 Forma libre"/>
          <p:cNvSpPr/>
          <p:nvPr/>
        </p:nvSpPr>
        <p:spPr>
          <a:xfrm>
            <a:off x="214282" y="5143512"/>
            <a:ext cx="8572560" cy="714380"/>
          </a:xfrm>
          <a:custGeom>
            <a:avLst/>
            <a:gdLst>
              <a:gd name="connsiteX0" fmla="*/ 202412 w 6572296"/>
              <a:gd name="connsiteY0" fmla="*/ 0 h 1214446"/>
              <a:gd name="connsiteX1" fmla="*/ 6572296 w 6572296"/>
              <a:gd name="connsiteY1" fmla="*/ 0 h 1214446"/>
              <a:gd name="connsiteX2" fmla="*/ 6572296 w 6572296"/>
              <a:gd name="connsiteY2" fmla="*/ 0 h 1214446"/>
              <a:gd name="connsiteX3" fmla="*/ 6572296 w 6572296"/>
              <a:gd name="connsiteY3" fmla="*/ 0 h 1214446"/>
              <a:gd name="connsiteX4" fmla="*/ 6572296 w 6572296"/>
              <a:gd name="connsiteY4" fmla="*/ 1012034 h 1214446"/>
              <a:gd name="connsiteX5" fmla="*/ 6513011 w 6572296"/>
              <a:gd name="connsiteY5" fmla="*/ 1155161 h 1214446"/>
              <a:gd name="connsiteX6" fmla="*/ 6369884 w 6572296"/>
              <a:gd name="connsiteY6" fmla="*/ 1214446 h 1214446"/>
              <a:gd name="connsiteX7" fmla="*/ 0 w 6572296"/>
              <a:gd name="connsiteY7" fmla="*/ 1214446 h 1214446"/>
              <a:gd name="connsiteX8" fmla="*/ 0 w 6572296"/>
              <a:gd name="connsiteY8" fmla="*/ 1214446 h 1214446"/>
              <a:gd name="connsiteX9" fmla="*/ 0 w 6572296"/>
              <a:gd name="connsiteY9" fmla="*/ 1214446 h 1214446"/>
              <a:gd name="connsiteX10" fmla="*/ 0 w 6572296"/>
              <a:gd name="connsiteY10" fmla="*/ 202412 h 1214446"/>
              <a:gd name="connsiteX11" fmla="*/ 59285 w 6572296"/>
              <a:gd name="connsiteY11" fmla="*/ 59285 h 1214446"/>
              <a:gd name="connsiteX12" fmla="*/ 202412 w 6572296"/>
              <a:gd name="connsiteY12" fmla="*/ 0 h 1214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72296" h="1214446">
                <a:moveTo>
                  <a:pt x="202412" y="0"/>
                </a:moveTo>
                <a:lnTo>
                  <a:pt x="6572296" y="0"/>
                </a:lnTo>
                <a:lnTo>
                  <a:pt x="6572296" y="0"/>
                </a:lnTo>
                <a:lnTo>
                  <a:pt x="6572296" y="0"/>
                </a:lnTo>
                <a:lnTo>
                  <a:pt x="6572296" y="1012034"/>
                </a:lnTo>
                <a:cubicBezTo>
                  <a:pt x="6572296" y="1065717"/>
                  <a:pt x="6550970" y="1117201"/>
                  <a:pt x="6513011" y="1155161"/>
                </a:cubicBezTo>
                <a:cubicBezTo>
                  <a:pt x="6475051" y="1193121"/>
                  <a:pt x="6423567" y="1214446"/>
                  <a:pt x="6369884" y="1214446"/>
                </a:cubicBezTo>
                <a:lnTo>
                  <a:pt x="0" y="1214446"/>
                </a:lnTo>
                <a:lnTo>
                  <a:pt x="0" y="1214446"/>
                </a:lnTo>
                <a:lnTo>
                  <a:pt x="0" y="1214446"/>
                </a:lnTo>
                <a:lnTo>
                  <a:pt x="0" y="202412"/>
                </a:lnTo>
                <a:cubicBezTo>
                  <a:pt x="0" y="148729"/>
                  <a:pt x="21326" y="97245"/>
                  <a:pt x="59285" y="59285"/>
                </a:cubicBezTo>
                <a:cubicBezTo>
                  <a:pt x="97245" y="21325"/>
                  <a:pt x="148729" y="0"/>
                  <a:pt x="202412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800" b="1" dirty="0">
                <a:latin typeface="Century Gothic" pitchFamily="34" charset="0"/>
              </a:rPr>
              <a:t>Capacitación funcionarios Bancóldex e intermediarios financieros</a:t>
            </a:r>
            <a:endParaRPr lang="es-ES" sz="1800" b="1" dirty="0">
              <a:latin typeface="Century Gothic" pitchFamily="34" charset="0"/>
            </a:endParaRPr>
          </a:p>
        </p:txBody>
      </p:sp>
      <p:sp>
        <p:nvSpPr>
          <p:cNvPr id="60" name="59 Flecha abajo"/>
          <p:cNvSpPr/>
          <p:nvPr/>
        </p:nvSpPr>
        <p:spPr>
          <a:xfrm>
            <a:off x="1223938" y="2857496"/>
            <a:ext cx="276228" cy="20479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61" name="60 Flecha abajo"/>
          <p:cNvSpPr/>
          <p:nvPr/>
        </p:nvSpPr>
        <p:spPr>
          <a:xfrm>
            <a:off x="3714744" y="2857496"/>
            <a:ext cx="276228" cy="20479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62" name="61 Flecha abajo"/>
          <p:cNvSpPr/>
          <p:nvPr/>
        </p:nvSpPr>
        <p:spPr>
          <a:xfrm>
            <a:off x="6072198" y="2786058"/>
            <a:ext cx="276228" cy="20479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63" name="62 Flecha abajo"/>
          <p:cNvSpPr/>
          <p:nvPr/>
        </p:nvSpPr>
        <p:spPr>
          <a:xfrm>
            <a:off x="8081986" y="2786058"/>
            <a:ext cx="276228" cy="20479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64" name="63 Flecha abajo"/>
          <p:cNvSpPr/>
          <p:nvPr/>
        </p:nvSpPr>
        <p:spPr>
          <a:xfrm>
            <a:off x="3571868" y="1500174"/>
            <a:ext cx="428628" cy="35719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65" name="64 Flecha abajo"/>
          <p:cNvSpPr/>
          <p:nvPr/>
        </p:nvSpPr>
        <p:spPr>
          <a:xfrm>
            <a:off x="5857884" y="1500174"/>
            <a:ext cx="428628" cy="35719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66" name="65 Flecha abajo"/>
          <p:cNvSpPr/>
          <p:nvPr/>
        </p:nvSpPr>
        <p:spPr>
          <a:xfrm>
            <a:off x="7929586" y="1500174"/>
            <a:ext cx="428628" cy="35719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pic>
        <p:nvPicPr>
          <p:cNvPr id="8247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73825"/>
            <a:ext cx="1857375" cy="384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2"/>
          <p:cNvSpPr txBox="1">
            <a:spLocks noChangeArrowheads="1"/>
          </p:cNvSpPr>
          <p:nvPr/>
        </p:nvSpPr>
        <p:spPr bwMode="auto">
          <a:xfrm>
            <a:off x="322263" y="0"/>
            <a:ext cx="853598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CO" sz="2000" b="1">
                <a:solidFill>
                  <a:srgbClr val="10253F"/>
                </a:solidFill>
                <a:latin typeface="Century Gothic" pitchFamily="34" charset="0"/>
              </a:rPr>
              <a:t>Aspectos ambientales de una operación de crédito</a:t>
            </a:r>
            <a:endParaRPr lang="es-ES" sz="2000" b="1">
              <a:solidFill>
                <a:srgbClr val="10253F"/>
              </a:solidFill>
              <a:latin typeface="Century Gothic" pitchFamily="34" charset="0"/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500034" y="714356"/>
          <a:ext cx="8072494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2"/>
          <p:cNvSpPr txBox="1">
            <a:spLocks noChangeArrowheads="1"/>
          </p:cNvSpPr>
          <p:nvPr/>
        </p:nvSpPr>
        <p:spPr bwMode="auto">
          <a:xfrm>
            <a:off x="250825" y="0"/>
            <a:ext cx="853598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s-CO" sz="2000" b="1">
                <a:solidFill>
                  <a:srgbClr val="10253F"/>
                </a:solidFill>
                <a:latin typeface="Century Gothic" pitchFamily="34" charset="0"/>
              </a:rPr>
              <a:t>Experiencia Bancoldex en el proceso </a:t>
            </a:r>
            <a:endParaRPr lang="es-ES" sz="2000" b="1">
              <a:solidFill>
                <a:srgbClr val="10253F"/>
              </a:solidFill>
              <a:latin typeface="Century Gothic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57250" y="642938"/>
            <a:ext cx="7715250" cy="75104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r>
              <a:rPr lang="es-ES_tradnl" sz="1600" kern="0" dirty="0">
                <a:solidFill>
                  <a:srgbClr val="002060"/>
                </a:solidFill>
                <a:latin typeface="Century Gothic" pitchFamily="34" charset="0"/>
                <a:cs typeface="+mn-cs"/>
              </a:rPr>
              <a:t>Identificación de la inclusión de las variables ambiental y social en las operaciones de los intermediarios financieros de primer piso</a:t>
            </a:r>
          </a:p>
          <a:p>
            <a:pPr marL="342900" indent="-342900" algn="just" eaLnBrk="0" hangingPunct="0">
              <a:spcBef>
                <a:spcPts val="800"/>
              </a:spcBef>
              <a:defRPr/>
            </a:pPr>
            <a:endParaRPr lang="es-ES_tradnl" sz="1600" kern="0" dirty="0">
              <a:solidFill>
                <a:srgbClr val="002060"/>
              </a:solidFill>
              <a:latin typeface="Century Gothic" pitchFamily="34" charset="0"/>
              <a:cs typeface="+mn-cs"/>
            </a:endParaRPr>
          </a:p>
          <a:p>
            <a:pPr marL="342900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r>
              <a:rPr lang="es-ES_tradnl" sz="1600" kern="0" dirty="0">
                <a:solidFill>
                  <a:srgbClr val="002060"/>
                </a:solidFill>
                <a:latin typeface="Century Gothic" pitchFamily="34" charset="0"/>
                <a:cs typeface="+mn-cs"/>
              </a:rPr>
              <a:t>Generación de una base de datos de actores socio-ambientales que pueden apoyar el proceso de análisis de las operaciones</a:t>
            </a:r>
          </a:p>
          <a:p>
            <a:pPr marL="342900" indent="-342900" algn="just" eaLnBrk="0" hangingPunct="0">
              <a:spcBef>
                <a:spcPts val="800"/>
              </a:spcBef>
              <a:defRPr/>
            </a:pPr>
            <a:endParaRPr lang="es-ES_tradnl" sz="1600" kern="0" dirty="0">
              <a:solidFill>
                <a:srgbClr val="002060"/>
              </a:solidFill>
              <a:latin typeface="Century Gothic" pitchFamily="34" charset="0"/>
              <a:cs typeface="+mn-cs"/>
            </a:endParaRPr>
          </a:p>
          <a:p>
            <a:pPr marL="342900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r>
              <a:rPr lang="es-ES_tradnl" sz="1600" kern="0" dirty="0">
                <a:solidFill>
                  <a:srgbClr val="002060"/>
                </a:solidFill>
                <a:latin typeface="Century Gothic" pitchFamily="34" charset="0"/>
                <a:cs typeface="+mn-cs"/>
              </a:rPr>
              <a:t> Creación y presentación al Comité de Dirección de Bancóldex del modelo “ARAS”</a:t>
            </a:r>
          </a:p>
          <a:p>
            <a:pPr marL="342900" indent="-342900" algn="just" eaLnBrk="0" hangingPunct="0">
              <a:spcBef>
                <a:spcPts val="800"/>
              </a:spcBef>
              <a:defRPr/>
            </a:pPr>
            <a:endParaRPr lang="es-ES" sz="1600" kern="0" dirty="0">
              <a:solidFill>
                <a:srgbClr val="002060"/>
              </a:solidFill>
              <a:latin typeface="Century Gothic" pitchFamily="34" charset="0"/>
              <a:cs typeface="+mn-cs"/>
            </a:endParaRPr>
          </a:p>
          <a:p>
            <a:pPr marL="342900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r>
              <a:rPr lang="es-ES_tradnl" sz="1600" kern="0" dirty="0">
                <a:solidFill>
                  <a:srgbClr val="002060"/>
                </a:solidFill>
                <a:latin typeface="Century Gothic" pitchFamily="34" charset="0"/>
                <a:cs typeface="+mn-cs"/>
              </a:rPr>
              <a:t>Desarrollo del modelo y capacitación de los funcionarios de Bancóldex</a:t>
            </a:r>
          </a:p>
          <a:p>
            <a:pPr marL="342900" indent="-342900" algn="just" eaLnBrk="0" hangingPunct="0">
              <a:spcBef>
                <a:spcPts val="800"/>
              </a:spcBef>
              <a:defRPr/>
            </a:pPr>
            <a:endParaRPr lang="es-ES_tradnl" sz="1600" kern="0" dirty="0">
              <a:solidFill>
                <a:srgbClr val="002060"/>
              </a:solidFill>
              <a:latin typeface="Century Gothic" pitchFamily="34" charset="0"/>
              <a:cs typeface="+mn-cs"/>
            </a:endParaRPr>
          </a:p>
          <a:p>
            <a:pPr marL="342900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r>
              <a:rPr lang="es-ES_tradnl" sz="1600" kern="0" dirty="0">
                <a:solidFill>
                  <a:srgbClr val="002060"/>
                </a:solidFill>
                <a:latin typeface="Century Gothic" pitchFamily="34" charset="0"/>
                <a:cs typeface="+mn-cs"/>
              </a:rPr>
              <a:t> Establecimiento de un plan de trabajo para el “piloto” del modelo</a:t>
            </a:r>
          </a:p>
          <a:p>
            <a:pPr marL="342900" indent="-342900" algn="just" eaLnBrk="0" hangingPunct="0">
              <a:spcBef>
                <a:spcPts val="800"/>
              </a:spcBef>
              <a:defRPr/>
            </a:pPr>
            <a:endParaRPr lang="es-ES_tradnl" sz="1600" kern="0" dirty="0">
              <a:solidFill>
                <a:srgbClr val="002060"/>
              </a:solidFill>
              <a:latin typeface="Century Gothic" pitchFamily="34" charset="0"/>
              <a:cs typeface="+mn-cs"/>
            </a:endParaRPr>
          </a:p>
          <a:p>
            <a:pPr marL="342900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r>
              <a:rPr lang="es-ES_tradnl" sz="1600" kern="0" dirty="0">
                <a:solidFill>
                  <a:srgbClr val="002060"/>
                </a:solidFill>
                <a:latin typeface="Century Gothic" pitchFamily="34" charset="0"/>
                <a:cs typeface="+mn-cs"/>
              </a:rPr>
              <a:t> Generación de alianzas estratégicas con ASOBANCARIA con la formación del “Comité de Sostenibilidad” y la firma del “Protocolo Verde</a:t>
            </a:r>
            <a:r>
              <a:rPr lang="es-ES_tradnl" sz="1600" kern="0" dirty="0">
                <a:solidFill>
                  <a:srgbClr val="002060"/>
                </a:solidFill>
                <a:latin typeface="Century Gothic" pitchFamily="34" charset="0"/>
                <a:cs typeface="+mn-cs"/>
              </a:rPr>
              <a:t>”</a:t>
            </a:r>
          </a:p>
          <a:p>
            <a:pPr marL="342900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endParaRPr lang="es-ES_tradnl" sz="1600" kern="0" dirty="0">
              <a:solidFill>
                <a:srgbClr val="002060"/>
              </a:solidFill>
              <a:latin typeface="Century Gothic" pitchFamily="34" charset="0"/>
              <a:cs typeface="+mn-cs"/>
            </a:endParaRPr>
          </a:p>
          <a:p>
            <a:pPr marL="342900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r>
              <a:rPr lang="es-ES_tradnl" sz="1600" kern="0" dirty="0">
                <a:solidFill>
                  <a:srgbClr val="002060"/>
                </a:solidFill>
                <a:latin typeface="Century Gothic" pitchFamily="34" charset="0"/>
                <a:cs typeface="+mn-cs"/>
              </a:rPr>
              <a:t>Se han evaluado operaciones por un monto de USD 60 millones de dólares en la fase piloto</a:t>
            </a:r>
          </a:p>
          <a:p>
            <a:pPr marL="342900" indent="-342900" algn="just" eaLnBrk="0" hangingPunct="0">
              <a:spcBef>
                <a:spcPts val="800"/>
              </a:spcBef>
              <a:buFont typeface="Wingdings" pitchFamily="2" charset="2"/>
              <a:buChar char="ü"/>
              <a:defRPr/>
            </a:pPr>
            <a:endParaRPr lang="es-ES_tradnl" sz="1600" kern="0" dirty="0">
              <a:solidFill>
                <a:srgbClr val="002060"/>
              </a:solidFill>
              <a:latin typeface="Century Gothic" pitchFamily="34" charset="0"/>
              <a:cs typeface="+mn-cs"/>
            </a:endParaRPr>
          </a:p>
          <a:p>
            <a:pPr marL="342900" indent="-342900" algn="just" eaLnBrk="0" hangingPunct="0">
              <a:spcBef>
                <a:spcPts val="800"/>
              </a:spcBef>
              <a:defRPr/>
            </a:pPr>
            <a:endParaRPr lang="es-ES_tradnl" sz="1700" kern="0" dirty="0">
              <a:solidFill>
                <a:srgbClr val="002060"/>
              </a:solidFill>
              <a:latin typeface="Century Gothic" pitchFamily="34" charset="0"/>
              <a:cs typeface="+mn-cs"/>
            </a:endParaRPr>
          </a:p>
          <a:p>
            <a:pPr lvl="1" algn="just" eaLnBrk="0" hangingPunct="0">
              <a:spcBef>
                <a:spcPts val="700"/>
              </a:spcBef>
              <a:defRPr/>
            </a:pPr>
            <a:endParaRPr lang="es-ES_tradnl" sz="2000" kern="0" dirty="0">
              <a:solidFill>
                <a:srgbClr val="002060"/>
              </a:solidFill>
              <a:latin typeface="Century Gothic" pitchFamily="34" charset="0"/>
              <a:cs typeface="+mn-cs"/>
            </a:endParaRPr>
          </a:p>
          <a:p>
            <a:pPr lvl="1" eaLnBrk="0" hangingPunct="0">
              <a:spcBef>
                <a:spcPts val="700"/>
              </a:spcBef>
              <a:buFont typeface="Arial" charset="0"/>
              <a:buChar char="•"/>
              <a:defRPr/>
            </a:pPr>
            <a:endParaRPr lang="es-ES" sz="2000" kern="0" dirty="0">
              <a:solidFill>
                <a:srgbClr val="002060"/>
              </a:solidFill>
              <a:latin typeface="Century Gothic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Verdana"/>
        <a:ea typeface=""/>
        <a:cs typeface="Lucida Sans Unicode"/>
      </a:majorFont>
      <a:minorFont>
        <a:latin typeface="Times New Roman"/>
        <a:ea typeface=""/>
        <a:cs typeface="Lucida Sans Unicode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Lucida Sans Unicode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7482</TotalTime>
  <Words>1216</Words>
  <Application>Microsoft Office PowerPoint</Application>
  <PresentationFormat>Presentación en pantalla (4:3)</PresentationFormat>
  <Paragraphs>237</Paragraphs>
  <Slides>16</Slides>
  <Notes>11</Notes>
  <HiddenSlides>2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Times New Roman</vt:lpstr>
      <vt:lpstr>Lucida Sans Unicode</vt:lpstr>
      <vt:lpstr>Verdana</vt:lpstr>
      <vt:lpstr>Arial</vt:lpstr>
      <vt:lpstr>Century Gothic</vt:lpstr>
      <vt:lpstr>Wingdings</vt:lpstr>
      <vt:lpstr>Calibri</vt:lpstr>
      <vt:lpstr>Tema do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MDK</dc:creator>
  <cp:lastModifiedBy>DAO0000</cp:lastModifiedBy>
  <cp:revision>817</cp:revision>
  <cp:lastPrinted>1601-01-01T00:00:00Z</cp:lastPrinted>
  <dcterms:created xsi:type="dcterms:W3CDTF">2001-11-22T18:17:07Z</dcterms:created>
  <dcterms:modified xsi:type="dcterms:W3CDTF">2012-07-23T18:49:46Z</dcterms:modified>
</cp:coreProperties>
</file>