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  <p:sldMasterId id="2147483661" r:id="rId3"/>
  </p:sldMasterIdLst>
  <p:notesMasterIdLst>
    <p:notesMasterId r:id="rId16"/>
  </p:notesMasterIdLst>
  <p:sldIdLst>
    <p:sldId id="282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6" r:id="rId12"/>
    <p:sldId id="294" r:id="rId13"/>
    <p:sldId id="295" r:id="rId14"/>
    <p:sldId id="286" r:id="rId15"/>
  </p:sldIdLst>
  <p:sldSz cx="9144000" cy="5715000" type="screen16x10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k Rodriguez Maldonado" initials="ERM" lastIdx="1" clrIdx="0">
    <p:extLst>
      <p:ext uri="{19B8F6BF-5375-455C-9EA6-DF929625EA0E}">
        <p15:presenceInfo xmlns:p15="http://schemas.microsoft.com/office/powerpoint/2012/main" userId="S-1-5-21-85988526-1914181042-473644946-3468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4" autoAdjust="0"/>
    <p:restoredTop sz="87074" autoAdjust="0"/>
  </p:normalViewPr>
  <p:slideViewPr>
    <p:cSldViewPr snapToGrid="0" snapToObjects="1">
      <p:cViewPr>
        <p:scale>
          <a:sx n="66" d="100"/>
          <a:sy n="66" d="100"/>
        </p:scale>
        <p:origin x="1590" y="19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presProps" Target="presProps.xml" /><Relationship Id="rId3" Type="http://schemas.openxmlformats.org/officeDocument/2006/relationships/slideMaster" Target="slideMasters/slideMaster3.xml" /><Relationship Id="rId21" Type="http://schemas.openxmlformats.org/officeDocument/2006/relationships/tableStyles" Target="tableStyles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commentAuthors" Target="commentAuthors.xml" /><Relationship Id="rId2" Type="http://schemas.openxmlformats.org/officeDocument/2006/relationships/slideMaster" Target="slideMasters/slideMaster2.xml" /><Relationship Id="rId16" Type="http://schemas.openxmlformats.org/officeDocument/2006/relationships/notesMaster" Target="notesMasters/notesMaster1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10" Type="http://schemas.openxmlformats.org/officeDocument/2006/relationships/slide" Target="slides/slide7.xml" /><Relationship Id="rId19" Type="http://schemas.openxmlformats.org/officeDocument/2006/relationships/viewProps" Target="viewProps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jpeg" /><Relationship Id="rId1" Type="http://schemas.openxmlformats.org/officeDocument/2006/relationships/image" Target="../media/image9.jpeg" /><Relationship Id="rId6" Type="http://schemas.openxmlformats.org/officeDocument/2006/relationships/image" Target="../media/image14.png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jpeg" /><Relationship Id="rId1" Type="http://schemas.openxmlformats.org/officeDocument/2006/relationships/image" Target="../media/image9.jpeg" /><Relationship Id="rId6" Type="http://schemas.openxmlformats.org/officeDocument/2006/relationships/image" Target="../media/image14.png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C5AEA-57D3-4E36-A228-E444D24173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7BB89BD-26FE-4CA6-A318-E76B0665DBE1}">
      <dgm:prSet phldrT="[Texto]"/>
      <dgm:spPr>
        <a:noFill/>
      </dgm:spPr>
      <dgm:t>
        <a:bodyPr/>
        <a:lstStyle/>
        <a:p>
          <a:r>
            <a:rPr lang="es-MX" b="1" noProof="0" dirty="0">
              <a:solidFill>
                <a:schemeClr val="tx1"/>
              </a:solidFill>
              <a:latin typeface="+mn-lt"/>
            </a:rPr>
            <a:t>Motores de alta eficiencia</a:t>
          </a:r>
        </a:p>
      </dgm:t>
    </dgm:pt>
    <dgm:pt modelId="{B3802564-426A-4D55-B31C-C7361AA30B8C}" type="parTrans" cxnId="{F09C516C-CCF2-482D-A272-0EA198A564D1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C08EAAED-6C87-4DF3-925B-56CAA93BD8F3}" type="sibTrans" cxnId="{F09C516C-CCF2-482D-A272-0EA198A564D1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9902BC8A-890A-474C-8D6C-CA2CAF519A2D}">
      <dgm:prSet phldrT="[Texto]"/>
      <dgm:spPr>
        <a:noFill/>
      </dgm:spPr>
      <dgm:t>
        <a:bodyPr/>
        <a:lstStyle/>
        <a:p>
          <a:r>
            <a:rPr lang="es-MX" b="1" noProof="0" dirty="0">
              <a:solidFill>
                <a:schemeClr val="tx1"/>
              </a:solidFill>
              <a:latin typeface="+mn-lt"/>
            </a:rPr>
            <a:t>Calentamiento solar</a:t>
          </a:r>
        </a:p>
      </dgm:t>
    </dgm:pt>
    <dgm:pt modelId="{C3EDBCD7-202B-4F84-83FD-035C16127271}" type="parTrans" cxnId="{36A01B32-BC15-4FBA-AA93-E6B589C9BD12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DA29DC0A-755B-4D79-9387-71C5D37727D3}" type="sibTrans" cxnId="{36A01B32-BC15-4FBA-AA93-E6B589C9BD12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EDC60E68-FFF4-479F-B957-977C3BA4F021}">
      <dgm:prSet phldrT="[Texto]"/>
      <dgm:spPr>
        <a:noFill/>
      </dgm:spPr>
      <dgm:t>
        <a:bodyPr/>
        <a:lstStyle/>
        <a:p>
          <a:r>
            <a:rPr lang="es-MX" b="1" noProof="0" dirty="0">
              <a:solidFill>
                <a:schemeClr val="tx1"/>
              </a:solidFill>
              <a:latin typeface="+mn-lt"/>
            </a:rPr>
            <a:t>Distribución de aire comprimido</a:t>
          </a:r>
        </a:p>
      </dgm:t>
    </dgm:pt>
    <dgm:pt modelId="{7C3D9058-58B4-46BF-AF37-06A1DD83E376}" type="parTrans" cxnId="{66E42D37-22F6-44EA-B171-E1E73B08337C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1D5FE67E-1497-4C11-A78D-FC7C7E223800}" type="sibTrans" cxnId="{66E42D37-22F6-44EA-B171-E1E73B08337C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3AA859E1-A323-408A-8727-6289C862F783}">
      <dgm:prSet phldrT="[Texto]"/>
      <dgm:spPr>
        <a:noFill/>
      </dgm:spPr>
      <dgm:t>
        <a:bodyPr/>
        <a:lstStyle/>
        <a:p>
          <a:r>
            <a:rPr lang="es-MX" b="1" dirty="0">
              <a:solidFill>
                <a:schemeClr val="tx1"/>
              </a:solidFill>
              <a:latin typeface="+mn-lt"/>
            </a:rPr>
            <a:t>Generadores de vapor eficientes, calderas</a:t>
          </a:r>
          <a:endParaRPr lang="es-MX" b="1" noProof="0" dirty="0">
            <a:solidFill>
              <a:schemeClr val="tx1"/>
            </a:solidFill>
            <a:latin typeface="+mn-lt"/>
          </a:endParaRPr>
        </a:p>
      </dgm:t>
    </dgm:pt>
    <dgm:pt modelId="{4426AEAB-3283-429D-831A-F04B63DE7D90}" type="parTrans" cxnId="{3C782ACA-9512-4102-907F-E0B47A88938E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61DC8C85-BE8F-45CB-BC07-0E343E93FCDF}" type="sibTrans" cxnId="{3C782ACA-9512-4102-907F-E0B47A88938E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C7DD3EFD-A682-41DA-BE43-4AD5BF2D051F}">
      <dgm:prSet phldrT="[Texto]"/>
      <dgm:spPr>
        <a:noFill/>
      </dgm:spPr>
      <dgm:t>
        <a:bodyPr/>
        <a:lstStyle/>
        <a:p>
          <a:r>
            <a:rPr lang="es-MX" b="1" dirty="0">
              <a:solidFill>
                <a:schemeClr val="tx1"/>
              </a:solidFill>
              <a:latin typeface="+mn-lt"/>
            </a:rPr>
            <a:t>Sistemas de enfriamiento y refrigeración</a:t>
          </a:r>
          <a:endParaRPr lang="en-US" b="1" noProof="0" dirty="0">
            <a:solidFill>
              <a:schemeClr val="tx1"/>
            </a:solidFill>
            <a:latin typeface="+mn-lt"/>
          </a:endParaRPr>
        </a:p>
      </dgm:t>
    </dgm:pt>
    <dgm:pt modelId="{208CCB4E-6E0E-4F5D-9447-5C9773E77B37}" type="parTrans" cxnId="{A49E8FE4-F772-42B3-B53D-469A440BBD6F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A0B84E36-3058-4215-963F-8995D0A1B879}" type="sibTrans" cxnId="{A49E8FE4-F772-42B3-B53D-469A440BBD6F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07229F1A-893F-4873-8DC1-BCFBF4314A9B}">
      <dgm:prSet phldrT="[Texto]"/>
      <dgm:spPr>
        <a:noFill/>
      </dgm:spPr>
      <dgm:t>
        <a:bodyPr/>
        <a:lstStyle/>
        <a:p>
          <a:r>
            <a:rPr lang="es-MX" b="1" noProof="0" dirty="0">
              <a:solidFill>
                <a:schemeClr val="tx1"/>
              </a:solidFill>
              <a:latin typeface="+mn-lt"/>
            </a:rPr>
            <a:t>Sistemas de cogeneración</a:t>
          </a:r>
          <a:endParaRPr lang="en-US" b="1" noProof="0" dirty="0">
            <a:solidFill>
              <a:schemeClr val="tx1"/>
            </a:solidFill>
            <a:latin typeface="+mn-lt"/>
          </a:endParaRPr>
        </a:p>
      </dgm:t>
    </dgm:pt>
    <dgm:pt modelId="{5C6702C0-E910-4281-BF2C-B0050F933BB4}" type="parTrans" cxnId="{7CEC866B-CDD3-48FB-9F19-61283514B197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4AC0C213-946F-4A70-BBB8-BE5C37E3C62B}" type="sibTrans" cxnId="{7CEC866B-CDD3-48FB-9F19-61283514B197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BC909600-5FEC-463A-AE74-564A5232FDDB}" type="pres">
      <dgm:prSet presAssocID="{E8DC5AEA-57D3-4E36-A228-E444D24173C1}" presName="Name0" presStyleCnt="0">
        <dgm:presLayoutVars>
          <dgm:chMax val="7"/>
          <dgm:chPref val="7"/>
          <dgm:dir/>
        </dgm:presLayoutVars>
      </dgm:prSet>
      <dgm:spPr/>
    </dgm:pt>
    <dgm:pt modelId="{901C7FBF-1B82-4422-84A8-571FF6DE3690}" type="pres">
      <dgm:prSet presAssocID="{E8DC5AEA-57D3-4E36-A228-E444D24173C1}" presName="Name1" presStyleCnt="0"/>
      <dgm:spPr/>
    </dgm:pt>
    <dgm:pt modelId="{B33A3834-FD76-43A0-B544-DA196AF2EB68}" type="pres">
      <dgm:prSet presAssocID="{E8DC5AEA-57D3-4E36-A228-E444D24173C1}" presName="cycle" presStyleCnt="0"/>
      <dgm:spPr/>
    </dgm:pt>
    <dgm:pt modelId="{FDA443CD-6D32-43E3-B8CB-AFA9DBE6CE0B}" type="pres">
      <dgm:prSet presAssocID="{E8DC5AEA-57D3-4E36-A228-E444D24173C1}" presName="srcNode" presStyleLbl="node1" presStyleIdx="0" presStyleCnt="6"/>
      <dgm:spPr/>
    </dgm:pt>
    <dgm:pt modelId="{9388A617-2D5B-4052-9AAA-5A3705A38344}" type="pres">
      <dgm:prSet presAssocID="{E8DC5AEA-57D3-4E36-A228-E444D24173C1}" presName="conn" presStyleLbl="parChTrans1D2" presStyleIdx="0" presStyleCnt="1"/>
      <dgm:spPr/>
    </dgm:pt>
    <dgm:pt modelId="{43B5DBF6-6297-4071-8AA8-0E68A70A9A9B}" type="pres">
      <dgm:prSet presAssocID="{E8DC5AEA-57D3-4E36-A228-E444D24173C1}" presName="extraNode" presStyleLbl="node1" presStyleIdx="0" presStyleCnt="6"/>
      <dgm:spPr/>
    </dgm:pt>
    <dgm:pt modelId="{A8B15B41-D7E6-497A-BC27-D993C246666D}" type="pres">
      <dgm:prSet presAssocID="{E8DC5AEA-57D3-4E36-A228-E444D24173C1}" presName="dstNode" presStyleLbl="node1" presStyleIdx="0" presStyleCnt="6"/>
      <dgm:spPr/>
    </dgm:pt>
    <dgm:pt modelId="{3C24A0BA-F468-4383-9B18-77A198702C75}" type="pres">
      <dgm:prSet presAssocID="{27BB89BD-26FE-4CA6-A318-E76B0665DBE1}" presName="text_1" presStyleLbl="node1" presStyleIdx="0" presStyleCnt="6">
        <dgm:presLayoutVars>
          <dgm:bulletEnabled val="1"/>
        </dgm:presLayoutVars>
      </dgm:prSet>
      <dgm:spPr/>
    </dgm:pt>
    <dgm:pt modelId="{0A23DA02-0116-43C1-A3B1-E6D149EB26B6}" type="pres">
      <dgm:prSet presAssocID="{27BB89BD-26FE-4CA6-A318-E76B0665DBE1}" presName="accent_1" presStyleCnt="0"/>
      <dgm:spPr/>
    </dgm:pt>
    <dgm:pt modelId="{6ADD7BA5-8DA9-499B-856C-46E9FBA986C3}" type="pres">
      <dgm:prSet presAssocID="{27BB89BD-26FE-4CA6-A318-E76B0665DBE1}" presName="accentRepeatNode" presStyleLbl="solidFgAcc1" presStyleIdx="0" presStyleCnt="6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D4B8DC7-32FC-4526-9445-E6C075EAC79C}" type="pres">
      <dgm:prSet presAssocID="{9902BC8A-890A-474C-8D6C-CA2CAF519A2D}" presName="text_2" presStyleLbl="node1" presStyleIdx="1" presStyleCnt="6">
        <dgm:presLayoutVars>
          <dgm:bulletEnabled val="1"/>
        </dgm:presLayoutVars>
      </dgm:prSet>
      <dgm:spPr/>
    </dgm:pt>
    <dgm:pt modelId="{A4310B77-9773-4E3C-91AB-EE5347552549}" type="pres">
      <dgm:prSet presAssocID="{9902BC8A-890A-474C-8D6C-CA2CAF519A2D}" presName="accent_2" presStyleCnt="0"/>
      <dgm:spPr/>
    </dgm:pt>
    <dgm:pt modelId="{A25BA5A7-44A5-482E-95AD-8A49165BCFCC}" type="pres">
      <dgm:prSet presAssocID="{9902BC8A-890A-474C-8D6C-CA2CAF519A2D}" presName="accentRepeatNode" presStyleLbl="solidFgAcc1" presStyleIdx="1" presStyleCnt="6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45F2828-7B46-4F46-8C12-5EA863227945}" type="pres">
      <dgm:prSet presAssocID="{EDC60E68-FFF4-479F-B957-977C3BA4F021}" presName="text_3" presStyleLbl="node1" presStyleIdx="2" presStyleCnt="6">
        <dgm:presLayoutVars>
          <dgm:bulletEnabled val="1"/>
        </dgm:presLayoutVars>
      </dgm:prSet>
      <dgm:spPr/>
    </dgm:pt>
    <dgm:pt modelId="{68D6F7F9-EA7A-4603-9EE2-26F49B3B357C}" type="pres">
      <dgm:prSet presAssocID="{EDC60E68-FFF4-479F-B957-977C3BA4F021}" presName="accent_3" presStyleCnt="0"/>
      <dgm:spPr/>
    </dgm:pt>
    <dgm:pt modelId="{D226DCBA-F019-48C8-AA62-36FA0FE3D16F}" type="pres">
      <dgm:prSet presAssocID="{EDC60E68-FFF4-479F-B957-977C3BA4F021}" presName="accentRepeatNode" presStyleLbl="solidFgAcc1" presStyleIdx="2" presStyleCnt="6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625FDF5-DC32-4B63-B921-E18AB4FD7A32}" type="pres">
      <dgm:prSet presAssocID="{3AA859E1-A323-408A-8727-6289C862F783}" presName="text_4" presStyleLbl="node1" presStyleIdx="3" presStyleCnt="6">
        <dgm:presLayoutVars>
          <dgm:bulletEnabled val="1"/>
        </dgm:presLayoutVars>
      </dgm:prSet>
      <dgm:spPr/>
    </dgm:pt>
    <dgm:pt modelId="{518F0382-6821-469A-BE04-7FBBE9CE0E6E}" type="pres">
      <dgm:prSet presAssocID="{3AA859E1-A323-408A-8727-6289C862F783}" presName="accent_4" presStyleCnt="0"/>
      <dgm:spPr/>
    </dgm:pt>
    <dgm:pt modelId="{FCB43C07-82E6-4195-87E4-2D69B8F3E9D0}" type="pres">
      <dgm:prSet presAssocID="{3AA859E1-A323-408A-8727-6289C862F783}" presName="accentRepeatNode" presStyleLbl="solidFgAcc1" presStyleIdx="3" presStyleCnt="6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2879C60-49D2-4DBB-9BD0-2A5F800269E6}" type="pres">
      <dgm:prSet presAssocID="{C7DD3EFD-A682-41DA-BE43-4AD5BF2D051F}" presName="text_5" presStyleLbl="node1" presStyleIdx="4" presStyleCnt="6">
        <dgm:presLayoutVars>
          <dgm:bulletEnabled val="1"/>
        </dgm:presLayoutVars>
      </dgm:prSet>
      <dgm:spPr/>
    </dgm:pt>
    <dgm:pt modelId="{5DF1B91D-77A0-474A-AD20-E18DC1C1513E}" type="pres">
      <dgm:prSet presAssocID="{C7DD3EFD-A682-41DA-BE43-4AD5BF2D051F}" presName="accent_5" presStyleCnt="0"/>
      <dgm:spPr/>
    </dgm:pt>
    <dgm:pt modelId="{3C02AC26-86B3-4E54-8BCD-3AFD0E71265C}" type="pres">
      <dgm:prSet presAssocID="{C7DD3EFD-A682-41DA-BE43-4AD5BF2D051F}" presName="accentRepeatNode" presStyleLbl="solidFgAcc1" presStyleIdx="4" presStyleCnt="6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51B66F0-F560-4F7D-B085-443F8F166B83}" type="pres">
      <dgm:prSet presAssocID="{07229F1A-893F-4873-8DC1-BCFBF4314A9B}" presName="text_6" presStyleLbl="node1" presStyleIdx="5" presStyleCnt="6">
        <dgm:presLayoutVars>
          <dgm:bulletEnabled val="1"/>
        </dgm:presLayoutVars>
      </dgm:prSet>
      <dgm:spPr/>
    </dgm:pt>
    <dgm:pt modelId="{42AC5618-BF8A-438A-870F-E4796EAAED6C}" type="pres">
      <dgm:prSet presAssocID="{07229F1A-893F-4873-8DC1-BCFBF4314A9B}" presName="accent_6" presStyleCnt="0"/>
      <dgm:spPr/>
    </dgm:pt>
    <dgm:pt modelId="{CD7A5FC1-0DBE-4642-8D8E-402485C408D5}" type="pres">
      <dgm:prSet presAssocID="{07229F1A-893F-4873-8DC1-BCFBF4314A9B}" presName="accentRepeatNode" presStyleLbl="solidFgAcc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77DE6E03-4BDA-4E7E-98C9-D1F1EF7654F9}" type="presOf" srcId="{07229F1A-893F-4873-8DC1-BCFBF4314A9B}" destId="{A51B66F0-F560-4F7D-B085-443F8F166B83}" srcOrd="0" destOrd="0" presId="urn:microsoft.com/office/officeart/2008/layout/VerticalCurvedList"/>
    <dgm:cxn modelId="{817E3112-4DD6-40CA-AB8B-09E5FFC80FFB}" type="presOf" srcId="{EDC60E68-FFF4-479F-B957-977C3BA4F021}" destId="{A45F2828-7B46-4F46-8C12-5EA863227945}" srcOrd="0" destOrd="0" presId="urn:microsoft.com/office/officeart/2008/layout/VerticalCurvedList"/>
    <dgm:cxn modelId="{36A01B32-BC15-4FBA-AA93-E6B589C9BD12}" srcId="{E8DC5AEA-57D3-4E36-A228-E444D24173C1}" destId="{9902BC8A-890A-474C-8D6C-CA2CAF519A2D}" srcOrd="1" destOrd="0" parTransId="{C3EDBCD7-202B-4F84-83FD-035C16127271}" sibTransId="{DA29DC0A-755B-4D79-9387-71C5D37727D3}"/>
    <dgm:cxn modelId="{66E42D37-22F6-44EA-B171-E1E73B08337C}" srcId="{E8DC5AEA-57D3-4E36-A228-E444D24173C1}" destId="{EDC60E68-FFF4-479F-B957-977C3BA4F021}" srcOrd="2" destOrd="0" parTransId="{7C3D9058-58B4-46BF-AF37-06A1DD83E376}" sibTransId="{1D5FE67E-1497-4C11-A78D-FC7C7E223800}"/>
    <dgm:cxn modelId="{7CEC866B-CDD3-48FB-9F19-61283514B197}" srcId="{E8DC5AEA-57D3-4E36-A228-E444D24173C1}" destId="{07229F1A-893F-4873-8DC1-BCFBF4314A9B}" srcOrd="5" destOrd="0" parTransId="{5C6702C0-E910-4281-BF2C-B0050F933BB4}" sibTransId="{4AC0C213-946F-4A70-BBB8-BE5C37E3C62B}"/>
    <dgm:cxn modelId="{F09C516C-CCF2-482D-A272-0EA198A564D1}" srcId="{E8DC5AEA-57D3-4E36-A228-E444D24173C1}" destId="{27BB89BD-26FE-4CA6-A318-E76B0665DBE1}" srcOrd="0" destOrd="0" parTransId="{B3802564-426A-4D55-B31C-C7361AA30B8C}" sibTransId="{C08EAAED-6C87-4DF3-925B-56CAA93BD8F3}"/>
    <dgm:cxn modelId="{5ED9BD83-8C69-40E2-A787-4B2A4E2B9942}" type="presOf" srcId="{C08EAAED-6C87-4DF3-925B-56CAA93BD8F3}" destId="{9388A617-2D5B-4052-9AAA-5A3705A38344}" srcOrd="0" destOrd="0" presId="urn:microsoft.com/office/officeart/2008/layout/VerticalCurvedList"/>
    <dgm:cxn modelId="{4C308E96-B6B2-4C1D-B6B9-33D5778E57B1}" type="presOf" srcId="{27BB89BD-26FE-4CA6-A318-E76B0665DBE1}" destId="{3C24A0BA-F468-4383-9B18-77A198702C75}" srcOrd="0" destOrd="0" presId="urn:microsoft.com/office/officeart/2008/layout/VerticalCurvedList"/>
    <dgm:cxn modelId="{59247D9A-CCD6-4560-BE71-C27D0BB8EB68}" type="presOf" srcId="{C7DD3EFD-A682-41DA-BE43-4AD5BF2D051F}" destId="{12879C60-49D2-4DBB-9BD0-2A5F800269E6}" srcOrd="0" destOrd="0" presId="urn:microsoft.com/office/officeart/2008/layout/VerticalCurvedList"/>
    <dgm:cxn modelId="{055778A2-52D6-4643-B209-F914C7283AA0}" type="presOf" srcId="{9902BC8A-890A-474C-8D6C-CA2CAF519A2D}" destId="{AD4B8DC7-32FC-4526-9445-E6C075EAC79C}" srcOrd="0" destOrd="0" presId="urn:microsoft.com/office/officeart/2008/layout/VerticalCurvedList"/>
    <dgm:cxn modelId="{CF7754C6-8340-4CEE-AB1C-CF364FBFDB87}" type="presOf" srcId="{3AA859E1-A323-408A-8727-6289C862F783}" destId="{D625FDF5-DC32-4B63-B921-E18AB4FD7A32}" srcOrd="0" destOrd="0" presId="urn:microsoft.com/office/officeart/2008/layout/VerticalCurvedList"/>
    <dgm:cxn modelId="{3C782ACA-9512-4102-907F-E0B47A88938E}" srcId="{E8DC5AEA-57D3-4E36-A228-E444D24173C1}" destId="{3AA859E1-A323-408A-8727-6289C862F783}" srcOrd="3" destOrd="0" parTransId="{4426AEAB-3283-429D-831A-F04B63DE7D90}" sibTransId="{61DC8C85-BE8F-45CB-BC07-0E343E93FCDF}"/>
    <dgm:cxn modelId="{3D7F14E1-CC06-4F26-9D39-043EC7586BCA}" type="presOf" srcId="{E8DC5AEA-57D3-4E36-A228-E444D24173C1}" destId="{BC909600-5FEC-463A-AE74-564A5232FDDB}" srcOrd="0" destOrd="0" presId="urn:microsoft.com/office/officeart/2008/layout/VerticalCurvedList"/>
    <dgm:cxn modelId="{A49E8FE4-F772-42B3-B53D-469A440BBD6F}" srcId="{E8DC5AEA-57D3-4E36-A228-E444D24173C1}" destId="{C7DD3EFD-A682-41DA-BE43-4AD5BF2D051F}" srcOrd="4" destOrd="0" parTransId="{208CCB4E-6E0E-4F5D-9447-5C9773E77B37}" sibTransId="{A0B84E36-3058-4215-963F-8995D0A1B879}"/>
    <dgm:cxn modelId="{0907B6A3-FCE7-4EDC-85BD-FAE0FEE56239}" type="presParOf" srcId="{BC909600-5FEC-463A-AE74-564A5232FDDB}" destId="{901C7FBF-1B82-4422-84A8-571FF6DE3690}" srcOrd="0" destOrd="0" presId="urn:microsoft.com/office/officeart/2008/layout/VerticalCurvedList"/>
    <dgm:cxn modelId="{5968A120-EA48-4E10-A0DF-7D6F19E7A0FE}" type="presParOf" srcId="{901C7FBF-1B82-4422-84A8-571FF6DE3690}" destId="{B33A3834-FD76-43A0-B544-DA196AF2EB68}" srcOrd="0" destOrd="0" presId="urn:microsoft.com/office/officeart/2008/layout/VerticalCurvedList"/>
    <dgm:cxn modelId="{B3BF6FE3-6E44-4B96-9CA2-7962D9DBBD89}" type="presParOf" srcId="{B33A3834-FD76-43A0-B544-DA196AF2EB68}" destId="{FDA443CD-6D32-43E3-B8CB-AFA9DBE6CE0B}" srcOrd="0" destOrd="0" presId="urn:microsoft.com/office/officeart/2008/layout/VerticalCurvedList"/>
    <dgm:cxn modelId="{D02CF486-A191-4367-8A02-F83134E11A66}" type="presParOf" srcId="{B33A3834-FD76-43A0-B544-DA196AF2EB68}" destId="{9388A617-2D5B-4052-9AAA-5A3705A38344}" srcOrd="1" destOrd="0" presId="urn:microsoft.com/office/officeart/2008/layout/VerticalCurvedList"/>
    <dgm:cxn modelId="{03BC25F4-7429-4A57-815F-B507EBC6E4A9}" type="presParOf" srcId="{B33A3834-FD76-43A0-B544-DA196AF2EB68}" destId="{43B5DBF6-6297-4071-8AA8-0E68A70A9A9B}" srcOrd="2" destOrd="0" presId="urn:microsoft.com/office/officeart/2008/layout/VerticalCurvedList"/>
    <dgm:cxn modelId="{AFD38806-7DF8-4FA7-A9ED-5CF23F85AA80}" type="presParOf" srcId="{B33A3834-FD76-43A0-B544-DA196AF2EB68}" destId="{A8B15B41-D7E6-497A-BC27-D993C246666D}" srcOrd="3" destOrd="0" presId="urn:microsoft.com/office/officeart/2008/layout/VerticalCurvedList"/>
    <dgm:cxn modelId="{60729FE4-20C3-451D-A9CA-DB4F11C5DAEC}" type="presParOf" srcId="{901C7FBF-1B82-4422-84A8-571FF6DE3690}" destId="{3C24A0BA-F468-4383-9B18-77A198702C75}" srcOrd="1" destOrd="0" presId="urn:microsoft.com/office/officeart/2008/layout/VerticalCurvedList"/>
    <dgm:cxn modelId="{EE82035F-344B-42C0-B22B-EF71052C308E}" type="presParOf" srcId="{901C7FBF-1B82-4422-84A8-571FF6DE3690}" destId="{0A23DA02-0116-43C1-A3B1-E6D149EB26B6}" srcOrd="2" destOrd="0" presId="urn:microsoft.com/office/officeart/2008/layout/VerticalCurvedList"/>
    <dgm:cxn modelId="{FF525805-F7B6-483B-B2A9-D64749ED32EC}" type="presParOf" srcId="{0A23DA02-0116-43C1-A3B1-E6D149EB26B6}" destId="{6ADD7BA5-8DA9-499B-856C-46E9FBA986C3}" srcOrd="0" destOrd="0" presId="urn:microsoft.com/office/officeart/2008/layout/VerticalCurvedList"/>
    <dgm:cxn modelId="{ADC055A5-8C1E-4C49-A4E2-298FBF855A4F}" type="presParOf" srcId="{901C7FBF-1B82-4422-84A8-571FF6DE3690}" destId="{AD4B8DC7-32FC-4526-9445-E6C075EAC79C}" srcOrd="3" destOrd="0" presId="urn:microsoft.com/office/officeart/2008/layout/VerticalCurvedList"/>
    <dgm:cxn modelId="{77DAB1FA-84C7-4939-AA5D-B4B94D61D8A4}" type="presParOf" srcId="{901C7FBF-1B82-4422-84A8-571FF6DE3690}" destId="{A4310B77-9773-4E3C-91AB-EE5347552549}" srcOrd="4" destOrd="0" presId="urn:microsoft.com/office/officeart/2008/layout/VerticalCurvedList"/>
    <dgm:cxn modelId="{F5C799D5-DBAA-483E-9D31-2D547518172C}" type="presParOf" srcId="{A4310B77-9773-4E3C-91AB-EE5347552549}" destId="{A25BA5A7-44A5-482E-95AD-8A49165BCFCC}" srcOrd="0" destOrd="0" presId="urn:microsoft.com/office/officeart/2008/layout/VerticalCurvedList"/>
    <dgm:cxn modelId="{F9EC5244-03CA-4E5F-86EE-75590E82C34A}" type="presParOf" srcId="{901C7FBF-1B82-4422-84A8-571FF6DE3690}" destId="{A45F2828-7B46-4F46-8C12-5EA863227945}" srcOrd="5" destOrd="0" presId="urn:microsoft.com/office/officeart/2008/layout/VerticalCurvedList"/>
    <dgm:cxn modelId="{5560B310-B44F-491E-864F-F6965B7FA110}" type="presParOf" srcId="{901C7FBF-1B82-4422-84A8-571FF6DE3690}" destId="{68D6F7F9-EA7A-4603-9EE2-26F49B3B357C}" srcOrd="6" destOrd="0" presId="urn:microsoft.com/office/officeart/2008/layout/VerticalCurvedList"/>
    <dgm:cxn modelId="{51964E6D-2D41-456C-A14B-59B0FDEF20B2}" type="presParOf" srcId="{68D6F7F9-EA7A-4603-9EE2-26F49B3B357C}" destId="{D226DCBA-F019-48C8-AA62-36FA0FE3D16F}" srcOrd="0" destOrd="0" presId="urn:microsoft.com/office/officeart/2008/layout/VerticalCurvedList"/>
    <dgm:cxn modelId="{B6523473-B11B-4D33-9433-40955047558B}" type="presParOf" srcId="{901C7FBF-1B82-4422-84A8-571FF6DE3690}" destId="{D625FDF5-DC32-4B63-B921-E18AB4FD7A32}" srcOrd="7" destOrd="0" presId="urn:microsoft.com/office/officeart/2008/layout/VerticalCurvedList"/>
    <dgm:cxn modelId="{9F871A2C-7F61-40F7-9A40-3F2F5578BDDC}" type="presParOf" srcId="{901C7FBF-1B82-4422-84A8-571FF6DE3690}" destId="{518F0382-6821-469A-BE04-7FBBE9CE0E6E}" srcOrd="8" destOrd="0" presId="urn:microsoft.com/office/officeart/2008/layout/VerticalCurvedList"/>
    <dgm:cxn modelId="{89619D40-103C-4D56-A8FE-3A58CEA25223}" type="presParOf" srcId="{518F0382-6821-469A-BE04-7FBBE9CE0E6E}" destId="{FCB43C07-82E6-4195-87E4-2D69B8F3E9D0}" srcOrd="0" destOrd="0" presId="urn:microsoft.com/office/officeart/2008/layout/VerticalCurvedList"/>
    <dgm:cxn modelId="{A299C6A9-A4AE-4130-B66B-05205AF4342D}" type="presParOf" srcId="{901C7FBF-1B82-4422-84A8-571FF6DE3690}" destId="{12879C60-49D2-4DBB-9BD0-2A5F800269E6}" srcOrd="9" destOrd="0" presId="urn:microsoft.com/office/officeart/2008/layout/VerticalCurvedList"/>
    <dgm:cxn modelId="{935C1F5F-7348-41D7-ADBA-49F98E75DA1C}" type="presParOf" srcId="{901C7FBF-1B82-4422-84A8-571FF6DE3690}" destId="{5DF1B91D-77A0-474A-AD20-E18DC1C1513E}" srcOrd="10" destOrd="0" presId="urn:microsoft.com/office/officeart/2008/layout/VerticalCurvedList"/>
    <dgm:cxn modelId="{F7C3816A-EF10-483D-97EC-E74F9D23E505}" type="presParOf" srcId="{5DF1B91D-77A0-474A-AD20-E18DC1C1513E}" destId="{3C02AC26-86B3-4E54-8BCD-3AFD0E71265C}" srcOrd="0" destOrd="0" presId="urn:microsoft.com/office/officeart/2008/layout/VerticalCurvedList"/>
    <dgm:cxn modelId="{1D042619-14FA-4D31-9FA7-09488D2C3502}" type="presParOf" srcId="{901C7FBF-1B82-4422-84A8-571FF6DE3690}" destId="{A51B66F0-F560-4F7D-B085-443F8F166B83}" srcOrd="11" destOrd="0" presId="urn:microsoft.com/office/officeart/2008/layout/VerticalCurvedList"/>
    <dgm:cxn modelId="{D0F39991-0822-401F-8E23-A3066D7A0BEE}" type="presParOf" srcId="{901C7FBF-1B82-4422-84A8-571FF6DE3690}" destId="{42AC5618-BF8A-438A-870F-E4796EAAED6C}" srcOrd="12" destOrd="0" presId="urn:microsoft.com/office/officeart/2008/layout/VerticalCurvedList"/>
    <dgm:cxn modelId="{28A36769-F661-4697-B971-8ACA09A523E6}" type="presParOf" srcId="{42AC5618-BF8A-438A-870F-E4796EAAED6C}" destId="{CD7A5FC1-0DBE-4642-8D8E-402485C408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F3DEE9-F841-4E0C-9E86-27640A9192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9E11117-EF05-4874-BD1F-0A9EB66CBF86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1800" dirty="0">
              <a:latin typeface="Helvetica" panose="020B0604020202020204" pitchFamily="34" charset="0"/>
              <a:cs typeface="Helvetica" panose="020B0604020202020204" pitchFamily="34" charset="0"/>
            </a:rPr>
            <a:t>Inversión, requiere financiamiento</a:t>
          </a:r>
          <a:endParaRPr lang="es-MX" sz="1800" dirty="0">
            <a:latin typeface="+mn-lt"/>
          </a:endParaRPr>
        </a:p>
      </dgm:t>
    </dgm:pt>
    <dgm:pt modelId="{41DC38D6-CF3C-485B-92D8-F06AADA54E2C}" type="parTrans" cxnId="{D044F09F-1E11-4F7E-8A2C-2CD5FE168788}">
      <dgm:prSet/>
      <dgm:spPr/>
      <dgm:t>
        <a:bodyPr/>
        <a:lstStyle/>
        <a:p>
          <a:endParaRPr lang="es-MX" sz="1800">
            <a:latin typeface="+mn-lt"/>
          </a:endParaRPr>
        </a:p>
      </dgm:t>
    </dgm:pt>
    <dgm:pt modelId="{BF5A9BDE-9EC7-4E48-A0B7-DD23FB9E5835}" type="sibTrans" cxnId="{D044F09F-1E11-4F7E-8A2C-2CD5FE168788}">
      <dgm:prSet/>
      <dgm:spPr/>
      <dgm:t>
        <a:bodyPr/>
        <a:lstStyle/>
        <a:p>
          <a:endParaRPr lang="es-MX" sz="1800">
            <a:latin typeface="+mn-lt"/>
          </a:endParaRPr>
        </a:p>
      </dgm:t>
    </dgm:pt>
    <dgm:pt modelId="{4C9CC53E-4587-47C0-9377-D554300B6DF3}">
      <dgm:prSet phldrT="[Texto]" custT="1"/>
      <dgm:spPr/>
      <dgm:t>
        <a:bodyPr/>
        <a:lstStyle/>
        <a:p>
          <a:endParaRPr lang="es-MX" sz="1800" dirty="0">
            <a:latin typeface="+mn-lt"/>
          </a:endParaRPr>
        </a:p>
      </dgm:t>
    </dgm:pt>
    <dgm:pt modelId="{5B80E5FC-E36B-4610-B55C-3353A56A08D0}" type="parTrans" cxnId="{FB8DCB44-712A-4F1A-B538-202274AF2239}">
      <dgm:prSet/>
      <dgm:spPr/>
      <dgm:t>
        <a:bodyPr/>
        <a:lstStyle/>
        <a:p>
          <a:endParaRPr lang="es-MX" sz="1800">
            <a:latin typeface="+mn-lt"/>
          </a:endParaRPr>
        </a:p>
      </dgm:t>
    </dgm:pt>
    <dgm:pt modelId="{5D8F2A2F-AC61-4E8C-A707-40379F01BF36}" type="sibTrans" cxnId="{FB8DCB44-712A-4F1A-B538-202274AF2239}">
      <dgm:prSet/>
      <dgm:spPr/>
      <dgm:t>
        <a:bodyPr/>
        <a:lstStyle/>
        <a:p>
          <a:endParaRPr lang="es-MX" sz="1800">
            <a:latin typeface="+mn-lt"/>
          </a:endParaRPr>
        </a:p>
      </dgm:t>
    </dgm:pt>
    <dgm:pt modelId="{8C0D93FE-3A8F-4732-BBFD-97D51506C46C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MX" sz="1800" dirty="0">
              <a:latin typeface="Helvetica" panose="020B0604020202020204" pitchFamily="34" charset="0"/>
              <a:cs typeface="Helvetica" panose="020B0604020202020204" pitchFamily="34" charset="0"/>
            </a:rPr>
            <a:t>Comprobado su capacidad para reducir consumos de energía</a:t>
          </a:r>
        </a:p>
      </dgm:t>
    </dgm:pt>
    <dgm:pt modelId="{247FF376-950A-4613-B037-DDEAD60BCCFF}" type="sibTrans" cxnId="{C1F356D7-723A-4653-860D-0385F260E202}">
      <dgm:prSet/>
      <dgm:spPr/>
      <dgm:t>
        <a:bodyPr/>
        <a:lstStyle/>
        <a:p>
          <a:endParaRPr lang="es-MX" sz="1800">
            <a:latin typeface="+mn-lt"/>
          </a:endParaRPr>
        </a:p>
      </dgm:t>
    </dgm:pt>
    <dgm:pt modelId="{8B584FAE-7EDF-4F25-9966-3B49339B4463}" type="parTrans" cxnId="{C1F356D7-723A-4653-860D-0385F260E202}">
      <dgm:prSet/>
      <dgm:spPr/>
      <dgm:t>
        <a:bodyPr/>
        <a:lstStyle/>
        <a:p>
          <a:endParaRPr lang="es-MX" sz="1800">
            <a:latin typeface="+mn-lt"/>
          </a:endParaRPr>
        </a:p>
      </dgm:t>
    </dgm:pt>
    <dgm:pt modelId="{A7A02949-18D4-4528-BAA9-8F5AC96CB7BE}" type="pres">
      <dgm:prSet presAssocID="{C3F3DEE9-F841-4E0C-9E86-27640A919297}" presName="linear" presStyleCnt="0">
        <dgm:presLayoutVars>
          <dgm:animLvl val="lvl"/>
          <dgm:resizeHandles val="exact"/>
        </dgm:presLayoutVars>
      </dgm:prSet>
      <dgm:spPr/>
    </dgm:pt>
    <dgm:pt modelId="{1D10A2B0-903E-47C4-900B-E8F66FDC3431}" type="pres">
      <dgm:prSet presAssocID="{8C0D93FE-3A8F-4732-BBFD-97D51506C46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992D954-276E-4892-AD52-C286C25931E3}" type="pres">
      <dgm:prSet presAssocID="{247FF376-950A-4613-B037-DDEAD60BCCFF}" presName="spacer" presStyleCnt="0"/>
      <dgm:spPr/>
    </dgm:pt>
    <dgm:pt modelId="{27F3038D-B4F8-4ABA-8C26-DE8B3A288189}" type="pres">
      <dgm:prSet presAssocID="{89E11117-EF05-4874-BD1F-0A9EB66CBF8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170E09F-3DC6-496D-ABA1-E1C73CA1D647}" type="pres">
      <dgm:prSet presAssocID="{89E11117-EF05-4874-BD1F-0A9EB66CBF8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5B1F00C-CD02-48F3-A4E9-2D1B5A79F14B}" type="presOf" srcId="{4C9CC53E-4587-47C0-9377-D554300B6DF3}" destId="{B170E09F-3DC6-496D-ABA1-E1C73CA1D647}" srcOrd="0" destOrd="0" presId="urn:microsoft.com/office/officeart/2005/8/layout/vList2"/>
    <dgm:cxn modelId="{FB8DCB44-712A-4F1A-B538-202274AF2239}" srcId="{89E11117-EF05-4874-BD1F-0A9EB66CBF86}" destId="{4C9CC53E-4587-47C0-9377-D554300B6DF3}" srcOrd="0" destOrd="0" parTransId="{5B80E5FC-E36B-4610-B55C-3353A56A08D0}" sibTransId="{5D8F2A2F-AC61-4E8C-A707-40379F01BF36}"/>
    <dgm:cxn modelId="{60C58F93-6940-412A-A41F-AD46EC26232D}" type="presOf" srcId="{8C0D93FE-3A8F-4732-BBFD-97D51506C46C}" destId="{1D10A2B0-903E-47C4-900B-E8F66FDC3431}" srcOrd="0" destOrd="0" presId="urn:microsoft.com/office/officeart/2005/8/layout/vList2"/>
    <dgm:cxn modelId="{D044F09F-1E11-4F7E-8A2C-2CD5FE168788}" srcId="{C3F3DEE9-F841-4E0C-9E86-27640A919297}" destId="{89E11117-EF05-4874-BD1F-0A9EB66CBF86}" srcOrd="1" destOrd="0" parTransId="{41DC38D6-CF3C-485B-92D8-F06AADA54E2C}" sibTransId="{BF5A9BDE-9EC7-4E48-A0B7-DD23FB9E5835}"/>
    <dgm:cxn modelId="{4D0AB1BC-AA7B-4E77-A4A8-32C6F167A916}" type="presOf" srcId="{89E11117-EF05-4874-BD1F-0A9EB66CBF86}" destId="{27F3038D-B4F8-4ABA-8C26-DE8B3A288189}" srcOrd="0" destOrd="0" presId="urn:microsoft.com/office/officeart/2005/8/layout/vList2"/>
    <dgm:cxn modelId="{C1F356D7-723A-4653-860D-0385F260E202}" srcId="{C3F3DEE9-F841-4E0C-9E86-27640A919297}" destId="{8C0D93FE-3A8F-4732-BBFD-97D51506C46C}" srcOrd="0" destOrd="0" parTransId="{8B584FAE-7EDF-4F25-9966-3B49339B4463}" sibTransId="{247FF376-950A-4613-B037-DDEAD60BCCFF}"/>
    <dgm:cxn modelId="{2384B2FF-9D0F-4926-A076-E7516598A2B2}" type="presOf" srcId="{C3F3DEE9-F841-4E0C-9E86-27640A919297}" destId="{A7A02949-18D4-4528-BAA9-8F5AC96CB7BE}" srcOrd="0" destOrd="0" presId="urn:microsoft.com/office/officeart/2005/8/layout/vList2"/>
    <dgm:cxn modelId="{D6DF0F92-441E-4FC3-83D2-2100E7F4E1B7}" type="presParOf" srcId="{A7A02949-18D4-4528-BAA9-8F5AC96CB7BE}" destId="{1D10A2B0-903E-47C4-900B-E8F66FDC3431}" srcOrd="0" destOrd="0" presId="urn:microsoft.com/office/officeart/2005/8/layout/vList2"/>
    <dgm:cxn modelId="{6133C713-2520-46DB-A95B-03A32BDD7BFD}" type="presParOf" srcId="{A7A02949-18D4-4528-BAA9-8F5AC96CB7BE}" destId="{3992D954-276E-4892-AD52-C286C25931E3}" srcOrd="1" destOrd="0" presId="urn:microsoft.com/office/officeart/2005/8/layout/vList2"/>
    <dgm:cxn modelId="{2A61482A-F214-4D48-866F-289C7D0B140B}" type="presParOf" srcId="{A7A02949-18D4-4528-BAA9-8F5AC96CB7BE}" destId="{27F3038D-B4F8-4ABA-8C26-DE8B3A288189}" srcOrd="2" destOrd="0" presId="urn:microsoft.com/office/officeart/2005/8/layout/vList2"/>
    <dgm:cxn modelId="{EBCBBD82-FA14-42B8-A8A4-54C70048B3DE}" type="presParOf" srcId="{A7A02949-18D4-4528-BAA9-8F5AC96CB7BE}" destId="{B170E09F-3DC6-496D-ABA1-E1C73CA1D64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8A617-2D5B-4052-9AAA-5A3705A38344}">
      <dsp:nvSpPr>
        <dsp:cNvPr id="0" name=""/>
        <dsp:cNvSpPr/>
      </dsp:nvSpPr>
      <dsp:spPr>
        <a:xfrm>
          <a:off x="-5176436" y="-792902"/>
          <a:ext cx="6164309" cy="6164309"/>
        </a:xfrm>
        <a:prstGeom prst="blockArc">
          <a:avLst>
            <a:gd name="adj1" fmla="val 18900000"/>
            <a:gd name="adj2" fmla="val 2700000"/>
            <a:gd name="adj3" fmla="val 35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4A0BA-F468-4383-9B18-77A198702C75}">
      <dsp:nvSpPr>
        <dsp:cNvPr id="0" name=""/>
        <dsp:cNvSpPr/>
      </dsp:nvSpPr>
      <dsp:spPr>
        <a:xfrm>
          <a:off x="368440" y="241104"/>
          <a:ext cx="4735411" cy="482024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60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noProof="0" dirty="0">
              <a:solidFill>
                <a:schemeClr val="tx1"/>
              </a:solidFill>
              <a:latin typeface="+mn-lt"/>
            </a:rPr>
            <a:t>Motores de alta eficiencia</a:t>
          </a:r>
        </a:p>
      </dsp:txBody>
      <dsp:txXfrm>
        <a:off x="368440" y="241104"/>
        <a:ext cx="4735411" cy="482024"/>
      </dsp:txXfrm>
    </dsp:sp>
    <dsp:sp modelId="{6ADD7BA5-8DA9-499B-856C-46E9FBA986C3}">
      <dsp:nvSpPr>
        <dsp:cNvPr id="0" name=""/>
        <dsp:cNvSpPr/>
      </dsp:nvSpPr>
      <dsp:spPr>
        <a:xfrm>
          <a:off x="67174" y="180850"/>
          <a:ext cx="602531" cy="602531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B8DC7-32FC-4526-9445-E6C075EAC79C}">
      <dsp:nvSpPr>
        <dsp:cNvPr id="0" name=""/>
        <dsp:cNvSpPr/>
      </dsp:nvSpPr>
      <dsp:spPr>
        <a:xfrm>
          <a:off x="764938" y="964049"/>
          <a:ext cx="4338912" cy="482024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60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noProof="0" dirty="0">
              <a:solidFill>
                <a:schemeClr val="tx1"/>
              </a:solidFill>
              <a:latin typeface="+mn-lt"/>
            </a:rPr>
            <a:t>Calentamiento solar</a:t>
          </a:r>
        </a:p>
      </dsp:txBody>
      <dsp:txXfrm>
        <a:off x="764938" y="964049"/>
        <a:ext cx="4338912" cy="482024"/>
      </dsp:txXfrm>
    </dsp:sp>
    <dsp:sp modelId="{A25BA5A7-44A5-482E-95AD-8A49165BCFCC}">
      <dsp:nvSpPr>
        <dsp:cNvPr id="0" name=""/>
        <dsp:cNvSpPr/>
      </dsp:nvSpPr>
      <dsp:spPr>
        <a:xfrm>
          <a:off x="463673" y="903796"/>
          <a:ext cx="602531" cy="602531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F2828-7B46-4F46-8C12-5EA863227945}">
      <dsp:nvSpPr>
        <dsp:cNvPr id="0" name=""/>
        <dsp:cNvSpPr/>
      </dsp:nvSpPr>
      <dsp:spPr>
        <a:xfrm>
          <a:off x="946247" y="1686995"/>
          <a:ext cx="4157603" cy="482024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60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noProof="0" dirty="0">
              <a:solidFill>
                <a:schemeClr val="tx1"/>
              </a:solidFill>
              <a:latin typeface="+mn-lt"/>
            </a:rPr>
            <a:t>Distribución de aire comprimido</a:t>
          </a:r>
        </a:p>
      </dsp:txBody>
      <dsp:txXfrm>
        <a:off x="946247" y="1686995"/>
        <a:ext cx="4157603" cy="482024"/>
      </dsp:txXfrm>
    </dsp:sp>
    <dsp:sp modelId="{D226DCBA-F019-48C8-AA62-36FA0FE3D16F}">
      <dsp:nvSpPr>
        <dsp:cNvPr id="0" name=""/>
        <dsp:cNvSpPr/>
      </dsp:nvSpPr>
      <dsp:spPr>
        <a:xfrm>
          <a:off x="644981" y="1626742"/>
          <a:ext cx="602531" cy="602531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5FDF5-DC32-4B63-B921-E18AB4FD7A32}">
      <dsp:nvSpPr>
        <dsp:cNvPr id="0" name=""/>
        <dsp:cNvSpPr/>
      </dsp:nvSpPr>
      <dsp:spPr>
        <a:xfrm>
          <a:off x="946247" y="2409483"/>
          <a:ext cx="4157603" cy="482024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60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latin typeface="+mn-lt"/>
            </a:rPr>
            <a:t>Generadores de vapor eficientes, calderas</a:t>
          </a:r>
          <a:endParaRPr lang="es-MX" sz="1600" b="1" kern="1200" noProof="0" dirty="0">
            <a:solidFill>
              <a:schemeClr val="tx1"/>
            </a:solidFill>
            <a:latin typeface="+mn-lt"/>
          </a:endParaRPr>
        </a:p>
      </dsp:txBody>
      <dsp:txXfrm>
        <a:off x="946247" y="2409483"/>
        <a:ext cx="4157603" cy="482024"/>
      </dsp:txXfrm>
    </dsp:sp>
    <dsp:sp modelId="{FCB43C07-82E6-4195-87E4-2D69B8F3E9D0}">
      <dsp:nvSpPr>
        <dsp:cNvPr id="0" name=""/>
        <dsp:cNvSpPr/>
      </dsp:nvSpPr>
      <dsp:spPr>
        <a:xfrm>
          <a:off x="644981" y="2349230"/>
          <a:ext cx="602531" cy="602531"/>
        </a:xfrm>
        <a:prstGeom prst="ellipse">
          <a:avLst/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79C60-49D2-4DBB-9BD0-2A5F800269E6}">
      <dsp:nvSpPr>
        <dsp:cNvPr id="0" name=""/>
        <dsp:cNvSpPr/>
      </dsp:nvSpPr>
      <dsp:spPr>
        <a:xfrm>
          <a:off x="764938" y="3132429"/>
          <a:ext cx="4338912" cy="482024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60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latin typeface="+mn-lt"/>
            </a:rPr>
            <a:t>Sistemas de enfriamiento y refrigeración</a:t>
          </a:r>
          <a:endParaRPr lang="en-US" sz="1600" b="1" kern="1200" noProof="0" dirty="0">
            <a:solidFill>
              <a:schemeClr val="tx1"/>
            </a:solidFill>
            <a:latin typeface="+mn-lt"/>
          </a:endParaRPr>
        </a:p>
      </dsp:txBody>
      <dsp:txXfrm>
        <a:off x="764938" y="3132429"/>
        <a:ext cx="4338912" cy="482024"/>
      </dsp:txXfrm>
    </dsp:sp>
    <dsp:sp modelId="{3C02AC26-86B3-4E54-8BCD-3AFD0E71265C}">
      <dsp:nvSpPr>
        <dsp:cNvPr id="0" name=""/>
        <dsp:cNvSpPr/>
      </dsp:nvSpPr>
      <dsp:spPr>
        <a:xfrm>
          <a:off x="463673" y="3072176"/>
          <a:ext cx="602531" cy="602531"/>
        </a:xfrm>
        <a:prstGeom prst="ellipse">
          <a:avLst/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B66F0-F560-4F7D-B085-443F8F166B83}">
      <dsp:nvSpPr>
        <dsp:cNvPr id="0" name=""/>
        <dsp:cNvSpPr/>
      </dsp:nvSpPr>
      <dsp:spPr>
        <a:xfrm>
          <a:off x="368440" y="3855375"/>
          <a:ext cx="4735411" cy="482024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60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noProof="0" dirty="0">
              <a:solidFill>
                <a:schemeClr val="tx1"/>
              </a:solidFill>
              <a:latin typeface="+mn-lt"/>
            </a:rPr>
            <a:t>Sistemas de cogeneración</a:t>
          </a:r>
          <a:endParaRPr lang="en-US" sz="1600" b="1" kern="1200" noProof="0" dirty="0">
            <a:solidFill>
              <a:schemeClr val="tx1"/>
            </a:solidFill>
            <a:latin typeface="+mn-lt"/>
          </a:endParaRPr>
        </a:p>
      </dsp:txBody>
      <dsp:txXfrm>
        <a:off x="368440" y="3855375"/>
        <a:ext cx="4735411" cy="482024"/>
      </dsp:txXfrm>
    </dsp:sp>
    <dsp:sp modelId="{CD7A5FC1-0DBE-4642-8D8E-402485C408D5}">
      <dsp:nvSpPr>
        <dsp:cNvPr id="0" name=""/>
        <dsp:cNvSpPr/>
      </dsp:nvSpPr>
      <dsp:spPr>
        <a:xfrm>
          <a:off x="67174" y="3795121"/>
          <a:ext cx="602531" cy="602531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0A2B0-903E-47C4-900B-E8F66FDC3431}">
      <dsp:nvSpPr>
        <dsp:cNvPr id="0" name=""/>
        <dsp:cNvSpPr/>
      </dsp:nvSpPr>
      <dsp:spPr>
        <a:xfrm>
          <a:off x="0" y="2570"/>
          <a:ext cx="3095328" cy="95472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Helvetica" panose="020B0604020202020204" pitchFamily="34" charset="0"/>
              <a:cs typeface="Helvetica" panose="020B0604020202020204" pitchFamily="34" charset="0"/>
            </a:rPr>
            <a:t>Comprobado su capacidad para reducir consumos de energía</a:t>
          </a:r>
        </a:p>
      </dsp:txBody>
      <dsp:txXfrm>
        <a:off x="46606" y="49176"/>
        <a:ext cx="3002116" cy="861508"/>
      </dsp:txXfrm>
    </dsp:sp>
    <dsp:sp modelId="{27F3038D-B4F8-4ABA-8C26-DE8B3A288189}">
      <dsp:nvSpPr>
        <dsp:cNvPr id="0" name=""/>
        <dsp:cNvSpPr/>
      </dsp:nvSpPr>
      <dsp:spPr>
        <a:xfrm>
          <a:off x="0" y="980330"/>
          <a:ext cx="3095328" cy="95472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Helvetica" panose="020B0604020202020204" pitchFamily="34" charset="0"/>
              <a:cs typeface="Helvetica" panose="020B0604020202020204" pitchFamily="34" charset="0"/>
            </a:rPr>
            <a:t>Inversión, requiere financiamiento</a:t>
          </a:r>
          <a:endParaRPr lang="es-MX" sz="1800" kern="1200" dirty="0">
            <a:latin typeface="+mn-lt"/>
          </a:endParaRPr>
        </a:p>
      </dsp:txBody>
      <dsp:txXfrm>
        <a:off x="46606" y="1026936"/>
        <a:ext cx="3002116" cy="861508"/>
      </dsp:txXfrm>
    </dsp:sp>
    <dsp:sp modelId="{B170E09F-3DC6-496D-ABA1-E1C73CA1D647}">
      <dsp:nvSpPr>
        <dsp:cNvPr id="0" name=""/>
        <dsp:cNvSpPr/>
      </dsp:nvSpPr>
      <dsp:spPr>
        <a:xfrm>
          <a:off x="0" y="1935050"/>
          <a:ext cx="3095328" cy="132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7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MX" sz="1800" kern="1200" dirty="0">
            <a:latin typeface="+mn-lt"/>
          </a:endParaRPr>
        </a:p>
      </dsp:txBody>
      <dsp:txXfrm>
        <a:off x="0" y="1935050"/>
        <a:ext cx="3095328" cy="13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5957E-84B1-4B2A-A225-1BCD5897EDF6}" type="datetimeFigureOut">
              <a:rPr lang="es-MX" smtClean="0"/>
              <a:t>01/03/2017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162050"/>
            <a:ext cx="5019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9D734-99A0-4312-9B75-E79DC90253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379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88348-1500-4949-A19F-6F94DC14B138}" type="slidenum">
              <a:rPr lang="es-ES_tradnl" smtClean="0"/>
              <a:pPr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779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88348-1500-4949-A19F-6F94DC14B138}" type="slidenum">
              <a:rPr lang="es-ES_tradnl" smtClean="0"/>
              <a:pPr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9503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88348-1500-4949-A19F-6F94DC14B138}" type="slidenum">
              <a:rPr lang="es-ES_tradnl" smtClean="0"/>
              <a:pPr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3311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88348-1500-4949-A19F-6F94DC14B138}" type="slidenum">
              <a:rPr lang="es-ES_tradnl" smtClean="0"/>
              <a:pPr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48426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88348-1500-4949-A19F-6F94DC14B138}" type="slidenum">
              <a:rPr lang="es-ES_tradnl" smtClean="0"/>
              <a:pPr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8527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88348-1500-4949-A19F-6F94DC14B138}" type="slidenum">
              <a:rPr lang="es-ES_tradnl" smtClean="0"/>
              <a:pPr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1925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3C-45B2-9D48-B563-D91C6AE6297E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921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3C-45B2-9D48-B563-D91C6AE6297E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23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3C-45B2-9D48-B563-D91C6AE6297E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227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3C-45B2-9D48-B563-D91C6AE6297E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6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74B4-AD5F-6444-BC20-E5DDB742488F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E20-F259-6A4C-9F2C-2015271C2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832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74B4-AD5F-6444-BC20-E5DDB742488F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E20-F259-6A4C-9F2C-2015271C2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94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74B4-AD5F-6444-BC20-E5DDB742488F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E20-F259-6A4C-9F2C-2015271C2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8517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74B4-AD5F-6444-BC20-E5DDB742488F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E20-F259-6A4C-9F2C-2015271C2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4494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74B4-AD5F-6444-BC20-E5DDB742488F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E20-F259-6A4C-9F2C-2015271C2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2917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74B4-AD5F-6444-BC20-E5DDB742488F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E20-F259-6A4C-9F2C-2015271C2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0651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74B4-AD5F-6444-BC20-E5DDB742488F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E20-F259-6A4C-9F2C-2015271C2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09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3C-45B2-9D48-B563-D91C6AE6297E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98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74B4-AD5F-6444-BC20-E5DDB742488F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E20-F259-6A4C-9F2C-2015271C2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9668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74B4-AD5F-6444-BC20-E5DDB742488F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E20-F259-6A4C-9F2C-2015271C2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3138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74B4-AD5F-6444-BC20-E5DDB742488F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E20-F259-6A4C-9F2C-2015271C2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46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74B4-AD5F-6444-BC20-E5DDB742488F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E20-F259-6A4C-9F2C-2015271C2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552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B94E-080C-764B-92E7-B42FFA4DE827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5D3E-3D44-1745-8127-9163F3D27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16480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B94E-080C-764B-92E7-B42FFA4DE827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5D3E-3D44-1745-8127-9163F3D27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0965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B94E-080C-764B-92E7-B42FFA4DE827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5D3E-3D44-1745-8127-9163F3D27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6238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B94E-080C-764B-92E7-B42FFA4DE827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5D3E-3D44-1745-8127-9163F3D27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2136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B94E-080C-764B-92E7-B42FFA4DE827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5D3E-3D44-1745-8127-9163F3D27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003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B94E-080C-764B-92E7-B42FFA4DE827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5D3E-3D44-1745-8127-9163F3D27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611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3C-45B2-9D48-B563-D91C6AE6297E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844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B94E-080C-764B-92E7-B42FFA4DE827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5D3E-3D44-1745-8127-9163F3D27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4803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B94E-080C-764B-92E7-B42FFA4DE827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5D3E-3D44-1745-8127-9163F3D27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9364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B94E-080C-764B-92E7-B42FFA4DE827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5D3E-3D44-1745-8127-9163F3D27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848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B94E-080C-764B-92E7-B42FFA4DE827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5D3E-3D44-1745-8127-9163F3D27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665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B94E-080C-764B-92E7-B42FFA4DE827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5D3E-3D44-1745-8127-9163F3D27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838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3C-45B2-9D48-B563-D91C6AE6297E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84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3C-45B2-9D48-B563-D91C6AE6297E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859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3C-45B2-9D48-B563-D91C6AE6297E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938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3C-45B2-9D48-B563-D91C6AE6297E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25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3C-45B2-9D48-B563-D91C6AE6297E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77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3C-45B2-9D48-B563-D91C6AE6297E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17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1.jpg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13" Type="http://schemas.openxmlformats.org/officeDocument/2006/relationships/image" Target="../media/image2.jpg" /><Relationship Id="rId3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9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23.xml" /><Relationship Id="rId5" Type="http://schemas.openxmlformats.org/officeDocument/2006/relationships/slideLayout" Target="../slideLayouts/slideLayout17.xml" /><Relationship Id="rId10" Type="http://schemas.openxmlformats.org/officeDocument/2006/relationships/slideLayout" Target="../slideLayouts/slideLayout22.xml" /><Relationship Id="rId4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21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 /><Relationship Id="rId13" Type="http://schemas.openxmlformats.org/officeDocument/2006/relationships/image" Target="../media/image3.jpg" /><Relationship Id="rId3" Type="http://schemas.openxmlformats.org/officeDocument/2006/relationships/slideLayout" Target="../slideLayouts/slideLayout26.xml" /><Relationship Id="rId7" Type="http://schemas.openxmlformats.org/officeDocument/2006/relationships/slideLayout" Target="../slideLayouts/slideLayout30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5.xml" /><Relationship Id="rId1" Type="http://schemas.openxmlformats.org/officeDocument/2006/relationships/slideLayout" Target="../slideLayouts/slideLayout24.xml" /><Relationship Id="rId6" Type="http://schemas.openxmlformats.org/officeDocument/2006/relationships/slideLayout" Target="../slideLayouts/slideLayout29.xml" /><Relationship Id="rId11" Type="http://schemas.openxmlformats.org/officeDocument/2006/relationships/slideLayout" Target="../slideLayouts/slideLayout34.xml" /><Relationship Id="rId5" Type="http://schemas.openxmlformats.org/officeDocument/2006/relationships/slideLayout" Target="../slideLayouts/slideLayout28.xml" /><Relationship Id="rId10" Type="http://schemas.openxmlformats.org/officeDocument/2006/relationships/slideLayout" Target="../slideLayouts/slideLayout33.xml" /><Relationship Id="rId4" Type="http://schemas.openxmlformats.org/officeDocument/2006/relationships/slideLayout" Target="../slideLayouts/slideLayout27.xml" /><Relationship Id="rId9" Type="http://schemas.openxmlformats.org/officeDocument/2006/relationships/slideLayout" Target="../slideLayouts/slideLayout3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70B3C-45B2-9D48-B563-D91C6AE6297E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 descr="Presentaciones-0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6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74B4-AD5F-6444-BC20-E5DDB742488F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6CE20-F259-6A4C-9F2C-2015271C2194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 descr="Presentaciones-06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" y="13850"/>
            <a:ext cx="9144000" cy="571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3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AB94E-080C-764B-92E7-B42FFA4DE827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F5D3E-3D44-1745-8127-9163F3D27177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 descr="Presentaciones-05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4"/>
          <a:stretch/>
        </p:blipFill>
        <p:spPr>
          <a:xfrm>
            <a:off x="0" y="1532758"/>
            <a:ext cx="9144000" cy="417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5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26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3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8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 /><Relationship Id="rId3" Type="http://schemas.openxmlformats.org/officeDocument/2006/relationships/diagramLayout" Target="../diagrams/layout1.xml" /><Relationship Id="rId7" Type="http://schemas.openxmlformats.org/officeDocument/2006/relationships/diagramData" Target="../diagrams/data2.xml" /><Relationship Id="rId12" Type="http://schemas.openxmlformats.org/officeDocument/2006/relationships/image" Target="../media/image15.pn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11" Type="http://schemas.microsoft.com/office/2007/relationships/diagramDrawing" Target="../diagrams/drawing2.xml" /><Relationship Id="rId5" Type="http://schemas.openxmlformats.org/officeDocument/2006/relationships/diagramColors" Target="../diagrams/colors1.xml" /><Relationship Id="rId10" Type="http://schemas.openxmlformats.org/officeDocument/2006/relationships/diagramColors" Target="../diagrams/colors2.xml" /><Relationship Id="rId4" Type="http://schemas.openxmlformats.org/officeDocument/2006/relationships/diagramQuickStyle" Target="../diagrams/quickStyle1.xml" /><Relationship Id="rId9" Type="http://schemas.openxmlformats.org/officeDocument/2006/relationships/diagramQuickStyle" Target="../diagrams/quickStyle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18.pn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 /><Relationship Id="rId3" Type="http://schemas.openxmlformats.org/officeDocument/2006/relationships/image" Target="../media/image19.png" /><Relationship Id="rId7" Type="http://schemas.openxmlformats.org/officeDocument/2006/relationships/image" Target="../media/image23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22.png" /><Relationship Id="rId5" Type="http://schemas.openxmlformats.org/officeDocument/2006/relationships/image" Target="../media/image21.png" /><Relationship Id="rId4" Type="http://schemas.openxmlformats.org/officeDocument/2006/relationships/image" Target="../media/image20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resentaciones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1952"/>
          </a:xfrm>
          <a:prstGeom prst="rect">
            <a:avLst/>
          </a:prstGeom>
        </p:spPr>
      </p:pic>
      <p:sp>
        <p:nvSpPr>
          <p:cNvPr id="4" name="Título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446532" y="2216068"/>
            <a:ext cx="8250936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MX" sz="3200" b="1" dirty="0">
                <a:solidFill>
                  <a:srgbClr val="051954"/>
                </a:solidFill>
                <a:latin typeface="Helvetica" charset="0"/>
                <a:cs typeface="Helvetica" charset="0"/>
              </a:rPr>
              <a:t>Programa de Eficiencia Energética</a:t>
            </a:r>
            <a:br>
              <a:rPr lang="es-MX" sz="3200" b="1" dirty="0">
                <a:solidFill>
                  <a:srgbClr val="051954"/>
                </a:solidFill>
                <a:latin typeface="Helvetica" charset="0"/>
                <a:cs typeface="Helvetica" charset="0"/>
              </a:rPr>
            </a:br>
            <a:r>
              <a:rPr lang="es-MX" sz="3200" b="1" dirty="0">
                <a:solidFill>
                  <a:srgbClr val="051954"/>
                </a:solidFill>
                <a:latin typeface="Helvetica" charset="0"/>
                <a:cs typeface="Helvetica" charset="0"/>
              </a:rPr>
              <a:t>-- </a:t>
            </a:r>
            <a:r>
              <a:rPr lang="es-MX" b="1" dirty="0">
                <a:solidFill>
                  <a:srgbClr val="051954"/>
                </a:solidFill>
                <a:latin typeface="Helvetica" charset="0"/>
                <a:cs typeface="Helvetica" charset="0"/>
              </a:rPr>
              <a:t>Implementando el ESI --</a:t>
            </a:r>
            <a:br>
              <a:rPr lang="es-MX" sz="4000" b="1" dirty="0">
                <a:solidFill>
                  <a:srgbClr val="051954"/>
                </a:solidFill>
                <a:latin typeface="Helvetica" charset="0"/>
                <a:cs typeface="Helvetica" charset="0"/>
              </a:rPr>
            </a:br>
            <a:r>
              <a:rPr lang="es-MX" sz="2800" b="1" dirty="0">
                <a:latin typeface="Helvetica" charset="0"/>
                <a:cs typeface="Helvetica" charset="0"/>
              </a:rPr>
              <a:t>Mario </a:t>
            </a:r>
            <a:r>
              <a:rPr lang="es-MX" sz="2800" b="1" dirty="0" err="1">
                <a:latin typeface="Helvetica" charset="0"/>
                <a:cs typeface="Helvetica" charset="0"/>
              </a:rPr>
              <a:t>Monárrez</a:t>
            </a:r>
            <a:r>
              <a:rPr lang="es-MX" sz="2800" b="1" dirty="0">
                <a:latin typeface="Helvetica" charset="0"/>
                <a:cs typeface="Helvetica" charset="0"/>
              </a:rPr>
              <a:t> Macías</a:t>
            </a:r>
            <a:endParaRPr lang="es-MX" sz="4000" b="1" dirty="0">
              <a:latin typeface="Helvetica" charset="0"/>
              <a:cs typeface="Helvetica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66260"/>
            <a:ext cx="9148495" cy="134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42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21070" y="31983"/>
            <a:ext cx="8262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Dentro de la página </a:t>
            </a:r>
            <a:r>
              <a:rPr lang="es-MX" sz="2400" b="1" i="1" dirty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Web</a:t>
            </a: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 de FIRA, se cuenta con un micro sitio para brindar información a los participantes del Programa</a:t>
            </a:r>
          </a:p>
        </p:txBody>
      </p:sp>
      <p:sp>
        <p:nvSpPr>
          <p:cNvPr id="11" name="14 Rectángulo"/>
          <p:cNvSpPr/>
          <p:nvPr/>
        </p:nvSpPr>
        <p:spPr>
          <a:xfrm>
            <a:off x="321070" y="1297799"/>
            <a:ext cx="4558512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MX" sz="1600" b="1" u="sng" dirty="0"/>
              <a:t>Sitio Web del Programa</a:t>
            </a:r>
          </a:p>
          <a:p>
            <a:pPr algn="just">
              <a:spcAft>
                <a:spcPts val="600"/>
              </a:spcAft>
            </a:pPr>
            <a:r>
              <a:rPr lang="es-MX" sz="1600" dirty="0"/>
              <a:t>Como parte de la difusión del Programa de Eficiencia Energética se habilitó un micro-sitio dentro del portal web de FIRA para difundir el mismo y brindar toda la información del Programa. </a:t>
            </a:r>
          </a:p>
          <a:p>
            <a:pPr algn="just">
              <a:spcAft>
                <a:spcPts val="600"/>
              </a:spcAft>
            </a:pPr>
            <a:r>
              <a:rPr lang="es-MX" sz="1600" dirty="0"/>
              <a:t>En dicho apartado se incluyen presentaciones para diferentes grupos de interés, así como contactos con los proveedores validados y las afianzadoras participantes, entre otros.</a:t>
            </a:r>
          </a:p>
          <a:p>
            <a:pPr algn="just">
              <a:spcAft>
                <a:spcPts val="600"/>
              </a:spcAft>
            </a:pPr>
            <a:r>
              <a:rPr lang="es-MX" sz="1600" dirty="0"/>
              <a:t>Así mismo se produjo un video explicativo del Programa de Eficiencia Energética dirigido a las agroindustrias, proveedores de tecnología e interesados en general del funcionamiento del mencionado programa, disponible en el Canal de </a:t>
            </a:r>
            <a:r>
              <a:rPr lang="es-MX" sz="1600" i="1" dirty="0" err="1"/>
              <a:t>You</a:t>
            </a:r>
            <a:r>
              <a:rPr lang="es-MX" sz="1600" i="1" dirty="0"/>
              <a:t> </a:t>
            </a:r>
            <a:r>
              <a:rPr lang="es-MX" sz="1600" i="1" dirty="0" err="1"/>
              <a:t>Tube</a:t>
            </a:r>
            <a:r>
              <a:rPr lang="es-MX" sz="1600" dirty="0"/>
              <a:t> de FIRA en el que se explica de manera sencilla y directa su funcionamiento.</a:t>
            </a:r>
          </a:p>
        </p:txBody>
      </p:sp>
      <p:pic>
        <p:nvPicPr>
          <p:cNvPr id="6" name="Imagen 5"/>
          <p:cNvPicPr/>
          <p:nvPr/>
        </p:nvPicPr>
        <p:blipFill rotWithShape="1">
          <a:blip r:embed="rId3"/>
          <a:srcRect l="14392" t="16010" r="17969" b="8248"/>
          <a:stretch/>
        </p:blipFill>
        <p:spPr>
          <a:xfrm>
            <a:off x="5634990" y="1103226"/>
            <a:ext cx="3291657" cy="2017164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 rotWithShape="1">
          <a:blip r:embed="rId4"/>
          <a:srcRect l="6278" t="6736" r="8981" b="13714"/>
          <a:stretch/>
        </p:blipFill>
        <p:spPr>
          <a:xfrm>
            <a:off x="5152841" y="3120390"/>
            <a:ext cx="3202489" cy="182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86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7767" y="216649"/>
            <a:ext cx="8262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Acciones de promoción, expectativas y lecciones aprendidas sobre el Programa. </a:t>
            </a:r>
          </a:p>
        </p:txBody>
      </p:sp>
      <p:sp>
        <p:nvSpPr>
          <p:cNvPr id="11" name="14 Rectángulo"/>
          <p:cNvSpPr/>
          <p:nvPr/>
        </p:nvSpPr>
        <p:spPr>
          <a:xfrm>
            <a:off x="413538" y="1358759"/>
            <a:ext cx="8124672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MX" sz="1600" b="1" u="sng" dirty="0"/>
              <a:t>Identificación de cartera de proyectos y proveedores</a:t>
            </a:r>
          </a:p>
          <a:p>
            <a:pPr algn="just">
              <a:spcAft>
                <a:spcPts val="800"/>
              </a:spcAft>
            </a:pPr>
            <a:r>
              <a:rPr lang="es-MX" sz="1600" dirty="0"/>
              <a:t>FIRA han detectado y  le está dando seguimiento a 88 proyectos de inversión en Agroindustrias que han contemplado invertir en tecnologías que son elegibles dentro del Programa de Eficiencia Energética. </a:t>
            </a:r>
          </a:p>
          <a:p>
            <a:pPr algn="just">
              <a:spcAft>
                <a:spcPts val="800"/>
              </a:spcAft>
            </a:pPr>
            <a:r>
              <a:rPr lang="es-MX" sz="1600" dirty="0"/>
              <a:t>En cuanto a los proveedores de tecnología se han validado 11 proveedores, además, se ha promovido de manera directa a otros 46, invitándolos a participar, se les han explicándoles las ventajas y procedimientos para validarse como proveedores confiables del Programa.</a:t>
            </a:r>
          </a:p>
          <a:p>
            <a:pPr algn="just">
              <a:spcAft>
                <a:spcPts val="800"/>
              </a:spcAft>
            </a:pPr>
            <a:r>
              <a:rPr lang="es-MX" sz="1600" b="1" u="sng" dirty="0"/>
              <a:t>Proyectos Piloto. Lecciones aprendidas y adecuaciones realizadas.</a:t>
            </a:r>
          </a:p>
          <a:p>
            <a:pPr algn="just">
              <a:spcAft>
                <a:spcPts val="800"/>
              </a:spcAft>
            </a:pPr>
            <a:r>
              <a:rPr lang="es-MX" sz="1600" dirty="0"/>
              <a:t>Se está trabajando con 3 proyectos piloto, a través de los cuales ha sido posible identificar algunas mejoras, tales como, adecuaciones de la Metodología del Programa, sus Formatos, el modelo de contrato estándar entre el proveedor de tecnología y la agroindustria, así como, términos de la fianza de desempeño energético, así como la herramienta tecnológica para dar seguimiento a los procesos de validación de proveedores y proyectos y se tiene preparado un </a:t>
            </a:r>
            <a:r>
              <a:rPr lang="es-MX" sz="1600" dirty="0" err="1"/>
              <a:t>MRV</a:t>
            </a:r>
            <a:r>
              <a:rPr lang="es-MX" sz="1600" dirty="0"/>
              <a:t> para medir los impactos del Programa..</a:t>
            </a:r>
          </a:p>
          <a:p>
            <a:pPr algn="just">
              <a:spcAft>
                <a:spcPts val="800"/>
              </a:spcAft>
            </a:pP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353888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resentaciones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1952"/>
          </a:xfrm>
          <a:prstGeom prst="rect">
            <a:avLst/>
          </a:prstGeom>
        </p:spPr>
      </p:pic>
      <p:sp>
        <p:nvSpPr>
          <p:cNvPr id="4" name="Título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446532" y="2216069"/>
            <a:ext cx="8250936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MX" sz="3200" b="1" dirty="0">
                <a:solidFill>
                  <a:srgbClr val="051954"/>
                </a:solidFill>
                <a:latin typeface="Helvetica" charset="0"/>
                <a:cs typeface="Helvetica" charset="0"/>
              </a:rPr>
              <a:t>Programa de Eficiencia Energética</a:t>
            </a:r>
            <a:br>
              <a:rPr lang="es-MX" sz="3200" b="1" dirty="0">
                <a:solidFill>
                  <a:srgbClr val="051954"/>
                </a:solidFill>
                <a:latin typeface="Helvetica" charset="0"/>
                <a:cs typeface="Helvetica" charset="0"/>
              </a:rPr>
            </a:br>
            <a:r>
              <a:rPr lang="es-MX" sz="3200" b="1" dirty="0">
                <a:solidFill>
                  <a:srgbClr val="051954"/>
                </a:solidFill>
                <a:latin typeface="Helvetica" charset="0"/>
                <a:cs typeface="Helvetica" charset="0"/>
              </a:rPr>
              <a:t>-- Implementando el ESI --</a:t>
            </a:r>
            <a:br>
              <a:rPr lang="es-MX" sz="4000" b="1" dirty="0">
                <a:solidFill>
                  <a:srgbClr val="051954"/>
                </a:solidFill>
                <a:latin typeface="Helvetica" charset="0"/>
                <a:cs typeface="Helvetica" charset="0"/>
              </a:rPr>
            </a:br>
            <a:r>
              <a:rPr lang="es-MX" sz="2800" b="1" dirty="0">
                <a:latin typeface="Helvetica" charset="0"/>
                <a:cs typeface="Helvetica" charset="0"/>
              </a:rPr>
              <a:t>Mario </a:t>
            </a:r>
            <a:r>
              <a:rPr lang="es-MX" sz="2800" b="1" dirty="0" err="1">
                <a:latin typeface="Helvetica" charset="0"/>
                <a:cs typeface="Helvetica" charset="0"/>
              </a:rPr>
              <a:t>Monárrez</a:t>
            </a:r>
            <a:r>
              <a:rPr lang="es-MX" sz="2800" b="1" dirty="0">
                <a:latin typeface="Helvetica" charset="0"/>
                <a:cs typeface="Helvetica" charset="0"/>
              </a:rPr>
              <a:t> Macías</a:t>
            </a:r>
            <a:endParaRPr lang="es-MX" sz="4000" b="1" dirty="0">
              <a:latin typeface="Helvetica" charset="0"/>
              <a:cs typeface="Helvetica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66260"/>
            <a:ext cx="9148495" cy="134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27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3538" y="160733"/>
            <a:ext cx="8262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Potencial de Eficiencia Energética en el Sector Agroindustrial en México</a:t>
            </a:r>
          </a:p>
        </p:txBody>
      </p:sp>
      <p:sp>
        <p:nvSpPr>
          <p:cNvPr id="20" name="10 Rectángulo"/>
          <p:cNvSpPr/>
          <p:nvPr/>
        </p:nvSpPr>
        <p:spPr>
          <a:xfrm>
            <a:off x="236114" y="1237320"/>
            <a:ext cx="1863207" cy="325281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cap="all" dirty="0">
                <a:ln w="0"/>
                <a:solidFill>
                  <a:srgbClr val="005800"/>
                </a:solidFill>
                <a:effectLst>
                  <a:reflection blurRad="12700" stA="50000" endPos="50000" dist="5000" dir="5400000" sy="-100000" rotWithShape="0"/>
                </a:effectLst>
                <a:latin typeface="Candara" panose="020E0502030303020204" pitchFamily="34" charset="0"/>
              </a:rPr>
              <a:t>7,000 </a:t>
            </a:r>
            <a:endParaRPr lang="es-ES" sz="2400" b="1" cap="all" baseline="30000" dirty="0">
              <a:ln w="0"/>
              <a:solidFill>
                <a:srgbClr val="005800"/>
              </a:solidFill>
              <a:effectLst>
                <a:reflection blurRad="12700" stA="50000" endPos="50000" dist="5000" dir="5400000" sy="-100000" rotWithShape="0"/>
              </a:effectLst>
              <a:latin typeface="Candara" panose="020E0502030303020204" pitchFamily="34" charset="0"/>
            </a:endParaRPr>
          </a:p>
          <a:p>
            <a:endParaRPr lang="es-ES" sz="2400" b="1" cap="all" dirty="0">
              <a:ln w="0"/>
              <a:solidFill>
                <a:srgbClr val="005800"/>
              </a:solidFill>
              <a:effectLst>
                <a:reflection blurRad="12700" stA="50000" endPos="50000" dist="5000" dir="5400000" sy="-100000" rotWithShape="0"/>
              </a:effectLst>
              <a:latin typeface="Candara" panose="020E0502030303020204" pitchFamily="34" charset="0"/>
            </a:endParaRPr>
          </a:p>
          <a:p>
            <a:endParaRPr lang="es-ES" sz="2400" b="1" cap="all" dirty="0">
              <a:ln w="0"/>
              <a:solidFill>
                <a:srgbClr val="005800"/>
              </a:solidFill>
              <a:effectLst>
                <a:reflection blurRad="12700" stA="50000" endPos="50000" dist="5000" dir="5400000" sy="-100000" rotWithShape="0"/>
              </a:effectLst>
              <a:latin typeface="Candara" panose="020E0502030303020204" pitchFamily="34" charset="0"/>
            </a:endParaRPr>
          </a:p>
          <a:p>
            <a:endParaRPr lang="es-ES" sz="2400" b="1" cap="all" dirty="0">
              <a:ln w="0"/>
              <a:solidFill>
                <a:srgbClr val="005800"/>
              </a:solidFill>
              <a:effectLst>
                <a:reflection blurRad="12700" stA="50000" endPos="50000" dist="5000" dir="5400000" sy="-100000" rotWithShape="0"/>
              </a:effectLst>
              <a:latin typeface="Candara" panose="020E0502030303020204" pitchFamily="34" charset="0"/>
            </a:endParaRPr>
          </a:p>
          <a:p>
            <a:endParaRPr lang="es-ES" sz="2400" b="1" cap="all" dirty="0">
              <a:ln w="0"/>
              <a:solidFill>
                <a:srgbClr val="005800"/>
              </a:solidFill>
              <a:effectLst>
                <a:reflection blurRad="12700" stA="50000" endPos="50000" dist="5000" dir="5400000" sy="-100000" rotWithShape="0"/>
              </a:effectLst>
              <a:latin typeface="Candara" panose="020E0502030303020204" pitchFamily="34" charset="0"/>
            </a:endParaRPr>
          </a:p>
          <a:p>
            <a:endParaRPr lang="es-ES" sz="2400" b="1" cap="all" dirty="0">
              <a:ln w="0"/>
              <a:solidFill>
                <a:srgbClr val="005800"/>
              </a:solidFill>
              <a:effectLst>
                <a:reflection blurRad="12700" stA="50000" endPos="50000" dist="5000" dir="5400000" sy="-100000" rotWithShape="0"/>
              </a:effectLst>
              <a:latin typeface="Candara" panose="020E0502030303020204" pitchFamily="34" charset="0"/>
            </a:endParaRPr>
          </a:p>
          <a:p>
            <a:endParaRPr lang="es-ES" sz="2400" b="1" cap="all" dirty="0">
              <a:ln w="0"/>
              <a:solidFill>
                <a:srgbClr val="005800"/>
              </a:solidFill>
              <a:effectLst>
                <a:reflection blurRad="12700" stA="50000" endPos="50000" dist="5000" dir="5400000" sy="-100000" rotWithShape="0"/>
              </a:effectLst>
              <a:latin typeface="Candara" panose="020E0502030303020204" pitchFamily="34" charset="0"/>
            </a:endParaRPr>
          </a:p>
          <a:p>
            <a:endParaRPr lang="es-ES" sz="2400" b="1" cap="all" dirty="0">
              <a:ln w="0"/>
              <a:solidFill>
                <a:srgbClr val="005800"/>
              </a:solidFill>
              <a:effectLst>
                <a:reflection blurRad="12700" stA="50000" endPos="50000" dist="5000" dir="5400000" sy="-100000" rotWithShape="0"/>
              </a:effectLst>
              <a:latin typeface="Candara" panose="020E0502030303020204" pitchFamily="34" charset="0"/>
            </a:endParaRPr>
          </a:p>
          <a:p>
            <a:r>
              <a:rPr lang="es-ES" sz="2400" b="1" cap="all" baseline="30000" dirty="0">
                <a:ln w="0"/>
                <a:solidFill>
                  <a:srgbClr val="005800"/>
                </a:solidFill>
                <a:effectLst>
                  <a:reflection blurRad="12700" stA="50000" endPos="50000" dist="5000" dir="5400000" sy="-100000" rotWithShape="0"/>
                </a:effectLst>
                <a:latin typeface="Candara" panose="020E0502030303020204" pitchFamily="34" charset="0"/>
              </a:rPr>
              <a:t>Agroindustrias </a:t>
            </a:r>
          </a:p>
        </p:txBody>
      </p:sp>
      <p:pic>
        <p:nvPicPr>
          <p:cNvPr id="22" name="Picture 16" descr="http://thumbs.dreamstime.com/z/agroindustria-y-cultivo-de-iconos-de-las-herramientas-157777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" b="7274"/>
          <a:stretch/>
        </p:blipFill>
        <p:spPr bwMode="auto">
          <a:xfrm>
            <a:off x="20090" y="1831387"/>
            <a:ext cx="2321876" cy="2106233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13 Rectángulo"/>
          <p:cNvSpPr/>
          <p:nvPr/>
        </p:nvSpPr>
        <p:spPr>
          <a:xfrm>
            <a:off x="3113168" y="1163155"/>
            <a:ext cx="485389" cy="328937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b="1" cap="all" dirty="0">
                <a:ln w="0"/>
                <a:solidFill>
                  <a:srgbClr val="005800"/>
                </a:solidFill>
                <a:effectLst>
                  <a:reflection blurRad="12700" stA="50000" endPos="50000" dist="5000" dir="5400000" sy="-100000" rotWithShape="0"/>
                </a:effectLst>
                <a:latin typeface="Candara" panose="020E0502030303020204" pitchFamily="34" charset="0"/>
              </a:rPr>
              <a:t>78%</a:t>
            </a:r>
            <a:r>
              <a:rPr lang="es-ES" b="1" cap="all" baseline="30000" dirty="0">
                <a:ln w="0"/>
                <a:solidFill>
                  <a:srgbClr val="005800"/>
                </a:solidFill>
                <a:effectLst>
                  <a:reflection blurRad="12700" stA="50000" endPos="50000" dist="5000" dir="5400000" sy="-100000" rotWithShape="0"/>
                </a:effectLst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24" name="14 Rectángulo"/>
          <p:cNvSpPr/>
          <p:nvPr/>
        </p:nvSpPr>
        <p:spPr>
          <a:xfrm>
            <a:off x="3682214" y="1079444"/>
            <a:ext cx="515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cs typeface="Times New Roman" panose="02020603050405020304" pitchFamily="18" charset="0"/>
              </a:rPr>
              <a:t>Tienen significativos costos de producción por concepto de consumos energéticos (hasta del </a:t>
            </a:r>
            <a:r>
              <a:rPr lang="es-MX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cs typeface="Times New Roman" panose="02020603050405020304" pitchFamily="18" charset="0"/>
              </a:rPr>
              <a:t>40%</a:t>
            </a:r>
            <a:r>
              <a:rPr lang="es-MX" cap="all" dirty="0">
                <a:ln w="0"/>
                <a:effectLst>
                  <a:reflection blurRad="12700" stA="50000" endPos="50000" dist="5000" dir="5400000" sy="-100000" rotWithShape="0"/>
                </a:effectLst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5" name="21 Rectángulo"/>
          <p:cNvSpPr/>
          <p:nvPr/>
        </p:nvSpPr>
        <p:spPr>
          <a:xfrm>
            <a:off x="3090268" y="1825212"/>
            <a:ext cx="501419" cy="328937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b="1" cap="all" dirty="0">
                <a:ln w="0"/>
                <a:solidFill>
                  <a:srgbClr val="005800"/>
                </a:solidFill>
                <a:effectLst>
                  <a:reflection blurRad="12700" stA="50000" endPos="50000" dist="5000" dir="5400000" sy="-100000" rotWithShape="0"/>
                </a:effectLst>
                <a:latin typeface="Candara" panose="020E0502030303020204" pitchFamily="34" charset="0"/>
              </a:rPr>
              <a:t>80%</a:t>
            </a:r>
            <a:r>
              <a:rPr lang="es-ES" b="1" cap="all" baseline="30000" dirty="0">
                <a:ln w="0"/>
                <a:solidFill>
                  <a:srgbClr val="005800"/>
                </a:solidFill>
                <a:effectLst>
                  <a:reflection blurRad="12700" stA="50000" endPos="50000" dist="5000" dir="5400000" sy="-100000" rotWithShape="0"/>
                </a:effectLst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28" name="22 Rectángulo"/>
          <p:cNvSpPr/>
          <p:nvPr/>
        </p:nvSpPr>
        <p:spPr>
          <a:xfrm>
            <a:off x="3697168" y="1851724"/>
            <a:ext cx="47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cs typeface="Times New Roman" panose="02020603050405020304" pitchFamily="18" charset="0"/>
              </a:rPr>
              <a:t>Desconocen su potencial de ahorros energéticos.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2519391" y="2839947"/>
            <a:ext cx="2884816" cy="2123658"/>
          </a:xfrm>
          <a:prstGeom prst="rect">
            <a:avLst/>
          </a:prstGeom>
          <a:ln w="28575">
            <a:solidFill>
              <a:srgbClr val="005800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005800"/>
              </a:buClr>
              <a:buSzPct val="110000"/>
            </a:pPr>
            <a:r>
              <a:rPr lang="es-MX" sz="2000" b="1" dirty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lbertus MT Lt" pitchFamily="2" charset="0"/>
                <a:ea typeface="ＭＳ Ｐゴシック" pitchFamily="34" charset="-128"/>
              </a:rPr>
              <a:t>Usuarios</a:t>
            </a:r>
          </a:p>
          <a:p>
            <a:pPr marL="192881" indent="-192881">
              <a:buClr>
                <a:srgbClr val="005800"/>
              </a:buClr>
              <a:buSzPct val="110000"/>
              <a:buFont typeface="Wingdings" panose="05000000000000000000" pitchFamily="2" charset="2"/>
              <a:buChar char="ü"/>
            </a:pPr>
            <a:r>
              <a:rPr lang="es-MX" sz="1600" dirty="0">
                <a:cs typeface="Times New Roman" panose="02020603050405020304" pitchFamily="18" charset="0"/>
              </a:rPr>
              <a:t>Reducir costos de producción</a:t>
            </a:r>
          </a:p>
          <a:p>
            <a:pPr marL="192881" indent="-192881">
              <a:buClr>
                <a:srgbClr val="005800"/>
              </a:buClr>
              <a:buSzPct val="110000"/>
              <a:buFont typeface="Wingdings" panose="05000000000000000000" pitchFamily="2" charset="2"/>
              <a:buChar char="ü"/>
            </a:pPr>
            <a:r>
              <a:rPr lang="es-MX" sz="1600" dirty="0">
                <a:cs typeface="Times New Roman" panose="02020603050405020304" pitchFamily="18" charset="0"/>
              </a:rPr>
              <a:t>Aprovechar potencial como usuario eficiente de energía</a:t>
            </a:r>
          </a:p>
          <a:p>
            <a:pPr marL="192881" indent="-192881">
              <a:buClr>
                <a:srgbClr val="005800"/>
              </a:buClr>
              <a:buSzPct val="110000"/>
              <a:buFont typeface="Wingdings" panose="05000000000000000000" pitchFamily="2" charset="2"/>
              <a:buChar char="ü"/>
            </a:pPr>
            <a:r>
              <a:rPr lang="es-MX" sz="1600" dirty="0">
                <a:cs typeface="Times New Roman" panose="02020603050405020304" pitchFamily="18" charset="0"/>
              </a:rPr>
              <a:t>Incrementar competitividad </a:t>
            </a:r>
          </a:p>
          <a:p>
            <a:pPr marL="192881" indent="-192881">
              <a:buClr>
                <a:srgbClr val="005800"/>
              </a:buClr>
              <a:buSzPct val="110000"/>
              <a:buFont typeface="Wingdings" panose="05000000000000000000" pitchFamily="2" charset="2"/>
              <a:buChar char="ü"/>
            </a:pPr>
            <a:r>
              <a:rPr lang="es-MX" sz="1600" dirty="0">
                <a:cs typeface="Times New Roman" panose="02020603050405020304" pitchFamily="18" charset="0"/>
              </a:rPr>
              <a:t>Acceder a mercados verdes y sustentables de mayor valor agregado</a:t>
            </a:r>
          </a:p>
        </p:txBody>
      </p:sp>
      <p:sp>
        <p:nvSpPr>
          <p:cNvPr id="33" name="21 Rectángulo"/>
          <p:cNvSpPr/>
          <p:nvPr/>
        </p:nvSpPr>
        <p:spPr>
          <a:xfrm>
            <a:off x="4888753" y="2337689"/>
            <a:ext cx="1765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lbertus MT Lt" pitchFamily="2" charset="0"/>
                <a:ea typeface="ＭＳ Ｐゴシック" pitchFamily="34" charset="-128"/>
              </a:rPr>
              <a:t>Beneficios 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5622879" y="2841384"/>
            <a:ext cx="3207222" cy="2123658"/>
          </a:xfrm>
          <a:prstGeom prst="rect">
            <a:avLst/>
          </a:prstGeom>
          <a:ln w="28575">
            <a:solidFill>
              <a:srgbClr val="005800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005800"/>
              </a:buClr>
              <a:buSzPct val="110000"/>
            </a:pPr>
            <a:r>
              <a:rPr lang="es-MX" sz="2000" b="1" dirty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lbertus MT Lt" pitchFamily="2" charset="0"/>
                <a:ea typeface="ＭＳ Ｐゴシック" pitchFamily="34" charset="-128"/>
              </a:rPr>
              <a:t>Economía</a:t>
            </a:r>
          </a:p>
          <a:p>
            <a:pPr marL="192881" indent="-192881">
              <a:buClr>
                <a:srgbClr val="005800"/>
              </a:buClr>
              <a:buSzPct val="110000"/>
              <a:buFont typeface="Wingdings" panose="05000000000000000000" pitchFamily="2" charset="2"/>
              <a:buChar char="ü"/>
            </a:pPr>
            <a:r>
              <a:rPr lang="es-MX" sz="1600" dirty="0">
                <a:cs typeface="Times New Roman" panose="02020603050405020304" pitchFamily="18" charset="0"/>
              </a:rPr>
              <a:t>Desarrollar nuevas cadenas de valor</a:t>
            </a:r>
          </a:p>
          <a:p>
            <a:pPr marL="192881" indent="-192881">
              <a:buClr>
                <a:srgbClr val="005800"/>
              </a:buClr>
              <a:buSzPct val="110000"/>
              <a:buFont typeface="Wingdings" panose="05000000000000000000" pitchFamily="2" charset="2"/>
              <a:buChar char="ü"/>
            </a:pPr>
            <a:r>
              <a:rPr lang="es-MX" sz="1600" dirty="0">
                <a:cs typeface="Times New Roman" panose="02020603050405020304" pitchFamily="18" charset="0"/>
              </a:rPr>
              <a:t>Generar empleos formales </a:t>
            </a:r>
          </a:p>
          <a:p>
            <a:pPr marL="192881" indent="-192881">
              <a:buClr>
                <a:srgbClr val="005800"/>
              </a:buClr>
              <a:buSzPct val="110000"/>
              <a:buFont typeface="Wingdings" panose="05000000000000000000" pitchFamily="2" charset="2"/>
              <a:buChar char="ü"/>
            </a:pPr>
            <a:r>
              <a:rPr lang="es-MX" sz="1600" dirty="0">
                <a:cs typeface="Times New Roman" panose="02020603050405020304" pitchFamily="18" charset="0"/>
              </a:rPr>
              <a:t>Promover la innovación y transferencia de tecnología</a:t>
            </a:r>
          </a:p>
          <a:p>
            <a:pPr marL="192881" indent="-192881">
              <a:buClr>
                <a:srgbClr val="005800"/>
              </a:buClr>
              <a:buSzPct val="110000"/>
              <a:buFont typeface="Wingdings" panose="05000000000000000000" pitchFamily="2" charset="2"/>
              <a:buChar char="ü"/>
            </a:pPr>
            <a:r>
              <a:rPr lang="es-MX" sz="1600" dirty="0">
                <a:cs typeface="Times New Roman" panose="02020603050405020304" pitchFamily="18" charset="0"/>
              </a:rPr>
              <a:t>Fortalecimiento de la calidad</a:t>
            </a:r>
          </a:p>
          <a:p>
            <a:pPr marL="192881" indent="-192881">
              <a:buClr>
                <a:srgbClr val="005800"/>
              </a:buClr>
              <a:buSzPct val="110000"/>
              <a:buFont typeface="Wingdings" panose="05000000000000000000" pitchFamily="2" charset="2"/>
              <a:buChar char="ü"/>
            </a:pPr>
            <a:r>
              <a:rPr lang="es-MX" sz="1600" dirty="0">
                <a:cs typeface="Times New Roman" panose="02020603050405020304" pitchFamily="18" charset="0"/>
              </a:rPr>
              <a:t>Incorporar nuevos mercados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34161" y="5281745"/>
            <a:ext cx="7128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1/ Estudio elaborado por la Agencia de </a:t>
            </a:r>
            <a:r>
              <a:rPr lang="es-MX" sz="1100" dirty="0" err="1"/>
              <a:t>Basel</a:t>
            </a:r>
            <a:r>
              <a:rPr lang="es-MX" sz="1100" dirty="0"/>
              <a:t> para la Energía Sustentable (BASE, por sus siglas en inglés) </a:t>
            </a:r>
          </a:p>
        </p:txBody>
      </p:sp>
    </p:spTree>
    <p:extLst>
      <p:ext uri="{BB962C8B-B14F-4D97-AF65-F5344CB8AC3E}">
        <p14:creationId xmlns:p14="http://schemas.microsoft.com/office/powerpoint/2010/main" val="159084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700" y="53651"/>
            <a:ext cx="8608764" cy="9525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ts val="0"/>
              </a:spcBef>
            </a:pPr>
            <a:r>
              <a:rPr lang="es-MX" sz="2400" b="1" dirty="0">
                <a:solidFill>
                  <a:srgbClr val="051954"/>
                </a:solidFill>
                <a:latin typeface="+mn-lt"/>
                <a:ea typeface="ＭＳ Ｐゴシック" charset="0"/>
                <a:cs typeface="Helvetica" charset="0"/>
              </a:rPr>
              <a:t>Para detonar la inversión en proyectos de eficiencia energética, es necesario identificar las barreras que la inhiben y sus mitigantes.  </a:t>
            </a:r>
          </a:p>
        </p:txBody>
      </p:sp>
      <p:sp>
        <p:nvSpPr>
          <p:cNvPr id="19" name="Marcador de texto 2"/>
          <p:cNvSpPr txBox="1">
            <a:spLocks/>
          </p:cNvSpPr>
          <p:nvPr/>
        </p:nvSpPr>
        <p:spPr>
          <a:xfrm>
            <a:off x="384174" y="1238118"/>
            <a:ext cx="4040188" cy="533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Riesgos</a:t>
            </a:r>
          </a:p>
        </p:txBody>
      </p:sp>
      <p:sp>
        <p:nvSpPr>
          <p:cNvPr id="20" name="Marcador de contenido 3"/>
          <p:cNvSpPr>
            <a:spLocks noGrp="1"/>
          </p:cNvSpPr>
          <p:nvPr>
            <p:ph sz="half" idx="4294967295"/>
          </p:nvPr>
        </p:nvSpPr>
        <p:spPr>
          <a:xfrm>
            <a:off x="384174" y="1771253"/>
            <a:ext cx="4040188" cy="32927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2">
                    <a:lumMod val="75000"/>
                  </a:schemeClr>
                </a:solidFill>
              </a:rPr>
              <a:t>Capacidad técnica y solvencia de los proveedores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2">
                    <a:lumMod val="75000"/>
                  </a:schemeClr>
                </a:solidFill>
              </a:rPr>
              <a:t>Determinación de las inversiones más estratégicas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2">
                    <a:lumMod val="75000"/>
                  </a:schemeClr>
                </a:solidFill>
              </a:rPr>
              <a:t>Instalación de los equipos </a:t>
            </a:r>
          </a:p>
          <a:p>
            <a:pPr marL="0" indent="0">
              <a:buNone/>
            </a:pPr>
            <a:endParaRPr lang="es-MX" sz="11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2">
                    <a:lumMod val="75000"/>
                  </a:schemeClr>
                </a:solidFill>
              </a:rPr>
              <a:t>Operación y mantenimiento a los equipos </a:t>
            </a:r>
            <a:r>
              <a:rPr lang="es-MX" sz="1800" b="1" dirty="0">
                <a:solidFill>
                  <a:schemeClr val="tx2">
                    <a:lumMod val="75000"/>
                  </a:schemeClr>
                </a:solidFill>
              </a:rPr>
              <a:t>(No existe metodología confiable para medir ahorros)</a:t>
            </a:r>
          </a:p>
          <a:p>
            <a:pPr>
              <a:buFont typeface="Arial" panose="020B0604020202020204" pitchFamily="34" charset="0"/>
              <a:buChar char="•"/>
            </a:pPr>
            <a:endParaRPr lang="es-MX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MX" sz="1800" i="1" dirty="0">
                <a:solidFill>
                  <a:schemeClr val="tx2">
                    <a:lumMod val="75000"/>
                  </a:schemeClr>
                </a:solidFill>
                <a:cs typeface="Helvetica" panose="020B0604020202020204" pitchFamily="34" charset="0"/>
              </a:rPr>
              <a:t>Incertidumbre en la generación de flujos futuros (Ahorros)</a:t>
            </a:r>
          </a:p>
        </p:txBody>
      </p:sp>
      <p:sp>
        <p:nvSpPr>
          <p:cNvPr id="21" name="Marcador de texto 4"/>
          <p:cNvSpPr txBox="1">
            <a:spLocks/>
          </p:cNvSpPr>
          <p:nvPr/>
        </p:nvSpPr>
        <p:spPr>
          <a:xfrm>
            <a:off x="4572000" y="1238118"/>
            <a:ext cx="4041775" cy="5331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Mitigantes</a:t>
            </a:r>
          </a:p>
        </p:txBody>
      </p:sp>
      <p:sp>
        <p:nvSpPr>
          <p:cNvPr id="22" name="Marcador de contenido 5"/>
          <p:cNvSpPr>
            <a:spLocks noGrp="1"/>
          </p:cNvSpPr>
          <p:nvPr>
            <p:ph sz="quarter" idx="4294967295"/>
          </p:nvPr>
        </p:nvSpPr>
        <p:spPr>
          <a:xfrm>
            <a:off x="4572000" y="1760979"/>
            <a:ext cx="4176464" cy="32927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MX" sz="1800" b="1" dirty="0"/>
              <a:t>Validación</a:t>
            </a:r>
            <a:r>
              <a:rPr lang="es-MX" sz="1800" dirty="0"/>
              <a:t> de la capacidad técnica y financiera de los proveedores.</a:t>
            </a:r>
          </a:p>
          <a:p>
            <a:r>
              <a:rPr lang="es-MX" sz="1800" b="1" dirty="0"/>
              <a:t>Validación</a:t>
            </a:r>
            <a:r>
              <a:rPr lang="es-MX" sz="1800" dirty="0"/>
              <a:t> técnica de los proyectos de inversión</a:t>
            </a:r>
            <a:endParaRPr lang="es-MX" sz="1200" b="1" dirty="0"/>
          </a:p>
          <a:p>
            <a:r>
              <a:rPr lang="es-MX" sz="1800" b="1" dirty="0"/>
              <a:t>Verificación</a:t>
            </a:r>
            <a:r>
              <a:rPr lang="es-MX" sz="1800" dirty="0"/>
              <a:t> técnica de la instalación</a:t>
            </a:r>
          </a:p>
          <a:p>
            <a:endParaRPr lang="es-MX" sz="1050" dirty="0"/>
          </a:p>
          <a:p>
            <a:r>
              <a:rPr lang="es-MX" sz="1800" b="1" dirty="0"/>
              <a:t>Seguimiento</a:t>
            </a:r>
            <a:r>
              <a:rPr lang="es-MX" sz="1800" dirty="0"/>
              <a:t> del desempeño del proyecto </a:t>
            </a:r>
            <a:r>
              <a:rPr lang="es-MX" sz="1800" b="1" dirty="0">
                <a:solidFill>
                  <a:srgbClr val="002060"/>
                </a:solidFill>
              </a:rPr>
              <a:t>(medición de ahorros, mediante metodología confiable)</a:t>
            </a:r>
          </a:p>
          <a:p>
            <a:endParaRPr lang="es-MX" sz="1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MX" sz="1800" i="1" dirty="0">
                <a:solidFill>
                  <a:schemeClr val="tx2">
                    <a:lumMod val="75000"/>
                  </a:schemeClr>
                </a:solidFill>
                <a:cs typeface="Helvetica" panose="020B0604020202020204" pitchFamily="34" charset="0"/>
              </a:rPr>
              <a:t>Certeza de la generación de flujos futuros (Ahorros)</a:t>
            </a:r>
          </a:p>
        </p:txBody>
      </p:sp>
      <p:sp>
        <p:nvSpPr>
          <p:cNvPr id="23" name="Elipse 22"/>
          <p:cNvSpPr/>
          <p:nvPr/>
        </p:nvSpPr>
        <p:spPr>
          <a:xfrm>
            <a:off x="286788" y="1814182"/>
            <a:ext cx="365760" cy="35433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24" name="Elipse 23"/>
          <p:cNvSpPr/>
          <p:nvPr/>
        </p:nvSpPr>
        <p:spPr>
          <a:xfrm>
            <a:off x="323528" y="2476206"/>
            <a:ext cx="365760" cy="35433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sp>
        <p:nvSpPr>
          <p:cNvPr id="25" name="Elipse 24"/>
          <p:cNvSpPr/>
          <p:nvPr/>
        </p:nvSpPr>
        <p:spPr>
          <a:xfrm>
            <a:off x="347434" y="2982474"/>
            <a:ext cx="365760" cy="35433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</a:p>
        </p:txBody>
      </p:sp>
      <p:sp>
        <p:nvSpPr>
          <p:cNvPr id="26" name="Elipse 25"/>
          <p:cNvSpPr/>
          <p:nvPr/>
        </p:nvSpPr>
        <p:spPr>
          <a:xfrm>
            <a:off x="376462" y="3546780"/>
            <a:ext cx="365760" cy="35433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</a:p>
        </p:txBody>
      </p:sp>
      <p:sp>
        <p:nvSpPr>
          <p:cNvPr id="27" name="Elipse 26"/>
          <p:cNvSpPr/>
          <p:nvPr/>
        </p:nvSpPr>
        <p:spPr>
          <a:xfrm>
            <a:off x="4470964" y="1814182"/>
            <a:ext cx="365760" cy="35433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28" name="Elipse 27"/>
          <p:cNvSpPr/>
          <p:nvPr/>
        </p:nvSpPr>
        <p:spPr>
          <a:xfrm>
            <a:off x="4499992" y="2482368"/>
            <a:ext cx="365760" cy="35433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sp>
        <p:nvSpPr>
          <p:cNvPr id="29" name="Elipse 28"/>
          <p:cNvSpPr/>
          <p:nvPr/>
        </p:nvSpPr>
        <p:spPr>
          <a:xfrm>
            <a:off x="4499992" y="3008791"/>
            <a:ext cx="365760" cy="35433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</a:p>
        </p:txBody>
      </p:sp>
      <p:sp>
        <p:nvSpPr>
          <p:cNvPr id="30" name="Elipse 29"/>
          <p:cNvSpPr/>
          <p:nvPr/>
        </p:nvSpPr>
        <p:spPr>
          <a:xfrm>
            <a:off x="4499992" y="3546780"/>
            <a:ext cx="365760" cy="35433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23114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79512" y="4689385"/>
            <a:ext cx="6742221" cy="9525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Helvetica" charset="0"/>
              </a:rPr>
              <a:t>El programa de eficiencia energética considera el otorgamiento de </a:t>
            </a:r>
            <a:r>
              <a:rPr lang="es-MX" sz="160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Helvetica" charset="0"/>
              </a:rPr>
              <a:t>fondeo y </a:t>
            </a:r>
            <a:r>
              <a:rPr lang="es-MX" sz="160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Helvetica" charset="0"/>
              </a:rPr>
              <a:t>garantía FIRA, con </a:t>
            </a:r>
            <a:r>
              <a:rPr lang="es-MX" sz="1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Helvetica" charset="0"/>
              </a:rPr>
              <a:t>valor agregado</a:t>
            </a:r>
            <a:r>
              <a:rPr lang="es-MX" sz="160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Helvetica" charset="0"/>
              </a:rPr>
              <a:t> mediante el acceso a un conjunto de mitigantes de riesgo e incentivos en la tasa de interés.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39700" y="1165343"/>
            <a:ext cx="7555644" cy="360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Objetivo:</a:t>
            </a:r>
            <a:r>
              <a:rPr lang="es-MX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Apoyar a las industrias del sector agroalimentario mexicano a realizar inversiones en tecnologías que generen eficiencia energética.</a:t>
            </a:r>
          </a:p>
          <a:p>
            <a:pPr>
              <a:spcAft>
                <a:spcPts val="600"/>
              </a:spcAft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objetivo: 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Agroindustrias vinculadas al sector agroalimentario	</a:t>
            </a:r>
          </a:p>
          <a:p>
            <a:pPr>
              <a:spcAft>
                <a:spcPts val="600"/>
              </a:spcAft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Cobertura:</a:t>
            </a:r>
            <a:r>
              <a:rPr lang="es-MX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>
              <a:spcAft>
                <a:spcPts val="600"/>
              </a:spcAft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Componentes de apoyo:</a:t>
            </a:r>
          </a:p>
          <a:p>
            <a:pPr marL="238110" indent="-23811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Financiamiento</a:t>
            </a:r>
          </a:p>
          <a:p>
            <a:pPr marL="238110" indent="-23811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Garantías</a:t>
            </a:r>
          </a:p>
          <a:p>
            <a:pPr marL="238110" indent="-23811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Apoyo en tasa de interés (1%)</a:t>
            </a:r>
          </a:p>
          <a:p>
            <a:pPr marL="238110" indent="-23811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Validaciones técnicas</a:t>
            </a:r>
          </a:p>
          <a:p>
            <a:pPr marL="238110" indent="-23811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Fianza</a:t>
            </a:r>
          </a:p>
          <a:p>
            <a:pPr>
              <a:spcAft>
                <a:spcPts val="600"/>
              </a:spcAft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 de Crédito: 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De largo plazo para la </a:t>
            </a:r>
            <a:r>
              <a:rPr lang="es-MX" u="sng" dirty="0">
                <a:solidFill>
                  <a:schemeClr val="tx2">
                    <a:lumMod val="75000"/>
                  </a:schemeClr>
                </a:solidFill>
              </a:rPr>
              <a:t>sustitución y modernización de equipos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39700" y="590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2800" b="1" dirty="0">
                <a:solidFill>
                  <a:srgbClr val="051954"/>
                </a:solidFill>
                <a:latin typeface="+mn-lt"/>
                <a:ea typeface="ＭＳ Ｐゴシック" charset="0"/>
                <a:cs typeface="Helvetica" charset="0"/>
              </a:rPr>
              <a:t>El </a:t>
            </a:r>
            <a:r>
              <a:rPr lang="es-MX" sz="2400" b="1" dirty="0">
                <a:solidFill>
                  <a:srgbClr val="051954"/>
                </a:solidFill>
                <a:latin typeface="+mn-lt"/>
                <a:ea typeface="ＭＳ Ｐゴシック" charset="0"/>
                <a:cs typeface="Helvetica" charset="0"/>
              </a:rPr>
              <a:t>Programa</a:t>
            </a:r>
            <a:r>
              <a:rPr lang="es-MX" sz="2800" b="1" dirty="0">
                <a:solidFill>
                  <a:srgbClr val="051954"/>
                </a:solidFill>
                <a:latin typeface="+mn-lt"/>
                <a:ea typeface="ＭＳ Ｐゴシック" charset="0"/>
                <a:cs typeface="Helvetica" charset="0"/>
              </a:rPr>
              <a:t> de Eficiencia Energética de FIRA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1011500"/>
            <a:ext cx="1311816" cy="288052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332" y="59000"/>
            <a:ext cx="1012024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00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28260" y="80010"/>
            <a:ext cx="8605860" cy="952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-MX" sz="2400" b="1" dirty="0">
                <a:solidFill>
                  <a:srgbClr val="051954"/>
                </a:solidFill>
                <a:latin typeface="+mn-lt"/>
                <a:ea typeface="ＭＳ Ｐゴシック" charset="0"/>
                <a:cs typeface="Helvetica" charset="0"/>
              </a:rPr>
              <a:t>Para reducir el riesgo tecnológico, se han seleccionado seis tecnologías de uso común en procesos agroindustriales:</a:t>
            </a:r>
          </a:p>
        </p:txBody>
      </p:sp>
      <p:graphicFrame>
        <p:nvGraphicFramePr>
          <p:cNvPr id="9" name="Diagrama 8"/>
          <p:cNvGraphicFramePr/>
          <p:nvPr>
            <p:extLst/>
          </p:nvPr>
        </p:nvGraphicFramePr>
        <p:xfrm>
          <a:off x="3506936" y="1136496"/>
          <a:ext cx="5167164" cy="4578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/>
          <p:cNvGraphicFramePr/>
          <p:nvPr>
            <p:extLst/>
          </p:nvPr>
        </p:nvGraphicFramePr>
        <p:xfrm>
          <a:off x="703099" y="2298700"/>
          <a:ext cx="3095328" cy="207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Elipse 10"/>
          <p:cNvSpPr/>
          <p:nvPr/>
        </p:nvSpPr>
        <p:spPr>
          <a:xfrm>
            <a:off x="122398" y="2497531"/>
            <a:ext cx="491801" cy="528165"/>
          </a:xfrm>
          <a:prstGeom prst="ellipse">
            <a:avLst/>
          </a:prstGeom>
          <a:blipFill rotWithShape="1">
            <a:blip r:embed="rId1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Elipse 12"/>
          <p:cNvSpPr/>
          <p:nvPr/>
        </p:nvSpPr>
        <p:spPr>
          <a:xfrm>
            <a:off x="122398" y="3437331"/>
            <a:ext cx="491801" cy="528165"/>
          </a:xfrm>
          <a:prstGeom prst="ellipse">
            <a:avLst/>
          </a:prstGeom>
          <a:blipFill rotWithShape="1">
            <a:blip r:embed="rId1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72761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3538" y="447482"/>
            <a:ext cx="8262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Instrumentos del Programa Eficiencia Energética.</a:t>
            </a:r>
          </a:p>
        </p:txBody>
      </p:sp>
      <p:pic>
        <p:nvPicPr>
          <p:cNvPr id="7" name="Picture 2" descr="https://encrypted-tbn3.gstatic.com/images?q=tbn:ANd9GcT50oiVl9JBEXnVN-7Jl9IGk8o_N8hKry7SM9LEm1mrB5SoFuOtl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9" t="6563" r="16001" b="42471"/>
          <a:stretch/>
        </p:blipFill>
        <p:spPr bwMode="auto">
          <a:xfrm>
            <a:off x="179512" y="1805262"/>
            <a:ext cx="408139" cy="48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3.gstatic.com/images?q=tbn:ANd9GcT50oiVl9JBEXnVN-7Jl9IGk8o_N8hKry7SM9LEm1mrB5SoFuOtl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9" t="6563" r="16001" b="42471"/>
          <a:stretch/>
        </p:blipFill>
        <p:spPr bwMode="auto">
          <a:xfrm>
            <a:off x="179512" y="3317430"/>
            <a:ext cx="408139" cy="48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4 Rectángulo"/>
          <p:cNvSpPr/>
          <p:nvPr/>
        </p:nvSpPr>
        <p:spPr>
          <a:xfrm>
            <a:off x="413538" y="1101852"/>
            <a:ext cx="8478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600" b="1" i="1" dirty="0">
                <a:solidFill>
                  <a:schemeClr val="accent3">
                    <a:lumMod val="75000"/>
                  </a:schemeClr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El programa utiliza instrumentos que buscan asegurar a las empresas,  que los ahorros generados por las inversiones realizadas, permitirán su recuperación.</a:t>
            </a:r>
            <a:endParaRPr lang="es-MX" sz="1600" b="1" dirty="0">
              <a:solidFill>
                <a:schemeClr val="accent3">
                  <a:lumMod val="75000"/>
                </a:schemeClr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" name="14 Rectángulo"/>
          <p:cNvSpPr/>
          <p:nvPr/>
        </p:nvSpPr>
        <p:spPr>
          <a:xfrm>
            <a:off x="467544" y="1805262"/>
            <a:ext cx="8352928" cy="337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85725" algn="just">
              <a:lnSpc>
                <a:spcPct val="130000"/>
              </a:lnSpc>
              <a:spcBef>
                <a:spcPts val="338"/>
              </a:spcBef>
              <a:spcAft>
                <a:spcPts val="338"/>
              </a:spcAft>
            </a:pPr>
            <a:r>
              <a:rPr lang="es-ES_tradnl" sz="2000" u="sng" dirty="0">
                <a:solidFill>
                  <a:schemeClr val="tx2">
                    <a:lumMod val="75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Instrumentos no financieros:</a:t>
            </a:r>
            <a:r>
              <a:rPr lang="es-ES_tradnl" sz="2000" dirty="0">
                <a:solidFill>
                  <a:schemeClr val="tx2">
                    <a:lumMod val="75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marL="514350" lvl="1" indent="-257175" algn="just">
              <a:buClr>
                <a:srgbClr val="FFDB69"/>
              </a:buClr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tx2">
                    <a:lumMod val="75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Validación de proveedores y proyectos </a:t>
            </a:r>
          </a:p>
          <a:p>
            <a:pPr marL="514350" lvl="1" indent="-257175" algn="just">
              <a:buClr>
                <a:srgbClr val="FFDB69"/>
              </a:buClr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tx2">
                    <a:lumMod val="75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Contrato estándar para pactar el compromiso de ahorro energético</a:t>
            </a:r>
          </a:p>
          <a:p>
            <a:pPr marL="514350" lvl="1" indent="-257175" algn="just">
              <a:spcBef>
                <a:spcPts val="338"/>
              </a:spcBef>
              <a:buClr>
                <a:srgbClr val="FFDB69"/>
              </a:buClr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tx2">
                    <a:lumMod val="75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MRV de los ahorros en energía.</a:t>
            </a:r>
            <a:endParaRPr lang="es-MX" dirty="0">
              <a:solidFill>
                <a:schemeClr val="tx2">
                  <a:lumMod val="75000"/>
                </a:schemeClr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indent="-85725" algn="just">
              <a:lnSpc>
                <a:spcPct val="130000"/>
              </a:lnSpc>
              <a:spcBef>
                <a:spcPts val="338"/>
              </a:spcBef>
              <a:spcAft>
                <a:spcPts val="338"/>
              </a:spcAft>
            </a:pPr>
            <a:r>
              <a:rPr lang="es-ES_tradnl" sz="2000" u="sng" dirty="0">
                <a:solidFill>
                  <a:schemeClr val="tx2">
                    <a:lumMod val="75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Los instrumentos financieros:</a:t>
            </a:r>
            <a:r>
              <a:rPr lang="es-ES_tradnl" sz="2000" dirty="0">
                <a:solidFill>
                  <a:schemeClr val="tx2">
                    <a:lumMod val="75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marL="514350" lvl="1" indent="-257175" algn="just">
              <a:spcBef>
                <a:spcPts val="338"/>
              </a:spcBef>
              <a:buClr>
                <a:srgbClr val="FFDB69"/>
              </a:buClr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tx2">
                    <a:lumMod val="75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Línea de crédito y garantía FIRA </a:t>
            </a:r>
          </a:p>
          <a:p>
            <a:pPr marL="514350" lvl="1" indent="-257175" algn="just">
              <a:spcBef>
                <a:spcPts val="338"/>
              </a:spcBef>
              <a:buClr>
                <a:srgbClr val="FFDB69"/>
              </a:buClr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tx2">
                    <a:lumMod val="75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Fianza en caso de que los ahorros energéticos no se generen. </a:t>
            </a:r>
            <a:endParaRPr lang="es-MX" dirty="0">
              <a:solidFill>
                <a:schemeClr val="tx2">
                  <a:lumMod val="75000"/>
                </a:schemeClr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14350" lvl="1" indent="-257175" algn="just">
              <a:spcBef>
                <a:spcPts val="338"/>
              </a:spcBef>
              <a:buClr>
                <a:srgbClr val="FFDB69"/>
              </a:buClr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tx2">
                    <a:lumMod val="75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Estímulo financiero equivalente a 100 puntos base sobre la tasa de interés por medio del Programa de Apoyo a Proyectos Sostenibles. </a:t>
            </a:r>
            <a:r>
              <a:rPr lang="es-ES_tradnl" sz="1600" dirty="0">
                <a:solidFill>
                  <a:schemeClr val="tx2">
                    <a:lumMod val="75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(sujeto al cumplimiento del programa)</a:t>
            </a:r>
            <a:endParaRPr lang="es-ES" sz="1600" dirty="0">
              <a:solidFill>
                <a:schemeClr val="tx2">
                  <a:lumMod val="75000"/>
                </a:schemeClr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517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lecha derecha 22"/>
          <p:cNvSpPr/>
          <p:nvPr/>
        </p:nvSpPr>
        <p:spPr>
          <a:xfrm>
            <a:off x="827212" y="2021656"/>
            <a:ext cx="7558119" cy="1711747"/>
          </a:xfrm>
          <a:prstGeom prst="rightArrow">
            <a:avLst>
              <a:gd name="adj1" fmla="val 50000"/>
              <a:gd name="adj2" fmla="val 4094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25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1266484" y="2764187"/>
            <a:ext cx="226919" cy="2114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25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8" name="Conector recto de flecha 27"/>
          <p:cNvCxnSpPr/>
          <p:nvPr/>
        </p:nvCxnSpPr>
        <p:spPr>
          <a:xfrm flipV="1">
            <a:off x="1379943" y="1758376"/>
            <a:ext cx="1" cy="846034"/>
          </a:xfrm>
          <a:prstGeom prst="straightConnector1">
            <a:avLst/>
          </a:prstGeom>
          <a:ln w="44450" cap="rnd" cmpd="sng">
            <a:solidFill>
              <a:schemeClr val="accent1">
                <a:lumMod val="50000"/>
              </a:schemeClr>
            </a:solidFill>
            <a:bevel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871790" y="1296929"/>
            <a:ext cx="1016304" cy="384592"/>
          </a:xfrm>
          <a:prstGeom prst="rect">
            <a:avLst/>
          </a:prstGeom>
          <a:noFill/>
        </p:spPr>
        <p:txBody>
          <a:bodyPr wrap="none" lIns="57150" tIns="28575" rIns="57150" bIns="28575">
            <a:spAutoFit/>
          </a:bodyPr>
          <a:lstStyle/>
          <a:p>
            <a:pPr algn="ctr"/>
            <a:r>
              <a:rPr lang="es-MX" sz="1062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Registro </a:t>
            </a:r>
          </a:p>
          <a:p>
            <a:pPr algn="ctr"/>
            <a:r>
              <a:rPr lang="es-MX" sz="1062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del proveedor</a:t>
            </a:r>
          </a:p>
        </p:txBody>
      </p:sp>
      <p:sp>
        <p:nvSpPr>
          <p:cNvPr id="36" name="Elipse 35"/>
          <p:cNvSpPr/>
          <p:nvPr/>
        </p:nvSpPr>
        <p:spPr>
          <a:xfrm>
            <a:off x="1945348" y="2771787"/>
            <a:ext cx="226919" cy="2114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25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7" name="Conector recto de flecha 36"/>
          <p:cNvCxnSpPr/>
          <p:nvPr/>
        </p:nvCxnSpPr>
        <p:spPr>
          <a:xfrm flipH="1">
            <a:off x="2058808" y="3129378"/>
            <a:ext cx="451" cy="803729"/>
          </a:xfrm>
          <a:prstGeom prst="straightConnector1">
            <a:avLst/>
          </a:prstGeom>
          <a:ln w="44450" cap="rnd" cmpd="sng">
            <a:solidFill>
              <a:schemeClr val="accent1">
                <a:lumMod val="50000"/>
              </a:schemeClr>
            </a:solidFill>
            <a:bevel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ángulo 37"/>
          <p:cNvSpPr/>
          <p:nvPr/>
        </p:nvSpPr>
        <p:spPr>
          <a:xfrm>
            <a:off x="1373443" y="3943267"/>
            <a:ext cx="1352767" cy="548035"/>
          </a:xfrm>
          <a:prstGeom prst="rect">
            <a:avLst/>
          </a:prstGeom>
          <a:noFill/>
        </p:spPr>
        <p:txBody>
          <a:bodyPr wrap="square" lIns="57150" tIns="28575" rIns="57150" bIns="28575">
            <a:spAutoFit/>
          </a:bodyPr>
          <a:lstStyle/>
          <a:p>
            <a:pPr algn="ctr"/>
            <a:r>
              <a:rPr lang="es-MX" sz="1062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Propuesta Técnico Económica (Proyecto)</a:t>
            </a:r>
          </a:p>
        </p:txBody>
      </p:sp>
      <p:sp>
        <p:nvSpPr>
          <p:cNvPr id="39" name="Elipse 38"/>
          <p:cNvSpPr/>
          <p:nvPr/>
        </p:nvSpPr>
        <p:spPr>
          <a:xfrm>
            <a:off x="2652113" y="2764187"/>
            <a:ext cx="226919" cy="2114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25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40" name="Conector recto de flecha 39"/>
          <p:cNvCxnSpPr/>
          <p:nvPr/>
        </p:nvCxnSpPr>
        <p:spPr>
          <a:xfrm flipV="1">
            <a:off x="2765572" y="1758376"/>
            <a:ext cx="1" cy="846034"/>
          </a:xfrm>
          <a:prstGeom prst="straightConnector1">
            <a:avLst/>
          </a:prstGeom>
          <a:ln w="44450" cap="rnd" cmpd="sng">
            <a:solidFill>
              <a:schemeClr val="accent1">
                <a:lumMod val="50000"/>
              </a:schemeClr>
            </a:solidFill>
            <a:bevel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ángulo 40"/>
          <p:cNvSpPr/>
          <p:nvPr/>
        </p:nvSpPr>
        <p:spPr>
          <a:xfrm>
            <a:off x="3103797" y="4067007"/>
            <a:ext cx="681277" cy="221151"/>
          </a:xfrm>
          <a:prstGeom prst="rect">
            <a:avLst/>
          </a:prstGeom>
          <a:noFill/>
        </p:spPr>
        <p:txBody>
          <a:bodyPr wrap="none" lIns="57150" tIns="28575" rIns="57150" bIns="28575">
            <a:spAutoFit/>
          </a:bodyPr>
          <a:lstStyle/>
          <a:p>
            <a:pPr algn="ctr"/>
            <a:r>
              <a:rPr lang="es-MX" sz="1062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Contrato</a:t>
            </a:r>
          </a:p>
        </p:txBody>
      </p:sp>
      <p:sp>
        <p:nvSpPr>
          <p:cNvPr id="42" name="Elipse 41"/>
          <p:cNvSpPr/>
          <p:nvPr/>
        </p:nvSpPr>
        <p:spPr>
          <a:xfrm>
            <a:off x="3330977" y="2771787"/>
            <a:ext cx="226919" cy="2114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25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43" name="Conector recto de flecha 42"/>
          <p:cNvCxnSpPr/>
          <p:nvPr/>
        </p:nvCxnSpPr>
        <p:spPr>
          <a:xfrm flipH="1">
            <a:off x="3444437" y="3129378"/>
            <a:ext cx="451" cy="803729"/>
          </a:xfrm>
          <a:prstGeom prst="straightConnector1">
            <a:avLst/>
          </a:prstGeom>
          <a:ln w="44450" cap="rnd" cmpd="sng">
            <a:solidFill>
              <a:schemeClr val="accent1">
                <a:lumMod val="50000"/>
              </a:schemeClr>
            </a:solidFill>
            <a:bevel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/>
          <p:cNvSpPr/>
          <p:nvPr/>
        </p:nvSpPr>
        <p:spPr>
          <a:xfrm>
            <a:off x="2322341" y="1294172"/>
            <a:ext cx="886461" cy="384592"/>
          </a:xfrm>
          <a:prstGeom prst="rect">
            <a:avLst/>
          </a:prstGeom>
          <a:noFill/>
        </p:spPr>
        <p:txBody>
          <a:bodyPr wrap="none" lIns="57150" tIns="28575" rIns="57150" bIns="28575">
            <a:spAutoFit/>
          </a:bodyPr>
          <a:lstStyle/>
          <a:p>
            <a:pPr algn="ctr"/>
            <a:r>
              <a:rPr lang="es-MX" sz="1062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Validación</a:t>
            </a:r>
          </a:p>
          <a:p>
            <a:pPr algn="ctr"/>
            <a:r>
              <a:rPr lang="es-MX" sz="1062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proyecto</a:t>
            </a:r>
          </a:p>
        </p:txBody>
      </p:sp>
      <p:sp>
        <p:nvSpPr>
          <p:cNvPr id="45" name="Elipse 44"/>
          <p:cNvSpPr/>
          <p:nvPr/>
        </p:nvSpPr>
        <p:spPr>
          <a:xfrm>
            <a:off x="3992049" y="2764187"/>
            <a:ext cx="226919" cy="2114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25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46" name="Conector recto de flecha 45"/>
          <p:cNvCxnSpPr/>
          <p:nvPr/>
        </p:nvCxnSpPr>
        <p:spPr>
          <a:xfrm flipV="1">
            <a:off x="4105508" y="1758376"/>
            <a:ext cx="1" cy="846034"/>
          </a:xfrm>
          <a:prstGeom prst="straightConnector1">
            <a:avLst/>
          </a:prstGeom>
          <a:ln w="44450" cap="rnd" cmpd="sng">
            <a:solidFill>
              <a:schemeClr val="accent1">
                <a:lumMod val="50000"/>
              </a:schemeClr>
            </a:solidFill>
            <a:bevel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ipse 46"/>
          <p:cNvSpPr/>
          <p:nvPr/>
        </p:nvSpPr>
        <p:spPr>
          <a:xfrm>
            <a:off x="4670913" y="2771787"/>
            <a:ext cx="226919" cy="211487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25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48" name="Conector recto de flecha 47"/>
          <p:cNvCxnSpPr/>
          <p:nvPr/>
        </p:nvCxnSpPr>
        <p:spPr>
          <a:xfrm flipH="1">
            <a:off x="4784373" y="3129378"/>
            <a:ext cx="451" cy="803729"/>
          </a:xfrm>
          <a:prstGeom prst="straightConnector1">
            <a:avLst/>
          </a:prstGeom>
          <a:ln w="44450" cap="rnd" cmpd="sng">
            <a:solidFill>
              <a:schemeClr val="accent1">
                <a:lumMod val="50000"/>
              </a:schemeClr>
            </a:solidFill>
            <a:bevel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ángulo 48"/>
          <p:cNvSpPr/>
          <p:nvPr/>
        </p:nvSpPr>
        <p:spPr>
          <a:xfrm>
            <a:off x="4222522" y="3956399"/>
            <a:ext cx="1123706" cy="384592"/>
          </a:xfrm>
          <a:prstGeom prst="rect">
            <a:avLst/>
          </a:prstGeom>
          <a:noFill/>
        </p:spPr>
        <p:txBody>
          <a:bodyPr wrap="none" lIns="57150" tIns="28575" rIns="57150" bIns="28575">
            <a:spAutoFit/>
          </a:bodyPr>
          <a:lstStyle/>
          <a:p>
            <a:pPr algn="ctr"/>
            <a:r>
              <a:rPr lang="es-MX" sz="1062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Disposición del</a:t>
            </a:r>
          </a:p>
          <a:p>
            <a:pPr algn="ctr"/>
            <a:r>
              <a:rPr lang="es-MX" sz="1062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Crédito</a:t>
            </a:r>
          </a:p>
        </p:txBody>
      </p:sp>
      <p:sp>
        <p:nvSpPr>
          <p:cNvPr id="50" name="Elipse 49"/>
          <p:cNvSpPr/>
          <p:nvPr/>
        </p:nvSpPr>
        <p:spPr>
          <a:xfrm>
            <a:off x="5377678" y="2764187"/>
            <a:ext cx="226919" cy="2114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25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1" name="Conector recto de flecha 50"/>
          <p:cNvCxnSpPr/>
          <p:nvPr/>
        </p:nvCxnSpPr>
        <p:spPr>
          <a:xfrm flipV="1">
            <a:off x="5491137" y="1758376"/>
            <a:ext cx="1" cy="846034"/>
          </a:xfrm>
          <a:prstGeom prst="straightConnector1">
            <a:avLst/>
          </a:prstGeom>
          <a:ln w="44450" cap="rnd" cmpd="sng">
            <a:solidFill>
              <a:schemeClr val="accent1">
                <a:lumMod val="50000"/>
              </a:schemeClr>
            </a:solidFill>
            <a:bevel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ángulo 51"/>
          <p:cNvSpPr/>
          <p:nvPr/>
        </p:nvSpPr>
        <p:spPr>
          <a:xfrm>
            <a:off x="4972569" y="1250625"/>
            <a:ext cx="1037143" cy="548035"/>
          </a:xfrm>
          <a:prstGeom prst="rect">
            <a:avLst/>
          </a:prstGeom>
          <a:noFill/>
        </p:spPr>
        <p:txBody>
          <a:bodyPr wrap="none" lIns="57150" tIns="28575" rIns="57150" bIns="28575">
            <a:spAutoFit/>
          </a:bodyPr>
          <a:lstStyle/>
          <a:p>
            <a:pPr algn="ctr"/>
            <a:r>
              <a:rPr lang="es-MX" sz="1062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Instalación de</a:t>
            </a:r>
          </a:p>
          <a:p>
            <a:pPr algn="ctr"/>
            <a:r>
              <a:rPr lang="es-MX" sz="1062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Equipos y </a:t>
            </a:r>
          </a:p>
          <a:p>
            <a:pPr algn="ctr"/>
            <a:r>
              <a:rPr lang="es-MX" sz="1062" b="1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chatarrización</a:t>
            </a:r>
            <a:endParaRPr lang="es-MX" sz="1062" b="1" dirty="0">
              <a:ln w="0"/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3" name="Elipse 52"/>
          <p:cNvSpPr/>
          <p:nvPr/>
        </p:nvSpPr>
        <p:spPr>
          <a:xfrm>
            <a:off x="6056542" y="2771787"/>
            <a:ext cx="226919" cy="2114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25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4" name="Conector recto de flecha 53"/>
          <p:cNvCxnSpPr/>
          <p:nvPr/>
        </p:nvCxnSpPr>
        <p:spPr>
          <a:xfrm flipH="1">
            <a:off x="6170002" y="3129378"/>
            <a:ext cx="451" cy="803729"/>
          </a:xfrm>
          <a:prstGeom prst="straightConnector1">
            <a:avLst/>
          </a:prstGeom>
          <a:ln w="44450" cap="rnd" cmpd="sng">
            <a:solidFill>
              <a:schemeClr val="accent1">
                <a:lumMod val="50000"/>
              </a:schemeClr>
            </a:solidFill>
            <a:bevel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ángulo 54"/>
          <p:cNvSpPr/>
          <p:nvPr/>
        </p:nvSpPr>
        <p:spPr>
          <a:xfrm>
            <a:off x="5638613" y="3956399"/>
            <a:ext cx="1062791" cy="384592"/>
          </a:xfrm>
          <a:prstGeom prst="rect">
            <a:avLst/>
          </a:prstGeom>
          <a:noFill/>
        </p:spPr>
        <p:txBody>
          <a:bodyPr wrap="none" lIns="57150" tIns="28575" rIns="57150" bIns="28575">
            <a:spAutoFit/>
          </a:bodyPr>
          <a:lstStyle/>
          <a:p>
            <a:pPr algn="ctr"/>
            <a:r>
              <a:rPr lang="es-MX" sz="1062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Verificación</a:t>
            </a:r>
          </a:p>
          <a:p>
            <a:pPr algn="ctr"/>
            <a:r>
              <a:rPr lang="es-MX" sz="1062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instalación</a:t>
            </a:r>
          </a:p>
        </p:txBody>
      </p:sp>
      <p:sp>
        <p:nvSpPr>
          <p:cNvPr id="56" name="Rectángulo 55"/>
          <p:cNvSpPr/>
          <p:nvPr/>
        </p:nvSpPr>
        <p:spPr>
          <a:xfrm>
            <a:off x="3624214" y="1259846"/>
            <a:ext cx="1008289" cy="384592"/>
          </a:xfrm>
          <a:prstGeom prst="rect">
            <a:avLst/>
          </a:prstGeom>
          <a:noFill/>
        </p:spPr>
        <p:txBody>
          <a:bodyPr wrap="none" lIns="57150" tIns="28575" rIns="57150" bIns="28575">
            <a:spAutoFit/>
          </a:bodyPr>
          <a:lstStyle/>
          <a:p>
            <a:pPr algn="ctr"/>
            <a:r>
              <a:rPr lang="es-MX" sz="1062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Otorgamiento</a:t>
            </a:r>
          </a:p>
          <a:p>
            <a:pPr algn="ctr"/>
            <a:r>
              <a:rPr lang="es-MX" sz="1062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fianza</a:t>
            </a:r>
          </a:p>
        </p:txBody>
      </p:sp>
      <p:sp>
        <p:nvSpPr>
          <p:cNvPr id="57" name="Elipse 56"/>
          <p:cNvSpPr/>
          <p:nvPr/>
        </p:nvSpPr>
        <p:spPr>
          <a:xfrm>
            <a:off x="6702344" y="2764187"/>
            <a:ext cx="226919" cy="2114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25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8" name="Conector recto de flecha 57"/>
          <p:cNvCxnSpPr/>
          <p:nvPr/>
        </p:nvCxnSpPr>
        <p:spPr>
          <a:xfrm flipV="1">
            <a:off x="6815803" y="1758376"/>
            <a:ext cx="1" cy="846034"/>
          </a:xfrm>
          <a:prstGeom prst="straightConnector1">
            <a:avLst/>
          </a:prstGeom>
          <a:ln w="44450" cap="rnd" cmpd="sng">
            <a:solidFill>
              <a:schemeClr val="accent1">
                <a:lumMod val="50000"/>
              </a:schemeClr>
            </a:solidFill>
            <a:bevel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ángulo 58"/>
          <p:cNvSpPr/>
          <p:nvPr/>
        </p:nvSpPr>
        <p:spPr>
          <a:xfrm>
            <a:off x="6352540" y="1296929"/>
            <a:ext cx="926536" cy="384592"/>
          </a:xfrm>
          <a:prstGeom prst="rect">
            <a:avLst/>
          </a:prstGeom>
          <a:noFill/>
        </p:spPr>
        <p:txBody>
          <a:bodyPr wrap="none" lIns="57150" tIns="28575" rIns="57150" bIns="28575">
            <a:spAutoFit/>
          </a:bodyPr>
          <a:lstStyle/>
          <a:p>
            <a:pPr algn="ctr"/>
            <a:r>
              <a:rPr lang="es-MX" sz="1062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Verificación </a:t>
            </a:r>
          </a:p>
          <a:p>
            <a:pPr algn="ctr"/>
            <a:r>
              <a:rPr lang="es-MX" sz="1062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ahorro</a:t>
            </a:r>
          </a:p>
        </p:txBody>
      </p:sp>
      <p:sp>
        <p:nvSpPr>
          <p:cNvPr id="60" name="Elipse 59"/>
          <p:cNvSpPr/>
          <p:nvPr/>
        </p:nvSpPr>
        <p:spPr>
          <a:xfrm>
            <a:off x="7381208" y="2771787"/>
            <a:ext cx="226919" cy="2114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25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61" name="Conector recto de flecha 60"/>
          <p:cNvCxnSpPr/>
          <p:nvPr/>
        </p:nvCxnSpPr>
        <p:spPr>
          <a:xfrm flipH="1">
            <a:off x="7494668" y="3129378"/>
            <a:ext cx="451" cy="803729"/>
          </a:xfrm>
          <a:prstGeom prst="straightConnector1">
            <a:avLst/>
          </a:prstGeom>
          <a:ln w="44450" cap="rnd" cmpd="sng">
            <a:solidFill>
              <a:schemeClr val="accent1">
                <a:lumMod val="50000"/>
              </a:schemeClr>
            </a:solidFill>
            <a:bevel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ángulo 61"/>
          <p:cNvSpPr/>
          <p:nvPr/>
        </p:nvSpPr>
        <p:spPr>
          <a:xfrm>
            <a:off x="6649456" y="3903500"/>
            <a:ext cx="1707344" cy="384592"/>
          </a:xfrm>
          <a:prstGeom prst="rect">
            <a:avLst/>
          </a:prstGeom>
          <a:noFill/>
        </p:spPr>
        <p:txBody>
          <a:bodyPr wrap="square" lIns="57150" tIns="28575" rIns="57150" bIns="28575">
            <a:spAutoFit/>
          </a:bodyPr>
          <a:lstStyle/>
          <a:p>
            <a:pPr algn="ctr"/>
            <a:r>
              <a:rPr lang="es-MX" sz="1062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Ejecución de garantías</a:t>
            </a:r>
          </a:p>
          <a:p>
            <a:pPr algn="ctr"/>
            <a:r>
              <a:rPr lang="es-MX" sz="1062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(Si es el caso)</a:t>
            </a:r>
          </a:p>
        </p:txBody>
      </p:sp>
      <p:sp>
        <p:nvSpPr>
          <p:cNvPr id="63" name="Título 1"/>
          <p:cNvSpPr txBox="1">
            <a:spLocks/>
          </p:cNvSpPr>
          <p:nvPr/>
        </p:nvSpPr>
        <p:spPr>
          <a:xfrm>
            <a:off x="468630" y="194075"/>
            <a:ext cx="7805249" cy="72503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11470" rtl="0" eaLnBrk="1" latinLnBrk="0" hangingPunct="1"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>
                <a:solidFill>
                  <a:srgbClr val="051954"/>
                </a:solidFill>
                <a:latin typeface="+mn-lt"/>
                <a:ea typeface="ＭＳ Ｐゴシック" charset="0"/>
                <a:cs typeface="Helvetica" charset="0"/>
              </a:rPr>
              <a:t>Procedimiento del Programa de Eficiencia Energética de FIRA.</a:t>
            </a:r>
          </a:p>
        </p:txBody>
      </p:sp>
    </p:spTree>
    <p:extLst>
      <p:ext uri="{BB962C8B-B14F-4D97-AF65-F5344CB8AC3E}">
        <p14:creationId xmlns:p14="http://schemas.microsoft.com/office/powerpoint/2010/main" val="2078996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/>
          <p:nvPr/>
        </p:nvPicPr>
        <p:blipFill rotWithShape="1">
          <a:blip r:embed="rId3"/>
          <a:srcRect l="14935" t="20227" r="31264" b="6419"/>
          <a:stretch/>
        </p:blipFill>
        <p:spPr bwMode="auto">
          <a:xfrm>
            <a:off x="82068" y="1244459"/>
            <a:ext cx="4068691" cy="2505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79974" y="31983"/>
            <a:ext cx="8788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El Programa requiere de herramientas tecnológicas (TI) para facilitar su implementación. (Validación de proveedores y proyectos)</a:t>
            </a:r>
          </a:p>
        </p:txBody>
      </p:sp>
      <p:sp>
        <p:nvSpPr>
          <p:cNvPr id="11" name="14 Rectángulo"/>
          <p:cNvSpPr/>
          <p:nvPr/>
        </p:nvSpPr>
        <p:spPr>
          <a:xfrm>
            <a:off x="5708732" y="1069801"/>
            <a:ext cx="335965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MX" sz="1500" b="1" u="sng" dirty="0"/>
              <a:t>Plataforma electrónica del Programa</a:t>
            </a:r>
          </a:p>
          <a:p>
            <a:pPr algn="just">
              <a:spcAft>
                <a:spcPts val="600"/>
              </a:spcAft>
            </a:pPr>
            <a:r>
              <a:rPr lang="es-MX" sz="1500" dirty="0"/>
              <a:t>Con el apoyo del área de Sistemas de FIRA se construyo y puso en marcha, una plataforma electrónica que permite que los proveedores puedan enviar en línea su solicitud y documentación necesaria para ser validados por ANCE como proveedores confiables del Programa.</a:t>
            </a:r>
          </a:p>
          <a:p>
            <a:pPr algn="just">
              <a:spcAft>
                <a:spcPts val="600"/>
              </a:spcAft>
            </a:pPr>
            <a:r>
              <a:rPr lang="es-MX" sz="1500" dirty="0"/>
              <a:t> Así mismo, la la plataforma también permite se envíe de igual manera las solicitudes de validación de proyectos a ANCE. </a:t>
            </a:r>
          </a:p>
          <a:p>
            <a:pPr algn="just">
              <a:spcAft>
                <a:spcPts val="600"/>
              </a:spcAft>
            </a:pPr>
            <a:r>
              <a:rPr lang="es-MX" sz="1500" dirty="0"/>
              <a:t>Mediante esta herramienta es posible registrar los tiempos de respuesta de ANCE y garantizar un mejor servicio dentro del Programa. (</a:t>
            </a:r>
            <a:r>
              <a:rPr lang="es-MX" sz="1500" dirty="0" err="1"/>
              <a:t>Workflow</a:t>
            </a:r>
            <a:r>
              <a:rPr lang="es-MX" sz="1500" dirty="0"/>
              <a:t>)</a:t>
            </a:r>
          </a:p>
        </p:txBody>
      </p:sp>
      <p:pic>
        <p:nvPicPr>
          <p:cNvPr id="8" name="Imagen 7"/>
          <p:cNvPicPr/>
          <p:nvPr/>
        </p:nvPicPr>
        <p:blipFill rotWithShape="1">
          <a:blip r:embed="rId4"/>
          <a:srcRect l="25289" t="25357" r="41955" b="10042"/>
          <a:stretch/>
        </p:blipFill>
        <p:spPr bwMode="auto">
          <a:xfrm>
            <a:off x="2496620" y="2675433"/>
            <a:ext cx="3133618" cy="2914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217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9974" y="31983"/>
            <a:ext cx="8262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El Programa requiere de herramientas tecnológicas (TI) para facilitar su implementación (</a:t>
            </a:r>
            <a:r>
              <a:rPr lang="es-MX" sz="2400" b="1" dirty="0" err="1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MRV</a:t>
            </a: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). </a:t>
            </a:r>
          </a:p>
        </p:txBody>
      </p:sp>
      <p:pic>
        <p:nvPicPr>
          <p:cNvPr id="6" name="Imagen 5"/>
          <p:cNvPicPr/>
          <p:nvPr/>
        </p:nvPicPr>
        <p:blipFill rotWithShape="1">
          <a:blip r:embed="rId3"/>
          <a:srcRect l="6551" t="22665" r="15689" b="33691"/>
          <a:stretch/>
        </p:blipFill>
        <p:spPr>
          <a:xfrm>
            <a:off x="85345" y="1333236"/>
            <a:ext cx="2474976" cy="1279335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 rotWithShape="1">
          <a:blip r:embed="rId4"/>
          <a:srcRect l="-1" t="24982" r="28276" b="45764"/>
          <a:stretch/>
        </p:blipFill>
        <p:spPr>
          <a:xfrm>
            <a:off x="85344" y="3255310"/>
            <a:ext cx="3256845" cy="1142062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 rotWithShape="1">
          <a:blip r:embed="rId5"/>
          <a:srcRect l="3293" t="25851" r="24583" b="6374"/>
          <a:stretch/>
        </p:blipFill>
        <p:spPr>
          <a:xfrm>
            <a:off x="1145606" y="3255309"/>
            <a:ext cx="2485868" cy="220496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 rotWithShape="1">
          <a:blip r:embed="rId6"/>
          <a:srcRect l="14589" t="26141" r="6985" b="36206"/>
          <a:stretch/>
        </p:blipFill>
        <p:spPr>
          <a:xfrm>
            <a:off x="2765446" y="1371205"/>
            <a:ext cx="3625207" cy="1435961"/>
          </a:xfrm>
          <a:prstGeom prst="rect">
            <a:avLst/>
          </a:prstGeom>
        </p:spPr>
      </p:pic>
      <p:pic>
        <p:nvPicPr>
          <p:cNvPr id="13" name="Imagen 12"/>
          <p:cNvPicPr/>
          <p:nvPr/>
        </p:nvPicPr>
        <p:blipFill rotWithShape="1">
          <a:blip r:embed="rId7"/>
          <a:srcRect l="13069" t="24404" r="11765" b="18538"/>
          <a:stretch/>
        </p:blipFill>
        <p:spPr>
          <a:xfrm>
            <a:off x="3522774" y="3295317"/>
            <a:ext cx="3047843" cy="2060456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3069578" y="1063428"/>
            <a:ext cx="1706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chemeClr val="tx2">
                    <a:lumMod val="75000"/>
                  </a:schemeClr>
                </a:solidFill>
              </a:rPr>
              <a:t>3.- Alta de línea base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5344" y="3064546"/>
            <a:ext cx="2680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chemeClr val="tx2">
                    <a:lumMod val="75000"/>
                  </a:schemeClr>
                </a:solidFill>
              </a:rPr>
              <a:t>2.- Registro del proyecto validado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5344" y="1053911"/>
            <a:ext cx="2733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chemeClr val="tx2">
                    <a:lumMod val="75000"/>
                  </a:schemeClr>
                </a:solidFill>
              </a:rPr>
              <a:t>1.- Registro del proveedor validado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304710" y="2987540"/>
            <a:ext cx="3312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chemeClr val="tx2">
                    <a:lumMod val="75000"/>
                  </a:schemeClr>
                </a:solidFill>
              </a:rPr>
              <a:t>4.- Registro ahorros comprometidos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774634" y="1058777"/>
            <a:ext cx="2047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chemeClr val="tx2">
                    <a:lumMod val="75000"/>
                  </a:schemeClr>
                </a:solidFill>
              </a:rPr>
              <a:t>5.- Registro verificaciones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469983" y="3427712"/>
            <a:ext cx="2704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A todos los participantes en el Programa se les asigna una clave de acceso, solo pueden visualizar la información de su(s) proyecto(s), </a:t>
            </a:r>
            <a:r>
              <a:rPr lang="es-MX" sz="1600" dirty="0" err="1"/>
              <a:t>ANCE</a:t>
            </a:r>
            <a:r>
              <a:rPr lang="es-MX" sz="1600" dirty="0"/>
              <a:t>  tiene roles amplios</a:t>
            </a:r>
          </a:p>
        </p:txBody>
      </p:sp>
      <p:cxnSp>
        <p:nvCxnSpPr>
          <p:cNvPr id="19" name="Conector recto 18"/>
          <p:cNvCxnSpPr/>
          <p:nvPr/>
        </p:nvCxnSpPr>
        <p:spPr>
          <a:xfrm>
            <a:off x="2608690" y="1371205"/>
            <a:ext cx="0" cy="14359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3522774" y="3561411"/>
            <a:ext cx="0" cy="14359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5962339" y="1523605"/>
            <a:ext cx="0" cy="14359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Imagen 22"/>
          <p:cNvPicPr/>
          <p:nvPr/>
        </p:nvPicPr>
        <p:blipFill rotWithShape="1">
          <a:blip r:embed="rId8"/>
          <a:srcRect l="888" t="25873" r="653" b="8028"/>
          <a:stretch/>
        </p:blipFill>
        <p:spPr>
          <a:xfrm>
            <a:off x="6087291" y="1360801"/>
            <a:ext cx="3056709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183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5330</TotalTime>
  <Words>1040</Words>
  <Application>Microsoft Office PowerPoint</Application>
  <PresentationFormat>Presentación en pantalla (16:10)</PresentationFormat>
  <Paragraphs>134</Paragraphs>
  <Slides>12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Tema de Office</vt:lpstr>
      <vt:lpstr>1_Diseño personalizado</vt:lpstr>
      <vt:lpstr>Diseño personalizado</vt:lpstr>
      <vt:lpstr>Programa de Eficiencia Energética -- Implementando el ESI -- Mario Monárrez Macías</vt:lpstr>
      <vt:lpstr>Presentación de PowerPoint</vt:lpstr>
      <vt:lpstr>Para detonar la inversión en proyectos de eficiencia energética, es necesario identificar las barreras que la inhiben y sus mitigantes.  </vt:lpstr>
      <vt:lpstr>Presentación de PowerPoint</vt:lpstr>
      <vt:lpstr>Para reducir el riesgo tecnológico, se han seleccionado seis tecnologías de uso común en procesos agroindustriales: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Programa de Eficiencia Energética -- Implementando el ESI -- Mario Monárrez Macías</vt:lpstr>
    </vt:vector>
  </TitlesOfParts>
  <Company>FIRA Banco de México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VISIÓN Y PERSPECTIVAS</dc:title>
  <dc:creator>Liliana Ruede Alcocer</dc:creator>
  <cp:lastModifiedBy>Mario Monarrez Macias</cp:lastModifiedBy>
  <cp:revision>124</cp:revision>
  <cp:lastPrinted>2016-05-06T21:05:36Z</cp:lastPrinted>
  <dcterms:created xsi:type="dcterms:W3CDTF">2016-01-29T18:43:10Z</dcterms:created>
  <dcterms:modified xsi:type="dcterms:W3CDTF">2017-03-01T06:40:04Z</dcterms:modified>
</cp:coreProperties>
</file>