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74" r:id="rId3"/>
    <p:sldId id="279" r:id="rId4"/>
    <p:sldId id="273" r:id="rId5"/>
    <p:sldId id="283" r:id="rId6"/>
    <p:sldId id="276" r:id="rId7"/>
    <p:sldId id="272" r:id="rId8"/>
    <p:sldId id="281" r:id="rId9"/>
    <p:sldId id="284" r:id="rId10"/>
    <p:sldId id="280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7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B4ED5-D157-44DF-A4B2-CD27C07C0067}" type="datetimeFigureOut">
              <a:rPr lang="es-US" smtClean="0"/>
              <a:t>01/03/17</a:t>
            </a:fld>
            <a:endParaRPr lang="es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6820-DD68-4574-AD97-D773C31B7469}" type="slidenum">
              <a:rPr lang="es-US" smtClean="0"/>
              <a:t>‹Nr.›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1027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37054" y="616857"/>
            <a:ext cx="8120594" cy="563347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0654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654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068178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20809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66385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5068178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49BF1-FCD3-4395-8FF6-0047AF66228E}" type="datetime4">
              <a:rPr lang="en-US" smtClean="0"/>
              <a:pPr/>
              <a:t>marzo 1,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A861222-2C8B-4501-BE87-6797EC025925}" type="datetime4">
              <a:rPr lang="en-US" smtClean="0"/>
              <a:pPr/>
              <a:t>marzo 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483341"/>
            <a:ext cx="7024744" cy="591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423590"/>
            <a:ext cx="7263712" cy="440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Methodology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err="1" smtClean="0"/>
              <a:t>march</a:t>
            </a:r>
            <a:r>
              <a:rPr lang="es-ES" dirty="0" smtClean="0"/>
              <a:t>, 2017</a:t>
            </a:r>
            <a:endParaRPr lang="es-ES" dirty="0"/>
          </a:p>
        </p:txBody>
      </p:sp>
      <p:pic>
        <p:nvPicPr>
          <p:cNvPr id="4" name="Imagen 3" descr="BID-ES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6" y="1165988"/>
            <a:ext cx="7498554" cy="17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63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Considerations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323667" y="6180667"/>
            <a:ext cx="12275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dirty="0" smtClean="0"/>
              <a:t>Fuente : Manuales ISO50006</a:t>
            </a:r>
            <a:endParaRPr lang="es-ES" sz="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43490" y="1141658"/>
            <a:ext cx="7338510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Methodology</a:t>
            </a:r>
            <a:r>
              <a:rPr lang="es-ES" sz="2000" dirty="0" smtClean="0"/>
              <a:t> sets a </a:t>
            </a:r>
            <a:r>
              <a:rPr lang="es-ES" sz="2000" dirty="0" err="1" smtClean="0"/>
              <a:t>fixed</a:t>
            </a:r>
            <a:r>
              <a:rPr lang="es-ES" sz="2000" dirty="0" smtClean="0"/>
              <a:t> </a:t>
            </a:r>
            <a:r>
              <a:rPr lang="es-ES" sz="2000" dirty="0" err="1" smtClean="0"/>
              <a:t>price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energy</a:t>
            </a:r>
            <a:r>
              <a:rPr lang="es-ES" sz="2000" dirty="0" smtClean="0"/>
              <a:t> </a:t>
            </a:r>
            <a:r>
              <a:rPr lang="es-ES" sz="2000" dirty="0" err="1" smtClean="0"/>
              <a:t>consumed</a:t>
            </a:r>
            <a:endParaRPr lang="es-ES" sz="2000" dirty="0" smtClean="0"/>
          </a:p>
          <a:p>
            <a:pPr marL="285750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consumer</a:t>
            </a:r>
            <a:r>
              <a:rPr lang="es-ES" sz="2000" dirty="0" smtClean="0"/>
              <a:t> </a:t>
            </a:r>
            <a:r>
              <a:rPr lang="es-ES" sz="2000" dirty="0" err="1" smtClean="0"/>
              <a:t>agrees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use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equipment</a:t>
            </a:r>
            <a:r>
              <a:rPr lang="es-ES" sz="2000" dirty="0" smtClean="0"/>
              <a:t> in a </a:t>
            </a:r>
            <a:r>
              <a:rPr lang="es-ES" sz="2000" dirty="0" err="1" smtClean="0"/>
              <a:t>defined</a:t>
            </a:r>
            <a:r>
              <a:rPr lang="es-ES" sz="2000" dirty="0" smtClean="0"/>
              <a:t> </a:t>
            </a:r>
            <a:r>
              <a:rPr lang="es-ES" sz="2000" dirty="0" err="1" smtClean="0"/>
              <a:t>minimun</a:t>
            </a:r>
            <a:r>
              <a:rPr lang="es-ES" sz="2000" dirty="0" smtClean="0"/>
              <a:t> </a:t>
            </a:r>
            <a:r>
              <a:rPr lang="es-ES" sz="2000" dirty="0" err="1" smtClean="0"/>
              <a:t>level</a:t>
            </a:r>
            <a:endParaRPr lang="es-ES" sz="2000" dirty="0" smtClean="0"/>
          </a:p>
          <a:p>
            <a:pPr marL="285750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measurement</a:t>
            </a:r>
            <a:r>
              <a:rPr lang="es-ES" sz="2000" dirty="0" smtClean="0"/>
              <a:t> </a:t>
            </a:r>
            <a:r>
              <a:rPr lang="es-ES" sz="2000" dirty="0" err="1" smtClean="0"/>
              <a:t>during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base line </a:t>
            </a:r>
            <a:r>
              <a:rPr lang="es-ES" sz="2000" dirty="0" err="1" smtClean="0"/>
              <a:t>assesment</a:t>
            </a:r>
            <a:r>
              <a:rPr lang="es-ES" sz="2000" dirty="0" smtClean="0"/>
              <a:t> and </a:t>
            </a:r>
            <a:r>
              <a:rPr lang="es-ES" sz="2000" dirty="0" err="1" smtClean="0"/>
              <a:t>verificartion</a:t>
            </a:r>
            <a:r>
              <a:rPr lang="es-ES" sz="2000" dirty="0" smtClean="0"/>
              <a:t> </a:t>
            </a:r>
            <a:r>
              <a:rPr lang="es-ES" sz="2000" dirty="0" err="1" smtClean="0"/>
              <a:t>periods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performed</a:t>
            </a:r>
            <a:r>
              <a:rPr lang="es-ES" sz="2000" dirty="0" smtClean="0"/>
              <a:t> </a:t>
            </a:r>
            <a:r>
              <a:rPr lang="es-ES" sz="2000" dirty="0" err="1" smtClean="0"/>
              <a:t>using</a:t>
            </a:r>
            <a:r>
              <a:rPr lang="es-ES" sz="2000" dirty="0" smtClean="0"/>
              <a:t> </a:t>
            </a:r>
            <a:r>
              <a:rPr lang="es-ES" sz="2000" dirty="0" err="1" smtClean="0"/>
              <a:t>controlled</a:t>
            </a:r>
            <a:r>
              <a:rPr lang="es-ES" sz="2000" dirty="0" smtClean="0"/>
              <a:t> variables and </a:t>
            </a:r>
            <a:r>
              <a:rPr lang="es-ES" sz="2000" dirty="0" err="1" smtClean="0"/>
              <a:t>parameters</a:t>
            </a:r>
            <a:endParaRPr lang="es-ES" sz="2000" dirty="0"/>
          </a:p>
          <a:p>
            <a:pPr marL="285750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contract</a:t>
            </a:r>
            <a:r>
              <a:rPr lang="es-ES" sz="2000" dirty="0" smtClean="0"/>
              <a:t> </a:t>
            </a:r>
            <a:r>
              <a:rPr lang="es-ES" sz="2000" dirty="0" err="1" smtClean="0"/>
              <a:t>does</a:t>
            </a:r>
            <a:r>
              <a:rPr lang="es-ES" sz="2000" dirty="0" smtClean="0"/>
              <a:t> </a:t>
            </a:r>
            <a:r>
              <a:rPr lang="es-ES" sz="2000" dirty="0" err="1" smtClean="0"/>
              <a:t>not</a:t>
            </a:r>
            <a:r>
              <a:rPr lang="es-ES" sz="2000" dirty="0" smtClean="0"/>
              <a:t> </a:t>
            </a:r>
            <a:r>
              <a:rPr lang="es-ES" sz="2000" dirty="0" err="1" smtClean="0"/>
              <a:t>reward</a:t>
            </a:r>
            <a:r>
              <a:rPr lang="es-ES" sz="2000" dirty="0" smtClean="0"/>
              <a:t> a performance </a:t>
            </a:r>
            <a:r>
              <a:rPr lang="es-ES" sz="2000" dirty="0" err="1" smtClean="0"/>
              <a:t>beyond</a:t>
            </a:r>
            <a:r>
              <a:rPr lang="es-ES" sz="2000" dirty="0" smtClean="0"/>
              <a:t> </a:t>
            </a:r>
            <a:r>
              <a:rPr lang="es-ES" sz="2000" dirty="0" err="1" smtClean="0"/>
              <a:t>savings</a:t>
            </a:r>
            <a:r>
              <a:rPr lang="es-ES" sz="2000" dirty="0" smtClean="0"/>
              <a:t> </a:t>
            </a:r>
            <a:r>
              <a:rPr lang="es-ES" sz="2000" dirty="0" err="1" smtClean="0"/>
              <a:t>commitment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16530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4938" y="1845738"/>
            <a:ext cx="543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THANK YOU !</a:t>
            </a:r>
          </a:p>
          <a:p>
            <a:pPr algn="ctr"/>
            <a:endParaRPr lang="es-E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Ing. Adalberto Padilla Limón</a:t>
            </a:r>
          </a:p>
          <a:p>
            <a:pPr algn="ctr"/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8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padilla.energia@gmail.com</a:t>
            </a: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3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Designing</a:t>
            </a:r>
            <a:r>
              <a:rPr lang="es-ES" dirty="0" smtClean="0"/>
              <a:t> a </a:t>
            </a:r>
            <a:r>
              <a:rPr lang="es-ES" dirty="0" err="1" smtClean="0"/>
              <a:t>balanced</a:t>
            </a:r>
            <a:r>
              <a:rPr lang="es-ES" dirty="0" smtClean="0"/>
              <a:t> MR&amp;V</a:t>
            </a:r>
            <a:r>
              <a:rPr lang="is-IS" dirty="0" smtClean="0"/>
              <a:t>…</a:t>
            </a:r>
            <a:endParaRPr lang="es-ES" dirty="0"/>
          </a:p>
        </p:txBody>
      </p:sp>
      <p:pic>
        <p:nvPicPr>
          <p:cNvPr id="4" name="Marcador de contenido 3" descr="pendulo365kk061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5828"/>
          <a:stretch>
            <a:fillRect/>
          </a:stretch>
        </p:blipFill>
        <p:spPr>
          <a:xfrm>
            <a:off x="4708525" y="1423988"/>
            <a:ext cx="3598863" cy="4408487"/>
          </a:xfr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913819" y="1423435"/>
            <a:ext cx="3608812" cy="4409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</a:t>
            </a:r>
            <a:r>
              <a:rPr lang="es-ES" dirty="0" err="1" smtClean="0"/>
              <a:t>assume</a:t>
            </a:r>
            <a:r>
              <a:rPr lang="es-ES" dirty="0" smtClean="0"/>
              <a:t> a </a:t>
            </a:r>
            <a:r>
              <a:rPr lang="es-ES" dirty="0" err="1" smtClean="0"/>
              <a:t>trade</a:t>
            </a:r>
            <a:r>
              <a:rPr lang="es-ES" dirty="0" smtClean="0"/>
              <a:t>-off </a:t>
            </a:r>
            <a:r>
              <a:rPr lang="is-IS" dirty="0" smtClean="0"/>
              <a:t>…</a:t>
            </a:r>
          </a:p>
          <a:p>
            <a:endParaRPr lang="is-IS" dirty="0" smtClean="0"/>
          </a:p>
          <a:p>
            <a:pPr lvl="1"/>
            <a:r>
              <a:rPr lang="es-ES" dirty="0" smtClean="0"/>
              <a:t>T</a:t>
            </a:r>
            <a:r>
              <a:rPr lang="is-IS" dirty="0" smtClean="0"/>
              <a:t>oo simple versus too complex</a:t>
            </a:r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Too imprecise  versus totally accurate</a:t>
            </a:r>
          </a:p>
          <a:p>
            <a:pPr lvl="1"/>
            <a:endParaRPr lang="is-IS" dirty="0" smtClean="0"/>
          </a:p>
          <a:p>
            <a:pPr lvl="1"/>
            <a:r>
              <a:rPr lang="is-IS" dirty="0" smtClean="0"/>
              <a:t>Cheap versus expensive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478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6557" y="483341"/>
            <a:ext cx="7024744" cy="591329"/>
          </a:xfrm>
        </p:spPr>
        <p:txBody>
          <a:bodyPr/>
          <a:lstStyle/>
          <a:p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Eficiency</a:t>
            </a:r>
            <a:r>
              <a:rPr lang="es-ES" dirty="0" smtClean="0"/>
              <a:t> </a:t>
            </a:r>
            <a:r>
              <a:rPr lang="es-ES" dirty="0" err="1" smtClean="0"/>
              <a:t>Projects</a:t>
            </a:r>
            <a:r>
              <a:rPr lang="es-ES" dirty="0" smtClean="0"/>
              <a:t> </a:t>
            </a:r>
            <a:r>
              <a:rPr lang="es-ES" dirty="0" err="1" smtClean="0"/>
              <a:t>Scope</a:t>
            </a:r>
            <a:endParaRPr lang="es-ES" dirty="0"/>
          </a:p>
        </p:txBody>
      </p:sp>
      <p:sp>
        <p:nvSpPr>
          <p:cNvPr id="3" name="Flecha izquierda y derecha 2"/>
          <p:cNvSpPr/>
          <p:nvPr/>
        </p:nvSpPr>
        <p:spPr>
          <a:xfrm>
            <a:off x="841375" y="2936875"/>
            <a:ext cx="7328932" cy="920750"/>
          </a:xfrm>
          <a:prstGeom prst="leftRightArrow">
            <a:avLst/>
          </a:prstGeom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841374" y="1595437"/>
            <a:ext cx="2079626" cy="11509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Small </a:t>
            </a:r>
            <a:r>
              <a:rPr lang="es-ES" dirty="0" err="1" smtClean="0"/>
              <a:t>Equipment</a:t>
            </a:r>
            <a:endParaRPr lang="es-ES" dirty="0" smtClean="0"/>
          </a:p>
          <a:p>
            <a:pPr algn="ctr"/>
            <a:r>
              <a:rPr lang="es-ES" dirty="0" err="1" smtClean="0"/>
              <a:t>Sustitution</a:t>
            </a:r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3291969" y="1468437"/>
            <a:ext cx="2683175" cy="13414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Equipment</a:t>
            </a:r>
            <a:r>
              <a:rPr lang="es-ES" dirty="0" smtClean="0"/>
              <a:t> </a:t>
            </a:r>
            <a:r>
              <a:rPr lang="es-ES" dirty="0" err="1" smtClean="0"/>
              <a:t>modernization</a:t>
            </a:r>
            <a:endParaRPr lang="es-ES" dirty="0"/>
          </a:p>
        </p:txBody>
      </p:sp>
      <p:sp>
        <p:nvSpPr>
          <p:cNvPr id="7" name="Elipse 6"/>
          <p:cNvSpPr/>
          <p:nvPr/>
        </p:nvSpPr>
        <p:spPr>
          <a:xfrm>
            <a:off x="6302375" y="1595437"/>
            <a:ext cx="1820308" cy="11509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EE in </a:t>
            </a:r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57250" y="4143375"/>
            <a:ext cx="24347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Massive</a:t>
            </a:r>
            <a:endParaRPr lang="es-ES" dirty="0" smtClean="0"/>
          </a:p>
          <a:p>
            <a:r>
              <a:rPr lang="es-ES" dirty="0" smtClean="0"/>
              <a:t>No MRV (</a:t>
            </a:r>
            <a:r>
              <a:rPr lang="es-ES" dirty="0" err="1" smtClean="0"/>
              <a:t>estimated</a:t>
            </a:r>
            <a:r>
              <a:rPr lang="es-ES" dirty="0" smtClean="0"/>
              <a:t>)</a:t>
            </a:r>
          </a:p>
          <a:p>
            <a:r>
              <a:rPr lang="es-ES" dirty="0" smtClean="0"/>
              <a:t>Small </a:t>
            </a:r>
            <a:r>
              <a:rPr lang="es-ES" dirty="0" err="1"/>
              <a:t>e</a:t>
            </a:r>
            <a:r>
              <a:rPr lang="es-ES" dirty="0" err="1" smtClean="0"/>
              <a:t>quipments</a:t>
            </a:r>
            <a:endParaRPr lang="es-ES" dirty="0" smtClean="0"/>
          </a:p>
          <a:p>
            <a:r>
              <a:rPr lang="es-ES" dirty="0" err="1" smtClean="0"/>
              <a:t>Cheap</a:t>
            </a:r>
            <a:endParaRPr lang="es-ES" dirty="0" smtClean="0"/>
          </a:p>
          <a:p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small</a:t>
            </a:r>
            <a:r>
              <a:rPr lang="es-ES" dirty="0" smtClean="0"/>
              <a:t> SME</a:t>
            </a:r>
          </a:p>
          <a:p>
            <a:r>
              <a:rPr lang="es-ES" dirty="0" err="1" smtClean="0"/>
              <a:t>Don´t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insurance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539619" y="4137025"/>
            <a:ext cx="24514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Semi-Massive</a:t>
            </a:r>
            <a:endParaRPr lang="es-ES" b="1" dirty="0"/>
          </a:p>
          <a:p>
            <a:r>
              <a:rPr lang="es-ES" b="1" dirty="0" smtClean="0"/>
              <a:t>MRV </a:t>
            </a:r>
            <a:r>
              <a:rPr lang="es-ES" b="1" dirty="0" err="1" smtClean="0"/>
              <a:t>standarized</a:t>
            </a:r>
            <a:endParaRPr lang="es-ES" b="1" dirty="0" smtClean="0"/>
          </a:p>
          <a:p>
            <a:r>
              <a:rPr lang="es-ES" b="1" dirty="0" smtClean="0"/>
              <a:t>Medium and </a:t>
            </a:r>
          </a:p>
          <a:p>
            <a:r>
              <a:rPr lang="es-ES" b="1" dirty="0" err="1" smtClean="0"/>
              <a:t>standarized</a:t>
            </a:r>
            <a:r>
              <a:rPr lang="es-ES" b="1" dirty="0" smtClean="0"/>
              <a:t> </a:t>
            </a:r>
            <a:r>
              <a:rPr lang="es-ES" b="1" dirty="0" err="1" smtClean="0"/>
              <a:t>projects</a:t>
            </a:r>
            <a:endParaRPr lang="es-ES" b="1" dirty="0" smtClean="0"/>
          </a:p>
          <a:p>
            <a:r>
              <a:rPr lang="es-ES" b="1" dirty="0" err="1" smtClean="0"/>
              <a:t>Relative</a:t>
            </a:r>
            <a:r>
              <a:rPr lang="es-ES" b="1" dirty="0" smtClean="0"/>
              <a:t> </a:t>
            </a:r>
            <a:r>
              <a:rPr lang="es-ES" b="1" dirty="0" err="1" smtClean="0"/>
              <a:t>Cheap</a:t>
            </a:r>
            <a:endParaRPr lang="es-ES" b="1" dirty="0" smtClean="0"/>
          </a:p>
          <a:p>
            <a:r>
              <a:rPr lang="es-ES" b="1" dirty="0" smtClean="0"/>
              <a:t>SME</a:t>
            </a:r>
          </a:p>
          <a:p>
            <a:r>
              <a:rPr lang="es-ES" b="1" dirty="0" err="1" smtClean="0"/>
              <a:t>Insurable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26738" y="4114800"/>
            <a:ext cx="164641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 </a:t>
            </a:r>
            <a:r>
              <a:rPr lang="es-ES" dirty="0" err="1" smtClean="0"/>
              <a:t>massive</a:t>
            </a:r>
            <a:endParaRPr lang="es-ES" dirty="0" smtClean="0"/>
          </a:p>
          <a:p>
            <a:r>
              <a:rPr lang="es-ES" dirty="0" err="1" smtClean="0"/>
              <a:t>Adhoc</a:t>
            </a:r>
            <a:r>
              <a:rPr lang="es-ES" dirty="0" smtClean="0"/>
              <a:t> MRV</a:t>
            </a:r>
          </a:p>
          <a:p>
            <a:r>
              <a:rPr lang="es-ES" dirty="0" smtClean="0"/>
              <a:t>Big </a:t>
            </a:r>
            <a:r>
              <a:rPr lang="es-ES" dirty="0" err="1" smtClean="0"/>
              <a:t>projects</a:t>
            </a:r>
            <a:endParaRPr lang="es-ES" dirty="0" smtClean="0"/>
          </a:p>
          <a:p>
            <a:r>
              <a:rPr lang="es-ES" dirty="0" err="1" smtClean="0"/>
              <a:t>Expensive</a:t>
            </a:r>
            <a:endParaRPr lang="es-ES" dirty="0" smtClean="0"/>
          </a:p>
          <a:p>
            <a:r>
              <a:rPr lang="es-ES" dirty="0" smtClean="0"/>
              <a:t>SME</a:t>
            </a:r>
          </a:p>
          <a:p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insurable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81500" y="3143250"/>
            <a:ext cx="59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ESI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89780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043490" y="494213"/>
            <a:ext cx="7024744" cy="591329"/>
          </a:xfrm>
        </p:spPr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basis</a:t>
            </a:r>
            <a:r>
              <a:rPr lang="es-ES" dirty="0" smtClean="0"/>
              <a:t>: ISO50006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247024" y="1408815"/>
            <a:ext cx="41189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2000" dirty="0" err="1"/>
              <a:t>The</a:t>
            </a:r>
            <a:r>
              <a:rPr lang="es-ES" sz="2000" dirty="0"/>
              <a:t> new ISO </a:t>
            </a:r>
            <a:r>
              <a:rPr lang="es-ES" sz="2000" dirty="0" err="1"/>
              <a:t>standard</a:t>
            </a:r>
            <a:r>
              <a:rPr lang="es-ES" sz="2000" dirty="0"/>
              <a:t> </a:t>
            </a:r>
            <a:r>
              <a:rPr lang="es-ES" sz="2000" dirty="0" err="1" smtClean="0"/>
              <a:t>oriented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energy</a:t>
            </a:r>
            <a:r>
              <a:rPr lang="es-ES" sz="2000" dirty="0" smtClean="0"/>
              <a:t> </a:t>
            </a:r>
            <a:r>
              <a:rPr lang="es-ES" sz="2000" dirty="0" err="1"/>
              <a:t>baselines</a:t>
            </a:r>
            <a:r>
              <a:rPr lang="es-ES" sz="2000" dirty="0"/>
              <a:t> and performance </a:t>
            </a:r>
            <a:r>
              <a:rPr lang="es-ES" sz="2000" dirty="0" err="1" smtClean="0"/>
              <a:t>indicators</a:t>
            </a:r>
            <a:endParaRPr lang="es-ES" sz="20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2000" dirty="0" smtClean="0"/>
              <a:t>Define </a:t>
            </a:r>
            <a:r>
              <a:rPr lang="es-ES" sz="2000" dirty="0" err="1"/>
              <a:t>energy</a:t>
            </a:r>
            <a:r>
              <a:rPr lang="es-ES" sz="2000" dirty="0"/>
              <a:t> </a:t>
            </a:r>
            <a:r>
              <a:rPr lang="es-ES" sz="2000" dirty="0" err="1"/>
              <a:t>consumption</a:t>
            </a:r>
            <a:r>
              <a:rPr lang="es-ES" sz="2000" dirty="0"/>
              <a:t> and use, and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various</a:t>
            </a:r>
            <a:r>
              <a:rPr lang="es-ES" sz="2000" dirty="0"/>
              <a:t> </a:t>
            </a:r>
            <a:r>
              <a:rPr lang="es-ES" sz="2000" dirty="0" err="1"/>
              <a:t>meanings</a:t>
            </a:r>
            <a:r>
              <a:rPr lang="es-ES" sz="2000" dirty="0"/>
              <a:t> of </a:t>
            </a:r>
            <a:r>
              <a:rPr lang="es-ES" sz="2000" dirty="0" err="1"/>
              <a:t>energy</a:t>
            </a:r>
            <a:r>
              <a:rPr lang="es-ES" sz="2000" dirty="0"/>
              <a:t> </a:t>
            </a:r>
            <a:r>
              <a:rPr lang="es-ES" sz="2000" dirty="0" err="1"/>
              <a:t>efficiency</a:t>
            </a:r>
            <a:r>
              <a:rPr lang="es-ES" sz="2000" dirty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2000" dirty="0" smtClean="0"/>
              <a:t>Introduces </a:t>
            </a:r>
            <a:r>
              <a:rPr lang="es-ES" sz="2000" dirty="0" err="1"/>
              <a:t>Energy</a:t>
            </a:r>
            <a:r>
              <a:rPr lang="es-ES" sz="2000" dirty="0"/>
              <a:t> Performance </a:t>
            </a:r>
            <a:br>
              <a:rPr lang="es-ES" sz="2000" dirty="0"/>
            </a:br>
            <a:r>
              <a:rPr lang="es-ES" sz="2000" dirty="0" err="1"/>
              <a:t>Indicators</a:t>
            </a:r>
            <a:r>
              <a:rPr lang="es-ES" sz="2000" dirty="0"/>
              <a:t> (</a:t>
            </a:r>
            <a:r>
              <a:rPr lang="es-ES" sz="2000" dirty="0" err="1"/>
              <a:t>EnPIs</a:t>
            </a:r>
            <a:r>
              <a:rPr lang="es-ES" sz="2000" dirty="0"/>
              <a:t>) </a:t>
            </a:r>
            <a:r>
              <a:rPr lang="es-ES" sz="2000" dirty="0" smtClean="0"/>
              <a:t>and </a:t>
            </a:r>
            <a:r>
              <a:rPr lang="es-ES" sz="2000" dirty="0" err="1"/>
              <a:t>Energy</a:t>
            </a:r>
            <a:r>
              <a:rPr lang="es-ES" sz="2000" dirty="0"/>
              <a:t> </a:t>
            </a:r>
            <a:r>
              <a:rPr lang="es-ES" sz="2000" dirty="0" err="1"/>
              <a:t>Baselines</a:t>
            </a:r>
            <a:endParaRPr lang="es-E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sz="2000" dirty="0" err="1" smtClean="0"/>
              <a:t>Give</a:t>
            </a:r>
            <a:r>
              <a:rPr lang="es-ES" sz="2000" dirty="0" smtClean="0"/>
              <a:t> </a:t>
            </a:r>
            <a:r>
              <a:rPr lang="es-ES" sz="2000" dirty="0" err="1" smtClean="0"/>
              <a:t>context</a:t>
            </a:r>
            <a:r>
              <a:rPr lang="es-ES" sz="2000" dirty="0" smtClean="0"/>
              <a:t> </a:t>
            </a:r>
            <a:r>
              <a:rPr lang="es-ES" sz="2000" dirty="0"/>
              <a:t>of </a:t>
            </a:r>
            <a:r>
              <a:rPr lang="es-ES" sz="2000" dirty="0" err="1"/>
              <a:t>quantifying</a:t>
            </a:r>
            <a:r>
              <a:rPr lang="es-ES" sz="2000" dirty="0"/>
              <a:t> </a:t>
            </a:r>
            <a:br>
              <a:rPr lang="es-ES" sz="2000" dirty="0"/>
            </a:br>
            <a:r>
              <a:rPr lang="es-ES" sz="2000" dirty="0" err="1"/>
              <a:t>energy</a:t>
            </a:r>
            <a:r>
              <a:rPr lang="es-ES" sz="2000" dirty="0"/>
              <a:t> performance</a:t>
            </a:r>
          </a:p>
          <a:p>
            <a:endParaRPr lang="es-ES" sz="2000" dirty="0"/>
          </a:p>
        </p:txBody>
      </p:sp>
      <p:pic>
        <p:nvPicPr>
          <p:cNvPr id="14" name="Imagen 13" descr="Captura de pantalla 2017-02-26 a las 11.49.04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7" y="2553478"/>
            <a:ext cx="3496234" cy="173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5 Flecha abajo"/>
          <p:cNvSpPr/>
          <p:nvPr/>
        </p:nvSpPr>
        <p:spPr>
          <a:xfrm flipV="1">
            <a:off x="1475656" y="2420888"/>
            <a:ext cx="1080120" cy="2808312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Método</a:t>
            </a:r>
            <a:endParaRPr lang="es-MX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432" y="2374906"/>
            <a:ext cx="965572" cy="326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 l="50450" t="32720" r="4551" b="27680"/>
          <a:stretch>
            <a:fillRect/>
          </a:stretch>
        </p:blipFill>
        <p:spPr bwMode="auto">
          <a:xfrm>
            <a:off x="4139952" y="2708920"/>
            <a:ext cx="3240360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9 Flecha abajo"/>
          <p:cNvSpPr/>
          <p:nvPr/>
        </p:nvSpPr>
        <p:spPr>
          <a:xfrm rot="10800000" flipV="1">
            <a:off x="5508104" y="4581128"/>
            <a:ext cx="720080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0 Flecha abajo"/>
          <p:cNvSpPr/>
          <p:nvPr/>
        </p:nvSpPr>
        <p:spPr>
          <a:xfrm rot="10800000" flipV="1">
            <a:off x="5508104" y="1916832"/>
            <a:ext cx="720080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5508104" y="5445224"/>
            <a:ext cx="701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USE</a:t>
            </a:r>
            <a:endParaRPr lang="es-E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078248" y="1340768"/>
            <a:ext cx="170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CONSUME</a:t>
            </a:r>
            <a:endParaRPr lang="es-ES" sz="2400" b="1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043490" y="772001"/>
            <a:ext cx="7024744" cy="591329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objective</a:t>
            </a:r>
            <a:r>
              <a:rPr lang="es-ES" dirty="0" smtClean="0"/>
              <a:t> : </a:t>
            </a:r>
            <a:r>
              <a:rPr lang="es-ES" dirty="0" err="1" smtClean="0"/>
              <a:t>Quantify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indicators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3928533" y="2133600"/>
            <a:ext cx="3691467" cy="2726267"/>
          </a:xfrm>
          <a:prstGeom prst="roundRect">
            <a:avLst/>
          </a:prstGeom>
          <a:noFill/>
          <a:ln w="254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3169028" y="4884839"/>
            <a:ext cx="1686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PERIMETER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616193" y="1635719"/>
            <a:ext cx="787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EnPI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7750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 err="1" smtClean="0"/>
              <a:t>standard</a:t>
            </a:r>
            <a:r>
              <a:rPr lang="es-ES" dirty="0" smtClean="0"/>
              <a:t> EE </a:t>
            </a:r>
            <a:r>
              <a:rPr lang="es-ES" dirty="0" err="1" smtClean="0"/>
              <a:t>Methodology</a:t>
            </a:r>
            <a:r>
              <a:rPr lang="es-ES" dirty="0" smtClean="0"/>
              <a:t> </a:t>
            </a:r>
            <a:r>
              <a:rPr lang="is-IS" dirty="0" smtClean="0"/>
              <a:t>…</a:t>
            </a:r>
            <a:endParaRPr lang="es-ES" dirty="0"/>
          </a:p>
        </p:txBody>
      </p:sp>
      <p:pic>
        <p:nvPicPr>
          <p:cNvPr id="5" name="Imagen 4" descr="Captura de pantalla 2017-01-24 a las 5.48.28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6" y="1202267"/>
            <a:ext cx="7992462" cy="497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8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848466"/>
            <a:ext cx="7024744" cy="591329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How</a:t>
            </a:r>
            <a:r>
              <a:rPr lang="es-ES" dirty="0" smtClean="0"/>
              <a:t>? </a:t>
            </a:r>
            <a:r>
              <a:rPr lang="es-ES" dirty="0" err="1" smtClean="0"/>
              <a:t>Measuring</a:t>
            </a:r>
            <a:r>
              <a:rPr lang="es-ES" dirty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comparing</a:t>
            </a:r>
            <a:r>
              <a:rPr lang="es-ES" dirty="0" smtClean="0"/>
              <a:t> base line versus new </a:t>
            </a:r>
            <a:r>
              <a:rPr lang="es-ES" dirty="0" err="1" smtClean="0"/>
              <a:t>operation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6716" y="2008479"/>
            <a:ext cx="5758028" cy="336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/>
          <p:cNvSpPr txBox="1"/>
          <p:nvPr/>
        </p:nvSpPr>
        <p:spPr>
          <a:xfrm>
            <a:off x="7323667" y="6180667"/>
            <a:ext cx="12275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dirty="0" smtClean="0"/>
              <a:t>Fuente : Manuales ISO50006</a:t>
            </a:r>
            <a:endParaRPr lang="es-ES" sz="600" dirty="0"/>
          </a:p>
        </p:txBody>
      </p:sp>
    </p:spTree>
    <p:extLst>
      <p:ext uri="{BB962C8B-B14F-4D97-AF65-F5344CB8AC3E}">
        <p14:creationId xmlns:p14="http://schemas.microsoft.com/office/powerpoint/2010/main" val="263266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9690" y="521829"/>
            <a:ext cx="7032834" cy="591329"/>
          </a:xfrm>
        </p:spPr>
        <p:txBody>
          <a:bodyPr>
            <a:normAutofit fontScale="90000"/>
          </a:bodyPr>
          <a:lstStyle/>
          <a:p>
            <a:r>
              <a:rPr lang="en-US" smtClean="0"/>
              <a:t>The methodology manuals and tools</a:t>
            </a:r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773615" y="1252783"/>
            <a:ext cx="4957260" cy="484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smtClean="0"/>
              <a:t>To support the project structuring and contract clauses, there are different instruments :</a:t>
            </a:r>
          </a:p>
          <a:p>
            <a:pPr marL="742950" lvl="1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smtClean="0"/>
              <a:t>Manual that describes this methodology and how structure a project to be validated</a:t>
            </a:r>
          </a:p>
          <a:p>
            <a:pPr marL="742950" lvl="1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smtClean="0"/>
              <a:t>Formats that allow structure a project</a:t>
            </a:r>
          </a:p>
          <a:p>
            <a:pPr marL="742950" lvl="1" indent="-28575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smtClean="0"/>
              <a:t>Guide to how calculate energy efficiency for each technology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3071" t="18446" r="34529" b="10275"/>
          <a:stretch>
            <a:fillRect/>
          </a:stretch>
        </p:blipFill>
        <p:spPr bwMode="auto">
          <a:xfrm>
            <a:off x="5844211" y="2095500"/>
            <a:ext cx="2517349" cy="346135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701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695025"/>
            <a:ext cx="7529938" cy="591329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Calculate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Savings</a:t>
            </a:r>
            <a:r>
              <a:rPr lang="es-ES" dirty="0" smtClean="0"/>
              <a:t> and </a:t>
            </a:r>
            <a:br>
              <a:rPr lang="es-ES" dirty="0" smtClean="0"/>
            </a:br>
            <a:r>
              <a:rPr lang="es-ES" dirty="0" smtClean="0"/>
              <a:t>Non-</a:t>
            </a:r>
            <a:r>
              <a:rPr lang="es-ES" dirty="0" err="1" smtClean="0"/>
              <a:t>compliance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easy</a:t>
            </a:r>
            <a:r>
              <a:rPr lang="es-ES" dirty="0" smtClean="0"/>
              <a:t> </a:t>
            </a:r>
            <a:r>
              <a:rPr lang="is-IS" dirty="0" smtClean="0"/>
              <a:t>…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92250" y="1623231"/>
            <a:ext cx="6120486" cy="4939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smtClean="0"/>
              <a:t>Base line </a:t>
            </a:r>
            <a:r>
              <a:rPr lang="es-ES" dirty="0" err="1" smtClean="0"/>
              <a:t>EnPI</a:t>
            </a:r>
            <a:r>
              <a:rPr lang="es-ES" dirty="0" smtClean="0"/>
              <a:t>: 	</a:t>
            </a:r>
            <a:r>
              <a:rPr lang="es-ES" b="1" dirty="0" smtClean="0">
                <a:solidFill>
                  <a:srgbClr val="800000"/>
                </a:solidFill>
              </a:rPr>
              <a:t>0.80 </a:t>
            </a:r>
            <a:r>
              <a:rPr lang="es-ES" b="1" dirty="0" err="1" smtClean="0">
                <a:solidFill>
                  <a:srgbClr val="800000"/>
                </a:solidFill>
              </a:rPr>
              <a:t>kWh</a:t>
            </a:r>
            <a:r>
              <a:rPr lang="es-ES" b="1" dirty="0" smtClean="0">
                <a:solidFill>
                  <a:srgbClr val="800000"/>
                </a:solidFill>
              </a:rPr>
              <a:t> per </a:t>
            </a:r>
            <a:r>
              <a:rPr lang="es-ES" b="1" dirty="0" err="1" smtClean="0">
                <a:solidFill>
                  <a:srgbClr val="800000"/>
                </a:solidFill>
              </a:rPr>
              <a:t>delivered</a:t>
            </a:r>
            <a:r>
              <a:rPr lang="es-ES" b="1" dirty="0" smtClean="0">
                <a:solidFill>
                  <a:srgbClr val="800000"/>
                </a:solidFill>
              </a:rPr>
              <a:t> HP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err="1" smtClean="0"/>
              <a:t>Proposed</a:t>
            </a:r>
            <a:r>
              <a:rPr lang="es-ES" dirty="0" smtClean="0"/>
              <a:t> </a:t>
            </a:r>
            <a:r>
              <a:rPr lang="es-ES" dirty="0" err="1" smtClean="0"/>
              <a:t>EnPI</a:t>
            </a:r>
            <a:r>
              <a:rPr lang="es-ES" dirty="0" smtClean="0"/>
              <a:t> : 	</a:t>
            </a:r>
            <a:r>
              <a:rPr lang="es-ES" b="1" dirty="0" smtClean="0">
                <a:solidFill>
                  <a:srgbClr val="800000"/>
                </a:solidFill>
              </a:rPr>
              <a:t>0.40 </a:t>
            </a:r>
            <a:r>
              <a:rPr lang="es-ES" b="1" dirty="0" err="1" smtClean="0">
                <a:solidFill>
                  <a:srgbClr val="800000"/>
                </a:solidFill>
              </a:rPr>
              <a:t>kWh</a:t>
            </a:r>
            <a:r>
              <a:rPr lang="es-ES" b="1" dirty="0" smtClean="0">
                <a:solidFill>
                  <a:srgbClr val="800000"/>
                </a:solidFill>
              </a:rPr>
              <a:t> per </a:t>
            </a:r>
            <a:r>
              <a:rPr lang="es-ES" b="1" dirty="0" err="1" smtClean="0">
                <a:solidFill>
                  <a:srgbClr val="800000"/>
                </a:solidFill>
              </a:rPr>
              <a:t>delivered</a:t>
            </a:r>
            <a:r>
              <a:rPr lang="es-ES" b="1" dirty="0" smtClean="0">
                <a:solidFill>
                  <a:srgbClr val="800000"/>
                </a:solidFill>
              </a:rPr>
              <a:t> HP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err="1" smtClean="0"/>
              <a:t>Measured</a:t>
            </a:r>
            <a:r>
              <a:rPr lang="es-ES" dirty="0" smtClean="0"/>
              <a:t> </a:t>
            </a:r>
            <a:r>
              <a:rPr lang="es-ES" dirty="0" err="1" smtClean="0"/>
              <a:t>EnPI</a:t>
            </a:r>
            <a:r>
              <a:rPr lang="es-ES" dirty="0" smtClean="0"/>
              <a:t> : 	</a:t>
            </a:r>
            <a:r>
              <a:rPr lang="es-ES" b="1" dirty="0" smtClean="0">
                <a:solidFill>
                  <a:srgbClr val="800000"/>
                </a:solidFill>
              </a:rPr>
              <a:t>0.50 </a:t>
            </a:r>
            <a:r>
              <a:rPr lang="es-ES" b="1" dirty="0" err="1" smtClean="0">
                <a:solidFill>
                  <a:srgbClr val="800000"/>
                </a:solidFill>
              </a:rPr>
              <a:t>kWh</a:t>
            </a:r>
            <a:r>
              <a:rPr lang="es-ES" b="1" dirty="0" smtClean="0">
                <a:solidFill>
                  <a:srgbClr val="800000"/>
                </a:solidFill>
              </a:rPr>
              <a:t> per </a:t>
            </a:r>
            <a:r>
              <a:rPr lang="es-ES" b="1" dirty="0" err="1" smtClean="0">
                <a:solidFill>
                  <a:srgbClr val="800000"/>
                </a:solidFill>
              </a:rPr>
              <a:t>delivered</a:t>
            </a:r>
            <a:r>
              <a:rPr lang="es-ES" b="1" dirty="0" smtClean="0">
                <a:solidFill>
                  <a:srgbClr val="800000"/>
                </a:solidFill>
              </a:rPr>
              <a:t> HP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err="1" smtClean="0"/>
              <a:t>Commit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use :	</a:t>
            </a:r>
            <a:r>
              <a:rPr lang="es-ES" b="1" dirty="0" smtClean="0">
                <a:solidFill>
                  <a:srgbClr val="800000"/>
                </a:solidFill>
              </a:rPr>
              <a:t>14,000 </a:t>
            </a:r>
            <a:r>
              <a:rPr lang="es-ES" b="1" dirty="0" err="1" smtClean="0">
                <a:solidFill>
                  <a:srgbClr val="800000"/>
                </a:solidFill>
              </a:rPr>
              <a:t>delivered</a:t>
            </a:r>
            <a:r>
              <a:rPr lang="es-ES" b="1" dirty="0" smtClean="0">
                <a:solidFill>
                  <a:srgbClr val="800000"/>
                </a:solidFill>
              </a:rPr>
              <a:t> HP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s-ES" dirty="0" err="1" smtClean="0"/>
              <a:t>Cost</a:t>
            </a:r>
            <a:r>
              <a:rPr lang="es-ES" dirty="0" smtClean="0"/>
              <a:t> of </a:t>
            </a:r>
            <a:r>
              <a:rPr lang="es-ES" dirty="0" err="1" smtClean="0"/>
              <a:t>energy</a:t>
            </a:r>
            <a:r>
              <a:rPr lang="es-ES" dirty="0" smtClean="0"/>
              <a:t> :	 </a:t>
            </a:r>
            <a:r>
              <a:rPr lang="es-ES" b="1" dirty="0" smtClean="0">
                <a:solidFill>
                  <a:srgbClr val="800000"/>
                </a:solidFill>
              </a:rPr>
              <a:t>$1.8 per </a:t>
            </a:r>
            <a:r>
              <a:rPr lang="es-ES" b="1" dirty="0" err="1" smtClean="0">
                <a:solidFill>
                  <a:srgbClr val="800000"/>
                </a:solidFill>
              </a:rPr>
              <a:t>kWh</a:t>
            </a:r>
            <a:r>
              <a:rPr lang="es-ES" b="1" dirty="0" smtClean="0">
                <a:solidFill>
                  <a:srgbClr val="800000"/>
                </a:solidFill>
              </a:rPr>
              <a:t> </a:t>
            </a:r>
            <a:r>
              <a:rPr lang="es-ES" b="1" dirty="0" err="1" smtClean="0">
                <a:solidFill>
                  <a:srgbClr val="800000"/>
                </a:solidFill>
              </a:rPr>
              <a:t>used</a:t>
            </a:r>
            <a:endParaRPr lang="es-ES" b="1" dirty="0" smtClean="0">
              <a:solidFill>
                <a:srgbClr val="800000"/>
              </a:solidFill>
            </a:endParaRPr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estimated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saving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period</a:t>
            </a:r>
            <a:r>
              <a:rPr lang="es-ES" dirty="0" smtClean="0"/>
              <a:t> (6 </a:t>
            </a:r>
            <a:r>
              <a:rPr lang="es-ES" dirty="0" err="1" smtClean="0"/>
              <a:t>months</a:t>
            </a:r>
            <a:r>
              <a:rPr lang="es-ES" dirty="0" smtClean="0"/>
              <a:t>) </a:t>
            </a:r>
          </a:p>
          <a:p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800000"/>
                </a:solidFill>
              </a:rPr>
              <a:t>5,600 </a:t>
            </a:r>
            <a:r>
              <a:rPr lang="es-ES" b="1" dirty="0" err="1" smtClean="0">
                <a:solidFill>
                  <a:srgbClr val="800000"/>
                </a:solidFill>
              </a:rPr>
              <a:t>kWh</a:t>
            </a:r>
            <a:r>
              <a:rPr lang="es-ES" b="1" dirty="0" smtClean="0">
                <a:solidFill>
                  <a:srgbClr val="800000"/>
                </a:solidFill>
              </a:rPr>
              <a:t>  -&gt; $10,080 MXP.</a:t>
            </a:r>
          </a:p>
          <a:p>
            <a:endParaRPr lang="es-ES" dirty="0" smtClean="0"/>
          </a:p>
          <a:p>
            <a:r>
              <a:rPr lang="es-ES" sz="2000" b="1" u="sng" dirty="0" smtClean="0"/>
              <a:t>Non-</a:t>
            </a:r>
            <a:r>
              <a:rPr lang="es-ES" sz="2000" b="1" u="sng" dirty="0" err="1" smtClean="0"/>
              <a:t>compliance</a:t>
            </a:r>
            <a:r>
              <a:rPr lang="es-ES" sz="2000" b="1" u="sng" dirty="0" smtClean="0"/>
              <a:t>: </a:t>
            </a:r>
          </a:p>
          <a:p>
            <a:endParaRPr lang="es-ES" dirty="0" smtClean="0"/>
          </a:p>
          <a:p>
            <a:r>
              <a:rPr lang="es-ES" dirty="0" smtClean="0"/>
              <a:t>(0.40 – 0.50) X (14,000 HP </a:t>
            </a:r>
            <a:r>
              <a:rPr lang="es-ES" dirty="0" err="1" smtClean="0"/>
              <a:t>delivered</a:t>
            </a:r>
            <a:r>
              <a:rPr lang="es-ES" dirty="0" smtClean="0"/>
              <a:t>) X $1.8</a:t>
            </a:r>
          </a:p>
          <a:p>
            <a:endParaRPr lang="es-ES" dirty="0"/>
          </a:p>
          <a:p>
            <a:r>
              <a:rPr lang="es-ES" b="1" u="sng" dirty="0" err="1" smtClean="0"/>
              <a:t>The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provider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must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pay</a:t>
            </a:r>
            <a:r>
              <a:rPr lang="es-ES" b="1" u="sng" dirty="0" smtClean="0"/>
              <a:t> $2,520 </a:t>
            </a:r>
            <a:r>
              <a:rPr lang="es-ES" b="1" u="sng" dirty="0" err="1" smtClean="0"/>
              <a:t>to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the</a:t>
            </a:r>
            <a:r>
              <a:rPr lang="es-ES" b="1" u="sng" dirty="0" smtClean="0"/>
              <a:t> </a:t>
            </a:r>
            <a:r>
              <a:rPr lang="es-ES" b="1" u="sng" dirty="0" err="1" smtClean="0"/>
              <a:t>consumer</a:t>
            </a:r>
            <a:endParaRPr lang="es-ES" b="1" u="sng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74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842</TotalTime>
  <Words>270</Words>
  <Application>Microsoft Macintosh PowerPoint</Application>
  <PresentationFormat>Presentación en pantalla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Austin</vt:lpstr>
      <vt:lpstr>Methodology</vt:lpstr>
      <vt:lpstr>Designing a balanced MR&amp;V…</vt:lpstr>
      <vt:lpstr>Energy Eficiency Projects Scope</vt:lpstr>
      <vt:lpstr>The basis: ISO50006</vt:lpstr>
      <vt:lpstr>The objective : Quantify energy using indicators</vt:lpstr>
      <vt:lpstr>Using standard EE Methodology …</vt:lpstr>
      <vt:lpstr>How? Measuring and comparing base line versus new operation </vt:lpstr>
      <vt:lpstr>The methodology manuals and tools</vt:lpstr>
      <vt:lpstr>Calculate Energy Savings and  Non-compliance is easy …</vt:lpstr>
      <vt:lpstr>Considerations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Eficiencia Energética para PYMES</dc:title>
  <dc:creator>Adalberto  Padilla Limón</dc:creator>
  <cp:lastModifiedBy>Adalberto  Padilla Limón</cp:lastModifiedBy>
  <cp:revision>64</cp:revision>
  <dcterms:created xsi:type="dcterms:W3CDTF">2016-05-26T21:49:49Z</dcterms:created>
  <dcterms:modified xsi:type="dcterms:W3CDTF">2017-03-01T10:45:04Z</dcterms:modified>
</cp:coreProperties>
</file>