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284" r:id="rId3"/>
    <p:sldId id="265" r:id="rId4"/>
    <p:sldId id="319" r:id="rId5"/>
    <p:sldId id="323" r:id="rId6"/>
    <p:sldId id="321" r:id="rId7"/>
    <p:sldId id="316" r:id="rId8"/>
    <p:sldId id="324" r:id="rId9"/>
    <p:sldId id="313" r:id="rId10"/>
    <p:sldId id="314" r:id="rId11"/>
    <p:sldId id="315" r:id="rId12"/>
    <p:sldId id="290" r:id="rId13"/>
    <p:sldId id="327" r:id="rId14"/>
    <p:sldId id="317" r:id="rId15"/>
    <p:sldId id="318" r:id="rId16"/>
    <p:sldId id="292" r:id="rId17"/>
    <p:sldId id="295"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7777"/>
    <a:srgbClr val="3FC919"/>
    <a:srgbClr val="327826"/>
    <a:srgbClr val="CCFF99"/>
    <a:srgbClr val="240AC0"/>
    <a:srgbClr val="77E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5" autoAdjust="0"/>
  </p:normalViewPr>
  <p:slideViewPr>
    <p:cSldViewPr>
      <p:cViewPr varScale="1">
        <p:scale>
          <a:sx n="56" d="100"/>
          <a:sy n="56" d="100"/>
        </p:scale>
        <p:origin x="1728" y="66"/>
      </p:cViewPr>
      <p:guideLst>
        <p:guide orient="horz" pos="2160"/>
        <p:guide pos="2880"/>
      </p:guideLst>
    </p:cSldViewPr>
  </p:slideViewPr>
  <p:outlineViewPr>
    <p:cViewPr>
      <p:scale>
        <a:sx n="33" d="100"/>
        <a:sy n="33" d="100"/>
      </p:scale>
      <p:origin x="0" y="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837AE-B860-4DD3-B3E5-705B281145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B5EFFFE-BA34-4B2F-9496-C6E0DB3BC23D}">
      <dgm:prSet phldrT="[Text]" custT="1"/>
      <dgm:spPr>
        <a:solidFill>
          <a:schemeClr val="tx2">
            <a:lumMod val="20000"/>
            <a:lumOff val="80000"/>
          </a:schemeClr>
        </a:solidFill>
        <a:ln w="12700">
          <a:solidFill>
            <a:schemeClr val="tx2">
              <a:lumMod val="75000"/>
            </a:schemeClr>
          </a:solidFill>
        </a:ln>
      </dgm:spPr>
      <dgm:t>
        <a:bodyPr/>
        <a:lstStyle/>
        <a:p>
          <a:r>
            <a:rPr lang="en-US" sz="2200" b="1" i="1" dirty="0" smtClean="0">
              <a:solidFill>
                <a:schemeClr val="tx2">
                  <a:lumMod val="75000"/>
                </a:schemeClr>
              </a:solidFill>
              <a:latin typeface="Calibri" panose="020F0502020204030204" pitchFamily="34" charset="0"/>
            </a:rPr>
            <a:t>Energy Efficiency Solutions</a:t>
          </a:r>
        </a:p>
      </dgm:t>
    </dgm:pt>
    <dgm:pt modelId="{E09F1B57-0E3B-4274-AD82-B00F9503ECCD}" type="parTrans" cxnId="{8CF920EA-44A5-4377-850B-C4A02CE08E5A}">
      <dgm:prSet/>
      <dgm:spPr/>
      <dgm:t>
        <a:bodyPr/>
        <a:lstStyle/>
        <a:p>
          <a:endParaRPr lang="en-US"/>
        </a:p>
      </dgm:t>
    </dgm:pt>
    <dgm:pt modelId="{D932EF29-9460-42CF-A078-420809951B33}" type="sibTrans" cxnId="{8CF920EA-44A5-4377-850B-C4A02CE08E5A}">
      <dgm:prSet/>
      <dgm:spPr/>
      <dgm:t>
        <a:bodyPr/>
        <a:lstStyle/>
        <a:p>
          <a:endParaRPr lang="en-US"/>
        </a:p>
      </dgm:t>
    </dgm:pt>
    <dgm:pt modelId="{6AC51E8D-3E0C-4543-BC6B-B845337EF9F5}">
      <dgm:prSet phldrT="[Text]" custT="1"/>
      <dgm:spPr>
        <a:solidFill>
          <a:schemeClr val="tx2">
            <a:lumMod val="20000"/>
            <a:lumOff val="80000"/>
          </a:schemeClr>
        </a:solidFill>
        <a:ln w="9525">
          <a:solidFill>
            <a:schemeClr val="tx2">
              <a:lumMod val="75000"/>
            </a:schemeClr>
          </a:solidFill>
        </a:ln>
      </dgm:spPr>
      <dgm:t>
        <a:bodyPr/>
        <a:lstStyle/>
        <a:p>
          <a:r>
            <a:rPr lang="en-US" sz="2200" b="1" i="1" dirty="0" smtClean="0">
              <a:solidFill>
                <a:schemeClr val="tx2">
                  <a:lumMod val="75000"/>
                </a:schemeClr>
              </a:solidFill>
              <a:latin typeface="Calibri" panose="020F0502020204030204" pitchFamily="34" charset="0"/>
            </a:rPr>
            <a:t>Distributed Generation</a:t>
          </a:r>
          <a:endParaRPr lang="en-US" sz="2200" b="1" i="1" dirty="0">
            <a:solidFill>
              <a:schemeClr val="tx2">
                <a:lumMod val="75000"/>
              </a:schemeClr>
            </a:solidFill>
            <a:latin typeface="Calibri" panose="020F0502020204030204" pitchFamily="34" charset="0"/>
          </a:endParaRPr>
        </a:p>
      </dgm:t>
    </dgm:pt>
    <dgm:pt modelId="{FD4888E6-3813-4C0E-81EB-0475C2BBC1D7}" type="parTrans" cxnId="{AFE1F8C9-FF60-455D-A869-06E1D20C4C7F}">
      <dgm:prSet/>
      <dgm:spPr/>
      <dgm:t>
        <a:bodyPr/>
        <a:lstStyle/>
        <a:p>
          <a:endParaRPr lang="en-US"/>
        </a:p>
      </dgm:t>
    </dgm:pt>
    <dgm:pt modelId="{DABE5C55-4208-420A-80D0-0F500DCC103D}" type="sibTrans" cxnId="{AFE1F8C9-FF60-455D-A869-06E1D20C4C7F}">
      <dgm:prSet/>
      <dgm:spPr/>
      <dgm:t>
        <a:bodyPr/>
        <a:lstStyle/>
        <a:p>
          <a:endParaRPr lang="en-US"/>
        </a:p>
      </dgm:t>
    </dgm:pt>
    <dgm:pt modelId="{57B3FB68-91B6-481D-B25B-A5E5213E142C}">
      <dgm:prSet phldrT="[Text]" custT="1"/>
      <dgm:spPr>
        <a:solidFill>
          <a:schemeClr val="tx2">
            <a:lumMod val="20000"/>
            <a:lumOff val="80000"/>
          </a:schemeClr>
        </a:solidFill>
        <a:ln w="9525">
          <a:solidFill>
            <a:schemeClr val="tx2">
              <a:lumMod val="75000"/>
            </a:schemeClr>
          </a:solidFill>
        </a:ln>
      </dgm:spPr>
      <dgm:t>
        <a:bodyPr/>
        <a:lstStyle/>
        <a:p>
          <a:r>
            <a:rPr lang="en-US" sz="2200" b="1" i="1" dirty="0" smtClean="0">
              <a:solidFill>
                <a:schemeClr val="tx2">
                  <a:lumMod val="75000"/>
                </a:schemeClr>
              </a:solidFill>
              <a:latin typeface="Calibri" panose="020F0502020204030204" pitchFamily="34" charset="0"/>
            </a:rPr>
            <a:t>Utility Scale Generation</a:t>
          </a:r>
          <a:endParaRPr lang="en-US" sz="2200" b="1" i="1" dirty="0">
            <a:solidFill>
              <a:schemeClr val="tx2">
                <a:lumMod val="75000"/>
              </a:schemeClr>
            </a:solidFill>
            <a:latin typeface="Calibri" panose="020F0502020204030204" pitchFamily="34" charset="0"/>
          </a:endParaRPr>
        </a:p>
      </dgm:t>
    </dgm:pt>
    <dgm:pt modelId="{6693CD11-74D7-42B3-A9AF-9DE773172BD6}" type="parTrans" cxnId="{C83AB20C-F0D7-42F3-B752-948316040A20}">
      <dgm:prSet/>
      <dgm:spPr/>
      <dgm:t>
        <a:bodyPr/>
        <a:lstStyle/>
        <a:p>
          <a:endParaRPr lang="en-US"/>
        </a:p>
      </dgm:t>
    </dgm:pt>
    <dgm:pt modelId="{36439960-4BD9-43DE-8477-0A1390577A93}" type="sibTrans" cxnId="{C83AB20C-F0D7-42F3-B752-948316040A20}">
      <dgm:prSet/>
      <dgm:spPr/>
      <dgm:t>
        <a:bodyPr/>
        <a:lstStyle/>
        <a:p>
          <a:endParaRPr lang="en-US"/>
        </a:p>
      </dgm:t>
    </dgm:pt>
    <dgm:pt modelId="{7AC54BA3-6712-42BA-AB19-DCE49AE97B10}">
      <dgm:prSet phldrT="[Text]" custT="1"/>
      <dgm:spPr>
        <a:no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Low cost, immediate, energy savings solutions </a:t>
          </a:r>
        </a:p>
      </dgm:t>
    </dgm:pt>
    <dgm:pt modelId="{93722C2B-9993-435A-80CE-35A6F56668F5}" type="parTrans" cxnId="{2CD89A31-5FC1-439D-90F7-919EA1595447}">
      <dgm:prSet/>
      <dgm:spPr/>
      <dgm:t>
        <a:bodyPr/>
        <a:lstStyle/>
        <a:p>
          <a:endParaRPr lang="en-US"/>
        </a:p>
      </dgm:t>
    </dgm:pt>
    <dgm:pt modelId="{125A07FB-FFC8-4303-8194-734E4020CAD2}" type="sibTrans" cxnId="{2CD89A31-5FC1-439D-90F7-919EA1595447}">
      <dgm:prSet/>
      <dgm:spPr/>
      <dgm:t>
        <a:bodyPr/>
        <a:lstStyle/>
        <a:p>
          <a:endParaRPr lang="en-US"/>
        </a:p>
      </dgm:t>
    </dgm:pt>
    <dgm:pt modelId="{0A2A3469-2383-4DD6-88F1-3B58D72D0183}">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Self-generation both on-grid and off-grid</a:t>
          </a:r>
          <a:endParaRPr lang="en-US" sz="2000" dirty="0">
            <a:latin typeface="Calibri" panose="020F0502020204030204" pitchFamily="34" charset="0"/>
          </a:endParaRPr>
        </a:p>
      </dgm:t>
    </dgm:pt>
    <dgm:pt modelId="{DE0C66D6-3F57-4074-AF4B-253142C0D5A4}" type="parTrans" cxnId="{FE845C57-A110-454D-97D6-7AF1BA3B1E36}">
      <dgm:prSet/>
      <dgm:spPr/>
      <dgm:t>
        <a:bodyPr/>
        <a:lstStyle/>
        <a:p>
          <a:endParaRPr lang="en-US"/>
        </a:p>
      </dgm:t>
    </dgm:pt>
    <dgm:pt modelId="{A04E9AD9-3C1F-4C6B-B9D6-4364B84AE0A7}" type="sibTrans" cxnId="{FE845C57-A110-454D-97D6-7AF1BA3B1E36}">
      <dgm:prSet/>
      <dgm:spPr/>
      <dgm:t>
        <a:bodyPr/>
        <a:lstStyle/>
        <a:p>
          <a:endParaRPr lang="en-US"/>
        </a:p>
      </dgm:t>
    </dgm:pt>
    <dgm:pt modelId="{D0F89CA9-3BBD-4B68-92E7-EE6CA554DE69}">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Grid connected for large scale energy usage</a:t>
          </a:r>
          <a:endParaRPr lang="en-US" sz="2000" dirty="0">
            <a:latin typeface="Calibri" panose="020F0502020204030204" pitchFamily="34" charset="0"/>
          </a:endParaRPr>
        </a:p>
      </dgm:t>
    </dgm:pt>
    <dgm:pt modelId="{60CBBA2A-52F6-4569-8193-346185ED2C08}" type="parTrans" cxnId="{01B2C9A9-F5B1-4767-BCAE-0B5BE1D275DE}">
      <dgm:prSet/>
      <dgm:spPr/>
      <dgm:t>
        <a:bodyPr/>
        <a:lstStyle/>
        <a:p>
          <a:endParaRPr lang="en-US"/>
        </a:p>
      </dgm:t>
    </dgm:pt>
    <dgm:pt modelId="{CEA0652E-6692-44DA-823D-9308AC98E869}" type="sibTrans" cxnId="{01B2C9A9-F5B1-4767-BCAE-0B5BE1D275DE}">
      <dgm:prSet/>
      <dgm:spPr/>
      <dgm:t>
        <a:bodyPr/>
        <a:lstStyle/>
        <a:p>
          <a:endParaRPr lang="en-US"/>
        </a:p>
      </dgm:t>
    </dgm:pt>
    <dgm:pt modelId="{D58845C0-1A3C-4F9F-B8AF-770ADF1F71E7}">
      <dgm:prSet phldrT="[Text]" custT="1"/>
      <dgm:spPr>
        <a:no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Private sector: residential, commercial, &amp; industrial buildings</a:t>
          </a:r>
        </a:p>
      </dgm:t>
    </dgm:pt>
    <dgm:pt modelId="{2B82BD46-F9F1-4752-8A2C-E7499B3D7ED0}" type="parTrans" cxnId="{45A46EAC-00D8-4BBF-8FD0-4BEF58A34EC3}">
      <dgm:prSet/>
      <dgm:spPr/>
      <dgm:t>
        <a:bodyPr/>
        <a:lstStyle/>
        <a:p>
          <a:endParaRPr lang="en-US"/>
        </a:p>
      </dgm:t>
    </dgm:pt>
    <dgm:pt modelId="{2FDEE202-E815-4CA9-93E3-FAB6851B0EA8}" type="sibTrans" cxnId="{45A46EAC-00D8-4BBF-8FD0-4BEF58A34EC3}">
      <dgm:prSet/>
      <dgm:spPr/>
      <dgm:t>
        <a:bodyPr/>
        <a:lstStyle/>
        <a:p>
          <a:endParaRPr lang="en-US"/>
        </a:p>
      </dgm:t>
    </dgm:pt>
    <dgm:pt modelId="{5F74171F-1D4D-482E-9C8B-968E4EECD66F}">
      <dgm:prSet custT="1"/>
      <dgm:spPr>
        <a:noFill/>
      </dgm:spPr>
      <dgm:t>
        <a:bodyPr/>
        <a:lstStyle/>
        <a:p>
          <a:pPr marL="625475" indent="-168275"/>
          <a:r>
            <a:rPr lang="en-US" sz="2000" dirty="0" smtClean="0">
              <a:latin typeface="Calibri" panose="020F0502020204030204" pitchFamily="34" charset="0"/>
            </a:rPr>
            <a:t>Public sector: office buildings, hospitals, schools, streetlights</a:t>
          </a:r>
        </a:p>
      </dgm:t>
    </dgm:pt>
    <dgm:pt modelId="{15E5A3B9-47F7-4F3C-8A02-484308A0A5E0}" type="parTrans" cxnId="{A8A6D780-7B38-4B73-8394-9AB6F3E091CF}">
      <dgm:prSet/>
      <dgm:spPr/>
      <dgm:t>
        <a:bodyPr/>
        <a:lstStyle/>
        <a:p>
          <a:endParaRPr lang="en-US"/>
        </a:p>
      </dgm:t>
    </dgm:pt>
    <dgm:pt modelId="{1E1FDDC8-E489-4BEE-9801-A701CEE95B24}" type="sibTrans" cxnId="{A8A6D780-7B38-4B73-8394-9AB6F3E091CF}">
      <dgm:prSet/>
      <dgm:spPr/>
      <dgm:t>
        <a:bodyPr/>
        <a:lstStyle/>
        <a:p>
          <a:endParaRPr lang="en-US"/>
        </a:p>
      </dgm:t>
    </dgm:pt>
    <dgm:pt modelId="{B33C230A-27DA-4B9F-9C2B-2EF2637C71E5}">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System sizes range by building, village, or region</a:t>
          </a:r>
          <a:endParaRPr lang="en-US" sz="2000" dirty="0">
            <a:latin typeface="Calibri" panose="020F0502020204030204" pitchFamily="34" charset="0"/>
          </a:endParaRPr>
        </a:p>
      </dgm:t>
    </dgm:pt>
    <dgm:pt modelId="{E755E173-6655-43E4-A48F-55096B9E6D77}" type="parTrans" cxnId="{D1745C74-152E-49EF-A430-AE104D739E20}">
      <dgm:prSet/>
      <dgm:spPr/>
      <dgm:t>
        <a:bodyPr/>
        <a:lstStyle/>
        <a:p>
          <a:endParaRPr lang="en-US"/>
        </a:p>
      </dgm:t>
    </dgm:pt>
    <dgm:pt modelId="{EFA738F2-76DA-4196-BC5F-A9BF8461FE26}" type="sibTrans" cxnId="{D1745C74-152E-49EF-A430-AE104D739E20}">
      <dgm:prSet/>
      <dgm:spPr/>
      <dgm:t>
        <a:bodyPr/>
        <a:lstStyle/>
        <a:p>
          <a:endParaRPr lang="en-US"/>
        </a:p>
      </dgm:t>
    </dgm:pt>
    <dgm:pt modelId="{58036CD3-83EE-4113-B75F-06E2EFD6A7D4}">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Varied technologies for residential, commercial, industrial</a:t>
          </a:r>
          <a:endParaRPr lang="en-US" sz="2000" dirty="0">
            <a:latin typeface="Calibri" panose="020F0502020204030204" pitchFamily="34" charset="0"/>
          </a:endParaRPr>
        </a:p>
      </dgm:t>
    </dgm:pt>
    <dgm:pt modelId="{96F60240-4467-48C4-B9D9-C588F27A5A64}" type="parTrans" cxnId="{E73DE1EC-CD19-4AB7-9980-0EC1E0D4B746}">
      <dgm:prSet/>
      <dgm:spPr/>
      <dgm:t>
        <a:bodyPr/>
        <a:lstStyle/>
        <a:p>
          <a:endParaRPr lang="en-US"/>
        </a:p>
      </dgm:t>
    </dgm:pt>
    <dgm:pt modelId="{94067378-8F26-40FC-A818-3FD6537CCF80}" type="sibTrans" cxnId="{E73DE1EC-CD19-4AB7-9980-0EC1E0D4B746}">
      <dgm:prSet/>
      <dgm:spPr/>
      <dgm:t>
        <a:bodyPr/>
        <a:lstStyle/>
        <a:p>
          <a:endParaRPr lang="en-US"/>
        </a:p>
      </dgm:t>
    </dgm:pt>
    <dgm:pt modelId="{38C42333-4883-42F4-AAC4-BD88FFE21128}">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Government purchases from Independent Power Producers</a:t>
          </a:r>
          <a:endParaRPr lang="en-US" sz="2000" dirty="0">
            <a:latin typeface="Calibri" panose="020F0502020204030204" pitchFamily="34" charset="0"/>
          </a:endParaRPr>
        </a:p>
      </dgm:t>
    </dgm:pt>
    <dgm:pt modelId="{3464DF04-40E0-4053-9E06-E44BBE4D0AAA}" type="parTrans" cxnId="{BEAAAFD5-B45B-4256-A6E9-C72CE2D695EF}">
      <dgm:prSet/>
      <dgm:spPr/>
      <dgm:t>
        <a:bodyPr/>
        <a:lstStyle/>
        <a:p>
          <a:endParaRPr lang="en-US"/>
        </a:p>
      </dgm:t>
    </dgm:pt>
    <dgm:pt modelId="{8F7C1B42-CF9A-43E7-9D57-22792EBE3859}" type="sibTrans" cxnId="{BEAAAFD5-B45B-4256-A6E9-C72CE2D695EF}">
      <dgm:prSet/>
      <dgm:spPr/>
      <dgm:t>
        <a:bodyPr/>
        <a:lstStyle/>
        <a:p>
          <a:endParaRPr lang="en-US"/>
        </a:p>
      </dgm:t>
    </dgm:pt>
    <dgm:pt modelId="{69F30051-A913-4736-98A2-BDBCBC4219EA}">
      <dgm:prSet phldrT="[Text]" custT="1"/>
      <dgm:spPr>
        <a:solidFill>
          <a:schemeClr val="tx2">
            <a:lumMod val="20000"/>
            <a:lumOff val="80000"/>
          </a:schemeClr>
        </a:solidFill>
        <a:ln>
          <a:solidFill>
            <a:schemeClr val="tx2">
              <a:lumMod val="40000"/>
              <a:lumOff val="60000"/>
            </a:schemeClr>
          </a:solidFill>
        </a:ln>
      </dgm:spPr>
      <dgm:t>
        <a:bodyPr/>
        <a:lstStyle/>
        <a:p>
          <a:pPr marL="625475" indent="-168275"/>
          <a:r>
            <a:rPr lang="en-US" sz="2000" dirty="0" smtClean="0">
              <a:latin typeface="Calibri" panose="020F0502020204030204" pitchFamily="34" charset="0"/>
            </a:rPr>
            <a:t>Energy mix is key to optimizing the system</a:t>
          </a:r>
          <a:endParaRPr lang="en-US" sz="2000" dirty="0">
            <a:latin typeface="Calibri" panose="020F0502020204030204" pitchFamily="34" charset="0"/>
          </a:endParaRPr>
        </a:p>
      </dgm:t>
    </dgm:pt>
    <dgm:pt modelId="{7FDEA2D6-3F83-4716-AD1F-07E6679B5133}" type="parTrans" cxnId="{4A1D25F0-0C4F-405D-B37D-E93295BA8656}">
      <dgm:prSet/>
      <dgm:spPr/>
      <dgm:t>
        <a:bodyPr/>
        <a:lstStyle/>
        <a:p>
          <a:endParaRPr lang="en-US"/>
        </a:p>
      </dgm:t>
    </dgm:pt>
    <dgm:pt modelId="{782CD84A-511F-4755-87F3-95F75D9DE9B4}" type="sibTrans" cxnId="{4A1D25F0-0C4F-405D-B37D-E93295BA8656}">
      <dgm:prSet/>
      <dgm:spPr/>
      <dgm:t>
        <a:bodyPr/>
        <a:lstStyle/>
        <a:p>
          <a:endParaRPr lang="en-US"/>
        </a:p>
      </dgm:t>
    </dgm:pt>
    <dgm:pt modelId="{B977913F-D0E3-4322-BD07-0B67D4B3019A}" type="pres">
      <dgm:prSet presAssocID="{956837AE-B860-4DD3-B3E5-705B281145D9}" presName="linear" presStyleCnt="0">
        <dgm:presLayoutVars>
          <dgm:dir/>
          <dgm:animLvl val="lvl"/>
          <dgm:resizeHandles val="exact"/>
        </dgm:presLayoutVars>
      </dgm:prSet>
      <dgm:spPr/>
      <dgm:t>
        <a:bodyPr/>
        <a:lstStyle/>
        <a:p>
          <a:endParaRPr lang="en-US"/>
        </a:p>
      </dgm:t>
    </dgm:pt>
    <dgm:pt modelId="{097A637D-1E65-4CDE-B200-28ECF998096E}" type="pres">
      <dgm:prSet presAssocID="{2B5EFFFE-BA34-4B2F-9496-C6E0DB3BC23D}" presName="parentLin" presStyleCnt="0"/>
      <dgm:spPr/>
    </dgm:pt>
    <dgm:pt modelId="{CA23DCBF-0586-4A58-8CAF-AB88BECF4A2F}" type="pres">
      <dgm:prSet presAssocID="{2B5EFFFE-BA34-4B2F-9496-C6E0DB3BC23D}" presName="parentLeftMargin" presStyleLbl="node1" presStyleIdx="0" presStyleCnt="3"/>
      <dgm:spPr/>
      <dgm:t>
        <a:bodyPr/>
        <a:lstStyle/>
        <a:p>
          <a:endParaRPr lang="en-US"/>
        </a:p>
      </dgm:t>
    </dgm:pt>
    <dgm:pt modelId="{CD763750-0D17-4275-97B4-A1CED71719A8}" type="pres">
      <dgm:prSet presAssocID="{2B5EFFFE-BA34-4B2F-9496-C6E0DB3BC23D}" presName="parentText" presStyleLbl="node1" presStyleIdx="0" presStyleCnt="3" custScaleX="142857" custScaleY="75132" custLinFactX="-1376" custLinFactNeighborX="-100000">
        <dgm:presLayoutVars>
          <dgm:chMax val="0"/>
          <dgm:bulletEnabled val="1"/>
        </dgm:presLayoutVars>
      </dgm:prSet>
      <dgm:spPr/>
      <dgm:t>
        <a:bodyPr/>
        <a:lstStyle/>
        <a:p>
          <a:endParaRPr lang="en-US"/>
        </a:p>
      </dgm:t>
    </dgm:pt>
    <dgm:pt modelId="{AFFD3C91-271B-4FEB-8EEC-35A8C56411A0}" type="pres">
      <dgm:prSet presAssocID="{2B5EFFFE-BA34-4B2F-9496-C6E0DB3BC23D}" presName="negativeSpace" presStyleCnt="0"/>
      <dgm:spPr/>
    </dgm:pt>
    <dgm:pt modelId="{E6302439-2888-42AC-93AA-9B018D287C9E}" type="pres">
      <dgm:prSet presAssocID="{2B5EFFFE-BA34-4B2F-9496-C6E0DB3BC23D}" presName="childText" presStyleLbl="conFgAcc1" presStyleIdx="0" presStyleCnt="3">
        <dgm:presLayoutVars>
          <dgm:bulletEnabled val="1"/>
        </dgm:presLayoutVars>
      </dgm:prSet>
      <dgm:spPr/>
      <dgm:t>
        <a:bodyPr/>
        <a:lstStyle/>
        <a:p>
          <a:endParaRPr lang="en-US"/>
        </a:p>
      </dgm:t>
    </dgm:pt>
    <dgm:pt modelId="{05C51829-E2C9-4EB8-8C23-62097D1836C6}" type="pres">
      <dgm:prSet presAssocID="{D932EF29-9460-42CF-A078-420809951B33}" presName="spaceBetweenRectangles" presStyleCnt="0"/>
      <dgm:spPr/>
    </dgm:pt>
    <dgm:pt modelId="{8EC62BC8-8D81-4BBC-9129-7499F2296D6C}" type="pres">
      <dgm:prSet presAssocID="{6AC51E8D-3E0C-4543-BC6B-B845337EF9F5}" presName="parentLin" presStyleCnt="0"/>
      <dgm:spPr/>
    </dgm:pt>
    <dgm:pt modelId="{354225D7-E8A7-4058-9376-945D0EF0F7D9}" type="pres">
      <dgm:prSet presAssocID="{6AC51E8D-3E0C-4543-BC6B-B845337EF9F5}" presName="parentLeftMargin" presStyleLbl="node1" presStyleIdx="0" presStyleCnt="3"/>
      <dgm:spPr/>
      <dgm:t>
        <a:bodyPr/>
        <a:lstStyle/>
        <a:p>
          <a:endParaRPr lang="en-US"/>
        </a:p>
      </dgm:t>
    </dgm:pt>
    <dgm:pt modelId="{3B689EF1-131D-4342-9E9B-4AA0A0FAD274}" type="pres">
      <dgm:prSet presAssocID="{6AC51E8D-3E0C-4543-BC6B-B845337EF9F5}" presName="parentText" presStyleLbl="node1" presStyleIdx="1" presStyleCnt="3" custScaleX="150037" custScaleY="75132" custLinFactX="-1443" custLinFactNeighborX="-100000">
        <dgm:presLayoutVars>
          <dgm:chMax val="0"/>
          <dgm:bulletEnabled val="1"/>
        </dgm:presLayoutVars>
      </dgm:prSet>
      <dgm:spPr/>
      <dgm:t>
        <a:bodyPr/>
        <a:lstStyle/>
        <a:p>
          <a:endParaRPr lang="en-US"/>
        </a:p>
      </dgm:t>
    </dgm:pt>
    <dgm:pt modelId="{1A3CDE27-FDB2-40EA-BDE7-C8C2AA44ECB4}" type="pres">
      <dgm:prSet presAssocID="{6AC51E8D-3E0C-4543-BC6B-B845337EF9F5}" presName="negativeSpace" presStyleCnt="0"/>
      <dgm:spPr/>
    </dgm:pt>
    <dgm:pt modelId="{D440244C-D492-44EB-B845-7802EE992B70}" type="pres">
      <dgm:prSet presAssocID="{6AC51E8D-3E0C-4543-BC6B-B845337EF9F5}" presName="childText" presStyleLbl="conFgAcc1" presStyleIdx="1" presStyleCnt="3" custLinFactNeighborX="-1053">
        <dgm:presLayoutVars>
          <dgm:bulletEnabled val="1"/>
        </dgm:presLayoutVars>
      </dgm:prSet>
      <dgm:spPr>
        <a:noFill/>
      </dgm:spPr>
      <dgm:t>
        <a:bodyPr/>
        <a:lstStyle/>
        <a:p>
          <a:endParaRPr lang="en-US"/>
        </a:p>
      </dgm:t>
    </dgm:pt>
    <dgm:pt modelId="{501E69A7-D3DC-4D93-AB0B-D16A1C092639}" type="pres">
      <dgm:prSet presAssocID="{DABE5C55-4208-420A-80D0-0F500DCC103D}" presName="spaceBetweenRectangles" presStyleCnt="0"/>
      <dgm:spPr/>
    </dgm:pt>
    <dgm:pt modelId="{2EF2CDD4-5AE8-4DB5-8BAB-09200D5F89A6}" type="pres">
      <dgm:prSet presAssocID="{57B3FB68-91B6-481D-B25B-A5E5213E142C}" presName="parentLin" presStyleCnt="0"/>
      <dgm:spPr/>
    </dgm:pt>
    <dgm:pt modelId="{38ABCBC1-300B-4315-A367-81A7908DBD95}" type="pres">
      <dgm:prSet presAssocID="{57B3FB68-91B6-481D-B25B-A5E5213E142C}" presName="parentLeftMargin" presStyleLbl="node1" presStyleIdx="1" presStyleCnt="3"/>
      <dgm:spPr/>
      <dgm:t>
        <a:bodyPr/>
        <a:lstStyle/>
        <a:p>
          <a:endParaRPr lang="en-US"/>
        </a:p>
      </dgm:t>
    </dgm:pt>
    <dgm:pt modelId="{BB1E960B-FEF3-40A4-9DC7-9B71EE426B93}" type="pres">
      <dgm:prSet presAssocID="{57B3FB68-91B6-481D-B25B-A5E5213E142C}" presName="parentText" presStyleLbl="node1" presStyleIdx="2" presStyleCnt="3" custScaleX="142857" custScaleY="75132" custLinFactX="-1376" custLinFactNeighborX="-100000">
        <dgm:presLayoutVars>
          <dgm:chMax val="0"/>
          <dgm:bulletEnabled val="1"/>
        </dgm:presLayoutVars>
      </dgm:prSet>
      <dgm:spPr/>
      <dgm:t>
        <a:bodyPr/>
        <a:lstStyle/>
        <a:p>
          <a:endParaRPr lang="en-US"/>
        </a:p>
      </dgm:t>
    </dgm:pt>
    <dgm:pt modelId="{553D72D0-7843-43B3-81C6-34237AD16F45}" type="pres">
      <dgm:prSet presAssocID="{57B3FB68-91B6-481D-B25B-A5E5213E142C}" presName="negativeSpace" presStyleCnt="0"/>
      <dgm:spPr/>
    </dgm:pt>
    <dgm:pt modelId="{4C5B433F-2AE0-4B6B-99F5-DEA73D2972E2}" type="pres">
      <dgm:prSet presAssocID="{57B3FB68-91B6-481D-B25B-A5E5213E142C}" presName="childText" presStyleLbl="conFgAcc1" presStyleIdx="2" presStyleCnt="3">
        <dgm:presLayoutVars>
          <dgm:bulletEnabled val="1"/>
        </dgm:presLayoutVars>
      </dgm:prSet>
      <dgm:spPr>
        <a:noFill/>
      </dgm:spPr>
      <dgm:t>
        <a:bodyPr/>
        <a:lstStyle/>
        <a:p>
          <a:endParaRPr lang="en-US"/>
        </a:p>
      </dgm:t>
    </dgm:pt>
  </dgm:ptLst>
  <dgm:cxnLst>
    <dgm:cxn modelId="{BFFD1186-FD6C-4417-A564-00832666AF18}" type="presOf" srcId="{956837AE-B860-4DD3-B3E5-705B281145D9}" destId="{B977913F-D0E3-4322-BD07-0B67D4B3019A}" srcOrd="0" destOrd="0" presId="urn:microsoft.com/office/officeart/2005/8/layout/list1"/>
    <dgm:cxn modelId="{A8A6D780-7B38-4B73-8394-9AB6F3E091CF}" srcId="{2B5EFFFE-BA34-4B2F-9496-C6E0DB3BC23D}" destId="{5F74171F-1D4D-482E-9C8B-968E4EECD66F}" srcOrd="2" destOrd="0" parTransId="{15E5A3B9-47F7-4F3C-8A02-484308A0A5E0}" sibTransId="{1E1FDDC8-E489-4BEE-9801-A701CEE95B24}"/>
    <dgm:cxn modelId="{757CDFD4-285D-4120-A0A6-92B8A5FBA334}" type="presOf" srcId="{5F74171F-1D4D-482E-9C8B-968E4EECD66F}" destId="{E6302439-2888-42AC-93AA-9B018D287C9E}" srcOrd="0" destOrd="2" presId="urn:microsoft.com/office/officeart/2005/8/layout/list1"/>
    <dgm:cxn modelId="{AFE1F8C9-FF60-455D-A869-06E1D20C4C7F}" srcId="{956837AE-B860-4DD3-B3E5-705B281145D9}" destId="{6AC51E8D-3E0C-4543-BC6B-B845337EF9F5}" srcOrd="1" destOrd="0" parTransId="{FD4888E6-3813-4C0E-81EB-0475C2BBC1D7}" sibTransId="{DABE5C55-4208-420A-80D0-0F500DCC103D}"/>
    <dgm:cxn modelId="{20A748CB-CCC8-49CD-851A-3B6441577638}" type="presOf" srcId="{38C42333-4883-42F4-AAC4-BD88FFE21128}" destId="{4C5B433F-2AE0-4B6B-99F5-DEA73D2972E2}" srcOrd="0" destOrd="1" presId="urn:microsoft.com/office/officeart/2005/8/layout/list1"/>
    <dgm:cxn modelId="{4A1D25F0-0C4F-405D-B37D-E93295BA8656}" srcId="{57B3FB68-91B6-481D-B25B-A5E5213E142C}" destId="{69F30051-A913-4736-98A2-BDBCBC4219EA}" srcOrd="2" destOrd="0" parTransId="{7FDEA2D6-3F83-4716-AD1F-07E6679B5133}" sibTransId="{782CD84A-511F-4755-87F3-95F75D9DE9B4}"/>
    <dgm:cxn modelId="{1ACAC4DC-9178-457B-85E8-A4EDFF561C2C}" type="presOf" srcId="{7AC54BA3-6712-42BA-AB19-DCE49AE97B10}" destId="{E6302439-2888-42AC-93AA-9B018D287C9E}" srcOrd="0" destOrd="0" presId="urn:microsoft.com/office/officeart/2005/8/layout/list1"/>
    <dgm:cxn modelId="{FE845C57-A110-454D-97D6-7AF1BA3B1E36}" srcId="{6AC51E8D-3E0C-4543-BC6B-B845337EF9F5}" destId="{0A2A3469-2383-4DD6-88F1-3B58D72D0183}" srcOrd="0" destOrd="0" parTransId="{DE0C66D6-3F57-4074-AF4B-253142C0D5A4}" sibTransId="{A04E9AD9-3C1F-4C6B-B9D6-4364B84AE0A7}"/>
    <dgm:cxn modelId="{0D6CABAA-6DCD-4B44-937E-B73A96D60D7B}" type="presOf" srcId="{0A2A3469-2383-4DD6-88F1-3B58D72D0183}" destId="{D440244C-D492-44EB-B845-7802EE992B70}" srcOrd="0" destOrd="0" presId="urn:microsoft.com/office/officeart/2005/8/layout/list1"/>
    <dgm:cxn modelId="{F7472EDD-35B6-4685-BF4B-B9B7F0D8746F}" type="presOf" srcId="{57B3FB68-91B6-481D-B25B-A5E5213E142C}" destId="{38ABCBC1-300B-4315-A367-81A7908DBD95}" srcOrd="0" destOrd="0" presId="urn:microsoft.com/office/officeart/2005/8/layout/list1"/>
    <dgm:cxn modelId="{73A0542E-29DA-4AAF-B8D2-410B082FA3A5}" type="presOf" srcId="{58036CD3-83EE-4113-B75F-06E2EFD6A7D4}" destId="{D440244C-D492-44EB-B845-7802EE992B70}" srcOrd="0" destOrd="2" presId="urn:microsoft.com/office/officeart/2005/8/layout/list1"/>
    <dgm:cxn modelId="{C824C732-9F21-47E5-A95A-FDD13915265C}" type="presOf" srcId="{6AC51E8D-3E0C-4543-BC6B-B845337EF9F5}" destId="{3B689EF1-131D-4342-9E9B-4AA0A0FAD274}" srcOrd="1" destOrd="0" presId="urn:microsoft.com/office/officeart/2005/8/layout/list1"/>
    <dgm:cxn modelId="{C83AB20C-F0D7-42F3-B752-948316040A20}" srcId="{956837AE-B860-4DD3-B3E5-705B281145D9}" destId="{57B3FB68-91B6-481D-B25B-A5E5213E142C}" srcOrd="2" destOrd="0" parTransId="{6693CD11-74D7-42B3-A9AF-9DE773172BD6}" sibTransId="{36439960-4BD9-43DE-8477-0A1390577A93}"/>
    <dgm:cxn modelId="{4CDACDCD-8D1E-4B13-9E90-8AF6B0D5F079}" type="presOf" srcId="{D58845C0-1A3C-4F9F-B8AF-770ADF1F71E7}" destId="{E6302439-2888-42AC-93AA-9B018D287C9E}" srcOrd="0" destOrd="1" presId="urn:microsoft.com/office/officeart/2005/8/layout/list1"/>
    <dgm:cxn modelId="{1C79E12B-F7C7-4ECA-A19D-688E0505A0AC}" type="presOf" srcId="{6AC51E8D-3E0C-4543-BC6B-B845337EF9F5}" destId="{354225D7-E8A7-4058-9376-945D0EF0F7D9}" srcOrd="0" destOrd="0" presId="urn:microsoft.com/office/officeart/2005/8/layout/list1"/>
    <dgm:cxn modelId="{D1745C74-152E-49EF-A430-AE104D739E20}" srcId="{6AC51E8D-3E0C-4543-BC6B-B845337EF9F5}" destId="{B33C230A-27DA-4B9F-9C2B-2EF2637C71E5}" srcOrd="1" destOrd="0" parTransId="{E755E173-6655-43E4-A48F-55096B9E6D77}" sibTransId="{EFA738F2-76DA-4196-BC5F-A9BF8461FE26}"/>
    <dgm:cxn modelId="{38E88973-057F-4508-B62B-FF15290A146C}" type="presOf" srcId="{D0F89CA9-3BBD-4B68-92E7-EE6CA554DE69}" destId="{4C5B433F-2AE0-4B6B-99F5-DEA73D2972E2}" srcOrd="0" destOrd="0" presId="urn:microsoft.com/office/officeart/2005/8/layout/list1"/>
    <dgm:cxn modelId="{7D777544-1EE1-42A2-B8C7-38397C763681}" type="presOf" srcId="{57B3FB68-91B6-481D-B25B-A5E5213E142C}" destId="{BB1E960B-FEF3-40A4-9DC7-9B71EE426B93}" srcOrd="1" destOrd="0" presId="urn:microsoft.com/office/officeart/2005/8/layout/list1"/>
    <dgm:cxn modelId="{8CF920EA-44A5-4377-850B-C4A02CE08E5A}" srcId="{956837AE-B860-4DD3-B3E5-705B281145D9}" destId="{2B5EFFFE-BA34-4B2F-9496-C6E0DB3BC23D}" srcOrd="0" destOrd="0" parTransId="{E09F1B57-0E3B-4274-AD82-B00F9503ECCD}" sibTransId="{D932EF29-9460-42CF-A078-420809951B33}"/>
    <dgm:cxn modelId="{01B2C9A9-F5B1-4767-BCAE-0B5BE1D275DE}" srcId="{57B3FB68-91B6-481D-B25B-A5E5213E142C}" destId="{D0F89CA9-3BBD-4B68-92E7-EE6CA554DE69}" srcOrd="0" destOrd="0" parTransId="{60CBBA2A-52F6-4569-8193-346185ED2C08}" sibTransId="{CEA0652E-6692-44DA-823D-9308AC98E869}"/>
    <dgm:cxn modelId="{87BB7D53-FEED-4545-A9DC-7A803ECCC8A1}" type="presOf" srcId="{2B5EFFFE-BA34-4B2F-9496-C6E0DB3BC23D}" destId="{CA23DCBF-0586-4A58-8CAF-AB88BECF4A2F}" srcOrd="0" destOrd="0" presId="urn:microsoft.com/office/officeart/2005/8/layout/list1"/>
    <dgm:cxn modelId="{88293B15-C4E3-434E-A58D-A48A186003C5}" type="presOf" srcId="{2B5EFFFE-BA34-4B2F-9496-C6E0DB3BC23D}" destId="{CD763750-0D17-4275-97B4-A1CED71719A8}" srcOrd="1" destOrd="0" presId="urn:microsoft.com/office/officeart/2005/8/layout/list1"/>
    <dgm:cxn modelId="{249FC384-DD95-4A2F-9E7A-8E33C2DDA607}" type="presOf" srcId="{69F30051-A913-4736-98A2-BDBCBC4219EA}" destId="{4C5B433F-2AE0-4B6B-99F5-DEA73D2972E2}" srcOrd="0" destOrd="2" presId="urn:microsoft.com/office/officeart/2005/8/layout/list1"/>
    <dgm:cxn modelId="{45A46EAC-00D8-4BBF-8FD0-4BEF58A34EC3}" srcId="{2B5EFFFE-BA34-4B2F-9496-C6E0DB3BC23D}" destId="{D58845C0-1A3C-4F9F-B8AF-770ADF1F71E7}" srcOrd="1" destOrd="0" parTransId="{2B82BD46-F9F1-4752-8A2C-E7499B3D7ED0}" sibTransId="{2FDEE202-E815-4CA9-93E3-FAB6851B0EA8}"/>
    <dgm:cxn modelId="{BB0A13D8-668A-4116-991C-ADDB4DCF7681}" type="presOf" srcId="{B33C230A-27DA-4B9F-9C2B-2EF2637C71E5}" destId="{D440244C-D492-44EB-B845-7802EE992B70}" srcOrd="0" destOrd="1" presId="urn:microsoft.com/office/officeart/2005/8/layout/list1"/>
    <dgm:cxn modelId="{2CD89A31-5FC1-439D-90F7-919EA1595447}" srcId="{2B5EFFFE-BA34-4B2F-9496-C6E0DB3BC23D}" destId="{7AC54BA3-6712-42BA-AB19-DCE49AE97B10}" srcOrd="0" destOrd="0" parTransId="{93722C2B-9993-435A-80CE-35A6F56668F5}" sibTransId="{125A07FB-FFC8-4303-8194-734E4020CAD2}"/>
    <dgm:cxn modelId="{E73DE1EC-CD19-4AB7-9980-0EC1E0D4B746}" srcId="{6AC51E8D-3E0C-4543-BC6B-B845337EF9F5}" destId="{58036CD3-83EE-4113-B75F-06E2EFD6A7D4}" srcOrd="2" destOrd="0" parTransId="{96F60240-4467-48C4-B9D9-C588F27A5A64}" sibTransId="{94067378-8F26-40FC-A818-3FD6537CCF80}"/>
    <dgm:cxn modelId="{BEAAAFD5-B45B-4256-A6E9-C72CE2D695EF}" srcId="{57B3FB68-91B6-481D-B25B-A5E5213E142C}" destId="{38C42333-4883-42F4-AAC4-BD88FFE21128}" srcOrd="1" destOrd="0" parTransId="{3464DF04-40E0-4053-9E06-E44BBE4D0AAA}" sibTransId="{8F7C1B42-CF9A-43E7-9D57-22792EBE3859}"/>
    <dgm:cxn modelId="{D0E564AF-4FC2-43FB-9AD4-E6036BEC0FB4}" type="presParOf" srcId="{B977913F-D0E3-4322-BD07-0B67D4B3019A}" destId="{097A637D-1E65-4CDE-B200-28ECF998096E}" srcOrd="0" destOrd="0" presId="urn:microsoft.com/office/officeart/2005/8/layout/list1"/>
    <dgm:cxn modelId="{37B89DAE-1865-4E5F-BD53-6905C1586617}" type="presParOf" srcId="{097A637D-1E65-4CDE-B200-28ECF998096E}" destId="{CA23DCBF-0586-4A58-8CAF-AB88BECF4A2F}" srcOrd="0" destOrd="0" presId="urn:microsoft.com/office/officeart/2005/8/layout/list1"/>
    <dgm:cxn modelId="{AFDD0209-048F-4FDF-B73C-05424FDE9CFA}" type="presParOf" srcId="{097A637D-1E65-4CDE-B200-28ECF998096E}" destId="{CD763750-0D17-4275-97B4-A1CED71719A8}" srcOrd="1" destOrd="0" presId="urn:microsoft.com/office/officeart/2005/8/layout/list1"/>
    <dgm:cxn modelId="{588F2C40-2112-4DF4-BD4E-DA74F97C6D69}" type="presParOf" srcId="{B977913F-D0E3-4322-BD07-0B67D4B3019A}" destId="{AFFD3C91-271B-4FEB-8EEC-35A8C56411A0}" srcOrd="1" destOrd="0" presId="urn:microsoft.com/office/officeart/2005/8/layout/list1"/>
    <dgm:cxn modelId="{621493E1-8E64-4933-AC9B-A076C55A002A}" type="presParOf" srcId="{B977913F-D0E3-4322-BD07-0B67D4B3019A}" destId="{E6302439-2888-42AC-93AA-9B018D287C9E}" srcOrd="2" destOrd="0" presId="urn:microsoft.com/office/officeart/2005/8/layout/list1"/>
    <dgm:cxn modelId="{5F5AC79F-787B-4168-9CCD-73C6ABE8E089}" type="presParOf" srcId="{B977913F-D0E3-4322-BD07-0B67D4B3019A}" destId="{05C51829-E2C9-4EB8-8C23-62097D1836C6}" srcOrd="3" destOrd="0" presId="urn:microsoft.com/office/officeart/2005/8/layout/list1"/>
    <dgm:cxn modelId="{ECAF1EA7-53F9-4301-93D9-DE9AE1CE3C21}" type="presParOf" srcId="{B977913F-D0E3-4322-BD07-0B67D4B3019A}" destId="{8EC62BC8-8D81-4BBC-9129-7499F2296D6C}" srcOrd="4" destOrd="0" presId="urn:microsoft.com/office/officeart/2005/8/layout/list1"/>
    <dgm:cxn modelId="{6799227E-61FE-4F62-BE02-FAB4FBED2D12}" type="presParOf" srcId="{8EC62BC8-8D81-4BBC-9129-7499F2296D6C}" destId="{354225D7-E8A7-4058-9376-945D0EF0F7D9}" srcOrd="0" destOrd="0" presId="urn:microsoft.com/office/officeart/2005/8/layout/list1"/>
    <dgm:cxn modelId="{37A6CC1C-BF39-4D1F-823E-3B1E41886836}" type="presParOf" srcId="{8EC62BC8-8D81-4BBC-9129-7499F2296D6C}" destId="{3B689EF1-131D-4342-9E9B-4AA0A0FAD274}" srcOrd="1" destOrd="0" presId="urn:microsoft.com/office/officeart/2005/8/layout/list1"/>
    <dgm:cxn modelId="{AD753ADB-E53A-4222-AE2B-07AC90717054}" type="presParOf" srcId="{B977913F-D0E3-4322-BD07-0B67D4B3019A}" destId="{1A3CDE27-FDB2-40EA-BDE7-C8C2AA44ECB4}" srcOrd="5" destOrd="0" presId="urn:microsoft.com/office/officeart/2005/8/layout/list1"/>
    <dgm:cxn modelId="{E4FAB51B-3894-438C-8E00-28E7EABF1746}" type="presParOf" srcId="{B977913F-D0E3-4322-BD07-0B67D4B3019A}" destId="{D440244C-D492-44EB-B845-7802EE992B70}" srcOrd="6" destOrd="0" presId="urn:microsoft.com/office/officeart/2005/8/layout/list1"/>
    <dgm:cxn modelId="{051DB7E4-E749-48D1-B537-C66E03E1D093}" type="presParOf" srcId="{B977913F-D0E3-4322-BD07-0B67D4B3019A}" destId="{501E69A7-D3DC-4D93-AB0B-D16A1C092639}" srcOrd="7" destOrd="0" presId="urn:microsoft.com/office/officeart/2005/8/layout/list1"/>
    <dgm:cxn modelId="{EA8649CF-DF80-4CAC-99AC-12BCE39DE7FA}" type="presParOf" srcId="{B977913F-D0E3-4322-BD07-0B67D4B3019A}" destId="{2EF2CDD4-5AE8-4DB5-8BAB-09200D5F89A6}" srcOrd="8" destOrd="0" presId="urn:microsoft.com/office/officeart/2005/8/layout/list1"/>
    <dgm:cxn modelId="{85256AA3-D1FF-41EF-8C08-94280B73555F}" type="presParOf" srcId="{2EF2CDD4-5AE8-4DB5-8BAB-09200D5F89A6}" destId="{38ABCBC1-300B-4315-A367-81A7908DBD95}" srcOrd="0" destOrd="0" presId="urn:microsoft.com/office/officeart/2005/8/layout/list1"/>
    <dgm:cxn modelId="{E2A618D8-7B4B-456B-B7A8-B0F83B04B89A}" type="presParOf" srcId="{2EF2CDD4-5AE8-4DB5-8BAB-09200D5F89A6}" destId="{BB1E960B-FEF3-40A4-9DC7-9B71EE426B93}" srcOrd="1" destOrd="0" presId="urn:microsoft.com/office/officeart/2005/8/layout/list1"/>
    <dgm:cxn modelId="{901F4D2C-8DB3-4024-BD26-945B86831EEA}" type="presParOf" srcId="{B977913F-D0E3-4322-BD07-0B67D4B3019A}" destId="{553D72D0-7843-43B3-81C6-34237AD16F45}" srcOrd="9" destOrd="0" presId="urn:microsoft.com/office/officeart/2005/8/layout/list1"/>
    <dgm:cxn modelId="{5C8BE9C1-707F-4275-9D89-3F7D7610569B}" type="presParOf" srcId="{B977913F-D0E3-4322-BD07-0B67D4B3019A}" destId="{4C5B433F-2AE0-4B6B-99F5-DEA73D2972E2}" srcOrd="10" destOrd="0" presId="urn:microsoft.com/office/officeart/2005/8/layout/list1"/>
  </dgm:cxnLst>
  <dgm:bg/>
  <dgm:whole>
    <a:ln>
      <a:solidFill>
        <a:schemeClr val="tx2">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4D775-C4BC-4BC2-8EF3-5A817E5E65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FD8BD5B-1C95-4F0B-8826-DFA934F6A494}">
      <dgm:prSet phldrT="[Text]" custT="1"/>
      <dgm:spPr>
        <a:xfrm>
          <a:off x="2118" y="1175087"/>
          <a:ext cx="2114950" cy="42896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Host Country</a:t>
          </a:r>
          <a:endParaRPr lang="en-US" sz="2000" dirty="0">
            <a:solidFill>
              <a:sysClr val="window" lastClr="FFFFFF"/>
            </a:solidFill>
            <a:latin typeface="Calibri"/>
            <a:ea typeface="+mn-ea"/>
            <a:cs typeface="+mn-cs"/>
          </a:endParaRPr>
        </a:p>
      </dgm:t>
    </dgm:pt>
    <dgm:pt modelId="{72D2F88D-3C44-4F2B-B544-06A267A94ED9}" type="parTrans" cxnId="{F01F3025-C4B9-4882-98AC-7FA36B0E2627}">
      <dgm:prSet/>
      <dgm:spPr/>
      <dgm:t>
        <a:bodyPr/>
        <a:lstStyle/>
        <a:p>
          <a:endParaRPr lang="en-US"/>
        </a:p>
      </dgm:t>
    </dgm:pt>
    <dgm:pt modelId="{CB937E3A-3159-4813-A30B-053FE9C19A93}" type="sibTrans" cxnId="{F01F3025-C4B9-4882-98AC-7FA36B0E2627}">
      <dgm:prSet/>
      <dgm:spPr/>
      <dgm:t>
        <a:bodyPr/>
        <a:lstStyle/>
        <a:p>
          <a:endParaRPr lang="en-US"/>
        </a:p>
      </dgm:t>
    </dgm:pt>
    <dgm:pt modelId="{35231938-427C-426C-970D-BE44175BC7DF}">
      <dgm:prSet phldrT="[Text]"/>
      <dgm:spPr>
        <a:xfrm>
          <a:off x="425108" y="1747871"/>
          <a:ext cx="1491064" cy="102392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Increases public safety, reduces accidents and promotes commercial enterprise.</a:t>
          </a:r>
          <a:endParaRPr lang="en-US" dirty="0">
            <a:solidFill>
              <a:sysClr val="windowText" lastClr="000000">
                <a:hueOff val="0"/>
                <a:satOff val="0"/>
                <a:lumOff val="0"/>
                <a:alphaOff val="0"/>
              </a:sysClr>
            </a:solidFill>
            <a:latin typeface="Calibri"/>
            <a:ea typeface="+mn-ea"/>
            <a:cs typeface="+mn-cs"/>
          </a:endParaRPr>
        </a:p>
      </dgm:t>
    </dgm:pt>
    <dgm:pt modelId="{3F1E6119-337C-4836-873E-5A6CED7EF423}" type="parTrans" cxnId="{023399DD-D39E-4391-BB8D-AA37D6E305DB}">
      <dgm:prSet/>
      <dgm:spPr>
        <a:xfrm>
          <a:off x="213613" y="1604055"/>
          <a:ext cx="211495" cy="655778"/>
        </a:xfrm>
        <a:custGeom>
          <a:avLst/>
          <a:gdLst/>
          <a:ahLst/>
          <a:cxnLst/>
          <a:rect l="0" t="0" r="0" b="0"/>
          <a:pathLst>
            <a:path>
              <a:moveTo>
                <a:pt x="0" y="0"/>
              </a:moveTo>
              <a:lnTo>
                <a:pt x="0" y="655778"/>
              </a:lnTo>
              <a:lnTo>
                <a:pt x="211495" y="655778"/>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A2F3273B-8A08-4A55-8736-204A654109A5}" type="sibTrans" cxnId="{023399DD-D39E-4391-BB8D-AA37D6E305DB}">
      <dgm:prSet/>
      <dgm:spPr/>
      <dgm:t>
        <a:bodyPr/>
        <a:lstStyle/>
        <a:p>
          <a:endParaRPr lang="en-US"/>
        </a:p>
      </dgm:t>
    </dgm:pt>
    <dgm:pt modelId="{D2B7C803-69DB-4FF5-AE4E-34861DF56DEE}">
      <dgm:prSet phldrT="[Text]" custT="1"/>
      <dgm:spPr>
        <a:xfrm>
          <a:off x="2554042" y="1171110"/>
          <a:ext cx="1747893" cy="43294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The Utility</a:t>
          </a:r>
          <a:endParaRPr lang="en-US" sz="2000" dirty="0">
            <a:solidFill>
              <a:sysClr val="window" lastClr="FFFFFF"/>
            </a:solidFill>
            <a:latin typeface="Calibri"/>
            <a:ea typeface="+mn-ea"/>
            <a:cs typeface="+mn-cs"/>
          </a:endParaRPr>
        </a:p>
      </dgm:t>
    </dgm:pt>
    <dgm:pt modelId="{4BD543DD-BC56-4562-9F76-4EED7453DC2D}" type="parTrans" cxnId="{0630020A-D5F2-4B8D-BDCF-FAEB02ADDB52}">
      <dgm:prSet/>
      <dgm:spPr/>
      <dgm:t>
        <a:bodyPr/>
        <a:lstStyle/>
        <a:p>
          <a:endParaRPr lang="en-US"/>
        </a:p>
      </dgm:t>
    </dgm:pt>
    <dgm:pt modelId="{188A29D6-7689-4333-87D4-2320E6B2F37F}" type="sibTrans" cxnId="{0630020A-D5F2-4B8D-BDCF-FAEB02ADDB52}">
      <dgm:prSet/>
      <dgm:spPr/>
      <dgm:t>
        <a:bodyPr/>
        <a:lstStyle/>
        <a:p>
          <a:endParaRPr lang="en-US"/>
        </a:p>
      </dgm:t>
    </dgm:pt>
    <dgm:pt modelId="{4F9C15BC-9862-4236-8E68-F0763C92D05C}">
      <dgm:prSet phldrT="[Text]"/>
      <dgm:spPr>
        <a:xfrm>
          <a:off x="2903621" y="2990274"/>
          <a:ext cx="1461168" cy="101629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Assurance of payment as Budget Allocation flows directly from the Trust.</a:t>
          </a:r>
          <a:endParaRPr lang="en-US" dirty="0">
            <a:solidFill>
              <a:sysClr val="windowText" lastClr="000000">
                <a:hueOff val="0"/>
                <a:satOff val="0"/>
                <a:lumOff val="0"/>
                <a:alphaOff val="0"/>
              </a:sysClr>
            </a:solidFill>
            <a:latin typeface="Calibri"/>
            <a:ea typeface="+mn-ea"/>
            <a:cs typeface="+mn-cs"/>
          </a:endParaRPr>
        </a:p>
      </dgm:t>
    </dgm:pt>
    <dgm:pt modelId="{CA6425FF-1B9F-4C8F-940F-C680CF4C919C}" type="parTrans" cxnId="{E20D89C1-E7CC-4F74-A5B9-E546187EBBC0}">
      <dgm:prSet/>
      <dgm:spPr>
        <a:xfrm>
          <a:off x="2728831" y="1604055"/>
          <a:ext cx="174789" cy="1894366"/>
        </a:xfrm>
        <a:custGeom>
          <a:avLst/>
          <a:gdLst/>
          <a:ahLst/>
          <a:cxnLst/>
          <a:rect l="0" t="0" r="0" b="0"/>
          <a:pathLst>
            <a:path>
              <a:moveTo>
                <a:pt x="0" y="0"/>
              </a:moveTo>
              <a:lnTo>
                <a:pt x="0" y="1894366"/>
              </a:lnTo>
              <a:lnTo>
                <a:pt x="174789" y="189436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C8A50D6A-CDB2-4F79-807C-8DFAEFEB4B44}" type="sibTrans" cxnId="{E20D89C1-E7CC-4F74-A5B9-E546187EBBC0}">
      <dgm:prSet/>
      <dgm:spPr/>
      <dgm:t>
        <a:bodyPr/>
        <a:lstStyle/>
        <a:p>
          <a:endParaRPr lang="en-US"/>
        </a:p>
      </dgm:t>
    </dgm:pt>
    <dgm:pt modelId="{A7C07DEE-B1D2-42E5-8823-A523A3978C1D}">
      <dgm:prSet phldrT="[Text]"/>
      <dgm:spPr>
        <a:xfrm>
          <a:off x="2903621" y="4233192"/>
          <a:ext cx="1461168" cy="94112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Demand side improvements delay need for new power generation. </a:t>
          </a:r>
          <a:endParaRPr lang="en-US" dirty="0">
            <a:solidFill>
              <a:sysClr val="windowText" lastClr="000000">
                <a:hueOff val="0"/>
                <a:satOff val="0"/>
                <a:lumOff val="0"/>
                <a:alphaOff val="0"/>
              </a:sysClr>
            </a:solidFill>
            <a:latin typeface="Calibri"/>
            <a:ea typeface="+mn-ea"/>
            <a:cs typeface="+mn-cs"/>
          </a:endParaRPr>
        </a:p>
      </dgm:t>
    </dgm:pt>
    <dgm:pt modelId="{1C9A8288-357C-474E-88DA-049E4F645C1A}" type="parTrans" cxnId="{631D5A24-755D-4259-A33F-BFEC792F724B}">
      <dgm:prSet/>
      <dgm:spPr>
        <a:xfrm>
          <a:off x="2728831" y="1604055"/>
          <a:ext cx="174789" cy="3099700"/>
        </a:xfrm>
        <a:custGeom>
          <a:avLst/>
          <a:gdLst/>
          <a:ahLst/>
          <a:cxnLst/>
          <a:rect l="0" t="0" r="0" b="0"/>
          <a:pathLst>
            <a:path>
              <a:moveTo>
                <a:pt x="0" y="0"/>
              </a:moveTo>
              <a:lnTo>
                <a:pt x="0" y="3099700"/>
              </a:lnTo>
              <a:lnTo>
                <a:pt x="174789" y="309970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82E929A-8378-4FB2-8F00-A4D128AE212D}" type="sibTrans" cxnId="{631D5A24-755D-4259-A33F-BFEC792F724B}">
      <dgm:prSet/>
      <dgm:spPr/>
      <dgm:t>
        <a:bodyPr/>
        <a:lstStyle/>
        <a:p>
          <a:endParaRPr lang="en-US"/>
        </a:p>
      </dgm:t>
    </dgm:pt>
    <dgm:pt modelId="{4D59D384-492E-4534-818D-11BB1DE9CE6D}">
      <dgm:prSet/>
      <dgm:spPr>
        <a:xfrm>
          <a:off x="425108" y="3063983"/>
          <a:ext cx="1491064" cy="99375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Residual cash flows are returned to the Municipality in both current and long term.</a:t>
          </a:r>
          <a:endParaRPr lang="en-US" dirty="0">
            <a:solidFill>
              <a:sysClr val="windowText" lastClr="000000">
                <a:hueOff val="0"/>
                <a:satOff val="0"/>
                <a:lumOff val="0"/>
                <a:alphaOff val="0"/>
              </a:sysClr>
            </a:solidFill>
            <a:latin typeface="Calibri"/>
            <a:ea typeface="+mn-ea"/>
            <a:cs typeface="+mn-cs"/>
          </a:endParaRPr>
        </a:p>
      </dgm:t>
    </dgm:pt>
    <dgm:pt modelId="{13B53C83-5CAE-41B8-BA72-AAC6AB334A5B}" type="parTrans" cxnId="{43255BC1-C60C-4576-81B9-DF8FABEA0B94}">
      <dgm:prSet/>
      <dgm:spPr>
        <a:xfrm>
          <a:off x="213613" y="1604055"/>
          <a:ext cx="211495" cy="1956805"/>
        </a:xfrm>
        <a:custGeom>
          <a:avLst/>
          <a:gdLst/>
          <a:ahLst/>
          <a:cxnLst/>
          <a:rect l="0" t="0" r="0" b="0"/>
          <a:pathLst>
            <a:path>
              <a:moveTo>
                <a:pt x="0" y="0"/>
              </a:moveTo>
              <a:lnTo>
                <a:pt x="0" y="1956805"/>
              </a:lnTo>
              <a:lnTo>
                <a:pt x="211495" y="195680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24FA9C15-F467-4307-A46F-F26491CF8F76}" type="sibTrans" cxnId="{43255BC1-C60C-4576-81B9-DF8FABEA0B94}">
      <dgm:prSet/>
      <dgm:spPr/>
      <dgm:t>
        <a:bodyPr/>
        <a:lstStyle/>
        <a:p>
          <a:endParaRPr lang="en-US"/>
        </a:p>
      </dgm:t>
    </dgm:pt>
    <dgm:pt modelId="{9D99F378-22F7-4CE7-822F-3DA4FA3124D6}">
      <dgm:prSet/>
      <dgm:spPr>
        <a:xfrm>
          <a:off x="425108" y="4261700"/>
          <a:ext cx="1491064" cy="96378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Shows progressiveness in implementing energy efficiency.</a:t>
          </a:r>
          <a:endParaRPr lang="en-US" dirty="0">
            <a:solidFill>
              <a:sysClr val="windowText" lastClr="000000">
                <a:hueOff val="0"/>
                <a:satOff val="0"/>
                <a:lumOff val="0"/>
                <a:alphaOff val="0"/>
              </a:sysClr>
            </a:solidFill>
            <a:latin typeface="Calibri"/>
            <a:ea typeface="+mn-ea"/>
            <a:cs typeface="+mn-cs"/>
          </a:endParaRPr>
        </a:p>
      </dgm:t>
    </dgm:pt>
    <dgm:pt modelId="{BA904C9A-5510-406A-98C3-C0209CC62D9F}" type="parTrans" cxnId="{20AFF40E-B57A-4243-9932-9FF04EDC206B}">
      <dgm:prSet/>
      <dgm:spPr>
        <a:xfrm>
          <a:off x="213613" y="1604055"/>
          <a:ext cx="211495" cy="3139539"/>
        </a:xfrm>
        <a:custGeom>
          <a:avLst/>
          <a:gdLst/>
          <a:ahLst/>
          <a:cxnLst/>
          <a:rect l="0" t="0" r="0" b="0"/>
          <a:pathLst>
            <a:path>
              <a:moveTo>
                <a:pt x="0" y="0"/>
              </a:moveTo>
              <a:lnTo>
                <a:pt x="0" y="3139539"/>
              </a:lnTo>
              <a:lnTo>
                <a:pt x="211495" y="313953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560DB1D6-6AA6-46BD-9589-39F798024221}" type="sibTrans" cxnId="{20AFF40E-B57A-4243-9932-9FF04EDC206B}">
      <dgm:prSet/>
      <dgm:spPr/>
      <dgm:t>
        <a:bodyPr/>
        <a:lstStyle/>
        <a:p>
          <a:endParaRPr lang="en-US"/>
        </a:p>
      </dgm:t>
    </dgm:pt>
    <dgm:pt modelId="{AC9EDC23-7B2B-4D71-A804-0DE36FC5095E}">
      <dgm:prSet phldrT="[Text]" custT="1"/>
      <dgm:spPr>
        <a:xfrm>
          <a:off x="4738909" y="1171119"/>
          <a:ext cx="1747893" cy="43293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The Investor</a:t>
          </a:r>
          <a:endParaRPr lang="en-US" sz="2000" dirty="0">
            <a:solidFill>
              <a:sysClr val="window" lastClr="FFFFFF"/>
            </a:solidFill>
            <a:latin typeface="Calibri"/>
            <a:ea typeface="+mn-ea"/>
            <a:cs typeface="+mn-cs"/>
          </a:endParaRPr>
        </a:p>
      </dgm:t>
    </dgm:pt>
    <dgm:pt modelId="{03BF026C-48DC-41A2-8895-8055B0422418}" type="parTrans" cxnId="{F0593B2E-0AE3-4A2A-B603-E8019EF9632A}">
      <dgm:prSet/>
      <dgm:spPr/>
      <dgm:t>
        <a:bodyPr/>
        <a:lstStyle/>
        <a:p>
          <a:endParaRPr lang="en-US"/>
        </a:p>
      </dgm:t>
    </dgm:pt>
    <dgm:pt modelId="{F9394EE9-6EB2-4630-A2E7-336B4009CF10}" type="sibTrans" cxnId="{F0593B2E-0AE3-4A2A-B603-E8019EF9632A}">
      <dgm:prSet/>
      <dgm:spPr/>
      <dgm:t>
        <a:bodyPr/>
        <a:lstStyle/>
        <a:p>
          <a:endParaRPr lang="en-US"/>
        </a:p>
      </dgm:t>
    </dgm:pt>
    <dgm:pt modelId="{ED3F763C-E93F-4C0B-BF53-ADE2F2AC2124}">
      <dgm:prSet phldrT="[Text]"/>
      <dgm:spPr>
        <a:xfrm>
          <a:off x="5088487" y="1755484"/>
          <a:ext cx="1431258" cy="101631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Provide solutions without major long term expenditure.</a:t>
          </a:r>
          <a:endParaRPr lang="en-US" dirty="0">
            <a:solidFill>
              <a:sysClr val="windowText" lastClr="000000">
                <a:hueOff val="0"/>
                <a:satOff val="0"/>
                <a:lumOff val="0"/>
                <a:alphaOff val="0"/>
              </a:sysClr>
            </a:solidFill>
            <a:latin typeface="Calibri"/>
            <a:ea typeface="+mn-ea"/>
            <a:cs typeface="+mn-cs"/>
          </a:endParaRPr>
        </a:p>
      </dgm:t>
    </dgm:pt>
    <dgm:pt modelId="{EDC6DBD7-D395-48FF-8D4F-70C68B356418}" type="parTrans" cxnId="{627D51A4-041B-4692-8263-2209A926E831}">
      <dgm:prSet/>
      <dgm:spPr>
        <a:xfrm>
          <a:off x="4913698" y="1604055"/>
          <a:ext cx="174789" cy="659585"/>
        </a:xfrm>
        <a:custGeom>
          <a:avLst/>
          <a:gdLst/>
          <a:ahLst/>
          <a:cxnLst/>
          <a:rect l="0" t="0" r="0" b="0"/>
          <a:pathLst>
            <a:path>
              <a:moveTo>
                <a:pt x="0" y="0"/>
              </a:moveTo>
              <a:lnTo>
                <a:pt x="0" y="659585"/>
              </a:lnTo>
              <a:lnTo>
                <a:pt x="174789" y="65958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EFE3AC0E-36D8-47A4-B424-0CA36ACFD8BA}" type="sibTrans" cxnId="{627D51A4-041B-4692-8263-2209A926E831}">
      <dgm:prSet/>
      <dgm:spPr/>
      <dgm:t>
        <a:bodyPr/>
        <a:lstStyle/>
        <a:p>
          <a:endParaRPr lang="en-US"/>
        </a:p>
      </dgm:t>
    </dgm:pt>
    <dgm:pt modelId="{8D517297-5138-4129-8527-142E2D2DD8C0}">
      <dgm:prSet phldrT="[Text]"/>
      <dgm:spPr>
        <a:xfrm>
          <a:off x="5088487" y="4236959"/>
          <a:ext cx="1431258" cy="1016303"/>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ysClr val="windowText" lastClr="000000">
                  <a:hueOff val="0"/>
                  <a:satOff val="0"/>
                  <a:lumOff val="0"/>
                  <a:alphaOff val="0"/>
                </a:sysClr>
              </a:solidFill>
              <a:latin typeface="Calibri"/>
              <a:ea typeface="+mn-ea"/>
              <a:cs typeface="+mn-cs"/>
            </a:rPr>
            <a:t>Ability to expand business and easily replicate for other markets</a:t>
          </a:r>
        </a:p>
      </dgm:t>
    </dgm:pt>
    <dgm:pt modelId="{954EC08B-5726-43B2-99D8-321453EF79F3}" type="parTrans" cxnId="{71871EB6-A86C-4B57-9666-8E34498E879B}">
      <dgm:prSet/>
      <dgm:spPr>
        <a:xfrm>
          <a:off x="4913698" y="1604055"/>
          <a:ext cx="174789" cy="3141056"/>
        </a:xfrm>
        <a:custGeom>
          <a:avLst/>
          <a:gdLst/>
          <a:ahLst/>
          <a:cxnLst/>
          <a:rect l="0" t="0" r="0" b="0"/>
          <a:pathLst>
            <a:path>
              <a:moveTo>
                <a:pt x="0" y="0"/>
              </a:moveTo>
              <a:lnTo>
                <a:pt x="0" y="3141056"/>
              </a:lnTo>
              <a:lnTo>
                <a:pt x="174789" y="314105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B237CB8F-699F-4098-B596-6AADF0059B03}" type="sibTrans" cxnId="{71871EB6-A86C-4B57-9666-8E34498E879B}">
      <dgm:prSet/>
      <dgm:spPr/>
      <dgm:t>
        <a:bodyPr/>
        <a:lstStyle/>
        <a:p>
          <a:endParaRPr lang="en-US"/>
        </a:p>
      </dgm:t>
    </dgm:pt>
    <dgm:pt modelId="{497D50AE-86C3-4340-A278-0DCC68ACFE90}">
      <dgm:prSet phldrT="[Text]" custT="1"/>
      <dgm:spPr>
        <a:xfrm>
          <a:off x="6923775" y="1166146"/>
          <a:ext cx="1747893" cy="43294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dirty="0" smtClean="0">
              <a:solidFill>
                <a:sysClr val="window" lastClr="FFFFFF"/>
              </a:solidFill>
              <a:latin typeface="Calibri"/>
              <a:ea typeface="+mn-ea"/>
              <a:cs typeface="+mn-cs"/>
            </a:rPr>
            <a:t>OPIC</a:t>
          </a:r>
          <a:endParaRPr lang="en-US" sz="2000" dirty="0">
            <a:solidFill>
              <a:sysClr val="window" lastClr="FFFFFF"/>
            </a:solidFill>
            <a:latin typeface="Calibri"/>
            <a:ea typeface="+mn-ea"/>
            <a:cs typeface="+mn-cs"/>
          </a:endParaRPr>
        </a:p>
      </dgm:t>
    </dgm:pt>
    <dgm:pt modelId="{180BB36E-D080-43EB-A769-4C3E633BEEBA}" type="parTrans" cxnId="{791DC7C7-4582-4B5E-A72D-5C92308FF9D4}">
      <dgm:prSet/>
      <dgm:spPr/>
      <dgm:t>
        <a:bodyPr/>
        <a:lstStyle/>
        <a:p>
          <a:endParaRPr lang="en-US"/>
        </a:p>
      </dgm:t>
    </dgm:pt>
    <dgm:pt modelId="{EF584268-DEC7-43FD-9214-3F6953416E14}" type="sibTrans" cxnId="{791DC7C7-4582-4B5E-A72D-5C92308FF9D4}">
      <dgm:prSet/>
      <dgm:spPr/>
      <dgm:t>
        <a:bodyPr/>
        <a:lstStyle/>
        <a:p>
          <a:endParaRPr lang="en-US"/>
        </a:p>
      </dgm:t>
    </dgm:pt>
    <dgm:pt modelId="{CD52E078-391A-4E29-86AB-CB7224A7CCEE}">
      <dgm:prSet phldrT="[Text]"/>
      <dgm:spPr>
        <a:xfrm>
          <a:off x="7273354" y="3029479"/>
          <a:ext cx="1487121" cy="98305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Access to stable, predictable cash flows for repayment of the debt.</a:t>
          </a:r>
          <a:endParaRPr lang="en-US" dirty="0">
            <a:solidFill>
              <a:sysClr val="windowText" lastClr="000000">
                <a:hueOff val="0"/>
                <a:satOff val="0"/>
                <a:lumOff val="0"/>
                <a:alphaOff val="0"/>
              </a:sysClr>
            </a:solidFill>
            <a:latin typeface="Calibri"/>
            <a:ea typeface="+mn-ea"/>
            <a:cs typeface="+mn-cs"/>
          </a:endParaRPr>
        </a:p>
      </dgm:t>
    </dgm:pt>
    <dgm:pt modelId="{FC174A19-8FCA-466D-9661-873F7D079D5D}" type="parTrans" cxnId="{B9EB86F2-478F-4CDC-9EA9-0CFB268D02EA}">
      <dgm:prSet/>
      <dgm:spPr>
        <a:xfrm>
          <a:off x="7098565" y="1599091"/>
          <a:ext cx="174789" cy="1921913"/>
        </a:xfrm>
        <a:custGeom>
          <a:avLst/>
          <a:gdLst/>
          <a:ahLst/>
          <a:cxnLst/>
          <a:rect l="0" t="0" r="0" b="0"/>
          <a:pathLst>
            <a:path>
              <a:moveTo>
                <a:pt x="0" y="0"/>
              </a:moveTo>
              <a:lnTo>
                <a:pt x="0" y="1921913"/>
              </a:lnTo>
              <a:lnTo>
                <a:pt x="174789" y="1921913"/>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449DE5E1-73A3-47CB-BF9B-D7D5D46A0531}" type="sibTrans" cxnId="{B9EB86F2-478F-4CDC-9EA9-0CFB268D02EA}">
      <dgm:prSet/>
      <dgm:spPr/>
      <dgm:t>
        <a:bodyPr/>
        <a:lstStyle/>
        <a:p>
          <a:endParaRPr lang="en-US"/>
        </a:p>
      </dgm:t>
    </dgm:pt>
    <dgm:pt modelId="{2AFBD787-A82A-4E5B-8069-9383A3E08B1D}">
      <dgm:prSet phldrT="[Text]"/>
      <dgm:spPr>
        <a:xfrm>
          <a:off x="7273354" y="1823005"/>
          <a:ext cx="1487527" cy="89311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Consistent with mandate to support development by catalyzing the private sector.</a:t>
          </a:r>
          <a:endParaRPr lang="en-US" dirty="0">
            <a:solidFill>
              <a:sysClr val="windowText" lastClr="000000">
                <a:hueOff val="0"/>
                <a:satOff val="0"/>
                <a:lumOff val="0"/>
                <a:alphaOff val="0"/>
              </a:sysClr>
            </a:solidFill>
            <a:latin typeface="Calibri"/>
            <a:ea typeface="+mn-ea"/>
            <a:cs typeface="+mn-cs"/>
          </a:endParaRPr>
        </a:p>
      </dgm:t>
    </dgm:pt>
    <dgm:pt modelId="{1B3ED856-1728-47E8-8B6D-E5126F49F0B0}" type="parTrans" cxnId="{59211EC5-0C0A-4E7C-83C5-CE47FA1C7C73}">
      <dgm:prSet/>
      <dgm:spPr>
        <a:xfrm>
          <a:off x="7098565" y="1599091"/>
          <a:ext cx="174789" cy="670470"/>
        </a:xfrm>
        <a:custGeom>
          <a:avLst/>
          <a:gdLst/>
          <a:ahLst/>
          <a:cxnLst/>
          <a:rect l="0" t="0" r="0" b="0"/>
          <a:pathLst>
            <a:path>
              <a:moveTo>
                <a:pt x="0" y="0"/>
              </a:moveTo>
              <a:lnTo>
                <a:pt x="0" y="670470"/>
              </a:lnTo>
              <a:lnTo>
                <a:pt x="174789" y="67047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67B43627-4CF4-40E8-8020-B3955B4E8309}" type="sibTrans" cxnId="{59211EC5-0C0A-4E7C-83C5-CE47FA1C7C73}">
      <dgm:prSet/>
      <dgm:spPr/>
      <dgm:t>
        <a:bodyPr/>
        <a:lstStyle/>
        <a:p>
          <a:endParaRPr lang="en-US"/>
        </a:p>
      </dgm:t>
    </dgm:pt>
    <dgm:pt modelId="{FECF3CCB-2F6E-43A0-B50A-E19F8B9D722B}">
      <dgm:prSet phldrT="[Text]"/>
      <dgm:spPr>
        <a:xfrm>
          <a:off x="7273354" y="4264803"/>
          <a:ext cx="1487121" cy="91546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Promotes global energy efficiency initiatives.</a:t>
          </a:r>
          <a:endParaRPr lang="en-US" dirty="0">
            <a:solidFill>
              <a:sysClr val="windowText" lastClr="000000">
                <a:hueOff val="0"/>
                <a:satOff val="0"/>
                <a:lumOff val="0"/>
                <a:alphaOff val="0"/>
              </a:sysClr>
            </a:solidFill>
            <a:latin typeface="Calibri"/>
            <a:ea typeface="+mn-ea"/>
            <a:cs typeface="+mn-cs"/>
          </a:endParaRPr>
        </a:p>
      </dgm:t>
    </dgm:pt>
    <dgm:pt modelId="{BC43BF41-B7CE-43BA-9B9F-082E7367A8BE}" type="parTrans" cxnId="{8FD79C9D-B26E-4EC0-AA7B-1EDC4223AF82}">
      <dgm:prSet/>
      <dgm:spPr>
        <a:xfrm>
          <a:off x="7098565" y="1599091"/>
          <a:ext cx="174789" cy="3123446"/>
        </a:xfrm>
        <a:custGeom>
          <a:avLst/>
          <a:gdLst/>
          <a:ahLst/>
          <a:cxnLst/>
          <a:rect l="0" t="0" r="0" b="0"/>
          <a:pathLst>
            <a:path>
              <a:moveTo>
                <a:pt x="0" y="0"/>
              </a:moveTo>
              <a:lnTo>
                <a:pt x="0" y="3123446"/>
              </a:lnTo>
              <a:lnTo>
                <a:pt x="174789" y="312344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885A90DA-CFAF-4C03-93E3-BF1CC07B899A}" type="sibTrans" cxnId="{8FD79C9D-B26E-4EC0-AA7B-1EDC4223AF82}">
      <dgm:prSet/>
      <dgm:spPr/>
      <dgm:t>
        <a:bodyPr/>
        <a:lstStyle/>
        <a:p>
          <a:endParaRPr lang="en-US"/>
        </a:p>
      </dgm:t>
    </dgm:pt>
    <dgm:pt modelId="{3D1652C4-F90E-495E-AEB8-2CA8F6026AA3}">
      <dgm:prSet phldrT="[Text]"/>
      <dgm:spPr>
        <a:xfrm>
          <a:off x="5088487" y="2996217"/>
          <a:ext cx="1431258" cy="101631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Access to stable, predictable cash flows for investor returns. </a:t>
          </a:r>
          <a:endParaRPr lang="en-US" dirty="0">
            <a:solidFill>
              <a:sysClr val="windowText" lastClr="000000">
                <a:hueOff val="0"/>
                <a:satOff val="0"/>
                <a:lumOff val="0"/>
                <a:alphaOff val="0"/>
              </a:sysClr>
            </a:solidFill>
            <a:latin typeface="Calibri"/>
            <a:ea typeface="+mn-ea"/>
            <a:cs typeface="+mn-cs"/>
          </a:endParaRPr>
        </a:p>
      </dgm:t>
    </dgm:pt>
    <dgm:pt modelId="{BC405949-84E5-4EF1-B4C5-211DEA4EF4CD}" type="parTrans" cxnId="{A0960E7B-CECF-499F-9D4D-D81C470CF3B0}">
      <dgm:prSet/>
      <dgm:spPr>
        <a:xfrm>
          <a:off x="4913698" y="1604055"/>
          <a:ext cx="174789" cy="1900318"/>
        </a:xfrm>
        <a:custGeom>
          <a:avLst/>
          <a:gdLst/>
          <a:ahLst/>
          <a:cxnLst/>
          <a:rect l="0" t="0" r="0" b="0"/>
          <a:pathLst>
            <a:path>
              <a:moveTo>
                <a:pt x="0" y="0"/>
              </a:moveTo>
              <a:lnTo>
                <a:pt x="0" y="1900318"/>
              </a:lnTo>
              <a:lnTo>
                <a:pt x="174789" y="1900318"/>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91E8C489-9BFD-4238-A0CA-2159BA889E9B}" type="sibTrans" cxnId="{A0960E7B-CECF-499F-9D4D-D81C470CF3B0}">
      <dgm:prSet/>
      <dgm:spPr/>
      <dgm:t>
        <a:bodyPr/>
        <a:lstStyle/>
        <a:p>
          <a:endParaRPr lang="en-US"/>
        </a:p>
      </dgm:t>
    </dgm:pt>
    <dgm:pt modelId="{B09DEA00-EA0A-4B19-A3B6-2F8149B84E08}">
      <dgm:prSet phldrT="[Text]"/>
      <dgm:spPr>
        <a:xfrm>
          <a:off x="2903621" y="1769589"/>
          <a:ext cx="1461168" cy="101628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Accuracy in tracking monthly streetlight electricity usage, maintenance and billing.</a:t>
          </a:r>
          <a:endParaRPr lang="en-US" dirty="0">
            <a:solidFill>
              <a:sysClr val="windowText" lastClr="000000">
                <a:hueOff val="0"/>
                <a:satOff val="0"/>
                <a:lumOff val="0"/>
                <a:alphaOff val="0"/>
              </a:sysClr>
            </a:solidFill>
            <a:latin typeface="Calibri"/>
            <a:ea typeface="+mn-ea"/>
            <a:cs typeface="+mn-cs"/>
          </a:endParaRPr>
        </a:p>
      </dgm:t>
    </dgm:pt>
    <dgm:pt modelId="{04A6845D-2722-4D89-B591-0F71F944978C}" type="parTrans" cxnId="{5CD073C8-61ED-42AA-B22B-D6AE5E8EDE27}">
      <dgm:prSet/>
      <dgm:spPr>
        <a:xfrm>
          <a:off x="2728831" y="1604055"/>
          <a:ext cx="174789" cy="673677"/>
        </a:xfrm>
        <a:custGeom>
          <a:avLst/>
          <a:gdLst/>
          <a:ahLst/>
          <a:cxnLst/>
          <a:rect l="0" t="0" r="0" b="0"/>
          <a:pathLst>
            <a:path>
              <a:moveTo>
                <a:pt x="0" y="0"/>
              </a:moveTo>
              <a:lnTo>
                <a:pt x="0" y="673677"/>
              </a:lnTo>
              <a:lnTo>
                <a:pt x="174789" y="67367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718BDAC6-F57B-443C-9B9D-27053A9D6ED4}" type="sibTrans" cxnId="{5CD073C8-61ED-42AA-B22B-D6AE5E8EDE27}">
      <dgm:prSet/>
      <dgm:spPr/>
      <dgm:t>
        <a:bodyPr/>
        <a:lstStyle/>
        <a:p>
          <a:endParaRPr lang="en-US"/>
        </a:p>
      </dgm:t>
    </dgm:pt>
    <dgm:pt modelId="{7E553AF8-826F-4964-8FB7-89CB702A01AC}" type="pres">
      <dgm:prSet presAssocID="{F554D775-C4BC-4BC2-8EF3-5A817E5E65F1}" presName="diagram" presStyleCnt="0">
        <dgm:presLayoutVars>
          <dgm:chPref val="1"/>
          <dgm:dir/>
          <dgm:animOne val="branch"/>
          <dgm:animLvl val="lvl"/>
          <dgm:resizeHandles/>
        </dgm:presLayoutVars>
      </dgm:prSet>
      <dgm:spPr/>
      <dgm:t>
        <a:bodyPr/>
        <a:lstStyle/>
        <a:p>
          <a:endParaRPr lang="en-US"/>
        </a:p>
      </dgm:t>
    </dgm:pt>
    <dgm:pt modelId="{C4FEF14A-212B-4EFE-B8F7-2B484F24738B}" type="pres">
      <dgm:prSet presAssocID="{FFD8BD5B-1C95-4F0B-8826-DFA934F6A494}" presName="root" presStyleCnt="0"/>
      <dgm:spPr/>
    </dgm:pt>
    <dgm:pt modelId="{380915BF-1B26-44FC-B1B8-279E30F561F6}" type="pres">
      <dgm:prSet presAssocID="{FFD8BD5B-1C95-4F0B-8826-DFA934F6A494}" presName="rootComposite" presStyleCnt="0"/>
      <dgm:spPr/>
    </dgm:pt>
    <dgm:pt modelId="{A61BA691-874E-488A-BBFA-9E756514325B}" type="pres">
      <dgm:prSet presAssocID="{FFD8BD5B-1C95-4F0B-8826-DFA934F6A494}" presName="rootText" presStyleLbl="node1" presStyleIdx="0" presStyleCnt="4" custScaleX="121000" custScaleY="49084" custLinFactNeighborY="19492"/>
      <dgm:spPr/>
      <dgm:t>
        <a:bodyPr/>
        <a:lstStyle/>
        <a:p>
          <a:endParaRPr lang="en-US"/>
        </a:p>
      </dgm:t>
    </dgm:pt>
    <dgm:pt modelId="{82DB9AFE-F052-4025-9351-3388D38A5E88}" type="pres">
      <dgm:prSet presAssocID="{FFD8BD5B-1C95-4F0B-8826-DFA934F6A494}" presName="rootConnector" presStyleLbl="node1" presStyleIdx="0" presStyleCnt="4"/>
      <dgm:spPr/>
      <dgm:t>
        <a:bodyPr/>
        <a:lstStyle/>
        <a:p>
          <a:endParaRPr lang="en-US"/>
        </a:p>
      </dgm:t>
    </dgm:pt>
    <dgm:pt modelId="{B525D862-1310-4884-8E21-4D8D61FE674B}" type="pres">
      <dgm:prSet presAssocID="{FFD8BD5B-1C95-4F0B-8826-DFA934F6A494}" presName="childShape" presStyleCnt="0"/>
      <dgm:spPr/>
    </dgm:pt>
    <dgm:pt modelId="{B76D85B1-4098-4E41-90BB-DBA16B964EA0}" type="pres">
      <dgm:prSet presAssocID="{3F1E6119-337C-4836-873E-5A6CED7EF423}" presName="Name13" presStyleLbl="parChTrans1D2" presStyleIdx="0" presStyleCnt="12"/>
      <dgm:spPr/>
      <dgm:t>
        <a:bodyPr/>
        <a:lstStyle/>
        <a:p>
          <a:endParaRPr lang="en-US"/>
        </a:p>
      </dgm:t>
    </dgm:pt>
    <dgm:pt modelId="{383C1CF3-6BA4-437C-B84A-B09A809566F8}" type="pres">
      <dgm:prSet presAssocID="{35231938-427C-426C-970D-BE44175BC7DF}" presName="childText" presStyleLbl="bgAcc1" presStyleIdx="0" presStyleCnt="12" custAng="0" custScaleX="106633" custScaleY="117161" custLinFactNeighborY="10948">
        <dgm:presLayoutVars>
          <dgm:bulletEnabled val="1"/>
        </dgm:presLayoutVars>
      </dgm:prSet>
      <dgm:spPr/>
      <dgm:t>
        <a:bodyPr/>
        <a:lstStyle/>
        <a:p>
          <a:endParaRPr lang="en-US"/>
        </a:p>
      </dgm:t>
    </dgm:pt>
    <dgm:pt modelId="{73BFF032-0E40-489E-B8D6-543BD06C9FE3}" type="pres">
      <dgm:prSet presAssocID="{13B53C83-5CAE-41B8-BA72-AAC6AB334A5B}" presName="Name13" presStyleLbl="parChTrans1D2" presStyleIdx="1" presStyleCnt="12"/>
      <dgm:spPr/>
      <dgm:t>
        <a:bodyPr/>
        <a:lstStyle/>
        <a:p>
          <a:endParaRPr lang="en-US"/>
        </a:p>
      </dgm:t>
    </dgm:pt>
    <dgm:pt modelId="{EA98EEE6-7D86-4524-90B4-08F8B8F3D3C8}" type="pres">
      <dgm:prSet presAssocID="{4D59D384-492E-4534-818D-11BB1DE9CE6D}" presName="childText" presStyleLbl="bgAcc1" presStyleIdx="1" presStyleCnt="12" custAng="0" custScaleX="106633" custScaleY="113709" custLinFactNeighborY="19381">
        <dgm:presLayoutVars>
          <dgm:bulletEnabled val="1"/>
        </dgm:presLayoutVars>
      </dgm:prSet>
      <dgm:spPr/>
      <dgm:t>
        <a:bodyPr/>
        <a:lstStyle/>
        <a:p>
          <a:endParaRPr lang="en-US"/>
        </a:p>
      </dgm:t>
    </dgm:pt>
    <dgm:pt modelId="{9202E60A-1097-4981-8005-5823B36DCF5D}" type="pres">
      <dgm:prSet presAssocID="{BA904C9A-5510-406A-98C3-C0209CC62D9F}" presName="Name13" presStyleLbl="parChTrans1D2" presStyleIdx="2" presStyleCnt="12"/>
      <dgm:spPr/>
      <dgm:t>
        <a:bodyPr/>
        <a:lstStyle/>
        <a:p>
          <a:endParaRPr lang="en-US"/>
        </a:p>
      </dgm:t>
    </dgm:pt>
    <dgm:pt modelId="{4E231DE9-6C48-4FF1-9AE9-C5AA5CCC25AE}" type="pres">
      <dgm:prSet presAssocID="{9D99F378-22F7-4CE7-822F-3DA4FA3124D6}" presName="childText" presStyleLbl="bgAcc1" presStyleIdx="2" presStyleCnt="12" custAng="0" custScaleX="106633" custScaleY="110280" custLinFactNeighborY="17719">
        <dgm:presLayoutVars>
          <dgm:bulletEnabled val="1"/>
        </dgm:presLayoutVars>
      </dgm:prSet>
      <dgm:spPr/>
      <dgm:t>
        <a:bodyPr/>
        <a:lstStyle/>
        <a:p>
          <a:endParaRPr lang="en-US"/>
        </a:p>
      </dgm:t>
    </dgm:pt>
    <dgm:pt modelId="{20FD1A50-458A-4FA4-9F82-4BDF078FB0C6}" type="pres">
      <dgm:prSet presAssocID="{D2B7C803-69DB-4FF5-AE4E-34861DF56DEE}" presName="root" presStyleCnt="0"/>
      <dgm:spPr/>
    </dgm:pt>
    <dgm:pt modelId="{2FDF7BB3-4C30-4EF9-9AE2-1B237C37B2EC}" type="pres">
      <dgm:prSet presAssocID="{D2B7C803-69DB-4FF5-AE4E-34861DF56DEE}" presName="rootComposite" presStyleCnt="0"/>
      <dgm:spPr/>
    </dgm:pt>
    <dgm:pt modelId="{8CBBF733-5469-447C-A196-F487A35347A3}" type="pres">
      <dgm:prSet presAssocID="{D2B7C803-69DB-4FF5-AE4E-34861DF56DEE}" presName="rootText" presStyleLbl="node1" presStyleIdx="1" presStyleCnt="4" custAng="0" custScaleY="49539" custLinFactNeighborY="19037"/>
      <dgm:spPr/>
      <dgm:t>
        <a:bodyPr/>
        <a:lstStyle/>
        <a:p>
          <a:endParaRPr lang="en-US"/>
        </a:p>
      </dgm:t>
    </dgm:pt>
    <dgm:pt modelId="{4F286B09-227F-42DD-AE6E-97279EFE837D}" type="pres">
      <dgm:prSet presAssocID="{D2B7C803-69DB-4FF5-AE4E-34861DF56DEE}" presName="rootConnector" presStyleLbl="node1" presStyleIdx="1" presStyleCnt="4"/>
      <dgm:spPr/>
      <dgm:t>
        <a:bodyPr/>
        <a:lstStyle/>
        <a:p>
          <a:endParaRPr lang="en-US"/>
        </a:p>
      </dgm:t>
    </dgm:pt>
    <dgm:pt modelId="{A58C448A-4605-43A0-8D9C-49167F9A972C}" type="pres">
      <dgm:prSet presAssocID="{D2B7C803-69DB-4FF5-AE4E-34861DF56DEE}" presName="childShape" presStyleCnt="0"/>
      <dgm:spPr/>
    </dgm:pt>
    <dgm:pt modelId="{41104495-F99B-4983-9EFC-8B55618F7763}" type="pres">
      <dgm:prSet presAssocID="{04A6845D-2722-4D89-B591-0F71F944978C}" presName="Name13" presStyleLbl="parChTrans1D2" presStyleIdx="3" presStyleCnt="12"/>
      <dgm:spPr/>
      <dgm:t>
        <a:bodyPr/>
        <a:lstStyle/>
        <a:p>
          <a:endParaRPr lang="en-US"/>
        </a:p>
      </dgm:t>
    </dgm:pt>
    <dgm:pt modelId="{9FDBE0BD-78A4-4810-A06C-45AF3952EFEB}" type="pres">
      <dgm:prSet presAssocID="{B09DEA00-EA0A-4B19-A3B6-2F8149B84E08}" presName="childText" presStyleLbl="bgAcc1" presStyleIdx="3" presStyleCnt="12" custAng="0" custScaleX="104495" custScaleY="116287" custLinFactNeighborY="12978">
        <dgm:presLayoutVars>
          <dgm:bulletEnabled val="1"/>
        </dgm:presLayoutVars>
      </dgm:prSet>
      <dgm:spPr/>
      <dgm:t>
        <a:bodyPr/>
        <a:lstStyle/>
        <a:p>
          <a:endParaRPr lang="en-US"/>
        </a:p>
      </dgm:t>
    </dgm:pt>
    <dgm:pt modelId="{812E62CD-807D-4C1A-B693-64B83AEBC066}" type="pres">
      <dgm:prSet presAssocID="{CA6425FF-1B9F-4C8F-940F-C680CF4C919C}" presName="Name13" presStyleLbl="parChTrans1D2" presStyleIdx="4" presStyleCnt="12"/>
      <dgm:spPr/>
      <dgm:t>
        <a:bodyPr/>
        <a:lstStyle/>
        <a:p>
          <a:endParaRPr lang="en-US"/>
        </a:p>
      </dgm:t>
    </dgm:pt>
    <dgm:pt modelId="{0CF02AEF-9567-434D-AD1A-8E7CC96DC214}" type="pres">
      <dgm:prSet presAssocID="{4F9C15BC-9862-4236-8E68-F0763C92D05C}" presName="childText" presStyleLbl="bgAcc1" presStyleIdx="4" presStyleCnt="12" custAng="0" custScaleX="104495" custScaleY="116288" custLinFactNeighborY="11366">
        <dgm:presLayoutVars>
          <dgm:bulletEnabled val="1"/>
        </dgm:presLayoutVars>
      </dgm:prSet>
      <dgm:spPr/>
      <dgm:t>
        <a:bodyPr/>
        <a:lstStyle/>
        <a:p>
          <a:endParaRPr lang="en-US"/>
        </a:p>
      </dgm:t>
    </dgm:pt>
    <dgm:pt modelId="{153A3C88-10AD-40A4-B2D3-46CC7FF73931}" type="pres">
      <dgm:prSet presAssocID="{1C9A8288-357C-474E-88DA-049E4F645C1A}" presName="Name13" presStyleLbl="parChTrans1D2" presStyleIdx="5" presStyleCnt="12"/>
      <dgm:spPr/>
      <dgm:t>
        <a:bodyPr/>
        <a:lstStyle/>
        <a:p>
          <a:endParaRPr lang="en-US"/>
        </a:p>
      </dgm:t>
    </dgm:pt>
    <dgm:pt modelId="{584659A2-DAC1-499C-B3AD-BECA4C005F8D}" type="pres">
      <dgm:prSet presAssocID="{A7C07DEE-B1D2-42E5-8823-A523A3978C1D}" presName="childText" presStyleLbl="bgAcc1" presStyleIdx="5" presStyleCnt="12" custAng="0" custScaleX="104495" custScaleY="107687" custLinFactNeighborY="12297">
        <dgm:presLayoutVars>
          <dgm:bulletEnabled val="1"/>
        </dgm:presLayoutVars>
      </dgm:prSet>
      <dgm:spPr/>
      <dgm:t>
        <a:bodyPr/>
        <a:lstStyle/>
        <a:p>
          <a:endParaRPr lang="en-US"/>
        </a:p>
      </dgm:t>
    </dgm:pt>
    <dgm:pt modelId="{CE96AFDE-C7F8-4532-989B-61E21CF5451E}" type="pres">
      <dgm:prSet presAssocID="{AC9EDC23-7B2B-4D71-A804-0DE36FC5095E}" presName="root" presStyleCnt="0"/>
      <dgm:spPr/>
    </dgm:pt>
    <dgm:pt modelId="{306D705A-69CA-4ADF-A489-5F801EEF5CDD}" type="pres">
      <dgm:prSet presAssocID="{AC9EDC23-7B2B-4D71-A804-0DE36FC5095E}" presName="rootComposite" presStyleCnt="0"/>
      <dgm:spPr/>
    </dgm:pt>
    <dgm:pt modelId="{F1838A15-08B0-4E1D-8B4D-B613C8862C28}" type="pres">
      <dgm:prSet presAssocID="{AC9EDC23-7B2B-4D71-A804-0DE36FC5095E}" presName="rootText" presStyleLbl="node1" presStyleIdx="2" presStyleCnt="4" custAng="0" custScaleY="49538" custLinFactNeighborY="19038"/>
      <dgm:spPr/>
      <dgm:t>
        <a:bodyPr/>
        <a:lstStyle/>
        <a:p>
          <a:endParaRPr lang="en-US"/>
        </a:p>
      </dgm:t>
    </dgm:pt>
    <dgm:pt modelId="{46283D0B-6652-41FB-8C23-7E06C30AC032}" type="pres">
      <dgm:prSet presAssocID="{AC9EDC23-7B2B-4D71-A804-0DE36FC5095E}" presName="rootConnector" presStyleLbl="node1" presStyleIdx="2" presStyleCnt="4"/>
      <dgm:spPr/>
      <dgm:t>
        <a:bodyPr/>
        <a:lstStyle/>
        <a:p>
          <a:endParaRPr lang="en-US"/>
        </a:p>
      </dgm:t>
    </dgm:pt>
    <dgm:pt modelId="{2E41A95A-C51B-406B-AE5F-CCB4E57884D8}" type="pres">
      <dgm:prSet presAssocID="{AC9EDC23-7B2B-4D71-A804-0DE36FC5095E}" presName="childShape" presStyleCnt="0"/>
      <dgm:spPr/>
    </dgm:pt>
    <dgm:pt modelId="{88A07BC4-CE81-4A6B-9423-D51928717085}" type="pres">
      <dgm:prSet presAssocID="{EDC6DBD7-D395-48FF-8D4F-70C68B356418}" presName="Name13" presStyleLbl="parChTrans1D2" presStyleIdx="6" presStyleCnt="12"/>
      <dgm:spPr/>
      <dgm:t>
        <a:bodyPr/>
        <a:lstStyle/>
        <a:p>
          <a:endParaRPr lang="en-US"/>
        </a:p>
      </dgm:t>
    </dgm:pt>
    <dgm:pt modelId="{6DAE6A6C-C421-4A60-93D6-E8CDB52BB3AC}" type="pres">
      <dgm:prSet presAssocID="{ED3F763C-E93F-4C0B-BF53-ADE2F2AC2124}" presName="childText" presStyleLbl="bgAcc1" presStyleIdx="6" presStyleCnt="12" custAng="0" custScaleX="102356" custScaleY="116290" custLinFactNeighborY="11365">
        <dgm:presLayoutVars>
          <dgm:bulletEnabled val="1"/>
        </dgm:presLayoutVars>
      </dgm:prSet>
      <dgm:spPr/>
      <dgm:t>
        <a:bodyPr/>
        <a:lstStyle/>
        <a:p>
          <a:endParaRPr lang="en-US"/>
        </a:p>
      </dgm:t>
    </dgm:pt>
    <dgm:pt modelId="{241FA27A-D9E4-4BD3-A5BD-49892C62CD8F}" type="pres">
      <dgm:prSet presAssocID="{BC405949-84E5-4EF1-B4C5-211DEA4EF4CD}" presName="Name13" presStyleLbl="parChTrans1D2" presStyleIdx="7" presStyleCnt="12"/>
      <dgm:spPr/>
      <dgm:t>
        <a:bodyPr/>
        <a:lstStyle/>
        <a:p>
          <a:endParaRPr lang="en-US"/>
        </a:p>
      </dgm:t>
    </dgm:pt>
    <dgm:pt modelId="{9A2DC955-2BE2-4CE3-BDA6-C0668A29B9C0}" type="pres">
      <dgm:prSet presAssocID="{3D1652C4-F90E-495E-AEB8-2CA8F6026AA3}" presName="childText" presStyleLbl="bgAcc1" presStyleIdx="7" presStyleCnt="12" custAng="0" custScaleX="102356" custScaleY="116290" custLinFactNeighborY="12044">
        <dgm:presLayoutVars>
          <dgm:bulletEnabled val="1"/>
        </dgm:presLayoutVars>
      </dgm:prSet>
      <dgm:spPr/>
      <dgm:t>
        <a:bodyPr/>
        <a:lstStyle/>
        <a:p>
          <a:endParaRPr lang="en-US"/>
        </a:p>
      </dgm:t>
    </dgm:pt>
    <dgm:pt modelId="{33EF1005-67B9-4B57-9584-E79D7803F6A7}" type="pres">
      <dgm:prSet presAssocID="{954EC08B-5726-43B2-99D8-321453EF79F3}" presName="Name13" presStyleLbl="parChTrans1D2" presStyleIdx="8" presStyleCnt="12"/>
      <dgm:spPr/>
      <dgm:t>
        <a:bodyPr/>
        <a:lstStyle/>
        <a:p>
          <a:endParaRPr lang="en-US"/>
        </a:p>
      </dgm:t>
    </dgm:pt>
    <dgm:pt modelId="{FB1DD2B9-0C23-4590-8AFC-676501D5F8F9}" type="pres">
      <dgm:prSet presAssocID="{8D517297-5138-4129-8527-142E2D2DD8C0}" presName="childText" presStyleLbl="bgAcc1" presStyleIdx="8" presStyleCnt="12" custAng="0" custScaleX="102356" custScaleY="116289" custLinFactNeighborY="12724">
        <dgm:presLayoutVars>
          <dgm:bulletEnabled val="1"/>
        </dgm:presLayoutVars>
      </dgm:prSet>
      <dgm:spPr/>
      <dgm:t>
        <a:bodyPr/>
        <a:lstStyle/>
        <a:p>
          <a:endParaRPr lang="en-US"/>
        </a:p>
      </dgm:t>
    </dgm:pt>
    <dgm:pt modelId="{ABF0CB3F-65A2-4A00-AB6E-157CF375E735}" type="pres">
      <dgm:prSet presAssocID="{497D50AE-86C3-4340-A278-0DCC68ACFE90}" presName="root" presStyleCnt="0"/>
      <dgm:spPr/>
    </dgm:pt>
    <dgm:pt modelId="{D4480294-DF38-4366-BF92-14CD14D140E0}" type="pres">
      <dgm:prSet presAssocID="{497D50AE-86C3-4340-A278-0DCC68ACFE90}" presName="rootComposite" presStyleCnt="0"/>
      <dgm:spPr/>
    </dgm:pt>
    <dgm:pt modelId="{2B0517E7-9C34-4140-B089-21AD8E06C665}" type="pres">
      <dgm:prSet presAssocID="{497D50AE-86C3-4340-A278-0DCC68ACFE90}" presName="rootText" presStyleLbl="node1" presStyleIdx="3" presStyleCnt="4" custAng="0" custScaleY="49539" custLinFactNeighborY="18469"/>
      <dgm:spPr/>
      <dgm:t>
        <a:bodyPr/>
        <a:lstStyle/>
        <a:p>
          <a:endParaRPr lang="en-US"/>
        </a:p>
      </dgm:t>
    </dgm:pt>
    <dgm:pt modelId="{B0CF1CDE-27B4-4288-AA76-D88EF048AB3B}" type="pres">
      <dgm:prSet presAssocID="{497D50AE-86C3-4340-A278-0DCC68ACFE90}" presName="rootConnector" presStyleLbl="node1" presStyleIdx="3" presStyleCnt="4"/>
      <dgm:spPr/>
      <dgm:t>
        <a:bodyPr/>
        <a:lstStyle/>
        <a:p>
          <a:endParaRPr lang="en-US"/>
        </a:p>
      </dgm:t>
    </dgm:pt>
    <dgm:pt modelId="{27F04F97-D955-432D-90CC-12345BD731B2}" type="pres">
      <dgm:prSet presAssocID="{497D50AE-86C3-4340-A278-0DCC68ACFE90}" presName="childShape" presStyleCnt="0"/>
      <dgm:spPr/>
    </dgm:pt>
    <dgm:pt modelId="{CBAB7334-5EE6-4E68-82FB-F1FEED38D4C7}" type="pres">
      <dgm:prSet presAssocID="{1B3ED856-1728-47E8-8B6D-E5126F49F0B0}" presName="Name13" presStyleLbl="parChTrans1D2" presStyleIdx="9" presStyleCnt="12"/>
      <dgm:spPr/>
      <dgm:t>
        <a:bodyPr/>
        <a:lstStyle/>
        <a:p>
          <a:endParaRPr lang="en-US"/>
        </a:p>
      </dgm:t>
    </dgm:pt>
    <dgm:pt modelId="{B5B81E81-B8A5-4AC3-9DF2-DB207596EF11}" type="pres">
      <dgm:prSet presAssocID="{2AFBD787-A82A-4E5B-8069-9383A3E08B1D}" presName="childText" presStyleLbl="bgAcc1" presStyleIdx="9" presStyleCnt="12" custAng="0" custScaleX="106380" custScaleY="102193" custLinFactNeighborY="19090">
        <dgm:presLayoutVars>
          <dgm:bulletEnabled val="1"/>
        </dgm:presLayoutVars>
      </dgm:prSet>
      <dgm:spPr/>
      <dgm:t>
        <a:bodyPr/>
        <a:lstStyle/>
        <a:p>
          <a:endParaRPr lang="en-US"/>
        </a:p>
      </dgm:t>
    </dgm:pt>
    <dgm:pt modelId="{9A3EE1C8-2C91-4EEE-8D3F-DB0ECC71913E}" type="pres">
      <dgm:prSet presAssocID="{FC174A19-8FCA-466D-9661-873F7D079D5D}" presName="Name13" presStyleLbl="parChTrans1D2" presStyleIdx="10" presStyleCnt="12"/>
      <dgm:spPr/>
      <dgm:t>
        <a:bodyPr/>
        <a:lstStyle/>
        <a:p>
          <a:endParaRPr lang="en-US"/>
        </a:p>
      </dgm:t>
    </dgm:pt>
    <dgm:pt modelId="{A3859B19-D8BA-4BA7-B25F-981FDA5A0336}" type="pres">
      <dgm:prSet presAssocID="{CD52E078-391A-4E29-86AB-CB7224A7CCEE}" presName="childText" presStyleLbl="bgAcc1" presStyleIdx="10" presStyleCnt="12" custAng="0" custScaleX="106351" custScaleY="112484" custLinFactNeighborY="29946">
        <dgm:presLayoutVars>
          <dgm:bulletEnabled val="1"/>
        </dgm:presLayoutVars>
      </dgm:prSet>
      <dgm:spPr/>
      <dgm:t>
        <a:bodyPr/>
        <a:lstStyle/>
        <a:p>
          <a:endParaRPr lang="en-US"/>
        </a:p>
      </dgm:t>
    </dgm:pt>
    <dgm:pt modelId="{CC82E37C-AF79-4353-81AA-6048168A8FB4}" type="pres">
      <dgm:prSet presAssocID="{BC43BF41-B7CE-43BA-9B9F-082E7367A8BE}" presName="Name13" presStyleLbl="parChTrans1D2" presStyleIdx="11" presStyleCnt="12"/>
      <dgm:spPr/>
      <dgm:t>
        <a:bodyPr/>
        <a:lstStyle/>
        <a:p>
          <a:endParaRPr lang="en-US"/>
        </a:p>
      </dgm:t>
    </dgm:pt>
    <dgm:pt modelId="{74EDFFCB-5CEF-4031-8CA6-4D7C35F4EF55}" type="pres">
      <dgm:prSet presAssocID="{FECF3CCB-2F6E-43A0-B50A-E19F8B9D722B}" presName="childText" presStyleLbl="bgAcc1" presStyleIdx="11" presStyleCnt="12" custAng="0" custScaleX="106351" custScaleY="104751" custLinFactNeighborY="33812">
        <dgm:presLayoutVars>
          <dgm:bulletEnabled val="1"/>
        </dgm:presLayoutVars>
      </dgm:prSet>
      <dgm:spPr/>
      <dgm:t>
        <a:bodyPr/>
        <a:lstStyle/>
        <a:p>
          <a:endParaRPr lang="en-US"/>
        </a:p>
      </dgm:t>
    </dgm:pt>
  </dgm:ptLst>
  <dgm:cxnLst>
    <dgm:cxn modelId="{E65E5B6E-4498-4680-B144-83B8102EBD14}" type="presOf" srcId="{3D1652C4-F90E-495E-AEB8-2CA8F6026AA3}" destId="{9A2DC955-2BE2-4CE3-BDA6-C0668A29B9C0}" srcOrd="0" destOrd="0" presId="urn:microsoft.com/office/officeart/2005/8/layout/hierarchy3"/>
    <dgm:cxn modelId="{EF536FC3-5EB5-403B-A10C-D83E687B0B8D}" type="presOf" srcId="{B09DEA00-EA0A-4B19-A3B6-2F8149B84E08}" destId="{9FDBE0BD-78A4-4810-A06C-45AF3952EFEB}" srcOrd="0" destOrd="0" presId="urn:microsoft.com/office/officeart/2005/8/layout/hierarchy3"/>
    <dgm:cxn modelId="{43255BC1-C60C-4576-81B9-DF8FABEA0B94}" srcId="{FFD8BD5B-1C95-4F0B-8826-DFA934F6A494}" destId="{4D59D384-492E-4534-818D-11BB1DE9CE6D}" srcOrd="1" destOrd="0" parTransId="{13B53C83-5CAE-41B8-BA72-AAC6AB334A5B}" sibTransId="{24FA9C15-F467-4307-A46F-F26491CF8F76}"/>
    <dgm:cxn modelId="{20AFF40E-B57A-4243-9932-9FF04EDC206B}" srcId="{FFD8BD5B-1C95-4F0B-8826-DFA934F6A494}" destId="{9D99F378-22F7-4CE7-822F-3DA4FA3124D6}" srcOrd="2" destOrd="0" parTransId="{BA904C9A-5510-406A-98C3-C0209CC62D9F}" sibTransId="{560DB1D6-6AA6-46BD-9589-39F798024221}"/>
    <dgm:cxn modelId="{B9EB86F2-478F-4CDC-9EA9-0CFB268D02EA}" srcId="{497D50AE-86C3-4340-A278-0DCC68ACFE90}" destId="{CD52E078-391A-4E29-86AB-CB7224A7CCEE}" srcOrd="1" destOrd="0" parTransId="{FC174A19-8FCA-466D-9661-873F7D079D5D}" sibTransId="{449DE5E1-73A3-47CB-BF9B-D7D5D46A0531}"/>
    <dgm:cxn modelId="{64076A07-2879-4B81-9BE0-7A70CF2147C7}" type="presOf" srcId="{EDC6DBD7-D395-48FF-8D4F-70C68B356418}" destId="{88A07BC4-CE81-4A6B-9423-D51928717085}" srcOrd="0" destOrd="0" presId="urn:microsoft.com/office/officeart/2005/8/layout/hierarchy3"/>
    <dgm:cxn modelId="{056FC4F6-98DB-45DF-9691-42934E8D6614}" type="presOf" srcId="{BC405949-84E5-4EF1-B4C5-211DEA4EF4CD}" destId="{241FA27A-D9E4-4BD3-A5BD-49892C62CD8F}" srcOrd="0" destOrd="0" presId="urn:microsoft.com/office/officeart/2005/8/layout/hierarchy3"/>
    <dgm:cxn modelId="{59211EC5-0C0A-4E7C-83C5-CE47FA1C7C73}" srcId="{497D50AE-86C3-4340-A278-0DCC68ACFE90}" destId="{2AFBD787-A82A-4E5B-8069-9383A3E08B1D}" srcOrd="0" destOrd="0" parTransId="{1B3ED856-1728-47E8-8B6D-E5126F49F0B0}" sibTransId="{67B43627-4CF4-40E8-8020-B3955B4E8309}"/>
    <dgm:cxn modelId="{8E473AAE-4609-40E5-91C9-F2F6BE6F66FB}" type="presOf" srcId="{FFD8BD5B-1C95-4F0B-8826-DFA934F6A494}" destId="{82DB9AFE-F052-4025-9351-3388D38A5E88}" srcOrd="1" destOrd="0" presId="urn:microsoft.com/office/officeart/2005/8/layout/hierarchy3"/>
    <dgm:cxn modelId="{0D577981-B4E2-4941-980F-136B32426B0F}" type="presOf" srcId="{CD52E078-391A-4E29-86AB-CB7224A7CCEE}" destId="{A3859B19-D8BA-4BA7-B25F-981FDA5A0336}" srcOrd="0" destOrd="0" presId="urn:microsoft.com/office/officeart/2005/8/layout/hierarchy3"/>
    <dgm:cxn modelId="{A0960E7B-CECF-499F-9D4D-D81C470CF3B0}" srcId="{AC9EDC23-7B2B-4D71-A804-0DE36FC5095E}" destId="{3D1652C4-F90E-495E-AEB8-2CA8F6026AA3}" srcOrd="1" destOrd="0" parTransId="{BC405949-84E5-4EF1-B4C5-211DEA4EF4CD}" sibTransId="{91E8C489-9BFD-4238-A0CA-2159BA889E9B}"/>
    <dgm:cxn modelId="{9871FB97-4FAC-4BBE-92B0-ABFC461FBDF8}" type="presOf" srcId="{4F9C15BC-9862-4236-8E68-F0763C92D05C}" destId="{0CF02AEF-9567-434D-AD1A-8E7CC96DC214}" srcOrd="0" destOrd="0" presId="urn:microsoft.com/office/officeart/2005/8/layout/hierarchy3"/>
    <dgm:cxn modelId="{627D51A4-041B-4692-8263-2209A926E831}" srcId="{AC9EDC23-7B2B-4D71-A804-0DE36FC5095E}" destId="{ED3F763C-E93F-4C0B-BF53-ADE2F2AC2124}" srcOrd="0" destOrd="0" parTransId="{EDC6DBD7-D395-48FF-8D4F-70C68B356418}" sibTransId="{EFE3AC0E-36D8-47A4-B424-0CA36ACFD8BA}"/>
    <dgm:cxn modelId="{59D0FAA9-58AD-4907-83AB-8BF010026CC2}" type="presOf" srcId="{497D50AE-86C3-4340-A278-0DCC68ACFE90}" destId="{2B0517E7-9C34-4140-B089-21AD8E06C665}" srcOrd="0" destOrd="0" presId="urn:microsoft.com/office/officeart/2005/8/layout/hierarchy3"/>
    <dgm:cxn modelId="{9C2D29F5-F650-4A90-AFA0-B9800BE0BB14}" type="presOf" srcId="{FECF3CCB-2F6E-43A0-B50A-E19F8B9D722B}" destId="{74EDFFCB-5CEF-4031-8CA6-4D7C35F4EF55}" srcOrd="0" destOrd="0" presId="urn:microsoft.com/office/officeart/2005/8/layout/hierarchy3"/>
    <dgm:cxn modelId="{0B077326-1685-4558-8152-9AE893AB15FA}" type="presOf" srcId="{BA904C9A-5510-406A-98C3-C0209CC62D9F}" destId="{9202E60A-1097-4981-8005-5823B36DCF5D}" srcOrd="0" destOrd="0" presId="urn:microsoft.com/office/officeart/2005/8/layout/hierarchy3"/>
    <dgm:cxn modelId="{87927F0E-723C-4FCA-BD8B-D98E10762BF8}" type="presOf" srcId="{CA6425FF-1B9F-4C8F-940F-C680CF4C919C}" destId="{812E62CD-807D-4C1A-B693-64B83AEBC066}" srcOrd="0" destOrd="0" presId="urn:microsoft.com/office/officeart/2005/8/layout/hierarchy3"/>
    <dgm:cxn modelId="{5DB480A0-2DDF-456B-AF37-78201DEF05A9}" type="presOf" srcId="{D2B7C803-69DB-4FF5-AE4E-34861DF56DEE}" destId="{4F286B09-227F-42DD-AE6E-97279EFE837D}" srcOrd="1" destOrd="0" presId="urn:microsoft.com/office/officeart/2005/8/layout/hierarchy3"/>
    <dgm:cxn modelId="{631D5A24-755D-4259-A33F-BFEC792F724B}" srcId="{D2B7C803-69DB-4FF5-AE4E-34861DF56DEE}" destId="{A7C07DEE-B1D2-42E5-8823-A523A3978C1D}" srcOrd="2" destOrd="0" parTransId="{1C9A8288-357C-474E-88DA-049E4F645C1A}" sibTransId="{682E929A-8378-4FB2-8F00-A4D128AE212D}"/>
    <dgm:cxn modelId="{476F1FEC-FFBA-45CE-9973-756C04B11FF2}" type="presOf" srcId="{FC174A19-8FCA-466D-9661-873F7D079D5D}" destId="{9A3EE1C8-2C91-4EEE-8D3F-DB0ECC71913E}" srcOrd="0" destOrd="0" presId="urn:microsoft.com/office/officeart/2005/8/layout/hierarchy3"/>
    <dgm:cxn modelId="{3136D9D1-32B7-425E-90BB-790B86454252}" type="presOf" srcId="{4D59D384-492E-4534-818D-11BB1DE9CE6D}" destId="{EA98EEE6-7D86-4524-90B4-08F8B8F3D3C8}" srcOrd="0" destOrd="0" presId="urn:microsoft.com/office/officeart/2005/8/layout/hierarchy3"/>
    <dgm:cxn modelId="{F0593B2E-0AE3-4A2A-B603-E8019EF9632A}" srcId="{F554D775-C4BC-4BC2-8EF3-5A817E5E65F1}" destId="{AC9EDC23-7B2B-4D71-A804-0DE36FC5095E}" srcOrd="2" destOrd="0" parTransId="{03BF026C-48DC-41A2-8895-8055B0422418}" sibTransId="{F9394EE9-6EB2-4630-A2E7-336B4009CF10}"/>
    <dgm:cxn modelId="{71871EB6-A86C-4B57-9666-8E34498E879B}" srcId="{AC9EDC23-7B2B-4D71-A804-0DE36FC5095E}" destId="{8D517297-5138-4129-8527-142E2D2DD8C0}" srcOrd="2" destOrd="0" parTransId="{954EC08B-5726-43B2-99D8-321453EF79F3}" sibTransId="{B237CB8F-699F-4098-B596-6AADF0059B03}"/>
    <dgm:cxn modelId="{332AE44B-6A3C-4696-947B-6A4C99EFB212}" type="presOf" srcId="{AC9EDC23-7B2B-4D71-A804-0DE36FC5095E}" destId="{F1838A15-08B0-4E1D-8B4D-B613C8862C28}" srcOrd="0" destOrd="0" presId="urn:microsoft.com/office/officeart/2005/8/layout/hierarchy3"/>
    <dgm:cxn modelId="{4A98B79C-C295-46C5-B58C-B600CA36F5D4}" type="presOf" srcId="{FFD8BD5B-1C95-4F0B-8826-DFA934F6A494}" destId="{A61BA691-874E-488A-BBFA-9E756514325B}" srcOrd="0" destOrd="0" presId="urn:microsoft.com/office/officeart/2005/8/layout/hierarchy3"/>
    <dgm:cxn modelId="{A1CBFBEF-1059-4E6E-AD35-282675258B75}" type="presOf" srcId="{D2B7C803-69DB-4FF5-AE4E-34861DF56DEE}" destId="{8CBBF733-5469-447C-A196-F487A35347A3}" srcOrd="0" destOrd="0" presId="urn:microsoft.com/office/officeart/2005/8/layout/hierarchy3"/>
    <dgm:cxn modelId="{650E3174-E396-4C8A-A2D5-C00D5437ECAF}" type="presOf" srcId="{8D517297-5138-4129-8527-142E2D2DD8C0}" destId="{FB1DD2B9-0C23-4590-8AFC-676501D5F8F9}" srcOrd="0" destOrd="0" presId="urn:microsoft.com/office/officeart/2005/8/layout/hierarchy3"/>
    <dgm:cxn modelId="{60075FA0-5558-4A40-8778-AB022101A0C4}" type="presOf" srcId="{497D50AE-86C3-4340-A278-0DCC68ACFE90}" destId="{B0CF1CDE-27B4-4288-AA76-D88EF048AB3B}" srcOrd="1" destOrd="0" presId="urn:microsoft.com/office/officeart/2005/8/layout/hierarchy3"/>
    <dgm:cxn modelId="{BE939395-CD91-44ED-A271-57E8D1457451}" type="presOf" srcId="{35231938-427C-426C-970D-BE44175BC7DF}" destId="{383C1CF3-6BA4-437C-B84A-B09A809566F8}" srcOrd="0" destOrd="0" presId="urn:microsoft.com/office/officeart/2005/8/layout/hierarchy3"/>
    <dgm:cxn modelId="{0630020A-D5F2-4B8D-BDCF-FAEB02ADDB52}" srcId="{F554D775-C4BC-4BC2-8EF3-5A817E5E65F1}" destId="{D2B7C803-69DB-4FF5-AE4E-34861DF56DEE}" srcOrd="1" destOrd="0" parTransId="{4BD543DD-BC56-4562-9F76-4EED7453DC2D}" sibTransId="{188A29D6-7689-4333-87D4-2320E6B2F37F}"/>
    <dgm:cxn modelId="{589E2E45-3A71-4BF7-8CAF-80492A4C0074}" type="presOf" srcId="{AC9EDC23-7B2B-4D71-A804-0DE36FC5095E}" destId="{46283D0B-6652-41FB-8C23-7E06C30AC032}" srcOrd="1" destOrd="0" presId="urn:microsoft.com/office/officeart/2005/8/layout/hierarchy3"/>
    <dgm:cxn modelId="{9F925A05-C9CB-4DEA-910B-F4BB22ED05F2}" type="presOf" srcId="{9D99F378-22F7-4CE7-822F-3DA4FA3124D6}" destId="{4E231DE9-6C48-4FF1-9AE9-C5AA5CCC25AE}" srcOrd="0" destOrd="0" presId="urn:microsoft.com/office/officeart/2005/8/layout/hierarchy3"/>
    <dgm:cxn modelId="{845A936C-29CE-4B75-90D3-0C652C78F7F2}" type="presOf" srcId="{BC43BF41-B7CE-43BA-9B9F-082E7367A8BE}" destId="{CC82E37C-AF79-4353-81AA-6048168A8FB4}" srcOrd="0" destOrd="0" presId="urn:microsoft.com/office/officeart/2005/8/layout/hierarchy3"/>
    <dgm:cxn modelId="{023399DD-D39E-4391-BB8D-AA37D6E305DB}" srcId="{FFD8BD5B-1C95-4F0B-8826-DFA934F6A494}" destId="{35231938-427C-426C-970D-BE44175BC7DF}" srcOrd="0" destOrd="0" parTransId="{3F1E6119-337C-4836-873E-5A6CED7EF423}" sibTransId="{A2F3273B-8A08-4A55-8736-204A654109A5}"/>
    <dgm:cxn modelId="{1C496361-EBF5-4E7E-9B32-ED0D5102C95F}" type="presOf" srcId="{954EC08B-5726-43B2-99D8-321453EF79F3}" destId="{33EF1005-67B9-4B57-9584-E79D7803F6A7}" srcOrd="0" destOrd="0" presId="urn:microsoft.com/office/officeart/2005/8/layout/hierarchy3"/>
    <dgm:cxn modelId="{E3B3D8B0-3F99-4F33-8487-069B09E53AAE}" type="presOf" srcId="{1B3ED856-1728-47E8-8B6D-E5126F49F0B0}" destId="{CBAB7334-5EE6-4E68-82FB-F1FEED38D4C7}" srcOrd="0" destOrd="0" presId="urn:microsoft.com/office/officeart/2005/8/layout/hierarchy3"/>
    <dgm:cxn modelId="{C836080F-9735-4515-808A-92346BFFBBE9}" type="presOf" srcId="{13B53C83-5CAE-41B8-BA72-AAC6AB334A5B}" destId="{73BFF032-0E40-489E-B8D6-543BD06C9FE3}" srcOrd="0" destOrd="0" presId="urn:microsoft.com/office/officeart/2005/8/layout/hierarchy3"/>
    <dgm:cxn modelId="{1BE8E285-0AD0-41D3-B001-E2CCDAA55067}" type="presOf" srcId="{2AFBD787-A82A-4E5B-8069-9383A3E08B1D}" destId="{B5B81E81-B8A5-4AC3-9DF2-DB207596EF11}" srcOrd="0" destOrd="0" presId="urn:microsoft.com/office/officeart/2005/8/layout/hierarchy3"/>
    <dgm:cxn modelId="{791DC7C7-4582-4B5E-A72D-5C92308FF9D4}" srcId="{F554D775-C4BC-4BC2-8EF3-5A817E5E65F1}" destId="{497D50AE-86C3-4340-A278-0DCC68ACFE90}" srcOrd="3" destOrd="0" parTransId="{180BB36E-D080-43EB-A769-4C3E633BEEBA}" sibTransId="{EF584268-DEC7-43FD-9214-3F6953416E14}"/>
    <dgm:cxn modelId="{E20D89C1-E7CC-4F74-A5B9-E546187EBBC0}" srcId="{D2B7C803-69DB-4FF5-AE4E-34861DF56DEE}" destId="{4F9C15BC-9862-4236-8E68-F0763C92D05C}" srcOrd="1" destOrd="0" parTransId="{CA6425FF-1B9F-4C8F-940F-C680CF4C919C}" sibTransId="{C8A50D6A-CDB2-4F79-807C-8DFAEFEB4B44}"/>
    <dgm:cxn modelId="{25CB4562-066C-4EE2-A0E1-10ACA0C0A8D0}" type="presOf" srcId="{1C9A8288-357C-474E-88DA-049E4F645C1A}" destId="{153A3C88-10AD-40A4-B2D3-46CC7FF73931}" srcOrd="0" destOrd="0" presId="urn:microsoft.com/office/officeart/2005/8/layout/hierarchy3"/>
    <dgm:cxn modelId="{B05DFD03-AEE8-4891-BE91-6DCA418D5E0D}" type="presOf" srcId="{3F1E6119-337C-4836-873E-5A6CED7EF423}" destId="{B76D85B1-4098-4E41-90BB-DBA16B964EA0}" srcOrd="0" destOrd="0" presId="urn:microsoft.com/office/officeart/2005/8/layout/hierarchy3"/>
    <dgm:cxn modelId="{5CD073C8-61ED-42AA-B22B-D6AE5E8EDE27}" srcId="{D2B7C803-69DB-4FF5-AE4E-34861DF56DEE}" destId="{B09DEA00-EA0A-4B19-A3B6-2F8149B84E08}" srcOrd="0" destOrd="0" parTransId="{04A6845D-2722-4D89-B591-0F71F944978C}" sibTransId="{718BDAC6-F57B-443C-9B9D-27053A9D6ED4}"/>
    <dgm:cxn modelId="{F01F3025-C4B9-4882-98AC-7FA36B0E2627}" srcId="{F554D775-C4BC-4BC2-8EF3-5A817E5E65F1}" destId="{FFD8BD5B-1C95-4F0B-8826-DFA934F6A494}" srcOrd="0" destOrd="0" parTransId="{72D2F88D-3C44-4F2B-B544-06A267A94ED9}" sibTransId="{CB937E3A-3159-4813-A30B-053FE9C19A93}"/>
    <dgm:cxn modelId="{DA628961-3E76-48F5-B8AF-1DE577F81137}" type="presOf" srcId="{F554D775-C4BC-4BC2-8EF3-5A817E5E65F1}" destId="{7E553AF8-826F-4964-8FB7-89CB702A01AC}" srcOrd="0" destOrd="0" presId="urn:microsoft.com/office/officeart/2005/8/layout/hierarchy3"/>
    <dgm:cxn modelId="{BABF0DA6-B256-4421-9344-B76C3DE0C6C8}" type="presOf" srcId="{ED3F763C-E93F-4C0B-BF53-ADE2F2AC2124}" destId="{6DAE6A6C-C421-4A60-93D6-E8CDB52BB3AC}" srcOrd="0" destOrd="0" presId="urn:microsoft.com/office/officeart/2005/8/layout/hierarchy3"/>
    <dgm:cxn modelId="{BCBA2913-685F-4003-A18A-510B96BA4B0A}" type="presOf" srcId="{04A6845D-2722-4D89-B591-0F71F944978C}" destId="{41104495-F99B-4983-9EFC-8B55618F7763}" srcOrd="0" destOrd="0" presId="urn:microsoft.com/office/officeart/2005/8/layout/hierarchy3"/>
    <dgm:cxn modelId="{F17E3772-18EB-4043-AC8C-1757D1D08F77}" type="presOf" srcId="{A7C07DEE-B1D2-42E5-8823-A523A3978C1D}" destId="{584659A2-DAC1-499C-B3AD-BECA4C005F8D}" srcOrd="0" destOrd="0" presId="urn:microsoft.com/office/officeart/2005/8/layout/hierarchy3"/>
    <dgm:cxn modelId="{8FD79C9D-B26E-4EC0-AA7B-1EDC4223AF82}" srcId="{497D50AE-86C3-4340-A278-0DCC68ACFE90}" destId="{FECF3CCB-2F6E-43A0-B50A-E19F8B9D722B}" srcOrd="2" destOrd="0" parTransId="{BC43BF41-B7CE-43BA-9B9F-082E7367A8BE}" sibTransId="{885A90DA-CFAF-4C03-93E3-BF1CC07B899A}"/>
    <dgm:cxn modelId="{DC4A13F0-0F86-4731-BDF4-23FCD5F79AC0}" type="presParOf" srcId="{7E553AF8-826F-4964-8FB7-89CB702A01AC}" destId="{C4FEF14A-212B-4EFE-B8F7-2B484F24738B}" srcOrd="0" destOrd="0" presId="urn:microsoft.com/office/officeart/2005/8/layout/hierarchy3"/>
    <dgm:cxn modelId="{815A08A4-E1DA-4186-B099-0CD973D42EF1}" type="presParOf" srcId="{C4FEF14A-212B-4EFE-B8F7-2B484F24738B}" destId="{380915BF-1B26-44FC-B1B8-279E30F561F6}" srcOrd="0" destOrd="0" presId="urn:microsoft.com/office/officeart/2005/8/layout/hierarchy3"/>
    <dgm:cxn modelId="{84B343CE-0399-4B84-ACF1-51E02057A7F4}" type="presParOf" srcId="{380915BF-1B26-44FC-B1B8-279E30F561F6}" destId="{A61BA691-874E-488A-BBFA-9E756514325B}" srcOrd="0" destOrd="0" presId="urn:microsoft.com/office/officeart/2005/8/layout/hierarchy3"/>
    <dgm:cxn modelId="{60122A35-95F5-48E1-AA1D-784873E5689F}" type="presParOf" srcId="{380915BF-1B26-44FC-B1B8-279E30F561F6}" destId="{82DB9AFE-F052-4025-9351-3388D38A5E88}" srcOrd="1" destOrd="0" presId="urn:microsoft.com/office/officeart/2005/8/layout/hierarchy3"/>
    <dgm:cxn modelId="{8EF408A1-6578-4E19-BAA7-A34D879C12FE}" type="presParOf" srcId="{C4FEF14A-212B-4EFE-B8F7-2B484F24738B}" destId="{B525D862-1310-4884-8E21-4D8D61FE674B}" srcOrd="1" destOrd="0" presId="urn:microsoft.com/office/officeart/2005/8/layout/hierarchy3"/>
    <dgm:cxn modelId="{500FA807-F3FF-4C0A-9DBF-1A01FE7A95D2}" type="presParOf" srcId="{B525D862-1310-4884-8E21-4D8D61FE674B}" destId="{B76D85B1-4098-4E41-90BB-DBA16B964EA0}" srcOrd="0" destOrd="0" presId="urn:microsoft.com/office/officeart/2005/8/layout/hierarchy3"/>
    <dgm:cxn modelId="{94F6121B-68F5-4DA0-90FF-7349EFF3EA2E}" type="presParOf" srcId="{B525D862-1310-4884-8E21-4D8D61FE674B}" destId="{383C1CF3-6BA4-437C-B84A-B09A809566F8}" srcOrd="1" destOrd="0" presId="urn:microsoft.com/office/officeart/2005/8/layout/hierarchy3"/>
    <dgm:cxn modelId="{7E388C53-3F8F-4D24-9ACB-A3E3C658AD0C}" type="presParOf" srcId="{B525D862-1310-4884-8E21-4D8D61FE674B}" destId="{73BFF032-0E40-489E-B8D6-543BD06C9FE3}" srcOrd="2" destOrd="0" presId="urn:microsoft.com/office/officeart/2005/8/layout/hierarchy3"/>
    <dgm:cxn modelId="{1E96E4C3-FD11-4B75-87CD-355459C6D953}" type="presParOf" srcId="{B525D862-1310-4884-8E21-4D8D61FE674B}" destId="{EA98EEE6-7D86-4524-90B4-08F8B8F3D3C8}" srcOrd="3" destOrd="0" presId="urn:microsoft.com/office/officeart/2005/8/layout/hierarchy3"/>
    <dgm:cxn modelId="{A35F77CD-F7FE-4980-B90E-D2598CAEE5B8}" type="presParOf" srcId="{B525D862-1310-4884-8E21-4D8D61FE674B}" destId="{9202E60A-1097-4981-8005-5823B36DCF5D}" srcOrd="4" destOrd="0" presId="urn:microsoft.com/office/officeart/2005/8/layout/hierarchy3"/>
    <dgm:cxn modelId="{0132C87E-5B40-492C-BC71-4E3C6C7B7D03}" type="presParOf" srcId="{B525D862-1310-4884-8E21-4D8D61FE674B}" destId="{4E231DE9-6C48-4FF1-9AE9-C5AA5CCC25AE}" srcOrd="5" destOrd="0" presId="urn:microsoft.com/office/officeart/2005/8/layout/hierarchy3"/>
    <dgm:cxn modelId="{30BF80BC-CAA4-4F82-8DBB-58EC579C3EFF}" type="presParOf" srcId="{7E553AF8-826F-4964-8FB7-89CB702A01AC}" destId="{20FD1A50-458A-4FA4-9F82-4BDF078FB0C6}" srcOrd="1" destOrd="0" presId="urn:microsoft.com/office/officeart/2005/8/layout/hierarchy3"/>
    <dgm:cxn modelId="{5B5C95DD-08F1-46AB-8042-5C262F66A1C8}" type="presParOf" srcId="{20FD1A50-458A-4FA4-9F82-4BDF078FB0C6}" destId="{2FDF7BB3-4C30-4EF9-9AE2-1B237C37B2EC}" srcOrd="0" destOrd="0" presId="urn:microsoft.com/office/officeart/2005/8/layout/hierarchy3"/>
    <dgm:cxn modelId="{7304F350-ED7A-4BEE-9902-22113639958E}" type="presParOf" srcId="{2FDF7BB3-4C30-4EF9-9AE2-1B237C37B2EC}" destId="{8CBBF733-5469-447C-A196-F487A35347A3}" srcOrd="0" destOrd="0" presId="urn:microsoft.com/office/officeart/2005/8/layout/hierarchy3"/>
    <dgm:cxn modelId="{806DF4D0-F90C-454F-887A-F50243B7FC74}" type="presParOf" srcId="{2FDF7BB3-4C30-4EF9-9AE2-1B237C37B2EC}" destId="{4F286B09-227F-42DD-AE6E-97279EFE837D}" srcOrd="1" destOrd="0" presId="urn:microsoft.com/office/officeart/2005/8/layout/hierarchy3"/>
    <dgm:cxn modelId="{66650CA5-564D-4113-A2AD-95E92BD1D619}" type="presParOf" srcId="{20FD1A50-458A-4FA4-9F82-4BDF078FB0C6}" destId="{A58C448A-4605-43A0-8D9C-49167F9A972C}" srcOrd="1" destOrd="0" presId="urn:microsoft.com/office/officeart/2005/8/layout/hierarchy3"/>
    <dgm:cxn modelId="{0C9CD3F8-81B7-49A5-B2A5-863F48042F5F}" type="presParOf" srcId="{A58C448A-4605-43A0-8D9C-49167F9A972C}" destId="{41104495-F99B-4983-9EFC-8B55618F7763}" srcOrd="0" destOrd="0" presId="urn:microsoft.com/office/officeart/2005/8/layout/hierarchy3"/>
    <dgm:cxn modelId="{3F05C0A4-4AE2-4DC4-ABF5-B1068CD19DC6}" type="presParOf" srcId="{A58C448A-4605-43A0-8D9C-49167F9A972C}" destId="{9FDBE0BD-78A4-4810-A06C-45AF3952EFEB}" srcOrd="1" destOrd="0" presId="urn:microsoft.com/office/officeart/2005/8/layout/hierarchy3"/>
    <dgm:cxn modelId="{576FD628-373E-45CD-A76A-836BA9D2A634}" type="presParOf" srcId="{A58C448A-4605-43A0-8D9C-49167F9A972C}" destId="{812E62CD-807D-4C1A-B693-64B83AEBC066}" srcOrd="2" destOrd="0" presId="urn:microsoft.com/office/officeart/2005/8/layout/hierarchy3"/>
    <dgm:cxn modelId="{B0F2F54E-6A69-4033-A4CA-7E28812D6EB9}" type="presParOf" srcId="{A58C448A-4605-43A0-8D9C-49167F9A972C}" destId="{0CF02AEF-9567-434D-AD1A-8E7CC96DC214}" srcOrd="3" destOrd="0" presId="urn:microsoft.com/office/officeart/2005/8/layout/hierarchy3"/>
    <dgm:cxn modelId="{862163AA-536E-4C8B-AF97-9E66CF91940C}" type="presParOf" srcId="{A58C448A-4605-43A0-8D9C-49167F9A972C}" destId="{153A3C88-10AD-40A4-B2D3-46CC7FF73931}" srcOrd="4" destOrd="0" presId="urn:microsoft.com/office/officeart/2005/8/layout/hierarchy3"/>
    <dgm:cxn modelId="{DB142630-7979-4B01-B71E-E528AF8FFC17}" type="presParOf" srcId="{A58C448A-4605-43A0-8D9C-49167F9A972C}" destId="{584659A2-DAC1-499C-B3AD-BECA4C005F8D}" srcOrd="5" destOrd="0" presId="urn:microsoft.com/office/officeart/2005/8/layout/hierarchy3"/>
    <dgm:cxn modelId="{B44D2E7E-6557-4E2C-A1D3-8E057CDF3C5A}" type="presParOf" srcId="{7E553AF8-826F-4964-8FB7-89CB702A01AC}" destId="{CE96AFDE-C7F8-4532-989B-61E21CF5451E}" srcOrd="2" destOrd="0" presId="urn:microsoft.com/office/officeart/2005/8/layout/hierarchy3"/>
    <dgm:cxn modelId="{CA9E0BF3-0E3E-41C2-963D-8F222020886F}" type="presParOf" srcId="{CE96AFDE-C7F8-4532-989B-61E21CF5451E}" destId="{306D705A-69CA-4ADF-A489-5F801EEF5CDD}" srcOrd="0" destOrd="0" presId="urn:microsoft.com/office/officeart/2005/8/layout/hierarchy3"/>
    <dgm:cxn modelId="{88347F34-0E54-4729-B43F-FFB95786FFE3}" type="presParOf" srcId="{306D705A-69CA-4ADF-A489-5F801EEF5CDD}" destId="{F1838A15-08B0-4E1D-8B4D-B613C8862C28}" srcOrd="0" destOrd="0" presId="urn:microsoft.com/office/officeart/2005/8/layout/hierarchy3"/>
    <dgm:cxn modelId="{9A9F1921-51BD-4147-8749-C5E8DF355330}" type="presParOf" srcId="{306D705A-69CA-4ADF-A489-5F801EEF5CDD}" destId="{46283D0B-6652-41FB-8C23-7E06C30AC032}" srcOrd="1" destOrd="0" presId="urn:microsoft.com/office/officeart/2005/8/layout/hierarchy3"/>
    <dgm:cxn modelId="{F45A8E97-D660-47B4-B6B5-83C0C85F3A7D}" type="presParOf" srcId="{CE96AFDE-C7F8-4532-989B-61E21CF5451E}" destId="{2E41A95A-C51B-406B-AE5F-CCB4E57884D8}" srcOrd="1" destOrd="0" presId="urn:microsoft.com/office/officeart/2005/8/layout/hierarchy3"/>
    <dgm:cxn modelId="{052FC614-B2F4-4DD1-8B04-EB586986C8C7}" type="presParOf" srcId="{2E41A95A-C51B-406B-AE5F-CCB4E57884D8}" destId="{88A07BC4-CE81-4A6B-9423-D51928717085}" srcOrd="0" destOrd="0" presId="urn:microsoft.com/office/officeart/2005/8/layout/hierarchy3"/>
    <dgm:cxn modelId="{BDDCA864-1DF9-4A09-AAAA-161FA5F41587}" type="presParOf" srcId="{2E41A95A-C51B-406B-AE5F-CCB4E57884D8}" destId="{6DAE6A6C-C421-4A60-93D6-E8CDB52BB3AC}" srcOrd="1" destOrd="0" presId="urn:microsoft.com/office/officeart/2005/8/layout/hierarchy3"/>
    <dgm:cxn modelId="{5C97E89C-CD96-4946-9510-0169D57A2521}" type="presParOf" srcId="{2E41A95A-C51B-406B-AE5F-CCB4E57884D8}" destId="{241FA27A-D9E4-4BD3-A5BD-49892C62CD8F}" srcOrd="2" destOrd="0" presId="urn:microsoft.com/office/officeart/2005/8/layout/hierarchy3"/>
    <dgm:cxn modelId="{33AE3634-C84A-4BE9-8A63-2A3F14E6737E}" type="presParOf" srcId="{2E41A95A-C51B-406B-AE5F-CCB4E57884D8}" destId="{9A2DC955-2BE2-4CE3-BDA6-C0668A29B9C0}" srcOrd="3" destOrd="0" presId="urn:microsoft.com/office/officeart/2005/8/layout/hierarchy3"/>
    <dgm:cxn modelId="{ADF7E94B-57A5-434A-912E-2A9777895D85}" type="presParOf" srcId="{2E41A95A-C51B-406B-AE5F-CCB4E57884D8}" destId="{33EF1005-67B9-4B57-9584-E79D7803F6A7}" srcOrd="4" destOrd="0" presId="urn:microsoft.com/office/officeart/2005/8/layout/hierarchy3"/>
    <dgm:cxn modelId="{D4F9B7B8-294C-438C-9424-9B40DDD8E59F}" type="presParOf" srcId="{2E41A95A-C51B-406B-AE5F-CCB4E57884D8}" destId="{FB1DD2B9-0C23-4590-8AFC-676501D5F8F9}" srcOrd="5" destOrd="0" presId="urn:microsoft.com/office/officeart/2005/8/layout/hierarchy3"/>
    <dgm:cxn modelId="{C5F961F8-2DE9-4568-8DF1-1FE98919547B}" type="presParOf" srcId="{7E553AF8-826F-4964-8FB7-89CB702A01AC}" destId="{ABF0CB3F-65A2-4A00-AB6E-157CF375E735}" srcOrd="3" destOrd="0" presId="urn:microsoft.com/office/officeart/2005/8/layout/hierarchy3"/>
    <dgm:cxn modelId="{780CB42A-C1F5-4C75-9004-B49CE1F479B9}" type="presParOf" srcId="{ABF0CB3F-65A2-4A00-AB6E-157CF375E735}" destId="{D4480294-DF38-4366-BF92-14CD14D140E0}" srcOrd="0" destOrd="0" presId="urn:microsoft.com/office/officeart/2005/8/layout/hierarchy3"/>
    <dgm:cxn modelId="{9972878E-04B1-4C2F-A34C-0DC82F86224E}" type="presParOf" srcId="{D4480294-DF38-4366-BF92-14CD14D140E0}" destId="{2B0517E7-9C34-4140-B089-21AD8E06C665}" srcOrd="0" destOrd="0" presId="urn:microsoft.com/office/officeart/2005/8/layout/hierarchy3"/>
    <dgm:cxn modelId="{5A774BE0-26CA-4D2E-91BD-F40CEADB4B0D}" type="presParOf" srcId="{D4480294-DF38-4366-BF92-14CD14D140E0}" destId="{B0CF1CDE-27B4-4288-AA76-D88EF048AB3B}" srcOrd="1" destOrd="0" presId="urn:microsoft.com/office/officeart/2005/8/layout/hierarchy3"/>
    <dgm:cxn modelId="{6678289A-20BC-4449-A1C3-B5091F7D412F}" type="presParOf" srcId="{ABF0CB3F-65A2-4A00-AB6E-157CF375E735}" destId="{27F04F97-D955-432D-90CC-12345BD731B2}" srcOrd="1" destOrd="0" presId="urn:microsoft.com/office/officeart/2005/8/layout/hierarchy3"/>
    <dgm:cxn modelId="{41C5FD14-4BB9-45B7-A017-6FFE802FD257}" type="presParOf" srcId="{27F04F97-D955-432D-90CC-12345BD731B2}" destId="{CBAB7334-5EE6-4E68-82FB-F1FEED38D4C7}" srcOrd="0" destOrd="0" presId="urn:microsoft.com/office/officeart/2005/8/layout/hierarchy3"/>
    <dgm:cxn modelId="{F952AC30-AA6E-4EB5-8357-64384CF73206}" type="presParOf" srcId="{27F04F97-D955-432D-90CC-12345BD731B2}" destId="{B5B81E81-B8A5-4AC3-9DF2-DB207596EF11}" srcOrd="1" destOrd="0" presId="urn:microsoft.com/office/officeart/2005/8/layout/hierarchy3"/>
    <dgm:cxn modelId="{B20CCCED-7BFE-4F6F-BF87-01DEB818D386}" type="presParOf" srcId="{27F04F97-D955-432D-90CC-12345BD731B2}" destId="{9A3EE1C8-2C91-4EEE-8D3F-DB0ECC71913E}" srcOrd="2" destOrd="0" presId="urn:microsoft.com/office/officeart/2005/8/layout/hierarchy3"/>
    <dgm:cxn modelId="{52F0A0B4-5898-4709-A29B-4B108A60EBC8}" type="presParOf" srcId="{27F04F97-D955-432D-90CC-12345BD731B2}" destId="{A3859B19-D8BA-4BA7-B25F-981FDA5A0336}" srcOrd="3" destOrd="0" presId="urn:microsoft.com/office/officeart/2005/8/layout/hierarchy3"/>
    <dgm:cxn modelId="{304AA1CD-C710-49E3-97C2-66ED23BEEEEC}" type="presParOf" srcId="{27F04F97-D955-432D-90CC-12345BD731B2}" destId="{CC82E37C-AF79-4353-81AA-6048168A8FB4}" srcOrd="4" destOrd="0" presId="urn:microsoft.com/office/officeart/2005/8/layout/hierarchy3"/>
    <dgm:cxn modelId="{62B6C8BC-F18B-4916-9CB7-6ABF33989165}" type="presParOf" srcId="{27F04F97-D955-432D-90CC-12345BD731B2}" destId="{74EDFFCB-5CEF-4031-8CA6-4D7C35F4EF5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D72AA-A8E7-4EC1-B1BD-98921E4081D2}"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n-US"/>
        </a:p>
      </dgm:t>
    </dgm:pt>
    <dgm:pt modelId="{C1D9E7EC-0FB4-40FD-9EF1-484B4E277CE6}">
      <dgm:prSet phldrT="[Text]"/>
      <dgm:spPr>
        <a:solidFill>
          <a:schemeClr val="tx2">
            <a:lumMod val="75000"/>
          </a:schemeClr>
        </a:solidFill>
      </dgm:spPr>
      <dgm:t>
        <a:bodyPr/>
        <a:lstStyle/>
        <a:p>
          <a:r>
            <a:rPr lang="en-US" dirty="0" smtClean="0">
              <a:solidFill>
                <a:srgbClr val="FFFFFF"/>
              </a:solidFill>
            </a:rPr>
            <a:t>Aggregate</a:t>
          </a:r>
          <a:endParaRPr lang="en-US" dirty="0">
            <a:solidFill>
              <a:srgbClr val="FFFFFF"/>
            </a:solidFill>
          </a:endParaRPr>
        </a:p>
      </dgm:t>
    </dgm:pt>
    <dgm:pt modelId="{A2034E3C-718B-48E8-8F6A-97D08A5FBAC0}" type="parTrans" cxnId="{E523149C-6FE0-44F0-94FE-91825A3DBB95}">
      <dgm:prSet/>
      <dgm:spPr/>
      <dgm:t>
        <a:bodyPr/>
        <a:lstStyle/>
        <a:p>
          <a:endParaRPr lang="en-US"/>
        </a:p>
      </dgm:t>
    </dgm:pt>
    <dgm:pt modelId="{171B6531-E9B0-4E5E-8A89-E291924B5FA6}" type="sibTrans" cxnId="{E523149C-6FE0-44F0-94FE-91825A3DBB95}">
      <dgm:prSet/>
      <dgm:spPr/>
      <dgm:t>
        <a:bodyPr/>
        <a:lstStyle/>
        <a:p>
          <a:endParaRPr lang="en-US"/>
        </a:p>
      </dgm:t>
    </dgm:pt>
    <dgm:pt modelId="{05AF89E7-08D5-4F05-B821-0751284123FB}">
      <dgm:prSet phldrT="[Text]"/>
      <dgm:spPr>
        <a:solidFill>
          <a:schemeClr val="tx2">
            <a:lumMod val="75000"/>
          </a:schemeClr>
        </a:solidFill>
      </dgm:spPr>
      <dgm:t>
        <a:bodyPr/>
        <a:lstStyle/>
        <a:p>
          <a:r>
            <a:rPr lang="en-US" dirty="0" smtClean="0">
              <a:solidFill>
                <a:srgbClr val="FFFFFF"/>
              </a:solidFill>
            </a:rPr>
            <a:t>Replicate</a:t>
          </a:r>
          <a:endParaRPr lang="en-US" dirty="0">
            <a:solidFill>
              <a:srgbClr val="FFFFFF"/>
            </a:solidFill>
          </a:endParaRPr>
        </a:p>
      </dgm:t>
    </dgm:pt>
    <dgm:pt modelId="{BD47E598-1863-4CDD-8EFA-2E30C02F707D}" type="parTrans" cxnId="{A70B93F4-6E32-46BC-8C05-2822DCD967FB}">
      <dgm:prSet/>
      <dgm:spPr/>
      <dgm:t>
        <a:bodyPr/>
        <a:lstStyle/>
        <a:p>
          <a:endParaRPr lang="en-US"/>
        </a:p>
      </dgm:t>
    </dgm:pt>
    <dgm:pt modelId="{BE32960A-AAC6-4C78-A589-28385AC01950}" type="sibTrans" cxnId="{A70B93F4-6E32-46BC-8C05-2822DCD967FB}">
      <dgm:prSet/>
      <dgm:spPr/>
      <dgm:t>
        <a:bodyPr/>
        <a:lstStyle/>
        <a:p>
          <a:endParaRPr lang="en-US"/>
        </a:p>
      </dgm:t>
    </dgm:pt>
    <dgm:pt modelId="{A61CFEA5-5845-47CB-BFB1-6B3BE427A2DE}">
      <dgm:prSet phldrT="[Text]" custT="1"/>
      <dgm:spPr>
        <a:solidFill>
          <a:schemeClr val="tx2">
            <a:lumMod val="20000"/>
            <a:lumOff val="80000"/>
            <a:alpha val="90000"/>
          </a:schemeClr>
        </a:solidFill>
      </dgm:spPr>
      <dgm:t>
        <a:bodyPr/>
        <a:lstStyle/>
        <a:p>
          <a:pPr marL="173038" indent="-112713"/>
          <a:r>
            <a:rPr lang="en-US" sz="1600" dirty="0" smtClean="0"/>
            <a:t>Individual projects can bear their own financing</a:t>
          </a:r>
          <a:endParaRPr lang="en-US" sz="1600" dirty="0"/>
        </a:p>
      </dgm:t>
    </dgm:pt>
    <dgm:pt modelId="{F0DCC176-E935-40DE-9F20-44A6AC0DAEFE}" type="parTrans" cxnId="{5649BB52-F632-4C6A-A721-D22CC40E27FB}">
      <dgm:prSet/>
      <dgm:spPr/>
      <dgm:t>
        <a:bodyPr/>
        <a:lstStyle/>
        <a:p>
          <a:endParaRPr lang="en-US"/>
        </a:p>
      </dgm:t>
    </dgm:pt>
    <dgm:pt modelId="{784F0D73-2A76-45FA-88C7-F451058B022D}" type="sibTrans" cxnId="{5649BB52-F632-4C6A-A721-D22CC40E27FB}">
      <dgm:prSet/>
      <dgm:spPr/>
      <dgm:t>
        <a:bodyPr/>
        <a:lstStyle/>
        <a:p>
          <a:endParaRPr lang="en-US"/>
        </a:p>
      </dgm:t>
    </dgm:pt>
    <dgm:pt modelId="{0FCE4FDF-D300-4C2B-A400-E6B79027222B}">
      <dgm:prSet phldrT="[Text]" custT="1"/>
      <dgm:spPr>
        <a:solidFill>
          <a:schemeClr val="tx2">
            <a:lumMod val="20000"/>
            <a:lumOff val="80000"/>
            <a:alpha val="90000"/>
          </a:schemeClr>
        </a:solidFill>
      </dgm:spPr>
      <dgm:t>
        <a:bodyPr/>
        <a:lstStyle/>
        <a:p>
          <a:pPr marL="173038" indent="-112713"/>
          <a:r>
            <a:rPr lang="en-US" sz="1600" dirty="0" smtClean="0"/>
            <a:t>Key project attributes are comparable across portfolio</a:t>
          </a:r>
          <a:endParaRPr lang="en-US" sz="1600" dirty="0"/>
        </a:p>
      </dgm:t>
    </dgm:pt>
    <dgm:pt modelId="{890789D0-8A62-44C7-B5F7-2E2852B99DF1}" type="sibTrans" cxnId="{AA65A78A-CA28-4C4E-9CFA-5364113CD8FA}">
      <dgm:prSet/>
      <dgm:spPr/>
      <dgm:t>
        <a:bodyPr/>
        <a:lstStyle/>
        <a:p>
          <a:endParaRPr lang="en-US"/>
        </a:p>
      </dgm:t>
    </dgm:pt>
    <dgm:pt modelId="{DC046696-71FD-43F1-BC17-F095CBFFA3AE}" type="parTrans" cxnId="{AA65A78A-CA28-4C4E-9CFA-5364113CD8FA}">
      <dgm:prSet/>
      <dgm:spPr/>
      <dgm:t>
        <a:bodyPr/>
        <a:lstStyle/>
        <a:p>
          <a:endParaRPr lang="en-US"/>
        </a:p>
      </dgm:t>
    </dgm:pt>
    <dgm:pt modelId="{D8E47C3E-6EF1-459D-A8C1-F81297C99CCE}">
      <dgm:prSet phldrT="[Text]" custT="1"/>
      <dgm:spPr>
        <a:solidFill>
          <a:schemeClr val="tx2">
            <a:lumMod val="20000"/>
            <a:lumOff val="80000"/>
            <a:alpha val="90000"/>
          </a:schemeClr>
        </a:solidFill>
      </dgm:spPr>
      <dgm:t>
        <a:bodyPr/>
        <a:lstStyle/>
        <a:p>
          <a:pPr marL="173038" indent="-112713"/>
          <a:r>
            <a:rPr lang="en-US" sz="1600" dirty="0" smtClean="0"/>
            <a:t>No project can impact the portfolio’s overall performance</a:t>
          </a:r>
          <a:endParaRPr lang="en-US" sz="1600" dirty="0"/>
        </a:p>
      </dgm:t>
    </dgm:pt>
    <dgm:pt modelId="{AC7804AA-8F68-4110-B024-7D174A1D201E}" type="sibTrans" cxnId="{4F7D92D3-D0AB-47DE-B2D2-193A265DD15A}">
      <dgm:prSet/>
      <dgm:spPr/>
      <dgm:t>
        <a:bodyPr/>
        <a:lstStyle/>
        <a:p>
          <a:endParaRPr lang="en-US"/>
        </a:p>
      </dgm:t>
    </dgm:pt>
    <dgm:pt modelId="{B871C65C-0F9B-4AA3-B5F5-DAF4E7985911}" type="parTrans" cxnId="{4F7D92D3-D0AB-47DE-B2D2-193A265DD15A}">
      <dgm:prSet/>
      <dgm:spPr/>
      <dgm:t>
        <a:bodyPr/>
        <a:lstStyle/>
        <a:p>
          <a:endParaRPr lang="en-US"/>
        </a:p>
      </dgm:t>
    </dgm:pt>
    <dgm:pt modelId="{BE8155A1-9D29-464C-87E2-9777A4585EFB}">
      <dgm:prSet phldrT="[Text]" custT="1"/>
      <dgm:spPr>
        <a:solidFill>
          <a:schemeClr val="tx2">
            <a:lumMod val="20000"/>
            <a:lumOff val="80000"/>
            <a:alpha val="90000"/>
          </a:schemeClr>
        </a:solidFill>
      </dgm:spPr>
      <dgm:t>
        <a:bodyPr/>
        <a:lstStyle/>
        <a:p>
          <a:pPr marL="173038" indent="-112713"/>
          <a:r>
            <a:rPr lang="en-US" sz="1600" dirty="0" smtClean="0"/>
            <a:t>Diversified risks can be achieved</a:t>
          </a:r>
          <a:endParaRPr lang="en-US" sz="1600" dirty="0"/>
        </a:p>
      </dgm:t>
    </dgm:pt>
    <dgm:pt modelId="{3A1A5D5A-EEF9-4A0B-9B6E-E94359468129}" type="parTrans" cxnId="{C7B5F2D3-6980-44FF-803F-50B70FEE0F54}">
      <dgm:prSet/>
      <dgm:spPr/>
      <dgm:t>
        <a:bodyPr/>
        <a:lstStyle/>
        <a:p>
          <a:endParaRPr lang="en-US"/>
        </a:p>
      </dgm:t>
    </dgm:pt>
    <dgm:pt modelId="{D3F2C2F2-FBD6-4FCB-8A80-C17511DB02C3}" type="sibTrans" cxnId="{C7B5F2D3-6980-44FF-803F-50B70FEE0F54}">
      <dgm:prSet/>
      <dgm:spPr/>
      <dgm:t>
        <a:bodyPr/>
        <a:lstStyle/>
        <a:p>
          <a:endParaRPr lang="en-US"/>
        </a:p>
      </dgm:t>
    </dgm:pt>
    <dgm:pt modelId="{EB0BFD11-325B-4031-B5F5-CD8B72034C3F}">
      <dgm:prSet phldrT="[Text]" custT="1"/>
      <dgm:spPr>
        <a:solidFill>
          <a:schemeClr val="tx2">
            <a:lumMod val="20000"/>
            <a:lumOff val="80000"/>
            <a:alpha val="90000"/>
          </a:schemeClr>
        </a:solidFill>
      </dgm:spPr>
      <dgm:t>
        <a:bodyPr/>
        <a:lstStyle/>
        <a:p>
          <a:pPr marL="0" indent="0"/>
          <a:endParaRPr lang="en-US" sz="1200" dirty="0"/>
        </a:p>
      </dgm:t>
    </dgm:pt>
    <dgm:pt modelId="{09177A71-F3D5-4CE0-B0E3-B3A969868371}" type="parTrans" cxnId="{B0000F70-78F5-4721-A8D8-9B929ED62F91}">
      <dgm:prSet/>
      <dgm:spPr/>
      <dgm:t>
        <a:bodyPr/>
        <a:lstStyle/>
        <a:p>
          <a:endParaRPr lang="en-US"/>
        </a:p>
      </dgm:t>
    </dgm:pt>
    <dgm:pt modelId="{7973E2AA-6CEE-4C11-B962-A80B5F9FA306}" type="sibTrans" cxnId="{B0000F70-78F5-4721-A8D8-9B929ED62F91}">
      <dgm:prSet/>
      <dgm:spPr/>
      <dgm:t>
        <a:bodyPr/>
        <a:lstStyle/>
        <a:p>
          <a:endParaRPr lang="en-US"/>
        </a:p>
      </dgm:t>
    </dgm:pt>
    <dgm:pt modelId="{080FBF9A-ED36-4499-A4C8-0911DBF24F82}">
      <dgm:prSet custT="1"/>
      <dgm:spPr>
        <a:solidFill>
          <a:schemeClr val="tx2">
            <a:lumMod val="20000"/>
            <a:lumOff val="80000"/>
            <a:alpha val="90000"/>
          </a:schemeClr>
        </a:solidFill>
      </dgm:spPr>
      <dgm:t>
        <a:bodyPr/>
        <a:lstStyle/>
        <a:p>
          <a:pPr marL="173038" indent="-112713"/>
          <a:r>
            <a:rPr lang="en-US" sz="1600" dirty="0" smtClean="0"/>
            <a:t>Underwriting risks differ across projects</a:t>
          </a:r>
          <a:endParaRPr lang="en-US" sz="1600" dirty="0"/>
        </a:p>
      </dgm:t>
    </dgm:pt>
    <dgm:pt modelId="{7B7A065A-7BFE-4573-9DF8-7867B2C58698}" type="parTrans" cxnId="{5FD12FBE-6DB4-4B20-A47D-A74EF0CB2C35}">
      <dgm:prSet/>
      <dgm:spPr/>
      <dgm:t>
        <a:bodyPr/>
        <a:lstStyle/>
        <a:p>
          <a:endParaRPr lang="en-US"/>
        </a:p>
      </dgm:t>
    </dgm:pt>
    <dgm:pt modelId="{63369AF8-B827-4ABE-8024-5FB5CBB443B4}" type="sibTrans" cxnId="{5FD12FBE-6DB4-4B20-A47D-A74EF0CB2C35}">
      <dgm:prSet/>
      <dgm:spPr/>
      <dgm:t>
        <a:bodyPr/>
        <a:lstStyle/>
        <a:p>
          <a:endParaRPr lang="en-US"/>
        </a:p>
      </dgm:t>
    </dgm:pt>
    <dgm:pt modelId="{E8F0BEA3-1420-45BA-8D13-E799167F768C}">
      <dgm:prSet custT="1"/>
      <dgm:spPr>
        <a:solidFill>
          <a:schemeClr val="tx2">
            <a:lumMod val="20000"/>
            <a:lumOff val="80000"/>
            <a:alpha val="90000"/>
          </a:schemeClr>
        </a:solidFill>
      </dgm:spPr>
      <dgm:t>
        <a:bodyPr/>
        <a:lstStyle/>
        <a:p>
          <a:pPr marL="173038" indent="-112713"/>
          <a:r>
            <a:rPr lang="en-US" sz="1600" dirty="0" smtClean="0"/>
            <a:t>Necessary across countries/regions where differing legal regimes impact financing </a:t>
          </a:r>
          <a:endParaRPr lang="en-US" sz="1600" dirty="0"/>
        </a:p>
      </dgm:t>
    </dgm:pt>
    <dgm:pt modelId="{F3289367-38B5-4FB5-A612-45F5C45BF685}" type="parTrans" cxnId="{E759E6A1-F3C4-4C85-AF65-1151E4F49E4F}">
      <dgm:prSet/>
      <dgm:spPr/>
      <dgm:t>
        <a:bodyPr/>
        <a:lstStyle/>
        <a:p>
          <a:endParaRPr lang="en-US"/>
        </a:p>
      </dgm:t>
    </dgm:pt>
    <dgm:pt modelId="{54CEDDD6-56C9-40C3-89EB-CE82513C210F}" type="sibTrans" cxnId="{E759E6A1-F3C4-4C85-AF65-1151E4F49E4F}">
      <dgm:prSet/>
      <dgm:spPr/>
      <dgm:t>
        <a:bodyPr/>
        <a:lstStyle/>
        <a:p>
          <a:endParaRPr lang="en-US"/>
        </a:p>
      </dgm:t>
    </dgm:pt>
    <dgm:pt modelId="{0414B6ED-4424-4708-95C4-0C417D391E6C}">
      <dgm:prSet custT="1"/>
      <dgm:spPr>
        <a:solidFill>
          <a:schemeClr val="tx2">
            <a:lumMod val="20000"/>
            <a:lumOff val="80000"/>
            <a:alpha val="90000"/>
          </a:schemeClr>
        </a:solidFill>
      </dgm:spPr>
      <dgm:t>
        <a:bodyPr/>
        <a:lstStyle/>
        <a:p>
          <a:pPr marL="173038" indent="-112713"/>
          <a:r>
            <a:rPr lang="en-US" sz="1600" dirty="0" smtClean="0"/>
            <a:t>Key project attributes are not comparable across portfolio</a:t>
          </a:r>
          <a:endParaRPr lang="en-US" sz="1600" dirty="0"/>
        </a:p>
      </dgm:t>
    </dgm:pt>
    <dgm:pt modelId="{59BC935A-8B67-46EC-B89C-1A57FA1399E4}" type="parTrans" cxnId="{4DA043FD-5692-4069-9A92-28A83C548186}">
      <dgm:prSet/>
      <dgm:spPr/>
      <dgm:t>
        <a:bodyPr/>
        <a:lstStyle/>
        <a:p>
          <a:endParaRPr lang="en-US"/>
        </a:p>
      </dgm:t>
    </dgm:pt>
    <dgm:pt modelId="{F8C62427-9A0A-421C-8288-97E89B176F33}" type="sibTrans" cxnId="{4DA043FD-5692-4069-9A92-28A83C548186}">
      <dgm:prSet/>
      <dgm:spPr/>
      <dgm:t>
        <a:bodyPr/>
        <a:lstStyle/>
        <a:p>
          <a:endParaRPr lang="en-US"/>
        </a:p>
      </dgm:t>
    </dgm:pt>
    <dgm:pt modelId="{037B3A1E-D0B5-4A56-B804-633397AF29AE}">
      <dgm:prSet phldrT="[Text]" custT="1"/>
      <dgm:spPr>
        <a:solidFill>
          <a:schemeClr val="tx2">
            <a:lumMod val="20000"/>
            <a:lumOff val="80000"/>
            <a:alpha val="90000"/>
          </a:schemeClr>
        </a:solidFill>
      </dgm:spPr>
      <dgm:t>
        <a:bodyPr/>
        <a:lstStyle/>
        <a:p>
          <a:pPr marL="57150" indent="0"/>
          <a:endParaRPr lang="en-US" sz="800" dirty="0"/>
        </a:p>
      </dgm:t>
    </dgm:pt>
    <dgm:pt modelId="{8CD200ED-27BC-4DF4-8D2B-715514AE8DCC}" type="parTrans" cxnId="{4288BDE7-85EA-4D96-89DA-FB2014F0694A}">
      <dgm:prSet/>
      <dgm:spPr/>
      <dgm:t>
        <a:bodyPr/>
        <a:lstStyle/>
        <a:p>
          <a:endParaRPr lang="en-US"/>
        </a:p>
      </dgm:t>
    </dgm:pt>
    <dgm:pt modelId="{E3248C66-6ED0-4D5D-9739-25948C5BE42A}" type="sibTrans" cxnId="{4288BDE7-85EA-4D96-89DA-FB2014F0694A}">
      <dgm:prSet/>
      <dgm:spPr/>
      <dgm:t>
        <a:bodyPr/>
        <a:lstStyle/>
        <a:p>
          <a:endParaRPr lang="en-US"/>
        </a:p>
      </dgm:t>
    </dgm:pt>
    <dgm:pt modelId="{43E4994C-26B9-4671-9AA2-D7D974F66C8F}">
      <dgm:prSet phldrT="[Text]" custT="1"/>
      <dgm:spPr>
        <a:solidFill>
          <a:schemeClr val="tx2">
            <a:lumMod val="20000"/>
            <a:lumOff val="80000"/>
            <a:alpha val="90000"/>
          </a:schemeClr>
        </a:solidFill>
      </dgm:spPr>
      <dgm:t>
        <a:bodyPr/>
        <a:lstStyle/>
        <a:p>
          <a:pPr marL="173038" indent="-112713"/>
          <a:r>
            <a:rPr lang="en-US" sz="1600" dirty="0" smtClean="0"/>
            <a:t>It’s possible to bundle a large number of small projects</a:t>
          </a:r>
          <a:endParaRPr lang="en-US" sz="1600" dirty="0"/>
        </a:p>
      </dgm:t>
    </dgm:pt>
    <dgm:pt modelId="{4A53FFFF-7FDA-4B2A-905F-F14977784DCC}" type="parTrans" cxnId="{30903439-6A24-4F24-9D43-E69943D18045}">
      <dgm:prSet/>
      <dgm:spPr/>
      <dgm:t>
        <a:bodyPr/>
        <a:lstStyle/>
        <a:p>
          <a:endParaRPr lang="en-US"/>
        </a:p>
      </dgm:t>
    </dgm:pt>
    <dgm:pt modelId="{3E7A8AAB-2E88-48E4-904C-8F2E2A2D9709}" type="sibTrans" cxnId="{30903439-6A24-4F24-9D43-E69943D18045}">
      <dgm:prSet/>
      <dgm:spPr/>
      <dgm:t>
        <a:bodyPr/>
        <a:lstStyle/>
        <a:p>
          <a:endParaRPr lang="en-US"/>
        </a:p>
      </dgm:t>
    </dgm:pt>
    <dgm:pt modelId="{DF50E5FD-6E33-4DFC-B1D8-7D71994909AD}" type="pres">
      <dgm:prSet presAssocID="{240D72AA-A8E7-4EC1-B1BD-98921E4081D2}" presName="Name0" presStyleCnt="0">
        <dgm:presLayoutVars>
          <dgm:dir/>
          <dgm:animLvl val="lvl"/>
          <dgm:resizeHandles/>
        </dgm:presLayoutVars>
      </dgm:prSet>
      <dgm:spPr/>
      <dgm:t>
        <a:bodyPr/>
        <a:lstStyle/>
        <a:p>
          <a:endParaRPr lang="en-US"/>
        </a:p>
      </dgm:t>
    </dgm:pt>
    <dgm:pt modelId="{DB334D83-D347-4477-A47F-0BA7BED55B0D}" type="pres">
      <dgm:prSet presAssocID="{C1D9E7EC-0FB4-40FD-9EF1-484B4E277CE6}" presName="linNode" presStyleCnt="0"/>
      <dgm:spPr/>
    </dgm:pt>
    <dgm:pt modelId="{D59289BB-AE65-40C3-9E23-D4B4020A9F87}" type="pres">
      <dgm:prSet presAssocID="{C1D9E7EC-0FB4-40FD-9EF1-484B4E277CE6}" presName="parentShp" presStyleLbl="node1" presStyleIdx="0" presStyleCnt="2" custScaleX="61319" custScaleY="77245" custLinFactNeighborX="53" custLinFactNeighborY="-84">
        <dgm:presLayoutVars>
          <dgm:bulletEnabled val="1"/>
        </dgm:presLayoutVars>
      </dgm:prSet>
      <dgm:spPr/>
      <dgm:t>
        <a:bodyPr/>
        <a:lstStyle/>
        <a:p>
          <a:endParaRPr lang="en-US"/>
        </a:p>
      </dgm:t>
    </dgm:pt>
    <dgm:pt modelId="{DB304194-72AE-4A3E-93C8-C6C9E1D93F3F}" type="pres">
      <dgm:prSet presAssocID="{C1D9E7EC-0FB4-40FD-9EF1-484B4E277CE6}" presName="childShp" presStyleLbl="bgAccFollowNode1" presStyleIdx="0" presStyleCnt="2" custScaleX="119888" custScaleY="75927" custLinFactNeighborX="4424" custLinFactNeighborY="5238">
        <dgm:presLayoutVars>
          <dgm:bulletEnabled val="1"/>
        </dgm:presLayoutVars>
      </dgm:prSet>
      <dgm:spPr/>
      <dgm:t>
        <a:bodyPr/>
        <a:lstStyle/>
        <a:p>
          <a:endParaRPr lang="en-US"/>
        </a:p>
      </dgm:t>
    </dgm:pt>
    <dgm:pt modelId="{EA594EE9-0800-402C-B540-2E3AF4CD2799}" type="pres">
      <dgm:prSet presAssocID="{171B6531-E9B0-4E5E-8A89-E291924B5FA6}" presName="spacing" presStyleCnt="0"/>
      <dgm:spPr/>
    </dgm:pt>
    <dgm:pt modelId="{79433B32-D6EC-41A2-99EF-35A3D73C58ED}" type="pres">
      <dgm:prSet presAssocID="{05AF89E7-08D5-4F05-B821-0751284123FB}" presName="linNode" presStyleCnt="0"/>
      <dgm:spPr/>
    </dgm:pt>
    <dgm:pt modelId="{BE89A32B-0CA2-41D0-B969-B8F76BB57FAE}" type="pres">
      <dgm:prSet presAssocID="{05AF89E7-08D5-4F05-B821-0751284123FB}" presName="parentShp" presStyleLbl="node1" presStyleIdx="1" presStyleCnt="2" custScaleX="63718" custScaleY="76690" custLinFactNeighborX="-205" custLinFactNeighborY="-2681">
        <dgm:presLayoutVars>
          <dgm:bulletEnabled val="1"/>
        </dgm:presLayoutVars>
      </dgm:prSet>
      <dgm:spPr/>
      <dgm:t>
        <a:bodyPr/>
        <a:lstStyle/>
        <a:p>
          <a:endParaRPr lang="en-US"/>
        </a:p>
      </dgm:t>
    </dgm:pt>
    <dgm:pt modelId="{75BBED95-AD40-4BF0-999D-4F95F2F7D9AE}" type="pres">
      <dgm:prSet presAssocID="{05AF89E7-08D5-4F05-B821-0751284123FB}" presName="childShp" presStyleLbl="bgAccFollowNode1" presStyleIdx="1" presStyleCnt="2" custScaleX="119773" custScaleY="72743" custLinFactNeighborX="2791" custLinFactNeighborY="2057">
        <dgm:presLayoutVars>
          <dgm:bulletEnabled val="1"/>
        </dgm:presLayoutVars>
      </dgm:prSet>
      <dgm:spPr/>
      <dgm:t>
        <a:bodyPr/>
        <a:lstStyle/>
        <a:p>
          <a:endParaRPr lang="en-US"/>
        </a:p>
      </dgm:t>
    </dgm:pt>
  </dgm:ptLst>
  <dgm:cxnLst>
    <dgm:cxn modelId="{0AEBB00F-B23D-4BF4-B1A5-EA208545982E}" type="presOf" srcId="{037B3A1E-D0B5-4A56-B804-633397AF29AE}" destId="{75BBED95-AD40-4BF0-999D-4F95F2F7D9AE}" srcOrd="0" destOrd="0" presId="urn:microsoft.com/office/officeart/2005/8/layout/vList6"/>
    <dgm:cxn modelId="{564188C6-630F-41F8-9D77-3E88FD250256}" type="presOf" srcId="{BE8155A1-9D29-464C-87E2-9777A4585EFB}" destId="{DB304194-72AE-4A3E-93C8-C6C9E1D93F3F}" srcOrd="0" destOrd="2" presId="urn:microsoft.com/office/officeart/2005/8/layout/vList6"/>
    <dgm:cxn modelId="{30903439-6A24-4F24-9D43-E69943D18045}" srcId="{C1D9E7EC-0FB4-40FD-9EF1-484B4E277CE6}" destId="{43E4994C-26B9-4671-9AA2-D7D974F66C8F}" srcOrd="1" destOrd="0" parTransId="{4A53FFFF-7FDA-4B2A-905F-F14977784DCC}" sibTransId="{3E7A8AAB-2E88-48E4-904C-8F2E2A2D9709}"/>
    <dgm:cxn modelId="{0B2D90A4-5B56-4D06-9A04-586855A8DF11}" type="presOf" srcId="{E8F0BEA3-1420-45BA-8D13-E799167F768C}" destId="{75BBED95-AD40-4BF0-999D-4F95F2F7D9AE}" srcOrd="0" destOrd="3" presId="urn:microsoft.com/office/officeart/2005/8/layout/vList6"/>
    <dgm:cxn modelId="{8767669A-DECE-4874-A9E8-04138B33F888}" type="presOf" srcId="{C1D9E7EC-0FB4-40FD-9EF1-484B4E277CE6}" destId="{D59289BB-AE65-40C3-9E23-D4B4020A9F87}" srcOrd="0" destOrd="0" presId="urn:microsoft.com/office/officeart/2005/8/layout/vList6"/>
    <dgm:cxn modelId="{E523149C-6FE0-44F0-94FE-91825A3DBB95}" srcId="{240D72AA-A8E7-4EC1-B1BD-98921E4081D2}" destId="{C1D9E7EC-0FB4-40FD-9EF1-484B4E277CE6}" srcOrd="0" destOrd="0" parTransId="{A2034E3C-718B-48E8-8F6A-97D08A5FBAC0}" sibTransId="{171B6531-E9B0-4E5E-8A89-E291924B5FA6}"/>
    <dgm:cxn modelId="{64FB97FA-B2E8-4EDC-B2BA-644584E7D7D2}" type="presOf" srcId="{240D72AA-A8E7-4EC1-B1BD-98921E4081D2}" destId="{DF50E5FD-6E33-4DFC-B1D8-7D71994909AD}" srcOrd="0" destOrd="0" presId="urn:microsoft.com/office/officeart/2005/8/layout/vList6"/>
    <dgm:cxn modelId="{AA65A78A-CA28-4C4E-9CFA-5364113CD8FA}" srcId="{C1D9E7EC-0FB4-40FD-9EF1-484B4E277CE6}" destId="{0FCE4FDF-D300-4C2B-A400-E6B79027222B}" srcOrd="4" destOrd="0" parTransId="{DC046696-71FD-43F1-BC17-F095CBFFA3AE}" sibTransId="{890789D0-8A62-44C7-B5F7-2E2852B99DF1}"/>
    <dgm:cxn modelId="{4288BDE7-85EA-4D96-89DA-FB2014F0694A}" srcId="{05AF89E7-08D5-4F05-B821-0751284123FB}" destId="{037B3A1E-D0B5-4A56-B804-633397AF29AE}" srcOrd="0" destOrd="0" parTransId="{8CD200ED-27BC-4DF4-8D2B-715514AE8DCC}" sibTransId="{E3248C66-6ED0-4D5D-9739-25948C5BE42A}"/>
    <dgm:cxn modelId="{5FD12FBE-6DB4-4B20-A47D-A74EF0CB2C35}" srcId="{05AF89E7-08D5-4F05-B821-0751284123FB}" destId="{080FBF9A-ED36-4499-A4C8-0911DBF24F82}" srcOrd="2" destOrd="0" parTransId="{7B7A065A-7BFE-4573-9DF8-7867B2C58698}" sibTransId="{63369AF8-B827-4ABE-8024-5FB5CBB443B4}"/>
    <dgm:cxn modelId="{C7B5F2D3-6980-44FF-803F-50B70FEE0F54}" srcId="{C1D9E7EC-0FB4-40FD-9EF1-484B4E277CE6}" destId="{BE8155A1-9D29-464C-87E2-9777A4585EFB}" srcOrd="2" destOrd="0" parTransId="{3A1A5D5A-EEF9-4A0B-9B6E-E94359468129}" sibTransId="{D3F2C2F2-FBD6-4FCB-8A80-C17511DB02C3}"/>
    <dgm:cxn modelId="{A70B93F4-6E32-46BC-8C05-2822DCD967FB}" srcId="{240D72AA-A8E7-4EC1-B1BD-98921E4081D2}" destId="{05AF89E7-08D5-4F05-B821-0751284123FB}" srcOrd="1" destOrd="0" parTransId="{BD47E598-1863-4CDD-8EFA-2E30C02F707D}" sibTransId="{BE32960A-AAC6-4C78-A589-28385AC01950}"/>
    <dgm:cxn modelId="{26743FF1-E121-4CAA-A7CD-F04E1145F61F}" type="presOf" srcId="{080FBF9A-ED36-4499-A4C8-0911DBF24F82}" destId="{75BBED95-AD40-4BF0-999D-4F95F2F7D9AE}" srcOrd="0" destOrd="2" presId="urn:microsoft.com/office/officeart/2005/8/layout/vList6"/>
    <dgm:cxn modelId="{5649BB52-F632-4C6A-A721-D22CC40E27FB}" srcId="{05AF89E7-08D5-4F05-B821-0751284123FB}" destId="{A61CFEA5-5845-47CB-BFB1-6B3BE427A2DE}" srcOrd="1" destOrd="0" parTransId="{F0DCC176-E935-40DE-9F20-44A6AC0DAEFE}" sibTransId="{784F0D73-2A76-45FA-88C7-F451058B022D}"/>
    <dgm:cxn modelId="{6EEBD47F-45AA-4E7E-816B-1E6417E49C02}" type="presOf" srcId="{A61CFEA5-5845-47CB-BFB1-6B3BE427A2DE}" destId="{75BBED95-AD40-4BF0-999D-4F95F2F7D9AE}" srcOrd="0" destOrd="1" presId="urn:microsoft.com/office/officeart/2005/8/layout/vList6"/>
    <dgm:cxn modelId="{B1ACD5B9-4058-4947-AEA3-36247920101D}" type="presOf" srcId="{05AF89E7-08D5-4F05-B821-0751284123FB}" destId="{BE89A32B-0CA2-41D0-B969-B8F76BB57FAE}" srcOrd="0" destOrd="0" presId="urn:microsoft.com/office/officeart/2005/8/layout/vList6"/>
    <dgm:cxn modelId="{4F7D92D3-D0AB-47DE-B2D2-193A265DD15A}" srcId="{C1D9E7EC-0FB4-40FD-9EF1-484B4E277CE6}" destId="{D8E47C3E-6EF1-459D-A8C1-F81297C99CCE}" srcOrd="3" destOrd="0" parTransId="{B871C65C-0F9B-4AA3-B5F5-DAF4E7985911}" sibTransId="{AC7804AA-8F68-4110-B024-7D174A1D201E}"/>
    <dgm:cxn modelId="{C015AB4E-EF26-47F1-8B9F-0701D2F9AB98}" type="presOf" srcId="{43E4994C-26B9-4671-9AA2-D7D974F66C8F}" destId="{DB304194-72AE-4A3E-93C8-C6C9E1D93F3F}" srcOrd="0" destOrd="1" presId="urn:microsoft.com/office/officeart/2005/8/layout/vList6"/>
    <dgm:cxn modelId="{E759E6A1-F3C4-4C85-AF65-1151E4F49E4F}" srcId="{05AF89E7-08D5-4F05-B821-0751284123FB}" destId="{E8F0BEA3-1420-45BA-8D13-E799167F768C}" srcOrd="3" destOrd="0" parTransId="{F3289367-38B5-4FB5-A612-45F5C45BF685}" sibTransId="{54CEDDD6-56C9-40C3-89EB-CE82513C210F}"/>
    <dgm:cxn modelId="{B0000F70-78F5-4721-A8D8-9B929ED62F91}" srcId="{C1D9E7EC-0FB4-40FD-9EF1-484B4E277CE6}" destId="{EB0BFD11-325B-4031-B5F5-CD8B72034C3F}" srcOrd="0" destOrd="0" parTransId="{09177A71-F3D5-4CE0-B0E3-B3A969868371}" sibTransId="{7973E2AA-6CEE-4C11-B962-A80B5F9FA306}"/>
    <dgm:cxn modelId="{C2C8EF04-DA86-4814-9B2D-34F94F6C25F6}" type="presOf" srcId="{D8E47C3E-6EF1-459D-A8C1-F81297C99CCE}" destId="{DB304194-72AE-4A3E-93C8-C6C9E1D93F3F}" srcOrd="0" destOrd="3" presId="urn:microsoft.com/office/officeart/2005/8/layout/vList6"/>
    <dgm:cxn modelId="{20C1A38D-86BC-460E-824D-1C2690D1BFCE}" type="presOf" srcId="{0414B6ED-4424-4708-95C4-0C417D391E6C}" destId="{75BBED95-AD40-4BF0-999D-4F95F2F7D9AE}" srcOrd="0" destOrd="4" presId="urn:microsoft.com/office/officeart/2005/8/layout/vList6"/>
    <dgm:cxn modelId="{4DA043FD-5692-4069-9A92-28A83C548186}" srcId="{05AF89E7-08D5-4F05-B821-0751284123FB}" destId="{0414B6ED-4424-4708-95C4-0C417D391E6C}" srcOrd="4" destOrd="0" parTransId="{59BC935A-8B67-46EC-B89C-1A57FA1399E4}" sibTransId="{F8C62427-9A0A-421C-8288-97E89B176F33}"/>
    <dgm:cxn modelId="{51D87E7C-FB24-40B6-946A-D8894A08FC72}" type="presOf" srcId="{0FCE4FDF-D300-4C2B-A400-E6B79027222B}" destId="{DB304194-72AE-4A3E-93C8-C6C9E1D93F3F}" srcOrd="0" destOrd="4" presId="urn:microsoft.com/office/officeart/2005/8/layout/vList6"/>
    <dgm:cxn modelId="{A44295A7-28A3-4FBD-9EEC-02415AD58801}" type="presOf" srcId="{EB0BFD11-325B-4031-B5F5-CD8B72034C3F}" destId="{DB304194-72AE-4A3E-93C8-C6C9E1D93F3F}" srcOrd="0" destOrd="0" presId="urn:microsoft.com/office/officeart/2005/8/layout/vList6"/>
    <dgm:cxn modelId="{BDBA209C-91ED-476E-9AAA-7BB42A76FE38}" type="presParOf" srcId="{DF50E5FD-6E33-4DFC-B1D8-7D71994909AD}" destId="{DB334D83-D347-4477-A47F-0BA7BED55B0D}" srcOrd="0" destOrd="0" presId="urn:microsoft.com/office/officeart/2005/8/layout/vList6"/>
    <dgm:cxn modelId="{38912AB2-E48C-45D1-986A-6BCBBD36F2C4}" type="presParOf" srcId="{DB334D83-D347-4477-A47F-0BA7BED55B0D}" destId="{D59289BB-AE65-40C3-9E23-D4B4020A9F87}" srcOrd="0" destOrd="0" presId="urn:microsoft.com/office/officeart/2005/8/layout/vList6"/>
    <dgm:cxn modelId="{A384DACE-4446-4D6A-9176-B4C81B470862}" type="presParOf" srcId="{DB334D83-D347-4477-A47F-0BA7BED55B0D}" destId="{DB304194-72AE-4A3E-93C8-C6C9E1D93F3F}" srcOrd="1" destOrd="0" presId="urn:microsoft.com/office/officeart/2005/8/layout/vList6"/>
    <dgm:cxn modelId="{71B575C8-8025-4D1F-BFF5-264F631E00F0}" type="presParOf" srcId="{DF50E5FD-6E33-4DFC-B1D8-7D71994909AD}" destId="{EA594EE9-0800-402C-B540-2E3AF4CD2799}" srcOrd="1" destOrd="0" presId="urn:microsoft.com/office/officeart/2005/8/layout/vList6"/>
    <dgm:cxn modelId="{48EC6AA0-5575-4803-B509-A2A0D3AA863D}" type="presParOf" srcId="{DF50E5FD-6E33-4DFC-B1D8-7D71994909AD}" destId="{79433B32-D6EC-41A2-99EF-35A3D73C58ED}" srcOrd="2" destOrd="0" presId="urn:microsoft.com/office/officeart/2005/8/layout/vList6"/>
    <dgm:cxn modelId="{C494A9F9-1BD7-44DF-B430-0DC1686E0C87}" type="presParOf" srcId="{79433B32-D6EC-41A2-99EF-35A3D73C58ED}" destId="{BE89A32B-0CA2-41D0-B969-B8F76BB57FAE}" srcOrd="0" destOrd="0" presId="urn:microsoft.com/office/officeart/2005/8/layout/vList6"/>
    <dgm:cxn modelId="{015147EB-86D9-4768-8A22-3017F1574C42}" type="presParOf" srcId="{79433B32-D6EC-41A2-99EF-35A3D73C58ED}" destId="{75BBED95-AD40-4BF0-999D-4F95F2F7D9A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09E738-C618-41A0-B296-E6801614E9A2}" type="doc">
      <dgm:prSet loTypeId="urn:microsoft.com/office/officeart/2005/8/layout/list1" loCatId="list" qsTypeId="urn:microsoft.com/office/officeart/2005/8/quickstyle/3d3" qsCatId="3D" csTypeId="urn:microsoft.com/office/officeart/2005/8/colors/accent3_2" csCatId="accent3" phldr="1"/>
      <dgm:spPr/>
      <dgm:t>
        <a:bodyPr/>
        <a:lstStyle/>
        <a:p>
          <a:endParaRPr lang="en-US"/>
        </a:p>
      </dgm:t>
    </dgm:pt>
    <dgm:pt modelId="{3921381F-AE22-4737-8537-F8E821385EBF}">
      <dgm:prSet phldrT="[Text]" custT="1"/>
      <dgm:spPr>
        <a:solidFill>
          <a:schemeClr val="tx2">
            <a:lumMod val="20000"/>
            <a:lumOff val="80000"/>
          </a:schemeClr>
        </a:solidFill>
        <a:ln>
          <a:solidFill>
            <a:schemeClr val="bg2"/>
          </a:solidFill>
        </a:ln>
      </dgm:spPr>
      <dgm:t>
        <a:bodyPr/>
        <a:lstStyle/>
        <a:p>
          <a:r>
            <a:rPr lang="en-US" sz="2000" b="1" dirty="0" smtClean="0">
              <a:solidFill>
                <a:schemeClr val="bg1">
                  <a:lumMod val="50000"/>
                </a:schemeClr>
              </a:solidFill>
            </a:rPr>
            <a:t>Lynn </a:t>
          </a:r>
          <a:r>
            <a:rPr lang="en-US" sz="2000" b="1" dirty="0" err="1" smtClean="0">
              <a:solidFill>
                <a:schemeClr val="bg1">
                  <a:lumMod val="50000"/>
                </a:schemeClr>
              </a:solidFill>
            </a:rPr>
            <a:t>Tabernacki</a:t>
          </a:r>
          <a:endParaRPr lang="en-US" sz="2000" b="1" dirty="0">
            <a:solidFill>
              <a:schemeClr val="bg1">
                <a:lumMod val="50000"/>
              </a:schemeClr>
            </a:solidFill>
          </a:endParaRPr>
        </a:p>
      </dgm:t>
    </dgm:pt>
    <dgm:pt modelId="{FF8352F4-95AA-4934-A258-27C6FE0EF5B5}" type="parTrans" cxnId="{E33B38F5-EDE4-408C-BE0D-933559FBC00C}">
      <dgm:prSet/>
      <dgm:spPr/>
      <dgm:t>
        <a:bodyPr/>
        <a:lstStyle/>
        <a:p>
          <a:endParaRPr lang="en-US">
            <a:solidFill>
              <a:srgbClr val="FFFFFF"/>
            </a:solidFill>
          </a:endParaRPr>
        </a:p>
      </dgm:t>
    </dgm:pt>
    <dgm:pt modelId="{C92271F5-EB38-4A89-823A-32F333687426}" type="sibTrans" cxnId="{E33B38F5-EDE4-408C-BE0D-933559FBC00C}">
      <dgm:prSet/>
      <dgm:spPr/>
      <dgm:t>
        <a:bodyPr/>
        <a:lstStyle/>
        <a:p>
          <a:endParaRPr lang="en-US">
            <a:solidFill>
              <a:srgbClr val="FFFFFF"/>
            </a:solidFill>
          </a:endParaRPr>
        </a:p>
      </dgm:t>
    </dgm:pt>
    <dgm:pt modelId="{B9FFFC2F-FAEE-49CA-BC92-6D4A51718529}">
      <dgm:prSet phldrT="[Text]" custT="1"/>
      <dgm:spPr>
        <a:solidFill>
          <a:schemeClr val="tx2">
            <a:lumMod val="60000"/>
            <a:lumOff val="40000"/>
            <a:alpha val="90000"/>
          </a:schemeClr>
        </a:solidFill>
      </dgm:spPr>
      <dgm:t>
        <a:bodyPr/>
        <a:lstStyle/>
        <a:p>
          <a:r>
            <a:rPr lang="en-US" sz="1800" b="1" dirty="0" smtClean="0">
              <a:solidFill>
                <a:schemeClr val="bg1">
                  <a:lumMod val="75000"/>
                </a:schemeClr>
              </a:solidFill>
            </a:rPr>
            <a:t>202-336-8502</a:t>
          </a:r>
          <a:endParaRPr lang="en-US" sz="1800" b="1" dirty="0">
            <a:solidFill>
              <a:schemeClr val="bg1">
                <a:lumMod val="75000"/>
              </a:schemeClr>
            </a:solidFill>
          </a:endParaRPr>
        </a:p>
      </dgm:t>
    </dgm:pt>
    <dgm:pt modelId="{12789471-6EB8-4F0A-B2F8-96B9B40D10AF}" type="parTrans" cxnId="{BD178B41-8986-4E06-B367-AC6BFD73036B}">
      <dgm:prSet/>
      <dgm:spPr/>
      <dgm:t>
        <a:bodyPr/>
        <a:lstStyle/>
        <a:p>
          <a:endParaRPr lang="en-US"/>
        </a:p>
      </dgm:t>
    </dgm:pt>
    <dgm:pt modelId="{7505DDFD-0158-46E4-8B24-CB0935293B65}" type="sibTrans" cxnId="{BD178B41-8986-4E06-B367-AC6BFD73036B}">
      <dgm:prSet/>
      <dgm:spPr/>
      <dgm:t>
        <a:bodyPr/>
        <a:lstStyle/>
        <a:p>
          <a:endParaRPr lang="en-US"/>
        </a:p>
      </dgm:t>
    </dgm:pt>
    <dgm:pt modelId="{ACE574F0-A77C-4D0D-955E-58DAFC8F8A2B}">
      <dgm:prSet phldrT="[Text]" custT="1"/>
      <dgm:spPr>
        <a:solidFill>
          <a:schemeClr val="tx2">
            <a:lumMod val="20000"/>
            <a:lumOff val="80000"/>
          </a:schemeClr>
        </a:solidFill>
      </dgm:spPr>
      <dgm:t>
        <a:bodyPr/>
        <a:lstStyle/>
        <a:p>
          <a:r>
            <a:rPr lang="en-US" sz="2000" b="1" dirty="0" smtClean="0">
              <a:solidFill>
                <a:schemeClr val="bg1">
                  <a:lumMod val="50000"/>
                </a:schemeClr>
              </a:solidFill>
            </a:rPr>
            <a:t>Our Website</a:t>
          </a:r>
          <a:endParaRPr lang="en-US" sz="2000" b="1" dirty="0">
            <a:solidFill>
              <a:schemeClr val="bg1">
                <a:lumMod val="50000"/>
              </a:schemeClr>
            </a:solidFill>
          </a:endParaRPr>
        </a:p>
      </dgm:t>
    </dgm:pt>
    <dgm:pt modelId="{5032C669-4C16-40A7-9DBD-2A49A76A3601}" type="parTrans" cxnId="{ADF3C314-7BA1-4179-9DFC-1DED3863C70A}">
      <dgm:prSet/>
      <dgm:spPr/>
      <dgm:t>
        <a:bodyPr/>
        <a:lstStyle/>
        <a:p>
          <a:endParaRPr lang="en-US"/>
        </a:p>
      </dgm:t>
    </dgm:pt>
    <dgm:pt modelId="{ED33E161-F1A1-4664-8AD4-E144FA8F310F}" type="sibTrans" cxnId="{ADF3C314-7BA1-4179-9DFC-1DED3863C70A}">
      <dgm:prSet/>
      <dgm:spPr/>
      <dgm:t>
        <a:bodyPr/>
        <a:lstStyle/>
        <a:p>
          <a:endParaRPr lang="en-US"/>
        </a:p>
      </dgm:t>
    </dgm:pt>
    <dgm:pt modelId="{69707F68-9D7E-400C-8F54-B3DB1A4EC060}">
      <dgm:prSet phldrT="[Text]" custT="1"/>
      <dgm:spPr>
        <a:solidFill>
          <a:schemeClr val="tx2">
            <a:lumMod val="60000"/>
            <a:lumOff val="40000"/>
            <a:alpha val="90000"/>
          </a:schemeClr>
        </a:solidFill>
      </dgm:spPr>
      <dgm:t>
        <a:bodyPr/>
        <a:lstStyle/>
        <a:p>
          <a:r>
            <a:rPr lang="en-US" sz="1800" b="1" dirty="0" smtClean="0">
              <a:solidFill>
                <a:schemeClr val="bg1">
                  <a:lumMod val="75000"/>
                </a:schemeClr>
              </a:solidFill>
            </a:rPr>
            <a:t>opic.gov</a:t>
          </a:r>
          <a:endParaRPr lang="en-US" sz="1800" b="1" dirty="0">
            <a:solidFill>
              <a:schemeClr val="bg1">
                <a:lumMod val="75000"/>
              </a:schemeClr>
            </a:solidFill>
          </a:endParaRPr>
        </a:p>
      </dgm:t>
    </dgm:pt>
    <dgm:pt modelId="{9C15A971-FDBD-437B-9CF5-252ABBC70876}" type="parTrans" cxnId="{FFAD8A9B-F19D-42E4-B7AE-EF37B60F6ABE}">
      <dgm:prSet/>
      <dgm:spPr/>
      <dgm:t>
        <a:bodyPr/>
        <a:lstStyle/>
        <a:p>
          <a:endParaRPr lang="en-US"/>
        </a:p>
      </dgm:t>
    </dgm:pt>
    <dgm:pt modelId="{ADFFECB3-F931-4AB9-8BCC-E4F96380CD4A}" type="sibTrans" cxnId="{FFAD8A9B-F19D-42E4-B7AE-EF37B60F6ABE}">
      <dgm:prSet/>
      <dgm:spPr/>
      <dgm:t>
        <a:bodyPr/>
        <a:lstStyle/>
        <a:p>
          <a:endParaRPr lang="en-US"/>
        </a:p>
      </dgm:t>
    </dgm:pt>
    <dgm:pt modelId="{61A2EC9F-C5FF-4CD0-AA14-72EF3EAB45EB}">
      <dgm:prSet phldrT="[Text]" custT="1"/>
      <dgm:spPr>
        <a:solidFill>
          <a:schemeClr val="tx2">
            <a:lumMod val="60000"/>
            <a:lumOff val="40000"/>
            <a:alpha val="90000"/>
          </a:schemeClr>
        </a:solidFill>
      </dgm:spPr>
      <dgm:t>
        <a:bodyPr/>
        <a:lstStyle/>
        <a:p>
          <a:r>
            <a:rPr lang="en-US" sz="1800" b="1" dirty="0" smtClean="0">
              <a:solidFill>
                <a:schemeClr val="bg1">
                  <a:lumMod val="75000"/>
                </a:schemeClr>
              </a:solidFill>
            </a:rPr>
            <a:t>Lynn.Tabernacki@opic.gov</a:t>
          </a:r>
          <a:endParaRPr lang="en-US" sz="1800" b="1" dirty="0">
            <a:solidFill>
              <a:schemeClr val="bg1">
                <a:lumMod val="75000"/>
              </a:schemeClr>
            </a:solidFill>
          </a:endParaRPr>
        </a:p>
      </dgm:t>
    </dgm:pt>
    <dgm:pt modelId="{540DF668-4842-47FE-BA21-65D94CD1A63E}" type="sibTrans" cxnId="{37EF7A4D-86E1-4814-9275-E8D66DAC2518}">
      <dgm:prSet/>
      <dgm:spPr/>
      <dgm:t>
        <a:bodyPr/>
        <a:lstStyle/>
        <a:p>
          <a:endParaRPr lang="en-US"/>
        </a:p>
      </dgm:t>
    </dgm:pt>
    <dgm:pt modelId="{B517C4EF-A2DC-4C40-A8AE-D7109B2BA5CA}" type="parTrans" cxnId="{37EF7A4D-86E1-4814-9275-E8D66DAC2518}">
      <dgm:prSet/>
      <dgm:spPr/>
      <dgm:t>
        <a:bodyPr/>
        <a:lstStyle/>
        <a:p>
          <a:endParaRPr lang="en-US"/>
        </a:p>
      </dgm:t>
    </dgm:pt>
    <dgm:pt modelId="{F1D44C57-7C44-4678-8AF8-2A000F7D333B}">
      <dgm:prSet phldrT="[Text]" custT="1"/>
      <dgm:spPr>
        <a:solidFill>
          <a:schemeClr val="tx2">
            <a:lumMod val="60000"/>
            <a:lumOff val="40000"/>
            <a:alpha val="90000"/>
          </a:schemeClr>
        </a:solidFill>
      </dgm:spPr>
      <dgm:t>
        <a:bodyPr/>
        <a:lstStyle/>
        <a:p>
          <a:r>
            <a:rPr lang="en-US" sz="1800" b="1" dirty="0" smtClean="0">
              <a:solidFill>
                <a:schemeClr val="bg1">
                  <a:lumMod val="75000"/>
                </a:schemeClr>
              </a:solidFill>
            </a:rPr>
            <a:t>Managing Director, Renewable Energy  and Sustainable Development </a:t>
          </a:r>
          <a:endParaRPr lang="en-US" sz="1800" b="1" dirty="0">
            <a:solidFill>
              <a:schemeClr val="bg1">
                <a:lumMod val="75000"/>
              </a:schemeClr>
            </a:solidFill>
          </a:endParaRPr>
        </a:p>
      </dgm:t>
    </dgm:pt>
    <dgm:pt modelId="{69788691-6C0C-4479-9EA9-0FF2A67242E5}" type="sibTrans" cxnId="{A3F74F6F-9BAD-432D-83C8-33642AB77040}">
      <dgm:prSet/>
      <dgm:spPr/>
      <dgm:t>
        <a:bodyPr/>
        <a:lstStyle/>
        <a:p>
          <a:endParaRPr lang="en-US"/>
        </a:p>
      </dgm:t>
    </dgm:pt>
    <dgm:pt modelId="{F7A39C42-E395-423B-84BB-6606D7BC343F}" type="parTrans" cxnId="{A3F74F6F-9BAD-432D-83C8-33642AB77040}">
      <dgm:prSet/>
      <dgm:spPr/>
      <dgm:t>
        <a:bodyPr/>
        <a:lstStyle/>
        <a:p>
          <a:endParaRPr lang="en-US"/>
        </a:p>
      </dgm:t>
    </dgm:pt>
    <dgm:pt modelId="{F7CD79D6-29DE-4BCF-A90E-23FD5874DDBE}" type="pres">
      <dgm:prSet presAssocID="{ED09E738-C618-41A0-B296-E6801614E9A2}" presName="linear" presStyleCnt="0">
        <dgm:presLayoutVars>
          <dgm:dir/>
          <dgm:animLvl val="lvl"/>
          <dgm:resizeHandles val="exact"/>
        </dgm:presLayoutVars>
      </dgm:prSet>
      <dgm:spPr/>
      <dgm:t>
        <a:bodyPr/>
        <a:lstStyle/>
        <a:p>
          <a:endParaRPr lang="en-US"/>
        </a:p>
      </dgm:t>
    </dgm:pt>
    <dgm:pt modelId="{3B0E08C4-38B3-4336-AFBB-CB3F15FD837E}" type="pres">
      <dgm:prSet presAssocID="{3921381F-AE22-4737-8537-F8E821385EBF}" presName="parentLin" presStyleCnt="0"/>
      <dgm:spPr/>
    </dgm:pt>
    <dgm:pt modelId="{CC5550A3-366C-4E1C-BE3C-6878C210B538}" type="pres">
      <dgm:prSet presAssocID="{3921381F-AE22-4737-8537-F8E821385EBF}" presName="parentLeftMargin" presStyleLbl="node1" presStyleIdx="0" presStyleCnt="2"/>
      <dgm:spPr/>
      <dgm:t>
        <a:bodyPr/>
        <a:lstStyle/>
        <a:p>
          <a:endParaRPr lang="en-US"/>
        </a:p>
      </dgm:t>
    </dgm:pt>
    <dgm:pt modelId="{2B2E26E1-60CF-4E70-9932-7BDEAB916752}" type="pres">
      <dgm:prSet presAssocID="{3921381F-AE22-4737-8537-F8E821385EBF}" presName="parentText" presStyleLbl="node1" presStyleIdx="0" presStyleCnt="2">
        <dgm:presLayoutVars>
          <dgm:chMax val="0"/>
          <dgm:bulletEnabled val="1"/>
        </dgm:presLayoutVars>
      </dgm:prSet>
      <dgm:spPr/>
      <dgm:t>
        <a:bodyPr/>
        <a:lstStyle/>
        <a:p>
          <a:endParaRPr lang="en-US"/>
        </a:p>
      </dgm:t>
    </dgm:pt>
    <dgm:pt modelId="{07D7598E-8C25-4EBA-BB45-F171CAF90D0F}" type="pres">
      <dgm:prSet presAssocID="{3921381F-AE22-4737-8537-F8E821385EBF}" presName="negativeSpace" presStyleCnt="0"/>
      <dgm:spPr/>
    </dgm:pt>
    <dgm:pt modelId="{0AE87533-696B-41C7-B39A-AF8CD059C435}" type="pres">
      <dgm:prSet presAssocID="{3921381F-AE22-4737-8537-F8E821385EBF}" presName="childText" presStyleLbl="conFgAcc1" presStyleIdx="0" presStyleCnt="2">
        <dgm:presLayoutVars>
          <dgm:bulletEnabled val="1"/>
        </dgm:presLayoutVars>
      </dgm:prSet>
      <dgm:spPr/>
      <dgm:t>
        <a:bodyPr/>
        <a:lstStyle/>
        <a:p>
          <a:endParaRPr lang="en-US"/>
        </a:p>
      </dgm:t>
    </dgm:pt>
    <dgm:pt modelId="{05A63A75-2110-4210-A41C-823EFDC558B8}" type="pres">
      <dgm:prSet presAssocID="{C92271F5-EB38-4A89-823A-32F333687426}" presName="spaceBetweenRectangles" presStyleCnt="0"/>
      <dgm:spPr/>
    </dgm:pt>
    <dgm:pt modelId="{A2C4EC42-5832-406D-834F-70401D6B56B2}" type="pres">
      <dgm:prSet presAssocID="{ACE574F0-A77C-4D0D-955E-58DAFC8F8A2B}" presName="parentLin" presStyleCnt="0"/>
      <dgm:spPr/>
    </dgm:pt>
    <dgm:pt modelId="{F167972D-ACA8-4490-85A7-C074C42E5967}" type="pres">
      <dgm:prSet presAssocID="{ACE574F0-A77C-4D0D-955E-58DAFC8F8A2B}" presName="parentLeftMargin" presStyleLbl="node1" presStyleIdx="0" presStyleCnt="2"/>
      <dgm:spPr/>
      <dgm:t>
        <a:bodyPr/>
        <a:lstStyle/>
        <a:p>
          <a:endParaRPr lang="en-US"/>
        </a:p>
      </dgm:t>
    </dgm:pt>
    <dgm:pt modelId="{D40E4A11-463F-48CD-BB66-EAC6578D7944}" type="pres">
      <dgm:prSet presAssocID="{ACE574F0-A77C-4D0D-955E-58DAFC8F8A2B}" presName="parentText" presStyleLbl="node1" presStyleIdx="1" presStyleCnt="2">
        <dgm:presLayoutVars>
          <dgm:chMax val="0"/>
          <dgm:bulletEnabled val="1"/>
        </dgm:presLayoutVars>
      </dgm:prSet>
      <dgm:spPr/>
      <dgm:t>
        <a:bodyPr/>
        <a:lstStyle/>
        <a:p>
          <a:endParaRPr lang="en-US"/>
        </a:p>
      </dgm:t>
    </dgm:pt>
    <dgm:pt modelId="{B476F5A9-D0B4-4842-B39A-CC0C9EF8B048}" type="pres">
      <dgm:prSet presAssocID="{ACE574F0-A77C-4D0D-955E-58DAFC8F8A2B}" presName="negativeSpace" presStyleCnt="0"/>
      <dgm:spPr/>
    </dgm:pt>
    <dgm:pt modelId="{86B40A37-6A4A-4116-973B-AFCA8453F6A0}" type="pres">
      <dgm:prSet presAssocID="{ACE574F0-A77C-4D0D-955E-58DAFC8F8A2B}" presName="childText" presStyleLbl="conFgAcc1" presStyleIdx="1" presStyleCnt="2">
        <dgm:presLayoutVars>
          <dgm:bulletEnabled val="1"/>
        </dgm:presLayoutVars>
      </dgm:prSet>
      <dgm:spPr/>
      <dgm:t>
        <a:bodyPr/>
        <a:lstStyle/>
        <a:p>
          <a:endParaRPr lang="en-US"/>
        </a:p>
      </dgm:t>
    </dgm:pt>
  </dgm:ptLst>
  <dgm:cxnLst>
    <dgm:cxn modelId="{BD178B41-8986-4E06-B367-AC6BFD73036B}" srcId="{3921381F-AE22-4737-8537-F8E821385EBF}" destId="{B9FFFC2F-FAEE-49CA-BC92-6D4A51718529}" srcOrd="2" destOrd="0" parTransId="{12789471-6EB8-4F0A-B2F8-96B9B40D10AF}" sibTransId="{7505DDFD-0158-46E4-8B24-CB0935293B65}"/>
    <dgm:cxn modelId="{37EF7A4D-86E1-4814-9275-E8D66DAC2518}" srcId="{3921381F-AE22-4737-8537-F8E821385EBF}" destId="{61A2EC9F-C5FF-4CD0-AA14-72EF3EAB45EB}" srcOrd="1" destOrd="0" parTransId="{B517C4EF-A2DC-4C40-A8AE-D7109B2BA5CA}" sibTransId="{540DF668-4842-47FE-BA21-65D94CD1A63E}"/>
    <dgm:cxn modelId="{F6C0A7A8-8976-4AC9-84C8-07E3FF1C7F9B}" type="presOf" srcId="{61A2EC9F-C5FF-4CD0-AA14-72EF3EAB45EB}" destId="{0AE87533-696B-41C7-B39A-AF8CD059C435}" srcOrd="0" destOrd="1" presId="urn:microsoft.com/office/officeart/2005/8/layout/list1"/>
    <dgm:cxn modelId="{E33B38F5-EDE4-408C-BE0D-933559FBC00C}" srcId="{ED09E738-C618-41A0-B296-E6801614E9A2}" destId="{3921381F-AE22-4737-8537-F8E821385EBF}" srcOrd="0" destOrd="0" parTransId="{FF8352F4-95AA-4934-A258-27C6FE0EF5B5}" sibTransId="{C92271F5-EB38-4A89-823A-32F333687426}"/>
    <dgm:cxn modelId="{F97523EE-6B1B-4BB4-A749-C53F124415D5}" type="presOf" srcId="{3921381F-AE22-4737-8537-F8E821385EBF}" destId="{2B2E26E1-60CF-4E70-9932-7BDEAB916752}" srcOrd="1" destOrd="0" presId="urn:microsoft.com/office/officeart/2005/8/layout/list1"/>
    <dgm:cxn modelId="{2EC2557F-6A24-433F-854C-B5BE66501A7A}" type="presOf" srcId="{ACE574F0-A77C-4D0D-955E-58DAFC8F8A2B}" destId="{F167972D-ACA8-4490-85A7-C074C42E5967}" srcOrd="0" destOrd="0" presId="urn:microsoft.com/office/officeart/2005/8/layout/list1"/>
    <dgm:cxn modelId="{A3F74F6F-9BAD-432D-83C8-33642AB77040}" srcId="{3921381F-AE22-4737-8537-F8E821385EBF}" destId="{F1D44C57-7C44-4678-8AF8-2A000F7D333B}" srcOrd="0" destOrd="0" parTransId="{F7A39C42-E395-423B-84BB-6606D7BC343F}" sibTransId="{69788691-6C0C-4479-9EA9-0FF2A67242E5}"/>
    <dgm:cxn modelId="{2B6B0350-A04F-4B1D-9357-08C3BD952F01}" type="presOf" srcId="{3921381F-AE22-4737-8537-F8E821385EBF}" destId="{CC5550A3-366C-4E1C-BE3C-6878C210B538}" srcOrd="0" destOrd="0" presId="urn:microsoft.com/office/officeart/2005/8/layout/list1"/>
    <dgm:cxn modelId="{5D438E66-ABFF-483C-8C72-FCFB86950E35}" type="presOf" srcId="{69707F68-9D7E-400C-8F54-B3DB1A4EC060}" destId="{86B40A37-6A4A-4116-973B-AFCA8453F6A0}" srcOrd="0" destOrd="0" presId="urn:microsoft.com/office/officeart/2005/8/layout/list1"/>
    <dgm:cxn modelId="{F4B634F1-B0A5-467D-8189-E6BA6C8CB2B6}" type="presOf" srcId="{ACE574F0-A77C-4D0D-955E-58DAFC8F8A2B}" destId="{D40E4A11-463F-48CD-BB66-EAC6578D7944}" srcOrd="1" destOrd="0" presId="urn:microsoft.com/office/officeart/2005/8/layout/list1"/>
    <dgm:cxn modelId="{82A8ECE4-0A31-4589-9DF2-E36DCFC977FF}" type="presOf" srcId="{F1D44C57-7C44-4678-8AF8-2A000F7D333B}" destId="{0AE87533-696B-41C7-B39A-AF8CD059C435}" srcOrd="0" destOrd="0" presId="urn:microsoft.com/office/officeart/2005/8/layout/list1"/>
    <dgm:cxn modelId="{EEDAAA9F-74A7-472B-A912-A52967D09BF4}" type="presOf" srcId="{ED09E738-C618-41A0-B296-E6801614E9A2}" destId="{F7CD79D6-29DE-4BCF-A90E-23FD5874DDBE}" srcOrd="0" destOrd="0" presId="urn:microsoft.com/office/officeart/2005/8/layout/list1"/>
    <dgm:cxn modelId="{C527CD66-84C1-4501-971E-596F5D522334}" type="presOf" srcId="{B9FFFC2F-FAEE-49CA-BC92-6D4A51718529}" destId="{0AE87533-696B-41C7-B39A-AF8CD059C435}" srcOrd="0" destOrd="2" presId="urn:microsoft.com/office/officeart/2005/8/layout/list1"/>
    <dgm:cxn modelId="{ADF3C314-7BA1-4179-9DFC-1DED3863C70A}" srcId="{ED09E738-C618-41A0-B296-E6801614E9A2}" destId="{ACE574F0-A77C-4D0D-955E-58DAFC8F8A2B}" srcOrd="1" destOrd="0" parTransId="{5032C669-4C16-40A7-9DBD-2A49A76A3601}" sibTransId="{ED33E161-F1A1-4664-8AD4-E144FA8F310F}"/>
    <dgm:cxn modelId="{FFAD8A9B-F19D-42E4-B7AE-EF37B60F6ABE}" srcId="{ACE574F0-A77C-4D0D-955E-58DAFC8F8A2B}" destId="{69707F68-9D7E-400C-8F54-B3DB1A4EC060}" srcOrd="0" destOrd="0" parTransId="{9C15A971-FDBD-437B-9CF5-252ABBC70876}" sibTransId="{ADFFECB3-F931-4AB9-8BCC-E4F96380CD4A}"/>
    <dgm:cxn modelId="{C8F12899-5549-4E4E-AE46-2EF833D389CB}" type="presParOf" srcId="{F7CD79D6-29DE-4BCF-A90E-23FD5874DDBE}" destId="{3B0E08C4-38B3-4336-AFBB-CB3F15FD837E}" srcOrd="0" destOrd="0" presId="urn:microsoft.com/office/officeart/2005/8/layout/list1"/>
    <dgm:cxn modelId="{5CB12C10-4E5E-4490-8836-10EF6CDCA779}" type="presParOf" srcId="{3B0E08C4-38B3-4336-AFBB-CB3F15FD837E}" destId="{CC5550A3-366C-4E1C-BE3C-6878C210B538}" srcOrd="0" destOrd="0" presId="urn:microsoft.com/office/officeart/2005/8/layout/list1"/>
    <dgm:cxn modelId="{C8D7D2CA-1A65-4E53-804D-8EB886AB642E}" type="presParOf" srcId="{3B0E08C4-38B3-4336-AFBB-CB3F15FD837E}" destId="{2B2E26E1-60CF-4E70-9932-7BDEAB916752}" srcOrd="1" destOrd="0" presId="urn:microsoft.com/office/officeart/2005/8/layout/list1"/>
    <dgm:cxn modelId="{FABABC1C-05BF-4F19-A68B-893753B6FCD3}" type="presParOf" srcId="{F7CD79D6-29DE-4BCF-A90E-23FD5874DDBE}" destId="{07D7598E-8C25-4EBA-BB45-F171CAF90D0F}" srcOrd="1" destOrd="0" presId="urn:microsoft.com/office/officeart/2005/8/layout/list1"/>
    <dgm:cxn modelId="{682E342D-7CF4-4A6F-9318-EC40CC39543E}" type="presParOf" srcId="{F7CD79D6-29DE-4BCF-A90E-23FD5874DDBE}" destId="{0AE87533-696B-41C7-B39A-AF8CD059C435}" srcOrd="2" destOrd="0" presId="urn:microsoft.com/office/officeart/2005/8/layout/list1"/>
    <dgm:cxn modelId="{FEC47C4C-2589-41D4-85E8-722C49731FB7}" type="presParOf" srcId="{F7CD79D6-29DE-4BCF-A90E-23FD5874DDBE}" destId="{05A63A75-2110-4210-A41C-823EFDC558B8}" srcOrd="3" destOrd="0" presId="urn:microsoft.com/office/officeart/2005/8/layout/list1"/>
    <dgm:cxn modelId="{0E4FCC86-943E-47EE-8731-4F5D1B0D2BC6}" type="presParOf" srcId="{F7CD79D6-29DE-4BCF-A90E-23FD5874DDBE}" destId="{A2C4EC42-5832-406D-834F-70401D6B56B2}" srcOrd="4" destOrd="0" presId="urn:microsoft.com/office/officeart/2005/8/layout/list1"/>
    <dgm:cxn modelId="{23917667-9270-4494-8FE2-2C731F27F6A0}" type="presParOf" srcId="{A2C4EC42-5832-406D-834F-70401D6B56B2}" destId="{F167972D-ACA8-4490-85A7-C074C42E5967}" srcOrd="0" destOrd="0" presId="urn:microsoft.com/office/officeart/2005/8/layout/list1"/>
    <dgm:cxn modelId="{C3582DBB-34B3-449F-905A-90FBD85FE484}" type="presParOf" srcId="{A2C4EC42-5832-406D-834F-70401D6B56B2}" destId="{D40E4A11-463F-48CD-BB66-EAC6578D7944}" srcOrd="1" destOrd="0" presId="urn:microsoft.com/office/officeart/2005/8/layout/list1"/>
    <dgm:cxn modelId="{2668DEC2-F716-4721-9C99-1F305877B3FF}" type="presParOf" srcId="{F7CD79D6-29DE-4BCF-A90E-23FD5874DDBE}" destId="{B476F5A9-D0B4-4842-B39A-CC0C9EF8B048}" srcOrd="5" destOrd="0" presId="urn:microsoft.com/office/officeart/2005/8/layout/list1"/>
    <dgm:cxn modelId="{C0C4ADFA-F854-43AE-AEB9-4BFCC491AA8A}" type="presParOf" srcId="{F7CD79D6-29DE-4BCF-A90E-23FD5874DDBE}" destId="{86B40A37-6A4A-4116-973B-AFCA8453F6A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2439-2888-42AC-93AA-9B018D287C9E}">
      <dsp:nvSpPr>
        <dsp:cNvPr id="0" name=""/>
        <dsp:cNvSpPr/>
      </dsp:nvSpPr>
      <dsp:spPr>
        <a:xfrm>
          <a:off x="0" y="137748"/>
          <a:ext cx="8229600" cy="1411200"/>
        </a:xfrm>
        <a:prstGeom prst="rect">
          <a:avLst/>
        </a:prstGeom>
        <a:noFill/>
        <a:ln w="425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42240" numCol="1" spcCol="1270" anchor="t" anchorCtr="0">
          <a:noAutofit/>
        </a:bodyPr>
        <a:lstStyle/>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Low cost, immediate, energy savings solutions </a:t>
          </a: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Private sector: residential, commercial, &amp; industrial buildings</a:t>
          </a: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Public sector: office buildings, hospitals, schools, streetlights</a:t>
          </a:r>
        </a:p>
      </dsp:txBody>
      <dsp:txXfrm>
        <a:off x="0" y="137748"/>
        <a:ext cx="8229600" cy="1411200"/>
      </dsp:txXfrm>
    </dsp:sp>
    <dsp:sp modelId="{CD763750-0D17-4275-97B4-A1CED71719A8}">
      <dsp:nvSpPr>
        <dsp:cNvPr id="0" name=""/>
        <dsp:cNvSpPr/>
      </dsp:nvSpPr>
      <dsp:spPr>
        <a:xfrm>
          <a:off x="0" y="19044"/>
          <a:ext cx="7835792" cy="354863"/>
        </a:xfrm>
        <a:prstGeom prst="roundRect">
          <a:avLst/>
        </a:prstGeom>
        <a:solidFill>
          <a:schemeClr val="tx2">
            <a:lumMod val="20000"/>
            <a:lumOff val="80000"/>
          </a:schemeClr>
        </a:solidFill>
        <a:ln w="127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2">
                  <a:lumMod val="75000"/>
                </a:schemeClr>
              </a:solidFill>
              <a:latin typeface="Calibri" panose="020F0502020204030204" pitchFamily="34" charset="0"/>
            </a:rPr>
            <a:t>Energy Efficiency Solutions</a:t>
          </a:r>
        </a:p>
      </dsp:txBody>
      <dsp:txXfrm>
        <a:off x="17323" y="36367"/>
        <a:ext cx="7801146" cy="320217"/>
      </dsp:txXfrm>
    </dsp:sp>
    <dsp:sp modelId="{D440244C-D492-44EB-B845-7802EE992B70}">
      <dsp:nvSpPr>
        <dsp:cNvPr id="0" name=""/>
        <dsp:cNvSpPr/>
      </dsp:nvSpPr>
      <dsp:spPr>
        <a:xfrm>
          <a:off x="0" y="1754051"/>
          <a:ext cx="8229600" cy="1411200"/>
        </a:xfrm>
        <a:prstGeom prst="rect">
          <a:avLst/>
        </a:prstGeom>
        <a:noFill/>
        <a:ln w="425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42240" numCol="1" spcCol="1270" anchor="t" anchorCtr="0">
          <a:noAutofit/>
        </a:bodyPr>
        <a:lstStyle/>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Self-generation both on-grid and off-grid</a:t>
          </a:r>
          <a:endParaRPr lang="en-US" sz="2000" kern="1200" dirty="0">
            <a:latin typeface="Calibri" panose="020F0502020204030204" pitchFamily="34" charset="0"/>
          </a:endParaRP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System sizes range by building, village, or region</a:t>
          </a:r>
          <a:endParaRPr lang="en-US" sz="2000" kern="1200" dirty="0">
            <a:latin typeface="Calibri" panose="020F0502020204030204" pitchFamily="34" charset="0"/>
          </a:endParaRP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Varied technologies for residential, commercial, industrial</a:t>
          </a:r>
          <a:endParaRPr lang="en-US" sz="2000" kern="1200" dirty="0">
            <a:latin typeface="Calibri" panose="020F0502020204030204" pitchFamily="34" charset="0"/>
          </a:endParaRPr>
        </a:p>
      </dsp:txBody>
      <dsp:txXfrm>
        <a:off x="0" y="1754051"/>
        <a:ext cx="8229600" cy="1411200"/>
      </dsp:txXfrm>
    </dsp:sp>
    <dsp:sp modelId="{3B689EF1-131D-4342-9E9B-4AA0A0FAD274}">
      <dsp:nvSpPr>
        <dsp:cNvPr id="0" name=""/>
        <dsp:cNvSpPr/>
      </dsp:nvSpPr>
      <dsp:spPr>
        <a:xfrm>
          <a:off x="0" y="1635348"/>
          <a:ext cx="7849791" cy="354863"/>
        </a:xfrm>
        <a:prstGeom prst="roundRect">
          <a:avLst/>
        </a:prstGeom>
        <a:solidFill>
          <a:schemeClr val="tx2">
            <a:lumMod val="20000"/>
            <a:lumOff val="80000"/>
          </a:schemeClr>
        </a:solidFill>
        <a:ln w="952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2">
                  <a:lumMod val="75000"/>
                </a:schemeClr>
              </a:solidFill>
              <a:latin typeface="Calibri" panose="020F0502020204030204" pitchFamily="34" charset="0"/>
            </a:rPr>
            <a:t>Distributed Generation</a:t>
          </a:r>
          <a:endParaRPr lang="en-US" sz="2200" b="1" i="1" kern="1200" dirty="0">
            <a:solidFill>
              <a:schemeClr val="tx2">
                <a:lumMod val="75000"/>
              </a:schemeClr>
            </a:solidFill>
            <a:latin typeface="Calibri" panose="020F0502020204030204" pitchFamily="34" charset="0"/>
          </a:endParaRPr>
        </a:p>
      </dsp:txBody>
      <dsp:txXfrm>
        <a:off x="17323" y="1652671"/>
        <a:ext cx="7815145" cy="320217"/>
      </dsp:txXfrm>
    </dsp:sp>
    <dsp:sp modelId="{4C5B433F-2AE0-4B6B-99F5-DEA73D2972E2}">
      <dsp:nvSpPr>
        <dsp:cNvPr id="0" name=""/>
        <dsp:cNvSpPr/>
      </dsp:nvSpPr>
      <dsp:spPr>
        <a:xfrm>
          <a:off x="0" y="3370355"/>
          <a:ext cx="8229600" cy="1411200"/>
        </a:xfrm>
        <a:prstGeom prst="rect">
          <a:avLst/>
        </a:prstGeom>
        <a:noFill/>
        <a:ln w="425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42240" numCol="1" spcCol="1270" anchor="t" anchorCtr="0">
          <a:noAutofit/>
        </a:bodyPr>
        <a:lstStyle/>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Grid connected for large scale energy usage</a:t>
          </a:r>
          <a:endParaRPr lang="en-US" sz="2000" kern="1200" dirty="0">
            <a:latin typeface="Calibri" panose="020F0502020204030204" pitchFamily="34" charset="0"/>
          </a:endParaRP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Government purchases from Independent Power Producers</a:t>
          </a:r>
          <a:endParaRPr lang="en-US" sz="2000" kern="1200" dirty="0">
            <a:latin typeface="Calibri" panose="020F0502020204030204" pitchFamily="34" charset="0"/>
          </a:endParaRPr>
        </a:p>
        <a:p>
          <a:pPr marL="625475" lvl="1" indent="-168275" algn="l" defTabSz="889000">
            <a:lnSpc>
              <a:spcPct val="90000"/>
            </a:lnSpc>
            <a:spcBef>
              <a:spcPct val="0"/>
            </a:spcBef>
            <a:spcAft>
              <a:spcPct val="15000"/>
            </a:spcAft>
            <a:buChar char="••"/>
          </a:pPr>
          <a:r>
            <a:rPr lang="en-US" sz="2000" kern="1200" dirty="0" smtClean="0">
              <a:latin typeface="Calibri" panose="020F0502020204030204" pitchFamily="34" charset="0"/>
            </a:rPr>
            <a:t>Energy mix is key to optimizing the system</a:t>
          </a:r>
          <a:endParaRPr lang="en-US" sz="2000" kern="1200" dirty="0">
            <a:latin typeface="Calibri" panose="020F0502020204030204" pitchFamily="34" charset="0"/>
          </a:endParaRPr>
        </a:p>
      </dsp:txBody>
      <dsp:txXfrm>
        <a:off x="0" y="3370355"/>
        <a:ext cx="8229600" cy="1411200"/>
      </dsp:txXfrm>
    </dsp:sp>
    <dsp:sp modelId="{BB1E960B-FEF3-40A4-9DC7-9B71EE426B93}">
      <dsp:nvSpPr>
        <dsp:cNvPr id="0" name=""/>
        <dsp:cNvSpPr/>
      </dsp:nvSpPr>
      <dsp:spPr>
        <a:xfrm>
          <a:off x="0" y="3251651"/>
          <a:ext cx="7835792" cy="354863"/>
        </a:xfrm>
        <a:prstGeom prst="roundRect">
          <a:avLst/>
        </a:prstGeom>
        <a:solidFill>
          <a:schemeClr val="tx2">
            <a:lumMod val="20000"/>
            <a:lumOff val="80000"/>
          </a:schemeClr>
        </a:solidFill>
        <a:ln w="9525"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i="1" kern="1200" dirty="0" smtClean="0">
              <a:solidFill>
                <a:schemeClr val="tx2">
                  <a:lumMod val="75000"/>
                </a:schemeClr>
              </a:solidFill>
              <a:latin typeface="Calibri" panose="020F0502020204030204" pitchFamily="34" charset="0"/>
            </a:rPr>
            <a:t>Utility Scale Generation</a:t>
          </a:r>
          <a:endParaRPr lang="en-US" sz="2200" b="1" i="1" kern="1200" dirty="0">
            <a:solidFill>
              <a:schemeClr val="tx2">
                <a:lumMod val="75000"/>
              </a:schemeClr>
            </a:solidFill>
            <a:latin typeface="Calibri" panose="020F0502020204030204" pitchFamily="34" charset="0"/>
          </a:endParaRPr>
        </a:p>
      </dsp:txBody>
      <dsp:txXfrm>
        <a:off x="17323" y="3268974"/>
        <a:ext cx="7801146" cy="320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BA691-874E-488A-BBFA-9E756514325B}">
      <dsp:nvSpPr>
        <dsp:cNvPr id="0" name=""/>
        <dsp:cNvSpPr/>
      </dsp:nvSpPr>
      <dsp:spPr>
        <a:xfrm>
          <a:off x="2026" y="979189"/>
          <a:ext cx="2022996" cy="41031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Host Country</a:t>
          </a:r>
          <a:endParaRPr lang="en-US" sz="2000" kern="1200" dirty="0">
            <a:solidFill>
              <a:sysClr val="window" lastClr="FFFFFF"/>
            </a:solidFill>
            <a:latin typeface="Calibri"/>
            <a:ea typeface="+mn-ea"/>
            <a:cs typeface="+mn-cs"/>
          </a:endParaRPr>
        </a:p>
      </dsp:txBody>
      <dsp:txXfrm>
        <a:off x="14044" y="991207"/>
        <a:ext cx="1998960" cy="386281"/>
      </dsp:txXfrm>
    </dsp:sp>
    <dsp:sp modelId="{B76D85B1-4098-4E41-90BB-DBA16B964EA0}">
      <dsp:nvSpPr>
        <dsp:cNvPr id="0" name=""/>
        <dsp:cNvSpPr/>
      </dsp:nvSpPr>
      <dsp:spPr>
        <a:xfrm>
          <a:off x="204325" y="1389506"/>
          <a:ext cx="202299" cy="627266"/>
        </a:xfrm>
        <a:custGeom>
          <a:avLst/>
          <a:gdLst/>
          <a:ahLst/>
          <a:cxnLst/>
          <a:rect l="0" t="0" r="0" b="0"/>
          <a:pathLst>
            <a:path>
              <a:moveTo>
                <a:pt x="0" y="0"/>
              </a:moveTo>
              <a:lnTo>
                <a:pt x="0" y="655778"/>
              </a:lnTo>
              <a:lnTo>
                <a:pt x="211495" y="65577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83C1CF3-6BA4-437C-B84A-B09A809566F8}">
      <dsp:nvSpPr>
        <dsp:cNvPr id="0" name=""/>
        <dsp:cNvSpPr/>
      </dsp:nvSpPr>
      <dsp:spPr>
        <a:xfrm>
          <a:off x="406625" y="1527070"/>
          <a:ext cx="1426235" cy="97940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Increases public safety, reduces accidents and promotes commercial enterprise.</a:t>
          </a:r>
          <a:endParaRPr lang="en-US" sz="1100" kern="1200" dirty="0">
            <a:solidFill>
              <a:sysClr val="windowText" lastClr="000000">
                <a:hueOff val="0"/>
                <a:satOff val="0"/>
                <a:lumOff val="0"/>
                <a:alphaOff val="0"/>
              </a:sysClr>
            </a:solidFill>
            <a:latin typeface="Calibri"/>
            <a:ea typeface="+mn-ea"/>
            <a:cs typeface="+mn-cs"/>
          </a:endParaRPr>
        </a:p>
      </dsp:txBody>
      <dsp:txXfrm>
        <a:off x="435311" y="1555756"/>
        <a:ext cx="1368863" cy="922034"/>
      </dsp:txXfrm>
    </dsp:sp>
    <dsp:sp modelId="{73BFF032-0E40-489E-B8D6-543BD06C9FE3}">
      <dsp:nvSpPr>
        <dsp:cNvPr id="0" name=""/>
        <dsp:cNvSpPr/>
      </dsp:nvSpPr>
      <dsp:spPr>
        <a:xfrm>
          <a:off x="204325" y="1389506"/>
          <a:ext cx="202299" cy="1871727"/>
        </a:xfrm>
        <a:custGeom>
          <a:avLst/>
          <a:gdLst/>
          <a:ahLst/>
          <a:cxnLst/>
          <a:rect l="0" t="0" r="0" b="0"/>
          <a:pathLst>
            <a:path>
              <a:moveTo>
                <a:pt x="0" y="0"/>
              </a:moveTo>
              <a:lnTo>
                <a:pt x="0" y="1956805"/>
              </a:lnTo>
              <a:lnTo>
                <a:pt x="211495" y="195680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A98EEE6-7D86-4524-90B4-08F8B8F3D3C8}">
      <dsp:nvSpPr>
        <dsp:cNvPr id="0" name=""/>
        <dsp:cNvSpPr/>
      </dsp:nvSpPr>
      <dsp:spPr>
        <a:xfrm>
          <a:off x="406625" y="2785959"/>
          <a:ext cx="1426235" cy="95054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Residual cash flows are returned to the Municipality in both current and long term.</a:t>
          </a:r>
          <a:endParaRPr lang="en-US" sz="1100" kern="1200" dirty="0">
            <a:solidFill>
              <a:sysClr val="windowText" lastClr="000000">
                <a:hueOff val="0"/>
                <a:satOff val="0"/>
                <a:lumOff val="0"/>
                <a:alphaOff val="0"/>
              </a:sysClr>
            </a:solidFill>
            <a:latin typeface="Calibri"/>
            <a:ea typeface="+mn-ea"/>
            <a:cs typeface="+mn-cs"/>
          </a:endParaRPr>
        </a:p>
      </dsp:txBody>
      <dsp:txXfrm>
        <a:off x="434466" y="2813800"/>
        <a:ext cx="1370553" cy="894867"/>
      </dsp:txXfrm>
    </dsp:sp>
    <dsp:sp modelId="{9202E60A-1097-4981-8005-5823B36DCF5D}">
      <dsp:nvSpPr>
        <dsp:cNvPr id="0" name=""/>
        <dsp:cNvSpPr/>
      </dsp:nvSpPr>
      <dsp:spPr>
        <a:xfrm>
          <a:off x="204325" y="1389506"/>
          <a:ext cx="202299" cy="3003038"/>
        </a:xfrm>
        <a:custGeom>
          <a:avLst/>
          <a:gdLst/>
          <a:ahLst/>
          <a:cxnLst/>
          <a:rect l="0" t="0" r="0" b="0"/>
          <a:pathLst>
            <a:path>
              <a:moveTo>
                <a:pt x="0" y="0"/>
              </a:moveTo>
              <a:lnTo>
                <a:pt x="0" y="3139539"/>
              </a:lnTo>
              <a:lnTo>
                <a:pt x="211495" y="313953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E231DE9-6C48-4FF1-9AE9-C5AA5CCC25AE}">
      <dsp:nvSpPr>
        <dsp:cNvPr id="0" name=""/>
        <dsp:cNvSpPr/>
      </dsp:nvSpPr>
      <dsp:spPr>
        <a:xfrm>
          <a:off x="406625" y="3931602"/>
          <a:ext cx="1426235" cy="92188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Shows progressiveness in implementing energy efficiency.</a:t>
          </a:r>
          <a:endParaRPr lang="en-US" sz="1100" kern="1200" dirty="0">
            <a:solidFill>
              <a:sysClr val="windowText" lastClr="000000">
                <a:hueOff val="0"/>
                <a:satOff val="0"/>
                <a:lumOff val="0"/>
                <a:alphaOff val="0"/>
              </a:sysClr>
            </a:solidFill>
            <a:latin typeface="Calibri"/>
            <a:ea typeface="+mn-ea"/>
            <a:cs typeface="+mn-cs"/>
          </a:endParaRPr>
        </a:p>
      </dsp:txBody>
      <dsp:txXfrm>
        <a:off x="433626" y="3958603"/>
        <a:ext cx="1372233" cy="867882"/>
      </dsp:txXfrm>
    </dsp:sp>
    <dsp:sp modelId="{8CBBF733-5469-447C-A196-F487A35347A3}">
      <dsp:nvSpPr>
        <dsp:cNvPr id="0" name=""/>
        <dsp:cNvSpPr/>
      </dsp:nvSpPr>
      <dsp:spPr>
        <a:xfrm>
          <a:off x="2442997" y="975386"/>
          <a:ext cx="1671897" cy="4141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The Utility</a:t>
          </a:r>
          <a:endParaRPr lang="en-US" sz="2000" kern="1200" dirty="0">
            <a:solidFill>
              <a:sysClr val="window" lastClr="FFFFFF"/>
            </a:solidFill>
            <a:latin typeface="Calibri"/>
            <a:ea typeface="+mn-ea"/>
            <a:cs typeface="+mn-cs"/>
          </a:endParaRPr>
        </a:p>
      </dsp:txBody>
      <dsp:txXfrm>
        <a:off x="2455126" y="987515"/>
        <a:ext cx="1647639" cy="389862"/>
      </dsp:txXfrm>
    </dsp:sp>
    <dsp:sp modelId="{41104495-F99B-4983-9EFC-8B55618F7763}">
      <dsp:nvSpPr>
        <dsp:cNvPr id="0" name=""/>
        <dsp:cNvSpPr/>
      </dsp:nvSpPr>
      <dsp:spPr>
        <a:xfrm>
          <a:off x="2610187" y="1389506"/>
          <a:ext cx="167189" cy="644387"/>
        </a:xfrm>
        <a:custGeom>
          <a:avLst/>
          <a:gdLst/>
          <a:ahLst/>
          <a:cxnLst/>
          <a:rect l="0" t="0" r="0" b="0"/>
          <a:pathLst>
            <a:path>
              <a:moveTo>
                <a:pt x="0" y="0"/>
              </a:moveTo>
              <a:lnTo>
                <a:pt x="0" y="673677"/>
              </a:lnTo>
              <a:lnTo>
                <a:pt x="174789" y="673677"/>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DBE0BD-78A4-4810-A06C-45AF3952EFEB}">
      <dsp:nvSpPr>
        <dsp:cNvPr id="0" name=""/>
        <dsp:cNvSpPr/>
      </dsp:nvSpPr>
      <dsp:spPr>
        <a:xfrm>
          <a:off x="2777376" y="1547843"/>
          <a:ext cx="1397639" cy="97209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Accuracy in tracking monthly streetlight electricity usage, maintenance and billing.</a:t>
          </a:r>
          <a:endParaRPr lang="en-US" sz="1100" kern="1200" dirty="0">
            <a:solidFill>
              <a:sysClr val="windowText" lastClr="000000">
                <a:hueOff val="0"/>
                <a:satOff val="0"/>
                <a:lumOff val="0"/>
                <a:alphaOff val="0"/>
              </a:sysClr>
            </a:solidFill>
            <a:latin typeface="Calibri"/>
            <a:ea typeface="+mn-ea"/>
            <a:cs typeface="+mn-cs"/>
          </a:endParaRPr>
        </a:p>
      </dsp:txBody>
      <dsp:txXfrm>
        <a:off x="2805848" y="1576315"/>
        <a:ext cx="1340695" cy="915155"/>
      </dsp:txXfrm>
    </dsp:sp>
    <dsp:sp modelId="{812E62CD-807D-4C1A-B693-64B83AEBC066}">
      <dsp:nvSpPr>
        <dsp:cNvPr id="0" name=""/>
        <dsp:cNvSpPr/>
      </dsp:nvSpPr>
      <dsp:spPr>
        <a:xfrm>
          <a:off x="2610187" y="1389506"/>
          <a:ext cx="167189" cy="1812002"/>
        </a:xfrm>
        <a:custGeom>
          <a:avLst/>
          <a:gdLst/>
          <a:ahLst/>
          <a:cxnLst/>
          <a:rect l="0" t="0" r="0" b="0"/>
          <a:pathLst>
            <a:path>
              <a:moveTo>
                <a:pt x="0" y="0"/>
              </a:moveTo>
              <a:lnTo>
                <a:pt x="0" y="1894366"/>
              </a:lnTo>
              <a:lnTo>
                <a:pt x="174789" y="189436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CF02AEF-9567-434D-AD1A-8E7CC96DC214}">
      <dsp:nvSpPr>
        <dsp:cNvPr id="0" name=""/>
        <dsp:cNvSpPr/>
      </dsp:nvSpPr>
      <dsp:spPr>
        <a:xfrm>
          <a:off x="2777376" y="2715455"/>
          <a:ext cx="1397639" cy="97210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Assurance of payment as Budget Allocation flows directly from the Trust.</a:t>
          </a:r>
          <a:endParaRPr lang="en-US" sz="1100" kern="1200" dirty="0">
            <a:solidFill>
              <a:sysClr val="windowText" lastClr="000000">
                <a:hueOff val="0"/>
                <a:satOff val="0"/>
                <a:lumOff val="0"/>
                <a:alphaOff val="0"/>
              </a:sysClr>
            </a:solidFill>
            <a:latin typeface="Calibri"/>
            <a:ea typeface="+mn-ea"/>
            <a:cs typeface="+mn-cs"/>
          </a:endParaRPr>
        </a:p>
      </dsp:txBody>
      <dsp:txXfrm>
        <a:off x="2805848" y="2743927"/>
        <a:ext cx="1340695" cy="915164"/>
      </dsp:txXfrm>
    </dsp:sp>
    <dsp:sp modelId="{153A3C88-10AD-40A4-B2D3-46CC7FF73931}">
      <dsp:nvSpPr>
        <dsp:cNvPr id="0" name=""/>
        <dsp:cNvSpPr/>
      </dsp:nvSpPr>
      <dsp:spPr>
        <a:xfrm>
          <a:off x="2610187" y="1389506"/>
          <a:ext cx="167189" cy="2964931"/>
        </a:xfrm>
        <a:custGeom>
          <a:avLst/>
          <a:gdLst/>
          <a:ahLst/>
          <a:cxnLst/>
          <a:rect l="0" t="0" r="0" b="0"/>
          <a:pathLst>
            <a:path>
              <a:moveTo>
                <a:pt x="0" y="0"/>
              </a:moveTo>
              <a:lnTo>
                <a:pt x="0" y="3099700"/>
              </a:lnTo>
              <a:lnTo>
                <a:pt x="174789" y="309970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84659A2-DAC1-499C-B3AD-BECA4C005F8D}">
      <dsp:nvSpPr>
        <dsp:cNvPr id="0" name=""/>
        <dsp:cNvSpPr/>
      </dsp:nvSpPr>
      <dsp:spPr>
        <a:xfrm>
          <a:off x="2777376" y="3904333"/>
          <a:ext cx="1397639" cy="90020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Demand side improvements delay need for new power generation. </a:t>
          </a:r>
          <a:endParaRPr lang="en-US" sz="1100" kern="1200" dirty="0">
            <a:solidFill>
              <a:sysClr val="windowText" lastClr="000000">
                <a:hueOff val="0"/>
                <a:satOff val="0"/>
                <a:lumOff val="0"/>
                <a:alphaOff val="0"/>
              </a:sysClr>
            </a:solidFill>
            <a:latin typeface="Calibri"/>
            <a:ea typeface="+mn-ea"/>
            <a:cs typeface="+mn-cs"/>
          </a:endParaRPr>
        </a:p>
      </dsp:txBody>
      <dsp:txXfrm>
        <a:off x="2803742" y="3930699"/>
        <a:ext cx="1344907" cy="847476"/>
      </dsp:txXfrm>
    </dsp:sp>
    <dsp:sp modelId="{F1838A15-08B0-4E1D-8B4D-B613C8862C28}">
      <dsp:nvSpPr>
        <dsp:cNvPr id="0" name=""/>
        <dsp:cNvSpPr/>
      </dsp:nvSpPr>
      <dsp:spPr>
        <a:xfrm>
          <a:off x="4532869" y="975394"/>
          <a:ext cx="1671897" cy="41411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The Investor</a:t>
          </a:r>
          <a:endParaRPr lang="en-US" sz="2000" kern="1200" dirty="0">
            <a:solidFill>
              <a:sysClr val="window" lastClr="FFFFFF"/>
            </a:solidFill>
            <a:latin typeface="Calibri"/>
            <a:ea typeface="+mn-ea"/>
            <a:cs typeface="+mn-cs"/>
          </a:endParaRPr>
        </a:p>
      </dsp:txBody>
      <dsp:txXfrm>
        <a:off x="4544998" y="987523"/>
        <a:ext cx="1647639" cy="389854"/>
      </dsp:txXfrm>
    </dsp:sp>
    <dsp:sp modelId="{88A07BC4-CE81-4A6B-9423-D51928717085}">
      <dsp:nvSpPr>
        <dsp:cNvPr id="0" name=""/>
        <dsp:cNvSpPr/>
      </dsp:nvSpPr>
      <dsp:spPr>
        <a:xfrm>
          <a:off x="4700059" y="1389506"/>
          <a:ext cx="167189" cy="630907"/>
        </a:xfrm>
        <a:custGeom>
          <a:avLst/>
          <a:gdLst/>
          <a:ahLst/>
          <a:cxnLst/>
          <a:rect l="0" t="0" r="0" b="0"/>
          <a:pathLst>
            <a:path>
              <a:moveTo>
                <a:pt x="0" y="0"/>
              </a:moveTo>
              <a:lnTo>
                <a:pt x="0" y="659585"/>
              </a:lnTo>
              <a:lnTo>
                <a:pt x="174789" y="65958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DAE6A6C-C421-4A60-93D6-E8CDB52BB3AC}">
      <dsp:nvSpPr>
        <dsp:cNvPr id="0" name=""/>
        <dsp:cNvSpPr/>
      </dsp:nvSpPr>
      <dsp:spPr>
        <a:xfrm>
          <a:off x="4867249" y="1534351"/>
          <a:ext cx="1369030" cy="97212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Provide solutions without major long term expenditure.</a:t>
          </a:r>
          <a:endParaRPr lang="en-US" sz="1100" kern="1200" dirty="0">
            <a:solidFill>
              <a:sysClr val="windowText" lastClr="000000">
                <a:hueOff val="0"/>
                <a:satOff val="0"/>
                <a:lumOff val="0"/>
                <a:alphaOff val="0"/>
              </a:sysClr>
            </a:solidFill>
            <a:latin typeface="Calibri"/>
            <a:ea typeface="+mn-ea"/>
            <a:cs typeface="+mn-cs"/>
          </a:endParaRPr>
        </a:p>
      </dsp:txBody>
      <dsp:txXfrm>
        <a:off x="4895722" y="1562824"/>
        <a:ext cx="1312084" cy="915179"/>
      </dsp:txXfrm>
    </dsp:sp>
    <dsp:sp modelId="{241FA27A-D9E4-4BD3-A5BD-49892C62CD8F}">
      <dsp:nvSpPr>
        <dsp:cNvPr id="0" name=""/>
        <dsp:cNvSpPr/>
      </dsp:nvSpPr>
      <dsp:spPr>
        <a:xfrm>
          <a:off x="4700059" y="1389506"/>
          <a:ext cx="167189" cy="1817695"/>
        </a:xfrm>
        <a:custGeom>
          <a:avLst/>
          <a:gdLst/>
          <a:ahLst/>
          <a:cxnLst/>
          <a:rect l="0" t="0" r="0" b="0"/>
          <a:pathLst>
            <a:path>
              <a:moveTo>
                <a:pt x="0" y="0"/>
              </a:moveTo>
              <a:lnTo>
                <a:pt x="0" y="1900318"/>
              </a:lnTo>
              <a:lnTo>
                <a:pt x="174789" y="190031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A2DC955-2BE2-4CE3-BDA6-C0668A29B9C0}">
      <dsp:nvSpPr>
        <dsp:cNvPr id="0" name=""/>
        <dsp:cNvSpPr/>
      </dsp:nvSpPr>
      <dsp:spPr>
        <a:xfrm>
          <a:off x="4867249" y="2721140"/>
          <a:ext cx="1369030" cy="97212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Access to stable, predictable cash flows for investor returns. </a:t>
          </a:r>
          <a:endParaRPr lang="en-US" sz="1100" kern="1200" dirty="0">
            <a:solidFill>
              <a:sysClr val="windowText" lastClr="000000">
                <a:hueOff val="0"/>
                <a:satOff val="0"/>
                <a:lumOff val="0"/>
                <a:alphaOff val="0"/>
              </a:sysClr>
            </a:solidFill>
            <a:latin typeface="Calibri"/>
            <a:ea typeface="+mn-ea"/>
            <a:cs typeface="+mn-cs"/>
          </a:endParaRPr>
        </a:p>
      </dsp:txBody>
      <dsp:txXfrm>
        <a:off x="4895722" y="2749613"/>
        <a:ext cx="1312084" cy="915179"/>
      </dsp:txXfrm>
    </dsp:sp>
    <dsp:sp modelId="{33EF1005-67B9-4B57-9584-E79D7803F6A7}">
      <dsp:nvSpPr>
        <dsp:cNvPr id="0" name=""/>
        <dsp:cNvSpPr/>
      </dsp:nvSpPr>
      <dsp:spPr>
        <a:xfrm>
          <a:off x="4700059" y="1389506"/>
          <a:ext cx="167189" cy="3004488"/>
        </a:xfrm>
        <a:custGeom>
          <a:avLst/>
          <a:gdLst/>
          <a:ahLst/>
          <a:cxnLst/>
          <a:rect l="0" t="0" r="0" b="0"/>
          <a:pathLst>
            <a:path>
              <a:moveTo>
                <a:pt x="0" y="0"/>
              </a:moveTo>
              <a:lnTo>
                <a:pt x="0" y="3141056"/>
              </a:lnTo>
              <a:lnTo>
                <a:pt x="174789" y="314105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B1DD2B9-0C23-4590-8AFC-676501D5F8F9}">
      <dsp:nvSpPr>
        <dsp:cNvPr id="0" name=""/>
        <dsp:cNvSpPr/>
      </dsp:nvSpPr>
      <dsp:spPr>
        <a:xfrm>
          <a:off x="4867249" y="3907936"/>
          <a:ext cx="1369030" cy="97211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solidFill>
                <a:sysClr val="windowText" lastClr="000000">
                  <a:hueOff val="0"/>
                  <a:satOff val="0"/>
                  <a:lumOff val="0"/>
                  <a:alphaOff val="0"/>
                </a:sysClr>
              </a:solidFill>
              <a:latin typeface="Calibri"/>
              <a:ea typeface="+mn-ea"/>
              <a:cs typeface="+mn-cs"/>
            </a:rPr>
            <a:t>Ability to expand business and easily replicate for other markets</a:t>
          </a:r>
        </a:p>
      </dsp:txBody>
      <dsp:txXfrm>
        <a:off x="4895721" y="3936408"/>
        <a:ext cx="1312086" cy="915172"/>
      </dsp:txXfrm>
    </dsp:sp>
    <dsp:sp modelId="{2B0517E7-9C34-4140-B089-21AD8E06C665}">
      <dsp:nvSpPr>
        <dsp:cNvPr id="0" name=""/>
        <dsp:cNvSpPr/>
      </dsp:nvSpPr>
      <dsp:spPr>
        <a:xfrm>
          <a:off x="6622742" y="970637"/>
          <a:ext cx="1671897" cy="41412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 lastClr="FFFFFF"/>
              </a:solidFill>
              <a:latin typeface="Calibri"/>
              <a:ea typeface="+mn-ea"/>
              <a:cs typeface="+mn-cs"/>
            </a:rPr>
            <a:t>OPIC</a:t>
          </a:r>
          <a:endParaRPr lang="en-US" sz="2000" kern="1200" dirty="0">
            <a:solidFill>
              <a:sysClr val="window" lastClr="FFFFFF"/>
            </a:solidFill>
            <a:latin typeface="Calibri"/>
            <a:ea typeface="+mn-ea"/>
            <a:cs typeface="+mn-cs"/>
          </a:endParaRPr>
        </a:p>
      </dsp:txBody>
      <dsp:txXfrm>
        <a:off x="6634871" y="982766"/>
        <a:ext cx="1647639" cy="389862"/>
      </dsp:txXfrm>
    </dsp:sp>
    <dsp:sp modelId="{CBAB7334-5EE6-4E68-82FB-F1FEED38D4C7}">
      <dsp:nvSpPr>
        <dsp:cNvPr id="0" name=""/>
        <dsp:cNvSpPr/>
      </dsp:nvSpPr>
      <dsp:spPr>
        <a:xfrm>
          <a:off x="6789931" y="1384758"/>
          <a:ext cx="167189" cy="641319"/>
        </a:xfrm>
        <a:custGeom>
          <a:avLst/>
          <a:gdLst/>
          <a:ahLst/>
          <a:cxnLst/>
          <a:rect l="0" t="0" r="0" b="0"/>
          <a:pathLst>
            <a:path>
              <a:moveTo>
                <a:pt x="0" y="0"/>
              </a:moveTo>
              <a:lnTo>
                <a:pt x="0" y="670470"/>
              </a:lnTo>
              <a:lnTo>
                <a:pt x="174789" y="67047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5B81E81-B8A5-4AC3-9DF2-DB207596EF11}">
      <dsp:nvSpPr>
        <dsp:cNvPr id="0" name=""/>
        <dsp:cNvSpPr/>
      </dsp:nvSpPr>
      <dsp:spPr>
        <a:xfrm>
          <a:off x="6957121" y="1598937"/>
          <a:ext cx="1422852" cy="85428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Consistent with mandate to support development by catalyzing the private sector.</a:t>
          </a:r>
          <a:endParaRPr lang="en-US" sz="1100" kern="1200" dirty="0">
            <a:solidFill>
              <a:sysClr val="windowText" lastClr="000000">
                <a:hueOff val="0"/>
                <a:satOff val="0"/>
                <a:lumOff val="0"/>
                <a:alphaOff val="0"/>
              </a:sysClr>
            </a:solidFill>
            <a:latin typeface="Calibri"/>
            <a:ea typeface="+mn-ea"/>
            <a:cs typeface="+mn-cs"/>
          </a:endParaRPr>
        </a:p>
      </dsp:txBody>
      <dsp:txXfrm>
        <a:off x="6982142" y="1623958"/>
        <a:ext cx="1372810" cy="804239"/>
      </dsp:txXfrm>
    </dsp:sp>
    <dsp:sp modelId="{9A3EE1C8-2C91-4EEE-8D3F-DB0ECC71913E}">
      <dsp:nvSpPr>
        <dsp:cNvPr id="0" name=""/>
        <dsp:cNvSpPr/>
      </dsp:nvSpPr>
      <dsp:spPr>
        <a:xfrm>
          <a:off x="6789931" y="1384758"/>
          <a:ext cx="167189" cy="1838352"/>
        </a:xfrm>
        <a:custGeom>
          <a:avLst/>
          <a:gdLst/>
          <a:ahLst/>
          <a:cxnLst/>
          <a:rect l="0" t="0" r="0" b="0"/>
          <a:pathLst>
            <a:path>
              <a:moveTo>
                <a:pt x="0" y="0"/>
              </a:moveTo>
              <a:lnTo>
                <a:pt x="0" y="1921913"/>
              </a:lnTo>
              <a:lnTo>
                <a:pt x="174789" y="192191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3859B19-D8BA-4BA7-B25F-981FDA5A0336}">
      <dsp:nvSpPr>
        <dsp:cNvPr id="0" name=""/>
        <dsp:cNvSpPr/>
      </dsp:nvSpPr>
      <dsp:spPr>
        <a:xfrm>
          <a:off x="6957121" y="2752956"/>
          <a:ext cx="1422464" cy="94030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Access to stable, predictable cash flows for repayment of the debt.</a:t>
          </a:r>
          <a:endParaRPr lang="en-US" sz="1100" kern="1200" dirty="0">
            <a:solidFill>
              <a:sysClr val="windowText" lastClr="000000">
                <a:hueOff val="0"/>
                <a:satOff val="0"/>
                <a:lumOff val="0"/>
                <a:alphaOff val="0"/>
              </a:sysClr>
            </a:solidFill>
            <a:latin typeface="Calibri"/>
            <a:ea typeface="+mn-ea"/>
            <a:cs typeface="+mn-cs"/>
          </a:endParaRPr>
        </a:p>
      </dsp:txBody>
      <dsp:txXfrm>
        <a:off x="6984662" y="2780497"/>
        <a:ext cx="1367382" cy="885226"/>
      </dsp:txXfrm>
    </dsp:sp>
    <dsp:sp modelId="{CC82E37C-AF79-4353-81AA-6048168A8FB4}">
      <dsp:nvSpPr>
        <dsp:cNvPr id="0" name=""/>
        <dsp:cNvSpPr/>
      </dsp:nvSpPr>
      <dsp:spPr>
        <a:xfrm>
          <a:off x="6789931" y="1384758"/>
          <a:ext cx="167189" cy="2987644"/>
        </a:xfrm>
        <a:custGeom>
          <a:avLst/>
          <a:gdLst/>
          <a:ahLst/>
          <a:cxnLst/>
          <a:rect l="0" t="0" r="0" b="0"/>
          <a:pathLst>
            <a:path>
              <a:moveTo>
                <a:pt x="0" y="0"/>
              </a:moveTo>
              <a:lnTo>
                <a:pt x="0" y="3123446"/>
              </a:lnTo>
              <a:lnTo>
                <a:pt x="174789" y="312344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4EDFFCB-5CEF-4031-8CA6-4D7C35F4EF55}">
      <dsp:nvSpPr>
        <dsp:cNvPr id="0" name=""/>
        <dsp:cNvSpPr/>
      </dsp:nvSpPr>
      <dsp:spPr>
        <a:xfrm>
          <a:off x="6957121" y="3934570"/>
          <a:ext cx="1422464" cy="87566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hueOff val="0"/>
                  <a:satOff val="0"/>
                  <a:lumOff val="0"/>
                  <a:alphaOff val="0"/>
                </a:sysClr>
              </a:solidFill>
              <a:latin typeface="Calibri"/>
              <a:ea typeface="+mn-ea"/>
              <a:cs typeface="+mn-cs"/>
            </a:rPr>
            <a:t>Promotes global energy efficiency initiatives.</a:t>
          </a:r>
          <a:endParaRPr lang="en-US" sz="1100" kern="1200" dirty="0">
            <a:solidFill>
              <a:sysClr val="windowText" lastClr="000000">
                <a:hueOff val="0"/>
                <a:satOff val="0"/>
                <a:lumOff val="0"/>
                <a:alphaOff val="0"/>
              </a:sysClr>
            </a:solidFill>
            <a:latin typeface="Calibri"/>
            <a:ea typeface="+mn-ea"/>
            <a:cs typeface="+mn-cs"/>
          </a:endParaRPr>
        </a:p>
      </dsp:txBody>
      <dsp:txXfrm>
        <a:off x="6982768" y="3960217"/>
        <a:ext cx="1371170" cy="824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04194-72AE-4A3E-93C8-C6C9E1D93F3F}">
      <dsp:nvSpPr>
        <dsp:cNvPr id="0" name=""/>
        <dsp:cNvSpPr/>
      </dsp:nvSpPr>
      <dsp:spPr>
        <a:xfrm>
          <a:off x="2373962" y="166337"/>
          <a:ext cx="6084220" cy="2111682"/>
        </a:xfrm>
        <a:prstGeom prst="rightArrow">
          <a:avLst>
            <a:gd name="adj1" fmla="val 75000"/>
            <a:gd name="adj2" fmla="val 50000"/>
          </a:avLst>
        </a:prstGeom>
        <a:solidFill>
          <a:schemeClr val="tx2">
            <a:lumMod val="20000"/>
            <a:lumOff val="80000"/>
            <a:alpha val="90000"/>
          </a:schemeClr>
        </a:solidFill>
        <a:ln w="425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lvl="1" indent="0" algn="l" defTabSz="533400">
            <a:lnSpc>
              <a:spcPct val="90000"/>
            </a:lnSpc>
            <a:spcBef>
              <a:spcPct val="0"/>
            </a:spcBef>
            <a:spcAft>
              <a:spcPct val="15000"/>
            </a:spcAft>
            <a:buChar char="••"/>
          </a:pPr>
          <a:endParaRPr lang="en-US" sz="1200" kern="1200" dirty="0"/>
        </a:p>
        <a:p>
          <a:pPr marL="173038" lvl="1" indent="-112713" algn="l" defTabSz="711200">
            <a:lnSpc>
              <a:spcPct val="90000"/>
            </a:lnSpc>
            <a:spcBef>
              <a:spcPct val="0"/>
            </a:spcBef>
            <a:spcAft>
              <a:spcPct val="15000"/>
            </a:spcAft>
            <a:buChar char="••"/>
          </a:pPr>
          <a:r>
            <a:rPr lang="en-US" sz="1600" kern="1200" dirty="0" smtClean="0"/>
            <a:t>It’s possible to bundle a large number of small projects</a:t>
          </a:r>
          <a:endParaRPr lang="en-US" sz="1600" kern="1200" dirty="0"/>
        </a:p>
        <a:p>
          <a:pPr marL="173038" lvl="1" indent="-112713" algn="l" defTabSz="711200">
            <a:lnSpc>
              <a:spcPct val="90000"/>
            </a:lnSpc>
            <a:spcBef>
              <a:spcPct val="0"/>
            </a:spcBef>
            <a:spcAft>
              <a:spcPct val="15000"/>
            </a:spcAft>
            <a:buChar char="••"/>
          </a:pPr>
          <a:r>
            <a:rPr lang="en-US" sz="1600" kern="1200" dirty="0" smtClean="0"/>
            <a:t>Diversified risks can be achieved</a:t>
          </a:r>
          <a:endParaRPr lang="en-US" sz="1600" kern="1200" dirty="0"/>
        </a:p>
        <a:p>
          <a:pPr marL="173038" lvl="1" indent="-112713" algn="l" defTabSz="711200">
            <a:lnSpc>
              <a:spcPct val="90000"/>
            </a:lnSpc>
            <a:spcBef>
              <a:spcPct val="0"/>
            </a:spcBef>
            <a:spcAft>
              <a:spcPct val="15000"/>
            </a:spcAft>
            <a:buChar char="••"/>
          </a:pPr>
          <a:r>
            <a:rPr lang="en-US" sz="1600" kern="1200" dirty="0" smtClean="0"/>
            <a:t>No project can impact the portfolio’s overall performance</a:t>
          </a:r>
          <a:endParaRPr lang="en-US" sz="1600" kern="1200" dirty="0"/>
        </a:p>
        <a:p>
          <a:pPr marL="173038" lvl="1" indent="-112713" algn="l" defTabSz="711200">
            <a:lnSpc>
              <a:spcPct val="90000"/>
            </a:lnSpc>
            <a:spcBef>
              <a:spcPct val="0"/>
            </a:spcBef>
            <a:spcAft>
              <a:spcPct val="15000"/>
            </a:spcAft>
            <a:buChar char="••"/>
          </a:pPr>
          <a:r>
            <a:rPr lang="en-US" sz="1600" kern="1200" dirty="0" smtClean="0"/>
            <a:t>Key project attributes are comparable across portfolio</a:t>
          </a:r>
          <a:endParaRPr lang="en-US" sz="1600" kern="1200" dirty="0"/>
        </a:p>
      </dsp:txBody>
      <dsp:txXfrm>
        <a:off x="2373962" y="430297"/>
        <a:ext cx="5292339" cy="1583762"/>
      </dsp:txXfrm>
    </dsp:sp>
    <dsp:sp modelId="{D59289BB-AE65-40C3-9E23-D4B4020A9F87}">
      <dsp:nvSpPr>
        <dsp:cNvPr id="0" name=""/>
        <dsp:cNvSpPr/>
      </dsp:nvSpPr>
      <dsp:spPr>
        <a:xfrm>
          <a:off x="152382" y="0"/>
          <a:ext cx="2074593" cy="2148339"/>
        </a:xfrm>
        <a:prstGeom prst="roundRect">
          <a:avLst/>
        </a:prstGeom>
        <a:solidFill>
          <a:schemeClr val="tx2">
            <a:lumMod val="7500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FFFFFF"/>
              </a:solidFill>
            </a:rPr>
            <a:t>Aggregate</a:t>
          </a:r>
          <a:endParaRPr lang="en-US" sz="2900" kern="1200" dirty="0">
            <a:solidFill>
              <a:srgbClr val="FFFFFF"/>
            </a:solidFill>
          </a:endParaRPr>
        </a:p>
      </dsp:txBody>
      <dsp:txXfrm>
        <a:off x="253655" y="101273"/>
        <a:ext cx="1872047" cy="1945793"/>
      </dsp:txXfrm>
    </dsp:sp>
    <dsp:sp modelId="{75BBED95-AD40-4BF0-999D-4F95F2F7D9AE}">
      <dsp:nvSpPr>
        <dsp:cNvPr id="0" name=""/>
        <dsp:cNvSpPr/>
      </dsp:nvSpPr>
      <dsp:spPr>
        <a:xfrm>
          <a:off x="2362214" y="2540885"/>
          <a:ext cx="6078383" cy="2023129"/>
        </a:xfrm>
        <a:prstGeom prst="rightArrow">
          <a:avLst>
            <a:gd name="adj1" fmla="val 75000"/>
            <a:gd name="adj2" fmla="val 50000"/>
          </a:avLst>
        </a:prstGeom>
        <a:solidFill>
          <a:schemeClr val="tx2">
            <a:lumMod val="20000"/>
            <a:lumOff val="80000"/>
            <a:alpha val="90000"/>
          </a:schemeClr>
        </a:solidFill>
        <a:ln w="425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0" algn="l" defTabSz="355600">
            <a:lnSpc>
              <a:spcPct val="90000"/>
            </a:lnSpc>
            <a:spcBef>
              <a:spcPct val="0"/>
            </a:spcBef>
            <a:spcAft>
              <a:spcPct val="15000"/>
            </a:spcAft>
            <a:buChar char="••"/>
          </a:pPr>
          <a:endParaRPr lang="en-US" sz="800" kern="1200" dirty="0"/>
        </a:p>
        <a:p>
          <a:pPr marL="173038" lvl="1" indent="-112713" algn="l" defTabSz="711200">
            <a:lnSpc>
              <a:spcPct val="90000"/>
            </a:lnSpc>
            <a:spcBef>
              <a:spcPct val="0"/>
            </a:spcBef>
            <a:spcAft>
              <a:spcPct val="15000"/>
            </a:spcAft>
            <a:buChar char="••"/>
          </a:pPr>
          <a:r>
            <a:rPr lang="en-US" sz="1600" kern="1200" dirty="0" smtClean="0"/>
            <a:t>Individual projects can bear their own financing</a:t>
          </a:r>
          <a:endParaRPr lang="en-US" sz="1600" kern="1200" dirty="0"/>
        </a:p>
        <a:p>
          <a:pPr marL="173038" lvl="1" indent="-112713" algn="l" defTabSz="711200">
            <a:lnSpc>
              <a:spcPct val="90000"/>
            </a:lnSpc>
            <a:spcBef>
              <a:spcPct val="0"/>
            </a:spcBef>
            <a:spcAft>
              <a:spcPct val="15000"/>
            </a:spcAft>
            <a:buChar char="••"/>
          </a:pPr>
          <a:r>
            <a:rPr lang="en-US" sz="1600" kern="1200" dirty="0" smtClean="0"/>
            <a:t>Underwriting risks differ across projects</a:t>
          </a:r>
          <a:endParaRPr lang="en-US" sz="1600" kern="1200" dirty="0"/>
        </a:p>
        <a:p>
          <a:pPr marL="173038" lvl="1" indent="-112713" algn="l" defTabSz="711200">
            <a:lnSpc>
              <a:spcPct val="90000"/>
            </a:lnSpc>
            <a:spcBef>
              <a:spcPct val="0"/>
            </a:spcBef>
            <a:spcAft>
              <a:spcPct val="15000"/>
            </a:spcAft>
            <a:buChar char="••"/>
          </a:pPr>
          <a:r>
            <a:rPr lang="en-US" sz="1600" kern="1200" dirty="0" smtClean="0"/>
            <a:t>Necessary across countries/regions where differing legal regimes impact financing </a:t>
          </a:r>
          <a:endParaRPr lang="en-US" sz="1600" kern="1200" dirty="0"/>
        </a:p>
        <a:p>
          <a:pPr marL="173038" lvl="1" indent="-112713" algn="l" defTabSz="711200">
            <a:lnSpc>
              <a:spcPct val="90000"/>
            </a:lnSpc>
            <a:spcBef>
              <a:spcPct val="0"/>
            </a:spcBef>
            <a:spcAft>
              <a:spcPct val="15000"/>
            </a:spcAft>
            <a:buChar char="••"/>
          </a:pPr>
          <a:r>
            <a:rPr lang="en-US" sz="1600" kern="1200" dirty="0" smtClean="0"/>
            <a:t>Key project attributes are not comparable across portfolio</a:t>
          </a:r>
          <a:endParaRPr lang="en-US" sz="1600" kern="1200" dirty="0"/>
        </a:p>
      </dsp:txBody>
      <dsp:txXfrm>
        <a:off x="2362214" y="2793776"/>
        <a:ext cx="5319710" cy="1517347"/>
      </dsp:txXfrm>
    </dsp:sp>
    <dsp:sp modelId="{BE89A32B-0CA2-41D0-B969-B8F76BB57FAE}">
      <dsp:nvSpPr>
        <dsp:cNvPr id="0" name=""/>
        <dsp:cNvSpPr/>
      </dsp:nvSpPr>
      <dsp:spPr>
        <a:xfrm>
          <a:off x="101625" y="2354225"/>
          <a:ext cx="2155758" cy="2132903"/>
        </a:xfrm>
        <a:prstGeom prst="roundRect">
          <a:avLst/>
        </a:prstGeom>
        <a:solidFill>
          <a:schemeClr val="tx2">
            <a:lumMod val="7500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FFFFFF"/>
              </a:solidFill>
            </a:rPr>
            <a:t>Replicate</a:t>
          </a:r>
          <a:endParaRPr lang="en-US" sz="2900" kern="1200" dirty="0">
            <a:solidFill>
              <a:srgbClr val="FFFFFF"/>
            </a:solidFill>
          </a:endParaRPr>
        </a:p>
      </dsp:txBody>
      <dsp:txXfrm>
        <a:off x="205745" y="2458345"/>
        <a:ext cx="1947518" cy="1924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87533-696B-41C7-B39A-AF8CD059C435}">
      <dsp:nvSpPr>
        <dsp:cNvPr id="0" name=""/>
        <dsp:cNvSpPr/>
      </dsp:nvSpPr>
      <dsp:spPr>
        <a:xfrm>
          <a:off x="0" y="324749"/>
          <a:ext cx="6858000" cy="1686825"/>
        </a:xfrm>
        <a:prstGeom prst="rect">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2257" tIns="437388" rIns="53225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bg1">
                  <a:lumMod val="75000"/>
                </a:schemeClr>
              </a:solidFill>
            </a:rPr>
            <a:t>Managing Director, Renewable Energy  and Sustainable Development </a:t>
          </a:r>
          <a:endParaRPr lang="en-US" sz="1800" b="1" kern="1200" dirty="0">
            <a:solidFill>
              <a:schemeClr val="bg1">
                <a:lumMod val="75000"/>
              </a:schemeClr>
            </a:solidFill>
          </a:endParaRPr>
        </a:p>
        <a:p>
          <a:pPr marL="171450" lvl="1" indent="-171450" algn="l" defTabSz="800100">
            <a:lnSpc>
              <a:spcPct val="90000"/>
            </a:lnSpc>
            <a:spcBef>
              <a:spcPct val="0"/>
            </a:spcBef>
            <a:spcAft>
              <a:spcPct val="15000"/>
            </a:spcAft>
            <a:buChar char="••"/>
          </a:pPr>
          <a:r>
            <a:rPr lang="en-US" sz="1800" b="1" kern="1200" dirty="0" smtClean="0">
              <a:solidFill>
                <a:schemeClr val="bg1">
                  <a:lumMod val="75000"/>
                </a:schemeClr>
              </a:solidFill>
            </a:rPr>
            <a:t>Lynn.Tabernacki@opic.gov</a:t>
          </a:r>
          <a:endParaRPr lang="en-US" sz="1800" b="1" kern="1200" dirty="0">
            <a:solidFill>
              <a:schemeClr val="bg1">
                <a:lumMod val="75000"/>
              </a:schemeClr>
            </a:solidFill>
          </a:endParaRPr>
        </a:p>
        <a:p>
          <a:pPr marL="171450" lvl="1" indent="-171450" algn="l" defTabSz="800100">
            <a:lnSpc>
              <a:spcPct val="90000"/>
            </a:lnSpc>
            <a:spcBef>
              <a:spcPct val="0"/>
            </a:spcBef>
            <a:spcAft>
              <a:spcPct val="15000"/>
            </a:spcAft>
            <a:buChar char="••"/>
          </a:pPr>
          <a:r>
            <a:rPr lang="en-US" sz="1800" b="1" kern="1200" dirty="0" smtClean="0">
              <a:solidFill>
                <a:schemeClr val="bg1">
                  <a:lumMod val="75000"/>
                </a:schemeClr>
              </a:solidFill>
            </a:rPr>
            <a:t>202-336-8502</a:t>
          </a:r>
          <a:endParaRPr lang="en-US" sz="1800" b="1" kern="1200" dirty="0">
            <a:solidFill>
              <a:schemeClr val="bg1">
                <a:lumMod val="75000"/>
              </a:schemeClr>
            </a:solidFill>
          </a:endParaRPr>
        </a:p>
      </dsp:txBody>
      <dsp:txXfrm>
        <a:off x="0" y="324749"/>
        <a:ext cx="6858000" cy="1686825"/>
      </dsp:txXfrm>
    </dsp:sp>
    <dsp:sp modelId="{2B2E26E1-60CF-4E70-9932-7BDEAB916752}">
      <dsp:nvSpPr>
        <dsp:cNvPr id="0" name=""/>
        <dsp:cNvSpPr/>
      </dsp:nvSpPr>
      <dsp:spPr>
        <a:xfrm>
          <a:off x="342900" y="14789"/>
          <a:ext cx="4800600" cy="619920"/>
        </a:xfrm>
        <a:prstGeom prst="roundRect">
          <a:avLst/>
        </a:prstGeom>
        <a:solidFill>
          <a:schemeClr val="tx2">
            <a:lumMod val="20000"/>
            <a:lumOff val="80000"/>
          </a:schemeClr>
        </a:solidFill>
        <a:ln>
          <a:solidFill>
            <a:schemeClr val="bg2"/>
          </a:solid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1451" tIns="0" rIns="181451"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lumMod val="50000"/>
                </a:schemeClr>
              </a:solidFill>
            </a:rPr>
            <a:t>Lynn </a:t>
          </a:r>
          <a:r>
            <a:rPr lang="en-US" sz="2000" b="1" kern="1200" dirty="0" err="1" smtClean="0">
              <a:solidFill>
                <a:schemeClr val="bg1">
                  <a:lumMod val="50000"/>
                </a:schemeClr>
              </a:solidFill>
            </a:rPr>
            <a:t>Tabernacki</a:t>
          </a:r>
          <a:endParaRPr lang="en-US" sz="2000" b="1" kern="1200" dirty="0">
            <a:solidFill>
              <a:schemeClr val="bg1">
                <a:lumMod val="50000"/>
              </a:schemeClr>
            </a:solidFill>
          </a:endParaRPr>
        </a:p>
      </dsp:txBody>
      <dsp:txXfrm>
        <a:off x="373162" y="45051"/>
        <a:ext cx="4740076" cy="559396"/>
      </dsp:txXfrm>
    </dsp:sp>
    <dsp:sp modelId="{86B40A37-6A4A-4116-973B-AFCA8453F6A0}">
      <dsp:nvSpPr>
        <dsp:cNvPr id="0" name=""/>
        <dsp:cNvSpPr/>
      </dsp:nvSpPr>
      <dsp:spPr>
        <a:xfrm>
          <a:off x="0" y="2434935"/>
          <a:ext cx="6858000" cy="826875"/>
        </a:xfrm>
        <a:prstGeom prst="rect">
          <a:avLst/>
        </a:prstGeom>
        <a:solidFill>
          <a:schemeClr val="tx2">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2257" tIns="437388" rIns="53225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bg1">
                  <a:lumMod val="75000"/>
                </a:schemeClr>
              </a:solidFill>
            </a:rPr>
            <a:t>opic.gov</a:t>
          </a:r>
          <a:endParaRPr lang="en-US" sz="1800" b="1" kern="1200" dirty="0">
            <a:solidFill>
              <a:schemeClr val="bg1">
                <a:lumMod val="75000"/>
              </a:schemeClr>
            </a:solidFill>
          </a:endParaRPr>
        </a:p>
      </dsp:txBody>
      <dsp:txXfrm>
        <a:off x="0" y="2434935"/>
        <a:ext cx="6858000" cy="826875"/>
      </dsp:txXfrm>
    </dsp:sp>
    <dsp:sp modelId="{D40E4A11-463F-48CD-BB66-EAC6578D7944}">
      <dsp:nvSpPr>
        <dsp:cNvPr id="0" name=""/>
        <dsp:cNvSpPr/>
      </dsp:nvSpPr>
      <dsp:spPr>
        <a:xfrm>
          <a:off x="342900" y="2124975"/>
          <a:ext cx="4800600" cy="619920"/>
        </a:xfrm>
        <a:prstGeom prst="roundRect">
          <a:avLst/>
        </a:prstGeom>
        <a:solidFill>
          <a:schemeClr val="tx2">
            <a:lumMod val="20000"/>
            <a:lumOff val="8000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1451" tIns="0" rIns="181451"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lumMod val="50000"/>
                </a:schemeClr>
              </a:solidFill>
            </a:rPr>
            <a:t>Our Website</a:t>
          </a:r>
          <a:endParaRPr lang="en-US" sz="2000" b="1" kern="1200" dirty="0">
            <a:solidFill>
              <a:schemeClr val="bg1">
                <a:lumMod val="50000"/>
              </a:schemeClr>
            </a:solidFill>
          </a:endParaRPr>
        </a:p>
      </dsp:txBody>
      <dsp:txXfrm>
        <a:off x="373162" y="2155237"/>
        <a:ext cx="47400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7C7E213-7689-43F7-B657-2D9DDC34791B}" type="datetimeFigureOut">
              <a:rPr lang="en-US"/>
              <a:pPr>
                <a:defRPr/>
              </a:pPr>
              <a:t>10/1/2014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C97A62A8-6282-4ECF-B462-2C738835FC36}" type="slidenum">
              <a:rPr lang="en-US"/>
              <a:pPr>
                <a:defRPr/>
              </a:pPr>
              <a:t>‹#›</a:t>
            </a:fld>
            <a:endParaRPr lang="en-US" dirty="0"/>
          </a:p>
        </p:txBody>
      </p:sp>
    </p:spTree>
    <p:extLst>
      <p:ext uri="{BB962C8B-B14F-4D97-AF65-F5344CB8AC3E}">
        <p14:creationId xmlns:p14="http://schemas.microsoft.com/office/powerpoint/2010/main" val="370604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Constantia" pitchFamily="18" charset="0"/>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436D74-AEB6-4697-A8D8-6EE43F91D2AA}"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14325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Constantia" pitchFamily="18" charset="0"/>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6930AF-8D7B-48C6-BF33-06711638B2B5}"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69296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EABD6-1331-41CB-B2CF-31BF76D492C7}" type="slidenum">
              <a:rPr lang="en-US">
                <a:ea typeface="ＭＳ Ｐゴシック"/>
                <a:cs typeface="ＭＳ Ｐゴシック"/>
              </a:rPr>
              <a:pPr fontAlgn="base">
                <a:spcBef>
                  <a:spcPct val="0"/>
                </a:spcBef>
                <a:spcAft>
                  <a:spcPct val="0"/>
                </a:spcAft>
                <a:defRPr/>
              </a:pPr>
              <a:t>7</a:t>
            </a:fld>
            <a:endParaRPr lang="en-US">
              <a:ea typeface="ＭＳ Ｐゴシック"/>
              <a:cs typeface="ＭＳ Ｐゴシック"/>
            </a:endParaRPr>
          </a:p>
        </p:txBody>
      </p:sp>
    </p:spTree>
    <p:extLst>
      <p:ext uri="{BB962C8B-B14F-4D97-AF65-F5344CB8AC3E}">
        <p14:creationId xmlns:p14="http://schemas.microsoft.com/office/powerpoint/2010/main" val="251010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8552E4-2B87-42C1-BFEC-2C9B4D5F5311}" type="slidenum">
              <a:rPr lang="en-US">
                <a:ea typeface="ＭＳ Ｐゴシック"/>
                <a:cs typeface="ＭＳ Ｐゴシック"/>
              </a:rPr>
              <a:pPr fontAlgn="base">
                <a:spcBef>
                  <a:spcPct val="0"/>
                </a:spcBef>
                <a:spcAft>
                  <a:spcPct val="0"/>
                </a:spcAft>
                <a:defRPr/>
              </a:pPr>
              <a:t>8</a:t>
            </a:fld>
            <a:endParaRPr lang="en-US">
              <a:ea typeface="ＭＳ Ｐゴシック"/>
              <a:cs typeface="ＭＳ Ｐゴシック"/>
            </a:endParaRPr>
          </a:p>
        </p:txBody>
      </p:sp>
    </p:spTree>
    <p:extLst>
      <p:ext uri="{BB962C8B-B14F-4D97-AF65-F5344CB8AC3E}">
        <p14:creationId xmlns:p14="http://schemas.microsoft.com/office/powerpoint/2010/main" val="54660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EABD6-1331-41CB-B2CF-31BF76D492C7}" type="slidenum">
              <a:rPr lang="en-US">
                <a:ea typeface="ＭＳ Ｐゴシック"/>
                <a:cs typeface="ＭＳ Ｐゴシック"/>
              </a:rPr>
              <a:pPr fontAlgn="base">
                <a:spcBef>
                  <a:spcPct val="0"/>
                </a:spcBef>
                <a:spcAft>
                  <a:spcPct val="0"/>
                </a:spcAft>
                <a:defRPr/>
              </a:pPr>
              <a:t>12</a:t>
            </a:fld>
            <a:endParaRPr lang="en-US">
              <a:ea typeface="ＭＳ Ｐゴシック"/>
              <a:cs typeface="ＭＳ Ｐゴシック"/>
            </a:endParaRPr>
          </a:p>
        </p:txBody>
      </p:sp>
    </p:spTree>
    <p:extLst>
      <p:ext uri="{BB962C8B-B14F-4D97-AF65-F5344CB8AC3E}">
        <p14:creationId xmlns:p14="http://schemas.microsoft.com/office/powerpoint/2010/main" val="244221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EABD6-1331-41CB-B2CF-31BF76D492C7}" type="slidenum">
              <a:rPr lang="en-US">
                <a:ea typeface="ＭＳ Ｐゴシック"/>
                <a:cs typeface="ＭＳ Ｐゴシック"/>
              </a:rPr>
              <a:pPr fontAlgn="base">
                <a:spcBef>
                  <a:spcPct val="0"/>
                </a:spcBef>
                <a:spcAft>
                  <a:spcPct val="0"/>
                </a:spcAft>
                <a:defRPr/>
              </a:pPr>
              <a:t>13</a:t>
            </a:fld>
            <a:endParaRPr lang="en-US">
              <a:ea typeface="ＭＳ Ｐゴシック"/>
              <a:cs typeface="ＭＳ Ｐゴシック"/>
            </a:endParaRPr>
          </a:p>
        </p:txBody>
      </p:sp>
    </p:spTree>
    <p:extLst>
      <p:ext uri="{BB962C8B-B14F-4D97-AF65-F5344CB8AC3E}">
        <p14:creationId xmlns:p14="http://schemas.microsoft.com/office/powerpoint/2010/main" val="392553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FE8F0-830F-46DB-8FA5-9B81AE2A5C8E}" type="slidenum">
              <a:rPr lang="en-US">
                <a:ea typeface="ＭＳ Ｐゴシック"/>
                <a:cs typeface="ＭＳ Ｐゴシック"/>
              </a:rPr>
              <a:pPr fontAlgn="base">
                <a:spcBef>
                  <a:spcPct val="0"/>
                </a:spcBef>
                <a:spcAft>
                  <a:spcPct val="0"/>
                </a:spcAft>
                <a:defRPr/>
              </a:pPr>
              <a:t>16</a:t>
            </a:fld>
            <a:endParaRPr lang="en-US">
              <a:ea typeface="ＭＳ Ｐゴシック"/>
              <a:cs typeface="ＭＳ Ｐゴシック"/>
            </a:endParaRPr>
          </a:p>
        </p:txBody>
      </p:sp>
    </p:spTree>
    <p:extLst>
      <p:ext uri="{BB962C8B-B14F-4D97-AF65-F5344CB8AC3E}">
        <p14:creationId xmlns:p14="http://schemas.microsoft.com/office/powerpoint/2010/main" val="98752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Constantia" pitchFamily="18" charset="0"/>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EE859-7031-431C-A061-1D47A4FECAC3}"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182573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4E4F804F-2C20-4D8C-87E9-04D69A0AA9E7}" type="datetimeFigureOut">
              <a:rPr lang="en-US"/>
              <a:pPr>
                <a:defRPr/>
              </a:pPr>
              <a:t>10/1/2014</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E94A0D10-327A-4642-9022-DCB6B2F32283}" type="slidenum">
              <a:rPr lang="en-US"/>
              <a:pPr>
                <a:defRPr/>
              </a:pPr>
              <a:t>‹#›</a:t>
            </a:fld>
            <a:endParaRPr lang="en-US" dirty="0"/>
          </a:p>
        </p:txBody>
      </p:sp>
    </p:spTree>
    <p:extLst>
      <p:ext uri="{BB962C8B-B14F-4D97-AF65-F5344CB8AC3E}">
        <p14:creationId xmlns:p14="http://schemas.microsoft.com/office/powerpoint/2010/main" val="87686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1679A25-ECCA-4ADB-A647-7BE8967E6220}" type="datetimeFigureOut">
              <a:rPr lang="en-US"/>
              <a:pPr>
                <a:defRPr/>
              </a:pPr>
              <a:t>10/1/2014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B8FF014-06B2-4778-B8D3-ABABC769D6BF}" type="slidenum">
              <a:rPr lang="en-US"/>
              <a:pPr>
                <a:defRPr/>
              </a:pPr>
              <a:t>‹#›</a:t>
            </a:fld>
            <a:endParaRPr lang="en-US" dirty="0"/>
          </a:p>
        </p:txBody>
      </p:sp>
    </p:spTree>
    <p:extLst>
      <p:ext uri="{BB962C8B-B14F-4D97-AF65-F5344CB8AC3E}">
        <p14:creationId xmlns:p14="http://schemas.microsoft.com/office/powerpoint/2010/main" val="88187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49BD246-60C6-4FAB-A5FF-EC65211FCBCC}" type="datetimeFigureOut">
              <a:rPr lang="en-US"/>
              <a:pPr>
                <a:defRPr/>
              </a:pPr>
              <a:t>10/1/2014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721478-9065-4127-8145-9655ADFBFFA2}" type="slidenum">
              <a:rPr lang="en-US"/>
              <a:pPr>
                <a:defRPr/>
              </a:pPr>
              <a:t>‹#›</a:t>
            </a:fld>
            <a:endParaRPr lang="en-US" dirty="0"/>
          </a:p>
        </p:txBody>
      </p:sp>
    </p:spTree>
    <p:extLst>
      <p:ext uri="{BB962C8B-B14F-4D97-AF65-F5344CB8AC3E}">
        <p14:creationId xmlns:p14="http://schemas.microsoft.com/office/powerpoint/2010/main" val="140188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A1276AF-0358-46A6-AB40-89ACD8180FF8}" type="datetimeFigureOut">
              <a:rPr lang="en-US"/>
              <a:pPr>
                <a:defRPr/>
              </a:pPr>
              <a:t>10/1/2014</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0A67646-D783-40B3-898B-CEB7BECAD756}" type="slidenum">
              <a:rPr lang="en-US"/>
              <a:pPr>
                <a:defRPr/>
              </a:pPr>
              <a:t>‹#›</a:t>
            </a:fld>
            <a:endParaRPr lang="en-US" dirty="0"/>
          </a:p>
        </p:txBody>
      </p:sp>
    </p:spTree>
    <p:extLst>
      <p:ext uri="{BB962C8B-B14F-4D97-AF65-F5344CB8AC3E}">
        <p14:creationId xmlns:p14="http://schemas.microsoft.com/office/powerpoint/2010/main" val="41804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ADFB305-3FCC-4D58-9389-3DF73774CBB9}" type="datetimeFigureOut">
              <a:rPr lang="en-US"/>
              <a:pPr>
                <a:defRPr/>
              </a:pPr>
              <a:t>10/1/2014</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AC27E6FA-26FC-48C9-AF8B-4F5D567407D3}" type="slidenum">
              <a:rPr lang="en-US"/>
              <a:pPr>
                <a:defRPr/>
              </a:pPr>
              <a:t>‹#›</a:t>
            </a:fld>
            <a:endParaRPr lang="en-US" dirty="0"/>
          </a:p>
        </p:txBody>
      </p:sp>
    </p:spTree>
    <p:extLst>
      <p:ext uri="{BB962C8B-B14F-4D97-AF65-F5344CB8AC3E}">
        <p14:creationId xmlns:p14="http://schemas.microsoft.com/office/powerpoint/2010/main" val="31967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6715A20F-24E7-486D-A97E-2A6EFB3E9C08}" type="datetimeFigureOut">
              <a:rPr lang="en-US"/>
              <a:pPr>
                <a:defRPr/>
              </a:pPr>
              <a:t>10/1/2014</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4B8C3B1-9219-4E67-B0B8-39B3C6DC4787}" type="slidenum">
              <a:rPr lang="en-US"/>
              <a:pPr>
                <a:defRPr/>
              </a:pPr>
              <a:t>‹#›</a:t>
            </a:fld>
            <a:endParaRPr lang="en-US" dirty="0"/>
          </a:p>
        </p:txBody>
      </p:sp>
    </p:spTree>
    <p:extLst>
      <p:ext uri="{BB962C8B-B14F-4D97-AF65-F5344CB8AC3E}">
        <p14:creationId xmlns:p14="http://schemas.microsoft.com/office/powerpoint/2010/main" val="145030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8B8AD842-4CCA-480E-A189-0D382FEA9004}" type="datetimeFigureOut">
              <a:rPr lang="en-US"/>
              <a:pPr>
                <a:defRPr/>
              </a:pPr>
              <a:t>10/1/2014</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427EF7B8-3CE6-48A7-B241-8C91AC18146F}" type="slidenum">
              <a:rPr lang="en-US"/>
              <a:pPr>
                <a:defRPr/>
              </a:pPr>
              <a:t>‹#›</a:t>
            </a:fld>
            <a:endParaRPr lang="en-US" dirty="0"/>
          </a:p>
        </p:txBody>
      </p:sp>
    </p:spTree>
    <p:extLst>
      <p:ext uri="{BB962C8B-B14F-4D97-AF65-F5344CB8AC3E}">
        <p14:creationId xmlns:p14="http://schemas.microsoft.com/office/powerpoint/2010/main" val="70904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71156CA2-AF27-4F7D-968E-19EDA19051E5}" type="datetimeFigureOut">
              <a:rPr lang="en-US"/>
              <a:pPr>
                <a:defRPr/>
              </a:pPr>
              <a:t>10/1/2014</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D222CD1-12C3-4F04-8445-52535C014CF1}" type="slidenum">
              <a:rPr lang="en-US"/>
              <a:pPr>
                <a:defRPr/>
              </a:pPr>
              <a:t>‹#›</a:t>
            </a:fld>
            <a:endParaRPr lang="en-US" dirty="0"/>
          </a:p>
        </p:txBody>
      </p:sp>
    </p:spTree>
    <p:extLst>
      <p:ext uri="{BB962C8B-B14F-4D97-AF65-F5344CB8AC3E}">
        <p14:creationId xmlns:p14="http://schemas.microsoft.com/office/powerpoint/2010/main" val="419317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extLst/>
          </a:lstStyle>
          <a:p>
            <a:pPr>
              <a:defRPr/>
            </a:pPr>
            <a:fld id="{BE2DDF6A-23D4-4BAF-B588-68AAFE6DC08B}" type="datetimeFigureOut">
              <a:rPr lang="en-US"/>
              <a:pPr>
                <a:defRPr/>
              </a:pPr>
              <a:t>10/1/2014</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64280116-C5DB-495C-82E2-A389A3E936E4}" type="slidenum">
              <a:rPr lang="en-US"/>
              <a:pPr>
                <a:defRPr/>
              </a:pPr>
              <a:t>‹#›</a:t>
            </a:fld>
            <a:endParaRPr lang="en-US" dirty="0"/>
          </a:p>
        </p:txBody>
      </p:sp>
    </p:spTree>
    <p:extLst>
      <p:ext uri="{BB962C8B-B14F-4D97-AF65-F5344CB8AC3E}">
        <p14:creationId xmlns:p14="http://schemas.microsoft.com/office/powerpoint/2010/main" val="232893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59EB9865-16E6-4797-9FFB-D01ADBB8D646}" type="datetimeFigureOut">
              <a:rPr lang="en-US"/>
              <a:pPr>
                <a:defRPr/>
              </a:pPr>
              <a:t>10/1/2014</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9119C01-CB8A-45C7-8201-2C30640B44AB}" type="slidenum">
              <a:rPr lang="en-US"/>
              <a:pPr>
                <a:defRPr/>
              </a:pPr>
              <a:t>‹#›</a:t>
            </a:fld>
            <a:endParaRPr lang="en-US" dirty="0"/>
          </a:p>
        </p:txBody>
      </p:sp>
    </p:spTree>
    <p:extLst>
      <p:ext uri="{BB962C8B-B14F-4D97-AF65-F5344CB8AC3E}">
        <p14:creationId xmlns:p14="http://schemas.microsoft.com/office/powerpoint/2010/main" val="307606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AF713FB-F0E0-4540-8094-D4B1D7D0E3CC}" type="datetimeFigureOut">
              <a:rPr lang="en-US"/>
              <a:pPr>
                <a:defRPr/>
              </a:pPr>
              <a:t>10/1/2014</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40F77359-3416-41ED-BE37-898FE0504930}" type="slidenum">
              <a:rPr lang="en-US"/>
              <a:pPr>
                <a:defRPr/>
              </a:pPr>
              <a:t>‹#›</a:t>
            </a:fld>
            <a:endParaRPr lang="en-US" dirty="0"/>
          </a:p>
        </p:txBody>
      </p:sp>
    </p:spTree>
    <p:extLst>
      <p:ext uri="{BB962C8B-B14F-4D97-AF65-F5344CB8AC3E}">
        <p14:creationId xmlns:p14="http://schemas.microsoft.com/office/powerpoint/2010/main" val="14494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10F31B25-7FEF-4D75-B8BB-41220EF13BFC}" type="datetimeFigureOut">
              <a:rPr lang="en-US"/>
              <a:pPr>
                <a:defRPr/>
              </a:pPr>
              <a:t>10/1/2014</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8EA82A78-43A2-4463-B411-E127384706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9" r:id="rId1"/>
    <p:sldLayoutId id="2147483952" r:id="rId2"/>
    <p:sldLayoutId id="2147483960" r:id="rId3"/>
    <p:sldLayoutId id="2147483953" r:id="rId4"/>
    <p:sldLayoutId id="2147483954" r:id="rId5"/>
    <p:sldLayoutId id="2147483955" r:id="rId6"/>
    <p:sldLayoutId id="2147483961" r:id="rId7"/>
    <p:sldLayoutId id="2147483956" r:id="rId8"/>
    <p:sldLayoutId id="2147483962" r:id="rId9"/>
    <p:sldLayoutId id="2147483957" r:id="rId10"/>
    <p:sldLayoutId id="2147483958" r:id="rId11"/>
  </p:sldLayoutIdLst>
  <p:txStyles>
    <p:titleStyle>
      <a:lvl1pPr algn="l" rtl="0" eaLnBrk="0" fontAlgn="base" hangingPunct="0">
        <a:spcBef>
          <a:spcPct val="0"/>
        </a:spcBef>
        <a:spcAft>
          <a:spcPct val="0"/>
        </a:spcAft>
        <a:defRPr sz="3600" b="1" kern="1200">
          <a:solidFill>
            <a:srgbClr val="74AC5B"/>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74AC5B"/>
          </a:solidFill>
          <a:latin typeface="Constantia" pitchFamily="18" charset="0"/>
        </a:defRPr>
      </a:lvl2pPr>
      <a:lvl3pPr algn="l" rtl="0" eaLnBrk="0" fontAlgn="base" hangingPunct="0">
        <a:spcBef>
          <a:spcPct val="0"/>
        </a:spcBef>
        <a:spcAft>
          <a:spcPct val="0"/>
        </a:spcAft>
        <a:defRPr sz="3600" b="1">
          <a:solidFill>
            <a:srgbClr val="74AC5B"/>
          </a:solidFill>
          <a:latin typeface="Constantia" pitchFamily="18" charset="0"/>
        </a:defRPr>
      </a:lvl3pPr>
      <a:lvl4pPr algn="l" rtl="0" eaLnBrk="0" fontAlgn="base" hangingPunct="0">
        <a:spcBef>
          <a:spcPct val="0"/>
        </a:spcBef>
        <a:spcAft>
          <a:spcPct val="0"/>
        </a:spcAft>
        <a:defRPr sz="3600" b="1">
          <a:solidFill>
            <a:srgbClr val="74AC5B"/>
          </a:solidFill>
          <a:latin typeface="Constantia" pitchFamily="18" charset="0"/>
        </a:defRPr>
      </a:lvl4pPr>
      <a:lvl5pPr algn="l" rtl="0" eaLnBrk="0" fontAlgn="base" hangingPunct="0">
        <a:spcBef>
          <a:spcPct val="0"/>
        </a:spcBef>
        <a:spcAft>
          <a:spcPct val="0"/>
        </a:spcAft>
        <a:defRPr sz="3600" b="1">
          <a:solidFill>
            <a:srgbClr val="74AC5B"/>
          </a:solidFill>
          <a:latin typeface="Constantia" pitchFamily="18" charset="0"/>
        </a:defRPr>
      </a:lvl5pPr>
      <a:lvl6pPr marL="457200" algn="l" rtl="0" fontAlgn="base">
        <a:spcBef>
          <a:spcPct val="0"/>
        </a:spcBef>
        <a:spcAft>
          <a:spcPct val="0"/>
        </a:spcAft>
        <a:defRPr sz="3600" b="1">
          <a:solidFill>
            <a:srgbClr val="74AC5B"/>
          </a:solidFill>
          <a:latin typeface="Constantia" pitchFamily="18" charset="0"/>
        </a:defRPr>
      </a:lvl6pPr>
      <a:lvl7pPr marL="914400" algn="l" rtl="0" fontAlgn="base">
        <a:spcBef>
          <a:spcPct val="0"/>
        </a:spcBef>
        <a:spcAft>
          <a:spcPct val="0"/>
        </a:spcAft>
        <a:defRPr sz="3600" b="1">
          <a:solidFill>
            <a:srgbClr val="74AC5B"/>
          </a:solidFill>
          <a:latin typeface="Constantia" pitchFamily="18" charset="0"/>
        </a:defRPr>
      </a:lvl7pPr>
      <a:lvl8pPr marL="1371600" algn="l" rtl="0" fontAlgn="base">
        <a:spcBef>
          <a:spcPct val="0"/>
        </a:spcBef>
        <a:spcAft>
          <a:spcPct val="0"/>
        </a:spcAft>
        <a:defRPr sz="3600" b="1">
          <a:solidFill>
            <a:srgbClr val="74AC5B"/>
          </a:solidFill>
          <a:latin typeface="Constantia" pitchFamily="18" charset="0"/>
        </a:defRPr>
      </a:lvl8pPr>
      <a:lvl9pPr marL="1828800" algn="l" rtl="0" fontAlgn="base">
        <a:spcBef>
          <a:spcPct val="0"/>
        </a:spcBef>
        <a:spcAft>
          <a:spcPct val="0"/>
        </a:spcAft>
        <a:defRPr sz="3600" b="1">
          <a:solidFill>
            <a:srgbClr val="74AC5B"/>
          </a:solidFill>
          <a:latin typeface="Constantia" pitchFamily="18"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859F5C"/>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859F5C"/>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BEFF4B"/>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762000"/>
            <a:ext cx="7086600" cy="1219200"/>
          </a:xfrm>
        </p:spPr>
        <p:txBody>
          <a:bodyPr>
            <a:normAutofit/>
          </a:bodyPr>
          <a:lstStyle/>
          <a:p>
            <a:pPr algn="ctr" eaLnBrk="1" fontAlgn="auto" hangingPunct="1">
              <a:spcAft>
                <a:spcPts val="0"/>
              </a:spcAft>
              <a:buFont typeface="Wingdings 2"/>
              <a:buNone/>
              <a:defRPr/>
            </a:pPr>
            <a:r>
              <a:rPr lang="en-US" sz="2600" b="1" dirty="0" smtClean="0">
                <a:solidFill>
                  <a:srgbClr val="FFFFFF"/>
                </a:solidFill>
                <a:latin typeface="+mj-lt"/>
              </a:rPr>
              <a:t>Overseas Private Investment Corporation: </a:t>
            </a:r>
          </a:p>
          <a:p>
            <a:pPr algn="ctr" eaLnBrk="1" fontAlgn="auto" hangingPunct="1">
              <a:spcAft>
                <a:spcPts val="0"/>
              </a:spcAft>
              <a:buFont typeface="Wingdings 2"/>
              <a:buNone/>
              <a:defRPr/>
            </a:pPr>
            <a:r>
              <a:rPr lang="en-US" sz="2200" dirty="0" smtClean="0">
                <a:solidFill>
                  <a:srgbClr val="FFFFFF"/>
                </a:solidFill>
                <a:latin typeface="+mj-lt"/>
              </a:rPr>
              <a:t>The U.S. Government’s </a:t>
            </a:r>
          </a:p>
          <a:p>
            <a:pPr algn="ctr" eaLnBrk="1" fontAlgn="auto" hangingPunct="1">
              <a:spcAft>
                <a:spcPts val="0"/>
              </a:spcAft>
              <a:buFont typeface="Wingdings 2"/>
              <a:buNone/>
              <a:defRPr/>
            </a:pPr>
            <a:r>
              <a:rPr lang="en-US" sz="2200" dirty="0" smtClean="0">
                <a:solidFill>
                  <a:srgbClr val="FFFFFF"/>
                </a:solidFill>
                <a:latin typeface="+mj-lt"/>
              </a:rPr>
              <a:t>Development Finance Institution</a:t>
            </a:r>
            <a:endParaRPr lang="en-US" sz="2200" dirty="0">
              <a:solidFill>
                <a:srgbClr val="FFFFFF"/>
              </a:solidFill>
              <a:latin typeface="+mj-lt"/>
            </a:endParaRPr>
          </a:p>
        </p:txBody>
      </p:sp>
      <p:pic>
        <p:nvPicPr>
          <p:cNvPr id="6147" name="Picture 4" descr="opic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133600"/>
            <a:ext cx="12747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304800" y="3733800"/>
            <a:ext cx="8534400" cy="2667000"/>
          </a:xfrm>
          <a:prstGeom prst="rect">
            <a:avLst/>
          </a:prstGeom>
        </p:spPr>
        <p:txBody>
          <a:bodyPr lIns="182880" tIns="0">
            <a:normAutofit lnSpcReduction="10000"/>
          </a:bodyPr>
          <a:lstStyle/>
          <a:p>
            <a:pPr marL="36576" algn="ctr" fontAlgn="auto">
              <a:spcBef>
                <a:spcPts val="0"/>
              </a:spcBef>
              <a:spcAft>
                <a:spcPts val="0"/>
              </a:spcAft>
              <a:buClr>
                <a:schemeClr val="accent1"/>
              </a:buClr>
              <a:buSzPct val="80000"/>
              <a:buFont typeface="Wingdings 2"/>
              <a:buNone/>
              <a:defRPr/>
            </a:pPr>
            <a:endParaRPr lang="en-US" sz="2600" b="1" dirty="0" smtClean="0">
              <a:solidFill>
                <a:schemeClr val="bg1"/>
              </a:solidFill>
              <a:latin typeface="+mj-lt"/>
            </a:endParaRPr>
          </a:p>
          <a:p>
            <a:pPr marL="36576" algn="ctr" fontAlgn="auto">
              <a:spcBef>
                <a:spcPts val="0"/>
              </a:spcBef>
              <a:spcAft>
                <a:spcPts val="0"/>
              </a:spcAft>
              <a:buClr>
                <a:schemeClr val="accent1"/>
              </a:buClr>
              <a:buSzPct val="80000"/>
              <a:buFont typeface="Wingdings 2"/>
              <a:buNone/>
              <a:defRPr/>
            </a:pPr>
            <a:r>
              <a:rPr lang="en-US" sz="2600" b="1" dirty="0" smtClean="0">
                <a:solidFill>
                  <a:schemeClr val="bg1"/>
                </a:solidFill>
                <a:latin typeface="+mj-lt"/>
              </a:rPr>
              <a:t>Using Innovative Financial Instruments to Scale-Up Private Investment in Climate-Relevant Sectors</a:t>
            </a:r>
          </a:p>
          <a:p>
            <a:pPr marL="36576" algn="ctr" fontAlgn="auto">
              <a:spcBef>
                <a:spcPts val="0"/>
              </a:spcBef>
              <a:spcAft>
                <a:spcPts val="0"/>
              </a:spcAft>
              <a:buClr>
                <a:schemeClr val="accent1"/>
              </a:buClr>
              <a:buSzPct val="80000"/>
              <a:buFont typeface="Wingdings 2"/>
              <a:buNone/>
              <a:defRPr/>
            </a:pPr>
            <a:endParaRPr lang="en-US" sz="2800" b="1" dirty="0" smtClean="0">
              <a:solidFill>
                <a:schemeClr val="bg1">
                  <a:lumMod val="50000"/>
                </a:schemeClr>
              </a:solidFill>
              <a:latin typeface="+mj-lt"/>
            </a:endParaRPr>
          </a:p>
          <a:p>
            <a:pPr marL="36576" algn="ctr" fontAlgn="auto">
              <a:spcBef>
                <a:spcPts val="0"/>
              </a:spcBef>
              <a:spcAft>
                <a:spcPts val="0"/>
              </a:spcAft>
              <a:buClr>
                <a:schemeClr val="accent1"/>
              </a:buClr>
              <a:buSzPct val="80000"/>
              <a:buFont typeface="Wingdings 2"/>
              <a:buNone/>
              <a:defRPr/>
            </a:pPr>
            <a:endParaRPr lang="en-US" sz="2800" b="1" dirty="0">
              <a:solidFill>
                <a:schemeClr val="bg1">
                  <a:lumMod val="50000"/>
                </a:schemeClr>
              </a:solidFill>
              <a:latin typeface="+mj-lt"/>
            </a:endParaRPr>
          </a:p>
          <a:p>
            <a:pPr marL="36576" algn="ctr" fontAlgn="auto">
              <a:spcBef>
                <a:spcPts val="0"/>
              </a:spcBef>
              <a:spcAft>
                <a:spcPts val="0"/>
              </a:spcAft>
              <a:buClr>
                <a:schemeClr val="accent1"/>
              </a:buClr>
              <a:buSzPct val="80000"/>
              <a:buFont typeface="Wingdings 2"/>
              <a:buNone/>
              <a:defRPr/>
            </a:pPr>
            <a:r>
              <a:rPr lang="en-US" sz="1900" b="1" dirty="0" smtClean="0">
                <a:solidFill>
                  <a:schemeClr val="bg1">
                    <a:lumMod val="50000"/>
                  </a:schemeClr>
                </a:solidFill>
                <a:latin typeface="+mj-lt"/>
              </a:rPr>
              <a:t>Lynn </a:t>
            </a:r>
            <a:r>
              <a:rPr lang="en-US" sz="1900" b="1" dirty="0" err="1" smtClean="0">
                <a:solidFill>
                  <a:schemeClr val="bg1">
                    <a:lumMod val="50000"/>
                  </a:schemeClr>
                </a:solidFill>
                <a:latin typeface="+mj-lt"/>
              </a:rPr>
              <a:t>Tabernacki</a:t>
            </a:r>
            <a:endParaRPr lang="en-US" sz="1900" b="1" dirty="0" smtClean="0">
              <a:solidFill>
                <a:schemeClr val="bg1">
                  <a:lumMod val="50000"/>
                </a:schemeClr>
              </a:solidFill>
              <a:latin typeface="+mj-lt"/>
            </a:endParaRPr>
          </a:p>
          <a:p>
            <a:pPr marL="36576" algn="ctr" fontAlgn="auto">
              <a:spcBef>
                <a:spcPts val="0"/>
              </a:spcBef>
              <a:spcAft>
                <a:spcPts val="0"/>
              </a:spcAft>
              <a:buClr>
                <a:schemeClr val="accent1"/>
              </a:buClr>
              <a:buSzPct val="80000"/>
              <a:buFont typeface="Wingdings 2"/>
              <a:buNone/>
              <a:defRPr/>
            </a:pPr>
            <a:r>
              <a:rPr lang="en-US" sz="1900" b="1" dirty="0" smtClean="0">
                <a:solidFill>
                  <a:schemeClr val="bg1">
                    <a:lumMod val="50000"/>
                  </a:schemeClr>
                </a:solidFill>
                <a:latin typeface="+mj-lt"/>
              </a:rPr>
              <a:t>Inter-American Development Bank Headquarters</a:t>
            </a:r>
          </a:p>
          <a:p>
            <a:pPr marL="36576" algn="ctr" fontAlgn="auto">
              <a:spcBef>
                <a:spcPts val="0"/>
              </a:spcBef>
              <a:spcAft>
                <a:spcPts val="0"/>
              </a:spcAft>
              <a:buClr>
                <a:schemeClr val="accent1"/>
              </a:buClr>
              <a:buSzPct val="80000"/>
              <a:buFont typeface="Wingdings 2"/>
              <a:buNone/>
              <a:defRPr/>
            </a:pPr>
            <a:r>
              <a:rPr lang="en-US" sz="1900" b="1" dirty="0" smtClean="0">
                <a:solidFill>
                  <a:schemeClr val="bg1">
                    <a:lumMod val="50000"/>
                  </a:schemeClr>
                </a:solidFill>
                <a:latin typeface="+mj-lt"/>
              </a:rPr>
              <a:t>October 6</a:t>
            </a:r>
            <a:r>
              <a:rPr lang="en-US" sz="1900" b="1" baseline="30000" dirty="0" smtClean="0">
                <a:solidFill>
                  <a:schemeClr val="bg1">
                    <a:lumMod val="50000"/>
                  </a:schemeClr>
                </a:solidFill>
                <a:latin typeface="+mj-lt"/>
              </a:rPr>
              <a:t>th</a:t>
            </a:r>
            <a:r>
              <a:rPr lang="en-US" sz="1900" b="1" dirty="0" smtClean="0">
                <a:solidFill>
                  <a:schemeClr val="bg1">
                    <a:lumMod val="50000"/>
                  </a:schemeClr>
                </a:solidFill>
                <a:latin typeface="+mj-lt"/>
              </a:rPr>
              <a:t>, 2014</a:t>
            </a:r>
            <a:endParaRPr lang="en-US" sz="1900" b="1" dirty="0">
              <a:solidFill>
                <a:schemeClr val="bg1">
                  <a:lumMod val="50000"/>
                </a:schemeClr>
              </a:solidFill>
              <a:latin typeface="+mj-lt"/>
            </a:endParaRPr>
          </a:p>
          <a:p>
            <a:pPr marL="36576" algn="ctr" fontAlgn="auto">
              <a:spcBef>
                <a:spcPts val="0"/>
              </a:spcBef>
              <a:spcAft>
                <a:spcPts val="0"/>
              </a:spcAft>
              <a:buClr>
                <a:schemeClr val="accent1"/>
              </a:buClr>
              <a:buSzPct val="80000"/>
              <a:buFont typeface="Wingdings 2"/>
              <a:buNone/>
              <a:defRPr/>
            </a:pPr>
            <a:endParaRPr lang="en-US" sz="2800" b="1" dirty="0">
              <a:solidFill>
                <a:schemeClr val="bg1">
                  <a:lumMod val="50000"/>
                </a:schemeClr>
              </a:solidFill>
              <a:latin typeface="+mj-lt"/>
            </a:endParaRPr>
          </a:p>
          <a:p>
            <a:pPr marL="36576" algn="ctr" fontAlgn="auto">
              <a:spcBef>
                <a:spcPts val="0"/>
              </a:spcBef>
              <a:spcAft>
                <a:spcPts val="0"/>
              </a:spcAft>
              <a:buClr>
                <a:schemeClr val="accent1"/>
              </a:buClr>
              <a:buSzPct val="80000"/>
              <a:buFont typeface="Wingdings 2"/>
              <a:buNone/>
              <a:defRPr/>
            </a:pPr>
            <a:endParaRPr lang="en-US" sz="2200" dirty="0" smtClean="0">
              <a:solidFill>
                <a:schemeClr val="bg1"/>
              </a:solidFill>
              <a:latin typeface="+mj-lt"/>
            </a:endParaRPr>
          </a:p>
          <a:p>
            <a:pPr marL="36576" algn="ctr" fontAlgn="auto">
              <a:spcBef>
                <a:spcPts val="0"/>
              </a:spcBef>
              <a:spcAft>
                <a:spcPts val="0"/>
              </a:spcAft>
              <a:buClr>
                <a:schemeClr val="accent1"/>
              </a:buClr>
              <a:buSzPct val="80000"/>
              <a:buFont typeface="Wingdings 2"/>
              <a:buNone/>
              <a:defRPr/>
            </a:pPr>
            <a:endParaRPr lang="en-US" sz="2200" dirty="0">
              <a:solidFill>
                <a:schemeClr val="bg1"/>
              </a:solidFill>
              <a:latin typeface="+mj-lt"/>
            </a:endParaRPr>
          </a:p>
          <a:p>
            <a:pPr marL="36576" algn="ctr" fontAlgn="auto">
              <a:spcBef>
                <a:spcPts val="0"/>
              </a:spcBef>
              <a:spcAft>
                <a:spcPts val="0"/>
              </a:spcAft>
              <a:buClr>
                <a:schemeClr val="accent1"/>
              </a:buClr>
              <a:buSzPct val="80000"/>
              <a:buFont typeface="Wingdings 2"/>
              <a:buNone/>
              <a:defRPr/>
            </a:pPr>
            <a:endParaRPr lang="en-US" sz="2200"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52600"/>
            <a:ext cx="7391400" cy="533400"/>
          </a:xfrm>
          <a:prstGeom prst="rect">
            <a:avLst/>
          </a:prstGeom>
          <a:solidFill>
            <a:srgbClr val="4F81BD">
              <a:lumMod val="60000"/>
              <a:lumOff val="4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STREETLIGHT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(Receives two sources of monthly cash flow from the Budget)</a:t>
            </a:r>
          </a:p>
        </p:txBody>
      </p:sp>
      <p:sp>
        <p:nvSpPr>
          <p:cNvPr id="3" name="Rectangle 2"/>
          <p:cNvSpPr/>
          <p:nvPr/>
        </p:nvSpPr>
        <p:spPr>
          <a:xfrm>
            <a:off x="3781426" y="3048000"/>
            <a:ext cx="104774" cy="381000"/>
          </a:xfrm>
          <a:prstGeom prst="rect">
            <a:avLst/>
          </a:prstGeom>
          <a:solidFill>
            <a:srgbClr val="EEECE1">
              <a:lumMod val="75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3886200" y="3505200"/>
            <a:ext cx="114300" cy="381000"/>
          </a:xfrm>
          <a:prstGeom prst="rect">
            <a:avLst/>
          </a:prstGeom>
          <a:solidFill>
            <a:srgbClr val="1F497D">
              <a:lumMod val="40000"/>
              <a:lumOff val="6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4038599" y="4038600"/>
            <a:ext cx="1524001" cy="457200"/>
          </a:xfrm>
          <a:prstGeom prst="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OPIC Debt Service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6629400" y="990600"/>
            <a:ext cx="1600200" cy="381000"/>
          </a:xfrm>
          <a:prstGeom prst="rect">
            <a:avLst/>
          </a:prstGeom>
          <a:gradFill flip="none" rotWithShape="1">
            <a:gsLst>
              <a:gs pos="0">
                <a:sysClr val="windowText" lastClr="000000">
                  <a:lumMod val="65000"/>
                  <a:lumOff val="35000"/>
                  <a:tint val="66000"/>
                  <a:satMod val="160000"/>
                </a:sysClr>
              </a:gs>
              <a:gs pos="50000">
                <a:sysClr val="windowText" lastClr="000000">
                  <a:lumMod val="65000"/>
                  <a:lumOff val="35000"/>
                  <a:tint val="44500"/>
                  <a:satMod val="160000"/>
                </a:sysClr>
              </a:gs>
              <a:gs pos="100000">
                <a:sysClr val="windowText" lastClr="000000">
                  <a:lumMod val="65000"/>
                  <a:lumOff val="35000"/>
                  <a:tint val="23500"/>
                  <a:satMod val="160000"/>
                </a:sysClr>
              </a:gs>
            </a:gsLst>
            <a:lin ang="5400000" scaled="1"/>
            <a:tileRect/>
          </a:gra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Maintenance Budget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4038600" y="4648200"/>
            <a:ext cx="2285999" cy="457200"/>
          </a:xfrm>
          <a:prstGeom prst="rect">
            <a:avLst/>
          </a:prstGeom>
          <a:noFill/>
          <a:ln w="25400" cap="flat" cmpd="sng" algn="ctr">
            <a:solidFill>
              <a:srgbClr val="00B050"/>
            </a:solidFill>
            <a:prstDash val="sysDot"/>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Calibri"/>
                <a:ea typeface="+mn-ea"/>
                <a:cs typeface="+mn-cs"/>
              </a:rPr>
              <a:t>Lease Payment Reserve</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&amp; </a:t>
            </a:r>
            <a:r>
              <a:rPr kumimoji="0" lang="en-US" sz="1100" b="1" i="0" u="none" strike="noStrike" kern="1200" cap="none" spc="0" normalizeH="0" baseline="0" noProof="0" dirty="0" smtClean="0">
                <a:ln>
                  <a:noFill/>
                </a:ln>
                <a:solidFill>
                  <a:prstClr val="black"/>
                </a:solidFill>
                <a:effectLst/>
                <a:uLnTx/>
                <a:uFillTx/>
                <a:latin typeface="Calibri"/>
                <a:ea typeface="+mn-ea"/>
                <a:cs typeface="+mn-cs"/>
              </a:rPr>
              <a:t>Maintenance Reserves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838200" y="990600"/>
            <a:ext cx="5791200" cy="381000"/>
          </a:xfrm>
          <a:prstGeom prst="rect">
            <a:avLst/>
          </a:prstGeom>
          <a:gradFill flip="none" rotWithShape="1">
            <a:gsLst>
              <a:gs pos="0">
                <a:sysClr val="windowText" lastClr="000000">
                  <a:lumMod val="65000"/>
                  <a:lumOff val="35000"/>
                  <a:tint val="66000"/>
                  <a:satMod val="160000"/>
                </a:sysClr>
              </a:gs>
              <a:gs pos="50000">
                <a:sysClr val="windowText" lastClr="000000">
                  <a:lumMod val="65000"/>
                  <a:lumOff val="35000"/>
                  <a:tint val="44500"/>
                  <a:satMod val="160000"/>
                </a:sysClr>
              </a:gs>
              <a:gs pos="100000">
                <a:sysClr val="windowText" lastClr="000000">
                  <a:lumMod val="65000"/>
                  <a:lumOff val="35000"/>
                  <a:tint val="23500"/>
                  <a:satMod val="160000"/>
                </a:sysClr>
              </a:gs>
            </a:gsLst>
            <a:lin ang="5400000" scaled="1"/>
            <a:tileRect/>
          </a:gra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Budget Allocation for Streetlight Electricity Usage</a:t>
            </a:r>
          </a:p>
        </p:txBody>
      </p:sp>
      <p:cxnSp>
        <p:nvCxnSpPr>
          <p:cNvPr id="9" name="Straight Connector 8"/>
          <p:cNvCxnSpPr/>
          <p:nvPr/>
        </p:nvCxnSpPr>
        <p:spPr>
          <a:xfrm>
            <a:off x="381000" y="914400"/>
            <a:ext cx="8534400"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0" name="TextBox 91"/>
          <p:cNvSpPr txBox="1"/>
          <p:nvPr/>
        </p:nvSpPr>
        <p:spPr>
          <a:xfrm>
            <a:off x="3810000" y="3091190"/>
            <a:ext cx="5334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100" dirty="0" smtClean="0">
                <a:solidFill>
                  <a:prstClr val="black"/>
                </a:solidFill>
                <a:latin typeface="Calibri"/>
              </a:rPr>
              <a:t>Taxes</a:t>
            </a:r>
            <a:endParaRPr lang="en-US" sz="1100" dirty="0">
              <a:solidFill>
                <a:prstClr val="black"/>
              </a:solidFill>
              <a:latin typeface="Calibri"/>
            </a:endParaRPr>
          </a:p>
        </p:txBody>
      </p:sp>
      <p:sp>
        <p:nvSpPr>
          <p:cNvPr id="11" name="TextBox 94"/>
          <p:cNvSpPr txBox="1"/>
          <p:nvPr/>
        </p:nvSpPr>
        <p:spPr>
          <a:xfrm>
            <a:off x="3962400" y="3455313"/>
            <a:ext cx="762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100" dirty="0" smtClean="0">
                <a:solidFill>
                  <a:prstClr val="black"/>
                </a:solidFill>
                <a:latin typeface="Calibri"/>
              </a:rPr>
              <a:t>Trust </a:t>
            </a:r>
          </a:p>
          <a:p>
            <a:pPr fontAlgn="auto">
              <a:spcBef>
                <a:spcPts val="0"/>
              </a:spcBef>
              <a:spcAft>
                <a:spcPts val="0"/>
              </a:spcAft>
            </a:pPr>
            <a:r>
              <a:rPr lang="en-US" sz="1100" dirty="0" smtClean="0">
                <a:solidFill>
                  <a:prstClr val="black"/>
                </a:solidFill>
                <a:latin typeface="Calibri"/>
              </a:rPr>
              <a:t>Expense</a:t>
            </a:r>
            <a:endParaRPr lang="en-US" sz="1100" dirty="0">
              <a:solidFill>
                <a:prstClr val="black"/>
              </a:solidFill>
              <a:latin typeface="Calibri"/>
            </a:endParaRPr>
          </a:p>
        </p:txBody>
      </p:sp>
      <p:sp>
        <p:nvSpPr>
          <p:cNvPr id="12" name="TextBox 35"/>
          <p:cNvSpPr txBox="1"/>
          <p:nvPr/>
        </p:nvSpPr>
        <p:spPr>
          <a:xfrm>
            <a:off x="562879" y="396856"/>
            <a:ext cx="642111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2800" b="1" dirty="0">
                <a:latin typeface="+mj-lt"/>
              </a:rPr>
              <a:t>Streetlight Financing trust structure</a:t>
            </a:r>
          </a:p>
        </p:txBody>
      </p:sp>
      <p:sp>
        <p:nvSpPr>
          <p:cNvPr id="13" name="Rectangle 12"/>
          <p:cNvSpPr/>
          <p:nvPr/>
        </p:nvSpPr>
        <p:spPr>
          <a:xfrm>
            <a:off x="5562601" y="4038600"/>
            <a:ext cx="761999" cy="457200"/>
          </a:xfrm>
          <a:prstGeom prst="rect">
            <a:avLst/>
          </a:prstGeom>
          <a:noFill/>
          <a:ln w="25400" cap="flat" cmpd="sng" algn="ctr">
            <a:solidFill>
              <a:srgbClr val="4F81BD">
                <a:shade val="50000"/>
              </a:srgbClr>
            </a:solidFill>
            <a:prstDash val="dash"/>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9BBB59">
                  <a:lumMod val="50000"/>
                </a:srgbClr>
              </a:solidFill>
              <a:effectLst/>
              <a:uLnTx/>
              <a:uFillTx/>
              <a:latin typeface="Calibri"/>
              <a:ea typeface="+mn-ea"/>
              <a:cs typeface="+mn-cs"/>
            </a:endParaRPr>
          </a:p>
        </p:txBody>
      </p:sp>
      <p:sp>
        <p:nvSpPr>
          <p:cNvPr id="14" name="Right Brace 13"/>
          <p:cNvSpPr/>
          <p:nvPr/>
        </p:nvSpPr>
        <p:spPr>
          <a:xfrm rot="16200000">
            <a:off x="5064913" y="2778913"/>
            <a:ext cx="233375" cy="2285999"/>
          </a:xfrm>
          <a:prstGeom prst="rightBrace">
            <a:avLst/>
          </a:prstGeom>
          <a:noFill/>
          <a:ln w="19050" cap="flat" cmpd="sng" algn="ctr">
            <a:solidFill>
              <a:sysClr val="windowText" lastClr="0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84"/>
          <p:cNvSpPr txBox="1"/>
          <p:nvPr/>
        </p:nvSpPr>
        <p:spPr>
          <a:xfrm>
            <a:off x="4648200" y="3609201"/>
            <a:ext cx="145674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solidFill>
                  <a:prstClr val="black"/>
                </a:solidFill>
                <a:latin typeface="Calibri"/>
              </a:rPr>
              <a:t>Total Lease Payment</a:t>
            </a:r>
            <a:endParaRPr lang="en-US" sz="1200" dirty="0">
              <a:solidFill>
                <a:prstClr val="black"/>
              </a:solidFill>
              <a:latin typeface="Calibri"/>
            </a:endParaRPr>
          </a:p>
        </p:txBody>
      </p:sp>
      <p:sp>
        <p:nvSpPr>
          <p:cNvPr id="16" name="Rectangle 15"/>
          <p:cNvSpPr/>
          <p:nvPr/>
        </p:nvSpPr>
        <p:spPr>
          <a:xfrm>
            <a:off x="5562600" y="5257800"/>
            <a:ext cx="762000" cy="457200"/>
          </a:xfrm>
          <a:prstGeom prst="rect">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Investor Returns</a:t>
            </a:r>
          </a:p>
        </p:txBody>
      </p:sp>
      <p:sp>
        <p:nvSpPr>
          <p:cNvPr id="17" name="Rectangle 16"/>
          <p:cNvSpPr/>
          <p:nvPr/>
        </p:nvSpPr>
        <p:spPr>
          <a:xfrm>
            <a:off x="838200" y="2514600"/>
            <a:ext cx="2895600" cy="457200"/>
          </a:xfrm>
          <a:prstGeom prst="rect">
            <a:avLst/>
          </a:prstGeom>
          <a:solidFill>
            <a:srgbClr val="4F81BD">
              <a:lumMod val="75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Monthly Payment to Utility</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hape 79"/>
          <p:cNvCxnSpPr>
            <a:stCxn id="7" idx="2"/>
            <a:endCxn id="16" idx="1"/>
          </p:cNvCxnSpPr>
          <p:nvPr/>
        </p:nvCxnSpPr>
        <p:spPr>
          <a:xfrm rot="16200000" flipH="1">
            <a:off x="5181600" y="5105400"/>
            <a:ext cx="381000" cy="381000"/>
          </a:xfrm>
          <a:prstGeom prst="bentConnector2">
            <a:avLst/>
          </a:prstGeom>
          <a:noFill/>
          <a:ln w="9525" cap="flat" cmpd="sng" algn="ctr">
            <a:solidFill>
              <a:srgbClr val="4F81BD">
                <a:shade val="95000"/>
                <a:satMod val="105000"/>
              </a:srgbClr>
            </a:solidFill>
            <a:prstDash val="solid"/>
            <a:tailEnd type="arrow"/>
          </a:ln>
          <a:effectLst/>
        </p:spPr>
      </p:cxnSp>
      <p:cxnSp>
        <p:nvCxnSpPr>
          <p:cNvPr id="19" name="Shape 81"/>
          <p:cNvCxnSpPr>
            <a:stCxn id="16" idx="2"/>
          </p:cNvCxnSpPr>
          <p:nvPr/>
        </p:nvCxnSpPr>
        <p:spPr>
          <a:xfrm rot="16200000" flipH="1">
            <a:off x="5905500" y="5753100"/>
            <a:ext cx="457200" cy="381000"/>
          </a:xfrm>
          <a:prstGeom prst="bentConnector2">
            <a:avLst/>
          </a:prstGeom>
          <a:noFill/>
          <a:ln w="9525" cap="flat" cmpd="sng" algn="ctr">
            <a:solidFill>
              <a:srgbClr val="4F81BD">
                <a:shade val="95000"/>
                <a:satMod val="105000"/>
              </a:srgbClr>
            </a:solidFill>
            <a:prstDash val="solid"/>
            <a:tailEnd type="arrow"/>
          </a:ln>
          <a:effectLst/>
        </p:spPr>
      </p:cxnSp>
      <p:cxnSp>
        <p:nvCxnSpPr>
          <p:cNvPr id="20" name="Straight Arrow Connector 19"/>
          <p:cNvCxnSpPr>
            <a:endCxn id="7" idx="0"/>
          </p:cNvCxnSpPr>
          <p:nvPr/>
        </p:nvCxnSpPr>
        <p:spPr>
          <a:xfrm>
            <a:off x="5181600" y="4495800"/>
            <a:ext cx="0" cy="152400"/>
          </a:xfrm>
          <a:prstGeom prst="straightConnector1">
            <a:avLst/>
          </a:prstGeom>
          <a:noFill/>
          <a:ln w="9525" cap="flat" cmpd="sng" algn="ctr">
            <a:solidFill>
              <a:srgbClr val="4F81BD">
                <a:shade val="95000"/>
                <a:satMod val="105000"/>
              </a:srgbClr>
            </a:solidFill>
            <a:prstDash val="solid"/>
            <a:tailEnd type="arrow"/>
          </a:ln>
          <a:effectLst/>
        </p:spPr>
      </p:cxnSp>
      <p:cxnSp>
        <p:nvCxnSpPr>
          <p:cNvPr id="21" name="Shape 34"/>
          <p:cNvCxnSpPr>
            <a:stCxn id="4" idx="2"/>
            <a:endCxn id="5" idx="1"/>
          </p:cNvCxnSpPr>
          <p:nvPr/>
        </p:nvCxnSpPr>
        <p:spPr>
          <a:xfrm rot="16200000" flipH="1">
            <a:off x="3800474" y="4029075"/>
            <a:ext cx="381000" cy="95249"/>
          </a:xfrm>
          <a:prstGeom prst="bentConnector2">
            <a:avLst/>
          </a:prstGeom>
          <a:noFill/>
          <a:ln w="9525" cap="flat" cmpd="sng" algn="ctr">
            <a:solidFill>
              <a:srgbClr val="4F81BD">
                <a:shade val="95000"/>
                <a:satMod val="105000"/>
              </a:srgbClr>
            </a:solidFill>
            <a:prstDash val="solid"/>
            <a:tailEnd type="arrow"/>
          </a:ln>
          <a:effectLst/>
        </p:spPr>
      </p:cxnSp>
      <p:cxnSp>
        <p:nvCxnSpPr>
          <p:cNvPr id="22" name="Shape 47"/>
          <p:cNvCxnSpPr>
            <a:stCxn id="3" idx="2"/>
            <a:endCxn id="4" idx="1"/>
          </p:cNvCxnSpPr>
          <p:nvPr/>
        </p:nvCxnSpPr>
        <p:spPr>
          <a:xfrm rot="16200000" flipH="1">
            <a:off x="3726656" y="3536156"/>
            <a:ext cx="266700" cy="52387"/>
          </a:xfrm>
          <a:prstGeom prst="bentConnector2">
            <a:avLst/>
          </a:prstGeom>
          <a:noFill/>
          <a:ln w="9525" cap="flat" cmpd="sng" algn="ctr">
            <a:solidFill>
              <a:srgbClr val="4F81BD">
                <a:shade val="95000"/>
                <a:satMod val="105000"/>
              </a:srgbClr>
            </a:solidFill>
            <a:prstDash val="solid"/>
            <a:tailEnd type="arrow"/>
          </a:ln>
          <a:effectLst/>
        </p:spPr>
      </p:cxnSp>
      <p:cxnSp>
        <p:nvCxnSpPr>
          <p:cNvPr id="23" name="Shape 51"/>
          <p:cNvCxnSpPr>
            <a:stCxn id="17" idx="2"/>
            <a:endCxn id="3" idx="1"/>
          </p:cNvCxnSpPr>
          <p:nvPr/>
        </p:nvCxnSpPr>
        <p:spPr>
          <a:xfrm rot="16200000" flipH="1">
            <a:off x="2900363" y="2357437"/>
            <a:ext cx="266700" cy="1495426"/>
          </a:xfrm>
          <a:prstGeom prst="bentConnector2">
            <a:avLst/>
          </a:prstGeom>
          <a:noFill/>
          <a:ln w="9525" cap="flat" cmpd="sng" algn="ctr">
            <a:solidFill>
              <a:srgbClr val="4F81BD">
                <a:shade val="95000"/>
                <a:satMod val="105000"/>
              </a:srgbClr>
            </a:solidFill>
            <a:prstDash val="solid"/>
            <a:tailEnd type="arrow"/>
          </a:ln>
          <a:effectLst/>
        </p:spPr>
      </p:cxnSp>
      <p:cxnSp>
        <p:nvCxnSpPr>
          <p:cNvPr id="24" name="Straight Arrow Connector 23"/>
          <p:cNvCxnSpPr/>
          <p:nvPr/>
        </p:nvCxnSpPr>
        <p:spPr>
          <a:xfrm>
            <a:off x="4343400" y="1524000"/>
            <a:ext cx="0" cy="228600"/>
          </a:xfrm>
          <a:prstGeom prst="straightConnector1">
            <a:avLst/>
          </a:prstGeom>
          <a:noFill/>
          <a:ln w="9525" cap="flat" cmpd="sng" algn="ctr">
            <a:solidFill>
              <a:srgbClr val="4F81BD">
                <a:shade val="95000"/>
                <a:satMod val="105000"/>
              </a:srgbClr>
            </a:solidFill>
            <a:prstDash val="solid"/>
            <a:tailEnd type="arrow"/>
          </a:ln>
          <a:effectLst/>
        </p:spPr>
      </p:cxnSp>
      <p:cxnSp>
        <p:nvCxnSpPr>
          <p:cNvPr id="25" name="Straight Arrow Connector 24"/>
          <p:cNvCxnSpPr>
            <a:endCxn id="17" idx="0"/>
          </p:cNvCxnSpPr>
          <p:nvPr/>
        </p:nvCxnSpPr>
        <p:spPr>
          <a:xfrm>
            <a:off x="2286000" y="2286000"/>
            <a:ext cx="0" cy="228600"/>
          </a:xfrm>
          <a:prstGeom prst="straightConnector1">
            <a:avLst/>
          </a:prstGeom>
          <a:noFill/>
          <a:ln w="9525" cap="flat" cmpd="sng" algn="ctr">
            <a:solidFill>
              <a:srgbClr val="4F81BD">
                <a:shade val="95000"/>
                <a:satMod val="105000"/>
              </a:srgbClr>
            </a:solidFill>
            <a:prstDash val="solid"/>
            <a:tailEnd type="arrow"/>
          </a:ln>
          <a:effectLst/>
        </p:spPr>
      </p:cxnSp>
      <p:cxnSp>
        <p:nvCxnSpPr>
          <p:cNvPr id="26" name="Shape 104"/>
          <p:cNvCxnSpPr>
            <a:stCxn id="6" idx="2"/>
          </p:cNvCxnSpPr>
          <p:nvPr/>
        </p:nvCxnSpPr>
        <p:spPr>
          <a:xfrm rot="5400000">
            <a:off x="5886450" y="-19050"/>
            <a:ext cx="152400" cy="2933700"/>
          </a:xfrm>
          <a:prstGeom prst="bentConnector2">
            <a:avLst/>
          </a:prstGeom>
          <a:noFill/>
          <a:ln w="9525" cap="flat" cmpd="sng" algn="ctr">
            <a:solidFill>
              <a:srgbClr val="4F81BD">
                <a:shade val="95000"/>
                <a:satMod val="105000"/>
              </a:srgbClr>
            </a:solidFill>
            <a:prstDash val="solid"/>
          </a:ln>
          <a:effectLst/>
        </p:spPr>
      </p:cxnSp>
      <p:cxnSp>
        <p:nvCxnSpPr>
          <p:cNvPr id="27" name="Elbow Connector 26"/>
          <p:cNvCxnSpPr/>
          <p:nvPr/>
        </p:nvCxnSpPr>
        <p:spPr>
          <a:xfrm>
            <a:off x="1676400" y="1371600"/>
            <a:ext cx="2819400" cy="152400"/>
          </a:xfrm>
          <a:prstGeom prst="bentConnector3">
            <a:avLst>
              <a:gd name="adj1" fmla="val 0"/>
            </a:avLst>
          </a:prstGeom>
          <a:noFill/>
          <a:ln w="9525" cap="flat" cmpd="sng" algn="ctr">
            <a:solidFill>
              <a:srgbClr val="4F81BD">
                <a:shade val="95000"/>
                <a:satMod val="105000"/>
              </a:srgbClr>
            </a:solidFill>
            <a:prstDash val="solid"/>
          </a:ln>
          <a:effectLst/>
        </p:spPr>
      </p:cxnSp>
      <p:sp>
        <p:nvSpPr>
          <p:cNvPr id="28" name="Rectangle 27"/>
          <p:cNvSpPr/>
          <p:nvPr/>
        </p:nvSpPr>
        <p:spPr>
          <a:xfrm>
            <a:off x="6324600" y="5791200"/>
            <a:ext cx="1981200" cy="7620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Residual  Budget Allocation &amp; Maintenance Savings  to Host Government</a:t>
            </a:r>
          </a:p>
        </p:txBody>
      </p:sp>
      <p:pic>
        <p:nvPicPr>
          <p:cNvPr id="29" name="Picture 4" descr="opic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0" y="3810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65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iagram 61"/>
          <p:cNvGraphicFramePr/>
          <p:nvPr>
            <p:extLst>
              <p:ext uri="{D42A27DB-BD31-4B8C-83A1-F6EECF244321}">
                <p14:modId xmlns:p14="http://schemas.microsoft.com/office/powerpoint/2010/main" val="2988049580"/>
              </p:ext>
            </p:extLst>
          </p:nvPr>
        </p:nvGraphicFramePr>
        <p:xfrm>
          <a:off x="381000" y="658466"/>
          <a:ext cx="8382000" cy="5589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 name="TextBox 35"/>
          <p:cNvSpPr txBox="1"/>
          <p:nvPr/>
        </p:nvSpPr>
        <p:spPr>
          <a:xfrm>
            <a:off x="562879" y="396856"/>
            <a:ext cx="642111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2800" b="1" dirty="0">
                <a:latin typeface="+mj-lt"/>
              </a:rPr>
              <a:t>Streetlight Financing trust structure</a:t>
            </a:r>
          </a:p>
        </p:txBody>
      </p:sp>
      <p:cxnSp>
        <p:nvCxnSpPr>
          <p:cNvPr id="64" name="Straight Connector 63"/>
          <p:cNvCxnSpPr/>
          <p:nvPr/>
        </p:nvCxnSpPr>
        <p:spPr>
          <a:xfrm>
            <a:off x="381000" y="914400"/>
            <a:ext cx="8534400"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pic>
        <p:nvPicPr>
          <p:cNvPr id="5" name="Picture 4" descr="opic_blu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912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9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gray">
          <a:xfrm>
            <a:off x="457200" y="990600"/>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eaLnBrk="0" fontAlgn="auto" hangingPunct="0">
              <a:spcBef>
                <a:spcPts val="0"/>
              </a:spcBef>
              <a:spcAft>
                <a:spcPts val="0"/>
              </a:spcAft>
              <a:buClr>
                <a:srgbClr val="0D511D"/>
              </a:buClr>
              <a:buSzPct val="70000"/>
              <a:buFont typeface="Monotype Sorts" pitchFamily="1" charset="2"/>
              <a:buNone/>
              <a:defRPr/>
            </a:pPr>
            <a:r>
              <a:rPr lang="en-US" sz="1600" b="1" dirty="0" smtClean="0">
                <a:solidFill>
                  <a:schemeClr val="bg1"/>
                </a:solidFill>
                <a:latin typeface="+mn-lt"/>
                <a:ea typeface="ＭＳ Ｐゴシック" charset="-128"/>
              </a:rPr>
              <a:t>Distributed Generation project sizes are generally fairly small. </a:t>
            </a:r>
          </a:p>
          <a:p>
            <a:pPr algn="ctr" eaLnBrk="0" fontAlgn="auto" hangingPunct="0">
              <a:spcBef>
                <a:spcPts val="0"/>
              </a:spcBef>
              <a:spcAft>
                <a:spcPts val="0"/>
              </a:spcAft>
              <a:buClr>
                <a:srgbClr val="0D511D"/>
              </a:buClr>
              <a:buSzPct val="70000"/>
              <a:buFont typeface="Monotype Sorts" pitchFamily="1" charset="2"/>
              <a:buNone/>
              <a:defRPr/>
            </a:pPr>
            <a:r>
              <a:rPr lang="en-US" sz="1600" b="1" dirty="0" smtClean="0">
                <a:solidFill>
                  <a:schemeClr val="bg1"/>
                </a:solidFill>
                <a:latin typeface="+mn-lt"/>
                <a:ea typeface="ＭＳ Ｐゴシック" charset="-128"/>
              </a:rPr>
              <a:t>Solutions must keep transaction costs down. </a:t>
            </a:r>
            <a:endParaRPr lang="en-US" sz="1600" b="1" dirty="0">
              <a:solidFill>
                <a:schemeClr val="bg1"/>
              </a:solidFill>
              <a:latin typeface="+mn-lt"/>
              <a:ea typeface="ＭＳ Ｐゴシック" charset="-128"/>
            </a:endParaRPr>
          </a:p>
        </p:txBody>
      </p:sp>
      <p:sp>
        <p:nvSpPr>
          <p:cNvPr id="15363" name="TextBox 18"/>
          <p:cNvSpPr txBox="1">
            <a:spLocks noChangeArrowheads="1"/>
          </p:cNvSpPr>
          <p:nvPr/>
        </p:nvSpPr>
        <p:spPr bwMode="auto">
          <a:xfrm>
            <a:off x="381000" y="437346"/>
            <a:ext cx="8229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500" b="1" dirty="0" smtClean="0">
                <a:latin typeface="+mj-lt"/>
              </a:rPr>
              <a:t>Distributed Generation </a:t>
            </a:r>
            <a:r>
              <a:rPr lang="en-US" sz="2500" b="1" dirty="0" smtClean="0">
                <a:latin typeface="+mj-lt"/>
              </a:rPr>
              <a:t>Financing </a:t>
            </a:r>
            <a:r>
              <a:rPr lang="en-US" sz="2500" b="1" dirty="0" smtClean="0">
                <a:latin typeface="+mj-lt"/>
              </a:rPr>
              <a:t>Solutions</a:t>
            </a:r>
            <a:endParaRPr lang="en-US" sz="2500" b="1" dirty="0">
              <a:latin typeface="+mj-lt"/>
            </a:endParaRPr>
          </a:p>
        </p:txBody>
      </p:sp>
      <p:sp>
        <p:nvSpPr>
          <p:cNvPr id="30724" name="TextBox 9"/>
          <p:cNvSpPr txBox="1">
            <a:spLocks noChangeArrowheads="1"/>
          </p:cNvSpPr>
          <p:nvPr/>
        </p:nvSpPr>
        <p:spPr bwMode="auto">
          <a:xfrm>
            <a:off x="457200" y="1989177"/>
            <a:ext cx="8229600" cy="1446550"/>
          </a:xfrm>
          <a:prstGeom prst="rect">
            <a:avLst/>
          </a:prstGeom>
          <a:noFill/>
          <a:ln w="9525">
            <a:noFill/>
            <a:miter lim="800000"/>
            <a:headEnd/>
            <a:tailEnd/>
          </a:ln>
        </p:spPr>
        <p:txBody>
          <a:bodyPr>
            <a:spAutoFit/>
          </a:bodyPr>
          <a:lstStyle/>
          <a:p>
            <a:pPr>
              <a:defRPr/>
            </a:pPr>
            <a:endParaRPr lang="en-US" sz="2200" dirty="0">
              <a:latin typeface="Calibri" pitchFamily="34" charset="0"/>
              <a:ea typeface="ＭＳ Ｐゴシック"/>
              <a:cs typeface="ＭＳ Ｐゴシック"/>
            </a:endParaRPr>
          </a:p>
          <a:p>
            <a:pPr lvl="1">
              <a:buFont typeface="Arial" pitchFamily="34" charset="0"/>
              <a:buChar char="•"/>
              <a:defRPr/>
            </a:pPr>
            <a:endParaRPr lang="en-US" sz="2200" dirty="0">
              <a:latin typeface="Calibri" pitchFamily="34" charset="0"/>
              <a:ea typeface="ＭＳ Ｐゴシック"/>
              <a:cs typeface="ＭＳ Ｐゴシック"/>
            </a:endParaRPr>
          </a:p>
          <a:p>
            <a:pPr>
              <a:defRPr/>
            </a:pPr>
            <a:endParaRPr lang="en-US" sz="2200" dirty="0">
              <a:latin typeface="Calibri" pitchFamily="34" charset="0"/>
              <a:ea typeface="ＭＳ Ｐゴシック"/>
              <a:cs typeface="ＭＳ Ｐゴシック"/>
            </a:endParaRPr>
          </a:p>
          <a:p>
            <a:pPr>
              <a:defRPr/>
            </a:pPr>
            <a:endParaRPr lang="en-US" sz="2200" dirty="0">
              <a:latin typeface="Calibri" pitchFamily="34" charset="0"/>
              <a:ea typeface="ＭＳ Ｐゴシック"/>
              <a:cs typeface="ＭＳ Ｐゴシック"/>
            </a:endParaRPr>
          </a:p>
        </p:txBody>
      </p:sp>
      <p:sp>
        <p:nvSpPr>
          <p:cNvPr id="16" name="Slide Number Placeholder 1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76841F6-80E2-49DD-BBF2-1754D1FC8980}" type="slidenum">
              <a:rPr lang="en-US" sz="1200">
                <a:solidFill>
                  <a:schemeClr val="tx1">
                    <a:tint val="75000"/>
                  </a:schemeClr>
                </a:solidFill>
                <a:latin typeface="+mn-lt"/>
              </a:rPr>
              <a:pPr algn="r" fontAlgn="auto">
                <a:spcBef>
                  <a:spcPts val="0"/>
                </a:spcBef>
                <a:spcAft>
                  <a:spcPts val="0"/>
                </a:spcAft>
                <a:defRPr/>
              </a:pPr>
              <a:t>12</a:t>
            </a:fld>
            <a:endParaRPr lang="en-US" sz="1200" dirty="0">
              <a:solidFill>
                <a:schemeClr val="tx1">
                  <a:tint val="75000"/>
                </a:schemeClr>
              </a:solidFill>
              <a:latin typeface="+mn-lt"/>
            </a:endParaRPr>
          </a:p>
        </p:txBody>
      </p:sp>
      <p:graphicFrame>
        <p:nvGraphicFramePr>
          <p:cNvPr id="3" name="Diagram 2"/>
          <p:cNvGraphicFramePr/>
          <p:nvPr>
            <p:extLst>
              <p:ext uri="{D42A27DB-BD31-4B8C-83A1-F6EECF244321}">
                <p14:modId xmlns:p14="http://schemas.microsoft.com/office/powerpoint/2010/main" val="3618932687"/>
              </p:ext>
            </p:extLst>
          </p:nvPr>
        </p:nvGraphicFramePr>
        <p:xfrm>
          <a:off x="304800" y="1989176"/>
          <a:ext cx="8458200" cy="4564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43200" y="2133600"/>
            <a:ext cx="4541520" cy="2554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solidFill>
                  <a:srgbClr val="FFFFFF"/>
                </a:solidFill>
              </a:rPr>
              <a:t>When:</a:t>
            </a:r>
            <a:endParaRPr lang="en-US" dirty="0">
              <a:solidFill>
                <a:srgbClr val="FFFFFF"/>
              </a:solidFill>
            </a:endParaRPr>
          </a:p>
        </p:txBody>
      </p:sp>
      <p:sp>
        <p:nvSpPr>
          <p:cNvPr id="12" name="Rectangle 11"/>
          <p:cNvSpPr/>
          <p:nvPr/>
        </p:nvSpPr>
        <p:spPr>
          <a:xfrm>
            <a:off x="2743200" y="4483681"/>
            <a:ext cx="4561840" cy="260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solidFill>
                  <a:srgbClr val="FFFFFF"/>
                </a:solidFill>
              </a:rPr>
              <a:t>When:</a:t>
            </a:r>
            <a:endParaRPr lang="en-US" dirty="0">
              <a:solidFill>
                <a:srgbClr val="FFFFFF"/>
              </a:solidFill>
            </a:endParaRPr>
          </a:p>
        </p:txBody>
      </p:sp>
      <p:pic>
        <p:nvPicPr>
          <p:cNvPr id="10" name="Picture 4" descr="opic_blu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58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gray">
          <a:xfrm>
            <a:off x="436880" y="944563"/>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eaLnBrk="0" hangingPunct="0">
              <a:buClr>
                <a:srgbClr val="0D511D"/>
              </a:buClr>
              <a:buSzPct val="70000"/>
              <a:buFont typeface="Monotype Sorts" pitchFamily="1" charset="2"/>
              <a:buNone/>
              <a:defRPr/>
            </a:pPr>
            <a:r>
              <a:rPr lang="en-US" sz="1600" b="1" dirty="0" smtClean="0">
                <a:solidFill>
                  <a:schemeClr val="bg1"/>
                </a:solidFill>
                <a:latin typeface="+mn-lt"/>
                <a:ea typeface="ＭＳ Ｐゴシック" charset="-128"/>
              </a:rPr>
              <a:t>Many projects do not progress simply due to lack of capital for </a:t>
            </a:r>
          </a:p>
          <a:p>
            <a:pPr algn="ctr" eaLnBrk="0" hangingPunct="0">
              <a:buClr>
                <a:srgbClr val="0D511D"/>
              </a:buClr>
              <a:buSzPct val="70000"/>
              <a:buFont typeface="Monotype Sorts" pitchFamily="1" charset="2"/>
              <a:buNone/>
              <a:defRPr/>
            </a:pPr>
            <a:r>
              <a:rPr lang="en-US" sz="1600" b="1" dirty="0" smtClean="0">
                <a:solidFill>
                  <a:schemeClr val="bg1"/>
                </a:solidFill>
                <a:latin typeface="+mn-lt"/>
                <a:ea typeface="ＭＳ Ｐゴシック" charset="-128"/>
              </a:rPr>
              <a:t>development and equity risk</a:t>
            </a:r>
            <a:endParaRPr lang="en-US" sz="1600" b="1" dirty="0">
              <a:solidFill>
                <a:schemeClr val="bg1"/>
              </a:solidFill>
              <a:latin typeface="+mn-lt"/>
              <a:ea typeface="ＭＳ Ｐゴシック" charset="-128"/>
            </a:endParaRPr>
          </a:p>
        </p:txBody>
      </p:sp>
      <p:sp>
        <p:nvSpPr>
          <p:cNvPr id="15363" name="TextBox 18"/>
          <p:cNvSpPr txBox="1">
            <a:spLocks noChangeArrowheads="1"/>
          </p:cNvSpPr>
          <p:nvPr/>
        </p:nvSpPr>
        <p:spPr bwMode="auto">
          <a:xfrm>
            <a:off x="457200" y="452438"/>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600" b="1" dirty="0" smtClean="0">
                <a:latin typeface="+mj-lt"/>
              </a:rPr>
              <a:t>Solutions with Traction</a:t>
            </a:r>
            <a:endParaRPr lang="en-US" sz="2600" b="1" dirty="0">
              <a:latin typeface="+mj-lt"/>
            </a:endParaRPr>
          </a:p>
        </p:txBody>
      </p:sp>
      <p:sp>
        <p:nvSpPr>
          <p:cNvPr id="30724" name="TextBox 9"/>
          <p:cNvSpPr txBox="1">
            <a:spLocks noChangeArrowheads="1"/>
          </p:cNvSpPr>
          <p:nvPr/>
        </p:nvSpPr>
        <p:spPr bwMode="auto">
          <a:xfrm>
            <a:off x="4137354" y="2287012"/>
            <a:ext cx="4397046" cy="3416320"/>
          </a:xfrm>
          <a:prstGeom prst="rect">
            <a:avLst/>
          </a:prstGeom>
          <a:noFill/>
          <a:ln w="9525">
            <a:noFill/>
            <a:miter lim="800000"/>
            <a:headEnd/>
            <a:tailEnd/>
          </a:ln>
        </p:spPr>
        <p:txBody>
          <a:bodyPr wrap="square">
            <a:spAutoFit/>
          </a:bodyPr>
          <a:lstStyle/>
          <a:p>
            <a:pPr>
              <a:defRPr/>
            </a:pPr>
            <a:endParaRPr lang="en-US" sz="2400" dirty="0">
              <a:latin typeface="Calibri" pitchFamily="34" charset="0"/>
              <a:ea typeface="ＭＳ Ｐゴシック"/>
              <a:cs typeface="ＭＳ Ｐゴシック"/>
            </a:endParaRPr>
          </a:p>
          <a:p>
            <a:pPr marL="342900" indent="-342900">
              <a:buFont typeface="Arial" panose="020B0604020202020204" pitchFamily="34" charset="0"/>
              <a:buChar char="•"/>
              <a:defRPr/>
            </a:pPr>
            <a:r>
              <a:rPr lang="en-US" sz="2400" dirty="0" smtClean="0">
                <a:solidFill>
                  <a:schemeClr val="bg1"/>
                </a:solidFill>
                <a:latin typeface="+mn-lt"/>
                <a:ea typeface="ＭＳ Ｐゴシック"/>
                <a:cs typeface="ＭＳ Ｐゴシック"/>
              </a:rPr>
              <a:t>Aligned capital </a:t>
            </a:r>
          </a:p>
          <a:p>
            <a:pPr marL="342900" indent="-342900">
              <a:buFont typeface="Arial" panose="020B0604020202020204" pitchFamily="34" charset="0"/>
              <a:buChar char="•"/>
              <a:defRPr/>
            </a:pPr>
            <a:endParaRPr lang="en-US" sz="2400" dirty="0">
              <a:solidFill>
                <a:schemeClr val="bg1"/>
              </a:solidFill>
              <a:latin typeface="+mn-lt"/>
              <a:ea typeface="ＭＳ Ｐゴシック"/>
              <a:cs typeface="ＭＳ Ｐゴシック"/>
            </a:endParaRPr>
          </a:p>
          <a:p>
            <a:pPr marL="342900" indent="-342900">
              <a:buFont typeface="Arial" panose="020B0604020202020204" pitchFamily="34" charset="0"/>
              <a:buChar char="•"/>
              <a:defRPr/>
            </a:pPr>
            <a:r>
              <a:rPr lang="en-US" sz="2400" dirty="0" smtClean="0">
                <a:solidFill>
                  <a:schemeClr val="bg1"/>
                </a:solidFill>
                <a:latin typeface="+mn-lt"/>
                <a:ea typeface="ＭＳ Ｐゴシック"/>
                <a:cs typeface="ＭＳ Ｐゴシック"/>
              </a:rPr>
              <a:t>Demand dividends</a:t>
            </a:r>
          </a:p>
          <a:p>
            <a:pPr marL="342900" indent="-342900">
              <a:buFont typeface="Arial" panose="020B0604020202020204" pitchFamily="34" charset="0"/>
              <a:buChar char="•"/>
              <a:defRPr/>
            </a:pPr>
            <a:endParaRPr lang="en-US" sz="2400" dirty="0">
              <a:solidFill>
                <a:schemeClr val="bg1"/>
              </a:solidFill>
              <a:latin typeface="+mn-lt"/>
              <a:ea typeface="ＭＳ Ｐゴシック"/>
              <a:cs typeface="ＭＳ Ｐゴシック"/>
            </a:endParaRPr>
          </a:p>
          <a:p>
            <a:pPr marL="342900" indent="-342900">
              <a:buFont typeface="Arial" panose="020B0604020202020204" pitchFamily="34" charset="0"/>
              <a:buChar char="•"/>
              <a:defRPr/>
            </a:pPr>
            <a:r>
              <a:rPr lang="en-US" sz="2400" dirty="0" smtClean="0">
                <a:solidFill>
                  <a:schemeClr val="bg1"/>
                </a:solidFill>
                <a:latin typeface="+mn-lt"/>
                <a:ea typeface="ＭＳ Ｐゴシック"/>
                <a:cs typeface="ＭＳ Ｐゴシック"/>
              </a:rPr>
              <a:t>Green Bonds or Guarantees</a:t>
            </a:r>
          </a:p>
          <a:p>
            <a:pPr marL="342900" indent="-342900">
              <a:buFont typeface="Arial" panose="020B0604020202020204" pitchFamily="34" charset="0"/>
              <a:buChar char="•"/>
              <a:defRPr/>
            </a:pPr>
            <a:endParaRPr lang="en-US" sz="2400" dirty="0" smtClean="0">
              <a:solidFill>
                <a:schemeClr val="bg1"/>
              </a:solidFill>
              <a:latin typeface="+mn-lt"/>
              <a:ea typeface="ＭＳ Ｐゴシック"/>
              <a:cs typeface="ＭＳ Ｐゴシック"/>
            </a:endParaRPr>
          </a:p>
          <a:p>
            <a:pPr marL="342900" indent="-342900">
              <a:buFont typeface="Arial" panose="020B0604020202020204" pitchFamily="34" charset="0"/>
              <a:buChar char="•"/>
              <a:defRPr/>
            </a:pPr>
            <a:r>
              <a:rPr lang="en-US" sz="2400" dirty="0" smtClean="0">
                <a:solidFill>
                  <a:schemeClr val="bg1"/>
                </a:solidFill>
                <a:latin typeface="+mn-lt"/>
                <a:ea typeface="ＭＳ Ｐゴシック"/>
                <a:cs typeface="ＭＳ Ｐゴシック"/>
              </a:rPr>
              <a:t>More and more funds….</a:t>
            </a:r>
            <a:endParaRPr lang="en-US" sz="2400" dirty="0" smtClean="0">
              <a:solidFill>
                <a:schemeClr val="bg1"/>
              </a:solidFill>
              <a:latin typeface="+mn-lt"/>
              <a:ea typeface="ＭＳ Ｐゴシック"/>
              <a:cs typeface="ＭＳ Ｐゴシック"/>
            </a:endParaRPr>
          </a:p>
          <a:p>
            <a:pPr marL="342900" indent="-342900">
              <a:buFont typeface="Arial" panose="020B0604020202020204" pitchFamily="34" charset="0"/>
              <a:buChar char="•"/>
              <a:defRPr/>
            </a:pPr>
            <a:endParaRPr lang="en-US" sz="2400" dirty="0">
              <a:solidFill>
                <a:schemeClr val="bg1"/>
              </a:solidFill>
              <a:latin typeface="+mn-lt"/>
              <a:ea typeface="ＭＳ Ｐゴシック"/>
              <a:cs typeface="ＭＳ Ｐゴシック"/>
            </a:endParaRPr>
          </a:p>
        </p:txBody>
      </p:sp>
      <p:sp>
        <p:nvSpPr>
          <p:cNvPr id="16" name="Slide Number Placeholder 1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pic>
        <p:nvPicPr>
          <p:cNvPr id="9"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3810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MPj043894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41" y="4337470"/>
            <a:ext cx="27432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Lynnie\AppData\Local\Microsoft\Windows\Temporary Internet Files\Content.IE5\OWBLIROC\MP90044275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2103437"/>
            <a:ext cx="13128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Users\Lynnie\AppData\Local\Microsoft\Windows\Temporary Internet Files\Content.IE5\63URVOAZ\MP90040269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245" y="2382254"/>
            <a:ext cx="1371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6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IC logo.png"/>
          <p:cNvPicPr/>
          <p:nvPr/>
        </p:nvPicPr>
        <p:blipFill>
          <a:blip r:embed="rId2" cstate="print"/>
          <a:stretch>
            <a:fillRect/>
          </a:stretch>
        </p:blipFill>
        <p:spPr>
          <a:xfrm>
            <a:off x="7897495" y="440690"/>
            <a:ext cx="636905" cy="54991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59593" y="381000"/>
            <a:ext cx="1065530" cy="647065"/>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121" y="457200"/>
            <a:ext cx="792480" cy="502285"/>
          </a:xfrm>
          <a:prstGeom prst="rect">
            <a:avLst/>
          </a:prstGeom>
          <a:noFill/>
          <a:ln>
            <a:noFill/>
          </a:ln>
        </p:spPr>
      </p:pic>
      <p:pic>
        <p:nvPicPr>
          <p:cNvPr id="6" name="Picture 5" descr="C:\Users\ltabe\AppData\Local\Microsoft\Windows\Temporary Internet Files\Content.Word\DEG_Logo_4c.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51485"/>
            <a:ext cx="1143000" cy="539115"/>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0423" y="457200"/>
            <a:ext cx="617220" cy="458470"/>
          </a:xfrm>
          <a:prstGeom prst="rect">
            <a:avLst/>
          </a:prstGeom>
          <a:noFill/>
          <a:ln>
            <a:noFill/>
          </a:ln>
        </p:spPr>
      </p:pic>
      <p:pic>
        <p:nvPicPr>
          <p:cNvPr id="8" name="Image 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4910" y="457200"/>
            <a:ext cx="891540" cy="449580"/>
          </a:xfrm>
          <a:prstGeom prst="rect">
            <a:avLst/>
          </a:prstGeom>
          <a:noFill/>
          <a:ln>
            <a:noFill/>
          </a:ln>
        </p:spPr>
      </p:pic>
      <p:sp>
        <p:nvSpPr>
          <p:cNvPr id="9" name="Rectangle 8"/>
          <p:cNvSpPr/>
          <p:nvPr/>
        </p:nvSpPr>
        <p:spPr>
          <a:xfrm>
            <a:off x="354807" y="1038225"/>
            <a:ext cx="8222337" cy="5985485"/>
          </a:xfrm>
          <a:prstGeom prst="rect">
            <a:avLst/>
          </a:prstGeom>
        </p:spPr>
        <p:txBody>
          <a:bodyPr wrap="square">
            <a:spAutoFit/>
          </a:bodyPr>
          <a:lstStyle/>
          <a:p>
            <a:pPr marL="0" marR="0" algn="ctr">
              <a:lnSpc>
                <a:spcPct val="115000"/>
              </a:lnSpc>
              <a:spcBef>
                <a:spcPts val="0"/>
              </a:spcBef>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Important Features of Bankable Power Purchase Agreements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Renewable Energy Power Projects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bankable power purchase agreement (PPA) is essentially a long term offtake agreement executed with a creditworthy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having a sufficient tenor to enable repayment of debt by providing an adequate and predictable revenue stream.  The following are important features to include or consider in such agreements.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Dispatch Risk: </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There are two structures generally-accepted by lenders for mitigating the risk that the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may not dispatch the generating facility.</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spcBef>
                <a:spcPts val="0"/>
              </a:spcBef>
              <a:spcAft>
                <a:spcPts val="0"/>
              </a:spcAft>
              <a:buFont typeface="+mj-lt"/>
              <a:buAutoNum type="alphaLcPeriod"/>
            </a:pP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Take or Pay</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pays a fixed tariff comprising a capacity charge (a fixed amount that is paid for available capacity (no dispatch required) and an output charge (an amount paid in respect of energy actually delivered). This permits the power producer to cover its fixed costs with the capacity charge, including debt service, fixed operating costs, and an agreed equity return.</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15000"/>
              </a:lnSpc>
              <a:spcBef>
                <a:spcPts val="0"/>
              </a:spcBef>
              <a:spcAft>
                <a:spcPts val="0"/>
              </a:spcAft>
              <a:buFont typeface="+mj-lt"/>
              <a:buAutoNum type="alphaLcPeriod"/>
            </a:pPr>
            <a:r>
              <a:rPr lang="en-US" sz="11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Take and Pay</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(typical for wind and solar):  The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must take, and pay a fixed tariff for all energy delivered (no dispatch required).  If energy cannot be physically taken by the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output is “curtailed”, energy will be calculated and paid for on a “deemed” delivered basis.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228600">
              <a:lnSpc>
                <a:spcPct val="115000"/>
              </a:lnSpc>
              <a:spcBef>
                <a:spcPts val="0"/>
              </a:spcBef>
              <a:spcAft>
                <a:spcPts val="0"/>
              </a:spcAft>
              <a:buFont typeface="+mj-lt"/>
              <a:buAutoNum type="arabicPeriod"/>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Fixed Tariff:</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 is important that the revenue of any PPA, whether “take or pay” or “take and pay”, be a fixed amount per kWh generated to adequately cover the cost of operating the facility, repay the debt and provide a reasonable return on equity.</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buFont typeface="+mj-lt"/>
              <a:buAutoNum type="arabicPeriod"/>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Foreign Exchange:</a:t>
            </a: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order to avoid subjecting the power producer to currency risk, the PPA should be either denominated in or linked to an exchange rate of the currency of the power producer’s debt, and there should be no limitation or additional approvals required to transfer funds to offshore accounts as required.</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228600">
              <a:lnSpc>
                <a:spcPct val="115000"/>
              </a:lnSpc>
              <a:spcBef>
                <a:spcPts val="0"/>
              </a:spcBef>
              <a:spcAft>
                <a:spcPts val="0"/>
              </a:spcAft>
              <a:buFont typeface="+mj-lt"/>
              <a:buAutoNum type="arabicPeriod"/>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1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Change in Law/Change in Tax:</a:t>
            </a:r>
            <a:r>
              <a:rPr lang="en-US"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agreement should explicitly state which party takes the risk of the law or tax regime changing after the date of the agreement in such a way as to diminish the economic returns of the transaction for such party (e.g., increase in taxes on power producers reducing the producer’s returns). In order for PPAs to be bankable, most lenders require the </a:t>
            </a:r>
            <a:r>
              <a:rPr lang="en-US"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take this risk.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559593" y="990600"/>
            <a:ext cx="8043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676400"/>
            <a:ext cx="8043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997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IC logo.png"/>
          <p:cNvPicPr/>
          <p:nvPr/>
        </p:nvPicPr>
        <p:blipFill>
          <a:blip r:embed="rId2" cstate="print"/>
          <a:stretch>
            <a:fillRect/>
          </a:stretch>
        </p:blipFill>
        <p:spPr>
          <a:xfrm>
            <a:off x="7897495" y="440690"/>
            <a:ext cx="636905" cy="54991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59593" y="381000"/>
            <a:ext cx="1065530" cy="647065"/>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121" y="457200"/>
            <a:ext cx="792480" cy="502285"/>
          </a:xfrm>
          <a:prstGeom prst="rect">
            <a:avLst/>
          </a:prstGeom>
          <a:noFill/>
          <a:ln>
            <a:noFill/>
          </a:ln>
        </p:spPr>
      </p:pic>
      <p:pic>
        <p:nvPicPr>
          <p:cNvPr id="6" name="Picture 5" descr="C:\Users\ltabe\AppData\Local\Microsoft\Windows\Temporary Internet Files\Content.Word\DEG_Logo_4c.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51485"/>
            <a:ext cx="1143000" cy="539115"/>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0423" y="457200"/>
            <a:ext cx="617220" cy="458470"/>
          </a:xfrm>
          <a:prstGeom prst="rect">
            <a:avLst/>
          </a:prstGeom>
          <a:noFill/>
          <a:ln>
            <a:noFill/>
          </a:ln>
        </p:spPr>
      </p:pic>
      <p:pic>
        <p:nvPicPr>
          <p:cNvPr id="8" name="Image 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4910" y="457200"/>
            <a:ext cx="891540" cy="449580"/>
          </a:xfrm>
          <a:prstGeom prst="rect">
            <a:avLst/>
          </a:prstGeom>
          <a:noFill/>
          <a:ln>
            <a:noFill/>
          </a:ln>
        </p:spPr>
      </p:pic>
      <p:sp>
        <p:nvSpPr>
          <p:cNvPr id="9" name="Rectangle 8"/>
          <p:cNvSpPr/>
          <p:nvPr/>
        </p:nvSpPr>
        <p:spPr>
          <a:xfrm>
            <a:off x="354807" y="1038225"/>
            <a:ext cx="8222337" cy="924099"/>
          </a:xfrm>
          <a:prstGeom prst="rect">
            <a:avLst/>
          </a:prstGeom>
        </p:spPr>
        <p:txBody>
          <a:bodyPr wrap="square">
            <a:spAutoFit/>
          </a:bodyPr>
          <a:lstStyle/>
          <a:p>
            <a:pPr marL="0" marR="0" algn="ctr">
              <a:lnSpc>
                <a:spcPct val="115000"/>
              </a:lnSpc>
              <a:spcBef>
                <a:spcPts val="0"/>
              </a:spcBef>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Important Features of Bankable Power Purchase Agreements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Renewable Energy Power </a:t>
            </a:r>
            <a:r>
              <a:rPr lang="en-US"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Projects  (continued)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559593" y="990600"/>
            <a:ext cx="8043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1676400"/>
            <a:ext cx="8043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1752600"/>
            <a:ext cx="8305800" cy="4748801"/>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5"/>
            </a:pPr>
            <a:r>
              <a:rPr lang="en-US" sz="1100" b="1" u="sng" dirty="0" smtClean="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Force </a:t>
            </a: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Majeure:</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agreement should excuse the power producer from performing its obligations if a force majeure event (an event beyond the reasonable control of such party) prevents such performance.  The allocation of costs and risk of loss associated with a force majeure event will depend on the availability of insurance and in some cases the degree of political risk in the country/region.</a:t>
            </a:r>
          </a:p>
          <a:p>
            <a:pPr marL="342900" marR="0" indent="-342900">
              <a:lnSpc>
                <a:spcPct val="115000"/>
              </a:lnSpc>
              <a:spcBef>
                <a:spcPts val="0"/>
              </a:spcBef>
              <a:spcAft>
                <a:spcPts val="0"/>
              </a:spcAft>
              <a:buFont typeface="+mj-lt"/>
              <a:buAutoNum type="arabicPeriod" startAt="5"/>
            </a:pPr>
            <a:endPar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Dispute Resolution:</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agreement should provide for offshore arbitration, in a neutral location, under rules generally acceptable to the international community (e.g. UNCITRAL or LCIA or ICC).</a:t>
            </a:r>
          </a:p>
          <a:p>
            <a:pPr marL="342900" marR="0" indent="-342900">
              <a:lnSpc>
                <a:spcPct val="115000"/>
              </a:lnSpc>
              <a:spcBef>
                <a:spcPts val="0"/>
              </a:spcBef>
              <a:spcAft>
                <a:spcPts val="0"/>
              </a:spcAft>
              <a:buFont typeface="+mj-lt"/>
              <a:buAutoNum type="arabicPeriod" startAt="5"/>
            </a:pPr>
            <a:endPar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Termination and Termination Payments:</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PPA should set out clearly the basis on which either party may terminate the PPA.  Termination by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may leave the project with no access to the market and thus should be limited to significant events. The agreement should provide that if the PPA is terminated for any reason, then in case of transfer of the facility to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shall provide a termination payment at least equal to the full amount of the power producer’s outstanding bank debt, and in the case of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offtaker’s</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default, a return on equity.</a:t>
            </a:r>
          </a:p>
          <a:p>
            <a:pPr marL="342900" marR="0" indent="-342900">
              <a:lnSpc>
                <a:spcPct val="115000"/>
              </a:lnSpc>
              <a:spcBef>
                <a:spcPts val="0"/>
              </a:spcBef>
              <a:spcAft>
                <a:spcPts val="0"/>
              </a:spcAft>
              <a:buFont typeface="+mj-lt"/>
              <a:buAutoNum type="arabicPeriod" startAt="5"/>
            </a:pPr>
            <a:endPar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Assignment:</a:t>
            </a:r>
            <a:r>
              <a:rPr lang="en-US" sz="1100" b="1"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PPA should allow collateral assignment of the agreement to the power producer’s lenders with the right to receive notice of any default and to cure such default.  Additional step-in rights are generally set forth in a separate direct agreement between the lenders and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15000"/>
              </a:lnSpc>
              <a:spcBef>
                <a:spcPts val="0"/>
              </a:spcBef>
              <a:spcAft>
                <a:spcPts val="0"/>
              </a:spcAft>
              <a:buFont typeface="+mj-lt"/>
              <a:buAutoNum type="arabicPeriod" startAt="5"/>
            </a:pPr>
            <a:endPar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1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Payment Support:</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Depending upon the size of the project and the creditworthiness of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and the development of the energy sector in a certain country, short term liquidity instrument, a liquidity facility and/or a sovereign guaranty will be required to support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offtaker’s</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payment obligations.</a:t>
            </a:r>
          </a:p>
          <a:p>
            <a:pPr marL="342900" marR="0" indent="-342900">
              <a:lnSpc>
                <a:spcPct val="115000"/>
              </a:lnSpc>
              <a:spcBef>
                <a:spcPts val="0"/>
              </a:spcBef>
              <a:spcAft>
                <a:spcPts val="0"/>
              </a:spcAft>
              <a:buFont typeface="+mj-lt"/>
              <a:buAutoNum type="arabicPeriod" startAt="5"/>
            </a:pPr>
            <a:endPar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1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Transmission/Interconnection Risk:</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The PPA should indicate which party bears the risk of connecting the facility with the grid and transmitting power to the nearest substation.  The more significant these risks (due to terrain, distance, populated areas), the more the lenders will require the </a:t>
            </a:r>
            <a:r>
              <a:rPr lang="en-US" sz="11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offtaker</a:t>
            </a:r>
            <a:r>
              <a:rPr lang="en-US" sz="11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to bear all or a significant portion thereof.</a:t>
            </a:r>
            <a:endParaRPr lang="en-US" sz="1100" dirty="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37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gray">
          <a:xfrm>
            <a:off x="457200" y="1066800"/>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eaLnBrk="0" fontAlgn="auto" hangingPunct="0">
              <a:spcBef>
                <a:spcPts val="0"/>
              </a:spcBef>
              <a:spcAft>
                <a:spcPts val="0"/>
              </a:spcAft>
              <a:buClr>
                <a:srgbClr val="0D511D"/>
              </a:buClr>
              <a:buSzPct val="70000"/>
              <a:buFont typeface="Monotype Sorts" pitchFamily="1" charset="2"/>
              <a:buNone/>
              <a:defRPr/>
            </a:pPr>
            <a:r>
              <a:rPr lang="en-US" sz="1600" b="1" dirty="0">
                <a:solidFill>
                  <a:schemeClr val="bg1"/>
                </a:solidFill>
                <a:latin typeface="+mn-lt"/>
                <a:ea typeface="ＭＳ Ｐゴシック" charset="-128"/>
              </a:rPr>
              <a:t>OPIC can provide limited recourse fixed-rate debt financing  of up to $250 million per project and with up to 20 year tenors.</a:t>
            </a:r>
          </a:p>
        </p:txBody>
      </p:sp>
      <p:sp>
        <p:nvSpPr>
          <p:cNvPr id="17411" name="TextBox 18"/>
          <p:cNvSpPr txBox="1">
            <a:spLocks noChangeArrowheads="1"/>
          </p:cNvSpPr>
          <p:nvPr/>
        </p:nvSpPr>
        <p:spPr bwMode="auto">
          <a:xfrm>
            <a:off x="457200" y="452438"/>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800" b="1" dirty="0">
                <a:latin typeface="+mj-lt"/>
              </a:rPr>
              <a:t>Other Attributes </a:t>
            </a:r>
            <a:r>
              <a:rPr lang="en-US" sz="2800" b="1" dirty="0" smtClean="0">
                <a:latin typeface="+mj-lt"/>
              </a:rPr>
              <a:t>of Bankable Projects</a:t>
            </a:r>
            <a:endParaRPr lang="en-US" sz="2800" b="1" dirty="0">
              <a:latin typeface="+mj-lt"/>
            </a:endParaRPr>
          </a:p>
        </p:txBody>
      </p:sp>
      <p:sp>
        <p:nvSpPr>
          <p:cNvPr id="1030" name="TextBox 9"/>
          <p:cNvSpPr txBox="1">
            <a:spLocks noChangeArrowheads="1"/>
          </p:cNvSpPr>
          <p:nvPr/>
        </p:nvSpPr>
        <p:spPr bwMode="auto">
          <a:xfrm>
            <a:off x="457200" y="2209800"/>
            <a:ext cx="8229600" cy="4339650"/>
          </a:xfrm>
          <a:prstGeom prst="rect">
            <a:avLst/>
          </a:prstGeom>
          <a:noFill/>
          <a:ln w="9525">
            <a:noFill/>
            <a:miter lim="800000"/>
            <a:headEnd/>
            <a:tailEnd/>
          </a:ln>
        </p:spPr>
        <p:txBody>
          <a:bodyPr>
            <a:spAutoFit/>
          </a:bodyPr>
          <a:lstStyle/>
          <a:p>
            <a:pPr marL="174625" indent="-174625" defTabSz="887413" fontAlgn="auto">
              <a:spcBef>
                <a:spcPts val="0"/>
              </a:spcBef>
              <a:spcAft>
                <a:spcPts val="0"/>
              </a:spcAft>
              <a:buClr>
                <a:schemeClr val="tx2"/>
              </a:buClr>
              <a:buSzPct val="85000"/>
              <a:buFont typeface="Wingdings" pitchFamily="2" charset="2"/>
              <a:buChar char="ü"/>
              <a:defRPr/>
            </a:pPr>
            <a:r>
              <a:rPr lang="en-US" sz="2000" b="1" dirty="0">
                <a:solidFill>
                  <a:schemeClr val="tx2">
                    <a:lumMod val="75000"/>
                  </a:schemeClr>
                </a:solidFill>
                <a:latin typeface="Calibri" panose="020F0502020204030204" pitchFamily="34" charset="0"/>
              </a:rPr>
              <a:t>Creditworthy </a:t>
            </a:r>
            <a:r>
              <a:rPr lang="en-US" sz="2000" dirty="0" err="1">
                <a:latin typeface="Calibri" panose="020F0502020204030204" pitchFamily="34" charset="0"/>
              </a:rPr>
              <a:t>offtaker</a:t>
            </a:r>
            <a:endParaRPr lang="en-US" sz="2000" dirty="0">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endParaRPr lang="en-US" sz="2000" b="1" dirty="0" smtClean="0">
              <a:solidFill>
                <a:schemeClr val="tx2">
                  <a:lumMod val="75000"/>
                </a:schemeClr>
              </a:solidFill>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r>
              <a:rPr lang="en-US" sz="2000" b="1" dirty="0" smtClean="0">
                <a:solidFill>
                  <a:schemeClr val="tx2">
                    <a:lumMod val="75000"/>
                  </a:schemeClr>
                </a:solidFill>
                <a:latin typeface="Calibri" panose="020F0502020204030204" pitchFamily="34" charset="0"/>
              </a:rPr>
              <a:t>Equity </a:t>
            </a:r>
            <a:r>
              <a:rPr lang="en-US" sz="2000" dirty="0">
                <a:latin typeface="Calibri" panose="020F0502020204030204" pitchFamily="34" charset="0"/>
              </a:rPr>
              <a:t>requirement</a:t>
            </a:r>
          </a:p>
          <a:p>
            <a:pPr marL="174625" indent="-174625" defTabSz="887413" fontAlgn="auto">
              <a:spcBef>
                <a:spcPts val="0"/>
              </a:spcBef>
              <a:spcAft>
                <a:spcPts val="0"/>
              </a:spcAft>
              <a:buClr>
                <a:schemeClr val="tx2"/>
              </a:buClr>
              <a:buSzPct val="85000"/>
              <a:buFont typeface="Wingdings" pitchFamily="2" charset="2"/>
              <a:buChar char="ü"/>
              <a:defRPr/>
            </a:pPr>
            <a:endParaRPr lang="en-US" sz="2000" dirty="0">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r>
              <a:rPr lang="en-US" sz="2000" dirty="0">
                <a:latin typeface="Calibri" panose="020F0502020204030204" pitchFamily="34" charset="0"/>
              </a:rPr>
              <a:t>Experienced and committed </a:t>
            </a:r>
            <a:r>
              <a:rPr lang="en-US" sz="2000" b="1" dirty="0">
                <a:solidFill>
                  <a:schemeClr val="tx2">
                    <a:lumMod val="75000"/>
                  </a:schemeClr>
                </a:solidFill>
                <a:latin typeface="Calibri" panose="020F0502020204030204" pitchFamily="34" charset="0"/>
              </a:rPr>
              <a:t>management</a:t>
            </a:r>
            <a:r>
              <a:rPr lang="en-US" sz="2000" dirty="0">
                <a:solidFill>
                  <a:schemeClr val="tx2">
                    <a:lumMod val="75000"/>
                  </a:schemeClr>
                </a:solidFill>
                <a:latin typeface="Calibri" panose="020F0502020204030204" pitchFamily="34" charset="0"/>
              </a:rPr>
              <a:t> </a:t>
            </a:r>
            <a:r>
              <a:rPr lang="en-US" sz="2000" dirty="0">
                <a:latin typeface="Calibri" panose="020F0502020204030204" pitchFamily="34" charset="0"/>
              </a:rPr>
              <a:t>team</a:t>
            </a:r>
          </a:p>
          <a:p>
            <a:pPr marL="174625" indent="-174625" defTabSz="887413" fontAlgn="auto">
              <a:spcBef>
                <a:spcPts val="0"/>
              </a:spcBef>
              <a:spcAft>
                <a:spcPts val="0"/>
              </a:spcAft>
              <a:buClr>
                <a:schemeClr val="tx2"/>
              </a:buClr>
              <a:buSzPct val="85000"/>
              <a:buFont typeface="Wingdings" pitchFamily="2" charset="2"/>
              <a:buChar char="ü"/>
              <a:defRPr/>
            </a:pPr>
            <a:endParaRPr lang="en-US" sz="2000" b="1" dirty="0">
              <a:solidFill>
                <a:schemeClr val="tx2"/>
              </a:solidFill>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r>
              <a:rPr lang="en-US" sz="2000" dirty="0">
                <a:latin typeface="Calibri" panose="020F0502020204030204" pitchFamily="34" charset="0"/>
              </a:rPr>
              <a:t>Proven</a:t>
            </a:r>
            <a:r>
              <a:rPr lang="en-US" sz="2000" b="1" dirty="0">
                <a:solidFill>
                  <a:schemeClr val="tx2"/>
                </a:solidFill>
                <a:latin typeface="Calibri" panose="020F0502020204030204" pitchFamily="34" charset="0"/>
              </a:rPr>
              <a:t> </a:t>
            </a:r>
            <a:r>
              <a:rPr lang="en-US" sz="2000" b="1" dirty="0">
                <a:solidFill>
                  <a:schemeClr val="tx2">
                    <a:lumMod val="75000"/>
                  </a:schemeClr>
                </a:solidFill>
                <a:latin typeface="Calibri" panose="020F0502020204030204" pitchFamily="34" charset="0"/>
              </a:rPr>
              <a:t>technology </a:t>
            </a:r>
            <a:r>
              <a:rPr lang="en-US" sz="2000" dirty="0">
                <a:latin typeface="Calibri" panose="020F0502020204030204" pitchFamily="34" charset="0"/>
              </a:rPr>
              <a:t>and creditworthy </a:t>
            </a:r>
            <a:r>
              <a:rPr lang="en-US" sz="2000" b="1" dirty="0">
                <a:solidFill>
                  <a:schemeClr val="tx2">
                    <a:lumMod val="75000"/>
                  </a:schemeClr>
                </a:solidFill>
                <a:latin typeface="Calibri" panose="020F0502020204030204" pitchFamily="34" charset="0"/>
              </a:rPr>
              <a:t>EPC contractor</a:t>
            </a:r>
            <a:r>
              <a:rPr lang="en-US" sz="2000" dirty="0">
                <a:latin typeface="Calibri" panose="020F0502020204030204" pitchFamily="34" charset="0"/>
              </a:rPr>
              <a:t> with a strong track record</a:t>
            </a:r>
          </a:p>
          <a:p>
            <a:pPr marL="174625" indent="-174625" defTabSz="887413" fontAlgn="auto">
              <a:spcBef>
                <a:spcPts val="0"/>
              </a:spcBef>
              <a:spcAft>
                <a:spcPts val="0"/>
              </a:spcAft>
              <a:buClr>
                <a:schemeClr val="tx2"/>
              </a:buClr>
              <a:buSzPct val="85000"/>
              <a:buFont typeface="Wingdings" pitchFamily="2" charset="2"/>
              <a:buChar char="ü"/>
              <a:defRPr/>
            </a:pPr>
            <a:endParaRPr lang="en-US" sz="2000" dirty="0">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r>
              <a:rPr lang="en-US" sz="2000" dirty="0" smtClean="0">
                <a:solidFill>
                  <a:schemeClr val="bg2">
                    <a:lumMod val="60000"/>
                    <a:lumOff val="40000"/>
                  </a:schemeClr>
                </a:solidFill>
                <a:latin typeface="Calibri" panose="020F0502020204030204" pitchFamily="34" charset="0"/>
              </a:rPr>
              <a:t>Ample availability </a:t>
            </a:r>
            <a:r>
              <a:rPr lang="en-US" sz="2000" dirty="0">
                <a:latin typeface="Calibri" panose="020F0502020204030204" pitchFamily="34" charset="0"/>
              </a:rPr>
              <a:t>of renewable </a:t>
            </a:r>
            <a:r>
              <a:rPr lang="en-US" sz="2000" b="1" dirty="0">
                <a:solidFill>
                  <a:schemeClr val="tx2">
                    <a:lumMod val="75000"/>
                  </a:schemeClr>
                </a:solidFill>
                <a:latin typeface="Calibri" panose="020F0502020204030204" pitchFamily="34" charset="0"/>
              </a:rPr>
              <a:t>resource</a:t>
            </a:r>
          </a:p>
          <a:p>
            <a:pPr marL="174625" indent="-174625" defTabSz="887413" fontAlgn="auto">
              <a:spcBef>
                <a:spcPts val="0"/>
              </a:spcBef>
              <a:spcAft>
                <a:spcPts val="0"/>
              </a:spcAft>
              <a:buClr>
                <a:schemeClr val="tx2"/>
              </a:buClr>
              <a:buSzPct val="85000"/>
              <a:buFont typeface="Wingdings" pitchFamily="2" charset="2"/>
              <a:buChar char="ü"/>
              <a:defRPr/>
            </a:pPr>
            <a:endParaRPr lang="en-US" sz="2000" dirty="0">
              <a:latin typeface="Calibri" panose="020F0502020204030204" pitchFamily="34" charset="0"/>
            </a:endParaRPr>
          </a:p>
          <a:p>
            <a:pPr marL="174625" indent="-174625" defTabSz="887413" fontAlgn="auto">
              <a:spcBef>
                <a:spcPts val="0"/>
              </a:spcBef>
              <a:spcAft>
                <a:spcPts val="0"/>
              </a:spcAft>
              <a:buClr>
                <a:schemeClr val="tx2"/>
              </a:buClr>
              <a:buSzPct val="85000"/>
              <a:buFont typeface="Wingdings" pitchFamily="2" charset="2"/>
              <a:buChar char="ü"/>
              <a:defRPr/>
            </a:pPr>
            <a:r>
              <a:rPr lang="en-US" sz="2000" dirty="0" smtClean="0">
                <a:latin typeface="Calibri" panose="020F0502020204030204" pitchFamily="34" charset="0"/>
              </a:rPr>
              <a:t>Financial projections </a:t>
            </a:r>
            <a:r>
              <a:rPr lang="en-US" sz="2000" dirty="0">
                <a:latin typeface="Calibri" panose="020F0502020204030204" pitchFamily="34" charset="0"/>
              </a:rPr>
              <a:t>exhibiting strong cash flows and maintenance of minimum </a:t>
            </a:r>
            <a:r>
              <a:rPr lang="en-US" sz="2000" b="1" dirty="0">
                <a:solidFill>
                  <a:schemeClr val="tx2">
                    <a:lumMod val="75000"/>
                  </a:schemeClr>
                </a:solidFill>
                <a:latin typeface="Calibri" panose="020F0502020204030204" pitchFamily="34" charset="0"/>
              </a:rPr>
              <a:t>DSCRs</a:t>
            </a:r>
            <a:endParaRPr lang="en-US" sz="2000" dirty="0">
              <a:latin typeface="Calibri" panose="020F0502020204030204" pitchFamily="34" charset="0"/>
              <a:ea typeface="ＭＳ Ｐゴシック" charset="-128"/>
            </a:endParaRPr>
          </a:p>
          <a:p>
            <a:pPr fontAlgn="auto">
              <a:spcBef>
                <a:spcPts val="0"/>
              </a:spcBef>
              <a:spcAft>
                <a:spcPts val="0"/>
              </a:spcAft>
              <a:defRPr/>
            </a:pPr>
            <a:endParaRPr lang="en-US" sz="1600" dirty="0">
              <a:latin typeface="+mn-lt"/>
              <a:ea typeface="ＭＳ Ｐゴシック" charset="-128"/>
            </a:endParaRPr>
          </a:p>
        </p:txBody>
      </p:sp>
      <p:sp>
        <p:nvSpPr>
          <p:cNvPr id="16" name="Slide Number Placeholder 1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517705-9B27-4E20-ADE5-204557C07553}" type="slidenum">
              <a:rPr lang="en-US" sz="1200">
                <a:solidFill>
                  <a:schemeClr val="tx1">
                    <a:tint val="75000"/>
                  </a:schemeClr>
                </a:solidFill>
                <a:latin typeface="+mn-lt"/>
              </a:rPr>
              <a:pPr algn="r" fontAlgn="auto">
                <a:spcBef>
                  <a:spcPts val="0"/>
                </a:spcBef>
                <a:spcAft>
                  <a:spcPts val="0"/>
                </a:spcAft>
                <a:defRPr/>
              </a:pPr>
              <a:t>16</a:t>
            </a:fld>
            <a:endParaRPr lang="en-US" sz="1200" dirty="0">
              <a:solidFill>
                <a:schemeClr val="tx1">
                  <a:tint val="75000"/>
                </a:schemeClr>
              </a:solidFill>
              <a:latin typeface="+mn-lt"/>
            </a:endParaRPr>
          </a:p>
        </p:txBody>
      </p:sp>
      <p:pic>
        <p:nvPicPr>
          <p:cNvPr id="6"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8763000" y="6553200"/>
            <a:ext cx="381000" cy="304800"/>
          </a:xfrm>
        </p:spPr>
        <p:txBody>
          <a:bodyPr anchor="ctr"/>
          <a:lstStyle/>
          <a:p>
            <a:pPr algn="ctr">
              <a:defRPr/>
            </a:pPr>
            <a:fld id="{DD716952-B9D5-4760-A8FA-9A2002E3B24B}" type="slidenum">
              <a:rPr lang="en-US">
                <a:solidFill>
                  <a:srgbClr val="FFFFFF"/>
                </a:solidFill>
                <a:latin typeface="+mj-lt"/>
              </a:rPr>
              <a:pPr algn="ctr">
                <a:defRPr/>
              </a:pPr>
              <a:t>17</a:t>
            </a:fld>
            <a:endParaRPr lang="en-US" dirty="0">
              <a:solidFill>
                <a:srgbClr val="FFFFFF"/>
              </a:solidFill>
              <a:latin typeface="+mj-lt"/>
            </a:endParaRPr>
          </a:p>
        </p:txBody>
      </p:sp>
      <p:sp>
        <p:nvSpPr>
          <p:cNvPr id="14" name="Rectangle 13"/>
          <p:cNvSpPr/>
          <p:nvPr/>
        </p:nvSpPr>
        <p:spPr>
          <a:xfrm>
            <a:off x="304800" y="304800"/>
            <a:ext cx="8534400" cy="6248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8438" name="Title 7"/>
          <p:cNvSpPr>
            <a:spLocks noGrp="1"/>
          </p:cNvSpPr>
          <p:nvPr>
            <p:ph type="title"/>
          </p:nvPr>
        </p:nvSpPr>
        <p:spPr bwMode="auto">
          <a:xfrm>
            <a:off x="480216" y="1828800"/>
            <a:ext cx="8183563" cy="685800"/>
          </a:xfrm>
        </p:spPr>
        <p:txBody>
          <a:bodyPr wrap="square" lIns="91440" tIns="45720" rIns="91440" bIns="45720" numCol="1" anchorCtr="0" compatLnSpc="1">
            <a:prstTxWarp prst="textNoShape">
              <a:avLst/>
            </a:prstTxWarp>
            <a:normAutofit fontScale="90000"/>
          </a:bodyPr>
          <a:lstStyle/>
          <a:p>
            <a:pPr algn="ctr" eaLnBrk="1" hangingPunct="1"/>
            <a:r>
              <a:rPr lang="en-US" sz="2600" dirty="0" smtClean="0">
                <a:solidFill>
                  <a:schemeClr val="bg1"/>
                </a:solidFill>
                <a:effectLst/>
              </a:rPr>
              <a:t/>
            </a:r>
            <a:br>
              <a:rPr lang="en-US" sz="2600" dirty="0" smtClean="0">
                <a:solidFill>
                  <a:schemeClr val="bg1"/>
                </a:solidFill>
                <a:effectLst/>
              </a:rPr>
            </a:br>
            <a:r>
              <a:rPr lang="en-US" sz="2600" dirty="0">
                <a:solidFill>
                  <a:schemeClr val="bg1"/>
                </a:solidFill>
                <a:effectLst/>
              </a:rPr>
              <a:t/>
            </a:r>
            <a:br>
              <a:rPr lang="en-US" sz="2600" dirty="0">
                <a:solidFill>
                  <a:schemeClr val="bg1"/>
                </a:solidFill>
                <a:effectLst/>
              </a:rPr>
            </a:br>
            <a:r>
              <a:rPr lang="en-US" sz="3100" dirty="0" smtClean="0">
                <a:solidFill>
                  <a:schemeClr val="bg2"/>
                </a:solidFill>
                <a:effectLst/>
              </a:rPr>
              <a:t>Thank You</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85146325"/>
              </p:ext>
            </p:extLst>
          </p:nvPr>
        </p:nvGraphicFramePr>
        <p:xfrm>
          <a:off x="1219200" y="2895600"/>
          <a:ext cx="6858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opic_blu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4617" y="590550"/>
            <a:ext cx="12747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228600"/>
            <a:ext cx="8534400" cy="64008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buClr>
                <a:schemeClr val="hlink"/>
              </a:buClr>
              <a:buSzPct val="90000"/>
              <a:defRPr/>
            </a:pPr>
            <a:endParaRPr lang="en-US" altLang="en-US" sz="2200" dirty="0" smtClean="0">
              <a:cs typeface="Times New Roman" pitchFamily="18" charset="0"/>
            </a:endParaRPr>
          </a:p>
          <a:p>
            <a:pPr>
              <a:lnSpc>
                <a:spcPct val="90000"/>
              </a:lnSpc>
              <a:buClr>
                <a:schemeClr val="hlink"/>
              </a:buClr>
              <a:buSzPct val="90000"/>
              <a:defRPr/>
            </a:pPr>
            <a:endParaRPr lang="en-US" altLang="en-US" sz="2200" dirty="0" smtClean="0">
              <a:cs typeface="Times New Roman" pitchFamily="18" charset="0"/>
            </a:endParaRPr>
          </a:p>
          <a:p>
            <a:pPr>
              <a:lnSpc>
                <a:spcPct val="90000"/>
              </a:lnSpc>
              <a:buClr>
                <a:schemeClr val="hlink"/>
              </a:buClr>
              <a:buSzPct val="90000"/>
              <a:defRPr/>
            </a:pPr>
            <a:endParaRPr lang="en-US" altLang="en-US" sz="2200" dirty="0" smtClean="0">
              <a:cs typeface="Times New Roman" pitchFamily="18" charset="0"/>
            </a:endParaRPr>
          </a:p>
          <a:p>
            <a:pPr>
              <a:lnSpc>
                <a:spcPct val="90000"/>
              </a:lnSpc>
              <a:buClr>
                <a:schemeClr val="hlink"/>
              </a:buClr>
              <a:buSzPct val="90000"/>
              <a:defRPr/>
            </a:pPr>
            <a:endParaRPr lang="en-US" altLang="en-US" sz="2200" dirty="0">
              <a:cs typeface="Times New Roman" pitchFamily="18" charset="0"/>
            </a:endParaRPr>
          </a:p>
          <a:p>
            <a:pPr>
              <a:lnSpc>
                <a:spcPct val="90000"/>
              </a:lnSpc>
              <a:buClr>
                <a:schemeClr val="hlink"/>
              </a:buClr>
              <a:buSzPct val="90000"/>
              <a:defRPr/>
            </a:pPr>
            <a:r>
              <a:rPr lang="en-US" altLang="en-US" sz="2200" dirty="0" smtClean="0">
                <a:cs typeface="Times New Roman" pitchFamily="18" charset="0"/>
              </a:rPr>
              <a:t>	</a:t>
            </a:r>
          </a:p>
        </p:txBody>
      </p:sp>
      <p:sp>
        <p:nvSpPr>
          <p:cNvPr id="7" name="Slide Number Placeholder 4"/>
          <p:cNvSpPr>
            <a:spLocks noGrp="1"/>
          </p:cNvSpPr>
          <p:nvPr>
            <p:ph type="sldNum" sz="quarter" idx="12"/>
          </p:nvPr>
        </p:nvSpPr>
        <p:spPr>
          <a:xfrm>
            <a:off x="8763000" y="6553200"/>
            <a:ext cx="381000" cy="304800"/>
          </a:xfrm>
        </p:spPr>
        <p:txBody>
          <a:bodyPr anchor="ctr"/>
          <a:lstStyle/>
          <a:p>
            <a:pPr algn="ctr">
              <a:defRPr/>
            </a:pPr>
            <a:fld id="{81B808EF-2317-4DDB-AA29-03C60E77A49E}" type="slidenum">
              <a:rPr lang="en-US">
                <a:solidFill>
                  <a:srgbClr val="FFFFFF"/>
                </a:solidFill>
                <a:latin typeface="+mj-lt"/>
              </a:rPr>
              <a:pPr algn="ctr">
                <a:defRPr/>
              </a:pPr>
              <a:t>2</a:t>
            </a:fld>
            <a:endParaRPr lang="en-US" dirty="0">
              <a:solidFill>
                <a:srgbClr val="FFFFFF"/>
              </a:solidFill>
              <a:latin typeface="+mj-lt"/>
            </a:endParaRPr>
          </a:p>
        </p:txBody>
      </p:sp>
      <p:pic>
        <p:nvPicPr>
          <p:cNvPr id="9221"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120" y="348808"/>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gray">
          <a:xfrm>
            <a:off x="533400" y="1174750"/>
            <a:ext cx="8229600" cy="1263650"/>
          </a:xfrm>
          <a:prstGeom prst="rect">
            <a:avLst/>
          </a:prstGeom>
          <a:solidFill>
            <a:schemeClr val="bg1">
              <a:lumMod val="75000"/>
            </a:schemeClr>
          </a:solidFill>
          <a:ln w="12700">
            <a:noFill/>
            <a:miter lim="800000"/>
            <a:headEnd/>
            <a:tailEnd/>
          </a:ln>
          <a:effectLst/>
        </p:spPr>
        <p:txBody>
          <a:bodyPr tIns="42534" bIns="41552" anchor="ctr"/>
          <a:lstStyle/>
          <a:p>
            <a:pPr algn="ctr" eaLnBrk="0" hangingPunct="0">
              <a:buClr>
                <a:srgbClr val="0D511D"/>
              </a:buClr>
              <a:buSzPct val="70000"/>
              <a:buFont typeface="Monotype Sorts" pitchFamily="1" charset="2"/>
              <a:buNone/>
              <a:defRPr/>
            </a:pPr>
            <a:r>
              <a:rPr lang="en-US" b="1" dirty="0">
                <a:solidFill>
                  <a:srgbClr val="FFFFFF"/>
                </a:solidFill>
                <a:latin typeface="+mn-lt"/>
              </a:rPr>
              <a:t>As the U.S. Government’s </a:t>
            </a:r>
            <a:r>
              <a:rPr lang="en-US" b="1" dirty="0" smtClean="0">
                <a:solidFill>
                  <a:srgbClr val="FFFFFF"/>
                </a:solidFill>
                <a:latin typeface="+mn-lt"/>
              </a:rPr>
              <a:t>development </a:t>
            </a:r>
            <a:r>
              <a:rPr lang="en-US" b="1" dirty="0">
                <a:solidFill>
                  <a:srgbClr val="FFFFFF"/>
                </a:solidFill>
                <a:latin typeface="+mn-lt"/>
              </a:rPr>
              <a:t>finance institution, OPIC mobilizes the participation of U. S. private capital to support sustainable economic development in emerging markets</a:t>
            </a:r>
          </a:p>
        </p:txBody>
      </p:sp>
      <p:sp>
        <p:nvSpPr>
          <p:cNvPr id="4" name="TextBox 3"/>
          <p:cNvSpPr txBox="1"/>
          <p:nvPr/>
        </p:nvSpPr>
        <p:spPr>
          <a:xfrm>
            <a:off x="1075998" y="462290"/>
            <a:ext cx="7172541" cy="523220"/>
          </a:xfrm>
          <a:prstGeom prst="rect">
            <a:avLst/>
          </a:prstGeom>
          <a:noFill/>
        </p:spPr>
        <p:txBody>
          <a:bodyPr wrap="none" rtlCol="0">
            <a:spAutoFit/>
          </a:bodyPr>
          <a:lstStyle/>
          <a:p>
            <a:r>
              <a:rPr lang="en-US" sz="2800" b="1" dirty="0" smtClean="0">
                <a:latin typeface="+mj-lt"/>
              </a:rPr>
              <a:t>Overseas Private Investment Corporation</a:t>
            </a:r>
            <a:endParaRPr lang="en-US" sz="2800" b="1" dirty="0">
              <a:latin typeface="+mj-lt"/>
            </a:endParaRPr>
          </a:p>
        </p:txBody>
      </p:sp>
      <p:sp>
        <p:nvSpPr>
          <p:cNvPr id="3" name="TextBox 2"/>
          <p:cNvSpPr txBox="1"/>
          <p:nvPr/>
        </p:nvSpPr>
        <p:spPr>
          <a:xfrm>
            <a:off x="533400" y="2590800"/>
            <a:ext cx="5905500" cy="3822585"/>
          </a:xfrm>
          <a:prstGeom prst="rect">
            <a:avLst/>
          </a:prstGeom>
          <a:noFill/>
        </p:spPr>
        <p:txBody>
          <a:bodyPr wrap="square" rtlCol="0">
            <a:spAutoFit/>
          </a:bodyPr>
          <a:lstStyle/>
          <a:p>
            <a:pPr>
              <a:lnSpc>
                <a:spcPct val="90000"/>
              </a:lnSpc>
              <a:buClr>
                <a:schemeClr val="hlink"/>
              </a:buClr>
              <a:buSzPct val="90000"/>
              <a:defRPr/>
            </a:pPr>
            <a:r>
              <a:rPr lang="en-US" altLang="en-US" sz="2400" dirty="0" smtClean="0">
                <a:solidFill>
                  <a:schemeClr val="bg1"/>
                </a:solidFill>
                <a:latin typeface="Calibri" panose="020F0502020204030204" pitchFamily="34" charset="0"/>
                <a:cs typeface="Calibri" panose="020F0502020204030204" pitchFamily="34" charset="0"/>
              </a:rPr>
              <a:t>Since its founding in 1971, OPIC has</a:t>
            </a:r>
          </a:p>
          <a:p>
            <a:pPr>
              <a:lnSpc>
                <a:spcPct val="90000"/>
              </a:lnSpc>
              <a:buClr>
                <a:schemeClr val="hlink"/>
              </a:buClr>
              <a:buSzPct val="90000"/>
              <a:defRPr/>
            </a:pPr>
            <a:r>
              <a:rPr lang="en-US" altLang="en-US" sz="2400" dirty="0">
                <a:solidFill>
                  <a:schemeClr val="bg1"/>
                </a:solidFill>
                <a:latin typeface="Calibri" panose="020F0502020204030204" pitchFamily="34" charset="0"/>
                <a:cs typeface="Calibri" panose="020F0502020204030204" pitchFamily="34" charset="0"/>
              </a:rPr>
              <a:t>s</a:t>
            </a:r>
            <a:r>
              <a:rPr lang="en-US" altLang="en-US" sz="2400" dirty="0" smtClean="0">
                <a:solidFill>
                  <a:schemeClr val="bg1"/>
                </a:solidFill>
                <a:latin typeface="Calibri" panose="020F0502020204030204" pitchFamily="34" charset="0"/>
                <a:cs typeface="Calibri" panose="020F0502020204030204" pitchFamily="34" charset="0"/>
              </a:rPr>
              <a:t>upported over </a:t>
            </a:r>
            <a:r>
              <a:rPr lang="en-US" altLang="en-US" sz="2400" b="1" dirty="0" smtClean="0">
                <a:solidFill>
                  <a:schemeClr val="bg1"/>
                </a:solidFill>
                <a:latin typeface="Calibri" panose="020F0502020204030204" pitchFamily="34" charset="0"/>
                <a:cs typeface="Calibri" panose="020F0502020204030204" pitchFamily="34" charset="0"/>
              </a:rPr>
              <a:t>4,000 projects</a:t>
            </a:r>
            <a:r>
              <a:rPr lang="en-US" altLang="en-US" sz="2400" dirty="0" smtClean="0">
                <a:solidFill>
                  <a:schemeClr val="bg1"/>
                </a:solidFill>
                <a:latin typeface="Calibri" panose="020F0502020204030204" pitchFamily="34" charset="0"/>
                <a:cs typeface="Calibri" panose="020F0502020204030204" pitchFamily="34" charset="0"/>
              </a:rPr>
              <a:t> and </a:t>
            </a:r>
          </a:p>
          <a:p>
            <a:pPr>
              <a:lnSpc>
                <a:spcPct val="90000"/>
              </a:lnSpc>
              <a:buClr>
                <a:schemeClr val="hlink"/>
              </a:buClr>
              <a:buSzPct val="90000"/>
              <a:defRPr/>
            </a:pPr>
            <a:r>
              <a:rPr lang="en-US" altLang="en-US" sz="2400" dirty="0">
                <a:solidFill>
                  <a:schemeClr val="bg1"/>
                </a:solidFill>
                <a:latin typeface="Calibri" panose="020F0502020204030204" pitchFamily="34" charset="0"/>
                <a:cs typeface="Calibri" panose="020F0502020204030204" pitchFamily="34" charset="0"/>
              </a:rPr>
              <a:t>p</a:t>
            </a:r>
            <a:r>
              <a:rPr lang="en-US" altLang="en-US" sz="2400" dirty="0" smtClean="0">
                <a:solidFill>
                  <a:schemeClr val="bg1"/>
                </a:solidFill>
                <a:latin typeface="Calibri" panose="020F0502020204030204" pitchFamily="34" charset="0"/>
                <a:cs typeface="Calibri" panose="020F0502020204030204" pitchFamily="34" charset="0"/>
              </a:rPr>
              <a:t>rovided almost </a:t>
            </a:r>
            <a:r>
              <a:rPr lang="en-US" altLang="en-US" sz="2400" b="1" dirty="0" smtClean="0">
                <a:solidFill>
                  <a:schemeClr val="bg1"/>
                </a:solidFill>
                <a:latin typeface="Calibri" panose="020F0502020204030204" pitchFamily="34" charset="0"/>
                <a:cs typeface="Calibri" panose="020F0502020204030204" pitchFamily="34" charset="0"/>
              </a:rPr>
              <a:t>$200 billion of investment</a:t>
            </a:r>
          </a:p>
          <a:p>
            <a:pPr>
              <a:lnSpc>
                <a:spcPct val="90000"/>
              </a:lnSpc>
              <a:buClr>
                <a:schemeClr val="hlink"/>
              </a:buClr>
              <a:buSzPct val="90000"/>
              <a:defRPr/>
            </a:pPr>
            <a:r>
              <a:rPr lang="en-US" altLang="en-US" sz="2400" dirty="0" smtClean="0">
                <a:solidFill>
                  <a:schemeClr val="bg1"/>
                </a:solidFill>
                <a:latin typeface="Calibri" panose="020F0502020204030204" pitchFamily="34" charset="0"/>
                <a:cs typeface="Calibri" panose="020F0502020204030204" pitchFamily="34" charset="0"/>
              </a:rPr>
              <a:t>In emerging markets.</a:t>
            </a:r>
          </a:p>
          <a:p>
            <a:pPr>
              <a:lnSpc>
                <a:spcPct val="90000"/>
              </a:lnSpc>
              <a:buClr>
                <a:schemeClr val="hlink"/>
              </a:buClr>
              <a:buSzPct val="90000"/>
              <a:defRPr/>
            </a:pPr>
            <a:endParaRPr lang="en-US" altLang="en-US" sz="2400" dirty="0">
              <a:solidFill>
                <a:schemeClr val="bg1"/>
              </a:solidFill>
              <a:latin typeface="Calibri" panose="020F0502020204030204" pitchFamily="34" charset="0"/>
              <a:cs typeface="Calibri" panose="020F0502020204030204" pitchFamily="34" charset="0"/>
            </a:endParaRPr>
          </a:p>
          <a:p>
            <a:pPr marL="800100" lvl="1" indent="-342900">
              <a:lnSpc>
                <a:spcPct val="90000"/>
              </a:lnSpc>
              <a:buClr>
                <a:schemeClr val="hlink"/>
              </a:buClr>
              <a:buSzPct val="90000"/>
              <a:buFont typeface="Arial" panose="020B0604020202020204" pitchFamily="34" charset="0"/>
              <a:buChar char="•"/>
              <a:defRPr/>
            </a:pPr>
            <a:r>
              <a:rPr lang="en-US" altLang="en-US" sz="2400" dirty="0" smtClean="0">
                <a:solidFill>
                  <a:schemeClr val="bg1"/>
                </a:solidFill>
                <a:latin typeface="Calibri" panose="020F0502020204030204" pitchFamily="34" charset="0"/>
                <a:cs typeface="Calibri" panose="020F0502020204030204" pitchFamily="34" charset="0"/>
              </a:rPr>
              <a:t>Self-sustaining</a:t>
            </a:r>
          </a:p>
          <a:p>
            <a:pPr marL="800100" lvl="1" indent="-342900">
              <a:lnSpc>
                <a:spcPct val="90000"/>
              </a:lnSpc>
              <a:buClr>
                <a:schemeClr val="hlink"/>
              </a:buClr>
              <a:buSzPct val="90000"/>
              <a:buFont typeface="Arial" panose="020B0604020202020204" pitchFamily="34" charset="0"/>
              <a:buChar char="•"/>
              <a:defRPr/>
            </a:pPr>
            <a:endParaRPr lang="en-US" altLang="en-US" sz="2400" dirty="0">
              <a:solidFill>
                <a:schemeClr val="bg1"/>
              </a:solidFill>
              <a:latin typeface="Calibri" panose="020F0502020204030204" pitchFamily="34" charset="0"/>
              <a:cs typeface="Calibri" panose="020F0502020204030204" pitchFamily="34" charset="0"/>
            </a:endParaRPr>
          </a:p>
          <a:p>
            <a:pPr marL="800100" lvl="1" indent="-342900">
              <a:lnSpc>
                <a:spcPct val="90000"/>
              </a:lnSpc>
              <a:buClr>
                <a:schemeClr val="hlink"/>
              </a:buClr>
              <a:buSzPct val="90000"/>
              <a:buFont typeface="Arial" panose="020B0604020202020204" pitchFamily="34" charset="0"/>
              <a:buChar char="•"/>
              <a:defRPr/>
            </a:pPr>
            <a:r>
              <a:rPr lang="en-US" altLang="en-US" sz="2400" dirty="0" smtClean="0">
                <a:solidFill>
                  <a:schemeClr val="bg1"/>
                </a:solidFill>
                <a:latin typeface="Calibri" panose="020F0502020204030204" pitchFamily="34" charset="0"/>
                <a:cs typeface="Calibri" panose="020F0502020204030204" pitchFamily="34" charset="0"/>
              </a:rPr>
              <a:t>160</a:t>
            </a:r>
            <a:r>
              <a:rPr lang="en-US" altLang="en-US" sz="2400" dirty="0">
                <a:solidFill>
                  <a:schemeClr val="bg1"/>
                </a:solidFill>
                <a:latin typeface="Calibri" panose="020F0502020204030204" pitchFamily="34" charset="0"/>
                <a:cs typeface="Calibri" panose="020F0502020204030204" pitchFamily="34" charset="0"/>
              </a:rPr>
              <a:t>+ </a:t>
            </a:r>
            <a:r>
              <a:rPr lang="en-US" altLang="en-US" sz="2400" dirty="0" smtClean="0">
                <a:solidFill>
                  <a:schemeClr val="bg1"/>
                </a:solidFill>
                <a:latin typeface="Calibri" panose="020F0502020204030204" pitchFamily="34" charset="0"/>
                <a:cs typeface="Calibri" panose="020F0502020204030204" pitchFamily="34" charset="0"/>
              </a:rPr>
              <a:t>developing countries</a:t>
            </a:r>
            <a:endParaRPr lang="en-US" altLang="en-US" sz="2400" dirty="0">
              <a:solidFill>
                <a:schemeClr val="bg1"/>
              </a:solidFill>
              <a:latin typeface="Calibri" panose="020F0502020204030204" pitchFamily="34" charset="0"/>
              <a:cs typeface="Calibri" panose="020F0502020204030204" pitchFamily="34" charset="0"/>
            </a:endParaRPr>
          </a:p>
          <a:p>
            <a:pPr marL="1200150" lvl="3" indent="-342900">
              <a:lnSpc>
                <a:spcPct val="90000"/>
              </a:lnSpc>
              <a:buClr>
                <a:schemeClr val="hlink"/>
              </a:buClr>
              <a:buSzPct val="90000"/>
              <a:buFont typeface="Arial" panose="020B0604020202020204" pitchFamily="34" charset="0"/>
              <a:buChar char="•"/>
              <a:defRPr/>
            </a:pPr>
            <a:endParaRPr lang="en-US" altLang="en-US" sz="2400" dirty="0" smtClean="0">
              <a:solidFill>
                <a:schemeClr val="bg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400" dirty="0" smtClean="0">
                <a:solidFill>
                  <a:schemeClr val="bg1"/>
                </a:solidFill>
                <a:latin typeface="Calibri" panose="020F0502020204030204" pitchFamily="34" charset="0"/>
                <a:cs typeface="Calibri" panose="020F0502020204030204" pitchFamily="34" charset="0"/>
              </a:rPr>
              <a:t>Long Term Project Financing &amp; </a:t>
            </a:r>
          </a:p>
          <a:p>
            <a:pPr marL="800100" lvl="1" indent="-342900">
              <a:buFont typeface="Arial" panose="020B0604020202020204" pitchFamily="34" charset="0"/>
              <a:buChar char="•"/>
            </a:pPr>
            <a:r>
              <a:rPr lang="en-US" sz="2400" dirty="0" smtClean="0">
                <a:solidFill>
                  <a:schemeClr val="bg1"/>
                </a:solidFill>
                <a:latin typeface="Calibri" panose="020F0502020204030204" pitchFamily="34" charset="0"/>
                <a:cs typeface="Calibri" panose="020F0502020204030204" pitchFamily="34" charset="0"/>
              </a:rPr>
              <a:t>Political Risk Insurance</a:t>
            </a:r>
            <a:r>
              <a:rPr lang="en-US" dirty="0" smtClean="0">
                <a:solidFill>
                  <a:schemeClr val="bg1"/>
                </a:solidFill>
              </a:rPr>
              <a:t>       </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939" y="2812009"/>
            <a:ext cx="2504661" cy="31315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8763000" y="6553200"/>
            <a:ext cx="381000" cy="304800"/>
          </a:xfrm>
        </p:spPr>
        <p:txBody>
          <a:bodyPr anchor="ctr"/>
          <a:lstStyle/>
          <a:p>
            <a:pPr algn="ctr">
              <a:defRPr/>
            </a:pPr>
            <a:fld id="{1818F634-92C6-4764-98C8-FAB8F5C3E270}" type="slidenum">
              <a:rPr lang="en-US">
                <a:solidFill>
                  <a:srgbClr val="FFFFFF"/>
                </a:solidFill>
                <a:latin typeface="+mj-lt"/>
              </a:rPr>
              <a:pPr algn="ctr">
                <a:defRPr/>
              </a:pPr>
              <a:t>3</a:t>
            </a:fld>
            <a:endParaRPr lang="en-US" dirty="0">
              <a:solidFill>
                <a:srgbClr val="FFFFFF"/>
              </a:solidFill>
              <a:latin typeface="+mj-lt"/>
            </a:endParaRPr>
          </a:p>
        </p:txBody>
      </p:sp>
      <p:sp>
        <p:nvSpPr>
          <p:cNvPr id="14" name="Rectangle 13"/>
          <p:cNvSpPr/>
          <p:nvPr/>
        </p:nvSpPr>
        <p:spPr>
          <a:xfrm>
            <a:off x="304800" y="304800"/>
            <a:ext cx="8534400" cy="6248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197"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itle 7"/>
          <p:cNvSpPr>
            <a:spLocks noGrp="1"/>
          </p:cNvSpPr>
          <p:nvPr>
            <p:ph type="title"/>
          </p:nvPr>
        </p:nvSpPr>
        <p:spPr bwMode="auto">
          <a:xfrm>
            <a:off x="457200" y="533400"/>
            <a:ext cx="8183563" cy="685800"/>
          </a:xfrm>
        </p:spPr>
        <p:txBody>
          <a:bodyPr wrap="square" lIns="91440" tIns="45720" rIns="91440" bIns="45720" numCol="1" anchorCtr="0" compatLnSpc="1">
            <a:prstTxWarp prst="textNoShape">
              <a:avLst/>
            </a:prstTxWarp>
            <a:noAutofit/>
          </a:bodyPr>
          <a:lstStyle/>
          <a:p>
            <a:pPr algn="ctr" eaLnBrk="1" hangingPunct="1">
              <a:defRPr/>
            </a:pPr>
            <a:r>
              <a:rPr lang="en-US" sz="2400" b="0" dirty="0" smtClean="0">
                <a:solidFill>
                  <a:schemeClr val="tx1"/>
                </a:solidFill>
                <a:effectLst/>
              </a:rPr>
              <a:t>Over </a:t>
            </a:r>
            <a:r>
              <a:rPr lang="en-US" sz="2400" dirty="0" smtClean="0">
                <a:solidFill>
                  <a:schemeClr val="tx1"/>
                </a:solidFill>
                <a:effectLst/>
              </a:rPr>
              <a:t>$1.0 Billion </a:t>
            </a:r>
            <a:r>
              <a:rPr lang="en-US" sz="2400" b="0" dirty="0" smtClean="0">
                <a:solidFill>
                  <a:schemeClr val="tx1"/>
                </a:solidFill>
                <a:effectLst/>
              </a:rPr>
              <a:t>in commitments </a:t>
            </a:r>
            <a:r>
              <a:rPr lang="en-US" sz="2400" b="0" dirty="0">
                <a:solidFill>
                  <a:schemeClr val="tx1"/>
                </a:solidFill>
                <a:effectLst/>
              </a:rPr>
              <a:t> </a:t>
            </a:r>
            <a:r>
              <a:rPr lang="en-US" sz="2400" b="0" dirty="0" smtClean="0">
                <a:solidFill>
                  <a:schemeClr val="tx1"/>
                </a:solidFill>
                <a:effectLst/>
              </a:rPr>
              <a:t>to Renewable Energy Projects each year for the last 4 years</a:t>
            </a:r>
          </a:p>
        </p:txBody>
      </p:sp>
      <p:sp>
        <p:nvSpPr>
          <p:cNvPr id="13319" name="Content Placeholder 8"/>
          <p:cNvSpPr>
            <a:spLocks noGrp="1"/>
          </p:cNvSpPr>
          <p:nvPr>
            <p:ph idx="1"/>
          </p:nvPr>
        </p:nvSpPr>
        <p:spPr>
          <a:xfrm>
            <a:off x="2209800" y="5257800"/>
            <a:ext cx="3733800" cy="1066800"/>
          </a:xfrm>
        </p:spPr>
        <p:txBody>
          <a:bodyPr anchor="b"/>
          <a:lstStyle/>
          <a:p>
            <a:pPr algn="ctr" eaLnBrk="1" hangingPunct="1">
              <a:buFont typeface="Wingdings 2" pitchFamily="18" charset="2"/>
              <a:buNone/>
              <a:defRPr/>
            </a:pPr>
            <a:r>
              <a:rPr lang="en-US" sz="2000" dirty="0" smtClean="0">
                <a:solidFill>
                  <a:schemeClr val="bg2"/>
                </a:solidFill>
                <a:latin typeface="+mj-lt"/>
                <a:ea typeface="+mj-ea"/>
                <a:cs typeface="+mj-cs"/>
              </a:rPr>
              <a:t>Important priority </a:t>
            </a:r>
          </a:p>
          <a:p>
            <a:pPr algn="ctr" eaLnBrk="1" hangingPunct="1">
              <a:buFont typeface="Wingdings 2" pitchFamily="18" charset="2"/>
              <a:buNone/>
              <a:defRPr/>
            </a:pPr>
            <a:r>
              <a:rPr lang="en-US" sz="2000" dirty="0" smtClean="0">
                <a:solidFill>
                  <a:schemeClr val="bg2"/>
                </a:solidFill>
                <a:latin typeface="+mj-lt"/>
                <a:ea typeface="+mj-ea"/>
                <a:cs typeface="+mj-cs"/>
              </a:rPr>
              <a:t>representing </a:t>
            </a:r>
            <a:r>
              <a:rPr lang="en-US" sz="2000" b="1" dirty="0" smtClean="0">
                <a:solidFill>
                  <a:schemeClr val="bg2"/>
                </a:solidFill>
                <a:latin typeface="+mj-lt"/>
                <a:ea typeface="+mj-ea"/>
                <a:cs typeface="+mj-cs"/>
              </a:rPr>
              <a:t>1/3 of all commitments </a:t>
            </a:r>
            <a:r>
              <a:rPr lang="en-US" sz="2000" dirty="0" smtClean="0">
                <a:solidFill>
                  <a:schemeClr val="bg2"/>
                </a:solidFill>
                <a:latin typeface="+mj-lt"/>
                <a:ea typeface="+mj-ea"/>
                <a:cs typeface="+mj-cs"/>
              </a:rPr>
              <a:t>in each year</a:t>
            </a:r>
          </a:p>
        </p:txBody>
      </p:sp>
      <p:pic>
        <p:nvPicPr>
          <p:cNvPr id="8200" name="Picture 2" descr="http://www.rootcapital.org/images/coffee_fami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0" y="1524000"/>
            <a:ext cx="1422400" cy="18288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3" descr="http://t3.gstatic.com/images?q=tbn:ANd9GcSseqms4kf-MuAelBH4c-t2xpDxs8OlMvvFbDT8g86ZKGa5Bibea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524000"/>
            <a:ext cx="2362200" cy="16716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3124200"/>
            <a:ext cx="1778000" cy="12192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7" cstate="print"/>
          <a:srcRect r="-49" b="20929"/>
          <a:stretch>
            <a:fillRect/>
          </a:stretch>
        </p:blipFill>
        <p:spPr bwMode="auto">
          <a:xfrm>
            <a:off x="2876550" y="3429000"/>
            <a:ext cx="2798763" cy="1600200"/>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16" name="Picture 8" descr="MPj04384010000[1]"/>
          <p:cNvPicPr>
            <a:picLocks noChangeAspect="1" noChangeArrowheads="1"/>
          </p:cNvPicPr>
          <p:nvPr/>
        </p:nvPicPr>
        <p:blipFill>
          <a:blip r:embed="rId8" cstate="print"/>
          <a:srcRect/>
          <a:stretch>
            <a:fillRect/>
          </a:stretch>
        </p:blipFill>
        <p:spPr bwMode="auto">
          <a:xfrm>
            <a:off x="5334000" y="1524000"/>
            <a:ext cx="2209800" cy="1498600"/>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sp>
        <p:nvSpPr>
          <p:cNvPr id="13" name="Title 7"/>
          <p:cNvSpPr txBox="1">
            <a:spLocks/>
          </p:cNvSpPr>
          <p:nvPr/>
        </p:nvSpPr>
        <p:spPr bwMode="auto">
          <a:xfrm>
            <a:off x="609600" y="914400"/>
            <a:ext cx="8183563" cy="685800"/>
          </a:xfrm>
          <a:prstGeom prst="rect">
            <a:avLst/>
          </a:prstGeom>
        </p:spPr>
        <p:txBody>
          <a:bodyPr anchor="b">
            <a:normAutofit fontScale="97500"/>
          </a:bodyPr>
          <a:lstStyle/>
          <a:p>
            <a:pPr algn="ctr">
              <a:defRPr/>
            </a:pPr>
            <a:endParaRPr lang="en-US" sz="2300" dirty="0">
              <a:solidFill>
                <a:srgbClr val="327826"/>
              </a:solidFill>
              <a:latin typeface="+mj-lt"/>
              <a:ea typeface="+mj-ea"/>
              <a:cs typeface="+mj-cs"/>
            </a:endParaRPr>
          </a:p>
        </p:txBody>
      </p:sp>
      <p:pic>
        <p:nvPicPr>
          <p:cNvPr id="820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400" y="3352800"/>
            <a:ext cx="14668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1200" y="4495800"/>
            <a:ext cx="1752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1295400" y="1219200"/>
            <a:ext cx="6400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hart.apis.google.com/chart?cht=t&amp;chs=440x220&amp;chco=CECECE,0000FF,FF0000,00FF00,FFFF00,CECECE&amp;chf=bg,s,FFFFFF&amp;chd=t:0,0,0,0,0,0,0,0,0,0&amp;chld=BRCNFRDEINITJPESGBUS&amp;chtm=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0244" y="1905000"/>
            <a:ext cx="7783512" cy="3657600"/>
          </a:xfrm>
          <a:prstGeom prst="rect">
            <a:avLst/>
          </a:prstGeom>
          <a:noFill/>
        </p:spPr>
      </p:pic>
      <p:sp>
        <p:nvSpPr>
          <p:cNvPr id="4" name="Rectangle 7"/>
          <p:cNvSpPr>
            <a:spLocks noChangeArrowheads="1"/>
          </p:cNvSpPr>
          <p:nvPr/>
        </p:nvSpPr>
        <p:spPr bwMode="gray">
          <a:xfrm>
            <a:off x="436880" y="944563"/>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a:buClr>
                <a:srgbClr val="0D511D"/>
              </a:buClr>
              <a:buSzPct val="70000"/>
              <a:buFont typeface="Monotype Sorts" pitchFamily="1" charset="2"/>
              <a:buNone/>
              <a:defRPr/>
            </a:pPr>
            <a:r>
              <a:rPr lang="en-US" b="1" dirty="0">
                <a:solidFill>
                  <a:schemeClr val="bg1"/>
                </a:solidFill>
                <a:latin typeface="+mn-lt"/>
                <a:ea typeface="ＭＳ Ｐゴシック" charset="-128"/>
              </a:rPr>
              <a:t>Total World Market for Renewable Energy Investment in 2013 = </a:t>
            </a:r>
          </a:p>
          <a:p>
            <a:pPr algn="ctr">
              <a:buClr>
                <a:srgbClr val="0D511D"/>
              </a:buClr>
              <a:buSzPct val="70000"/>
              <a:buFont typeface="Monotype Sorts" pitchFamily="1" charset="2"/>
              <a:buNone/>
              <a:defRPr/>
            </a:pPr>
            <a:r>
              <a:rPr lang="en-US" b="1" dirty="0">
                <a:solidFill>
                  <a:schemeClr val="bg1"/>
                </a:solidFill>
                <a:latin typeface="+mn-lt"/>
                <a:ea typeface="ＭＳ Ｐゴシック" charset="-128"/>
              </a:rPr>
              <a:t>$214 billion</a:t>
            </a:r>
            <a:endParaRPr lang="en-US" b="1" dirty="0">
              <a:solidFill>
                <a:schemeClr val="bg1"/>
              </a:solidFill>
              <a:latin typeface="+mn-lt"/>
              <a:ea typeface="ＭＳ Ｐゴシック" charset="-128"/>
            </a:endParaRPr>
          </a:p>
        </p:txBody>
      </p:sp>
      <p:sp>
        <p:nvSpPr>
          <p:cNvPr id="5" name="TextBox 18"/>
          <p:cNvSpPr txBox="1">
            <a:spLocks noChangeArrowheads="1"/>
          </p:cNvSpPr>
          <p:nvPr/>
        </p:nvSpPr>
        <p:spPr bwMode="auto">
          <a:xfrm>
            <a:off x="457200" y="452438"/>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600" b="1" dirty="0" smtClean="0">
                <a:latin typeface="+mj-lt"/>
              </a:rPr>
              <a:t>The Global Renewable Energy Market</a:t>
            </a:r>
            <a:endParaRPr lang="en-US" sz="2600" b="1" dirty="0">
              <a:latin typeface="+mj-lt"/>
            </a:endParaRPr>
          </a:p>
        </p:txBody>
      </p:sp>
      <p:sp>
        <p:nvSpPr>
          <p:cNvPr id="6" name="Rectangle 7"/>
          <p:cNvSpPr>
            <a:spLocks noChangeArrowheads="1"/>
          </p:cNvSpPr>
          <p:nvPr/>
        </p:nvSpPr>
        <p:spPr bwMode="gray">
          <a:xfrm>
            <a:off x="457200" y="5638800"/>
            <a:ext cx="8229600" cy="685800"/>
          </a:xfrm>
          <a:prstGeom prst="rect">
            <a:avLst/>
          </a:prstGeom>
          <a:solidFill>
            <a:schemeClr val="bg1">
              <a:lumMod val="40000"/>
              <a:lumOff val="60000"/>
            </a:schemeClr>
          </a:solidFill>
          <a:ln w="12700">
            <a:noFill/>
            <a:miter lim="800000"/>
            <a:headEnd/>
            <a:tailEnd/>
          </a:ln>
          <a:effectLst/>
        </p:spPr>
        <p:txBody>
          <a:bodyPr tIns="42534" bIns="41552" anchor="ctr"/>
          <a:lstStyle/>
          <a:p>
            <a:pPr algn="ctr" fontAlgn="auto">
              <a:spcBef>
                <a:spcPts val="0"/>
              </a:spcBef>
              <a:spcAft>
                <a:spcPts val="0"/>
              </a:spcAft>
              <a:buClr>
                <a:srgbClr val="0D511D"/>
              </a:buClr>
              <a:buSzPct val="70000"/>
              <a:buFont typeface="Monotype Sorts" pitchFamily="1" charset="2"/>
              <a:buNone/>
              <a:defRPr/>
            </a:pPr>
            <a:r>
              <a:rPr lang="en-GB" sz="2000" b="1" dirty="0" smtClean="0">
                <a:solidFill>
                  <a:prstClr val="black"/>
                </a:solidFill>
                <a:latin typeface="Calibri"/>
                <a:ea typeface="ＭＳ Ｐゴシック" charset="-128"/>
              </a:rPr>
              <a:t>Top 10 countries account for $164 billion in investment, </a:t>
            </a:r>
            <a:br>
              <a:rPr lang="en-GB" sz="2000" b="1" dirty="0" smtClean="0">
                <a:solidFill>
                  <a:prstClr val="black"/>
                </a:solidFill>
                <a:latin typeface="Calibri"/>
                <a:ea typeface="ＭＳ Ｐゴシック" charset="-128"/>
              </a:rPr>
            </a:br>
            <a:r>
              <a:rPr lang="en-GB" sz="2000" b="1" dirty="0" smtClean="0">
                <a:solidFill>
                  <a:prstClr val="black"/>
                </a:solidFill>
                <a:latin typeface="Calibri"/>
                <a:ea typeface="ＭＳ Ｐゴシック" charset="-128"/>
              </a:rPr>
              <a:t>nearly 77% of all investment in 2013</a:t>
            </a:r>
          </a:p>
        </p:txBody>
      </p:sp>
      <p:pic>
        <p:nvPicPr>
          <p:cNvPr id="7"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3810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810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chart.apis.google.com/chart?cht=t&amp;chs=440x220&amp;chco=CECECE,0000FF,FF0000,00FF00,FFFF00,CECECE&amp;chf=bg,s,FFFFFF&amp;chd=t:0,0,0,0,0,0,0,0,0,0&amp;chld=BRCNFRDEINITJPESGBUS&amp;chtm=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0244" y="1905000"/>
            <a:ext cx="7783512" cy="3657600"/>
          </a:xfrm>
          <a:prstGeom prst="rect">
            <a:avLst/>
          </a:prstGeom>
          <a:noFill/>
        </p:spPr>
      </p:pic>
      <p:sp>
        <p:nvSpPr>
          <p:cNvPr id="4" name="Rectangle 7"/>
          <p:cNvSpPr>
            <a:spLocks noChangeArrowheads="1"/>
          </p:cNvSpPr>
          <p:nvPr/>
        </p:nvSpPr>
        <p:spPr bwMode="gray">
          <a:xfrm>
            <a:off x="436880" y="944563"/>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a:buClr>
                <a:srgbClr val="0D511D"/>
              </a:buClr>
              <a:buSzPct val="70000"/>
              <a:buFont typeface="Monotype Sorts" pitchFamily="1" charset="2"/>
              <a:buNone/>
              <a:defRPr/>
            </a:pPr>
            <a:r>
              <a:rPr lang="en-US" b="1" dirty="0" smtClean="0">
                <a:solidFill>
                  <a:schemeClr val="bg1"/>
                </a:solidFill>
                <a:latin typeface="+mn-lt"/>
                <a:ea typeface="ＭＳ Ｐゴシック" charset="-128"/>
              </a:rPr>
              <a:t>Renewable Energy investment in Developing Countries in 2013 was approximately $93 billion*</a:t>
            </a:r>
            <a:endParaRPr lang="en-US" b="1" dirty="0">
              <a:solidFill>
                <a:schemeClr val="bg1"/>
              </a:solidFill>
              <a:latin typeface="+mn-lt"/>
              <a:ea typeface="ＭＳ Ｐゴシック" charset="-128"/>
            </a:endParaRPr>
          </a:p>
        </p:txBody>
      </p:sp>
      <p:sp>
        <p:nvSpPr>
          <p:cNvPr id="5" name="TextBox 18"/>
          <p:cNvSpPr txBox="1">
            <a:spLocks noChangeArrowheads="1"/>
          </p:cNvSpPr>
          <p:nvPr/>
        </p:nvSpPr>
        <p:spPr bwMode="auto">
          <a:xfrm>
            <a:off x="457200" y="452438"/>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600" b="1" dirty="0" smtClean="0">
                <a:latin typeface="+mj-lt"/>
              </a:rPr>
              <a:t>Investment in Developing Countries</a:t>
            </a:r>
            <a:endParaRPr lang="en-US" sz="2600" b="1" dirty="0">
              <a:latin typeface="+mj-lt"/>
            </a:endParaRPr>
          </a:p>
        </p:txBody>
      </p:sp>
      <p:sp>
        <p:nvSpPr>
          <p:cNvPr id="6" name="Rectangle 7"/>
          <p:cNvSpPr>
            <a:spLocks noChangeArrowheads="1"/>
          </p:cNvSpPr>
          <p:nvPr/>
        </p:nvSpPr>
        <p:spPr bwMode="gray">
          <a:xfrm>
            <a:off x="457200" y="5638800"/>
            <a:ext cx="8229600" cy="685800"/>
          </a:xfrm>
          <a:prstGeom prst="rect">
            <a:avLst/>
          </a:prstGeom>
          <a:solidFill>
            <a:schemeClr val="bg1">
              <a:lumMod val="40000"/>
              <a:lumOff val="60000"/>
            </a:schemeClr>
          </a:solidFill>
          <a:ln w="12700">
            <a:noFill/>
            <a:miter lim="800000"/>
            <a:headEnd/>
            <a:tailEnd/>
          </a:ln>
          <a:effectLst/>
        </p:spPr>
        <p:txBody>
          <a:bodyPr tIns="42534" bIns="41552" anchor="ctr"/>
          <a:lstStyle/>
          <a:p>
            <a:pPr algn="ctr" fontAlgn="auto">
              <a:spcBef>
                <a:spcPts val="0"/>
              </a:spcBef>
              <a:spcAft>
                <a:spcPts val="0"/>
              </a:spcAft>
              <a:buClr>
                <a:srgbClr val="0D511D"/>
              </a:buClr>
              <a:buSzPct val="70000"/>
              <a:buFont typeface="Monotype Sorts" pitchFamily="1" charset="2"/>
              <a:buNone/>
              <a:defRPr/>
            </a:pPr>
            <a:r>
              <a:rPr lang="en-GB" sz="2000" b="1" dirty="0" smtClean="0">
                <a:solidFill>
                  <a:prstClr val="black"/>
                </a:solidFill>
                <a:latin typeface="Calibri"/>
                <a:ea typeface="ＭＳ Ｐゴシック" charset="-128"/>
              </a:rPr>
              <a:t>China, Brazil and India had renewable energy investments in 2013 </a:t>
            </a:r>
          </a:p>
          <a:p>
            <a:pPr algn="ctr" fontAlgn="auto">
              <a:spcBef>
                <a:spcPts val="0"/>
              </a:spcBef>
              <a:spcAft>
                <a:spcPts val="0"/>
              </a:spcAft>
              <a:buClr>
                <a:srgbClr val="0D511D"/>
              </a:buClr>
              <a:buSzPct val="70000"/>
              <a:buFont typeface="Monotype Sorts" pitchFamily="1" charset="2"/>
              <a:buNone/>
              <a:defRPr/>
            </a:pPr>
            <a:r>
              <a:rPr lang="en-GB" sz="2000" b="1" dirty="0" smtClean="0">
                <a:solidFill>
                  <a:prstClr val="black"/>
                </a:solidFill>
                <a:latin typeface="Calibri"/>
                <a:ea typeface="ＭＳ Ｐゴシック" charset="-128"/>
              </a:rPr>
              <a:t>of $65 billion (70% of total)</a:t>
            </a:r>
            <a:endParaRPr lang="en-GB" sz="2000" b="1" dirty="0" smtClean="0">
              <a:solidFill>
                <a:prstClr val="black"/>
              </a:solidFill>
              <a:latin typeface="Calibri"/>
              <a:ea typeface="ＭＳ Ｐゴシック" charset="-128"/>
            </a:endParaRPr>
          </a:p>
        </p:txBody>
      </p:sp>
      <p:pic>
        <p:nvPicPr>
          <p:cNvPr id="7" name="Picture 2" descr="http://chart.apis.google.com/chart?cht=t&amp;chs=440x220&amp;chco=CECECE,0000FF,FF0000,00FF00,FFFF00,CECECE&amp;chf=bg,s,FFFFFF&amp;chd=t:0,0,0&amp;chld=BRCNIN&amp;chtm=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1828800"/>
            <a:ext cx="7772400" cy="3733800"/>
          </a:xfrm>
          <a:prstGeom prst="rect">
            <a:avLst/>
          </a:prstGeom>
          <a:noFill/>
        </p:spPr>
      </p:pic>
      <p:sp>
        <p:nvSpPr>
          <p:cNvPr id="8" name="TextBox 10"/>
          <p:cNvSpPr txBox="1">
            <a:spLocks noChangeArrowheads="1"/>
          </p:cNvSpPr>
          <p:nvPr/>
        </p:nvSpPr>
        <p:spPr bwMode="auto">
          <a:xfrm>
            <a:off x="419100" y="6324600"/>
            <a:ext cx="4246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800" dirty="0">
                <a:latin typeface="Arial" pitchFamily="34" charset="0"/>
              </a:rPr>
              <a:t>* Global Trends in Renewable Energy Investment </a:t>
            </a:r>
            <a:r>
              <a:rPr lang="en-US" altLang="en-US" sz="800" dirty="0" smtClean="0">
                <a:latin typeface="Arial" pitchFamily="34" charset="0"/>
              </a:rPr>
              <a:t>2014; </a:t>
            </a:r>
            <a:r>
              <a:rPr lang="en-US" altLang="en-US" sz="800" dirty="0">
                <a:latin typeface="Arial" pitchFamily="34" charset="0"/>
              </a:rPr>
              <a:t>Bloomberg New Energy Finance</a:t>
            </a:r>
          </a:p>
        </p:txBody>
      </p:sp>
      <p:pic>
        <p:nvPicPr>
          <p:cNvPr id="9" name="Picture 4" descr="opic_blu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63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hart.apis.google.com/chart?cht=t&amp;chs=440x220&amp;chco=CECECE,0000FF,FF0000,00FF00,FFFF00,CECECE&amp;chf=bg,s,FFFFFF&amp;chd=t:0,0,0,0,0,0,0,0,0,0,0,0,0,0,0,0,0,0,0,0,0,0,0,0,0,0,0,0,0,0,0,0,0,0,0,0,0,0,0,0,0,0,0,0,0,0,0,0,0,0,0,0,0,0,0,0,0,0,0,0,0,0,0,0,0,0,0,0,0,0,0,0,0,0,0,0,0,0,0,0,0,0,0,0,0,0,0,0,0,0,0,0,0,0,0,0,0,0,0,0,0,0,0,0,0,0,0,0,0,0,0,0,0,0,0,0,0,0,0,0,0,0,0,0,0,0,0,0,0,0,0,0,0,0,0,0,0,0,0,0,0,0,0,0&amp;chld=AFALDZAOAGARAMAWAZBSBDBBBYBZBJBTBOBABWBGBFBIKHCMCVCFTDCLCOKMCGCDCRCICUDJDMDOECEGSVGQERETFJGAGMGEGHGDGPGTGNGWGYHTHNIDIRIQJMJOKZKEKIKPKGLALVLBLSLRLYLTMKMGMWMYMVMLMRMUMXFMMDMNMEMSMAMZMMNANRNPNINENGPKPWPAPGPYPEPHRORURWKNVCWSSTSNRSSCSLSBSOZAGSLKSDSRSZSYTJTZTHTLTGTOTNTRTMTVUGUAUZVUVEVNEHYEZMZW&amp;chtm=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828800"/>
            <a:ext cx="7840663" cy="3810000"/>
          </a:xfrm>
          <a:prstGeom prst="rect">
            <a:avLst/>
          </a:prstGeom>
          <a:noFill/>
        </p:spPr>
      </p:pic>
      <p:sp>
        <p:nvSpPr>
          <p:cNvPr id="3" name="Rectangle 7"/>
          <p:cNvSpPr>
            <a:spLocks noChangeArrowheads="1"/>
          </p:cNvSpPr>
          <p:nvPr/>
        </p:nvSpPr>
        <p:spPr bwMode="gray">
          <a:xfrm>
            <a:off x="436880" y="944563"/>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a:buClr>
                <a:srgbClr val="0D511D"/>
              </a:buClr>
              <a:buSzPct val="70000"/>
              <a:buFont typeface="Monotype Sorts" pitchFamily="1" charset="2"/>
              <a:buNone/>
              <a:defRPr/>
            </a:pPr>
            <a:r>
              <a:rPr lang="en-US" b="1" dirty="0" smtClean="0">
                <a:solidFill>
                  <a:schemeClr val="bg1"/>
                </a:solidFill>
                <a:latin typeface="+mn-lt"/>
                <a:ea typeface="ＭＳ Ｐゴシック" charset="-128"/>
              </a:rPr>
              <a:t>Renewable Energy investment in All </a:t>
            </a:r>
            <a:r>
              <a:rPr lang="en-US" b="1" dirty="0" smtClean="0">
                <a:solidFill>
                  <a:schemeClr val="bg1"/>
                </a:solidFill>
                <a:latin typeface="+mn-lt"/>
                <a:ea typeface="ＭＳ Ｐゴシック" charset="-128"/>
              </a:rPr>
              <a:t>Other </a:t>
            </a:r>
            <a:r>
              <a:rPr lang="en-US" b="1" dirty="0" smtClean="0">
                <a:solidFill>
                  <a:schemeClr val="bg1"/>
                </a:solidFill>
                <a:latin typeface="+mn-lt"/>
                <a:ea typeface="ＭＳ Ｐゴシック" charset="-128"/>
              </a:rPr>
              <a:t>Developing Countries in 2013 was approximately $28 billion</a:t>
            </a:r>
            <a:endParaRPr lang="en-US" b="1" dirty="0">
              <a:solidFill>
                <a:schemeClr val="bg1"/>
              </a:solidFill>
              <a:latin typeface="+mn-lt"/>
              <a:ea typeface="ＭＳ Ｐゴシック" charset="-128"/>
            </a:endParaRPr>
          </a:p>
        </p:txBody>
      </p:sp>
      <p:sp>
        <p:nvSpPr>
          <p:cNvPr id="4" name="TextBox 18"/>
          <p:cNvSpPr txBox="1">
            <a:spLocks noChangeArrowheads="1"/>
          </p:cNvSpPr>
          <p:nvPr/>
        </p:nvSpPr>
        <p:spPr bwMode="auto">
          <a:xfrm>
            <a:off x="457200" y="452438"/>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600" b="1" dirty="0" smtClean="0">
                <a:latin typeface="+mj-lt"/>
              </a:rPr>
              <a:t>The Obvious Opportunity</a:t>
            </a:r>
            <a:endParaRPr lang="en-US" sz="2600" b="1" dirty="0">
              <a:latin typeface="+mj-lt"/>
            </a:endParaRPr>
          </a:p>
        </p:txBody>
      </p:sp>
      <p:sp>
        <p:nvSpPr>
          <p:cNvPr id="5" name="Rectangle 7"/>
          <p:cNvSpPr>
            <a:spLocks noChangeArrowheads="1"/>
          </p:cNvSpPr>
          <p:nvPr/>
        </p:nvSpPr>
        <p:spPr bwMode="gray">
          <a:xfrm>
            <a:off x="457200" y="5638800"/>
            <a:ext cx="8229600" cy="685800"/>
          </a:xfrm>
          <a:prstGeom prst="rect">
            <a:avLst/>
          </a:prstGeom>
          <a:solidFill>
            <a:schemeClr val="bg1">
              <a:lumMod val="40000"/>
              <a:lumOff val="60000"/>
            </a:schemeClr>
          </a:solidFill>
          <a:ln w="12700">
            <a:noFill/>
            <a:miter lim="800000"/>
            <a:headEnd/>
            <a:tailEnd/>
          </a:ln>
          <a:effectLst/>
        </p:spPr>
        <p:txBody>
          <a:bodyPr tIns="42534" bIns="41552" anchor="ctr"/>
          <a:lstStyle/>
          <a:p>
            <a:pPr algn="ctr" fontAlgn="auto">
              <a:spcBef>
                <a:spcPts val="0"/>
              </a:spcBef>
              <a:spcAft>
                <a:spcPts val="0"/>
              </a:spcAft>
              <a:buClr>
                <a:srgbClr val="0D511D"/>
              </a:buClr>
              <a:buSzPct val="70000"/>
              <a:buFont typeface="Monotype Sorts" pitchFamily="1" charset="2"/>
              <a:buNone/>
              <a:defRPr/>
            </a:pPr>
            <a:r>
              <a:rPr lang="en-GB" sz="2000" b="1" dirty="0" smtClean="0">
                <a:solidFill>
                  <a:prstClr val="black"/>
                </a:solidFill>
                <a:latin typeface="Calibri"/>
                <a:ea typeface="ＭＳ Ｐゴシック" charset="-128"/>
              </a:rPr>
              <a:t>Emerging Markets are the Renewable Energy Frontier</a:t>
            </a:r>
            <a:endParaRPr lang="en-GB" sz="2000" b="1" dirty="0" smtClean="0">
              <a:solidFill>
                <a:prstClr val="black"/>
              </a:solidFill>
              <a:latin typeface="Calibri"/>
              <a:ea typeface="ＭＳ Ｐゴシック" charset="-128"/>
            </a:endParaRPr>
          </a:p>
        </p:txBody>
      </p:sp>
      <p:pic>
        <p:nvPicPr>
          <p:cNvPr id="6" name="Picture 4" descr="opic_blu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12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89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gray">
          <a:xfrm>
            <a:off x="436880" y="944563"/>
            <a:ext cx="8229600" cy="8382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eaLnBrk="0" hangingPunct="0">
              <a:buClr>
                <a:srgbClr val="0D511D"/>
              </a:buClr>
              <a:buSzPct val="70000"/>
              <a:buFont typeface="Monotype Sorts" pitchFamily="1" charset="2"/>
              <a:buNone/>
              <a:defRPr/>
            </a:pPr>
            <a:r>
              <a:rPr lang="en-US" sz="1600" b="1" dirty="0">
                <a:solidFill>
                  <a:schemeClr val="bg1"/>
                </a:solidFill>
                <a:latin typeface="+mn-lt"/>
                <a:ea typeface="ＭＳ Ｐゴシック" charset="-128"/>
              </a:rPr>
              <a:t>In many markets, the DFIs must step in </a:t>
            </a:r>
            <a:r>
              <a:rPr lang="en-US" sz="1600" b="1" dirty="0" smtClean="0">
                <a:solidFill>
                  <a:schemeClr val="bg1"/>
                </a:solidFill>
                <a:latin typeface="+mn-lt"/>
                <a:ea typeface="ＭＳ Ｐゴシック" charset="-128"/>
              </a:rPr>
              <a:t>when private banks are absent and to provide demonstration effect to build confidence in markets. </a:t>
            </a:r>
            <a:endParaRPr lang="en-US" sz="1600" b="1" dirty="0">
              <a:solidFill>
                <a:schemeClr val="bg1"/>
              </a:solidFill>
              <a:latin typeface="+mn-lt"/>
              <a:ea typeface="ＭＳ Ｐゴシック" charset="-128"/>
            </a:endParaRPr>
          </a:p>
        </p:txBody>
      </p:sp>
      <p:sp>
        <p:nvSpPr>
          <p:cNvPr id="15363" name="TextBox 18"/>
          <p:cNvSpPr txBox="1">
            <a:spLocks noChangeArrowheads="1"/>
          </p:cNvSpPr>
          <p:nvPr/>
        </p:nvSpPr>
        <p:spPr bwMode="auto">
          <a:xfrm>
            <a:off x="457200" y="452438"/>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sz="2600" b="1" dirty="0" smtClean="0">
                <a:latin typeface="+mj-lt"/>
              </a:rPr>
              <a:t>DFI’s Role:  Fill the Market Gaps</a:t>
            </a:r>
            <a:endParaRPr lang="en-US" sz="2600" b="1" dirty="0">
              <a:latin typeface="+mj-lt"/>
            </a:endParaRPr>
          </a:p>
        </p:txBody>
      </p:sp>
      <p:sp>
        <p:nvSpPr>
          <p:cNvPr id="30724" name="TextBox 9"/>
          <p:cNvSpPr txBox="1">
            <a:spLocks noChangeArrowheads="1"/>
          </p:cNvSpPr>
          <p:nvPr/>
        </p:nvSpPr>
        <p:spPr bwMode="auto">
          <a:xfrm>
            <a:off x="457200" y="1981200"/>
            <a:ext cx="5720080" cy="5078313"/>
          </a:xfrm>
          <a:prstGeom prst="rect">
            <a:avLst/>
          </a:prstGeom>
          <a:noFill/>
          <a:ln w="9525">
            <a:noFill/>
            <a:miter lim="800000"/>
            <a:headEnd/>
            <a:tailEnd/>
          </a:ln>
        </p:spPr>
        <p:txBody>
          <a:bodyPr wrap="square">
            <a:spAutoFit/>
          </a:bodyPr>
          <a:lstStyle/>
          <a:p>
            <a:pPr marL="233363" indent="-233363">
              <a:buFont typeface="Arial" pitchFamily="34" charset="0"/>
              <a:buChar char="•"/>
              <a:defRPr/>
            </a:pPr>
            <a:r>
              <a:rPr lang="en-US" sz="2200" i="1" dirty="0" smtClean="0">
                <a:latin typeface="Calibri" pitchFamily="34" charset="0"/>
                <a:ea typeface="ＭＳ Ｐゴシック"/>
                <a:cs typeface="ＭＳ Ｐゴシック"/>
              </a:rPr>
              <a:t>Design products for traditional project development and implementation</a:t>
            </a: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r>
              <a:rPr lang="en-US" sz="2200" i="1" dirty="0" smtClean="0">
                <a:latin typeface="Calibri" pitchFamily="34" charset="0"/>
                <a:ea typeface="ＭＳ Ｐゴシック"/>
                <a:cs typeface="ＭＳ Ｐゴシック"/>
              </a:rPr>
              <a:t>Support SME investors and small projects generally</a:t>
            </a: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r>
              <a:rPr lang="en-US" sz="2200" i="1" dirty="0" smtClean="0">
                <a:latin typeface="Calibri" pitchFamily="34" charset="0"/>
                <a:ea typeface="ＭＳ Ｐゴシック"/>
                <a:cs typeface="ＭＳ Ｐゴシック"/>
              </a:rPr>
              <a:t>Address the gap in equity funding for typical equity risks </a:t>
            </a: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endParaRPr lang="en-US" sz="1000" i="1" dirty="0" smtClean="0">
              <a:latin typeface="Calibri" pitchFamily="34" charset="0"/>
              <a:ea typeface="ＭＳ Ｐゴシック"/>
              <a:cs typeface="ＭＳ Ｐゴシック"/>
            </a:endParaRPr>
          </a:p>
          <a:p>
            <a:pPr marL="233363" indent="-233363">
              <a:buFont typeface="Arial" pitchFamily="34" charset="0"/>
              <a:buChar char="•"/>
              <a:defRPr/>
            </a:pPr>
            <a:r>
              <a:rPr lang="en-US" sz="2200" i="1" dirty="0" smtClean="0">
                <a:latin typeface="Calibri" pitchFamily="34" charset="0"/>
                <a:ea typeface="ＭＳ Ｐゴシック"/>
                <a:cs typeface="ＭＳ Ｐゴシック"/>
              </a:rPr>
              <a:t>Provide technical advice to governments for ensuring bankable transactions</a:t>
            </a:r>
          </a:p>
          <a:p>
            <a:pPr>
              <a:buFont typeface="Arial" pitchFamily="34" charset="0"/>
              <a:buChar char="•"/>
              <a:defRPr/>
            </a:pPr>
            <a:endParaRPr lang="en-US" sz="2200" dirty="0" smtClean="0">
              <a:latin typeface="Calibri" pitchFamily="34" charset="0"/>
              <a:ea typeface="ＭＳ Ｐゴシック"/>
              <a:cs typeface="ＭＳ Ｐゴシック"/>
            </a:endParaRPr>
          </a:p>
          <a:p>
            <a:pPr lvl="1">
              <a:buFont typeface="Arial" pitchFamily="34" charset="0"/>
              <a:buChar char="•"/>
              <a:defRPr/>
            </a:pPr>
            <a:endParaRPr lang="en-US" sz="2200" dirty="0">
              <a:latin typeface="Calibri" pitchFamily="34" charset="0"/>
              <a:ea typeface="ＭＳ Ｐゴシック"/>
              <a:cs typeface="ＭＳ Ｐゴシック"/>
            </a:endParaRPr>
          </a:p>
          <a:p>
            <a:pPr>
              <a:defRPr/>
            </a:pPr>
            <a:endParaRPr lang="en-US" sz="2200" dirty="0">
              <a:latin typeface="Calibri" pitchFamily="34" charset="0"/>
              <a:ea typeface="ＭＳ Ｐゴシック"/>
              <a:cs typeface="ＭＳ Ｐゴシック"/>
            </a:endParaRPr>
          </a:p>
          <a:p>
            <a:pPr>
              <a:defRPr/>
            </a:pPr>
            <a:endParaRPr lang="en-US" sz="2200" dirty="0">
              <a:latin typeface="Calibri" pitchFamily="34" charset="0"/>
              <a:ea typeface="ＭＳ Ｐゴシック"/>
              <a:cs typeface="ＭＳ Ｐゴシック"/>
            </a:endParaRPr>
          </a:p>
        </p:txBody>
      </p:sp>
      <p:sp>
        <p:nvSpPr>
          <p:cNvPr id="16" name="Slide Number Placeholder 1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80" y="44196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280" y="2009775"/>
            <a:ext cx="25161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opic_blu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16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a:spLocks noChangeArrowheads="1"/>
          </p:cNvSpPr>
          <p:nvPr/>
        </p:nvSpPr>
        <p:spPr bwMode="gray">
          <a:xfrm>
            <a:off x="457200" y="914400"/>
            <a:ext cx="8229600" cy="685800"/>
          </a:xfrm>
          <a:prstGeom prst="rect">
            <a:avLst/>
          </a:prstGeom>
          <a:solidFill>
            <a:schemeClr val="tx2">
              <a:lumMod val="60000"/>
              <a:lumOff val="40000"/>
            </a:schemeClr>
          </a:solidFill>
          <a:ln w="12700">
            <a:solidFill>
              <a:schemeClr val="tx2"/>
            </a:solidFill>
            <a:miter lim="800000"/>
            <a:headEnd/>
            <a:tailEnd/>
          </a:ln>
          <a:effectLst/>
        </p:spPr>
        <p:txBody>
          <a:bodyPr tIns="42534" bIns="41552" anchor="ctr"/>
          <a:lstStyle/>
          <a:p>
            <a:pPr algn="ctr" eaLnBrk="0" fontAlgn="auto" hangingPunct="0">
              <a:spcBef>
                <a:spcPts val="0"/>
              </a:spcBef>
              <a:spcAft>
                <a:spcPts val="0"/>
              </a:spcAft>
              <a:buClr>
                <a:srgbClr val="0D511D"/>
              </a:buClr>
              <a:buSzPct val="70000"/>
              <a:buFont typeface="Monotype Sorts" pitchFamily="1" charset="2"/>
              <a:buNone/>
              <a:defRPr/>
            </a:pPr>
            <a:r>
              <a:rPr lang="en-US" sz="1600" b="1" dirty="0">
                <a:solidFill>
                  <a:schemeClr val="bg1"/>
                </a:solidFill>
                <a:latin typeface="+mn-lt"/>
                <a:ea typeface="ＭＳ Ｐゴシック" charset="-128"/>
              </a:rPr>
              <a:t>The solutions vary and will depend on the attributes of the market.</a:t>
            </a:r>
          </a:p>
          <a:p>
            <a:pPr algn="ctr" eaLnBrk="0" fontAlgn="auto" hangingPunct="0">
              <a:spcBef>
                <a:spcPts val="0"/>
              </a:spcBef>
              <a:spcAft>
                <a:spcPts val="0"/>
              </a:spcAft>
              <a:buClr>
                <a:srgbClr val="0D511D"/>
              </a:buClr>
              <a:buSzPct val="70000"/>
              <a:buFont typeface="Monotype Sorts" pitchFamily="1" charset="2"/>
              <a:buNone/>
              <a:defRPr/>
            </a:pPr>
            <a:r>
              <a:rPr lang="en-US" sz="1600" b="1" dirty="0" smtClean="0">
                <a:solidFill>
                  <a:schemeClr val="bg1"/>
                </a:solidFill>
                <a:latin typeface="+mn-lt"/>
                <a:ea typeface="ＭＳ Ｐゴシック" charset="-128"/>
              </a:rPr>
              <a:t>Each project has its own solutions</a:t>
            </a:r>
            <a:endParaRPr lang="en-US" sz="1600" b="1" dirty="0">
              <a:solidFill>
                <a:schemeClr val="bg1"/>
              </a:solidFill>
              <a:latin typeface="+mn-lt"/>
              <a:ea typeface="ＭＳ Ｐゴシック" charset="-128"/>
            </a:endParaRPr>
          </a:p>
        </p:txBody>
      </p:sp>
      <p:sp>
        <p:nvSpPr>
          <p:cNvPr id="11267" name="TextBox 18"/>
          <p:cNvSpPr txBox="1">
            <a:spLocks noChangeArrowheads="1"/>
          </p:cNvSpPr>
          <p:nvPr/>
        </p:nvSpPr>
        <p:spPr bwMode="auto">
          <a:xfrm>
            <a:off x="457200" y="3810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D511D"/>
              </a:buClr>
              <a:buSzPct val="70000"/>
              <a:buFont typeface="Monotype Sorts"/>
              <a:buNone/>
            </a:pPr>
            <a:r>
              <a:rPr lang="en-US" altLang="en-US" sz="2800" b="1" dirty="0" smtClean="0">
                <a:solidFill>
                  <a:schemeClr val="bg2"/>
                </a:solidFill>
                <a:latin typeface="+mj-lt"/>
              </a:rPr>
              <a:t>Everything Doesn’t Work Everywhere</a:t>
            </a:r>
            <a:endParaRPr lang="en-US" altLang="en-US" sz="2800" b="1" dirty="0">
              <a:solidFill>
                <a:schemeClr val="bg2"/>
              </a:solidFill>
              <a:latin typeface="+mj-lt"/>
            </a:endParaRPr>
          </a:p>
        </p:txBody>
      </p:sp>
      <p:sp>
        <p:nvSpPr>
          <p:cNvPr id="16" name="Slide Number Placeholder 1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4239F4A-421A-423D-AA40-DEAF3A9D22FF}"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graphicFrame>
        <p:nvGraphicFramePr>
          <p:cNvPr id="2" name="Diagram 1"/>
          <p:cNvGraphicFramePr/>
          <p:nvPr>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opic_blu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580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59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1714500" y="1600200"/>
            <a:ext cx="1676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Iskoola Pota" pitchFamily="34" charset="0"/>
                <a:cs typeface="Iskoola Pota" pitchFamily="34" charset="0"/>
              </a:rPr>
              <a:t>Current </a:t>
            </a:r>
          </a:p>
          <a:p>
            <a:pPr algn="ctr"/>
            <a:r>
              <a:rPr lang="en-US" sz="1400" dirty="0" smtClean="0">
                <a:latin typeface="Iskoola Pota" pitchFamily="34" charset="0"/>
                <a:cs typeface="Iskoola Pota" pitchFamily="34" charset="0"/>
              </a:rPr>
              <a:t>Billing and Payment</a:t>
            </a:r>
          </a:p>
        </p:txBody>
      </p:sp>
      <p:sp>
        <p:nvSpPr>
          <p:cNvPr id="6" name="TextBox 10"/>
          <p:cNvSpPr txBox="1"/>
          <p:nvPr/>
        </p:nvSpPr>
        <p:spPr>
          <a:xfrm>
            <a:off x="4343400" y="1676400"/>
            <a:ext cx="21717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Iskoola Pota" pitchFamily="34" charset="0"/>
                <a:cs typeface="Iskoola Pota" pitchFamily="34" charset="0"/>
              </a:rPr>
              <a:t>Billing and Payment after LED-Smart Lighting</a:t>
            </a:r>
            <a:endParaRPr lang="en-US" sz="1400" dirty="0">
              <a:latin typeface="Iskoola Pota" pitchFamily="34" charset="0"/>
              <a:cs typeface="Iskoola Pota" pitchFamily="34" charset="0"/>
            </a:endParaRPr>
          </a:p>
        </p:txBody>
      </p:sp>
      <p:sp>
        <p:nvSpPr>
          <p:cNvPr id="7" name="Left Bracket 6"/>
          <p:cNvSpPr/>
          <p:nvPr/>
        </p:nvSpPr>
        <p:spPr>
          <a:xfrm>
            <a:off x="1524000" y="2362200"/>
            <a:ext cx="76200" cy="36576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8" name="TextBox 12"/>
          <p:cNvSpPr txBox="1"/>
          <p:nvPr/>
        </p:nvSpPr>
        <p:spPr>
          <a:xfrm rot="16200000">
            <a:off x="-581124" y="3954104"/>
            <a:ext cx="38175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Budget Allocation for Streetlight Usage</a:t>
            </a:r>
            <a:endParaRPr lang="en-US" dirty="0"/>
          </a:p>
        </p:txBody>
      </p:sp>
      <p:sp>
        <p:nvSpPr>
          <p:cNvPr id="9" name="Left Bracket 8"/>
          <p:cNvSpPr/>
          <p:nvPr/>
        </p:nvSpPr>
        <p:spPr>
          <a:xfrm>
            <a:off x="4373881" y="2438400"/>
            <a:ext cx="45719" cy="37338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1" name="TextBox 19"/>
          <p:cNvSpPr txBox="1"/>
          <p:nvPr/>
        </p:nvSpPr>
        <p:spPr>
          <a:xfrm>
            <a:off x="6591300" y="3124200"/>
            <a:ext cx="1447799" cy="738664"/>
          </a:xfrm>
          <a:prstGeom prst="rect">
            <a:avLst/>
          </a:prstGeom>
          <a:noFill/>
          <a:ln w="12700">
            <a:solidFill>
              <a:schemeClr val="tx1"/>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Available for Monthly Lease Payment</a:t>
            </a:r>
            <a:endParaRPr lang="en-US" sz="1400" dirty="0"/>
          </a:p>
        </p:txBody>
      </p:sp>
      <p:sp>
        <p:nvSpPr>
          <p:cNvPr id="12" name="Rectangle 11"/>
          <p:cNvSpPr/>
          <p:nvPr/>
        </p:nvSpPr>
        <p:spPr>
          <a:xfrm>
            <a:off x="533400" y="381000"/>
            <a:ext cx="815340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mj-lt"/>
              </a:rPr>
              <a:t>Energy Efficiency Leasing Solution</a:t>
            </a:r>
            <a:endParaRPr lang="en-US" sz="2800" b="1" dirty="0">
              <a:latin typeface="+mj-lt"/>
            </a:endParaRPr>
          </a:p>
        </p:txBody>
      </p:sp>
      <p:sp>
        <p:nvSpPr>
          <p:cNvPr id="13" name="TextBox 22"/>
          <p:cNvSpPr txBox="1"/>
          <p:nvPr/>
        </p:nvSpPr>
        <p:spPr>
          <a:xfrm>
            <a:off x="1638300" y="5895201"/>
            <a:ext cx="1798954" cy="276999"/>
          </a:xfrm>
          <a:prstGeom prst="rect">
            <a:avLst/>
          </a:prstGeom>
          <a:noFill/>
        </p:spPr>
        <p:txBody>
          <a:bodyPr wrap="square" rtlCol="0" anchor="b" anchorCtr="1">
            <a:spAutoFit/>
            <a:scene3d>
              <a:camera prst="orthographicFront">
                <a:rot lat="0" lon="0" rev="0"/>
              </a:camera>
              <a:lightRig rig="chilly"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rPr>
              <a:t>Energy Use 100%</a:t>
            </a:r>
            <a:endParaRPr lang="en-US" sz="1200" dirty="0">
              <a:solidFill>
                <a:schemeClr val="bg1"/>
              </a:solidFill>
            </a:endParaRPr>
          </a:p>
        </p:txBody>
      </p:sp>
      <p:sp>
        <p:nvSpPr>
          <p:cNvPr id="14" name="TextBox 23"/>
          <p:cNvSpPr txBox="1"/>
          <p:nvPr/>
        </p:nvSpPr>
        <p:spPr>
          <a:xfrm>
            <a:off x="4525646" y="5971401"/>
            <a:ext cx="1798954" cy="276999"/>
          </a:xfrm>
          <a:prstGeom prst="rect">
            <a:avLst/>
          </a:prstGeom>
          <a:noFill/>
        </p:spPr>
        <p:txBody>
          <a:bodyPr wrap="square" rtlCol="0" anchor="b" anchorCtr="1">
            <a:spAutoFit/>
            <a:scene3d>
              <a:camera prst="orthographicFront">
                <a:rot lat="0" lon="0" rev="0"/>
              </a:camera>
              <a:lightRig rig="chilly" dir="t"/>
            </a:scene3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rPr>
              <a:t>Energy Use 45%</a:t>
            </a:r>
            <a:endParaRPr lang="en-US" sz="1200" dirty="0">
              <a:solidFill>
                <a:schemeClr val="bg1"/>
              </a:solidFill>
            </a:endParaRPr>
          </a:p>
        </p:txBody>
      </p:sp>
      <p:sp>
        <p:nvSpPr>
          <p:cNvPr id="15" name="TextBox 12"/>
          <p:cNvSpPr txBox="1"/>
          <p:nvPr/>
        </p:nvSpPr>
        <p:spPr>
          <a:xfrm rot="16200000">
            <a:off x="2249944" y="4091161"/>
            <a:ext cx="38175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Budget Allocation for Streetlight Usage</a:t>
            </a:r>
            <a:endParaRPr lang="en-US" dirty="0"/>
          </a:p>
        </p:txBody>
      </p:sp>
      <p:sp>
        <p:nvSpPr>
          <p:cNvPr id="16" name="Can 15"/>
          <p:cNvSpPr/>
          <p:nvPr/>
        </p:nvSpPr>
        <p:spPr>
          <a:xfrm>
            <a:off x="1676400" y="2133600"/>
            <a:ext cx="1828800" cy="4114800"/>
          </a:xfrm>
          <a:prstGeom prst="can">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MONTHLY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STREETLIGHT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ELECTRICITY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CHARGES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endParaRPr>
          </a:p>
        </p:txBody>
      </p:sp>
      <p:sp>
        <p:nvSpPr>
          <p:cNvPr id="18" name="Can 17"/>
          <p:cNvSpPr/>
          <p:nvPr/>
        </p:nvSpPr>
        <p:spPr>
          <a:xfrm>
            <a:off x="4495800" y="4191000"/>
            <a:ext cx="1828800" cy="2057400"/>
          </a:xfrm>
          <a:prstGeom prst="can">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lin ang="0" scaled="1"/>
            <a:tileRect/>
          </a:gra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MONTHLY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STREETLIGHT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ELECTRICITY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uLnTx/>
                <a:uFillTx/>
                <a:latin typeface="Calibri"/>
                <a:ea typeface="+mn-ea"/>
                <a:cs typeface="+mn-cs"/>
              </a:rPr>
              <a:t>CHARGES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F81BD">
                  <a:lumMod val="40000"/>
                  <a:lumOff val="60000"/>
                </a:srgbClr>
              </a:solidFill>
              <a:effectLst/>
              <a:uLnTx/>
              <a:uFillTx/>
              <a:latin typeface="Calibri"/>
              <a:ea typeface="+mn-ea"/>
              <a:cs typeface="+mn-cs"/>
            </a:endParaRPr>
          </a:p>
        </p:txBody>
      </p:sp>
      <p:sp>
        <p:nvSpPr>
          <p:cNvPr id="17" name="Can 16"/>
          <p:cNvSpPr/>
          <p:nvPr/>
        </p:nvSpPr>
        <p:spPr>
          <a:xfrm>
            <a:off x="4495800" y="2317173"/>
            <a:ext cx="1828800" cy="2147455"/>
          </a:xfrm>
          <a:prstGeom prst="can">
            <a:avLst/>
          </a:prstGeom>
          <a:gradFill flip="none" rotWithShape="1">
            <a:gsLst>
              <a:gs pos="0">
                <a:srgbClr val="FFCC66">
                  <a:shade val="30000"/>
                  <a:satMod val="115000"/>
                </a:srgbClr>
              </a:gs>
              <a:gs pos="50000">
                <a:srgbClr val="FFCC66">
                  <a:shade val="67500"/>
                  <a:satMod val="115000"/>
                </a:srgbClr>
              </a:gs>
              <a:gs pos="100000">
                <a:srgbClr val="FFCC66">
                  <a:shade val="100000"/>
                  <a:satMod val="115000"/>
                </a:srgbClr>
              </a:gs>
            </a:gsLst>
            <a:lin ang="0" scaled="1"/>
            <a:tileRect/>
          </a:gra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MONTHLY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CASH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SAVINGS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Circular Arrow 19"/>
          <p:cNvSpPr/>
          <p:nvPr/>
        </p:nvSpPr>
        <p:spPr>
          <a:xfrm>
            <a:off x="6286500" y="2667000"/>
            <a:ext cx="838200" cy="685800"/>
          </a:xfrm>
          <a:prstGeom prst="circularArrow">
            <a:avLst/>
          </a:prstGeom>
          <a:solidFill>
            <a:srgbClr val="FFCC66"/>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81000" y="914400"/>
            <a:ext cx="8534400"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pic>
        <p:nvPicPr>
          <p:cNvPr id="19" name="Picture 4" descr="opic_bl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0" y="419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597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PIC2">
      <a:dk1>
        <a:srgbClr val="C0504D"/>
      </a:dk1>
      <a:lt1>
        <a:srgbClr val="1F497D"/>
      </a:lt1>
      <a:dk2>
        <a:srgbClr val="95B3D7"/>
      </a:dk2>
      <a:lt2>
        <a:srgbClr val="953734"/>
      </a:lt2>
      <a:accent1>
        <a:srgbClr val="518A2A"/>
      </a:accent1>
      <a:accent2>
        <a:srgbClr val="4F6128"/>
      </a:accent2>
      <a:accent3>
        <a:srgbClr val="9BBB59"/>
      </a:accent3>
      <a:accent4>
        <a:srgbClr val="FFC000"/>
      </a:accent4>
      <a:accent5>
        <a:srgbClr val="E58D2D"/>
      </a:accent5>
      <a:accent6>
        <a:srgbClr val="8064A2"/>
      </a:accent6>
      <a:hlink>
        <a:srgbClr val="1F497D"/>
      </a:hlink>
      <a:folHlink>
        <a:srgbClr val="1F497D"/>
      </a:folHlink>
    </a:clrScheme>
    <a:fontScheme name="Custom 1">
      <a:majorFont>
        <a:latin typeface="Constantia"/>
        <a:ea typeface=""/>
        <a:cs typeface=""/>
      </a:majorFont>
      <a:minorFont>
        <a:latin typeface="Constanti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2678</TotalTime>
  <Words>1254</Words>
  <Application>Microsoft Office PowerPoint</Application>
  <PresentationFormat>On-screen Show (4:3)</PresentationFormat>
  <Paragraphs>217</Paragraphs>
  <Slides>17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ＭＳ Ｐゴシック</vt:lpstr>
      <vt:lpstr>Arial</vt:lpstr>
      <vt:lpstr>Calibri</vt:lpstr>
      <vt:lpstr>Constantia</vt:lpstr>
      <vt:lpstr>Iskoola Pota</vt:lpstr>
      <vt:lpstr>Monotype Sorts</vt:lpstr>
      <vt:lpstr>Times New Roman</vt:lpstr>
      <vt:lpstr>Verdana</vt:lpstr>
      <vt:lpstr>Wingdings</vt:lpstr>
      <vt:lpstr>Wingdings 2</vt:lpstr>
      <vt:lpstr>Aspect</vt:lpstr>
      <vt:lpstr>PowerPoint Presentation</vt:lpstr>
      <vt:lpstr>PowerPoint Presentation</vt:lpstr>
      <vt:lpstr>Over $1.0 Billion in commitments  to Renewable Energy Projects each year for the last 4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OPIC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OPIC</dc:creator>
  <cp:lastModifiedBy>Tabernacki, Lynn</cp:lastModifiedBy>
  <cp:revision>191</cp:revision>
  <dcterms:created xsi:type="dcterms:W3CDTF">2012-06-28T17:03:20Z</dcterms:created>
  <dcterms:modified xsi:type="dcterms:W3CDTF">2014-10-02T02:39:37Z</dcterms:modified>
</cp:coreProperties>
</file>