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7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8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36" r:id="rId2"/>
    <p:sldMasterId id="2147483652" r:id="rId3"/>
    <p:sldMasterId id="2147483664" r:id="rId4"/>
    <p:sldMasterId id="2147483676" r:id="rId5"/>
    <p:sldMasterId id="2147483688" r:id="rId6"/>
    <p:sldMasterId id="2147483700" r:id="rId7"/>
    <p:sldMasterId id="2147483712" r:id="rId8"/>
    <p:sldMasterId id="2147483724" r:id="rId9"/>
  </p:sldMasterIdLst>
  <p:notesMasterIdLst>
    <p:notesMasterId r:id="rId38"/>
  </p:notesMasterIdLst>
  <p:sldIdLst>
    <p:sldId id="260" r:id="rId10"/>
    <p:sldId id="305" r:id="rId11"/>
    <p:sldId id="270" r:id="rId12"/>
    <p:sldId id="272" r:id="rId13"/>
    <p:sldId id="273" r:id="rId14"/>
    <p:sldId id="292" r:id="rId15"/>
    <p:sldId id="274" r:id="rId16"/>
    <p:sldId id="275" r:id="rId17"/>
    <p:sldId id="276" r:id="rId18"/>
    <p:sldId id="282" r:id="rId19"/>
    <p:sldId id="285" r:id="rId20"/>
    <p:sldId id="307" r:id="rId21"/>
    <p:sldId id="306" r:id="rId22"/>
    <p:sldId id="310" r:id="rId23"/>
    <p:sldId id="311" r:id="rId24"/>
    <p:sldId id="312" r:id="rId25"/>
    <p:sldId id="313" r:id="rId26"/>
    <p:sldId id="314" r:id="rId27"/>
    <p:sldId id="297" r:id="rId28"/>
    <p:sldId id="303" r:id="rId29"/>
    <p:sldId id="277" r:id="rId30"/>
    <p:sldId id="279" r:id="rId31"/>
    <p:sldId id="304" r:id="rId32"/>
    <p:sldId id="317" r:id="rId33"/>
    <p:sldId id="301" r:id="rId34"/>
    <p:sldId id="267" r:id="rId35"/>
    <p:sldId id="294" r:id="rId36"/>
    <p:sldId id="295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9900"/>
    <a:srgbClr val="008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638" autoAdjust="0"/>
  </p:normalViewPr>
  <p:slideViewPr>
    <p:cSldViewPr snapToGrid="0" snapToObjects="1"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presProps" Target="presProps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4A4E6-86FD-4648-AF8D-D632F8C80B88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67AE5-742C-4EF0-B4F7-81255B4A7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80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324D8F-A99A-48E5-B409-BF98D89AB0F8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3323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40088" y="1558572"/>
            <a:ext cx="677819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 smtClean="0">
                <a:solidFill>
                  <a:schemeClr val="tx1"/>
                </a:solidFill>
                <a:cs typeface="Calibri"/>
              </a:rPr>
              <a:t> STABILIZING THE BIOSPHERE</a:t>
            </a:r>
            <a:endParaRPr lang="en-US" sz="360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40088" y="2705925"/>
            <a:ext cx="6778191" cy="342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3975" indent="0"/>
            <a:r>
              <a:rPr lang="en-US" sz="2800" dirty="0" smtClean="0">
                <a:latin typeface="Calibri Light"/>
                <a:cs typeface="Calibri Light"/>
              </a:rPr>
              <a:t> This is a typical text slide with upper and lower case text and no images</a:t>
            </a:r>
          </a:p>
          <a:p>
            <a:pPr marL="53975" indent="0"/>
            <a:r>
              <a:rPr lang="en-US" sz="2800" dirty="0" smtClean="0">
                <a:latin typeface="Calibri Light"/>
                <a:cs typeface="Calibri Light"/>
              </a:rPr>
              <a:t> Written in Calibri Light, 20-28 pt. size, depending on text volume</a:t>
            </a:r>
          </a:p>
          <a:p>
            <a:pPr marL="53975" indent="0"/>
            <a:r>
              <a:rPr lang="en-US" sz="2800" dirty="0" smtClean="0">
                <a:latin typeface="Calibri Light"/>
                <a:cs typeface="Calibri Light"/>
              </a:rPr>
              <a:t> Show a maximum of five bullet points per page</a:t>
            </a:r>
          </a:p>
        </p:txBody>
      </p:sp>
    </p:spTree>
    <p:extLst>
      <p:ext uri="{BB962C8B-B14F-4D97-AF65-F5344CB8AC3E}">
        <p14:creationId xmlns:p14="http://schemas.microsoft.com/office/powerpoint/2010/main" val="2144316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D58C1-3076-9847-B242-430A241C381F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5BD6-0569-584E-AB0D-BDF0920B1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07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6594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D58C1-3076-9847-B242-430A241C381F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5BD6-0569-584E-AB0D-BDF0920B1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97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D58C1-3076-9847-B242-430A241C381F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5BD6-0569-584E-AB0D-BDF0920B1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78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D58C1-3076-9847-B242-430A241C381F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5BD6-0569-584E-AB0D-BDF0920B1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47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D58C1-3076-9847-B242-430A241C381F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5BD6-0569-584E-AB0D-BDF0920B1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67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D58C1-3076-9847-B242-430A241C381F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5BD6-0569-584E-AB0D-BDF0920B1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26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D58C1-3076-9847-B242-430A241C381F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5BD6-0569-584E-AB0D-BDF0920B1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689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A6625-C626-0B41-A6B0-146D7CD642CE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92DA-FEDB-D54C-A8FD-FCB53B97D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0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A6625-C626-0B41-A6B0-146D7CD642CE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92DA-FEDB-D54C-A8FD-FCB53B97D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168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iteltrenn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539750" y="1587000"/>
            <a:ext cx="8042400" cy="3684000"/>
          </a:xfrm>
          <a:prstGeom prst="rect">
            <a:avLst/>
          </a:prstGeom>
          <a:noFill/>
        </p:spPr>
        <p:txBody>
          <a:bodyPr anchor="ctr"/>
          <a:lstStyle>
            <a:lvl1pPr algn="ctr">
              <a:buNone/>
              <a:defRPr sz="3000" baseline="0">
                <a:solidFill>
                  <a:srgbClr val="005751"/>
                </a:solidFill>
                <a:latin typeface="GCF Camingo Light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4"/>
          </p:nvPr>
        </p:nvSpPr>
        <p:spPr>
          <a:xfrm>
            <a:off x="7569200" y="6242050"/>
            <a:ext cx="100806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altLang="en-US"/>
              <a:t>page </a:t>
            </a:r>
            <a:fld id="{57D0E351-4FBF-413E-90D4-FF0BCBA5FBE5}" type="slidenum">
              <a:rPr lang="de-DE" altLang="en-US"/>
              <a:pPr/>
              <a:t>‹#›</a:t>
            </a:fld>
            <a:endParaRPr lang="de-DE" alt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5"/>
          </p:nvPr>
        </p:nvSpPr>
        <p:spPr>
          <a:xfrm>
            <a:off x="5988050" y="6242050"/>
            <a:ext cx="15811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15 September 2012</a:t>
            </a:r>
          </a:p>
        </p:txBody>
      </p:sp>
    </p:spTree>
    <p:extLst>
      <p:ext uri="{BB962C8B-B14F-4D97-AF65-F5344CB8AC3E}">
        <p14:creationId xmlns:p14="http://schemas.microsoft.com/office/powerpoint/2010/main" val="31058504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A6625-C626-0B41-A6B0-146D7CD642CE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92DA-FEDB-D54C-A8FD-FCB53B97D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0069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A6625-C626-0B41-A6B0-146D7CD642CE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92DA-FEDB-D54C-A8FD-FCB53B97D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326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A6625-C626-0B41-A6B0-146D7CD642CE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92DA-FEDB-D54C-A8FD-FCB53B97D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230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A6625-C626-0B41-A6B0-146D7CD642CE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92DA-FEDB-D54C-A8FD-FCB53B97D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389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A6625-C626-0B41-A6B0-146D7CD642CE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92DA-FEDB-D54C-A8FD-FCB53B97D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575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A6625-C626-0B41-A6B0-146D7CD642CE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92DA-FEDB-D54C-A8FD-FCB53B97D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9021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A6625-C626-0B41-A6B0-146D7CD642CE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92DA-FEDB-D54C-A8FD-FCB53B97D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3610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A6625-C626-0B41-A6B0-146D7CD642CE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92DA-FEDB-D54C-A8FD-FCB53B97D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255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A6625-C626-0B41-A6B0-146D7CD642CE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92DA-FEDB-D54C-A8FD-FCB53B97D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725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43B6F-16DB-5A43-97E8-742ABDCBF8FF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0D93A-F9FF-AF43-BABD-EB24EF363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34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4"/>
          </p:nvPr>
        </p:nvSpPr>
        <p:spPr>
          <a:xfrm>
            <a:off x="539750" y="1785600"/>
            <a:ext cx="8042400" cy="360000"/>
          </a:xfrm>
          <a:prstGeom prst="rect">
            <a:avLst/>
          </a:prstGeom>
        </p:spPr>
        <p:txBody>
          <a:bodyPr lIns="0" rIns="0"/>
          <a:lstStyle>
            <a:lvl1pPr>
              <a:buNone/>
              <a:defRPr sz="1600" baseline="0">
                <a:solidFill>
                  <a:srgbClr val="005751"/>
                </a:solidFill>
                <a:latin typeface="GCF Camingo Light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8"/>
          </p:nvPr>
        </p:nvSpPr>
        <p:spPr>
          <a:xfrm>
            <a:off x="540000" y="2340000"/>
            <a:ext cx="8042400" cy="3672000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latin typeface="GCF Camingo Light"/>
              </a:defRPr>
            </a:lvl1pPr>
            <a:lvl2pPr>
              <a:defRPr sz="1400">
                <a:latin typeface="GCF Camingo Light"/>
              </a:defRPr>
            </a:lvl2pPr>
            <a:lvl3pPr>
              <a:defRPr sz="1400">
                <a:latin typeface="GCF Camingo Light"/>
              </a:defRPr>
            </a:lvl3pPr>
            <a:lvl4pPr>
              <a:defRPr sz="1400">
                <a:latin typeface="GCF Camingo Light"/>
              </a:defRPr>
            </a:lvl4pPr>
            <a:lvl5pPr marL="1619250" indent="-228600">
              <a:buFont typeface="Symbol" pitchFamily="18" charset="2"/>
              <a:buChar char="-"/>
              <a:defRPr sz="1400">
                <a:latin typeface="GCF Camingo Ligh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9"/>
          </p:nvPr>
        </p:nvSpPr>
        <p:spPr>
          <a:xfrm>
            <a:off x="7569200" y="6242050"/>
            <a:ext cx="100806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altLang="en-US"/>
              <a:t>page </a:t>
            </a:r>
            <a:fld id="{9C76E770-8FD9-45A6-92CD-EF57E7977FAB}" type="slidenum">
              <a:rPr lang="de-DE" altLang="en-US"/>
              <a:pPr/>
              <a:t>‹#›</a:t>
            </a:fld>
            <a:endParaRPr lang="de-DE" altLang="en-US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20"/>
          </p:nvPr>
        </p:nvSpPr>
        <p:spPr>
          <a:xfrm>
            <a:off x="5988050" y="6242050"/>
            <a:ext cx="15811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15 September 2012</a:t>
            </a:r>
          </a:p>
        </p:txBody>
      </p:sp>
    </p:spTree>
    <p:extLst>
      <p:ext uri="{BB962C8B-B14F-4D97-AF65-F5344CB8AC3E}">
        <p14:creationId xmlns:p14="http://schemas.microsoft.com/office/powerpoint/2010/main" val="41130733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43B6F-16DB-5A43-97E8-742ABDCBF8FF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0D93A-F9FF-AF43-BABD-EB24EF363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398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43B6F-16DB-5A43-97E8-742ABDCBF8FF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0D93A-F9FF-AF43-BABD-EB24EF363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495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43B6F-16DB-5A43-97E8-742ABDCBF8FF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0D93A-F9FF-AF43-BABD-EB24EF363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105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43B6F-16DB-5A43-97E8-742ABDCBF8FF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0D93A-F9FF-AF43-BABD-EB24EF363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992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43B6F-16DB-5A43-97E8-742ABDCBF8FF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0D93A-F9FF-AF43-BABD-EB24EF363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120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43B6F-16DB-5A43-97E8-742ABDCBF8FF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0D93A-F9FF-AF43-BABD-EB24EF363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884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43B6F-16DB-5A43-97E8-742ABDCBF8FF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0D93A-F9FF-AF43-BABD-EB24EF363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577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43B6F-16DB-5A43-97E8-742ABDCBF8FF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0D93A-F9FF-AF43-BABD-EB24EF363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484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43B6F-16DB-5A43-97E8-742ABDCBF8FF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0D93A-F9FF-AF43-BABD-EB24EF363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509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43B6F-16DB-5A43-97E8-742ABDCBF8FF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0D93A-F9FF-AF43-BABD-EB24EF363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743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12"/>
          <p:cNvSpPr>
            <a:spLocks noGrp="1"/>
          </p:cNvSpPr>
          <p:nvPr>
            <p:ph sz="quarter" idx="19"/>
          </p:nvPr>
        </p:nvSpPr>
        <p:spPr>
          <a:xfrm>
            <a:off x="540000" y="2340000"/>
            <a:ext cx="3960000" cy="3672000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latin typeface="GCF Camingo Light"/>
              </a:defRPr>
            </a:lvl1pPr>
            <a:lvl2pPr>
              <a:defRPr sz="1400">
                <a:latin typeface="GCF Camingo Light"/>
              </a:defRPr>
            </a:lvl2pPr>
            <a:lvl3pPr>
              <a:defRPr sz="1400">
                <a:latin typeface="GCF Camingo Light"/>
              </a:defRPr>
            </a:lvl3pPr>
            <a:lvl4pPr>
              <a:defRPr sz="1400">
                <a:latin typeface="GCF Camingo Light"/>
              </a:defRPr>
            </a:lvl4pPr>
            <a:lvl5pPr marL="1619250" indent="-228600">
              <a:buFont typeface="Symbol" pitchFamily="18" charset="2"/>
              <a:buChar char="-"/>
              <a:defRPr sz="1400">
                <a:latin typeface="GCF Camingo Ligh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20"/>
          </p:nvPr>
        </p:nvSpPr>
        <p:spPr>
          <a:xfrm>
            <a:off x="4622400" y="2340000"/>
            <a:ext cx="3960000" cy="3672000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latin typeface="GCF Camingo Light"/>
              </a:defRPr>
            </a:lvl1pPr>
            <a:lvl2pPr>
              <a:defRPr sz="1400">
                <a:latin typeface="GCF Camingo Light"/>
              </a:defRPr>
            </a:lvl2pPr>
            <a:lvl3pPr>
              <a:defRPr sz="1400">
                <a:latin typeface="GCF Camingo Light"/>
              </a:defRPr>
            </a:lvl3pPr>
            <a:lvl4pPr>
              <a:defRPr sz="1400">
                <a:latin typeface="GCF Camingo Light"/>
              </a:defRPr>
            </a:lvl4pPr>
            <a:lvl5pPr marL="1619250" indent="-228600">
              <a:buFont typeface="Symbol" pitchFamily="18" charset="2"/>
              <a:buChar char="-"/>
              <a:defRPr sz="1400">
                <a:latin typeface="GCF Camingo Ligh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539750" y="1368000"/>
            <a:ext cx="8042275" cy="4175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2" name="Textplatzhalter 13"/>
          <p:cNvSpPr>
            <a:spLocks noGrp="1"/>
          </p:cNvSpPr>
          <p:nvPr>
            <p:ph type="body" sz="quarter" idx="14"/>
          </p:nvPr>
        </p:nvSpPr>
        <p:spPr>
          <a:xfrm>
            <a:off x="539750" y="1785600"/>
            <a:ext cx="8042400" cy="360000"/>
          </a:xfrm>
          <a:prstGeom prst="rect">
            <a:avLst/>
          </a:prstGeom>
        </p:spPr>
        <p:txBody>
          <a:bodyPr lIns="0" rIns="0"/>
          <a:lstStyle>
            <a:lvl1pPr>
              <a:buNone/>
              <a:defRPr sz="1600" baseline="0">
                <a:solidFill>
                  <a:srgbClr val="005751"/>
                </a:solidFill>
                <a:latin typeface="GCF Camingo Light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1"/>
          </p:nvPr>
        </p:nvSpPr>
        <p:spPr>
          <a:xfrm>
            <a:off x="7569200" y="6242050"/>
            <a:ext cx="100806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27534A1D-551E-424B-869D-6597FAB9277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22"/>
          </p:nvPr>
        </p:nvSpPr>
        <p:spPr>
          <a:xfrm>
            <a:off x="539750" y="6242050"/>
            <a:ext cx="53213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Presentation title (change title and date for all pages through set up of the footer)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23"/>
          </p:nvPr>
        </p:nvSpPr>
        <p:spPr>
          <a:xfrm>
            <a:off x="5988050" y="6242050"/>
            <a:ext cx="15811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15 September 2012</a:t>
            </a:r>
          </a:p>
        </p:txBody>
      </p:sp>
    </p:spTree>
    <p:extLst>
      <p:ext uri="{BB962C8B-B14F-4D97-AF65-F5344CB8AC3E}">
        <p14:creationId xmlns:p14="http://schemas.microsoft.com/office/powerpoint/2010/main" val="26108660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C871-E0F6-CC4C-AA3D-04035EED7280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9103-CAC5-8849-AC34-F57A13BA5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918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C871-E0F6-CC4C-AA3D-04035EED7280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9103-CAC5-8849-AC34-F57A13BA5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214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C871-E0F6-CC4C-AA3D-04035EED7280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9103-CAC5-8849-AC34-F57A13BA5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879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C871-E0F6-CC4C-AA3D-04035EED7280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9103-CAC5-8849-AC34-F57A13BA5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3515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C871-E0F6-CC4C-AA3D-04035EED7280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9103-CAC5-8849-AC34-F57A13BA5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071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C871-E0F6-CC4C-AA3D-04035EED7280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9103-CAC5-8849-AC34-F57A13BA5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541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C871-E0F6-CC4C-AA3D-04035EED7280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9103-CAC5-8849-AC34-F57A13BA5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460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C871-E0F6-CC4C-AA3D-04035EED7280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9103-CAC5-8849-AC34-F57A13BA5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9257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C871-E0F6-CC4C-AA3D-04035EED7280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9103-CAC5-8849-AC34-F57A13BA5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593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C871-E0F6-CC4C-AA3D-04035EED7280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9103-CAC5-8849-AC34-F57A13BA5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16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70282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C871-E0F6-CC4C-AA3D-04035EED7280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9103-CAC5-8849-AC34-F57A13BA5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858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62EB-BF88-1040-B69E-00B2B52D04EC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9255-C9EC-D24D-A4F8-6C37F1D59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176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62EB-BF88-1040-B69E-00B2B52D04EC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9255-C9EC-D24D-A4F8-6C37F1D59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315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62EB-BF88-1040-B69E-00B2B52D04EC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9255-C9EC-D24D-A4F8-6C37F1D59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239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62EB-BF88-1040-B69E-00B2B52D04EC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9255-C9EC-D24D-A4F8-6C37F1D59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784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62EB-BF88-1040-B69E-00B2B52D04EC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9255-C9EC-D24D-A4F8-6C37F1D59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1117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62EB-BF88-1040-B69E-00B2B52D04EC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9255-C9EC-D24D-A4F8-6C37F1D59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151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62EB-BF88-1040-B69E-00B2B52D04EC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9255-C9EC-D24D-A4F8-6C37F1D59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327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62EB-BF88-1040-B69E-00B2B52D04EC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9255-C9EC-D24D-A4F8-6C37F1D59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722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62EB-BF88-1040-B69E-00B2B52D04EC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9255-C9EC-D24D-A4F8-6C37F1D59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88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D58C1-3076-9847-B242-430A241C381F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5BD6-0569-584E-AB0D-BDF0920B1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957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62EB-BF88-1040-B69E-00B2B52D04EC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9255-C9EC-D24D-A4F8-6C37F1D59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394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62EB-BF88-1040-B69E-00B2B52D04EC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9255-C9EC-D24D-A4F8-6C37F1D59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8333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AC345-7392-8843-A84D-256740BDF82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10/7/2014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E0C5-7863-BB44-BEA9-215D03BE8FB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55137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AC345-7392-8843-A84D-256740BDF82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10/7/2014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E0C5-7863-BB44-BEA9-215D03BE8FB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58008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AC345-7392-8843-A84D-256740BDF82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10/7/2014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E0C5-7863-BB44-BEA9-215D03BE8FB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97367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AC345-7392-8843-A84D-256740BDF82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10/7/2014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E0C5-7863-BB44-BEA9-215D03BE8FB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15448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AC345-7392-8843-A84D-256740BDF82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10/7/2014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E0C5-7863-BB44-BEA9-215D03BE8FB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99376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AC345-7392-8843-A84D-256740BDF82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10/7/2014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E0C5-7863-BB44-BEA9-215D03BE8FB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70328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AC345-7392-8843-A84D-256740BDF82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10/7/2014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E0C5-7863-BB44-BEA9-215D03BE8FB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83199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AC345-7392-8843-A84D-256740BDF82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10/7/2014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E0C5-7863-BB44-BEA9-215D03BE8FB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7282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D58C1-3076-9847-B242-430A241C381F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5BD6-0569-584E-AB0D-BDF0920B1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489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AC345-7392-8843-A84D-256740BDF82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10/7/2014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E0C5-7863-BB44-BEA9-215D03BE8FB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21023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AC345-7392-8843-A84D-256740BDF82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10/7/2014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E0C5-7863-BB44-BEA9-215D03BE8FB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26468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AC345-7392-8843-A84D-256740BDF82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10/7/2014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E0C5-7863-BB44-BEA9-215D03BE8FB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6891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AC345-7392-8843-A84D-256740BDF82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10/7/2014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E0C5-7863-BB44-BEA9-215D03BE8FB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55137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AC345-7392-8843-A84D-256740BDF82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10/7/2014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E0C5-7863-BB44-BEA9-215D03BE8FB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58008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AC345-7392-8843-A84D-256740BDF82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10/7/2014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E0C5-7863-BB44-BEA9-215D03BE8FB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97367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AC345-7392-8843-A84D-256740BDF82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10/7/2014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E0C5-7863-BB44-BEA9-215D03BE8FB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15448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AC345-7392-8843-A84D-256740BDF82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10/7/2014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E0C5-7863-BB44-BEA9-215D03BE8FB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99376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AC345-7392-8843-A84D-256740BDF82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10/7/2014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E0C5-7863-BB44-BEA9-215D03BE8FB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703283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AC345-7392-8843-A84D-256740BDF82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10/7/2014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E0C5-7863-BB44-BEA9-215D03BE8FB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8319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D58C1-3076-9847-B242-430A241C381F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5BD6-0569-584E-AB0D-BDF0920B1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1261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AC345-7392-8843-A84D-256740BDF82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10/7/2014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E0C5-7863-BB44-BEA9-215D03BE8FB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72821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AC345-7392-8843-A84D-256740BDF82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10/7/2014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E0C5-7863-BB44-BEA9-215D03BE8FB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21023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AC345-7392-8843-A84D-256740BDF82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10/7/2014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E0C5-7863-BB44-BEA9-215D03BE8FB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264681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AC345-7392-8843-A84D-256740BDF82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10/7/2014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E0C5-7863-BB44-BEA9-215D03BE8FB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689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D58C1-3076-9847-B242-430A241C381F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5BD6-0569-584E-AB0D-BDF0920B1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52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emf"/><Relationship Id="rId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0088" y="1558572"/>
            <a:ext cx="677819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 smtClean="0">
                <a:solidFill>
                  <a:schemeClr val="tx1"/>
                </a:solidFill>
                <a:cs typeface="Calibri"/>
              </a:rPr>
              <a:t> STABILIZING THE BIOSPHERE</a:t>
            </a:r>
            <a:endParaRPr lang="en-US" sz="360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0088" y="2705925"/>
            <a:ext cx="6778191" cy="342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3975" indent="0"/>
            <a:r>
              <a:rPr lang="en-US" sz="2800" dirty="0" smtClean="0">
                <a:latin typeface="Calibri Light"/>
                <a:cs typeface="Calibri Light"/>
              </a:rPr>
              <a:t> This is a typical text slide with upper and lower case text and no images</a:t>
            </a:r>
          </a:p>
          <a:p>
            <a:pPr marL="53975" indent="0"/>
            <a:r>
              <a:rPr lang="en-US" sz="2800" dirty="0" smtClean="0">
                <a:latin typeface="Calibri Light"/>
                <a:cs typeface="Calibri Light"/>
              </a:rPr>
              <a:t> Written in Calibri Light, 20-28 pt. size, depending on text volume</a:t>
            </a:r>
          </a:p>
          <a:p>
            <a:pPr marL="53975" indent="0"/>
            <a:r>
              <a:rPr lang="en-US" sz="2800" dirty="0" smtClean="0">
                <a:latin typeface="Calibri Light"/>
                <a:cs typeface="Calibri Light"/>
              </a:rPr>
              <a:t> Show a maximum of five bullet points per page</a:t>
            </a:r>
          </a:p>
        </p:txBody>
      </p:sp>
      <p:pic>
        <p:nvPicPr>
          <p:cNvPr id="7" name="Picture 6" descr="GCFlogoCMYKbrochCover.eps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60696"/>
            <a:ext cx="1350882" cy="92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418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39" r:id="rId2"/>
    <p:sldLayoutId id="2147483740" r:id="rId3"/>
    <p:sldLayoutId id="2147483741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124_FP125367.ti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1841" y="2744276"/>
            <a:ext cx="2089824" cy="286736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260799" y="5717221"/>
            <a:ext cx="5897793" cy="64633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Calibri Light"/>
                <a:cs typeface="Calibri Light"/>
              </a:rPr>
              <a:t>Typical slide with single or multiple images. Captions and descriptions should be written in 18 pt. Calibri Light</a:t>
            </a:r>
            <a:endParaRPr lang="en-US" dirty="0">
              <a:latin typeface="Calibri Light"/>
              <a:cs typeface="Calibri Light"/>
            </a:endParaRPr>
          </a:p>
        </p:txBody>
      </p:sp>
      <p:pic>
        <p:nvPicPr>
          <p:cNvPr id="9" name="Picture 8" descr="443605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0716" y="2744276"/>
            <a:ext cx="4374934" cy="2867364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 userDrawn="1"/>
        </p:nvSpPr>
        <p:spPr>
          <a:xfrm>
            <a:off x="1250201" y="2072912"/>
            <a:ext cx="6653110" cy="67136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3600" dirty="0">
                <a:solidFill>
                  <a:schemeClr val="tx1"/>
                </a:solidFill>
                <a:cs typeface="Calibri"/>
              </a:rPr>
              <a:t>ENGAGING PRIVATE FINANCE</a:t>
            </a:r>
            <a:endParaRPr lang="en-US" sz="36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11" name="Picture 10" descr="GCFlogoCMYKbrochCover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991" y="438798"/>
            <a:ext cx="1350882" cy="92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944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D58C1-3076-9847-B242-430A241C381F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75BD6-0569-584E-AB0D-BDF0920B1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06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1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A6625-C626-0B41-A6B0-146D7CD642CE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992DA-FEDB-D54C-A8FD-FCB53B97D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08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43B6F-16DB-5A43-97E8-742ABDCBF8FF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0D93A-F9FF-AF43-BABD-EB24EF363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13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5C871-E0F6-CC4C-AA3D-04035EED7280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79103-CAC5-8849-AC34-F57A13BA5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4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062EB-BF88-1040-B69E-00B2B52D04EC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69255-C9EC-D24D-A4F8-6C37F1D59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37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AC345-7392-8843-A84D-256740BDF82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10/7/2014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3E0C5-7863-BB44-BEA9-215D03BE8FB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7894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AC345-7392-8843-A84D-256740BDF82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10/7/2014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3E0C5-7863-BB44-BEA9-215D03BE8FB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7894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orwayEVENlighterPlus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19687" y="-1100109"/>
            <a:ext cx="11844258" cy="852786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6808" y="4429999"/>
            <a:ext cx="6653110" cy="2226005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2800" b="1" dirty="0" smtClean="0">
                <a:solidFill>
                  <a:srgbClr val="006600"/>
                </a:solidFill>
                <a:latin typeface="Calibri"/>
                <a:cs typeface="Calibri"/>
              </a:rPr>
              <a:t>Hela Cheikhrouhou</a:t>
            </a:r>
            <a:r>
              <a:rPr lang="en-US" sz="2800" dirty="0" smtClean="0">
                <a:solidFill>
                  <a:srgbClr val="006600"/>
                </a:solidFill>
                <a:latin typeface="Calibri"/>
                <a:cs typeface="Calibri"/>
              </a:rPr>
              <a:t/>
            </a:r>
            <a:br>
              <a:rPr lang="en-US" sz="2800" dirty="0" smtClean="0">
                <a:solidFill>
                  <a:srgbClr val="006600"/>
                </a:solidFill>
                <a:latin typeface="Calibri"/>
                <a:cs typeface="Calibri"/>
              </a:rPr>
            </a:br>
            <a:r>
              <a:rPr lang="en-US" sz="2800" dirty="0" smtClean="0">
                <a:solidFill>
                  <a:srgbClr val="006600"/>
                </a:solidFill>
                <a:latin typeface="Calibri"/>
                <a:cs typeface="Calibri"/>
              </a:rPr>
              <a:t/>
            </a:r>
            <a:br>
              <a:rPr lang="en-US" sz="2800" dirty="0" smtClean="0">
                <a:solidFill>
                  <a:srgbClr val="006600"/>
                </a:solidFill>
                <a:latin typeface="Calibri"/>
                <a:cs typeface="Calibri"/>
              </a:rPr>
            </a:br>
            <a:r>
              <a:rPr lang="en-US" sz="2800" dirty="0" smtClean="0">
                <a:solidFill>
                  <a:srgbClr val="006600"/>
                </a:solidFill>
                <a:latin typeface="Calibri"/>
                <a:cs typeface="Calibri"/>
              </a:rPr>
              <a:t>Executive Director</a:t>
            </a:r>
            <a:br>
              <a:rPr lang="en-US" sz="2800" dirty="0" smtClean="0">
                <a:solidFill>
                  <a:srgbClr val="006600"/>
                </a:solidFill>
                <a:latin typeface="Calibri"/>
                <a:cs typeface="Calibri"/>
              </a:rPr>
            </a:br>
            <a:r>
              <a:rPr lang="en-US" sz="2800" dirty="0" smtClean="0">
                <a:solidFill>
                  <a:srgbClr val="006600"/>
                </a:solidFill>
                <a:latin typeface="Calibri"/>
                <a:cs typeface="Calibri"/>
              </a:rPr>
              <a:t>Green Climate Fund</a:t>
            </a:r>
            <a:br>
              <a:rPr lang="en-US" sz="2800" dirty="0" smtClean="0">
                <a:solidFill>
                  <a:srgbClr val="006600"/>
                </a:solidFill>
                <a:latin typeface="Calibri"/>
                <a:cs typeface="Calibri"/>
              </a:rPr>
            </a:br>
            <a:endParaRPr lang="en-US" sz="2800" dirty="0" smtClean="0">
              <a:solidFill>
                <a:srgbClr val="006600"/>
              </a:solidFill>
              <a:latin typeface="Calibri"/>
              <a:cs typeface="Calibri"/>
            </a:endParaRPr>
          </a:p>
          <a:p>
            <a:pPr algn="l">
              <a:lnSpc>
                <a:spcPct val="80000"/>
              </a:lnSpc>
            </a:pPr>
            <a:r>
              <a:rPr lang="en-US" sz="2800" dirty="0" smtClean="0">
                <a:solidFill>
                  <a:srgbClr val="006600"/>
                </a:solidFill>
                <a:latin typeface="Calibri"/>
                <a:cs typeface="Calibri"/>
              </a:rPr>
              <a:t>Washington DC, 7 October 2014</a:t>
            </a:r>
            <a:endParaRPr lang="en-US" sz="2800" dirty="0">
              <a:solidFill>
                <a:srgbClr val="006600"/>
              </a:solidFill>
              <a:latin typeface="Calibri"/>
              <a:cs typeface="Calibri"/>
            </a:endParaRPr>
          </a:p>
        </p:txBody>
      </p:sp>
      <p:pic>
        <p:nvPicPr>
          <p:cNvPr id="10" name="Picture 9" descr="GCFblgrnLogoRGB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61" y="503417"/>
            <a:ext cx="2785974" cy="1970930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1916808" y="2474347"/>
            <a:ext cx="7126608" cy="15819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3800" dirty="0" smtClean="0">
                <a:solidFill>
                  <a:prstClr val="black"/>
                </a:solidFill>
                <a:cs typeface="Calibri"/>
              </a:rPr>
              <a:t>Status Update </a:t>
            </a:r>
          </a:p>
          <a:p>
            <a:pPr algn="l">
              <a:lnSpc>
                <a:spcPct val="90000"/>
              </a:lnSpc>
            </a:pPr>
            <a:r>
              <a:rPr lang="en-US" sz="3800" dirty="0" smtClean="0">
                <a:solidFill>
                  <a:prstClr val="black"/>
                </a:solidFill>
                <a:cs typeface="Calibri"/>
              </a:rPr>
              <a:t>Green Climate Fund</a:t>
            </a:r>
            <a:endParaRPr lang="en-US" sz="3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161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quarter" idx="19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81" y="1949327"/>
            <a:ext cx="7360920" cy="49086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itel 15"/>
          <p:cNvSpPr>
            <a:spLocks noGrp="1"/>
          </p:cNvSpPr>
          <p:nvPr>
            <p:ph type="title"/>
          </p:nvPr>
        </p:nvSpPr>
        <p:spPr>
          <a:xfrm>
            <a:off x="4855464" y="1130668"/>
            <a:ext cx="3640519" cy="4175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3200" b="1" dirty="0" smtClean="0"/>
              <a:t>GCF’s Board</a:t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412559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5"/>
          <p:cNvSpPr>
            <a:spLocks noGrp="1"/>
          </p:cNvSpPr>
          <p:nvPr>
            <p:ph type="title"/>
          </p:nvPr>
        </p:nvSpPr>
        <p:spPr>
          <a:xfrm>
            <a:off x="5257800" y="995046"/>
            <a:ext cx="3173418" cy="4175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3200" b="1" dirty="0" smtClean="0"/>
              <a:t>Access to funds</a:t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000" b="1" dirty="0" smtClean="0"/>
              <a:t/>
            </a:r>
            <a:br>
              <a:rPr lang="en-US" sz="3000" b="1" dirty="0" smtClean="0"/>
            </a:br>
            <a:endParaRPr lang="de-DE" sz="3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95528" y="2009289"/>
            <a:ext cx="777285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500" dirty="0">
                <a:latin typeface="GCF Camingo" pitchFamily="34" charset="0"/>
              </a:rPr>
              <a:t>Access to resources can be obtained through </a:t>
            </a:r>
            <a:r>
              <a:rPr lang="en-US" sz="2500" dirty="0">
                <a:solidFill>
                  <a:srgbClr val="009900"/>
                </a:solidFill>
                <a:latin typeface="GCF Camingo" pitchFamily="34" charset="0"/>
              </a:rPr>
              <a:t>national, regional and international entities</a:t>
            </a:r>
            <a:r>
              <a:rPr lang="en-US" sz="25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GCF Camingo" pitchFamily="34" charset="0"/>
              </a:rPr>
              <a:t>;</a:t>
            </a:r>
          </a:p>
          <a:p>
            <a:pPr marL="342900" lvl="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500" dirty="0">
              <a:latin typeface="GCF Camingo" pitchFamily="34" charset="0"/>
            </a:endParaRPr>
          </a:p>
          <a:p>
            <a:pPr marL="342900" lvl="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rgbClr val="009900"/>
                </a:solidFill>
                <a:latin typeface="GCF Camingo" pitchFamily="34" charset="0"/>
              </a:rPr>
              <a:t>Country driven </a:t>
            </a:r>
            <a:r>
              <a:rPr lang="en-US" sz="2500" dirty="0">
                <a:latin typeface="GCF Camingo" pitchFamily="34" charset="0"/>
              </a:rPr>
              <a:t>approach </a:t>
            </a:r>
            <a:r>
              <a:rPr lang="en-US" sz="2500" dirty="0" smtClean="0">
                <a:latin typeface="GCF Camingo" pitchFamily="34" charset="0"/>
              </a:rPr>
              <a:t>through</a:t>
            </a:r>
            <a:r>
              <a:rPr lang="en-US" sz="2500" dirty="0" smtClean="0">
                <a:solidFill>
                  <a:srgbClr val="009900"/>
                </a:solidFill>
                <a:latin typeface="GCF Camingo" pitchFamily="34" charset="0"/>
              </a:rPr>
              <a:t> National Designated </a:t>
            </a:r>
            <a:r>
              <a:rPr lang="en-US" sz="2500" dirty="0">
                <a:solidFill>
                  <a:srgbClr val="009900"/>
                </a:solidFill>
                <a:latin typeface="GCF Camingo" pitchFamily="34" charset="0"/>
              </a:rPr>
              <a:t>Authority; </a:t>
            </a:r>
            <a:endParaRPr lang="en-US" sz="2500" dirty="0" smtClean="0">
              <a:solidFill>
                <a:srgbClr val="009900"/>
              </a:solidFill>
              <a:latin typeface="GCF Camingo" pitchFamily="34" charset="0"/>
            </a:endParaRPr>
          </a:p>
          <a:p>
            <a:pPr marL="342900" lvl="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500" dirty="0" smtClean="0">
              <a:latin typeface="GCF Camingo" pitchFamily="34" charset="0"/>
            </a:endParaRPr>
          </a:p>
          <a:p>
            <a:pPr marL="342900" lvl="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500" dirty="0" smtClean="0">
                <a:latin typeface="GCF Camingo" pitchFamily="34" charset="0"/>
              </a:rPr>
              <a:t>Project and </a:t>
            </a:r>
            <a:r>
              <a:rPr lang="en-US" sz="2500" dirty="0" err="1" smtClean="0">
                <a:latin typeface="GCF Camingo" pitchFamily="34" charset="0"/>
              </a:rPr>
              <a:t>programme</a:t>
            </a:r>
            <a:r>
              <a:rPr lang="en-US" sz="2500" dirty="0" smtClean="0">
                <a:latin typeface="GCF Camingo" pitchFamily="34" charset="0"/>
              </a:rPr>
              <a:t> based approaches;</a:t>
            </a:r>
          </a:p>
          <a:p>
            <a:pPr marL="342900" lvl="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500" dirty="0" smtClean="0">
              <a:solidFill>
                <a:schemeClr val="tx2">
                  <a:lumMod val="90000"/>
                  <a:lumOff val="10000"/>
                </a:schemeClr>
              </a:solidFill>
              <a:latin typeface="GCF Camingo" pitchFamily="34" charset="0"/>
            </a:endParaRPr>
          </a:p>
          <a:p>
            <a:pPr marL="342900" lvl="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500" dirty="0" smtClean="0">
                <a:latin typeface="GCF Camingo" pitchFamily="34" charset="0"/>
              </a:rPr>
              <a:t> Best practice fiduciary, environmental and social standards.</a:t>
            </a:r>
            <a:endParaRPr lang="en-US" sz="2500" dirty="0">
              <a:latin typeface="GCF Camingo" pitchFamily="34" charset="0"/>
            </a:endParaRPr>
          </a:p>
          <a:p>
            <a:pPr marL="342900" lvl="0" indent="-342900" eaLnBrk="1" fontAlgn="auto" hangingPunct="1">
              <a:spcAft>
                <a:spcPts val="0"/>
              </a:spcAft>
              <a:buFont typeface="Arial" pitchFamily="34" charset="0"/>
              <a:buChar char="•"/>
            </a:pPr>
            <a:endParaRPr lang="en-US" sz="2800" dirty="0">
              <a:latin typeface="GCF Caming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43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/>
          <p:cNvSpPr txBox="1">
            <a:spLocks/>
          </p:cNvSpPr>
          <p:nvPr/>
        </p:nvSpPr>
        <p:spPr>
          <a:xfrm>
            <a:off x="4316222" y="965208"/>
            <a:ext cx="5092954" cy="75386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 smtClean="0"/>
              <a:t>II. Collaboration with NDBs</a:t>
            </a:r>
            <a:endParaRPr lang="en-US" sz="3000" dirty="0"/>
          </a:p>
        </p:txBody>
      </p:sp>
      <p:pic>
        <p:nvPicPr>
          <p:cNvPr id="2050" name="Picture 2" descr="http://upload.wikimedia.org/wikipedia/commons/b/bb/Alternative_Energ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1903"/>
            <a:ext cx="9144000" cy="506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67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0"/>
          <p:cNvSpPr>
            <a:spLocks noGrp="1"/>
          </p:cNvSpPr>
          <p:nvPr>
            <p:ph sz="quarter" idx="4294967295"/>
          </p:nvPr>
        </p:nvSpPr>
        <p:spPr>
          <a:xfrm>
            <a:off x="777744" y="2614320"/>
            <a:ext cx="8042400" cy="3672000"/>
          </a:xfrm>
          <a:prstGeom prst="rect">
            <a:avLst/>
          </a:prstGeo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500" dirty="0" smtClean="0"/>
              <a:t>Nomination of National Designated Authorities (NDAs)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5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500" dirty="0" smtClean="0"/>
              <a:t>NDA to drive strategic prioritization of climate action with the Fund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5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500" dirty="0" smtClean="0"/>
              <a:t>Funds intermediated by Implementing Entities (IEs) &amp; Intermediaries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5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500" dirty="0"/>
          </a:p>
        </p:txBody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457454" y="1024272"/>
            <a:ext cx="8042275" cy="417513"/>
          </a:xfrm>
        </p:spPr>
        <p:txBody>
          <a:bodyPr>
            <a:normAutofit fontScale="90000"/>
          </a:bodyPr>
          <a:lstStyle/>
          <a:p>
            <a:pPr algn="r"/>
            <a:r>
              <a:rPr lang="en-US" sz="3000" dirty="0" smtClean="0"/>
              <a:t>Collaboration with NDBs</a:t>
            </a:r>
            <a:endParaRPr lang="en-US" sz="3000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84302" y="1511280"/>
            <a:ext cx="8042400" cy="360000"/>
          </a:xfrm>
        </p:spPr>
        <p:txBody>
          <a:bodyPr>
            <a:noAutofit/>
          </a:bodyPr>
          <a:lstStyle/>
          <a:p>
            <a:pPr algn="r"/>
            <a:r>
              <a:rPr lang="en-US" sz="3000" b="1" dirty="0" smtClean="0">
                <a:solidFill>
                  <a:schemeClr val="tx1"/>
                </a:solidFill>
                <a:latin typeface="+mj-lt"/>
              </a:rPr>
              <a:t>How will it work?</a:t>
            </a:r>
            <a:endParaRPr lang="en-US" sz="30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824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0"/>
          <p:cNvSpPr>
            <a:spLocks noGrp="1"/>
          </p:cNvSpPr>
          <p:nvPr>
            <p:ph sz="quarter" idx="4294967295"/>
          </p:nvPr>
        </p:nvSpPr>
        <p:spPr>
          <a:xfrm>
            <a:off x="759081" y="2266848"/>
            <a:ext cx="8042400" cy="3672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500" dirty="0" smtClean="0"/>
              <a:t>Accreditation </a:t>
            </a:r>
            <a:r>
              <a:rPr lang="en-US" sz="2500" dirty="0"/>
              <a:t>process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sz="2500" dirty="0" smtClean="0">
                <a:solidFill>
                  <a:srgbClr val="009900"/>
                </a:solidFill>
              </a:rPr>
              <a:t>Stage I</a:t>
            </a:r>
            <a:r>
              <a:rPr lang="en-US" sz="2500" dirty="0" smtClean="0"/>
              <a:t>: 	      No-objection &amp; readiness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sz="2500" dirty="0" smtClean="0">
                <a:solidFill>
                  <a:srgbClr val="009900"/>
                </a:solidFill>
              </a:rPr>
              <a:t>Stage II</a:t>
            </a:r>
            <a:r>
              <a:rPr lang="en-US" sz="2500" dirty="0" smtClean="0"/>
              <a:t>: 	Accreditation Review and decision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sz="2500" dirty="0" smtClean="0">
                <a:solidFill>
                  <a:srgbClr val="009900"/>
                </a:solidFill>
              </a:rPr>
              <a:t>Stage III</a:t>
            </a:r>
            <a:r>
              <a:rPr lang="en-US" sz="2500" dirty="0" smtClean="0"/>
              <a:t>: 	Final arrangements</a:t>
            </a:r>
            <a:endParaRPr lang="en-US" sz="2500" dirty="0" smtClean="0">
              <a:cs typeface="ＭＳ Ｐゴシック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500" dirty="0" smtClean="0"/>
              <a:t>Complementarity </a:t>
            </a:r>
            <a:r>
              <a:rPr lang="en-US" sz="2500" dirty="0"/>
              <a:t>and coherence with accreditation processes of other </a:t>
            </a:r>
            <a:r>
              <a:rPr lang="en-US" sz="2500" dirty="0" smtClean="0"/>
              <a:t>funds</a:t>
            </a:r>
            <a:endParaRPr lang="en-US" sz="25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500" dirty="0" smtClean="0"/>
              <a:t>Specialized fiduciary requirements for programmatic and structured intermediation.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500" dirty="0"/>
          </a:p>
          <a:p>
            <a:pPr>
              <a:buFont typeface="Wingdings" panose="05000000000000000000" pitchFamily="2" charset="2"/>
              <a:buChar char="§"/>
            </a:pPr>
            <a:endParaRPr lang="en-US" sz="2500" dirty="0">
              <a:cs typeface="ＭＳ Ｐゴシック" charset="-128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500" dirty="0"/>
          </a:p>
        </p:txBody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759206" y="1304417"/>
            <a:ext cx="8042275" cy="417513"/>
          </a:xfrm>
        </p:spPr>
        <p:txBody>
          <a:bodyPr>
            <a:noAutofit/>
          </a:bodyPr>
          <a:lstStyle/>
          <a:p>
            <a:pPr algn="r"/>
            <a:r>
              <a:rPr lang="en-US" sz="3000" b="1" dirty="0" smtClean="0"/>
              <a:t>Accreditation: </a:t>
            </a:r>
            <a:br>
              <a:rPr lang="en-US" sz="3000" b="1" dirty="0" smtClean="0"/>
            </a:br>
            <a:r>
              <a:rPr lang="en-US" sz="3000" dirty="0" smtClean="0"/>
              <a:t>Implementing Entities &amp; Intermediaries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59202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0"/>
          <p:cNvSpPr>
            <a:spLocks noGrp="1"/>
          </p:cNvSpPr>
          <p:nvPr>
            <p:ph sz="quarter" idx="4294967295"/>
          </p:nvPr>
        </p:nvSpPr>
        <p:spPr>
          <a:xfrm>
            <a:off x="365760" y="1960880"/>
            <a:ext cx="8554968" cy="430715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ts val="3600"/>
              </a:lnSpc>
              <a:buFont typeface="Wingdings" panose="05000000000000000000" pitchFamily="2" charset="2"/>
              <a:buChar char="§"/>
            </a:pPr>
            <a:r>
              <a:rPr lang="en-US" sz="2500" dirty="0" smtClean="0"/>
              <a:t>Country work </a:t>
            </a:r>
            <a:r>
              <a:rPr lang="en-US" sz="2500" dirty="0" err="1" smtClean="0"/>
              <a:t>programme</a:t>
            </a:r>
            <a:r>
              <a:rPr lang="en-US" sz="2500" dirty="0" smtClean="0"/>
              <a:t> (Voluntary Step)</a:t>
            </a:r>
          </a:p>
          <a:p>
            <a:pPr>
              <a:lnSpc>
                <a:spcPts val="3600"/>
              </a:lnSpc>
              <a:buFont typeface="Wingdings" panose="05000000000000000000" pitchFamily="2" charset="2"/>
              <a:buChar char="§"/>
            </a:pPr>
            <a:r>
              <a:rPr lang="en-US" sz="2500" dirty="0" smtClean="0"/>
              <a:t>Concept Development (Voluntary Step)</a:t>
            </a:r>
          </a:p>
          <a:p>
            <a:pPr>
              <a:lnSpc>
                <a:spcPts val="3600"/>
              </a:lnSpc>
              <a:buFont typeface="Wingdings" panose="05000000000000000000" pitchFamily="2" charset="2"/>
              <a:buChar char="§"/>
            </a:pPr>
            <a:r>
              <a:rPr lang="en-US" sz="2500" b="1" dirty="0" smtClean="0">
                <a:solidFill>
                  <a:srgbClr val="009900"/>
                </a:solidFill>
              </a:rPr>
              <a:t>Submission of Funding Proposal</a:t>
            </a:r>
          </a:p>
          <a:p>
            <a:pPr>
              <a:lnSpc>
                <a:spcPts val="3600"/>
              </a:lnSpc>
              <a:buFont typeface="Wingdings" panose="05000000000000000000" pitchFamily="2" charset="2"/>
              <a:buChar char="§"/>
            </a:pPr>
            <a:r>
              <a:rPr lang="en-US" sz="2500" dirty="0" smtClean="0"/>
              <a:t>Analysis and Recommendations to the Board</a:t>
            </a:r>
          </a:p>
          <a:p>
            <a:pPr>
              <a:lnSpc>
                <a:spcPts val="3600"/>
              </a:lnSpc>
              <a:buFont typeface="Wingdings" panose="05000000000000000000" pitchFamily="2" charset="2"/>
              <a:buChar char="§"/>
            </a:pPr>
            <a:r>
              <a:rPr lang="en-US" sz="2500" dirty="0" smtClean="0"/>
              <a:t>Board Decision</a:t>
            </a:r>
          </a:p>
          <a:p>
            <a:pPr>
              <a:lnSpc>
                <a:spcPts val="3600"/>
              </a:lnSpc>
              <a:buFont typeface="Wingdings" panose="05000000000000000000" pitchFamily="2" charset="2"/>
              <a:buChar char="§"/>
            </a:pPr>
            <a:r>
              <a:rPr lang="en-US" sz="2500" dirty="0" smtClean="0"/>
              <a:t>Legal Arrangements</a:t>
            </a:r>
          </a:p>
          <a:p>
            <a:pPr>
              <a:buFontTx/>
              <a:buChar char="-"/>
            </a:pPr>
            <a:endParaRPr lang="en-US" sz="1600" dirty="0"/>
          </a:p>
          <a:p>
            <a:pPr marL="19050" indent="0">
              <a:buNone/>
            </a:pPr>
            <a:endParaRPr lang="en-US" sz="1600" dirty="0" smtClean="0"/>
          </a:p>
        </p:txBody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878328" y="1066673"/>
            <a:ext cx="8042275" cy="417513"/>
          </a:xfrm>
        </p:spPr>
        <p:txBody>
          <a:bodyPr>
            <a:noAutofit/>
          </a:bodyPr>
          <a:lstStyle/>
          <a:p>
            <a:pPr algn="r"/>
            <a:r>
              <a:rPr lang="en-US" sz="3000" b="1" dirty="0" smtClean="0"/>
              <a:t>Project &amp; </a:t>
            </a:r>
            <a:r>
              <a:rPr lang="en-US" sz="3000" b="1" dirty="0" err="1" smtClean="0"/>
              <a:t>Programme</a:t>
            </a:r>
            <a:r>
              <a:rPr lang="en-US" sz="3000" b="1" dirty="0" smtClean="0"/>
              <a:t> Activity Cycle (I)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50386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0"/>
          <p:cNvSpPr>
            <a:spLocks noGrp="1"/>
          </p:cNvSpPr>
          <p:nvPr>
            <p:ph sz="quarter" idx="4294967295"/>
          </p:nvPr>
        </p:nvSpPr>
        <p:spPr>
          <a:xfrm>
            <a:off x="1234944" y="2056536"/>
            <a:ext cx="6436872" cy="41613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9050" indent="0">
              <a:buNone/>
            </a:pPr>
            <a:r>
              <a:rPr lang="en-US" sz="2500" dirty="0" smtClean="0">
                <a:solidFill>
                  <a:srgbClr val="009900"/>
                </a:solidFill>
              </a:rPr>
              <a:t>Post-Approval</a:t>
            </a:r>
          </a:p>
          <a:p>
            <a:pPr marL="19050" indent="0">
              <a:buNone/>
            </a:pPr>
            <a:endParaRPr lang="en-US" sz="25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500" dirty="0" smtClean="0"/>
              <a:t>Implementation Period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500" dirty="0" smtClean="0"/>
              <a:t>Commissioning / Launch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500" dirty="0" smtClean="0"/>
              <a:t>Impact Period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500" dirty="0" smtClean="0"/>
              <a:t>Debt servicing / Closure</a:t>
            </a:r>
            <a:endParaRPr lang="en-US" sz="2500" dirty="0"/>
          </a:p>
        </p:txBody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878328" y="1066673"/>
            <a:ext cx="8042275" cy="417513"/>
          </a:xfrm>
        </p:spPr>
        <p:txBody>
          <a:bodyPr>
            <a:noAutofit/>
          </a:bodyPr>
          <a:lstStyle/>
          <a:p>
            <a:pPr algn="r"/>
            <a:r>
              <a:rPr lang="en-US" sz="3000" b="1" dirty="0" smtClean="0"/>
              <a:t>Project &amp; </a:t>
            </a:r>
            <a:r>
              <a:rPr lang="en-US" sz="3000" b="1" dirty="0" err="1" smtClean="0"/>
              <a:t>Programme</a:t>
            </a:r>
            <a:r>
              <a:rPr lang="en-US" sz="3000" b="1" dirty="0" smtClean="0"/>
              <a:t> Activity Cycle (II)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07002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0"/>
          <p:cNvSpPr>
            <a:spLocks noGrp="1"/>
          </p:cNvSpPr>
          <p:nvPr>
            <p:ph sz="quarter" idx="4294967295"/>
          </p:nvPr>
        </p:nvSpPr>
        <p:spPr>
          <a:xfrm>
            <a:off x="786888" y="2111400"/>
            <a:ext cx="8042400" cy="3672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500" dirty="0" smtClean="0"/>
              <a:t>Balance between mitigation </a:t>
            </a:r>
            <a:r>
              <a:rPr lang="en-US" sz="2500" dirty="0"/>
              <a:t>&amp;</a:t>
            </a:r>
            <a:r>
              <a:rPr lang="en-US" sz="2500" dirty="0" smtClean="0"/>
              <a:t> adaptation (50% over time)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500" dirty="0" smtClean="0"/>
              <a:t>Floor of 50% of adaptation funds to </a:t>
            </a:r>
            <a:br>
              <a:rPr lang="en-US" sz="2500" dirty="0" smtClean="0"/>
            </a:br>
            <a:r>
              <a:rPr lang="en-US" sz="2500" dirty="0" smtClean="0"/>
              <a:t>LDCs, SIDS, and African states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500" dirty="0" smtClean="0"/>
              <a:t>Geographic Balance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500" dirty="0" smtClean="0"/>
              <a:t>Maximize engagement with Private Sector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500" dirty="0" smtClean="0"/>
              <a:t>Readiness and Preparatory Support</a:t>
            </a:r>
          </a:p>
          <a:p>
            <a:pPr>
              <a:buFontTx/>
              <a:buChar char="-"/>
            </a:pPr>
            <a:endParaRPr lang="en-US" sz="2500" dirty="0" smtClean="0"/>
          </a:p>
        </p:txBody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622046" y="1075817"/>
            <a:ext cx="8042275" cy="417513"/>
          </a:xfrm>
        </p:spPr>
        <p:txBody>
          <a:bodyPr>
            <a:noAutofit/>
          </a:bodyPr>
          <a:lstStyle/>
          <a:p>
            <a:pPr algn="r"/>
            <a:r>
              <a:rPr lang="en-US" sz="3000" b="1" dirty="0" smtClean="0"/>
              <a:t>Initial Portfolio Targets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98648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0"/>
          <p:cNvSpPr>
            <a:spLocks noGrp="1"/>
          </p:cNvSpPr>
          <p:nvPr>
            <p:ph sz="quarter" idx="4294967295"/>
          </p:nvPr>
        </p:nvSpPr>
        <p:spPr>
          <a:xfrm>
            <a:off x="860040" y="2010816"/>
            <a:ext cx="6702048" cy="410652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500" dirty="0" smtClean="0"/>
              <a:t>Impact Potential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500" dirty="0" smtClean="0"/>
              <a:t>Paradigm Shift Potential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500" dirty="0" smtClean="0"/>
              <a:t>Sustainable Development Potential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500" dirty="0" smtClean="0"/>
              <a:t>Needs of Recipient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500" dirty="0" smtClean="0"/>
              <a:t>Country ownership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500" dirty="0" smtClean="0"/>
              <a:t>Efficiency and Effectiveness</a:t>
            </a:r>
            <a:endParaRPr lang="en-US" sz="2500" dirty="0"/>
          </a:p>
        </p:txBody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622046" y="1075817"/>
            <a:ext cx="8042275" cy="417513"/>
          </a:xfrm>
        </p:spPr>
        <p:txBody>
          <a:bodyPr>
            <a:noAutofit/>
          </a:bodyPr>
          <a:lstStyle/>
          <a:p>
            <a:pPr algn="r"/>
            <a:r>
              <a:rPr lang="en-US" sz="3000" b="1" dirty="0" smtClean="0"/>
              <a:t>Initial Investment Criteria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66493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5"/>
          <p:cNvSpPr>
            <a:spLocks noGrp="1"/>
          </p:cNvSpPr>
          <p:nvPr>
            <p:ph type="title"/>
          </p:nvPr>
        </p:nvSpPr>
        <p:spPr>
          <a:xfrm>
            <a:off x="1664208" y="995046"/>
            <a:ext cx="6767010" cy="4175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GB" sz="3200" b="1" dirty="0" smtClean="0"/>
              <a:t>Coordination between NDBs &amp; NDAs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/>
              <a:t/>
            </a:r>
            <a:br>
              <a:rPr lang="en-US" sz="3000" b="1" dirty="0" smtClean="0"/>
            </a:br>
            <a:endParaRPr lang="de-DE" sz="3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58368" y="2009289"/>
            <a:ext cx="777285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500" dirty="0"/>
              <a:t>Funding proposals will be submitted through </a:t>
            </a:r>
            <a:r>
              <a:rPr lang="en-GB" sz="2500" b="1" dirty="0" smtClean="0"/>
              <a:t>NDAs – </a:t>
            </a:r>
            <a:r>
              <a:rPr lang="en-GB" sz="2500" dirty="0" smtClean="0"/>
              <a:t>the </a:t>
            </a:r>
            <a:r>
              <a:rPr lang="en-GB" sz="2500" dirty="0"/>
              <a:t>interface between each country and the Fund. </a:t>
            </a:r>
            <a:endParaRPr lang="en-GB" sz="25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25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500" dirty="0" smtClean="0"/>
              <a:t>NDAs will </a:t>
            </a:r>
            <a:r>
              <a:rPr lang="en-GB" sz="2500" dirty="0"/>
              <a:t>communicate the </a:t>
            </a:r>
            <a:r>
              <a:rPr lang="en-GB" sz="2500" dirty="0" smtClean="0"/>
              <a:t>country’s </a:t>
            </a:r>
            <a:r>
              <a:rPr lang="en-GB" sz="2500" dirty="0"/>
              <a:t>strategic priorities for financing low-emission and </a:t>
            </a:r>
            <a:r>
              <a:rPr lang="en-GB" sz="2500" dirty="0" smtClean="0"/>
              <a:t/>
            </a:r>
            <a:br>
              <a:rPr lang="en-GB" sz="2500" dirty="0" smtClean="0"/>
            </a:br>
            <a:r>
              <a:rPr lang="en-GB" sz="2500" dirty="0" smtClean="0"/>
              <a:t>climate-resilient </a:t>
            </a:r>
            <a:r>
              <a:rPr lang="en-GB" sz="2500" dirty="0"/>
              <a:t>development across its </a:t>
            </a:r>
            <a:r>
              <a:rPr lang="en-GB" sz="2500" dirty="0" smtClean="0"/>
              <a:t>economy.</a:t>
            </a:r>
          </a:p>
          <a:p>
            <a:endParaRPr lang="en-US" sz="25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500" dirty="0" smtClean="0"/>
              <a:t>NDAs </a:t>
            </a:r>
            <a:r>
              <a:rPr lang="en-GB" sz="2500" dirty="0"/>
              <a:t>will be the primary source of information about the Fund at the national </a:t>
            </a:r>
            <a:r>
              <a:rPr lang="en-GB" sz="2500" dirty="0" smtClean="0"/>
              <a:t>level: important </a:t>
            </a:r>
            <a:r>
              <a:rPr lang="en-GB" sz="2500" dirty="0"/>
              <a:t>to ensure close coordination </a:t>
            </a:r>
            <a:r>
              <a:rPr lang="en-GB" sz="2500" dirty="0" smtClean="0"/>
              <a:t>between NDBs and NDAs</a:t>
            </a:r>
            <a:r>
              <a:rPr lang="en-GB" sz="2500" dirty="0"/>
              <a:t>. </a:t>
            </a:r>
            <a:endParaRPr lang="en-US" sz="2500" dirty="0"/>
          </a:p>
          <a:p>
            <a:pPr marL="342900" lvl="0" indent="-342900" eaLnBrk="1" fontAlgn="auto" hangingPunct="1">
              <a:spcAft>
                <a:spcPts val="0"/>
              </a:spcAft>
              <a:buFont typeface="Arial" pitchFamily="34" charset="0"/>
              <a:buChar char="•"/>
            </a:pPr>
            <a:endParaRPr lang="en-US" sz="2500" dirty="0" smtClean="0">
              <a:latin typeface="GCF Caming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27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1225296" y="2206316"/>
            <a:ext cx="7027920" cy="304673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050" indent="0">
              <a:buFont typeface="Arial"/>
              <a:buNone/>
            </a:pPr>
            <a:r>
              <a:rPr lang="en-US" sz="2500" dirty="0" smtClean="0"/>
              <a:t>I. 		GCF status Update</a:t>
            </a:r>
          </a:p>
          <a:p>
            <a:pPr marL="361950">
              <a:buFont typeface="+mj-lt"/>
              <a:buAutoNum type="arabicPeriod"/>
            </a:pPr>
            <a:endParaRPr lang="en-GB" sz="1600" dirty="0" smtClean="0"/>
          </a:p>
          <a:p>
            <a:pPr marL="19050" indent="0">
              <a:buFont typeface="Arial"/>
              <a:buNone/>
            </a:pPr>
            <a:r>
              <a:rPr lang="en-US" sz="2500" dirty="0" smtClean="0"/>
              <a:t>II. 		Collaboration with NDBs</a:t>
            </a:r>
          </a:p>
          <a:p>
            <a:pPr marL="361950">
              <a:buFont typeface="+mj-lt"/>
              <a:buAutoNum type="arabicPeriod"/>
            </a:pPr>
            <a:endParaRPr lang="en-GB" sz="1600" dirty="0" smtClean="0"/>
          </a:p>
          <a:p>
            <a:pPr marL="19050" indent="0">
              <a:buFont typeface="Arial"/>
              <a:buNone/>
            </a:pPr>
            <a:r>
              <a:rPr lang="en-US" sz="2500" dirty="0" smtClean="0"/>
              <a:t>III. 		Opportunities</a:t>
            </a:r>
          </a:p>
          <a:p>
            <a:pPr marL="361950">
              <a:buFont typeface="+mj-lt"/>
              <a:buAutoNum type="arabicPeriod"/>
            </a:pPr>
            <a:endParaRPr lang="en-GB" sz="1600" dirty="0" smtClean="0"/>
          </a:p>
          <a:p>
            <a:pPr marL="533400" indent="-514350">
              <a:buFont typeface="Arial"/>
              <a:buAutoNum type="romanUcPeriod" startAt="4"/>
            </a:pPr>
            <a:r>
              <a:rPr lang="en-US" sz="2500" dirty="0" smtClean="0"/>
              <a:t>     COP.20 in Lima – expectations</a:t>
            </a:r>
          </a:p>
          <a:p>
            <a:pPr marL="533400" indent="-514350">
              <a:buFont typeface="Arial"/>
              <a:buAutoNum type="romanUcPeriod" startAt="4"/>
            </a:pPr>
            <a:endParaRPr lang="en-US" sz="1800" dirty="0" smtClean="0"/>
          </a:p>
          <a:p>
            <a:pPr marL="533400" indent="-514350">
              <a:buFont typeface="Arial"/>
              <a:buAutoNum type="romanUcPeriod" startAt="4"/>
            </a:pPr>
            <a:r>
              <a:rPr lang="en-US" sz="2500" dirty="0" smtClean="0"/>
              <a:t>     NY Climate Summit – what we heard</a:t>
            </a:r>
            <a:endParaRPr lang="en-US" sz="25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83480" y="1063498"/>
            <a:ext cx="2336673" cy="41751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000" b="1" dirty="0" smtClean="0"/>
              <a:t>Outline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96826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el 15"/>
          <p:cNvSpPr txBox="1">
            <a:spLocks/>
          </p:cNvSpPr>
          <p:nvPr/>
        </p:nvSpPr>
        <p:spPr>
          <a:xfrm>
            <a:off x="3401568" y="908800"/>
            <a:ext cx="534969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000" dirty="0" smtClean="0"/>
              <a:t>III. Opportunities</a:t>
            </a:r>
            <a:br>
              <a:rPr lang="en-US" sz="3000" dirty="0" smtClean="0"/>
            </a:br>
            <a:r>
              <a:rPr lang="en-US" sz="3000" dirty="0" smtClean="0"/>
              <a:t/>
            </a:r>
            <a:br>
              <a:rPr lang="en-US" sz="3000" dirty="0" smtClean="0"/>
            </a:br>
            <a:endParaRPr lang="de-DE" sz="3000" dirty="0"/>
          </a:p>
        </p:txBody>
      </p:sp>
      <p:pic>
        <p:nvPicPr>
          <p:cNvPr id="7" name="Picture 8" descr="http://cdn.phys.org/newman/gfx/news/hires/2012/in2008spa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5601"/>
            <a:ext cx="9144000" cy="506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13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779463" y="1126046"/>
            <a:ext cx="8042275" cy="417512"/>
          </a:xfrm>
        </p:spPr>
        <p:txBody>
          <a:bodyPr>
            <a:normAutofit fontScale="90000"/>
          </a:bodyPr>
          <a:lstStyle/>
          <a:p>
            <a:pPr algn="r"/>
            <a:r>
              <a:rPr lang="en-US" altLang="en-US" sz="3300" b="1" dirty="0" smtClean="0">
                <a:solidFill>
                  <a:schemeClr val="tx1"/>
                </a:solidFill>
              </a:rPr>
              <a:t>Make the best investments viable</a:t>
            </a:r>
            <a:br>
              <a:rPr lang="en-US" altLang="en-US" sz="3300" b="1" dirty="0" smtClean="0">
                <a:solidFill>
                  <a:schemeClr val="tx1"/>
                </a:solidFill>
              </a:rPr>
            </a:br>
            <a:r>
              <a:rPr lang="en-US" altLang="en-US" sz="3300" dirty="0" smtClean="0">
                <a:solidFill>
                  <a:schemeClr val="tx1"/>
                </a:solidFill>
              </a:rPr>
              <a:t>...with the least </a:t>
            </a:r>
            <a:r>
              <a:rPr lang="en-US" altLang="en-US" sz="3300" dirty="0" err="1" smtClean="0">
                <a:solidFill>
                  <a:schemeClr val="tx1"/>
                </a:solidFill>
              </a:rPr>
              <a:t>concessionality</a:t>
            </a:r>
            <a:r>
              <a:rPr lang="en-US" altLang="en-US" sz="3300" dirty="0" smtClean="0">
                <a:solidFill>
                  <a:schemeClr val="tx1"/>
                </a:solidFill>
              </a:rPr>
              <a:t> possible</a:t>
            </a:r>
            <a:r>
              <a:rPr lang="en-GB" altLang="en-US" sz="2800" dirty="0" smtClean="0">
                <a:solidFill>
                  <a:schemeClr val="tx1"/>
                </a:solidFill>
                <a:latin typeface="GCF Camingo Light" charset="0"/>
              </a:rPr>
              <a:t/>
            </a:r>
            <a:br>
              <a:rPr lang="en-GB" altLang="en-US" sz="2800" dirty="0" smtClean="0">
                <a:solidFill>
                  <a:schemeClr val="tx1"/>
                </a:solidFill>
                <a:latin typeface="GCF Camingo Light" charset="0"/>
              </a:rPr>
            </a:br>
            <a:endParaRPr lang="en-US" altLang="en-US" sz="2800" dirty="0" smtClean="0">
              <a:solidFill>
                <a:schemeClr val="tx1"/>
              </a:solidFill>
              <a:latin typeface="GCF Camingo Light" charset="0"/>
            </a:endParaRPr>
          </a:p>
        </p:txBody>
      </p:sp>
      <p:sp>
        <p:nvSpPr>
          <p:cNvPr id="15365" name="Rectangle 7"/>
          <p:cNvSpPr>
            <a:spLocks noChangeArrowheads="1"/>
          </p:cNvSpPr>
          <p:nvPr/>
        </p:nvSpPr>
        <p:spPr bwMode="auto">
          <a:xfrm>
            <a:off x="627063" y="3205671"/>
            <a:ext cx="332740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779463" y="3366008"/>
            <a:ext cx="2860675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0" name="Rectangle 9"/>
          <p:cNvSpPr/>
          <p:nvPr/>
        </p:nvSpPr>
        <p:spPr>
          <a:xfrm>
            <a:off x="385763" y="2897696"/>
            <a:ext cx="3978275" cy="36925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>
              <a:solidFill>
                <a:srgbClr val="000000"/>
              </a:solidFill>
              <a:latin typeface="GCF Camingo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91075" y="2888171"/>
            <a:ext cx="3979863" cy="369252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>
              <a:solidFill>
                <a:srgbClr val="000000"/>
              </a:solidFill>
              <a:latin typeface="GCF Camingo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90526" y="2188877"/>
            <a:ext cx="1625600" cy="40957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dirty="0"/>
              <a:t>Without GCF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800600" y="2188877"/>
            <a:ext cx="1625600" cy="409575"/>
          </a:xfrm>
          <a:prstGeom prst="roundRect">
            <a:avLst/>
          </a:pr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dirty="0"/>
              <a:t>With GCF</a:t>
            </a:r>
          </a:p>
        </p:txBody>
      </p:sp>
      <p:sp>
        <p:nvSpPr>
          <p:cNvPr id="15371" name="TextBox 1"/>
          <p:cNvSpPr txBox="1">
            <a:spLocks noChangeArrowheads="1"/>
          </p:cNvSpPr>
          <p:nvPr/>
        </p:nvSpPr>
        <p:spPr bwMode="auto">
          <a:xfrm>
            <a:off x="709613" y="3473959"/>
            <a:ext cx="31623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latin typeface="+mj-lt"/>
              </a:rPr>
              <a:t>High upfront capital expenditure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en-US" sz="24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+mj-lt"/>
              </a:rPr>
              <a:t>Insufficient revenues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en-US" sz="24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+mj-lt"/>
              </a:rPr>
              <a:t>Excessive </a:t>
            </a:r>
            <a:r>
              <a:rPr lang="en-US" altLang="en-US" sz="2400" dirty="0" smtClean="0">
                <a:latin typeface="+mj-lt"/>
              </a:rPr>
              <a:t>risk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400" dirty="0"/>
          </a:p>
        </p:txBody>
      </p:sp>
      <p:sp>
        <p:nvSpPr>
          <p:cNvPr id="15372" name="TextBox 14"/>
          <p:cNvSpPr txBox="1">
            <a:spLocks noChangeArrowheads="1"/>
          </p:cNvSpPr>
          <p:nvPr/>
        </p:nvSpPr>
        <p:spPr bwMode="auto">
          <a:xfrm>
            <a:off x="4986337" y="3467609"/>
            <a:ext cx="35845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+mj-lt"/>
              </a:rPr>
              <a:t>Buy down upfront cost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en-US" sz="24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+mj-lt"/>
              </a:rPr>
              <a:t>Cash flows eased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en-US" sz="24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+mj-lt"/>
              </a:rPr>
              <a:t>Higher risk tolerance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6463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145536" y="1208881"/>
            <a:ext cx="5507609" cy="417513"/>
          </a:xfrm>
        </p:spPr>
        <p:txBody>
          <a:bodyPr>
            <a:noAutofit/>
          </a:bodyPr>
          <a:lstStyle/>
          <a:p>
            <a:pPr algn="r"/>
            <a:r>
              <a:rPr lang="en-GB" altLang="en-US" sz="3000" b="1" dirty="0" smtClean="0">
                <a:solidFill>
                  <a:schemeClr val="tx1"/>
                </a:solidFill>
              </a:rPr>
              <a:t>Mobilizing the Private </a:t>
            </a:r>
            <a:r>
              <a:rPr lang="en-GB" altLang="en-US" sz="3000" b="1" dirty="0"/>
              <a:t>S</a:t>
            </a:r>
            <a:r>
              <a:rPr lang="en-GB" altLang="en-US" sz="3000" b="1" dirty="0" smtClean="0">
                <a:solidFill>
                  <a:schemeClr val="tx1"/>
                </a:solidFill>
              </a:rPr>
              <a:t>ector</a:t>
            </a:r>
            <a:endParaRPr lang="en-US" altLang="en-US" sz="3000" b="1" dirty="0" smtClean="0"/>
          </a:p>
        </p:txBody>
      </p:sp>
      <p:sp>
        <p:nvSpPr>
          <p:cNvPr id="17414" name="TextBox 9"/>
          <p:cNvSpPr txBox="1">
            <a:spLocks noChangeArrowheads="1"/>
          </p:cNvSpPr>
          <p:nvPr/>
        </p:nvSpPr>
        <p:spPr bwMode="auto">
          <a:xfrm>
            <a:off x="318516" y="2459355"/>
            <a:ext cx="3306763" cy="800100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/>
              <a:t>$87 trillion</a:t>
            </a:r>
          </a:p>
          <a:p>
            <a:r>
              <a:rPr lang="en-US" altLang="en-US"/>
              <a:t>World GDP 2013</a:t>
            </a:r>
          </a:p>
        </p:txBody>
      </p:sp>
      <p:sp>
        <p:nvSpPr>
          <p:cNvPr id="17415" name="TextBox 10"/>
          <p:cNvSpPr txBox="1">
            <a:spLocks noChangeArrowheads="1"/>
          </p:cNvSpPr>
          <p:nvPr/>
        </p:nvSpPr>
        <p:spPr bwMode="auto">
          <a:xfrm>
            <a:off x="3988816" y="4612005"/>
            <a:ext cx="3563938" cy="800100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/>
              <a:t>$0.01-$0.07 trillion</a:t>
            </a:r>
          </a:p>
          <a:p>
            <a:r>
              <a:rPr lang="en-US" altLang="en-US"/>
              <a:t>Private finance to climate change</a:t>
            </a:r>
          </a:p>
        </p:txBody>
      </p:sp>
      <p:sp>
        <p:nvSpPr>
          <p:cNvPr id="17416" name="TextBox 1"/>
          <p:cNvSpPr txBox="1">
            <a:spLocks noChangeArrowheads="1"/>
          </p:cNvSpPr>
          <p:nvPr/>
        </p:nvSpPr>
        <p:spPr bwMode="auto">
          <a:xfrm>
            <a:off x="2228279" y="3469005"/>
            <a:ext cx="3521075" cy="800100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/>
              <a:t>$58 trillion</a:t>
            </a:r>
          </a:p>
          <a:p>
            <a:r>
              <a:rPr lang="en-US" altLang="en-US"/>
              <a:t>Private sector value added</a:t>
            </a: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5322316" y="5755005"/>
            <a:ext cx="3309938" cy="800100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/>
              <a:t>0.02%-0.1%</a:t>
            </a:r>
          </a:p>
          <a:p>
            <a:r>
              <a:rPr lang="en-US" altLang="en-US"/>
              <a:t>Private climate flows vs. value</a:t>
            </a:r>
          </a:p>
        </p:txBody>
      </p:sp>
    </p:spTree>
    <p:extLst>
      <p:ext uri="{BB962C8B-B14F-4D97-AF65-F5344CB8AC3E}">
        <p14:creationId xmlns:p14="http://schemas.microsoft.com/office/powerpoint/2010/main" val="223277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/>
      <p:bldP spid="17415" grpId="0" animBg="1"/>
      <p:bldP spid="17416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9928"/>
            <a:ext cx="9144000" cy="5148072"/>
          </a:xfrm>
          <a:prstGeom prst="rect">
            <a:avLst/>
          </a:prstGeom>
        </p:spPr>
      </p:pic>
      <p:sp>
        <p:nvSpPr>
          <p:cNvPr id="4" name="Titel 15"/>
          <p:cNvSpPr txBox="1">
            <a:spLocks/>
          </p:cNvSpPr>
          <p:nvPr/>
        </p:nvSpPr>
        <p:spPr>
          <a:xfrm>
            <a:off x="1106424" y="903606"/>
            <a:ext cx="7744968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dirty="0" smtClean="0"/>
              <a:t>IV.  COP.20 </a:t>
            </a:r>
            <a:r>
              <a:rPr lang="en-US" sz="3200" dirty="0"/>
              <a:t>in </a:t>
            </a:r>
            <a:r>
              <a:rPr lang="en-US" sz="3200" dirty="0" smtClean="0"/>
              <a:t>Lima</a:t>
            </a:r>
            <a:endParaRPr lang="de-DE" sz="3000" b="1" dirty="0"/>
          </a:p>
        </p:txBody>
      </p:sp>
    </p:spTree>
    <p:extLst>
      <p:ext uri="{BB962C8B-B14F-4D97-AF65-F5344CB8AC3E}">
        <p14:creationId xmlns:p14="http://schemas.microsoft.com/office/powerpoint/2010/main" val="34782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0"/>
          <p:cNvSpPr txBox="1">
            <a:spLocks/>
          </p:cNvSpPr>
          <p:nvPr/>
        </p:nvSpPr>
        <p:spPr>
          <a:xfrm>
            <a:off x="841752" y="2275992"/>
            <a:ext cx="7470144" cy="36720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500" dirty="0" smtClean="0"/>
              <a:t>Climate Finance needs to be in place if we are to move towards a deal in Paris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5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500" dirty="0" smtClean="0"/>
              <a:t>Lima will be a test for whether we are on track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5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500" dirty="0" smtClean="0"/>
              <a:t>Countries need to meet their responsibilities, so that the Fund can fulfill its mandate</a:t>
            </a:r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Titel 15"/>
          <p:cNvSpPr txBox="1">
            <a:spLocks/>
          </p:cNvSpPr>
          <p:nvPr/>
        </p:nvSpPr>
        <p:spPr>
          <a:xfrm>
            <a:off x="1261872" y="999429"/>
            <a:ext cx="676701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000" b="1" dirty="0" smtClean="0"/>
              <a:t>Managing Expectations</a:t>
            </a:r>
            <a:endParaRPr lang="de-DE" sz="3000" b="1" dirty="0"/>
          </a:p>
        </p:txBody>
      </p:sp>
    </p:spTree>
    <p:extLst>
      <p:ext uri="{BB962C8B-B14F-4D97-AF65-F5344CB8AC3E}">
        <p14:creationId xmlns:p14="http://schemas.microsoft.com/office/powerpoint/2010/main" val="270246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73957" cy="6858000"/>
          </a:xfrm>
        </p:spPr>
      </p:pic>
    </p:spTree>
    <p:extLst>
      <p:ext uri="{BB962C8B-B14F-4D97-AF65-F5344CB8AC3E}">
        <p14:creationId xmlns:p14="http://schemas.microsoft.com/office/powerpoint/2010/main" val="37142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5"/>
          <p:cNvSpPr txBox="1">
            <a:spLocks/>
          </p:cNvSpPr>
          <p:nvPr/>
        </p:nvSpPr>
        <p:spPr>
          <a:xfrm>
            <a:off x="3319272" y="761685"/>
            <a:ext cx="5285682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000" b="1" dirty="0" smtClean="0"/>
              <a:t>Initial Resource Mobilization</a:t>
            </a:r>
            <a:br>
              <a:rPr lang="en-US" sz="3000" b="1" dirty="0" smtClean="0"/>
            </a:br>
            <a:r>
              <a:rPr lang="en-US" sz="3000" dirty="0" smtClean="0"/>
              <a:t>Pledges made to date</a:t>
            </a:r>
            <a:br>
              <a:rPr lang="en-US" sz="3000" dirty="0" smtClean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b="1" dirty="0" smtClean="0"/>
              <a:t/>
            </a:r>
            <a:br>
              <a:rPr lang="en-US" sz="3000" b="1" dirty="0" smtClean="0"/>
            </a:br>
            <a:endParaRPr lang="de-DE" sz="30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130840"/>
              </p:ext>
            </p:extLst>
          </p:nvPr>
        </p:nvGraphicFramePr>
        <p:xfrm>
          <a:off x="1944624" y="2328602"/>
          <a:ext cx="5215128" cy="427180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02280"/>
                <a:gridCol w="2212848"/>
              </a:tblGrid>
              <a:tr h="388346">
                <a:tc>
                  <a:txBody>
                    <a:bodyPr/>
                    <a:lstStyle/>
                    <a:p>
                      <a:r>
                        <a:rPr lang="en-US" dirty="0" smtClean="0"/>
                        <a:t>Country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Pledge (USD million)</a:t>
                      </a:r>
                      <a:endParaRPr lang="en-US" dirty="0"/>
                    </a:p>
                  </a:txBody>
                  <a:tcPr/>
                </a:tc>
              </a:tr>
              <a:tr h="388346">
                <a:tc>
                  <a:txBody>
                    <a:bodyPr/>
                    <a:lstStyle/>
                    <a:p>
                      <a:r>
                        <a:rPr lang="en-US" dirty="0" smtClean="0"/>
                        <a:t>Germany  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1,000</a:t>
                      </a:r>
                      <a:endParaRPr lang="en-US" dirty="0"/>
                    </a:p>
                  </a:txBody>
                  <a:tcPr/>
                </a:tc>
              </a:tr>
              <a:tr h="388346">
                <a:tc>
                  <a:txBody>
                    <a:bodyPr/>
                    <a:lstStyle/>
                    <a:p>
                      <a:r>
                        <a:rPr lang="en-US" dirty="0" smtClean="0"/>
                        <a:t>France 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1,000</a:t>
                      </a:r>
                      <a:endParaRPr lang="en-US" dirty="0"/>
                    </a:p>
                  </a:txBody>
                  <a:tcPr/>
                </a:tc>
              </a:tr>
              <a:tr h="38834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9900"/>
                          </a:solidFill>
                        </a:rPr>
                        <a:t>Korea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388346">
                <a:tc>
                  <a:txBody>
                    <a:bodyPr/>
                    <a:lstStyle/>
                    <a:p>
                      <a:r>
                        <a:rPr lang="en-US" dirty="0" smtClean="0"/>
                        <a:t>Switzerland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388346">
                <a:tc>
                  <a:txBody>
                    <a:bodyPr/>
                    <a:lstStyle/>
                    <a:p>
                      <a:r>
                        <a:rPr lang="en-US" dirty="0" smtClean="0"/>
                        <a:t>Denmark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</a:tr>
              <a:tr h="388346">
                <a:tc>
                  <a:txBody>
                    <a:bodyPr/>
                    <a:lstStyle/>
                    <a:p>
                      <a:r>
                        <a:rPr lang="en-US" dirty="0" smtClean="0"/>
                        <a:t>Norway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/>
                </a:tc>
              </a:tr>
              <a:tr h="38834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9900"/>
                          </a:solidFill>
                        </a:rPr>
                        <a:t>Mexico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88346">
                <a:tc>
                  <a:txBody>
                    <a:bodyPr/>
                    <a:lstStyle/>
                    <a:p>
                      <a:r>
                        <a:rPr lang="en-US" dirty="0" smtClean="0"/>
                        <a:t>Luxemburg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6.5</a:t>
                      </a:r>
                      <a:endParaRPr lang="en-US" dirty="0"/>
                    </a:p>
                  </a:txBody>
                  <a:tcPr/>
                </a:tc>
              </a:tr>
              <a:tr h="388346">
                <a:tc>
                  <a:txBody>
                    <a:bodyPr/>
                    <a:lstStyle/>
                    <a:p>
                      <a:r>
                        <a:rPr lang="en-US" dirty="0" smtClean="0"/>
                        <a:t>Czech Republic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5.5</a:t>
                      </a:r>
                      <a:endParaRPr lang="en-US" dirty="0"/>
                    </a:p>
                  </a:txBody>
                  <a:tcPr/>
                </a:tc>
              </a:tr>
              <a:tr h="38834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~ 2,300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285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5"/>
          <p:cNvSpPr txBox="1">
            <a:spLocks/>
          </p:cNvSpPr>
          <p:nvPr/>
        </p:nvSpPr>
        <p:spPr>
          <a:xfrm>
            <a:off x="3145536" y="995046"/>
            <a:ext cx="5285682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000" b="1" dirty="0" smtClean="0"/>
              <a:t>GCF Pledging Meeting</a:t>
            </a:r>
            <a:br>
              <a:rPr lang="en-US" sz="3000" b="1" dirty="0" smtClean="0"/>
            </a:b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/>
              <a:t/>
            </a:r>
            <a:br>
              <a:rPr lang="en-US" sz="3000" b="1" dirty="0" smtClean="0"/>
            </a:br>
            <a:endParaRPr lang="en-US" sz="3000" b="1" dirty="0" smtClean="0"/>
          </a:p>
          <a:p>
            <a:pPr algn="r"/>
            <a:endParaRPr lang="de-DE" sz="3000" b="1" dirty="0"/>
          </a:p>
        </p:txBody>
      </p:sp>
      <p:pic>
        <p:nvPicPr>
          <p:cNvPr id="5" name="Picture 2" descr="http://assets.knowledge.allianz.com/img/china_grass_desert_q_48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7360"/>
            <a:ext cx="9144000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56532" y="2130552"/>
            <a:ext cx="408736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6600"/>
                </a:solidFill>
              </a:rPr>
              <a:t>Nov. 20 </a:t>
            </a:r>
            <a:r>
              <a:rPr lang="en-US" dirty="0"/>
              <a:t>in Berlin, Germany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Hosted by German Ministers of </a:t>
            </a:r>
            <a:br>
              <a:rPr lang="en-US" dirty="0"/>
            </a:br>
            <a:r>
              <a:rPr lang="en-US" dirty="0"/>
              <a:t>Environment &amp; Economic Cooperation &amp; Development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25+ countries participated in GCF’s Initial Resource Mobilization meetings in June and September</a:t>
            </a:r>
          </a:p>
        </p:txBody>
      </p:sp>
    </p:spTree>
    <p:extLst>
      <p:ext uri="{BB962C8B-B14F-4D97-AF65-F5344CB8AC3E}">
        <p14:creationId xmlns:p14="http://schemas.microsoft.com/office/powerpoint/2010/main" val="28873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orwayEVENlighterPlus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19687" y="-1109253"/>
            <a:ext cx="11844258" cy="8527866"/>
          </a:xfrm>
          <a:prstGeom prst="rect">
            <a:avLst/>
          </a:prstGeom>
        </p:spPr>
      </p:pic>
      <p:pic>
        <p:nvPicPr>
          <p:cNvPr id="10" name="Picture 9" descr="GCFblgrnLogoRGB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61" y="503417"/>
            <a:ext cx="2785974" cy="1970930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1821975" y="3296020"/>
            <a:ext cx="6653110" cy="15819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4200" dirty="0" smtClean="0">
                <a:solidFill>
                  <a:prstClr val="black"/>
                </a:solidFill>
                <a:cs typeface="Calibri"/>
              </a:rPr>
              <a:t>Get involved</a:t>
            </a:r>
            <a:br>
              <a:rPr lang="en-US" sz="4200" dirty="0" smtClean="0">
                <a:solidFill>
                  <a:prstClr val="black"/>
                </a:solidFill>
                <a:cs typeface="Calibri"/>
              </a:rPr>
            </a:br>
            <a:r>
              <a:rPr lang="en-US" sz="4200" dirty="0" smtClean="0">
                <a:solidFill>
                  <a:prstClr val="black"/>
                </a:solidFill>
                <a:cs typeface="Calibri"/>
              </a:rPr>
              <a:t/>
            </a:r>
            <a:br>
              <a:rPr lang="en-US" sz="4200" dirty="0" smtClean="0">
                <a:solidFill>
                  <a:prstClr val="black"/>
                </a:solidFill>
                <a:cs typeface="Calibri"/>
              </a:rPr>
            </a:br>
            <a:r>
              <a:rPr lang="en-US" sz="4200" dirty="0" smtClean="0">
                <a:solidFill>
                  <a:prstClr val="black"/>
                </a:solidFill>
                <a:cs typeface="Calibri"/>
              </a:rPr>
              <a:t>secretariat@gcfund.org</a:t>
            </a:r>
            <a:endParaRPr lang="en-US" sz="4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078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1746504" y="944445"/>
            <a:ext cx="7027920" cy="58260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050" indent="0" algn="r">
              <a:buFont typeface="Arial"/>
              <a:buNone/>
            </a:pPr>
            <a:r>
              <a:rPr lang="en-US" sz="3000" dirty="0" smtClean="0"/>
              <a:t>I. GCF Status Update</a:t>
            </a:r>
          </a:p>
          <a:p>
            <a:pPr marL="361950" algn="r">
              <a:buFont typeface="+mj-lt"/>
              <a:buAutoNum type="arabicPeriod"/>
            </a:pPr>
            <a:endParaRPr lang="en-GB" sz="2500" dirty="0" smtClean="0"/>
          </a:p>
          <a:p>
            <a:pPr marL="419100" indent="-400050" algn="r">
              <a:buFont typeface="Arial"/>
              <a:buAutoNum type="romanUcPeriod" startAt="4"/>
            </a:pPr>
            <a:endParaRPr lang="en-US" sz="2500" dirty="0"/>
          </a:p>
        </p:txBody>
      </p:sp>
      <p:pic>
        <p:nvPicPr>
          <p:cNvPr id="6" name="Picture 5" descr="http://woondu.com/images/landscape/greenland-glacier-melting-faster/greenland-glacie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2" y="1664209"/>
            <a:ext cx="9143997" cy="692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49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350008" y="929196"/>
            <a:ext cx="6336792" cy="417513"/>
          </a:xfrm>
        </p:spPr>
        <p:txBody>
          <a:bodyPr>
            <a:noAutofit/>
          </a:bodyPr>
          <a:lstStyle/>
          <a:p>
            <a:pPr algn="r"/>
            <a:r>
              <a:rPr lang="en-US" altLang="en-US" sz="3000" b="1" dirty="0" smtClean="0">
                <a:solidFill>
                  <a:schemeClr val="tx1"/>
                </a:solidFill>
              </a:rPr>
              <a:t>Greening developing countries’ </a:t>
            </a:r>
            <a:r>
              <a:rPr lang="en-US" altLang="en-US" sz="3000" b="1" dirty="0" smtClean="0">
                <a:solidFill>
                  <a:schemeClr val="tx1"/>
                </a:solidFill>
              </a:rPr>
              <a:t>investments </a:t>
            </a:r>
            <a:r>
              <a:rPr lang="en-US" altLang="en-US" sz="3000" b="1" dirty="0" smtClean="0">
                <a:solidFill>
                  <a:schemeClr val="tx1"/>
                </a:solidFill>
              </a:rPr>
              <a:t>is costly</a:t>
            </a:r>
          </a:p>
        </p:txBody>
      </p:sp>
      <p:pic>
        <p:nvPicPr>
          <p:cNvPr id="1024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5" t="16069" r="68623" b="10674"/>
          <a:stretch>
            <a:fillRect/>
          </a:stretch>
        </p:blipFill>
        <p:spPr bwMode="auto">
          <a:xfrm>
            <a:off x="2247329" y="1792224"/>
            <a:ext cx="6759575" cy="506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11"/>
          <p:cNvSpPr txBox="1">
            <a:spLocks noChangeArrowheads="1"/>
          </p:cNvSpPr>
          <p:nvPr/>
        </p:nvSpPr>
        <p:spPr bwMode="auto">
          <a:xfrm>
            <a:off x="0" y="6553200"/>
            <a:ext cx="2686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 dirty="0"/>
              <a:t>Source: World Economic Forum</a:t>
            </a:r>
          </a:p>
        </p:txBody>
      </p:sp>
    </p:spTree>
    <p:extLst>
      <p:ext uri="{BB962C8B-B14F-4D97-AF65-F5344CB8AC3E}">
        <p14:creationId xmlns:p14="http://schemas.microsoft.com/office/powerpoint/2010/main" val="12996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Placeholder 1"/>
          <p:cNvSpPr>
            <a:spLocks noGrp="1"/>
          </p:cNvSpPr>
          <p:nvPr>
            <p:ph type="body" sz="quarter" idx="13"/>
          </p:nvPr>
        </p:nvSpPr>
        <p:spPr bwMode="auto">
          <a:xfrm>
            <a:off x="1636776" y="556451"/>
            <a:ext cx="7352538" cy="9666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en-US" sz="2400" dirty="0" smtClean="0">
                <a:solidFill>
                  <a:schemeClr val="tx1"/>
                </a:solidFill>
                <a:latin typeface="+mj-lt"/>
              </a:rPr>
              <a:t> </a:t>
            </a:r>
            <a:r>
              <a:rPr lang="en-US" altLang="en-US" sz="2400" dirty="0">
                <a:solidFill>
                  <a:schemeClr val="tx1"/>
                </a:solidFill>
                <a:latin typeface="+mj-lt"/>
              </a:rPr>
              <a:t>T</a:t>
            </a:r>
            <a:r>
              <a:rPr lang="en-US" altLang="en-US" sz="2400" dirty="0" smtClean="0">
                <a:solidFill>
                  <a:schemeClr val="tx1"/>
                </a:solidFill>
                <a:latin typeface="+mj-lt"/>
              </a:rPr>
              <a:t>ens to hundreds of billions of USD in additional finance are needed for adaptation in developing nations</a:t>
            </a:r>
          </a:p>
        </p:txBody>
      </p:sp>
      <p:sp>
        <p:nvSpPr>
          <p:cNvPr id="11267" name="Slide Number Placeholder 2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en-US">
                <a:solidFill>
                  <a:srgbClr val="005751"/>
                </a:solidFill>
                <a:latin typeface="GCF Camingo Light" charset="0"/>
              </a:rPr>
              <a:t>page </a:t>
            </a:r>
            <a:fld id="{3899EAD3-36A8-4982-8533-C51238B41647}" type="slidenum">
              <a:rPr lang="de-DE" altLang="en-US">
                <a:solidFill>
                  <a:srgbClr val="005751"/>
                </a:solidFill>
                <a:latin typeface="GCF Camingo Light" charset="0"/>
              </a:rPr>
              <a:pPr/>
              <a:t>5</a:t>
            </a:fld>
            <a:endParaRPr lang="de-DE" altLang="en-US">
              <a:solidFill>
                <a:srgbClr val="005751"/>
              </a:solidFill>
              <a:latin typeface="GCF Camingo Light" charset="0"/>
            </a:endParaRPr>
          </a:p>
        </p:txBody>
      </p:sp>
      <p:sp>
        <p:nvSpPr>
          <p:cNvPr id="11268" name="Date Placeholder 4"/>
          <p:cNvSpPr>
            <a:spLocks noGrp="1"/>
          </p:cNvSpPr>
          <p:nvPr>
            <p:ph type="dt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en-US" smtClean="0">
                <a:solidFill>
                  <a:schemeClr val="tx2"/>
                </a:solidFill>
                <a:latin typeface="GCF Camingo Light" charset="0"/>
              </a:rPr>
              <a:t>30 June 2014</a:t>
            </a:r>
          </a:p>
        </p:txBody>
      </p:sp>
      <p:pic>
        <p:nvPicPr>
          <p:cNvPr id="6" name="Picture 13" descr="http://news.bbcimg.co.uk/media/images/70580000/jpg/_70580415_maldives_male_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1793"/>
            <a:ext cx="9144000" cy="512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63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1"/>
          <p:cNvSpPr>
            <a:spLocks noGrp="1"/>
          </p:cNvSpPr>
          <p:nvPr>
            <p:ph type="title"/>
          </p:nvPr>
        </p:nvSpPr>
        <p:spPr>
          <a:xfrm>
            <a:off x="534988" y="889539"/>
            <a:ext cx="8042275" cy="4175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GB" sz="3000" b="1" dirty="0" smtClean="0"/>
              <a:t>What is the Green Climate Fund?</a:t>
            </a:r>
            <a:endParaRPr lang="de-DE" sz="3000" b="1" dirty="0"/>
          </a:p>
        </p:txBody>
      </p:sp>
      <p:pic>
        <p:nvPicPr>
          <p:cNvPr id="5" name="Picture Placeholder 9"/>
          <p:cNvPicPr>
            <a:picLocks noChangeAspect="1"/>
          </p:cNvPicPr>
          <p:nvPr/>
        </p:nvPicPr>
        <p:blipFill>
          <a:blip r:embed="rId3"/>
          <a:srcRect l="29322" r="29322"/>
          <a:stretch>
            <a:fillRect/>
          </a:stretch>
        </p:blipFill>
        <p:spPr>
          <a:xfrm>
            <a:off x="7322818" y="3753091"/>
            <a:ext cx="1821182" cy="3104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821785" y="2423196"/>
            <a:ext cx="7298087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4200"/>
              </a:lnSpc>
              <a:buFont typeface="Wingdings" panose="05000000000000000000" pitchFamily="2" charset="2"/>
              <a:buChar char="§"/>
            </a:pPr>
            <a:r>
              <a:rPr lang="en-GB" sz="2500" dirty="0" smtClean="0">
                <a:solidFill>
                  <a:srgbClr val="008000"/>
                </a:solidFill>
                <a:latin typeface="+mj-lt"/>
              </a:rPr>
              <a:t>New multilateral fund </a:t>
            </a:r>
            <a:r>
              <a:rPr lang="en-GB" sz="2500" dirty="0" smtClean="0">
                <a:latin typeface="+mj-lt"/>
              </a:rPr>
              <a:t>for climate finance</a:t>
            </a:r>
          </a:p>
          <a:p>
            <a:pPr marL="342900" indent="-342900">
              <a:lnSpc>
                <a:spcPts val="4200"/>
              </a:lnSpc>
              <a:buFont typeface="Wingdings" panose="05000000000000000000" pitchFamily="2" charset="2"/>
              <a:buChar char="§"/>
            </a:pPr>
            <a:r>
              <a:rPr lang="en-US" sz="2500" dirty="0" smtClean="0">
                <a:latin typeface="+mj-lt"/>
              </a:rPr>
              <a:t>Agreed </a:t>
            </a:r>
            <a:r>
              <a:rPr lang="en-US" sz="2500" dirty="0" smtClean="0">
                <a:latin typeface="+mj-lt"/>
              </a:rPr>
              <a:t>by the 194 </a:t>
            </a:r>
            <a:r>
              <a:rPr lang="en-US" sz="2500" dirty="0" smtClean="0">
                <a:latin typeface="+mj-lt"/>
              </a:rPr>
              <a:t>Parties to the UNFCCC</a:t>
            </a:r>
          </a:p>
          <a:p>
            <a:pPr marL="342900" indent="-342900">
              <a:lnSpc>
                <a:spcPts val="4200"/>
              </a:lnSpc>
              <a:buFont typeface="Wingdings" panose="05000000000000000000" pitchFamily="2" charset="2"/>
              <a:buChar char="§"/>
            </a:pPr>
            <a:r>
              <a:rPr lang="en-US" sz="2500" dirty="0" smtClean="0">
                <a:latin typeface="+mj-lt"/>
              </a:rPr>
              <a:t>Provide support to developing countries</a:t>
            </a:r>
          </a:p>
          <a:p>
            <a:pPr marL="342900" indent="-342900">
              <a:lnSpc>
                <a:spcPts val="4200"/>
              </a:lnSpc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rgbClr val="008000"/>
                </a:solidFill>
                <a:latin typeface="+mj-lt"/>
              </a:rPr>
              <a:t>M</a:t>
            </a:r>
            <a:r>
              <a:rPr lang="en-US" sz="2500" dirty="0" smtClean="0">
                <a:solidFill>
                  <a:srgbClr val="008000"/>
                </a:solidFill>
                <a:latin typeface="+mj-lt"/>
              </a:rPr>
              <a:t>itigation</a:t>
            </a:r>
            <a:r>
              <a:rPr lang="en-US" sz="2500" dirty="0" smtClean="0">
                <a:latin typeface="+mj-lt"/>
              </a:rPr>
              <a:t> – reduce GHG</a:t>
            </a:r>
          </a:p>
          <a:p>
            <a:pPr marL="342900" indent="-342900">
              <a:lnSpc>
                <a:spcPts val="4200"/>
              </a:lnSpc>
              <a:buFont typeface="Wingdings" panose="05000000000000000000" pitchFamily="2" charset="2"/>
              <a:buChar char="§"/>
            </a:pPr>
            <a:r>
              <a:rPr lang="en-US" sz="2500" dirty="0" smtClean="0">
                <a:solidFill>
                  <a:srgbClr val="008000"/>
                </a:solidFill>
                <a:latin typeface="+mj-lt"/>
              </a:rPr>
              <a:t>Adaptation</a:t>
            </a:r>
            <a:r>
              <a:rPr lang="en-US" sz="2500" dirty="0" smtClean="0">
                <a:latin typeface="+mj-lt"/>
              </a:rPr>
              <a:t> – adapt to unavoidable impact</a:t>
            </a:r>
            <a:endParaRPr lang="en-GB" sz="2500" dirty="0">
              <a:latin typeface="+mj-lt"/>
            </a:endParaRPr>
          </a:p>
        </p:txBody>
      </p:sp>
      <p:sp>
        <p:nvSpPr>
          <p:cNvPr id="7" name="Titel 11"/>
          <p:cNvSpPr txBox="1">
            <a:spLocks/>
          </p:cNvSpPr>
          <p:nvPr/>
        </p:nvSpPr>
        <p:spPr>
          <a:xfrm>
            <a:off x="3026664" y="6197599"/>
            <a:ext cx="4011359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1500" b="1" dirty="0" smtClean="0"/>
              <a:t>GCF Headquarters in </a:t>
            </a:r>
            <a:r>
              <a:rPr lang="en-GB" sz="1500" b="1" dirty="0" err="1" smtClean="0"/>
              <a:t>Songdo</a:t>
            </a:r>
            <a:r>
              <a:rPr lang="en-GB" sz="1500" b="1" dirty="0" smtClean="0"/>
              <a:t>, Republic of Korea</a:t>
            </a:r>
            <a:endParaRPr lang="de-DE" sz="1500" b="1" dirty="0"/>
          </a:p>
        </p:txBody>
      </p:sp>
    </p:spTree>
    <p:extLst>
      <p:ext uri="{BB962C8B-B14F-4D97-AF65-F5344CB8AC3E}">
        <p14:creationId xmlns:p14="http://schemas.microsoft.com/office/powerpoint/2010/main" val="187799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Content Placeholder 2"/>
          <p:cNvSpPr>
            <a:spLocks noGrp="1"/>
          </p:cNvSpPr>
          <p:nvPr>
            <p:ph type="body" sz="quarter" idx="13"/>
          </p:nvPr>
        </p:nvSpPr>
        <p:spPr bwMode="auto">
          <a:xfrm>
            <a:off x="745300" y="2840419"/>
            <a:ext cx="8042275" cy="266426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76250" indent="-457200" algn="l">
              <a:buFont typeface="+mj-lt"/>
              <a:buAutoNum type="arabicPeriod"/>
            </a:pPr>
            <a:r>
              <a:rPr lang="en-US" altLang="en-US" sz="2500" dirty="0" smtClean="0">
                <a:solidFill>
                  <a:schemeClr val="tx1"/>
                </a:solidFill>
                <a:latin typeface="+mj-lt"/>
              </a:rPr>
              <a:t>Promote a paradigm shift towards </a:t>
            </a:r>
            <a:br>
              <a:rPr lang="en-US" altLang="en-US" sz="2500" dirty="0" smtClean="0">
                <a:solidFill>
                  <a:schemeClr val="tx1"/>
                </a:solidFill>
                <a:latin typeface="+mj-lt"/>
              </a:rPr>
            </a:br>
            <a:r>
              <a:rPr lang="en-US" altLang="en-US" sz="2500" dirty="0" smtClean="0">
                <a:solidFill>
                  <a:schemeClr val="tx1"/>
                </a:solidFill>
                <a:latin typeface="+mj-lt"/>
              </a:rPr>
              <a:t>low-emission and climate-resilient development</a:t>
            </a:r>
          </a:p>
          <a:p>
            <a:pPr marL="476250" indent="-457200" algn="l">
              <a:buFont typeface="+mj-lt"/>
              <a:buAutoNum type="arabicPeriod"/>
            </a:pPr>
            <a:endParaRPr lang="en-US" altLang="en-US" sz="2500" dirty="0" smtClean="0">
              <a:solidFill>
                <a:schemeClr val="tx1"/>
              </a:solidFill>
              <a:latin typeface="+mj-lt"/>
            </a:endParaRPr>
          </a:p>
          <a:p>
            <a:pPr marL="476250" indent="-457200" algn="l">
              <a:buFont typeface="+mj-lt"/>
              <a:buAutoNum type="arabicPeriod"/>
            </a:pPr>
            <a:r>
              <a:rPr lang="en-US" altLang="en-US" sz="2500" dirty="0" smtClean="0">
                <a:solidFill>
                  <a:schemeClr val="tx1"/>
                </a:solidFill>
                <a:latin typeface="+mj-lt"/>
              </a:rPr>
              <a:t>Induce a change in daily decisions </a:t>
            </a:r>
            <a:br>
              <a:rPr lang="en-US" altLang="en-US" sz="2500" dirty="0" smtClean="0">
                <a:solidFill>
                  <a:schemeClr val="tx1"/>
                </a:solidFill>
                <a:latin typeface="+mj-lt"/>
              </a:rPr>
            </a:br>
            <a:r>
              <a:rPr lang="en-US" altLang="en-US" sz="2500" dirty="0" smtClean="0">
                <a:solidFill>
                  <a:schemeClr val="tx1"/>
                </a:solidFill>
                <a:latin typeface="+mj-lt"/>
              </a:rPr>
              <a:t>investors and consumers make</a:t>
            </a:r>
          </a:p>
          <a:p>
            <a:pPr marL="476250" indent="-457200" algn="l">
              <a:buFont typeface="Arial" panose="020B0604020202020204" pitchFamily="34" charset="0"/>
              <a:buChar char="•"/>
            </a:pPr>
            <a:endParaRPr lang="en-GB" altLang="en-US" sz="2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24682" y="992380"/>
            <a:ext cx="418623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n-US" sz="3200" b="1" dirty="0">
                <a:latin typeface="+mj-lt"/>
              </a:rPr>
              <a:t>Our vision</a:t>
            </a:r>
          </a:p>
        </p:txBody>
      </p:sp>
    </p:spTree>
    <p:extLst>
      <p:ext uri="{BB962C8B-B14F-4D97-AF65-F5344CB8AC3E}">
        <p14:creationId xmlns:p14="http://schemas.microsoft.com/office/powerpoint/2010/main" val="359024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6153087" y="1478218"/>
            <a:ext cx="1681162" cy="1677987"/>
          </a:xfrm>
          <a:prstGeom prst="ellipse">
            <a:avLst/>
          </a:prstGeom>
          <a:ln w="508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>
              <a:solidFill>
                <a:srgbClr val="000000"/>
              </a:solidFill>
              <a:latin typeface="GCF Camingo" charset="0"/>
            </a:endParaRPr>
          </a:p>
        </p:txBody>
      </p:sp>
      <p:sp>
        <p:nvSpPr>
          <p:cNvPr id="13317" name="Rounded Rectangle 7"/>
          <p:cNvSpPr>
            <a:spLocks noChangeArrowheads="1"/>
          </p:cNvSpPr>
          <p:nvPr/>
        </p:nvSpPr>
        <p:spPr bwMode="auto">
          <a:xfrm>
            <a:off x="4525899" y="3662618"/>
            <a:ext cx="1554163" cy="87788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9" name="Rounded Rectangle 8"/>
          <p:cNvSpPr/>
          <p:nvPr/>
        </p:nvSpPr>
        <p:spPr>
          <a:xfrm>
            <a:off x="3979799" y="3232405"/>
            <a:ext cx="2038350" cy="1328738"/>
          </a:xfrm>
          <a:prstGeom prst="roundRect">
            <a:avLst/>
          </a:prstGeom>
          <a:solidFill>
            <a:srgbClr val="92D05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sz="2400" dirty="0"/>
              <a:t>GCF Strategic Impacts</a:t>
            </a:r>
          </a:p>
        </p:txBody>
      </p:sp>
      <p:sp>
        <p:nvSpPr>
          <p:cNvPr id="12" name="Oval 11"/>
          <p:cNvSpPr/>
          <p:nvPr/>
        </p:nvSpPr>
        <p:spPr>
          <a:xfrm>
            <a:off x="2297049" y="1478218"/>
            <a:ext cx="1573213" cy="1522412"/>
          </a:xfrm>
          <a:prstGeom prst="ellipse">
            <a:avLst/>
          </a:prstGeom>
          <a:ln w="50800"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>
              <a:solidFill>
                <a:srgbClr val="000000"/>
              </a:solidFill>
              <a:latin typeface="GCF Camingo" charset="0"/>
            </a:endParaRPr>
          </a:p>
        </p:txBody>
      </p:sp>
      <p:sp>
        <p:nvSpPr>
          <p:cNvPr id="13320" name="TextBox 18"/>
          <p:cNvSpPr txBox="1">
            <a:spLocks noChangeArrowheads="1"/>
          </p:cNvSpPr>
          <p:nvPr/>
        </p:nvSpPr>
        <p:spPr bwMode="auto">
          <a:xfrm>
            <a:off x="2565337" y="1665543"/>
            <a:ext cx="11334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/>
              <a:t>Food and water security</a:t>
            </a:r>
          </a:p>
        </p:txBody>
      </p:sp>
      <p:sp>
        <p:nvSpPr>
          <p:cNvPr id="21" name="Oval 20"/>
          <p:cNvSpPr/>
          <p:nvPr/>
        </p:nvSpPr>
        <p:spPr>
          <a:xfrm>
            <a:off x="1327087" y="3182558"/>
            <a:ext cx="1573212" cy="1520825"/>
          </a:xfrm>
          <a:prstGeom prst="ellipse">
            <a:avLst/>
          </a:prstGeom>
          <a:ln w="508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>
              <a:solidFill>
                <a:srgbClr val="000000"/>
              </a:solidFill>
              <a:latin typeface="GCF Camingo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213162" y="1159130"/>
            <a:ext cx="1739900" cy="1719263"/>
          </a:xfrm>
          <a:prstGeom prst="ellipse">
            <a:avLst/>
          </a:prstGeom>
          <a:ln w="50800">
            <a:solidFill>
              <a:srgbClr val="0099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>
              <a:solidFill>
                <a:srgbClr val="000000"/>
              </a:solidFill>
              <a:latin typeface="GCF Camingo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227449" y="5083430"/>
            <a:ext cx="1573213" cy="1522413"/>
          </a:xfrm>
          <a:prstGeom prst="ellips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>
              <a:solidFill>
                <a:srgbClr val="000000"/>
              </a:solidFill>
              <a:latin typeface="GCF Camingo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7183374" y="3000630"/>
            <a:ext cx="1651000" cy="1630363"/>
          </a:xfrm>
          <a:prstGeom prst="ellips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>
              <a:solidFill>
                <a:srgbClr val="000000"/>
              </a:solidFill>
              <a:latin typeface="GCF Camingo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2338324" y="4630993"/>
            <a:ext cx="1665288" cy="1622425"/>
          </a:xfrm>
          <a:prstGeom prst="ellipse">
            <a:avLst/>
          </a:prstGeom>
          <a:ln w="508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>
              <a:solidFill>
                <a:srgbClr val="000000"/>
              </a:solidFill>
              <a:latin typeface="GCF Camingo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146737" y="4664330"/>
            <a:ext cx="1573212" cy="1522413"/>
          </a:xfrm>
          <a:prstGeom prst="ellipse">
            <a:avLst/>
          </a:prstGeom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>
              <a:solidFill>
                <a:srgbClr val="000000"/>
              </a:solidFill>
              <a:latin typeface="GCF Camingo" charset="0"/>
            </a:endParaRPr>
          </a:p>
        </p:txBody>
      </p:sp>
      <p:sp>
        <p:nvSpPr>
          <p:cNvPr id="13327" name="TextBox 28"/>
          <p:cNvSpPr txBox="1">
            <a:spLocks noChangeArrowheads="1"/>
          </p:cNvSpPr>
          <p:nvPr/>
        </p:nvSpPr>
        <p:spPr bwMode="auto">
          <a:xfrm>
            <a:off x="1357249" y="3430843"/>
            <a:ext cx="15430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 dirty="0"/>
              <a:t>Increased resilience of ecosystems</a:t>
            </a:r>
          </a:p>
        </p:txBody>
      </p:sp>
      <p:sp>
        <p:nvSpPr>
          <p:cNvPr id="13328" name="TextBox 29"/>
          <p:cNvSpPr txBox="1">
            <a:spLocks noChangeArrowheads="1"/>
          </p:cNvSpPr>
          <p:nvPr/>
        </p:nvSpPr>
        <p:spPr bwMode="auto">
          <a:xfrm>
            <a:off x="4365562" y="1370268"/>
            <a:ext cx="16525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/>
              <a:t>Increased resilience of people and communities</a:t>
            </a:r>
          </a:p>
        </p:txBody>
      </p:sp>
      <p:sp>
        <p:nvSpPr>
          <p:cNvPr id="13329" name="TextBox 30"/>
          <p:cNvSpPr txBox="1">
            <a:spLocks noChangeArrowheads="1"/>
          </p:cNvSpPr>
          <p:nvPr/>
        </p:nvSpPr>
        <p:spPr bwMode="auto">
          <a:xfrm>
            <a:off x="2347849" y="4969130"/>
            <a:ext cx="173196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/>
              <a:t>Increased resilience of infrastructure</a:t>
            </a:r>
          </a:p>
        </p:txBody>
      </p:sp>
      <p:sp>
        <p:nvSpPr>
          <p:cNvPr id="13330" name="TextBox 31"/>
          <p:cNvSpPr txBox="1">
            <a:spLocks noChangeArrowheads="1"/>
          </p:cNvSpPr>
          <p:nvPr/>
        </p:nvSpPr>
        <p:spPr bwMode="auto">
          <a:xfrm>
            <a:off x="4313174" y="5334255"/>
            <a:ext cx="15382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/>
              <a:t>Reduced emissions in transport</a:t>
            </a:r>
          </a:p>
        </p:txBody>
      </p:sp>
      <p:sp>
        <p:nvSpPr>
          <p:cNvPr id="13331" name="TextBox 32"/>
          <p:cNvSpPr txBox="1">
            <a:spLocks noChangeArrowheads="1"/>
          </p:cNvSpPr>
          <p:nvPr/>
        </p:nvSpPr>
        <p:spPr bwMode="auto">
          <a:xfrm>
            <a:off x="6362637" y="4992943"/>
            <a:ext cx="13112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/>
              <a:t>Reduced emissions in energy</a:t>
            </a:r>
          </a:p>
        </p:txBody>
      </p:sp>
      <p:sp>
        <p:nvSpPr>
          <p:cNvPr id="13332" name="TextBox 33"/>
          <p:cNvSpPr txBox="1">
            <a:spLocks noChangeArrowheads="1"/>
          </p:cNvSpPr>
          <p:nvPr/>
        </p:nvSpPr>
        <p:spPr bwMode="auto">
          <a:xfrm>
            <a:off x="7348474" y="3189543"/>
            <a:ext cx="148590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 dirty="0"/>
              <a:t>Reduced emissions in buildings and cities</a:t>
            </a:r>
          </a:p>
        </p:txBody>
      </p:sp>
      <p:sp>
        <p:nvSpPr>
          <p:cNvPr id="13333" name="TextBox 34"/>
          <p:cNvSpPr txBox="1">
            <a:spLocks noChangeArrowheads="1"/>
          </p:cNvSpPr>
          <p:nvPr/>
        </p:nvSpPr>
        <p:spPr bwMode="auto">
          <a:xfrm>
            <a:off x="6249924" y="1743330"/>
            <a:ext cx="1706563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/>
              <a:t>Reduced emissions from land use and forests</a:t>
            </a:r>
          </a:p>
        </p:txBody>
      </p:sp>
    </p:spTree>
    <p:extLst>
      <p:ext uri="{BB962C8B-B14F-4D97-AF65-F5344CB8AC3E}">
        <p14:creationId xmlns:p14="http://schemas.microsoft.com/office/powerpoint/2010/main" val="136841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034542" y="992981"/>
            <a:ext cx="8042275" cy="417513"/>
          </a:xfrm>
        </p:spPr>
        <p:txBody>
          <a:bodyPr>
            <a:noAutofit/>
          </a:bodyPr>
          <a:lstStyle/>
          <a:p>
            <a:pPr algn="r"/>
            <a:r>
              <a:rPr lang="en-GB" altLang="en-US" sz="3000" b="1" dirty="0" smtClean="0">
                <a:solidFill>
                  <a:schemeClr val="tx1"/>
                </a:solidFill>
              </a:rPr>
              <a:t>Balance of adaptation </a:t>
            </a:r>
            <a:r>
              <a:rPr lang="en-GB" altLang="en-US" sz="3000" b="1" dirty="0"/>
              <a:t>&amp;</a:t>
            </a:r>
            <a:r>
              <a:rPr lang="en-GB" altLang="en-US" sz="3000" b="1" dirty="0" smtClean="0">
                <a:solidFill>
                  <a:schemeClr val="tx1"/>
                </a:solidFill>
              </a:rPr>
              <a:t> mitigation actions</a:t>
            </a:r>
            <a:endParaRPr lang="en-US" altLang="en-US" sz="3000" b="1" dirty="0" smtClean="0"/>
          </a:p>
        </p:txBody>
      </p:sp>
      <p:sp>
        <p:nvSpPr>
          <p:cNvPr id="14340" name="Date Placeholder 6"/>
          <p:cNvSpPr>
            <a:spLocks noGrp="1"/>
          </p:cNvSpPr>
          <p:nvPr>
            <p:ph type="dt" sz="quarter" idx="2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en-US" smtClean="0">
                <a:solidFill>
                  <a:schemeClr val="tx2"/>
                </a:solidFill>
                <a:latin typeface="GCF Camingo Light" charset="0"/>
                <a:ea typeface="MS PGothic" panose="020B0600070205080204" pitchFamily="34" charset="-128"/>
              </a:rPr>
              <a:t>30 June 2014</a:t>
            </a:r>
          </a:p>
        </p:txBody>
      </p:sp>
      <p:pic>
        <p:nvPicPr>
          <p:cNvPr id="14341" name="Picture 10" descr="http://aid.dfat.gov.au/Publications/PublishingImages/ldc-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2496"/>
            <a:ext cx="9144000" cy="517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8" descr="http://graphics8.nytimes.com/packages/images/newsgraphics/2009/1204-copenhagen-players/small-isla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409" y="4719066"/>
            <a:ext cx="37719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Rectangle 1"/>
          <p:cNvSpPr>
            <a:spLocks noChangeArrowheads="1"/>
          </p:cNvSpPr>
          <p:nvPr/>
        </p:nvSpPr>
        <p:spPr bwMode="auto">
          <a:xfrm>
            <a:off x="733425" y="577215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4344" name="Rectangle 2"/>
          <p:cNvSpPr>
            <a:spLocks noChangeArrowheads="1"/>
          </p:cNvSpPr>
          <p:nvPr/>
        </p:nvSpPr>
        <p:spPr bwMode="auto">
          <a:xfrm>
            <a:off x="0" y="5895975"/>
            <a:ext cx="1630362" cy="381000"/>
          </a:xfrm>
          <a:prstGeom prst="rect">
            <a:avLst/>
          </a:prstGeom>
          <a:solidFill>
            <a:srgbClr val="E1EC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913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2069</TotalTime>
  <Words>521</Words>
  <Application>Microsoft Office PowerPoint</Application>
  <PresentationFormat>On-screen Show (4:3)</PresentationFormat>
  <Paragraphs>161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28</vt:i4>
      </vt:variant>
    </vt:vector>
  </HeadingPairs>
  <TitlesOfParts>
    <vt:vector size="46" baseType="lpstr">
      <vt:lpstr>GCF Camingo</vt:lpstr>
      <vt:lpstr>GCF Camingo Light</vt:lpstr>
      <vt:lpstr>ＭＳ Ｐゴシック</vt:lpstr>
      <vt:lpstr>ＭＳ Ｐゴシック</vt:lpstr>
      <vt:lpstr>Arial</vt:lpstr>
      <vt:lpstr>Calibri</vt:lpstr>
      <vt:lpstr>Calibri Light</vt:lpstr>
      <vt:lpstr>Symbol</vt:lpstr>
      <vt:lpstr>Wingdings</vt:lpstr>
      <vt:lpstr>Office Theme</vt:lpstr>
      <vt:lpstr>5_Custom Design</vt:lpstr>
      <vt:lpstr>Custom Design</vt:lpstr>
      <vt:lpstr>1_Custom Design</vt:lpstr>
      <vt:lpstr>2_Custom Design</vt:lpstr>
      <vt:lpstr>3_Custom Design</vt:lpstr>
      <vt:lpstr>4_Custom Design</vt:lpstr>
      <vt:lpstr>1_Office Theme</vt:lpstr>
      <vt:lpstr>2_Office Theme</vt:lpstr>
      <vt:lpstr>PowerPoint Presentation</vt:lpstr>
      <vt:lpstr>PowerPoint Presentation</vt:lpstr>
      <vt:lpstr>PowerPoint Presentation</vt:lpstr>
      <vt:lpstr>Greening developing countries’ investments is costly</vt:lpstr>
      <vt:lpstr>PowerPoint Presentation</vt:lpstr>
      <vt:lpstr>What is the Green Climate Fund?</vt:lpstr>
      <vt:lpstr>PowerPoint Presentation</vt:lpstr>
      <vt:lpstr>PowerPoint Presentation</vt:lpstr>
      <vt:lpstr>Balance of adaptation &amp; mitigation actions</vt:lpstr>
      <vt:lpstr>GCF’s Board  </vt:lpstr>
      <vt:lpstr>Access to funds   </vt:lpstr>
      <vt:lpstr>PowerPoint Presentation</vt:lpstr>
      <vt:lpstr>Collaboration with NDBs</vt:lpstr>
      <vt:lpstr>Accreditation:  Implementing Entities &amp; Intermediaries</vt:lpstr>
      <vt:lpstr>Project &amp; Programme Activity Cycle (I)</vt:lpstr>
      <vt:lpstr>Project &amp; Programme Activity Cycle (II)</vt:lpstr>
      <vt:lpstr>Initial Portfolio Targets</vt:lpstr>
      <vt:lpstr>Initial Investment Criteria</vt:lpstr>
      <vt:lpstr>Coordination between NDBs &amp; NDAs   </vt:lpstr>
      <vt:lpstr>PowerPoint Presentation</vt:lpstr>
      <vt:lpstr>Make the best investments viable ...with the least concessionality possible </vt:lpstr>
      <vt:lpstr>Mobilizing the Private Sector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RDA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STABILIZING THE BIOSPHERE</dc:title>
  <dc:creator>Jurgen Riehle</dc:creator>
  <cp:lastModifiedBy>Hela Cheikhrouhou</cp:lastModifiedBy>
  <cp:revision>114</cp:revision>
  <dcterms:created xsi:type="dcterms:W3CDTF">2014-10-02T15:22:29Z</dcterms:created>
  <dcterms:modified xsi:type="dcterms:W3CDTF">2014-10-06T22:51:03Z</dcterms:modified>
</cp:coreProperties>
</file>