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9" r:id="rId2"/>
    <p:sldId id="379" r:id="rId3"/>
    <p:sldId id="392" r:id="rId4"/>
    <p:sldId id="380" r:id="rId5"/>
    <p:sldId id="394" r:id="rId6"/>
    <p:sldId id="387" r:id="rId7"/>
    <p:sldId id="373" r:id="rId8"/>
    <p:sldId id="378" r:id="rId9"/>
    <p:sldId id="374" r:id="rId10"/>
    <p:sldId id="395" r:id="rId11"/>
    <p:sldId id="375" r:id="rId12"/>
    <p:sldId id="396" r:id="rId13"/>
    <p:sldId id="376" r:id="rId14"/>
    <p:sldId id="377" r:id="rId15"/>
    <p:sldId id="397" r:id="rId16"/>
    <p:sldId id="390" r:id="rId17"/>
    <p:sldId id="389" r:id="rId18"/>
    <p:sldId id="38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ie Ashby" initials="LA" lastIdx="4" clrIdx="0"/>
  <p:cmAuthor id="1" name="Leslie" initials="L" lastIdx="4" clrIdx="1"/>
  <p:cmAuthor id="2" name="Kenneth Phan" initials="KP" lastIdx="0" clrIdx="2"/>
  <p:cmAuthor id="3" name="Kristina Marina Eduque Velhagen" initials="KMEV"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9A8"/>
    <a:srgbClr val="69B9C6"/>
    <a:srgbClr val="35A3B0"/>
    <a:srgbClr val="28691F"/>
    <a:srgbClr val="FF9506"/>
    <a:srgbClr val="6DA727"/>
    <a:srgbClr val="8BD632"/>
    <a:srgbClr val="F8A94D"/>
    <a:srgbClr val="568848"/>
    <a:srgbClr val="467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660"/>
  </p:normalViewPr>
  <p:slideViewPr>
    <p:cSldViewPr showGuides="1">
      <p:cViewPr>
        <p:scale>
          <a:sx n="100" d="100"/>
          <a:sy n="100" d="100"/>
        </p:scale>
        <p:origin x="-192" y="-78"/>
      </p:cViewPr>
      <p:guideLst>
        <p:guide orient="horz" pos="528"/>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344283\AppData\Local\Microsoft\Windows\Temporary%20Internet%20Files\Content.Outlook\CDHXIJHE\CIF%20PRIVATE-ver2-NDBs-FIs-ver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4CB2BC"/>
            </a:solidFill>
          </c:spPr>
          <c:explosion val="25"/>
          <c:dPt>
            <c:idx val="1"/>
            <c:bubble3D val="0"/>
            <c:spPr>
              <a:solidFill>
                <a:srgbClr val="FFC000"/>
              </a:solidFill>
            </c:spPr>
          </c:dPt>
          <c:dPt>
            <c:idx val="2"/>
            <c:bubble3D val="0"/>
            <c:spPr>
              <a:solidFill>
                <a:srgbClr val="00B050"/>
              </a:solidFill>
            </c:spPr>
          </c:dPt>
          <c:dPt>
            <c:idx val="3"/>
            <c:bubble3D val="0"/>
            <c:spPr>
              <a:solidFill>
                <a:srgbClr val="0070C0"/>
              </a:solidFill>
            </c:spPr>
          </c:dPt>
          <c:cat>
            <c:strRef>
              <c:f>Sheet1!$A$2:$A$5</c:f>
              <c:strCache>
                <c:ptCount val="4"/>
                <c:pt idx="0">
                  <c:v>CTF</c:v>
                </c:pt>
                <c:pt idx="1">
                  <c:v>PPCR</c:v>
                </c:pt>
                <c:pt idx="2">
                  <c:v>FIP</c:v>
                </c:pt>
                <c:pt idx="3">
                  <c:v>SREP</c:v>
                </c:pt>
              </c:strCache>
            </c:strRef>
          </c:cat>
          <c:val>
            <c:numRef>
              <c:f>Sheet1!$B$2:$B$5</c:f>
              <c:numCache>
                <c:formatCode>General</c:formatCode>
                <c:ptCount val="4"/>
                <c:pt idx="0">
                  <c:v>508.5</c:v>
                </c:pt>
                <c:pt idx="1">
                  <c:v>75.400000000000006</c:v>
                </c:pt>
                <c:pt idx="2">
                  <c:v>31.3</c:v>
                </c:pt>
                <c:pt idx="3">
                  <c:v>92.4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Private</c:v>
                </c:pt>
              </c:strCache>
            </c:strRef>
          </c:tx>
          <c:spPr>
            <a:solidFill>
              <a:schemeClr val="accent6"/>
            </a:solidFill>
            <a:ln>
              <a:solidFill>
                <a:schemeClr val="accent6"/>
              </a:solidFill>
            </a:ln>
          </c:spPr>
          <c:invertIfNegative val="0"/>
          <c:dLbls>
            <c:dLbl>
              <c:idx val="1"/>
              <c:layout>
                <c:manualLayout>
                  <c:x val="-2.3391812865497075E-2"/>
                  <c:y val="8.771929824561403E-3"/>
                </c:manualLayout>
              </c:layout>
              <c:showLegendKey val="0"/>
              <c:showVal val="1"/>
              <c:showCatName val="0"/>
              <c:showSerName val="0"/>
              <c:showPercent val="0"/>
              <c:showBubbleSize val="0"/>
            </c:dLbl>
            <c:dLbl>
              <c:idx val="2"/>
              <c:layout>
                <c:manualLayout>
                  <c:x val="-1.4619883040935672E-2"/>
                  <c:y val="1.3157894736842105E-2"/>
                </c:manualLayout>
              </c:layout>
              <c:showLegendKey val="0"/>
              <c:showVal val="1"/>
              <c:showCatName val="0"/>
              <c:showSerName val="0"/>
              <c:showPercent val="0"/>
              <c:showBubbleSize val="0"/>
            </c:dLbl>
            <c:dLbl>
              <c:idx val="4"/>
              <c:layout>
                <c:manualLayout>
                  <c:x val="-4.3859649122807015E-2"/>
                  <c:y val="0"/>
                </c:manualLayout>
              </c:layout>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0"/>
          </c:dLbls>
          <c:cat>
            <c:strRef>
              <c:f>Sheet1!$A$2:$A$6</c:f>
              <c:strCache>
                <c:ptCount val="5"/>
                <c:pt idx="0">
                  <c:v>CTF</c:v>
                </c:pt>
                <c:pt idx="1">
                  <c:v>PPCR</c:v>
                </c:pt>
                <c:pt idx="2">
                  <c:v>FIP</c:v>
                </c:pt>
                <c:pt idx="3">
                  <c:v>SREP</c:v>
                </c:pt>
                <c:pt idx="4">
                  <c:v>TOTAL</c:v>
                </c:pt>
              </c:strCache>
            </c:strRef>
          </c:cat>
          <c:val>
            <c:numRef>
              <c:f>Sheet1!$B$2:$B$6</c:f>
              <c:numCache>
                <c:formatCode>_(* #,##0.00_);_(* \(#,##0.00\);_(* "-"??_);_(@_)</c:formatCode>
                <c:ptCount val="5"/>
                <c:pt idx="0">
                  <c:v>2028.11</c:v>
                </c:pt>
                <c:pt idx="1">
                  <c:v>146.85</c:v>
                </c:pt>
                <c:pt idx="2">
                  <c:v>82.6</c:v>
                </c:pt>
                <c:pt idx="3">
                  <c:v>143.96</c:v>
                </c:pt>
                <c:pt idx="4">
                  <c:v>2401.52</c:v>
                </c:pt>
              </c:numCache>
            </c:numRef>
          </c:val>
        </c:ser>
        <c:ser>
          <c:idx val="1"/>
          <c:order val="1"/>
          <c:tx>
            <c:strRef>
              <c:f>Sheet1!$C$1</c:f>
              <c:strCache>
                <c:ptCount val="1"/>
                <c:pt idx="0">
                  <c:v>Public</c:v>
                </c:pt>
              </c:strCache>
            </c:strRef>
          </c:tx>
          <c:spPr>
            <a:solidFill>
              <a:schemeClr val="accent3"/>
            </a:solidFill>
            <a:ln>
              <a:solidFill>
                <a:schemeClr val="accent3"/>
              </a:solidFill>
            </a:ln>
          </c:spPr>
          <c:invertIfNegative val="0"/>
          <c:dLbls>
            <c:dLbl>
              <c:idx val="2"/>
              <c:layout>
                <c:manualLayout>
                  <c:x val="5.8479532163742687E-3"/>
                  <c:y val="-1.7543859649122806E-2"/>
                </c:manualLayout>
              </c:layout>
              <c:showLegendKey val="0"/>
              <c:showVal val="1"/>
              <c:showCatName val="0"/>
              <c:showSerName val="0"/>
              <c:showPercent val="0"/>
              <c:showBubbleSize val="0"/>
            </c:dLbl>
            <c:dLbl>
              <c:idx val="3"/>
              <c:layout>
                <c:manualLayout>
                  <c:x val="-2.9239766081871343E-3"/>
                  <c:y val="-4.82456140350878E-2"/>
                </c:manualLayout>
              </c:layout>
              <c:showLegendKey val="0"/>
              <c:showVal val="1"/>
              <c:showCatName val="0"/>
              <c:showSerName val="0"/>
              <c:showPercent val="0"/>
              <c:showBubbleSize val="0"/>
            </c:dLbl>
            <c:dLbl>
              <c:idx val="4"/>
              <c:layout>
                <c:manualLayout>
                  <c:x val="0"/>
                  <c:y val="-2.6315789473684209E-2"/>
                </c:manualLayout>
              </c:layout>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0"/>
          </c:dLbls>
          <c:cat>
            <c:strRef>
              <c:f>Sheet1!$A$2:$A$6</c:f>
              <c:strCache>
                <c:ptCount val="5"/>
                <c:pt idx="0">
                  <c:v>CTF</c:v>
                </c:pt>
                <c:pt idx="1">
                  <c:v>PPCR</c:v>
                </c:pt>
                <c:pt idx="2">
                  <c:v>FIP</c:v>
                </c:pt>
                <c:pt idx="3">
                  <c:v>SREP</c:v>
                </c:pt>
                <c:pt idx="4">
                  <c:v>TOTAL</c:v>
                </c:pt>
              </c:strCache>
            </c:strRef>
          </c:cat>
          <c:val>
            <c:numRef>
              <c:f>Sheet1!$C$2:$C$6</c:f>
              <c:numCache>
                <c:formatCode>_(* #,##0.00_);_(* \(#,##0.00\);_(* "-"??_);_(@_)</c:formatCode>
                <c:ptCount val="5"/>
                <c:pt idx="0">
                  <c:v>4064.49</c:v>
                </c:pt>
                <c:pt idx="1">
                  <c:v>938.56</c:v>
                </c:pt>
                <c:pt idx="2">
                  <c:v>418.67</c:v>
                </c:pt>
                <c:pt idx="3">
                  <c:v>343.33</c:v>
                </c:pt>
                <c:pt idx="4">
                  <c:v>5765.0499999999993</c:v>
                </c:pt>
              </c:numCache>
            </c:numRef>
          </c:val>
        </c:ser>
        <c:dLbls>
          <c:showLegendKey val="0"/>
          <c:showVal val="0"/>
          <c:showCatName val="0"/>
          <c:showSerName val="0"/>
          <c:showPercent val="0"/>
          <c:showBubbleSize val="0"/>
        </c:dLbls>
        <c:gapWidth val="150"/>
        <c:shape val="box"/>
        <c:axId val="319633280"/>
        <c:axId val="319634816"/>
        <c:axId val="0"/>
      </c:bar3DChart>
      <c:catAx>
        <c:axId val="319633280"/>
        <c:scaling>
          <c:orientation val="minMax"/>
        </c:scaling>
        <c:delete val="0"/>
        <c:axPos val="b"/>
        <c:majorTickMark val="out"/>
        <c:minorTickMark val="none"/>
        <c:tickLblPos val="nextTo"/>
        <c:txPr>
          <a:bodyPr/>
          <a:lstStyle/>
          <a:p>
            <a:pPr>
              <a:defRPr sz="1200"/>
            </a:pPr>
            <a:endParaRPr lang="en-US"/>
          </a:p>
        </c:txPr>
        <c:crossAx val="319634816"/>
        <c:crosses val="autoZero"/>
        <c:auto val="1"/>
        <c:lblAlgn val="ctr"/>
        <c:lblOffset val="100"/>
        <c:noMultiLvlLbl val="0"/>
      </c:catAx>
      <c:valAx>
        <c:axId val="319634816"/>
        <c:scaling>
          <c:orientation val="minMax"/>
        </c:scaling>
        <c:delete val="0"/>
        <c:axPos val="l"/>
        <c:majorGridlines/>
        <c:numFmt formatCode="#,##0" sourceLinked="0"/>
        <c:majorTickMark val="out"/>
        <c:minorTickMark val="none"/>
        <c:tickLblPos val="nextTo"/>
        <c:txPr>
          <a:bodyPr/>
          <a:lstStyle/>
          <a:p>
            <a:pPr>
              <a:defRPr sz="1200"/>
            </a:pPr>
            <a:endParaRPr lang="en-US"/>
          </a:p>
        </c:txPr>
        <c:crossAx val="319633280"/>
        <c:crosses val="autoZero"/>
        <c:crossBetween val="between"/>
      </c:valAx>
    </c:plotArea>
    <c:legend>
      <c:legendPos val="t"/>
      <c:legendEntry>
        <c:idx val="0"/>
        <c:txPr>
          <a:bodyPr/>
          <a:lstStyle/>
          <a:p>
            <a:pPr>
              <a:defRPr sz="1200"/>
            </a:pPr>
            <a:endParaRPr lang="en-US"/>
          </a:p>
        </c:txPr>
      </c:legendEntry>
      <c:legendEntry>
        <c:idx val="1"/>
        <c:txPr>
          <a:bodyPr/>
          <a:lstStyle/>
          <a:p>
            <a:pPr>
              <a:defRPr sz="1200"/>
            </a:pPr>
            <a:endParaRPr lang="en-US"/>
          </a:p>
        </c:txPr>
      </c:legendEntry>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pPr>
        <a:noFill/>
        <a:ln>
          <a:noFill/>
        </a:ln>
      </c:spPr>
    </c:sideWall>
    <c:backWall>
      <c:thickness val="0"/>
      <c:spPr>
        <a:noFill/>
        <a:ln>
          <a:noFill/>
        </a:ln>
      </c:spPr>
    </c:backWall>
    <c:plotArea>
      <c:layout/>
      <c:bar3DChart>
        <c:barDir val="bar"/>
        <c:grouping val="clustered"/>
        <c:varyColors val="0"/>
        <c:ser>
          <c:idx val="0"/>
          <c:order val="0"/>
          <c:tx>
            <c:strRef>
              <c:f>Sheet1!$B$1</c:f>
              <c:strCache>
                <c:ptCount val="1"/>
                <c:pt idx="0">
                  <c:v>Public</c:v>
                </c:pt>
              </c:strCache>
            </c:strRef>
          </c:tx>
          <c:spPr>
            <a:solidFill>
              <a:schemeClr val="accent3"/>
            </a:solidFill>
            <a:ln>
              <a:solidFill>
                <a:schemeClr val="accent3"/>
              </a:solidFill>
            </a:ln>
          </c:spPr>
          <c:invertIfNegative val="0"/>
          <c:dLbls>
            <c:dLbl>
              <c:idx val="2"/>
              <c:layout>
                <c:manualLayout>
                  <c:x val="0"/>
                  <c:y val="-4.3010752688172046E-2"/>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PROJECT APPROVAL - MDB</c:v>
                </c:pt>
                <c:pt idx="1">
                  <c:v>PROJECT APPROVAL - COMMITTEE</c:v>
                </c:pt>
                <c:pt idx="2">
                  <c:v>PIPELINE FUNDING</c:v>
                </c:pt>
              </c:strCache>
            </c:strRef>
          </c:cat>
          <c:val>
            <c:numRef>
              <c:f>Sheet1!$B$2:$B$4</c:f>
              <c:numCache>
                <c:formatCode>_(* #,##0.00_);_(* \(#,##0.00\);_(* "-"??_);_(@_)</c:formatCode>
                <c:ptCount val="3"/>
                <c:pt idx="0">
                  <c:v>3200.1</c:v>
                </c:pt>
                <c:pt idx="1">
                  <c:v>3710.1</c:v>
                </c:pt>
                <c:pt idx="2">
                  <c:v>5765.05</c:v>
                </c:pt>
              </c:numCache>
            </c:numRef>
          </c:val>
        </c:ser>
        <c:ser>
          <c:idx val="1"/>
          <c:order val="1"/>
          <c:tx>
            <c:strRef>
              <c:f>Sheet1!$C$1</c:f>
              <c:strCache>
                <c:ptCount val="1"/>
                <c:pt idx="0">
                  <c:v>Private</c:v>
                </c:pt>
              </c:strCache>
            </c:strRef>
          </c:tx>
          <c:spPr>
            <a:solidFill>
              <a:schemeClr val="accent6"/>
            </a:solidFill>
            <a:ln>
              <a:solidFill>
                <a:schemeClr val="accent6"/>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PROJECT APPROVAL - MDB</c:v>
                </c:pt>
                <c:pt idx="1">
                  <c:v>PROJECT APPROVAL - COMMITTEE</c:v>
                </c:pt>
                <c:pt idx="2">
                  <c:v>PIPELINE FUNDING</c:v>
                </c:pt>
              </c:strCache>
            </c:strRef>
          </c:cat>
          <c:val>
            <c:numRef>
              <c:f>Sheet1!$C$2:$C$4</c:f>
              <c:numCache>
                <c:formatCode>_(* #,##0.00_);_(* \(#,##0.00\);_(* "-"??_);_(@_)</c:formatCode>
                <c:ptCount val="3"/>
                <c:pt idx="0">
                  <c:v>637</c:v>
                </c:pt>
                <c:pt idx="1">
                  <c:v>1381.2</c:v>
                </c:pt>
                <c:pt idx="2">
                  <c:v>2401.5</c:v>
                </c:pt>
              </c:numCache>
            </c:numRef>
          </c:val>
        </c:ser>
        <c:dLbls>
          <c:showLegendKey val="0"/>
          <c:showVal val="0"/>
          <c:showCatName val="0"/>
          <c:showSerName val="0"/>
          <c:showPercent val="0"/>
          <c:showBubbleSize val="0"/>
        </c:dLbls>
        <c:gapWidth val="150"/>
        <c:shape val="box"/>
        <c:axId val="319907712"/>
        <c:axId val="319909248"/>
        <c:axId val="0"/>
      </c:bar3DChart>
      <c:catAx>
        <c:axId val="319907712"/>
        <c:scaling>
          <c:orientation val="minMax"/>
        </c:scaling>
        <c:delete val="0"/>
        <c:axPos val="l"/>
        <c:majorTickMark val="out"/>
        <c:minorTickMark val="none"/>
        <c:tickLblPos val="nextTo"/>
        <c:txPr>
          <a:bodyPr/>
          <a:lstStyle/>
          <a:p>
            <a:pPr>
              <a:defRPr sz="1000"/>
            </a:pPr>
            <a:endParaRPr lang="en-US"/>
          </a:p>
        </c:txPr>
        <c:crossAx val="319909248"/>
        <c:crosses val="autoZero"/>
        <c:auto val="1"/>
        <c:lblAlgn val="ctr"/>
        <c:lblOffset val="100"/>
        <c:noMultiLvlLbl val="0"/>
      </c:catAx>
      <c:valAx>
        <c:axId val="319909248"/>
        <c:scaling>
          <c:orientation val="minMax"/>
        </c:scaling>
        <c:delete val="1"/>
        <c:axPos val="b"/>
        <c:majorGridlines>
          <c:spPr>
            <a:ln>
              <a:noFill/>
            </a:ln>
          </c:spPr>
        </c:majorGridlines>
        <c:numFmt formatCode="_(* #,##0.00_);_(* \(#,##0.00\);_(* &quot;-&quot;??_);_(@_)" sourceLinked="1"/>
        <c:majorTickMark val="out"/>
        <c:minorTickMark val="none"/>
        <c:tickLblPos val="nextTo"/>
        <c:crossAx val="319907712"/>
        <c:crosses val="autoZero"/>
        <c:crossBetween val="between"/>
      </c:valAx>
    </c:plotArea>
    <c:legend>
      <c:legendPos val="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21352366925358"/>
          <c:y val="0.28402180496668683"/>
          <c:w val="0.50779376498800954"/>
          <c:h val="0.5180428134556575"/>
        </c:manualLayout>
      </c:layout>
      <c:doughnutChart>
        <c:varyColors val="1"/>
        <c:ser>
          <c:idx val="0"/>
          <c:order val="0"/>
          <c:dPt>
            <c:idx val="0"/>
            <c:bubble3D val="0"/>
            <c:spPr>
              <a:solidFill>
                <a:schemeClr val="tx2">
                  <a:lumMod val="60000"/>
                  <a:lumOff val="40000"/>
                </a:schemeClr>
              </a:solidFill>
            </c:spPr>
          </c:dPt>
          <c:dPt>
            <c:idx val="1"/>
            <c:bubble3D val="0"/>
            <c:spPr>
              <a:solidFill>
                <a:schemeClr val="accent6"/>
              </a:solidFill>
            </c:spPr>
          </c:dPt>
          <c:dPt>
            <c:idx val="3"/>
            <c:bubble3D val="0"/>
            <c:spPr>
              <a:pattFill prst="trellis">
                <a:fgClr>
                  <a:schemeClr val="accent1"/>
                </a:fgClr>
                <a:bgClr>
                  <a:schemeClr val="bg1"/>
                </a:bgClr>
              </a:pattFill>
            </c:spPr>
          </c:dPt>
          <c:cat>
            <c:strRef>
              <c:f>Sheet1!$B$2:$B$5</c:f>
              <c:strCache>
                <c:ptCount val="4"/>
                <c:pt idx="0">
                  <c:v>MDB-Approved Funding</c:v>
                </c:pt>
                <c:pt idx="1">
                  <c:v>MDB Approvals-Private</c:v>
                </c:pt>
                <c:pt idx="2">
                  <c:v>Fis</c:v>
                </c:pt>
                <c:pt idx="3">
                  <c:v>Funding through NDBs</c:v>
                </c:pt>
              </c:strCache>
            </c:strRef>
          </c:cat>
          <c:val>
            <c:numRef>
              <c:f>Sheet1!$C$2:$C$5</c:f>
              <c:numCache>
                <c:formatCode>_(* #,##0.00_);_(* \(#,##0.00\);_(* "-"??_);_(@_)</c:formatCode>
                <c:ptCount val="4"/>
                <c:pt idx="0">
                  <c:v>3837.1117300000001</c:v>
                </c:pt>
                <c:pt idx="1">
                  <c:v>636.96499999999992</c:v>
                </c:pt>
                <c:pt idx="2" formatCode="_(* #,##0.0_);_(* \(#,##0.0\);_(* &quot;-&quot;??_);_(@_)">
                  <c:v>169.85</c:v>
                </c:pt>
                <c:pt idx="3" formatCode="General">
                  <c:v>592.56999999999994</c:v>
                </c:pt>
              </c:numCache>
            </c:numRef>
          </c:val>
        </c:ser>
        <c:dLbls>
          <c:showLegendKey val="0"/>
          <c:showVal val="0"/>
          <c:showCatName val="0"/>
          <c:showSerName val="0"/>
          <c:showPercent val="0"/>
          <c:showBubbleSize val="0"/>
          <c:showLeaderLines val="1"/>
        </c:dLbls>
        <c:firstSliceAng val="50"/>
        <c:holeSize val="60"/>
      </c:doughnutChart>
    </c:plotArea>
    <c:plotVisOnly val="1"/>
    <c:dispBlanksAs val="gap"/>
    <c:showDLblsOverMax val="0"/>
  </c:chart>
  <c:txPr>
    <a:bodyPr/>
    <a:lstStyle/>
    <a:p>
      <a:pPr>
        <a:defRPr sz="1200" b="1"/>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0.59353</cdr:x>
      <cdr:y>0.34404</cdr:y>
    </cdr:from>
    <cdr:to>
      <cdr:x>0.68525</cdr:x>
      <cdr:y>0.75824</cdr:y>
    </cdr:to>
    <cdr:sp macro="" textlink="">
      <cdr:nvSpPr>
        <cdr:cNvPr id="2" name="Right Brace 1"/>
        <cdr:cNvSpPr/>
      </cdr:nvSpPr>
      <cdr:spPr>
        <a:xfrm xmlns:a="http://schemas.openxmlformats.org/drawingml/2006/main">
          <a:off x="3143250" y="1789225"/>
          <a:ext cx="485775" cy="2154126"/>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0.68525</cdr:x>
      <cdr:y>0.49123</cdr:y>
    </cdr:from>
    <cdr:to>
      <cdr:x>0.94245</cdr:x>
      <cdr:y>0.68439</cdr:y>
    </cdr:to>
    <cdr:sp macro="" textlink="">
      <cdr:nvSpPr>
        <cdr:cNvPr id="3" name="TextBox 2"/>
        <cdr:cNvSpPr txBox="1"/>
      </cdr:nvSpPr>
      <cdr:spPr>
        <a:xfrm xmlns:a="http://schemas.openxmlformats.org/drawingml/2006/main">
          <a:off x="3629024" y="2554712"/>
          <a:ext cx="1362075" cy="10045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MDB Approved</a:t>
          </a:r>
          <a:r>
            <a:rPr lang="en-US" sz="1200" b="1" baseline="0" dirty="0"/>
            <a:t> </a:t>
          </a:r>
        </a:p>
        <a:p xmlns:a="http://schemas.openxmlformats.org/drawingml/2006/main">
          <a:r>
            <a:rPr lang="en-US" sz="1200" b="1" baseline="0" dirty="0"/>
            <a:t>CIF Funding (100%)</a:t>
          </a:r>
        </a:p>
        <a:p xmlns:a="http://schemas.openxmlformats.org/drawingml/2006/main">
          <a:r>
            <a:rPr lang="en-US" sz="1200" b="1" baseline="0" dirty="0"/>
            <a:t>$3.8B</a:t>
          </a:r>
          <a:endParaRPr lang="en-US" sz="1200" b="1" dirty="0"/>
        </a:p>
      </cdr:txBody>
    </cdr:sp>
  </cdr:relSizeAnchor>
  <cdr:relSizeAnchor xmlns:cdr="http://schemas.openxmlformats.org/drawingml/2006/chartDrawing">
    <cdr:from>
      <cdr:x>0.05216</cdr:x>
      <cdr:y>0.11722</cdr:y>
    </cdr:from>
    <cdr:to>
      <cdr:x>0.43705</cdr:x>
      <cdr:y>0.24176</cdr:y>
    </cdr:to>
    <cdr:sp macro="" textlink="">
      <cdr:nvSpPr>
        <cdr:cNvPr id="4" name="TextBox 3"/>
        <cdr:cNvSpPr txBox="1"/>
      </cdr:nvSpPr>
      <cdr:spPr>
        <a:xfrm xmlns:a="http://schemas.openxmlformats.org/drawingml/2006/main">
          <a:off x="276246" y="609600"/>
          <a:ext cx="2038339" cy="6477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b="1" dirty="0"/>
            <a:t>Private - $637M</a:t>
          </a:r>
        </a:p>
        <a:p xmlns:a="http://schemas.openxmlformats.org/drawingml/2006/main">
          <a:pPr algn="ctr"/>
          <a:r>
            <a:rPr lang="en-US" sz="1200" b="1" dirty="0"/>
            <a:t>% share of total CIF portfolio - 17%</a:t>
          </a:r>
        </a:p>
      </cdr:txBody>
    </cdr:sp>
  </cdr:relSizeAnchor>
  <cdr:relSizeAnchor xmlns:cdr="http://schemas.openxmlformats.org/drawingml/2006/chartDrawing">
    <cdr:from>
      <cdr:x>0.58094</cdr:x>
      <cdr:y>0.08048</cdr:y>
    </cdr:from>
    <cdr:to>
      <cdr:x>0.85791</cdr:x>
      <cdr:y>0.27364</cdr:y>
    </cdr:to>
    <cdr:sp macro="" textlink="">
      <cdr:nvSpPr>
        <cdr:cNvPr id="5" name="TextBox 4"/>
        <cdr:cNvSpPr txBox="1"/>
      </cdr:nvSpPr>
      <cdr:spPr>
        <a:xfrm xmlns:a="http://schemas.openxmlformats.org/drawingml/2006/main">
          <a:off x="3076575" y="381000"/>
          <a:ext cx="14668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0.59712</cdr:x>
      <cdr:y>0.21145</cdr:y>
    </cdr:from>
    <cdr:to>
      <cdr:x>0.96942</cdr:x>
      <cdr:y>0.34827</cdr:y>
    </cdr:to>
    <cdr:sp macro="" textlink="">
      <cdr:nvSpPr>
        <cdr:cNvPr id="6" name="TextBox 5"/>
        <cdr:cNvSpPr txBox="1"/>
      </cdr:nvSpPr>
      <cdr:spPr>
        <a:xfrm xmlns:a="http://schemas.openxmlformats.org/drawingml/2006/main">
          <a:off x="3162300" y="1099677"/>
          <a:ext cx="1971664" cy="7115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Funding through NDBs</a:t>
          </a:r>
        </a:p>
        <a:p xmlns:a="http://schemas.openxmlformats.org/drawingml/2006/main">
          <a:r>
            <a:rPr lang="en-US" sz="1200" b="1" dirty="0"/>
            <a:t>Nine projects - $593M</a:t>
          </a:r>
        </a:p>
        <a:p xmlns:a="http://schemas.openxmlformats.org/drawingml/2006/main">
          <a:r>
            <a:rPr lang="en-US" sz="1200" b="1" dirty="0"/>
            <a:t>%share of public portfolio - 19%</a:t>
          </a:r>
        </a:p>
      </cdr:txBody>
    </cdr:sp>
  </cdr:relSizeAnchor>
  <cdr:relSizeAnchor xmlns:cdr="http://schemas.openxmlformats.org/drawingml/2006/chartDrawing">
    <cdr:from>
      <cdr:x>0.44784</cdr:x>
      <cdr:y>0.05455</cdr:y>
    </cdr:from>
    <cdr:to>
      <cdr:x>0.86691</cdr:x>
      <cdr:y>0.14835</cdr:y>
    </cdr:to>
    <cdr:sp macro="" textlink="">
      <cdr:nvSpPr>
        <cdr:cNvPr id="7" name="TextBox 6"/>
        <cdr:cNvSpPr txBox="1"/>
      </cdr:nvSpPr>
      <cdr:spPr>
        <a:xfrm xmlns:a="http://schemas.openxmlformats.org/drawingml/2006/main">
          <a:off x="2371728" y="283695"/>
          <a:ext cx="2219353" cy="4878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Funding through</a:t>
          </a:r>
          <a:r>
            <a:rPr lang="en-US" sz="1200" b="1" baseline="0" dirty="0"/>
            <a:t> FIs - $170M</a:t>
          </a:r>
        </a:p>
        <a:p xmlns:a="http://schemas.openxmlformats.org/drawingml/2006/main">
          <a:r>
            <a:rPr lang="en-US" sz="1200" b="1" baseline="0" dirty="0"/>
            <a:t>% share of private portfolio - 26.7%</a:t>
          </a:r>
          <a:endParaRPr lang="en-US" sz="1200" b="1" dirty="0"/>
        </a:p>
      </cdr:txBody>
    </cdr:sp>
  </cdr:relSizeAnchor>
  <cdr:relSizeAnchor xmlns:cdr="http://schemas.openxmlformats.org/drawingml/2006/chartDrawing">
    <cdr:from>
      <cdr:x>0.06835</cdr:x>
      <cdr:y>0.8105</cdr:y>
    </cdr:from>
    <cdr:to>
      <cdr:x>0.90827</cdr:x>
      <cdr:y>0.89744</cdr:y>
    </cdr:to>
    <cdr:sp macro="" textlink="">
      <cdr:nvSpPr>
        <cdr:cNvPr id="8" name="TextBox 7"/>
        <cdr:cNvSpPr txBox="1"/>
      </cdr:nvSpPr>
      <cdr:spPr>
        <a:xfrm xmlns:a="http://schemas.openxmlformats.org/drawingml/2006/main">
          <a:off x="361949" y="4215148"/>
          <a:ext cx="4448175" cy="4521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Total Share of FIs and NDBs in Total CIF MDB-Approved</a:t>
          </a:r>
          <a:r>
            <a:rPr lang="en-US" sz="1200" b="1" baseline="0" dirty="0"/>
            <a:t> Portfolio - $762.4M</a:t>
          </a:r>
        </a:p>
        <a:p xmlns:a="http://schemas.openxmlformats.org/drawingml/2006/main">
          <a:r>
            <a:rPr lang="en-US" sz="1200" b="1" baseline="0" dirty="0"/>
            <a:t>% share in total CIF MDB-Approved Portfolio - 20%</a:t>
          </a:r>
          <a:endParaRPr lang="en-US" sz="1200" b="1" dirty="0"/>
        </a:p>
      </cdr:txBody>
    </cdr:sp>
  </cdr:relSizeAnchor>
  <cdr:relSizeAnchor xmlns:cdr="http://schemas.openxmlformats.org/drawingml/2006/chartDrawing">
    <cdr:from>
      <cdr:x>0.06835</cdr:x>
      <cdr:y>0.89194</cdr:y>
    </cdr:from>
    <cdr:to>
      <cdr:x>0.8723</cdr:x>
      <cdr:y>0.98352</cdr:y>
    </cdr:to>
    <cdr:sp macro="" textlink="">
      <cdr:nvSpPr>
        <cdr:cNvPr id="9" name="TextBox 8"/>
        <cdr:cNvSpPr txBox="1"/>
      </cdr:nvSpPr>
      <cdr:spPr>
        <a:xfrm xmlns:a="http://schemas.openxmlformats.org/drawingml/2006/main">
          <a:off x="361950" y="4638675"/>
          <a:ext cx="4257675" cy="4762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t>% share of NDB funding($593M) in the public sector portfolio($3.2B) </a:t>
          </a:r>
        </a:p>
        <a:p xmlns:a="http://schemas.openxmlformats.org/drawingml/2006/main">
          <a:r>
            <a:rPr lang="en-US" sz="1200" b="1"/>
            <a:t>and FI portfolio($170M) - 18% </a:t>
          </a:r>
        </a:p>
      </cdr:txBody>
    </cdr:sp>
  </cdr:relSizeAnchor>
  <cdr:relSizeAnchor xmlns:cdr="http://schemas.openxmlformats.org/drawingml/2006/chartDrawing">
    <cdr:from>
      <cdr:x>0.17176</cdr:x>
      <cdr:y>0.24817</cdr:y>
    </cdr:from>
    <cdr:to>
      <cdr:x>0.35971</cdr:x>
      <cdr:y>0.30128</cdr:y>
    </cdr:to>
    <cdr:sp macro="" textlink="">
      <cdr:nvSpPr>
        <cdr:cNvPr id="10" name="Right Brace 9"/>
        <cdr:cNvSpPr/>
      </cdr:nvSpPr>
      <cdr:spPr>
        <a:xfrm xmlns:a="http://schemas.openxmlformats.org/drawingml/2006/main" rot="15375176">
          <a:off x="1269229" y="931070"/>
          <a:ext cx="276206" cy="995364"/>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0.52518</cdr:x>
      <cdr:y>0.28938</cdr:y>
    </cdr:from>
    <cdr:to>
      <cdr:x>0.59173</cdr:x>
      <cdr:y>0.3315</cdr:y>
    </cdr:to>
    <cdr:cxnSp macro="">
      <cdr:nvCxnSpPr>
        <cdr:cNvPr id="12" name="Elbow Connector 11"/>
        <cdr:cNvCxnSpPr/>
      </cdr:nvCxnSpPr>
      <cdr:spPr>
        <a:xfrm xmlns:a="http://schemas.openxmlformats.org/drawingml/2006/main" flipV="1">
          <a:off x="2781300" y="1504950"/>
          <a:ext cx="352425" cy="219075"/>
        </a:xfrm>
        <a:prstGeom xmlns:a="http://schemas.openxmlformats.org/drawingml/2006/main" prst="bentConnector3">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0.39748</cdr:x>
      <cdr:y>0.14103</cdr:y>
    </cdr:from>
    <cdr:to>
      <cdr:x>0.55935</cdr:x>
      <cdr:y>0.27656</cdr:y>
    </cdr:to>
    <cdr:cxnSp macro="">
      <cdr:nvCxnSpPr>
        <cdr:cNvPr id="15" name="Straight Arrow Connector 14"/>
        <cdr:cNvCxnSpPr/>
      </cdr:nvCxnSpPr>
      <cdr:spPr>
        <a:xfrm xmlns:a="http://schemas.openxmlformats.org/drawingml/2006/main" flipV="1">
          <a:off x="2105025" y="733425"/>
          <a:ext cx="857250" cy="70485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CF61939-CC34-4319-9C50-9EE1ECBD8F0F}" type="datetimeFigureOut">
              <a:rPr lang="en-US" smtClean="0"/>
              <a:t>10/8/2014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FA3A8B8-3417-4EB8-978F-0F2A5E975641}" type="slidenum">
              <a:rPr lang="en-US" smtClean="0"/>
              <a:t>‹#›</a:t>
            </a:fld>
            <a:endParaRPr lang="en-US"/>
          </a:p>
        </p:txBody>
      </p:sp>
    </p:spTree>
    <p:extLst>
      <p:ext uri="{BB962C8B-B14F-4D97-AF65-F5344CB8AC3E}">
        <p14:creationId xmlns:p14="http://schemas.microsoft.com/office/powerpoint/2010/main" val="18666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30E6590-1723-4F3F-A89C-A60DEC25CF6F}" type="datetimeFigureOut">
              <a:rPr lang="en-US" smtClean="0"/>
              <a:t>10/8/2014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03A9A5-BA06-4F9F-BB3D-647EF68C4849}" type="slidenum">
              <a:rPr lang="en-US" smtClean="0"/>
              <a:t>‹#›</a:t>
            </a:fld>
            <a:endParaRPr lang="en-US"/>
          </a:p>
        </p:txBody>
      </p:sp>
    </p:spTree>
    <p:extLst>
      <p:ext uri="{BB962C8B-B14F-4D97-AF65-F5344CB8AC3E}">
        <p14:creationId xmlns:p14="http://schemas.microsoft.com/office/powerpoint/2010/main" val="167649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DPSP and private sector set asides will support the deployment of an additional $574 million in CIF resources and will contribute to the testing of new modalities to mobilize private sector investments through risk bearing capital.</a:t>
            </a:r>
            <a:endParaRPr lang="en-US" dirty="0"/>
          </a:p>
        </p:txBody>
      </p:sp>
      <p:sp>
        <p:nvSpPr>
          <p:cNvPr id="4" name="Slide Number Placeholder 3"/>
          <p:cNvSpPr>
            <a:spLocks noGrp="1"/>
          </p:cNvSpPr>
          <p:nvPr>
            <p:ph type="sldNum" sz="quarter" idx="10"/>
          </p:nvPr>
        </p:nvSpPr>
        <p:spPr/>
        <p:txBody>
          <a:bodyPr/>
          <a:lstStyle/>
          <a:p>
            <a:fld id="{7B03A9A5-BA06-4F9F-BB3D-647EF68C4849}" type="slidenum">
              <a:rPr lang="en-US" smtClean="0"/>
              <a:t>3</a:t>
            </a:fld>
            <a:endParaRPr lang="en-US"/>
          </a:p>
        </p:txBody>
      </p:sp>
    </p:spTree>
    <p:extLst>
      <p:ext uri="{BB962C8B-B14F-4D97-AF65-F5344CB8AC3E}">
        <p14:creationId xmlns:p14="http://schemas.microsoft.com/office/powerpoint/2010/main" val="54804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791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Bullets - Logo">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2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Bullets - NO Logo">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829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Bullets - Logo">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346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Bullets - NO Logo">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8698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s &amp; 2 Column Bullets - Log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6899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s &amp; 2 Column Bullets - NO Logo">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85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itles &amp; 2 Column Content - Log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1537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s &amp; 2 Column Content - NO Logo">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6164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 Log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7969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NO Logo">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4444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6" name="Picture 5" descr="1c_CIF_TitleLogo.jpg"/>
          <p:cNvPicPr>
            <a:picLocks noChangeAspect="1"/>
          </p:cNvPicPr>
          <p:nvPr userDrawn="1"/>
        </p:nvPicPr>
        <p:blipFill>
          <a:blip r:embed="rId2"/>
          <a:stretch>
            <a:fillRect/>
          </a:stretch>
        </p:blipFill>
        <p:spPr>
          <a:xfrm>
            <a:off x="0" y="0"/>
            <a:ext cx="9144000" cy="6858000"/>
          </a:xfrm>
          <a:prstGeom prst="rect">
            <a:avLst/>
          </a:prstGeom>
        </p:spPr>
      </p:pic>
      <p:sp>
        <p:nvSpPr>
          <p:cNvPr id="8" name="Title 1"/>
          <p:cNvSpPr>
            <a:spLocks noGrp="1"/>
          </p:cNvSpPr>
          <p:nvPr>
            <p:ph type="ctrTitle"/>
          </p:nvPr>
        </p:nvSpPr>
        <p:spPr>
          <a:xfrm>
            <a:off x="1981200" y="3048001"/>
            <a:ext cx="5791200" cy="1924050"/>
          </a:xfrm>
        </p:spPr>
        <p:txBody>
          <a:bodyPr>
            <a:normAutofit/>
          </a:bodyPr>
          <a:lstStyle>
            <a:lvl1pPr algn="l">
              <a:defRPr sz="4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981200" y="5257800"/>
            <a:ext cx="5791200" cy="1066800"/>
          </a:xfrm>
        </p:spPr>
        <p:txBody>
          <a:bodyPr>
            <a:normAutofit/>
          </a:bodyPr>
          <a:lstStyle>
            <a:lvl1pPr marL="0" indent="0" algn="l">
              <a:buNone/>
              <a:defRPr sz="18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4869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 Logo">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385994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 NO Logo">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324731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Logo">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4" name="Picture 13"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19125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No Logo">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24895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369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PCR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65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ubtitle &amp; Content -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893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ubtitle &amp; Content - NO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6856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mp; Content -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mp; Content - NO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195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TF_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339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mp; Bullets -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9529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amp; Bullets - NO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790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mp; Bullets -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736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mp; Bullets - NO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322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 Column Bullets -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69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 Column Bullets - NO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411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9346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NO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16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789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NO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409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mp; Content - Log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3493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mparison -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59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mparison -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406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cture with Caption -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14687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icture with Caption -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189059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4" name="Picture 13"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63002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5261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FIP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332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ubtitle &amp; Content -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893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ubtitle &amp; Content - NO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6856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mp; Content -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Content - NO Log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7616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mp; Content - NO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195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ubtitle &amp; Bullets -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9529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ubtitle &amp; Bullets - NO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790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mp; Bullets -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736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amp; Bullets - NO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322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2 Column Bullets -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69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2 Column Bullets - NO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411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9346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NO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16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789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 Logo">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719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NO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409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omparison -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59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omparison -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406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Picture with Caption -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14687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Picture with Caption -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189059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4" name="Picture 13"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63002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5261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REP_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86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SREP_BG-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282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Subtitle &amp; Content -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893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 NO Logo">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658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Subtitle &amp; Content -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6856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amp; Content -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amp; Content - NO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195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Subtitle &amp; Bullets -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9529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Subtitle &amp; Bullets - NO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790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amp; Bullets -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736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itle &amp; Bullets - NO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322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2 Column Bullets -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69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2 Column Bullets - NO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411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9346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mp; Bullets - Log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6200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NO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16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789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NO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409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omparison -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59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omparison -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406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Picture with Caption -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14687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Picture with Caption -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189059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4" name="Picture 13" descr="CIF-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63002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5261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IF logo bl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 name="Group 2"/>
          <p:cNvGrpSpPr/>
          <p:nvPr userDrawn="1"/>
        </p:nvGrpSpPr>
        <p:grpSpPr>
          <a:xfrm>
            <a:off x="1143000" y="0"/>
            <a:ext cx="7848600" cy="1295400"/>
            <a:chOff x="1143000" y="0"/>
            <a:chExt cx="7848600" cy="1295400"/>
          </a:xfrm>
        </p:grpSpPr>
        <p:sp>
          <p:nvSpPr>
            <p:cNvPr id="4" name="Rectangle 3"/>
            <p:cNvSpPr/>
            <p:nvPr/>
          </p:nvSpPr>
          <p:spPr>
            <a:xfrm>
              <a:off x="1143000" y="0"/>
              <a:ext cx="7848600" cy="1066800"/>
            </a:xfrm>
            <a:prstGeom prst="rect">
              <a:avLst/>
            </a:prstGeom>
            <a:solidFill>
              <a:srgbClr val="5A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p:cNvSpPr/>
            <p:nvPr/>
          </p:nvSpPr>
          <p:spPr>
            <a:xfrm rot="5400000">
              <a:off x="1143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Tree>
    <p:extLst>
      <p:ext uri="{BB962C8B-B14F-4D97-AF65-F5344CB8AC3E}">
        <p14:creationId xmlns:p14="http://schemas.microsoft.com/office/powerpoint/2010/main" val="42244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Bullets - NO Log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5424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IF logo bl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690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FIP_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505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8" name="Group 7"/>
          <p:cNvGrpSpPr/>
          <p:nvPr userDrawn="1"/>
        </p:nvGrpSpPr>
        <p:grpSpPr>
          <a:xfrm>
            <a:off x="1143000" y="0"/>
            <a:ext cx="7848600" cy="1295400"/>
            <a:chOff x="1143000" y="0"/>
            <a:chExt cx="7848600" cy="1295400"/>
          </a:xfrm>
        </p:grpSpPr>
        <p:sp>
          <p:nvSpPr>
            <p:cNvPr id="9" name="Rectangle 8"/>
            <p:cNvSpPr/>
            <p:nvPr/>
          </p:nvSpPr>
          <p:spPr>
            <a:xfrm>
              <a:off x="1143000" y="0"/>
              <a:ext cx="7848600" cy="1066800"/>
            </a:xfrm>
            <a:prstGeom prst="rect">
              <a:avLst/>
            </a:prstGeom>
            <a:solidFill>
              <a:srgbClr val="5A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Triangle 9"/>
            <p:cNvSpPr/>
            <p:nvPr/>
          </p:nvSpPr>
          <p:spPr>
            <a:xfrm rot="5400000">
              <a:off x="1143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2" name="Title Placeholder 1"/>
          <p:cNvSpPr>
            <a:spLocks noGrp="1"/>
          </p:cNvSpPr>
          <p:nvPr>
            <p:ph type="title"/>
          </p:nvPr>
        </p:nvSpPr>
        <p:spPr>
          <a:xfrm>
            <a:off x="1295400" y="274638"/>
            <a:ext cx="73914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95400" y="6356350"/>
            <a:ext cx="8382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6384C4ED-3059-4B34-B930-2BB38606B6C5}" type="datetimeFigureOut">
              <a:rPr lang="en-US" smtClean="0"/>
              <a:pPr/>
              <a:t>10/8/2014</a:t>
            </a:fld>
            <a:endParaRPr lang="en-US" dirty="0"/>
          </a:p>
        </p:txBody>
      </p:sp>
      <p:sp>
        <p:nvSpPr>
          <p:cNvPr id="5" name="Footer Placeholder 4"/>
          <p:cNvSpPr>
            <a:spLocks noGrp="1"/>
          </p:cNvSpPr>
          <p:nvPr>
            <p:ph type="ftr" sz="quarter" idx="3"/>
          </p:nvPr>
        </p:nvSpPr>
        <p:spPr>
          <a:xfrm>
            <a:off x="2362200" y="6356350"/>
            <a:ext cx="42672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A2E6234-5470-4B35-A88E-2DE97AEB82D6}" type="slidenum">
              <a:rPr lang="en-US" smtClean="0"/>
              <a:pPr/>
              <a:t>‹#›</a:t>
            </a:fld>
            <a:endParaRPr lang="en-US" dirty="0"/>
          </a:p>
        </p:txBody>
      </p:sp>
    </p:spTree>
    <p:extLst>
      <p:ext uri="{BB962C8B-B14F-4D97-AF65-F5344CB8AC3E}">
        <p14:creationId xmlns:p14="http://schemas.microsoft.com/office/powerpoint/2010/main" val="3152916046"/>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4"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90" r:id="rId18"/>
    <p:sldLayoutId id="2147483691" r:id="rId19"/>
    <p:sldLayoutId id="2147483692" r:id="rId20"/>
    <p:sldLayoutId id="2147483693" r:id="rId21"/>
    <p:sldLayoutId id="2147483694" r:id="rId22"/>
    <p:sldLayoutId id="2147483695" r:id="rId23"/>
    <p:sldLayoutId id="2147483665" r:id="rId24"/>
    <p:sldLayoutId id="2147483670"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666" r:id="rId46"/>
    <p:sldLayoutId id="2147483716" r:id="rId47"/>
    <p:sldLayoutId id="2147483717" r:id="rId48"/>
    <p:sldLayoutId id="2147483718" r:id="rId49"/>
    <p:sldLayoutId id="2147483719" r:id="rId50"/>
    <p:sldLayoutId id="2147483720" r:id="rId51"/>
    <p:sldLayoutId id="2147483721" r:id="rId52"/>
    <p:sldLayoutId id="2147483722" r:id="rId53"/>
    <p:sldLayoutId id="2147483723" r:id="rId54"/>
    <p:sldLayoutId id="2147483724" r:id="rId55"/>
    <p:sldLayoutId id="2147483725" r:id="rId56"/>
    <p:sldLayoutId id="2147483726" r:id="rId57"/>
    <p:sldLayoutId id="2147483727" r:id="rId58"/>
    <p:sldLayoutId id="2147483728" r:id="rId59"/>
    <p:sldLayoutId id="2147483729" r:id="rId60"/>
    <p:sldLayoutId id="2147483730" r:id="rId61"/>
    <p:sldLayoutId id="2147483731" r:id="rId62"/>
    <p:sldLayoutId id="2147483732" r:id="rId63"/>
    <p:sldLayoutId id="2147483733" r:id="rId64"/>
    <p:sldLayoutId id="2147483734" r:id="rId65"/>
    <p:sldLayoutId id="2147483735" r:id="rId66"/>
    <p:sldLayoutId id="2147483667" r:id="rId67"/>
    <p:sldLayoutId id="2147483671" r:id="rId68"/>
    <p:sldLayoutId id="2147483736" r:id="rId69"/>
    <p:sldLayoutId id="2147483737" r:id="rId70"/>
    <p:sldLayoutId id="2147483738" r:id="rId71"/>
    <p:sldLayoutId id="2147483739" r:id="rId72"/>
    <p:sldLayoutId id="2147483740" r:id="rId73"/>
    <p:sldLayoutId id="2147483741" r:id="rId74"/>
    <p:sldLayoutId id="2147483742" r:id="rId75"/>
    <p:sldLayoutId id="2147483743" r:id="rId76"/>
    <p:sldLayoutId id="2147483744" r:id="rId77"/>
    <p:sldLayoutId id="2147483745" r:id="rId78"/>
    <p:sldLayoutId id="2147483746" r:id="rId79"/>
    <p:sldLayoutId id="2147483747" r:id="rId80"/>
    <p:sldLayoutId id="2147483748" r:id="rId81"/>
    <p:sldLayoutId id="2147483749" r:id="rId82"/>
    <p:sldLayoutId id="2147483750" r:id="rId83"/>
    <p:sldLayoutId id="2147483751" r:id="rId84"/>
    <p:sldLayoutId id="2147483752" r:id="rId85"/>
    <p:sldLayoutId id="2147483753" r:id="rId86"/>
    <p:sldLayoutId id="2147483754" r:id="rId87"/>
    <p:sldLayoutId id="2147483755" r:id="rId88"/>
    <p:sldLayoutId id="2147483668" r:id="rId89"/>
    <p:sldLayoutId id="2147483669" r:id="rId90"/>
    <p:sldLayoutId id="2147483758" r:id="rId9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000" b="1" kern="1200">
          <a:solidFill>
            <a:schemeClr val="bg1"/>
          </a:solidFill>
          <a:latin typeface="Arial"/>
          <a:ea typeface="+mj-ea"/>
          <a:cs typeface="Arial"/>
        </a:defRPr>
      </a:lvl1pPr>
    </p:titleStyle>
    <p:bodyStyle>
      <a:lvl1pPr marL="342900" indent="-342900" algn="l" defTabSz="914400" rtl="0" eaLnBrk="1" latinLnBrk="0" hangingPunct="1">
        <a:spcBef>
          <a:spcPct val="20000"/>
        </a:spcBef>
        <a:buClrTx/>
        <a:buSzPct val="75000"/>
        <a:buFontTx/>
        <a:buBlip>
          <a:blip r:embed="rId94"/>
        </a:buBlip>
        <a:defRPr sz="3200" kern="1200">
          <a:solidFill>
            <a:schemeClr val="tx1">
              <a:lumMod val="65000"/>
              <a:lumOff val="3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0.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8592" y="2743200"/>
            <a:ext cx="7455408" cy="1924050"/>
          </a:xfrm>
        </p:spPr>
        <p:txBody>
          <a:bodyPr>
            <a:normAutofit/>
          </a:bodyPr>
          <a:lstStyle/>
          <a:p>
            <a:r>
              <a:rPr lang="en-US" sz="3200" dirty="0" smtClean="0">
                <a:solidFill>
                  <a:schemeClr val="tx1"/>
                </a:solidFill>
              </a:rPr>
              <a:t>International Climate and Environmental Finance</a:t>
            </a:r>
            <a:endParaRPr lang="en-US" sz="3200" dirty="0">
              <a:solidFill>
                <a:schemeClr val="tx1"/>
              </a:solidFill>
            </a:endParaRPr>
          </a:p>
        </p:txBody>
      </p:sp>
      <p:sp>
        <p:nvSpPr>
          <p:cNvPr id="7" name="Subtitle 6"/>
          <p:cNvSpPr>
            <a:spLocks noGrp="1"/>
          </p:cNvSpPr>
          <p:nvPr>
            <p:ph type="subTitle" idx="1"/>
          </p:nvPr>
        </p:nvSpPr>
        <p:spPr>
          <a:xfrm>
            <a:off x="1755266" y="4419600"/>
            <a:ext cx="7083933" cy="1295400"/>
          </a:xfrm>
        </p:spPr>
        <p:txBody>
          <a:bodyPr>
            <a:normAutofit lnSpcReduction="10000"/>
          </a:bodyPr>
          <a:lstStyle/>
          <a:p>
            <a:pPr lvl="0"/>
            <a:r>
              <a:rPr lang="en-US" b="1" dirty="0" err="1" smtClean="0">
                <a:solidFill>
                  <a:schemeClr val="tx1"/>
                </a:solidFill>
              </a:rPr>
              <a:t>Mafalda</a:t>
            </a:r>
            <a:r>
              <a:rPr lang="en-US" b="1" dirty="0" smtClean="0">
                <a:solidFill>
                  <a:schemeClr val="tx1"/>
                </a:solidFill>
              </a:rPr>
              <a:t> Duarte – Program Manager</a:t>
            </a:r>
          </a:p>
          <a:p>
            <a:pPr lvl="0"/>
            <a:endParaRPr lang="en-US" dirty="0" smtClean="0">
              <a:solidFill>
                <a:prstClr val="white"/>
              </a:solidFill>
            </a:endParaRPr>
          </a:p>
          <a:p>
            <a:pPr lvl="0"/>
            <a:r>
              <a:rPr lang="en-US" dirty="0" smtClean="0">
                <a:solidFill>
                  <a:prstClr val="white"/>
                </a:solidFill>
              </a:rPr>
              <a:t>Inter-American Development Bank, Washington D.C. </a:t>
            </a:r>
          </a:p>
          <a:p>
            <a:pPr lvl="0"/>
            <a:r>
              <a:rPr lang="en-US" sz="1800" dirty="0" smtClean="0">
                <a:solidFill>
                  <a:prstClr val="white"/>
                </a:solidFill>
              </a:rPr>
              <a:t>October 7, 2014</a:t>
            </a:r>
            <a:endParaRPr lang="en-US" sz="1800" dirty="0">
              <a:solidFill>
                <a:prstClr val="white"/>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5753100"/>
            <a:ext cx="7074408" cy="777240"/>
          </a:xfrm>
          <a:prstGeom prst="rect">
            <a:avLst/>
          </a:prstGeom>
        </p:spPr>
      </p:pic>
    </p:spTree>
    <p:extLst>
      <p:ext uri="{BB962C8B-B14F-4D97-AF65-F5344CB8AC3E}">
        <p14:creationId xmlns:p14="http://schemas.microsoft.com/office/powerpoint/2010/main" val="75445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6454" y="528935"/>
            <a:ext cx="6066212" cy="461665"/>
          </a:xfrm>
          <a:prstGeom prst="rect">
            <a:avLst/>
          </a:prstGeom>
        </p:spPr>
        <p:txBody>
          <a:bodyPr wrap="none">
            <a:spAutoFit/>
          </a:bodyPr>
          <a:lstStyle/>
          <a:p>
            <a:r>
              <a:rPr lang="en-US" sz="2400" b="1" dirty="0" smtClean="0">
                <a:solidFill>
                  <a:schemeClr val="tx2">
                    <a:lumMod val="75000"/>
                  </a:schemeClr>
                </a:solidFill>
                <a:cs typeface="Arial"/>
              </a:rPr>
              <a:t>CIF EXPERIENCE: National Development Banks</a:t>
            </a:r>
            <a:endParaRPr lang="en-US" sz="2400" b="1" dirty="0">
              <a:solidFill>
                <a:schemeClr val="tx2">
                  <a:lumMod val="75000"/>
                </a:schemeClr>
              </a:solidFill>
              <a:cs typeface="Arial"/>
            </a:endParaRPr>
          </a:p>
        </p:txBody>
      </p:sp>
      <p:sp>
        <p:nvSpPr>
          <p:cNvPr id="2" name="Content Placeholder 1"/>
          <p:cNvSpPr>
            <a:spLocks noGrp="1"/>
          </p:cNvSpPr>
          <p:nvPr>
            <p:ph idx="1"/>
          </p:nvPr>
        </p:nvSpPr>
        <p:spPr/>
        <p:txBody>
          <a:bodyPr/>
          <a:lstStyle/>
          <a:p>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63" y="1258279"/>
            <a:ext cx="8106437" cy="468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07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19200" y="1600200"/>
            <a:ext cx="2362200" cy="2819400"/>
          </a:xfrm>
          <a:prstGeom prst="rect">
            <a:avLst/>
          </a:prstGeom>
        </p:spPr>
        <p:txBody>
          <a:bodyPr wrap="square" lIns="0" tIns="0" rIns="0">
            <a:noAutofit/>
          </a:bodyPr>
          <a:lstStyle/>
          <a:p>
            <a:endParaRPr lang="en-US" sz="900" dirty="0">
              <a:solidFill>
                <a:srgbClr val="6E6F73"/>
              </a:solidFill>
              <a:latin typeface="Arial" pitchFamily="34" charset="0"/>
              <a:cs typeface="Arial" pitchFamily="34" charset="0"/>
            </a:endParaRPr>
          </a:p>
        </p:txBody>
      </p:sp>
      <p:sp>
        <p:nvSpPr>
          <p:cNvPr id="20" name="Rectangle 19"/>
          <p:cNvSpPr/>
          <p:nvPr/>
        </p:nvSpPr>
        <p:spPr>
          <a:xfrm>
            <a:off x="381000" y="1905000"/>
            <a:ext cx="2971800" cy="45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91440" rtlCol="0" anchor="t" anchorCtr="0"/>
          <a:lstStyle/>
          <a:p>
            <a:pPr marL="225425" indent="-225425"/>
            <a:r>
              <a:rPr lang="en-US" sz="1200" b="1" dirty="0">
                <a:solidFill>
                  <a:srgbClr val="28681D"/>
                </a:solidFill>
                <a:cs typeface="Arial" pitchFamily="34" charset="0"/>
              </a:rPr>
              <a:t>FIP Investment: </a:t>
            </a:r>
            <a:r>
              <a:rPr lang="en-US" sz="1200" dirty="0">
                <a:solidFill>
                  <a:srgbClr val="28681D"/>
                </a:solidFill>
                <a:cs typeface="Arial" pitchFamily="34" charset="0"/>
              </a:rPr>
              <a:t>$15 million (loan </a:t>
            </a:r>
            <a:r>
              <a:rPr lang="en-US" sz="1200" dirty="0" smtClean="0">
                <a:solidFill>
                  <a:srgbClr val="28681D"/>
                </a:solidFill>
                <a:cs typeface="Arial" pitchFamily="34" charset="0"/>
              </a:rPr>
              <a:t>and grant)</a:t>
            </a:r>
          </a:p>
          <a:p>
            <a:pPr marL="225425" indent="-225425"/>
            <a:endParaRPr lang="en-US" sz="1200" dirty="0">
              <a:solidFill>
                <a:srgbClr val="28681D"/>
              </a:solidFill>
              <a:cs typeface="Arial" pitchFamily="34" charset="0"/>
            </a:endParaRPr>
          </a:p>
          <a:p>
            <a:pPr marL="225425" indent="-225425"/>
            <a:r>
              <a:rPr lang="en-US" sz="1200" b="1" dirty="0" smtClean="0">
                <a:solidFill>
                  <a:srgbClr val="28681D"/>
                </a:solidFill>
                <a:cs typeface="Arial" pitchFamily="34" charset="0"/>
              </a:rPr>
              <a:t>MDB Partner: </a:t>
            </a:r>
            <a:r>
              <a:rPr lang="en-US" sz="1200" dirty="0" smtClean="0">
                <a:solidFill>
                  <a:srgbClr val="28681D"/>
                </a:solidFill>
                <a:cs typeface="Arial" pitchFamily="34" charset="0"/>
              </a:rPr>
              <a:t>Inter-American </a:t>
            </a:r>
            <a:r>
              <a:rPr lang="en-US" sz="1200" dirty="0">
                <a:solidFill>
                  <a:srgbClr val="28681D"/>
                </a:solidFill>
                <a:cs typeface="Arial" pitchFamily="34" charset="0"/>
              </a:rPr>
              <a:t>Development </a:t>
            </a:r>
            <a:r>
              <a:rPr lang="en-US" sz="1200" dirty="0" smtClean="0">
                <a:solidFill>
                  <a:srgbClr val="28681D"/>
                </a:solidFill>
                <a:cs typeface="Arial" pitchFamily="34" charset="0"/>
              </a:rPr>
              <a:t>Bank</a:t>
            </a:r>
          </a:p>
          <a:p>
            <a:pPr marL="225425" indent="-225425"/>
            <a:endParaRPr lang="en-US" sz="1200" dirty="0">
              <a:solidFill>
                <a:srgbClr val="28681D"/>
              </a:solidFill>
              <a:cs typeface="Arial" pitchFamily="34" charset="0"/>
            </a:endParaRPr>
          </a:p>
          <a:p>
            <a:r>
              <a:rPr lang="en-US" sz="1200" b="1" dirty="0">
                <a:solidFill>
                  <a:srgbClr val="28681D"/>
                </a:solidFill>
                <a:cs typeface="Arial" pitchFamily="34" charset="0"/>
              </a:rPr>
              <a:t>Implementing NDB: </a:t>
            </a:r>
            <a:r>
              <a:rPr lang="en-US" sz="1200" dirty="0" err="1" smtClean="0">
                <a:solidFill>
                  <a:srgbClr val="28681D"/>
                </a:solidFill>
                <a:cs typeface="Arial" pitchFamily="34" charset="0"/>
              </a:rPr>
              <a:t>Financiera</a:t>
            </a:r>
            <a:r>
              <a:rPr lang="en-US" sz="1200" dirty="0" smtClean="0">
                <a:solidFill>
                  <a:srgbClr val="28681D"/>
                </a:solidFill>
                <a:cs typeface="Arial" pitchFamily="34" charset="0"/>
              </a:rPr>
              <a:t> Rural</a:t>
            </a:r>
          </a:p>
          <a:p>
            <a:endParaRPr lang="en-US" sz="1200" dirty="0">
              <a:solidFill>
                <a:srgbClr val="28681D"/>
              </a:solidFill>
              <a:cs typeface="Arial" pitchFamily="34" charset="0"/>
            </a:endParaRPr>
          </a:p>
          <a:p>
            <a:pPr marL="171450" indent="-171450">
              <a:buFont typeface="Wingdings" panose="05000000000000000000" pitchFamily="2" charset="2"/>
              <a:buChar char="v"/>
            </a:pPr>
            <a:r>
              <a:rPr lang="en-US" sz="1200" b="1" dirty="0">
                <a:solidFill>
                  <a:srgbClr val="28681D"/>
                </a:solidFill>
                <a:cs typeface="Arial" pitchFamily="34" charset="0"/>
              </a:rPr>
              <a:t>The $10 million loan </a:t>
            </a:r>
            <a:r>
              <a:rPr lang="en-US" sz="1200" dirty="0">
                <a:solidFill>
                  <a:srgbClr val="28681D"/>
                </a:solidFill>
                <a:cs typeface="Arial" pitchFamily="34" charset="0"/>
              </a:rPr>
              <a:t>will be channeled through the dedicated financing line to attend one of the underlying economic causes of deforestation and forest degradation by removing the obstacles that limit access to credit by offering the financial terms and conditions required for these projects. </a:t>
            </a:r>
            <a:endParaRPr lang="en-US" sz="1200" dirty="0" smtClean="0">
              <a:solidFill>
                <a:srgbClr val="28681D"/>
              </a:solidFill>
              <a:cs typeface="Arial" pitchFamily="34" charset="0"/>
            </a:endParaRPr>
          </a:p>
          <a:p>
            <a:pPr marL="171450" indent="-171450">
              <a:buFont typeface="Wingdings" panose="05000000000000000000" pitchFamily="2" charset="2"/>
              <a:buChar char="v"/>
            </a:pPr>
            <a:r>
              <a:rPr lang="en-US" sz="1200" b="1" dirty="0" smtClean="0">
                <a:solidFill>
                  <a:srgbClr val="28681D"/>
                </a:solidFill>
                <a:cs typeface="Arial" pitchFamily="34" charset="0"/>
              </a:rPr>
              <a:t>The </a:t>
            </a:r>
            <a:r>
              <a:rPr lang="en-US" sz="1200" b="1" dirty="0">
                <a:solidFill>
                  <a:srgbClr val="28681D"/>
                </a:solidFill>
                <a:cs typeface="Arial" pitchFamily="34" charset="0"/>
              </a:rPr>
              <a:t>$5 million grant </a:t>
            </a:r>
            <a:r>
              <a:rPr lang="en-US" sz="1200" dirty="0">
                <a:solidFill>
                  <a:srgbClr val="28681D"/>
                </a:solidFill>
                <a:cs typeface="Arial" pitchFamily="34" charset="0"/>
              </a:rPr>
              <a:t>will provide additional financial and technical assistance to strengthen the technical, financial and management skills at the </a:t>
            </a:r>
            <a:r>
              <a:rPr lang="en-US" sz="1200" dirty="0" err="1">
                <a:solidFill>
                  <a:srgbClr val="28681D"/>
                </a:solidFill>
                <a:cs typeface="Arial" pitchFamily="34" charset="0"/>
              </a:rPr>
              <a:t>ejido</a:t>
            </a:r>
            <a:r>
              <a:rPr lang="en-US" sz="1200" dirty="0">
                <a:solidFill>
                  <a:srgbClr val="28681D"/>
                </a:solidFill>
                <a:cs typeface="Arial" pitchFamily="34" charset="0"/>
              </a:rPr>
              <a:t> and community level for conducting low carbon strategies.</a:t>
            </a:r>
          </a:p>
        </p:txBody>
      </p:sp>
      <p:sp>
        <p:nvSpPr>
          <p:cNvPr id="31" name="TextBox 30"/>
          <p:cNvSpPr txBox="1"/>
          <p:nvPr/>
        </p:nvSpPr>
        <p:spPr>
          <a:xfrm>
            <a:off x="609600" y="1430923"/>
            <a:ext cx="8001000" cy="338554"/>
          </a:xfrm>
          <a:prstGeom prst="rect">
            <a:avLst/>
          </a:prstGeom>
          <a:solidFill>
            <a:srgbClr val="28681D"/>
          </a:solidFill>
          <a:ln>
            <a:noFill/>
          </a:ln>
        </p:spPr>
        <p:txBody>
          <a:bodyPr wrap="square" lIns="91440" rIns="91440" rtlCol="0">
            <a:spAutoFit/>
          </a:bodyPr>
          <a:lstStyle/>
          <a:p>
            <a:pPr algn="ctr"/>
            <a:r>
              <a:rPr lang="en-US" sz="1600" b="1" dirty="0">
                <a:solidFill>
                  <a:srgbClr val="FFFFFF"/>
                </a:solidFill>
                <a:cs typeface="Arial" pitchFamily="34" charset="0"/>
              </a:rPr>
              <a:t>Mexico: Financing Low Carbon Strategies in Forest </a:t>
            </a:r>
            <a:r>
              <a:rPr lang="en-US" sz="1600" b="1" dirty="0" smtClean="0">
                <a:solidFill>
                  <a:srgbClr val="FFFFFF"/>
                </a:solidFill>
                <a:cs typeface="Arial" pitchFamily="34" charset="0"/>
              </a:rPr>
              <a:t>Landscapes</a:t>
            </a:r>
          </a:p>
        </p:txBody>
      </p:sp>
      <p:sp>
        <p:nvSpPr>
          <p:cNvPr id="12" name="Rectangle 11"/>
          <p:cNvSpPr/>
          <p:nvPr/>
        </p:nvSpPr>
        <p:spPr>
          <a:xfrm>
            <a:off x="1456454" y="528935"/>
            <a:ext cx="6066212" cy="461665"/>
          </a:xfrm>
          <a:prstGeom prst="rect">
            <a:avLst/>
          </a:prstGeom>
        </p:spPr>
        <p:txBody>
          <a:bodyPr wrap="none">
            <a:spAutoFit/>
          </a:bodyPr>
          <a:lstStyle/>
          <a:p>
            <a:r>
              <a:rPr lang="en-US" sz="2400" b="1" dirty="0" smtClean="0">
                <a:solidFill>
                  <a:schemeClr val="bg1"/>
                </a:solidFill>
                <a:cs typeface="Arial"/>
              </a:rPr>
              <a:t>CIF EXPERIENCE: National Development Banks</a:t>
            </a:r>
            <a:endParaRPr lang="en-US" sz="2400" b="1" dirty="0">
              <a:solidFill>
                <a:schemeClr val="bg1"/>
              </a:solidFil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718086538"/>
              </p:ext>
            </p:extLst>
          </p:nvPr>
        </p:nvGraphicFramePr>
        <p:xfrm>
          <a:off x="3429000" y="1933575"/>
          <a:ext cx="5181600" cy="4416552"/>
        </p:xfrm>
        <a:graphic>
          <a:graphicData uri="http://schemas.openxmlformats.org/drawingml/2006/table">
            <a:tbl>
              <a:tblPr firstRow="1" firstCol="1" bandRow="1">
                <a:tableStyleId>{F5AB1C69-6EDB-4FF4-983F-18BD219EF322}</a:tableStyleId>
              </a:tblPr>
              <a:tblGrid>
                <a:gridCol w="1727200"/>
                <a:gridCol w="1727200"/>
                <a:gridCol w="1727200"/>
              </a:tblGrid>
              <a:tr h="48355">
                <a:tc gridSpan="3">
                  <a:txBody>
                    <a:bodyPr/>
                    <a:lstStyle/>
                    <a:p>
                      <a:pPr marL="0" marR="0">
                        <a:lnSpc>
                          <a:spcPct val="115000"/>
                        </a:lnSpc>
                        <a:spcBef>
                          <a:spcPts val="0"/>
                        </a:spcBef>
                        <a:spcAft>
                          <a:spcPts val="0"/>
                        </a:spcAft>
                      </a:pPr>
                      <a:r>
                        <a:rPr lang="en-US" sz="1200" dirty="0">
                          <a:solidFill>
                            <a:schemeClr val="tx1"/>
                          </a:solidFill>
                          <a:effectLst/>
                          <a:latin typeface="+mn-lt"/>
                          <a:cs typeface="Arial" panose="020B0604020202020204" pitchFamily="34" charset="0"/>
                        </a:rPr>
                        <a:t>Financing Structure:  Loan/Grant provided 100% by FIP through </a:t>
                      </a:r>
                      <a:r>
                        <a:rPr lang="en-US" sz="1200" dirty="0" smtClean="0">
                          <a:solidFill>
                            <a:schemeClr val="tx1"/>
                          </a:solidFill>
                          <a:effectLst/>
                          <a:latin typeface="+mn-lt"/>
                          <a:cs typeface="Arial" panose="020B0604020202020204" pitchFamily="34" charset="0"/>
                        </a:rPr>
                        <a:t>IDB</a:t>
                      </a:r>
                    </a:p>
                    <a:p>
                      <a:pPr marL="0" marR="0">
                        <a:lnSpc>
                          <a:spcPct val="115000"/>
                        </a:lnSpc>
                        <a:spcBef>
                          <a:spcPts val="0"/>
                        </a:spcBef>
                        <a:spcAft>
                          <a:spcPts val="0"/>
                        </a:spcAft>
                      </a:pPr>
                      <a:endParaRPr lang="en-US" sz="1200" dirty="0">
                        <a:solidFill>
                          <a:schemeClr val="tx1"/>
                        </a:solidFill>
                        <a:effectLst/>
                        <a:latin typeface="+mn-lt"/>
                        <a:ea typeface="Calibri"/>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1200" dirty="0">
                          <a:solidFill>
                            <a:schemeClr val="tx1"/>
                          </a:solidFill>
                          <a:effectLst/>
                          <a:latin typeface="+mn-lt"/>
                          <a:cs typeface="Arial" panose="020B0604020202020204" pitchFamily="34" charset="0"/>
                        </a:rPr>
                        <a:t>Component </a:t>
                      </a:r>
                    </a:p>
                    <a:p>
                      <a:pPr marL="0" marR="0">
                        <a:lnSpc>
                          <a:spcPct val="115000"/>
                        </a:lnSpc>
                        <a:spcBef>
                          <a:spcPts val="0"/>
                        </a:spcBef>
                        <a:spcAft>
                          <a:spcPts val="0"/>
                        </a:spcAft>
                      </a:pPr>
                      <a:r>
                        <a:rPr lang="en-US" sz="1200" dirty="0">
                          <a:solidFill>
                            <a:schemeClr val="tx1"/>
                          </a:solidFill>
                          <a:effectLst/>
                          <a:latin typeface="+mn-lt"/>
                          <a:cs typeface="Arial" panose="020B0604020202020204" pitchFamily="34" charset="0"/>
                        </a:rPr>
                        <a:t> </a:t>
                      </a:r>
                      <a:endParaRPr lang="en-US" sz="1200" dirty="0">
                        <a:solidFill>
                          <a:schemeClr val="tx1"/>
                        </a:solidFill>
                        <a:effectLst/>
                        <a:latin typeface="+mn-lt"/>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smtClean="0">
                          <a:solidFill>
                            <a:schemeClr val="tx1"/>
                          </a:solidFill>
                          <a:effectLst/>
                          <a:latin typeface="+mn-lt"/>
                          <a:cs typeface="Arial" panose="020B0604020202020204" pitchFamily="34" charset="0"/>
                        </a:rPr>
                        <a:t>Source-FIP</a:t>
                      </a:r>
                    </a:p>
                    <a:p>
                      <a:pPr marL="0" marR="0" algn="ctr">
                        <a:lnSpc>
                          <a:spcPct val="115000"/>
                        </a:lnSpc>
                        <a:spcBef>
                          <a:spcPts val="0"/>
                        </a:spcBef>
                        <a:spcAft>
                          <a:spcPts val="0"/>
                        </a:spcAft>
                      </a:pPr>
                      <a:r>
                        <a:rPr lang="en-US" sz="1200" dirty="0" smtClean="0">
                          <a:solidFill>
                            <a:schemeClr val="tx1"/>
                          </a:solidFill>
                          <a:effectLst/>
                          <a:latin typeface="+mn-lt"/>
                          <a:cs typeface="Arial" panose="020B0604020202020204" pitchFamily="34" charset="0"/>
                        </a:rPr>
                        <a:t>(</a:t>
                      </a:r>
                      <a:r>
                        <a:rPr lang="en-US" sz="1200" dirty="0">
                          <a:solidFill>
                            <a:schemeClr val="tx1"/>
                          </a:solidFill>
                          <a:effectLst/>
                          <a:latin typeface="+mn-lt"/>
                          <a:cs typeface="Arial" panose="020B0604020202020204" pitchFamily="34" charset="0"/>
                        </a:rPr>
                        <a:t>US$ million)</a:t>
                      </a:r>
                    </a:p>
                    <a:p>
                      <a:pPr marL="0" marR="0" algn="ctr">
                        <a:lnSpc>
                          <a:spcPct val="115000"/>
                        </a:lnSpc>
                        <a:spcBef>
                          <a:spcPts val="0"/>
                        </a:spcBef>
                        <a:spcAft>
                          <a:spcPts val="0"/>
                        </a:spcAft>
                      </a:pPr>
                      <a:r>
                        <a:rPr lang="en-US" sz="1200" dirty="0">
                          <a:solidFill>
                            <a:schemeClr val="tx1"/>
                          </a:solidFill>
                          <a:effectLst/>
                          <a:latin typeface="+mn-lt"/>
                          <a:cs typeface="Arial" panose="020B0604020202020204" pitchFamily="34" charset="0"/>
                        </a:rPr>
                        <a:t> </a:t>
                      </a:r>
                      <a:endParaRPr lang="en-US" sz="1200" dirty="0">
                        <a:solidFill>
                          <a:schemeClr val="tx1"/>
                        </a:solidFill>
                        <a:effectLst/>
                        <a:latin typeface="+mn-lt"/>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smtClean="0">
                          <a:solidFill>
                            <a:schemeClr val="tx1"/>
                          </a:solidFill>
                          <a:effectLst/>
                          <a:latin typeface="+mn-lt"/>
                          <a:cs typeface="Arial" panose="020B0604020202020204" pitchFamily="34" charset="0"/>
                        </a:rPr>
                        <a:t>Total</a:t>
                      </a:r>
                    </a:p>
                    <a:p>
                      <a:pPr marL="0" marR="0" algn="ctr">
                        <a:lnSpc>
                          <a:spcPct val="115000"/>
                        </a:lnSpc>
                        <a:spcBef>
                          <a:spcPts val="0"/>
                        </a:spcBef>
                        <a:spcAft>
                          <a:spcPts val="0"/>
                        </a:spcAft>
                      </a:pPr>
                      <a:r>
                        <a:rPr lang="en-US" sz="1200" dirty="0" smtClean="0">
                          <a:solidFill>
                            <a:schemeClr val="tx1"/>
                          </a:solidFill>
                          <a:effectLst/>
                          <a:latin typeface="+mn-lt"/>
                          <a:cs typeface="Arial" panose="020B0604020202020204" pitchFamily="34" charset="0"/>
                        </a:rPr>
                        <a:t>(US</a:t>
                      </a:r>
                      <a:r>
                        <a:rPr lang="en-US" sz="1200" dirty="0">
                          <a:solidFill>
                            <a:schemeClr val="tx1"/>
                          </a:solidFill>
                          <a:effectLst/>
                          <a:latin typeface="+mn-lt"/>
                          <a:cs typeface="Arial" panose="020B0604020202020204" pitchFamily="34" charset="0"/>
                        </a:rPr>
                        <a:t>$ </a:t>
                      </a:r>
                      <a:r>
                        <a:rPr lang="en-US" sz="1200" dirty="0" smtClean="0">
                          <a:solidFill>
                            <a:schemeClr val="tx1"/>
                          </a:solidFill>
                          <a:effectLst/>
                          <a:latin typeface="+mn-lt"/>
                          <a:cs typeface="Arial" panose="020B0604020202020204" pitchFamily="34" charset="0"/>
                        </a:rPr>
                        <a:t>million)</a:t>
                      </a:r>
                      <a:endParaRPr lang="en-US" sz="1200" dirty="0">
                        <a:solidFill>
                          <a:schemeClr val="tx1"/>
                        </a:solidFill>
                        <a:effectLst/>
                        <a:latin typeface="+mn-lt"/>
                        <a:cs typeface="Arial" panose="020B0604020202020204" pitchFamily="34" charset="0"/>
                      </a:endParaRPr>
                    </a:p>
                    <a:p>
                      <a:pPr marL="0" marR="0" algn="ctr">
                        <a:lnSpc>
                          <a:spcPct val="115000"/>
                        </a:lnSpc>
                        <a:spcBef>
                          <a:spcPts val="0"/>
                        </a:spcBef>
                        <a:spcAft>
                          <a:spcPts val="0"/>
                        </a:spcAft>
                      </a:pPr>
                      <a:r>
                        <a:rPr lang="en-US" sz="1200" dirty="0">
                          <a:solidFill>
                            <a:schemeClr val="tx1"/>
                          </a:solidFill>
                          <a:effectLst/>
                          <a:latin typeface="+mn-lt"/>
                          <a:cs typeface="Arial" panose="020B0604020202020204" pitchFamily="34" charset="0"/>
                        </a:rPr>
                        <a:t> </a:t>
                      </a:r>
                      <a:endParaRPr lang="en-US" sz="1200" dirty="0">
                        <a:solidFill>
                          <a:schemeClr val="tx1"/>
                        </a:solidFill>
                        <a:effectLst/>
                        <a:latin typeface="+mn-lt"/>
                        <a:ea typeface="Calibri"/>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US" sz="1200" dirty="0">
                          <a:solidFill>
                            <a:schemeClr val="tx1"/>
                          </a:solidFill>
                          <a:effectLst/>
                          <a:latin typeface="+mn-lt"/>
                          <a:cs typeface="Arial" panose="020B0604020202020204" pitchFamily="34" charset="0"/>
                        </a:rPr>
                        <a:t>Component 1 (Loan</a:t>
                      </a:r>
                      <a:r>
                        <a:rPr lang="en-US" sz="1200" dirty="0" smtClean="0">
                          <a:solidFill>
                            <a:schemeClr val="tx1"/>
                          </a:solidFill>
                          <a:effectLst/>
                          <a:latin typeface="+mn-lt"/>
                          <a:cs typeface="Arial" panose="020B0604020202020204" pitchFamily="34" charset="0"/>
                        </a:rPr>
                        <a:t>)</a:t>
                      </a:r>
                    </a:p>
                    <a:p>
                      <a:pPr marL="0" marR="0">
                        <a:lnSpc>
                          <a:spcPct val="115000"/>
                        </a:lnSpc>
                        <a:spcBef>
                          <a:spcPts val="0"/>
                        </a:spcBef>
                        <a:spcAft>
                          <a:spcPts val="0"/>
                        </a:spcAft>
                      </a:pPr>
                      <a:endParaRPr lang="en-US" sz="1200" dirty="0">
                        <a:solidFill>
                          <a:schemeClr val="tx1"/>
                        </a:solidFill>
                        <a:effectLst/>
                        <a:latin typeface="+mn-lt"/>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latin typeface="+mn-lt"/>
                          <a:cs typeface="Arial" panose="020B0604020202020204" pitchFamily="34" charset="0"/>
                        </a:rPr>
                        <a:t>10</a:t>
                      </a:r>
                      <a:endParaRPr lang="en-US" sz="1200" dirty="0">
                        <a:solidFill>
                          <a:schemeClr val="tx1"/>
                        </a:solidFill>
                        <a:effectLst/>
                        <a:latin typeface="+mn-lt"/>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latin typeface="+mn-lt"/>
                          <a:cs typeface="Arial" panose="020B0604020202020204" pitchFamily="34" charset="0"/>
                        </a:rPr>
                        <a:t>10</a:t>
                      </a:r>
                      <a:endParaRPr lang="en-US" sz="1200">
                        <a:solidFill>
                          <a:schemeClr val="tx1"/>
                        </a:solidFill>
                        <a:effectLst/>
                        <a:latin typeface="+mn-lt"/>
                        <a:ea typeface="Calibri"/>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US" sz="1200" dirty="0">
                          <a:solidFill>
                            <a:schemeClr val="tx1"/>
                          </a:solidFill>
                          <a:effectLst/>
                          <a:latin typeface="+mn-lt"/>
                          <a:cs typeface="Arial" panose="020B0604020202020204" pitchFamily="34" charset="0"/>
                        </a:rPr>
                        <a:t>Component 2 (Grant)</a:t>
                      </a:r>
                    </a:p>
                    <a:p>
                      <a:pPr marL="171450" marR="0" indent="-171450">
                        <a:lnSpc>
                          <a:spcPct val="115000"/>
                        </a:lnSpc>
                        <a:spcBef>
                          <a:spcPts val="0"/>
                        </a:spcBef>
                        <a:spcAft>
                          <a:spcPts val="0"/>
                        </a:spcAft>
                        <a:buFont typeface="Arial" panose="020B0604020202020204" pitchFamily="34" charset="0"/>
                        <a:buChar char="•"/>
                      </a:pPr>
                      <a:r>
                        <a:rPr lang="en-US" sz="1200" dirty="0" smtClean="0">
                          <a:solidFill>
                            <a:schemeClr val="tx1"/>
                          </a:solidFill>
                          <a:effectLst/>
                          <a:latin typeface="+mn-lt"/>
                          <a:cs typeface="Arial" panose="020B0604020202020204" pitchFamily="34" charset="0"/>
                        </a:rPr>
                        <a:t>FR </a:t>
                      </a:r>
                      <a:r>
                        <a:rPr lang="en-US" sz="1200" dirty="0">
                          <a:solidFill>
                            <a:schemeClr val="tx1"/>
                          </a:solidFill>
                          <a:effectLst/>
                          <a:latin typeface="+mn-lt"/>
                          <a:cs typeface="Arial" panose="020B0604020202020204" pitchFamily="34" charset="0"/>
                        </a:rPr>
                        <a:t>institutional </a:t>
                      </a:r>
                      <a:r>
                        <a:rPr lang="en-US" sz="1200" dirty="0" smtClean="0">
                          <a:solidFill>
                            <a:schemeClr val="tx1"/>
                          </a:solidFill>
                          <a:effectLst/>
                          <a:latin typeface="+mn-lt"/>
                          <a:cs typeface="Arial" panose="020B0604020202020204" pitchFamily="34" charset="0"/>
                        </a:rPr>
                        <a:t>capacity</a:t>
                      </a:r>
                    </a:p>
                    <a:p>
                      <a:pPr marL="171450" marR="0" indent="-171450">
                        <a:lnSpc>
                          <a:spcPct val="115000"/>
                        </a:lnSpc>
                        <a:spcBef>
                          <a:spcPts val="0"/>
                        </a:spcBef>
                        <a:spcAft>
                          <a:spcPts val="0"/>
                        </a:spcAft>
                        <a:buFont typeface="Arial" panose="020B0604020202020204" pitchFamily="34" charset="0"/>
                        <a:buChar char="•"/>
                      </a:pPr>
                      <a:endParaRPr lang="en-US" sz="1200" dirty="0">
                        <a:solidFill>
                          <a:schemeClr val="tx1"/>
                        </a:solidFill>
                        <a:effectLst/>
                        <a:latin typeface="+mn-lt"/>
                        <a:cs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r>
                        <a:rPr lang="en-US" sz="1200" dirty="0" smtClean="0">
                          <a:solidFill>
                            <a:schemeClr val="tx1"/>
                          </a:solidFill>
                          <a:effectLst/>
                          <a:latin typeface="+mn-lt"/>
                          <a:cs typeface="Arial" panose="020B0604020202020204" pitchFamily="34" charset="0"/>
                        </a:rPr>
                        <a:t>Technical </a:t>
                      </a:r>
                      <a:r>
                        <a:rPr lang="en-US" sz="1200" dirty="0">
                          <a:solidFill>
                            <a:schemeClr val="tx1"/>
                          </a:solidFill>
                          <a:effectLst/>
                          <a:latin typeface="+mn-lt"/>
                          <a:cs typeface="Arial" panose="020B0604020202020204" pitchFamily="34" charset="0"/>
                        </a:rPr>
                        <a:t>assistance for </a:t>
                      </a:r>
                      <a:r>
                        <a:rPr lang="en-US" sz="1200" dirty="0" smtClean="0">
                          <a:solidFill>
                            <a:schemeClr val="tx1"/>
                          </a:solidFill>
                          <a:effectLst/>
                          <a:latin typeface="+mn-lt"/>
                          <a:cs typeface="Arial" panose="020B0604020202020204" pitchFamily="34" charset="0"/>
                        </a:rPr>
                        <a:t>sub-borrowers</a:t>
                      </a:r>
                    </a:p>
                    <a:p>
                      <a:pPr marL="171450" marR="0" indent="-171450">
                        <a:lnSpc>
                          <a:spcPct val="115000"/>
                        </a:lnSpc>
                        <a:spcBef>
                          <a:spcPts val="0"/>
                        </a:spcBef>
                        <a:spcAft>
                          <a:spcPts val="0"/>
                        </a:spcAft>
                        <a:buFont typeface="Arial" panose="020B0604020202020204" pitchFamily="34" charset="0"/>
                        <a:buChar char="•"/>
                      </a:pPr>
                      <a:endParaRPr lang="en-US" sz="1200" dirty="0">
                        <a:solidFill>
                          <a:schemeClr val="tx1"/>
                        </a:solidFill>
                        <a:effectLst/>
                        <a:latin typeface="+mn-lt"/>
                        <a:cs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r>
                        <a:rPr lang="en-US" sz="1200" dirty="0" smtClean="0">
                          <a:solidFill>
                            <a:schemeClr val="tx1"/>
                          </a:solidFill>
                          <a:effectLst/>
                          <a:latin typeface="+mn-lt"/>
                          <a:cs typeface="Arial" panose="020B0604020202020204" pitchFamily="34" charset="0"/>
                        </a:rPr>
                        <a:t>Collateral schemes</a:t>
                      </a:r>
                    </a:p>
                    <a:p>
                      <a:pPr marL="171450" marR="0" indent="-171450">
                        <a:lnSpc>
                          <a:spcPct val="115000"/>
                        </a:lnSpc>
                        <a:spcBef>
                          <a:spcPts val="0"/>
                        </a:spcBef>
                        <a:spcAft>
                          <a:spcPts val="0"/>
                        </a:spcAft>
                        <a:buFont typeface="Arial" panose="020B0604020202020204" pitchFamily="34" charset="0"/>
                        <a:buChar char="•"/>
                      </a:pPr>
                      <a:endParaRPr lang="en-US" sz="1200" dirty="0">
                        <a:solidFill>
                          <a:schemeClr val="tx1"/>
                        </a:solidFill>
                        <a:effectLst/>
                        <a:latin typeface="+mn-lt"/>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latin typeface="+mn-lt"/>
                          <a:cs typeface="Arial" panose="020B0604020202020204" pitchFamily="34" charset="0"/>
                        </a:rPr>
                        <a:t> </a:t>
                      </a:r>
                    </a:p>
                    <a:p>
                      <a:pPr marL="0" marR="0" algn="ctr">
                        <a:lnSpc>
                          <a:spcPct val="115000"/>
                        </a:lnSpc>
                        <a:spcBef>
                          <a:spcPts val="0"/>
                        </a:spcBef>
                        <a:spcAft>
                          <a:spcPts val="0"/>
                        </a:spcAft>
                      </a:pPr>
                      <a:r>
                        <a:rPr lang="en-US" sz="1200" dirty="0" smtClean="0">
                          <a:solidFill>
                            <a:schemeClr val="tx1"/>
                          </a:solidFill>
                          <a:effectLst/>
                          <a:latin typeface="+mn-lt"/>
                          <a:cs typeface="Arial" panose="020B0604020202020204" pitchFamily="34" charset="0"/>
                        </a:rPr>
                        <a:t>1.1</a:t>
                      </a:r>
                    </a:p>
                    <a:p>
                      <a:pPr marL="0" marR="0" algn="ctr">
                        <a:lnSpc>
                          <a:spcPct val="115000"/>
                        </a:lnSpc>
                        <a:spcBef>
                          <a:spcPts val="0"/>
                        </a:spcBef>
                        <a:spcAft>
                          <a:spcPts val="0"/>
                        </a:spcAft>
                      </a:pPr>
                      <a:endParaRPr lang="en-US" sz="1200" dirty="0">
                        <a:solidFill>
                          <a:schemeClr val="tx1"/>
                        </a:solidFill>
                        <a:effectLst/>
                        <a:latin typeface="+mn-lt"/>
                        <a:cs typeface="Arial" panose="020B0604020202020204" pitchFamily="34" charset="0"/>
                      </a:endParaRPr>
                    </a:p>
                    <a:p>
                      <a:pPr marL="0" marR="0" algn="ctr">
                        <a:lnSpc>
                          <a:spcPct val="115000"/>
                        </a:lnSpc>
                        <a:spcBef>
                          <a:spcPts val="0"/>
                        </a:spcBef>
                        <a:spcAft>
                          <a:spcPts val="0"/>
                        </a:spcAft>
                      </a:pPr>
                      <a:r>
                        <a:rPr lang="en-US" sz="1200" dirty="0" smtClean="0">
                          <a:solidFill>
                            <a:schemeClr val="tx1"/>
                          </a:solidFill>
                          <a:effectLst/>
                          <a:latin typeface="+mn-lt"/>
                          <a:cs typeface="Arial" panose="020B0604020202020204" pitchFamily="34" charset="0"/>
                        </a:rPr>
                        <a:t>2.8</a:t>
                      </a:r>
                    </a:p>
                    <a:p>
                      <a:pPr marL="0" marR="0" algn="ctr">
                        <a:lnSpc>
                          <a:spcPct val="115000"/>
                        </a:lnSpc>
                        <a:spcBef>
                          <a:spcPts val="0"/>
                        </a:spcBef>
                        <a:spcAft>
                          <a:spcPts val="0"/>
                        </a:spcAft>
                      </a:pPr>
                      <a:endParaRPr lang="en-US" sz="1200" dirty="0" smtClean="0">
                        <a:solidFill>
                          <a:schemeClr val="tx1"/>
                        </a:solidFill>
                        <a:effectLst/>
                        <a:latin typeface="+mn-lt"/>
                        <a:cs typeface="Arial" panose="020B0604020202020204" pitchFamily="34" charset="0"/>
                      </a:endParaRPr>
                    </a:p>
                    <a:p>
                      <a:pPr marL="0" marR="0" algn="ctr">
                        <a:lnSpc>
                          <a:spcPct val="115000"/>
                        </a:lnSpc>
                        <a:spcBef>
                          <a:spcPts val="0"/>
                        </a:spcBef>
                        <a:spcAft>
                          <a:spcPts val="0"/>
                        </a:spcAft>
                      </a:pPr>
                      <a:endParaRPr lang="en-US" sz="1200" dirty="0">
                        <a:solidFill>
                          <a:schemeClr val="tx1"/>
                        </a:solidFill>
                        <a:effectLst/>
                        <a:latin typeface="+mn-lt"/>
                        <a:cs typeface="Arial" panose="020B0604020202020204" pitchFamily="34" charset="0"/>
                      </a:endParaRPr>
                    </a:p>
                    <a:p>
                      <a:pPr marL="0" marR="0" algn="ctr">
                        <a:lnSpc>
                          <a:spcPct val="115000"/>
                        </a:lnSpc>
                        <a:spcBef>
                          <a:spcPts val="0"/>
                        </a:spcBef>
                        <a:spcAft>
                          <a:spcPts val="0"/>
                        </a:spcAft>
                      </a:pPr>
                      <a:r>
                        <a:rPr lang="en-US" sz="1200" dirty="0" smtClean="0">
                          <a:solidFill>
                            <a:schemeClr val="tx1"/>
                          </a:solidFill>
                          <a:effectLst/>
                          <a:latin typeface="+mn-lt"/>
                          <a:cs typeface="Arial" panose="020B0604020202020204" pitchFamily="34" charset="0"/>
                        </a:rPr>
                        <a:t>1.0</a:t>
                      </a:r>
                    </a:p>
                    <a:p>
                      <a:pPr marL="0" marR="0" algn="ctr">
                        <a:lnSpc>
                          <a:spcPct val="115000"/>
                        </a:lnSpc>
                        <a:spcBef>
                          <a:spcPts val="0"/>
                        </a:spcBef>
                        <a:spcAft>
                          <a:spcPts val="0"/>
                        </a:spcAft>
                      </a:pPr>
                      <a:endParaRPr lang="en-US" sz="1200" dirty="0">
                        <a:solidFill>
                          <a:schemeClr val="tx1"/>
                        </a:solidFill>
                        <a:effectLst/>
                        <a:latin typeface="+mn-lt"/>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latin typeface="+mn-lt"/>
                          <a:cs typeface="Arial" panose="020B0604020202020204" pitchFamily="34" charset="0"/>
                        </a:rPr>
                        <a:t> </a:t>
                      </a:r>
                    </a:p>
                    <a:p>
                      <a:pPr marL="0" marR="0" algn="ctr">
                        <a:lnSpc>
                          <a:spcPct val="115000"/>
                        </a:lnSpc>
                        <a:spcBef>
                          <a:spcPts val="0"/>
                        </a:spcBef>
                        <a:spcAft>
                          <a:spcPts val="0"/>
                        </a:spcAft>
                      </a:pPr>
                      <a:r>
                        <a:rPr lang="en-US" sz="1200" dirty="0">
                          <a:solidFill>
                            <a:schemeClr val="tx1"/>
                          </a:solidFill>
                          <a:effectLst/>
                          <a:latin typeface="+mn-lt"/>
                          <a:cs typeface="Arial" panose="020B0604020202020204" pitchFamily="34" charset="0"/>
                        </a:rPr>
                        <a:t>4.9</a:t>
                      </a:r>
                      <a:endParaRPr lang="en-US" sz="1200" dirty="0">
                        <a:solidFill>
                          <a:schemeClr val="tx1"/>
                        </a:solidFill>
                        <a:effectLst/>
                        <a:latin typeface="+mn-lt"/>
                        <a:ea typeface="Calibri"/>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US" sz="1200" dirty="0">
                          <a:solidFill>
                            <a:schemeClr val="tx1"/>
                          </a:solidFill>
                          <a:effectLst/>
                          <a:latin typeface="+mn-lt"/>
                          <a:cs typeface="Arial" panose="020B0604020202020204" pitchFamily="34" charset="0"/>
                        </a:rPr>
                        <a:t>Monitoring and Evaluation (Grant</a:t>
                      </a:r>
                      <a:r>
                        <a:rPr lang="en-US" sz="1200" dirty="0" smtClean="0">
                          <a:solidFill>
                            <a:schemeClr val="tx1"/>
                          </a:solidFill>
                          <a:effectLst/>
                          <a:latin typeface="+mn-lt"/>
                          <a:cs typeface="Arial" panose="020B0604020202020204" pitchFamily="34" charset="0"/>
                        </a:rPr>
                        <a:t>)</a:t>
                      </a:r>
                    </a:p>
                    <a:p>
                      <a:pPr marL="0" marR="0">
                        <a:lnSpc>
                          <a:spcPct val="115000"/>
                        </a:lnSpc>
                        <a:spcBef>
                          <a:spcPts val="0"/>
                        </a:spcBef>
                        <a:spcAft>
                          <a:spcPts val="0"/>
                        </a:spcAft>
                      </a:pPr>
                      <a:endParaRPr lang="en-US" sz="1200" dirty="0">
                        <a:solidFill>
                          <a:schemeClr val="tx1"/>
                        </a:solidFill>
                        <a:effectLst/>
                        <a:latin typeface="+mn-lt"/>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latin typeface="+mn-lt"/>
                          <a:cs typeface="Arial" panose="020B0604020202020204" pitchFamily="34" charset="0"/>
                        </a:rPr>
                        <a:t>0.1</a:t>
                      </a:r>
                      <a:endParaRPr lang="en-US" sz="1200">
                        <a:solidFill>
                          <a:schemeClr val="tx1"/>
                        </a:solidFill>
                        <a:effectLst/>
                        <a:latin typeface="+mn-lt"/>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latin typeface="+mn-lt"/>
                          <a:cs typeface="Arial" panose="020B0604020202020204" pitchFamily="34" charset="0"/>
                        </a:rPr>
                        <a:t>0.1</a:t>
                      </a:r>
                      <a:endParaRPr lang="en-US" sz="1200" dirty="0">
                        <a:solidFill>
                          <a:schemeClr val="tx1"/>
                        </a:solidFill>
                        <a:effectLst/>
                        <a:latin typeface="+mn-lt"/>
                        <a:ea typeface="Calibri"/>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US" sz="1200">
                          <a:solidFill>
                            <a:schemeClr val="tx1"/>
                          </a:solidFill>
                          <a:effectLst/>
                          <a:latin typeface="+mn-lt"/>
                          <a:cs typeface="Arial" panose="020B0604020202020204" pitchFamily="34" charset="0"/>
                        </a:rPr>
                        <a:t> </a:t>
                      </a:r>
                      <a:endParaRPr lang="en-US" sz="1200">
                        <a:solidFill>
                          <a:schemeClr val="tx1"/>
                        </a:solidFill>
                        <a:effectLst/>
                        <a:latin typeface="+mn-lt"/>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smtClean="0">
                          <a:solidFill>
                            <a:schemeClr val="tx1"/>
                          </a:solidFill>
                          <a:effectLst/>
                          <a:latin typeface="+mn-lt"/>
                          <a:cs typeface="Arial" panose="020B0604020202020204" pitchFamily="34" charset="0"/>
                        </a:rPr>
                        <a:t>10.0</a:t>
                      </a:r>
                    </a:p>
                    <a:p>
                      <a:pPr marL="0" marR="0" algn="ctr">
                        <a:lnSpc>
                          <a:spcPct val="115000"/>
                        </a:lnSpc>
                        <a:spcBef>
                          <a:spcPts val="0"/>
                        </a:spcBef>
                        <a:spcAft>
                          <a:spcPts val="0"/>
                        </a:spcAft>
                      </a:pPr>
                      <a:endParaRPr lang="en-US" sz="1200" dirty="0">
                        <a:solidFill>
                          <a:schemeClr val="tx1"/>
                        </a:solidFill>
                        <a:effectLst/>
                        <a:latin typeface="+mn-lt"/>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latin typeface="+mn-lt"/>
                          <a:cs typeface="Arial" panose="020B0604020202020204" pitchFamily="34" charset="0"/>
                        </a:rPr>
                        <a:t>5.0</a:t>
                      </a:r>
                      <a:endParaRPr lang="en-US" sz="1200" dirty="0">
                        <a:solidFill>
                          <a:schemeClr val="tx1"/>
                        </a:solidFill>
                        <a:effectLst/>
                        <a:latin typeface="+mn-lt"/>
                        <a:ea typeface="Calibri"/>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420990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27879" y="298102"/>
            <a:ext cx="5915402" cy="461665"/>
          </a:xfrm>
          <a:prstGeom prst="rect">
            <a:avLst/>
          </a:prstGeom>
        </p:spPr>
        <p:txBody>
          <a:bodyPr wrap="none">
            <a:spAutoFit/>
          </a:bodyPr>
          <a:lstStyle/>
          <a:p>
            <a:r>
              <a:rPr lang="en-US" sz="2000" b="1" dirty="0" smtClean="0">
                <a:solidFill>
                  <a:schemeClr val="tx2">
                    <a:lumMod val="75000"/>
                  </a:schemeClr>
                </a:solidFill>
                <a:latin typeface="Arial"/>
                <a:cs typeface="Arial"/>
              </a:rPr>
              <a:t>CIF </a:t>
            </a:r>
            <a:r>
              <a:rPr lang="en-US" sz="2400" b="1" dirty="0" smtClean="0">
                <a:solidFill>
                  <a:schemeClr val="tx2">
                    <a:lumMod val="75000"/>
                  </a:schemeClr>
                </a:solidFill>
                <a:cs typeface="Arial"/>
              </a:rPr>
              <a:t>EXPERIENCE</a:t>
            </a:r>
            <a:r>
              <a:rPr lang="en-US" sz="2000" b="1" dirty="0" smtClean="0">
                <a:solidFill>
                  <a:schemeClr val="tx2">
                    <a:lumMod val="75000"/>
                  </a:schemeClr>
                </a:solidFill>
                <a:latin typeface="Arial"/>
                <a:cs typeface="Arial"/>
              </a:rPr>
              <a:t>: National Development Banks</a:t>
            </a:r>
            <a:endParaRPr lang="en-US" sz="2000" b="1" dirty="0">
              <a:solidFill>
                <a:schemeClr val="tx2">
                  <a:lumMod val="75000"/>
                </a:schemeClr>
              </a:solidFill>
              <a:latin typeface="Arial"/>
              <a:cs typeface="Arial"/>
            </a:endParaRPr>
          </a:p>
        </p:txBody>
      </p:sp>
      <p:sp>
        <p:nvSpPr>
          <p:cNvPr id="11" name="Rectangle 10"/>
          <p:cNvSpPr/>
          <p:nvPr/>
        </p:nvSpPr>
        <p:spPr>
          <a:xfrm>
            <a:off x="381000" y="1295400"/>
            <a:ext cx="8188924" cy="457200"/>
          </a:xfrm>
          <a:prstGeom prst="rect">
            <a:avLst/>
          </a:prstGeom>
          <a:solidFill>
            <a:srgbClr val="30A3B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91440" rtlCol="0" anchor="t" anchorCtr="0"/>
          <a:lstStyle/>
          <a:p>
            <a:pPr algn="ctr"/>
            <a:r>
              <a:rPr lang="en-US" b="1" dirty="0" smtClean="0">
                <a:solidFill>
                  <a:schemeClr val="tx2">
                    <a:lumMod val="75000"/>
                  </a:schemeClr>
                </a:solidFill>
                <a:cs typeface="Arial"/>
              </a:rPr>
              <a:t>Mexico: Geothermal Financing and Risk Sharing Facility</a:t>
            </a:r>
            <a:endParaRPr lang="en-US" b="1" dirty="0">
              <a:solidFill>
                <a:schemeClr val="tx2">
                  <a:lumMod val="75000"/>
                </a:schemeClr>
              </a:solidFill>
              <a:cs typeface="Arial"/>
            </a:endParaRPr>
          </a:p>
        </p:txBody>
      </p:sp>
      <p:sp>
        <p:nvSpPr>
          <p:cNvPr id="13" name="Rectangle 12"/>
          <p:cNvSpPr/>
          <p:nvPr/>
        </p:nvSpPr>
        <p:spPr>
          <a:xfrm>
            <a:off x="380999" y="1904999"/>
            <a:ext cx="2590801" cy="4667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r>
              <a:rPr lang="en-US" sz="1400" b="1" dirty="0">
                <a:solidFill>
                  <a:schemeClr val="tx2">
                    <a:lumMod val="75000"/>
                  </a:schemeClr>
                </a:solidFill>
                <a:cs typeface="Arial" panose="020B0604020202020204" pitchFamily="34" charset="0"/>
              </a:rPr>
              <a:t>CTF Investment: </a:t>
            </a:r>
            <a:r>
              <a:rPr lang="en-US" sz="1400" dirty="0" smtClean="0">
                <a:solidFill>
                  <a:schemeClr val="tx2">
                    <a:lumMod val="75000"/>
                  </a:schemeClr>
                </a:solidFill>
                <a:cs typeface="Arial" panose="020B0604020202020204" pitchFamily="34" charset="0"/>
              </a:rPr>
              <a:t>$54.3million ($22.8 million loan </a:t>
            </a:r>
            <a:r>
              <a:rPr lang="en-US" sz="1400" dirty="0">
                <a:solidFill>
                  <a:schemeClr val="tx2">
                    <a:lumMod val="75000"/>
                  </a:schemeClr>
                </a:solidFill>
                <a:cs typeface="Arial" panose="020B0604020202020204" pitchFamily="34" charset="0"/>
              </a:rPr>
              <a:t>and </a:t>
            </a:r>
            <a:r>
              <a:rPr lang="en-US" sz="1400" dirty="0" smtClean="0">
                <a:solidFill>
                  <a:schemeClr val="tx2">
                    <a:lumMod val="75000"/>
                  </a:schemeClr>
                </a:solidFill>
                <a:cs typeface="Arial" panose="020B0604020202020204" pitchFamily="34" charset="0"/>
              </a:rPr>
              <a:t>$31.5 million grant)</a:t>
            </a:r>
          </a:p>
          <a:p>
            <a:endParaRPr lang="en-US" sz="1400" dirty="0">
              <a:solidFill>
                <a:schemeClr val="tx2">
                  <a:lumMod val="75000"/>
                </a:schemeClr>
              </a:solidFill>
              <a:cs typeface="Arial" panose="020B0604020202020204" pitchFamily="34" charset="0"/>
            </a:endParaRPr>
          </a:p>
          <a:p>
            <a:r>
              <a:rPr lang="en-US" sz="1400" b="1" dirty="0">
                <a:solidFill>
                  <a:schemeClr val="tx2">
                    <a:lumMod val="75000"/>
                  </a:schemeClr>
                </a:solidFill>
                <a:cs typeface="Arial" panose="020B0604020202020204" pitchFamily="34" charset="0"/>
              </a:rPr>
              <a:t>Other Financing: </a:t>
            </a:r>
            <a:r>
              <a:rPr lang="en-US" sz="1400" dirty="0" smtClean="0">
                <a:solidFill>
                  <a:schemeClr val="tx2">
                    <a:lumMod val="75000"/>
                  </a:schemeClr>
                </a:solidFill>
                <a:cs typeface="Arial" panose="020B0604020202020204" pitchFamily="34" charset="0"/>
              </a:rPr>
              <a:t>$40 million</a:t>
            </a:r>
            <a:endParaRPr lang="en-US" sz="1400" dirty="0">
              <a:solidFill>
                <a:schemeClr val="tx2">
                  <a:lumMod val="75000"/>
                </a:schemeClr>
              </a:solidFill>
              <a:cs typeface="Arial" panose="020B0604020202020204" pitchFamily="34" charset="0"/>
            </a:endParaRPr>
          </a:p>
          <a:p>
            <a:r>
              <a:rPr lang="en-US" sz="1400" b="1" dirty="0">
                <a:solidFill>
                  <a:schemeClr val="tx2">
                    <a:lumMod val="75000"/>
                  </a:schemeClr>
                </a:solidFill>
                <a:cs typeface="Arial" panose="020B0604020202020204" pitchFamily="34" charset="0"/>
              </a:rPr>
              <a:t>MDB Partner: </a:t>
            </a:r>
            <a:r>
              <a:rPr lang="en-US" sz="1400" dirty="0">
                <a:solidFill>
                  <a:schemeClr val="tx2">
                    <a:lumMod val="75000"/>
                  </a:schemeClr>
                </a:solidFill>
                <a:cs typeface="Arial" panose="020B0604020202020204" pitchFamily="34" charset="0"/>
              </a:rPr>
              <a:t>Inter-American Development </a:t>
            </a:r>
            <a:r>
              <a:rPr lang="en-US" sz="1400" dirty="0" smtClean="0">
                <a:solidFill>
                  <a:schemeClr val="tx2">
                    <a:lumMod val="75000"/>
                  </a:schemeClr>
                </a:solidFill>
                <a:cs typeface="Arial" panose="020B0604020202020204" pitchFamily="34" charset="0"/>
              </a:rPr>
              <a:t>Bank</a:t>
            </a:r>
          </a:p>
          <a:p>
            <a:endParaRPr lang="en-US" sz="1400" dirty="0">
              <a:solidFill>
                <a:schemeClr val="tx2">
                  <a:lumMod val="75000"/>
                </a:schemeClr>
              </a:solidFill>
              <a:cs typeface="Arial" panose="020B0604020202020204" pitchFamily="34" charset="0"/>
            </a:endParaRPr>
          </a:p>
          <a:p>
            <a:r>
              <a:rPr lang="en-US" sz="1400" b="1" dirty="0">
                <a:solidFill>
                  <a:schemeClr val="tx2">
                    <a:lumMod val="75000"/>
                  </a:schemeClr>
                </a:solidFill>
                <a:cs typeface="Arial" panose="020B0604020202020204" pitchFamily="34" charset="0"/>
              </a:rPr>
              <a:t>Implementing NDB:   </a:t>
            </a:r>
            <a:r>
              <a:rPr lang="en-US" sz="1400" dirty="0" err="1">
                <a:solidFill>
                  <a:schemeClr val="tx2">
                    <a:lumMod val="75000"/>
                  </a:schemeClr>
                </a:solidFill>
                <a:cs typeface="Arial" panose="020B0604020202020204" pitchFamily="34" charset="0"/>
              </a:rPr>
              <a:t>Nacional</a:t>
            </a:r>
            <a:r>
              <a:rPr lang="en-US" sz="1400" dirty="0">
                <a:solidFill>
                  <a:schemeClr val="tx2">
                    <a:lumMod val="75000"/>
                  </a:schemeClr>
                </a:solidFill>
                <a:cs typeface="Arial" panose="020B0604020202020204" pitchFamily="34" charset="0"/>
              </a:rPr>
              <a:t> </a:t>
            </a:r>
            <a:r>
              <a:rPr lang="en-US" sz="1400" dirty="0" err="1">
                <a:solidFill>
                  <a:schemeClr val="tx2">
                    <a:lumMod val="75000"/>
                  </a:schemeClr>
                </a:solidFill>
                <a:cs typeface="Arial" panose="020B0604020202020204" pitchFamily="34" charset="0"/>
              </a:rPr>
              <a:t>Financiera</a:t>
            </a:r>
            <a:r>
              <a:rPr lang="en-US" sz="1400" dirty="0">
                <a:solidFill>
                  <a:schemeClr val="tx2">
                    <a:lumMod val="75000"/>
                  </a:schemeClr>
                </a:solidFill>
                <a:cs typeface="Arial" panose="020B0604020202020204" pitchFamily="34" charset="0"/>
              </a:rPr>
              <a:t>, S.N.C., (NAFIN) + </a:t>
            </a:r>
            <a:r>
              <a:rPr lang="en-US" sz="1400" dirty="0" err="1">
                <a:solidFill>
                  <a:schemeClr val="tx2">
                    <a:lumMod val="75000"/>
                  </a:schemeClr>
                </a:solidFill>
                <a:cs typeface="Arial" panose="020B0604020202020204" pitchFamily="34" charset="0"/>
              </a:rPr>
              <a:t>Govt</a:t>
            </a:r>
            <a:r>
              <a:rPr lang="en-US" sz="1400" dirty="0">
                <a:solidFill>
                  <a:schemeClr val="tx2">
                    <a:lumMod val="75000"/>
                  </a:schemeClr>
                </a:solidFill>
                <a:cs typeface="Arial" panose="020B0604020202020204" pitchFamily="34" charset="0"/>
              </a:rPr>
              <a:t>, SENER and others ($</a:t>
            </a:r>
            <a:r>
              <a:rPr lang="en-US" sz="1400" dirty="0" smtClean="0">
                <a:solidFill>
                  <a:schemeClr val="tx2">
                    <a:lumMod val="75000"/>
                  </a:schemeClr>
                </a:solidFill>
                <a:cs typeface="Arial" panose="020B0604020202020204" pitchFamily="34" charset="0"/>
              </a:rPr>
              <a:t>65.8 million)</a:t>
            </a:r>
          </a:p>
          <a:p>
            <a:endParaRPr lang="en-US" sz="1400" dirty="0">
              <a:solidFill>
                <a:schemeClr val="tx2">
                  <a:lumMod val="75000"/>
                </a:schemeClr>
              </a:solidFill>
              <a:cs typeface="Arial" panose="020B0604020202020204" pitchFamily="34" charset="0"/>
            </a:endParaRPr>
          </a:p>
          <a:p>
            <a:r>
              <a:rPr lang="en-US" sz="1400" b="1" dirty="0">
                <a:solidFill>
                  <a:schemeClr val="tx2">
                    <a:lumMod val="75000"/>
                  </a:schemeClr>
                </a:solidFill>
                <a:cs typeface="Arial"/>
              </a:rPr>
              <a:t>Expected total co-financing: </a:t>
            </a:r>
            <a:r>
              <a:rPr lang="en-US" sz="1400" dirty="0">
                <a:solidFill>
                  <a:schemeClr val="tx2">
                    <a:lumMod val="75000"/>
                  </a:schemeClr>
                </a:solidFill>
                <a:cs typeface="Arial"/>
              </a:rPr>
              <a:t>1,146 million (Private sector $1,026 million)</a:t>
            </a:r>
          </a:p>
          <a:p>
            <a:endParaRPr lang="en-US" sz="1400" dirty="0">
              <a:solidFill>
                <a:schemeClr val="tx2">
                  <a:lumMod val="75000"/>
                </a:schemeClr>
              </a:solidFill>
              <a:cs typeface="Arial" panose="020B0604020202020204" pitchFamily="34" charset="0"/>
            </a:endParaRPr>
          </a:p>
          <a:p>
            <a:endParaRPr lang="en-US" sz="1400" dirty="0">
              <a:solidFill>
                <a:schemeClr val="tx2">
                  <a:lumMod val="75000"/>
                </a:schemeClr>
              </a:solidFill>
              <a:cs typeface="Arial" panose="020B0604020202020204" pitchFamily="34" charset="0"/>
            </a:endParaRPr>
          </a:p>
          <a:p>
            <a:endParaRPr lang="en-US" sz="1200" dirty="0" smtClean="0">
              <a:solidFill>
                <a:schemeClr val="tx2">
                  <a:lumMod val="75000"/>
                </a:schemeClr>
              </a:solidFill>
              <a:cs typeface="Arial"/>
            </a:endParaRPr>
          </a:p>
        </p:txBody>
      </p:sp>
      <p:pic>
        <p:nvPicPr>
          <p:cNvPr id="7" name="Picture 6"/>
          <p:cNvPicPr/>
          <p:nvPr/>
        </p:nvPicPr>
        <p:blipFill>
          <a:blip r:embed="rId2"/>
          <a:stretch>
            <a:fillRect/>
          </a:stretch>
        </p:blipFill>
        <p:spPr>
          <a:xfrm>
            <a:off x="3121624" y="1904999"/>
            <a:ext cx="5410200" cy="4667250"/>
          </a:xfrm>
          <a:prstGeom prst="rect">
            <a:avLst/>
          </a:prstGeom>
        </p:spPr>
      </p:pic>
    </p:spTree>
    <p:extLst>
      <p:ext uri="{BB962C8B-B14F-4D97-AF65-F5344CB8AC3E}">
        <p14:creationId xmlns:p14="http://schemas.microsoft.com/office/powerpoint/2010/main" val="80005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27879" y="298102"/>
            <a:ext cx="5915402" cy="461665"/>
          </a:xfrm>
          <a:prstGeom prst="rect">
            <a:avLst/>
          </a:prstGeom>
        </p:spPr>
        <p:txBody>
          <a:bodyPr wrap="none">
            <a:spAutoFit/>
          </a:bodyPr>
          <a:lstStyle/>
          <a:p>
            <a:r>
              <a:rPr lang="en-US" sz="2000" b="1" dirty="0" smtClean="0">
                <a:solidFill>
                  <a:schemeClr val="tx2">
                    <a:lumMod val="75000"/>
                  </a:schemeClr>
                </a:solidFill>
                <a:latin typeface="Arial"/>
                <a:cs typeface="Arial"/>
              </a:rPr>
              <a:t>CIF </a:t>
            </a:r>
            <a:r>
              <a:rPr lang="en-US" sz="2400" b="1" dirty="0" smtClean="0">
                <a:solidFill>
                  <a:schemeClr val="tx2">
                    <a:lumMod val="75000"/>
                  </a:schemeClr>
                </a:solidFill>
                <a:cs typeface="Arial"/>
              </a:rPr>
              <a:t>EXPERIENCE</a:t>
            </a:r>
            <a:r>
              <a:rPr lang="en-US" sz="2000" b="1" dirty="0" smtClean="0">
                <a:solidFill>
                  <a:schemeClr val="tx2">
                    <a:lumMod val="75000"/>
                  </a:schemeClr>
                </a:solidFill>
                <a:latin typeface="Arial"/>
                <a:cs typeface="Arial"/>
              </a:rPr>
              <a:t>: National Development Banks</a:t>
            </a:r>
            <a:endParaRPr lang="en-US" sz="2000" b="1" dirty="0">
              <a:solidFill>
                <a:schemeClr val="tx2">
                  <a:lumMod val="75000"/>
                </a:schemeClr>
              </a:solidFill>
              <a:latin typeface="Arial"/>
              <a:cs typeface="Arial"/>
            </a:endParaRPr>
          </a:p>
        </p:txBody>
      </p:sp>
      <p:sp>
        <p:nvSpPr>
          <p:cNvPr id="11" name="Rectangle 10"/>
          <p:cNvSpPr/>
          <p:nvPr/>
        </p:nvSpPr>
        <p:spPr>
          <a:xfrm>
            <a:off x="381000" y="1295400"/>
            <a:ext cx="8188924" cy="457200"/>
          </a:xfrm>
          <a:prstGeom prst="rect">
            <a:avLst/>
          </a:prstGeom>
          <a:solidFill>
            <a:srgbClr val="30A3B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91440" rtlCol="0" anchor="t" anchorCtr="0"/>
          <a:lstStyle/>
          <a:p>
            <a:pPr algn="ctr"/>
            <a:r>
              <a:rPr lang="en-US" b="1" dirty="0">
                <a:solidFill>
                  <a:schemeClr val="tx2">
                    <a:lumMod val="75000"/>
                  </a:schemeClr>
                </a:solidFill>
                <a:cs typeface="Arial"/>
              </a:rPr>
              <a:t>Colombia: Energy Efficiency Financing Program for the Services Sector</a:t>
            </a:r>
          </a:p>
        </p:txBody>
      </p:sp>
      <p:sp>
        <p:nvSpPr>
          <p:cNvPr id="13" name="Rectangle 12"/>
          <p:cNvSpPr/>
          <p:nvPr/>
        </p:nvSpPr>
        <p:spPr>
          <a:xfrm>
            <a:off x="380999" y="1904999"/>
            <a:ext cx="4083649" cy="289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r>
              <a:rPr lang="en-US" sz="1400" b="1" dirty="0">
                <a:solidFill>
                  <a:schemeClr val="tx2">
                    <a:lumMod val="75000"/>
                  </a:schemeClr>
                </a:solidFill>
                <a:cs typeface="Arial" panose="020B0604020202020204" pitchFamily="34" charset="0"/>
              </a:rPr>
              <a:t>CTF Investment: </a:t>
            </a:r>
            <a:r>
              <a:rPr lang="en-US" sz="1400" dirty="0">
                <a:solidFill>
                  <a:schemeClr val="tx2">
                    <a:lumMod val="75000"/>
                  </a:schemeClr>
                </a:solidFill>
                <a:cs typeface="Arial" panose="020B0604020202020204" pitchFamily="34" charset="0"/>
              </a:rPr>
              <a:t>$</a:t>
            </a:r>
            <a:r>
              <a:rPr lang="en-US" sz="1400" dirty="0" smtClean="0">
                <a:solidFill>
                  <a:schemeClr val="tx2">
                    <a:lumMod val="75000"/>
                  </a:schemeClr>
                </a:solidFill>
                <a:cs typeface="Arial" panose="020B0604020202020204" pitchFamily="34" charset="0"/>
              </a:rPr>
              <a:t>11.05 </a:t>
            </a:r>
            <a:r>
              <a:rPr lang="en-US" sz="1400" dirty="0">
                <a:solidFill>
                  <a:schemeClr val="tx2">
                    <a:lumMod val="75000"/>
                  </a:schemeClr>
                </a:solidFill>
                <a:cs typeface="Arial" panose="020B0604020202020204" pitchFamily="34" charset="0"/>
              </a:rPr>
              <a:t>million </a:t>
            </a:r>
            <a:r>
              <a:rPr lang="en-US" sz="1400" dirty="0" smtClean="0">
                <a:solidFill>
                  <a:schemeClr val="tx2">
                    <a:lumMod val="75000"/>
                  </a:schemeClr>
                </a:solidFill>
                <a:cs typeface="Arial" panose="020B0604020202020204" pitchFamily="34" charset="0"/>
              </a:rPr>
              <a:t>($10 m loan and $1.05m </a:t>
            </a:r>
            <a:r>
              <a:rPr lang="en-US" sz="1400" dirty="0">
                <a:solidFill>
                  <a:schemeClr val="tx2">
                    <a:lumMod val="75000"/>
                  </a:schemeClr>
                </a:solidFill>
                <a:cs typeface="Arial" panose="020B0604020202020204" pitchFamily="34" charset="0"/>
              </a:rPr>
              <a:t>grant</a:t>
            </a:r>
            <a:r>
              <a:rPr lang="en-US" sz="1400" dirty="0" smtClean="0">
                <a:solidFill>
                  <a:schemeClr val="tx2">
                    <a:lumMod val="75000"/>
                  </a:schemeClr>
                </a:solidFill>
                <a:cs typeface="Arial" panose="020B0604020202020204" pitchFamily="34" charset="0"/>
              </a:rPr>
              <a:t>)</a:t>
            </a:r>
          </a:p>
          <a:p>
            <a:endParaRPr lang="en-US" sz="1400" dirty="0">
              <a:solidFill>
                <a:schemeClr val="tx2">
                  <a:lumMod val="75000"/>
                </a:schemeClr>
              </a:solidFill>
              <a:cs typeface="Arial" panose="020B0604020202020204" pitchFamily="34" charset="0"/>
            </a:endParaRPr>
          </a:p>
          <a:p>
            <a:r>
              <a:rPr lang="en-US" sz="1400" b="1" dirty="0">
                <a:solidFill>
                  <a:schemeClr val="tx2">
                    <a:lumMod val="75000"/>
                  </a:schemeClr>
                </a:solidFill>
                <a:cs typeface="Arial" panose="020B0604020202020204" pitchFamily="34" charset="0"/>
              </a:rPr>
              <a:t>Other Financing: </a:t>
            </a:r>
            <a:r>
              <a:rPr lang="en-US" sz="1400" dirty="0">
                <a:solidFill>
                  <a:schemeClr val="tx2">
                    <a:lumMod val="75000"/>
                  </a:schemeClr>
                </a:solidFill>
                <a:cs typeface="Arial" panose="020B0604020202020204" pitchFamily="34" charset="0"/>
              </a:rPr>
              <a:t>$10 million (yet to be secured</a:t>
            </a:r>
            <a:r>
              <a:rPr lang="en-US" sz="1400" dirty="0" smtClean="0">
                <a:solidFill>
                  <a:schemeClr val="tx2">
                    <a:lumMod val="75000"/>
                  </a:schemeClr>
                </a:solidFill>
                <a:cs typeface="Arial" panose="020B0604020202020204" pitchFamily="34" charset="0"/>
              </a:rPr>
              <a:t>)</a:t>
            </a:r>
          </a:p>
          <a:p>
            <a:endParaRPr lang="en-US" sz="1400" dirty="0">
              <a:solidFill>
                <a:schemeClr val="tx2">
                  <a:lumMod val="75000"/>
                </a:schemeClr>
              </a:solidFill>
              <a:cs typeface="Arial" panose="020B0604020202020204" pitchFamily="34" charset="0"/>
            </a:endParaRPr>
          </a:p>
          <a:p>
            <a:r>
              <a:rPr lang="en-US" sz="1400" b="1" dirty="0">
                <a:solidFill>
                  <a:schemeClr val="tx2">
                    <a:lumMod val="75000"/>
                  </a:schemeClr>
                </a:solidFill>
                <a:cs typeface="Arial" panose="020B0604020202020204" pitchFamily="34" charset="0"/>
              </a:rPr>
              <a:t>MDB Partner: </a:t>
            </a:r>
            <a:r>
              <a:rPr lang="en-US" sz="1400" dirty="0">
                <a:solidFill>
                  <a:schemeClr val="tx2">
                    <a:lumMod val="75000"/>
                  </a:schemeClr>
                </a:solidFill>
                <a:cs typeface="Arial" panose="020B0604020202020204" pitchFamily="34" charset="0"/>
              </a:rPr>
              <a:t>Inter-American Development </a:t>
            </a:r>
            <a:r>
              <a:rPr lang="en-US" sz="1400" dirty="0" smtClean="0">
                <a:solidFill>
                  <a:schemeClr val="tx2">
                    <a:lumMod val="75000"/>
                  </a:schemeClr>
                </a:solidFill>
                <a:cs typeface="Arial" panose="020B0604020202020204" pitchFamily="34" charset="0"/>
              </a:rPr>
              <a:t>Bank</a:t>
            </a:r>
          </a:p>
          <a:p>
            <a:endParaRPr lang="en-US" sz="1400" dirty="0">
              <a:solidFill>
                <a:schemeClr val="tx2">
                  <a:lumMod val="75000"/>
                </a:schemeClr>
              </a:solidFill>
              <a:cs typeface="Arial" panose="020B0604020202020204" pitchFamily="34" charset="0"/>
            </a:endParaRPr>
          </a:p>
          <a:p>
            <a:r>
              <a:rPr lang="en-US" sz="1400" b="1" dirty="0">
                <a:solidFill>
                  <a:schemeClr val="tx2">
                    <a:lumMod val="75000"/>
                  </a:schemeClr>
                </a:solidFill>
                <a:cs typeface="Arial" panose="020B0604020202020204" pitchFamily="34" charset="0"/>
              </a:rPr>
              <a:t>Implementing NDB:   </a:t>
            </a:r>
            <a:r>
              <a:rPr lang="en-US" sz="1400" dirty="0" err="1">
                <a:solidFill>
                  <a:schemeClr val="tx2">
                    <a:lumMod val="75000"/>
                  </a:schemeClr>
                </a:solidFill>
                <a:cs typeface="Arial" panose="020B0604020202020204" pitchFamily="34" charset="0"/>
              </a:rPr>
              <a:t>Bancóldex</a:t>
            </a:r>
            <a:r>
              <a:rPr lang="en-US" sz="1400" dirty="0">
                <a:solidFill>
                  <a:schemeClr val="tx2">
                    <a:lumMod val="75000"/>
                  </a:schemeClr>
                </a:solidFill>
                <a:cs typeface="Arial" panose="020B0604020202020204" pitchFamily="34" charset="0"/>
              </a:rPr>
              <a:t> (</a:t>
            </a:r>
            <a:r>
              <a:rPr lang="en-US" sz="1400" dirty="0" err="1">
                <a:solidFill>
                  <a:schemeClr val="tx2">
                    <a:lumMod val="75000"/>
                  </a:schemeClr>
                </a:solidFill>
                <a:cs typeface="Arial" panose="020B0604020202020204" pitchFamily="34" charset="0"/>
              </a:rPr>
              <a:t>Banco</a:t>
            </a:r>
            <a:r>
              <a:rPr lang="en-US" sz="1400" dirty="0">
                <a:solidFill>
                  <a:schemeClr val="tx2">
                    <a:lumMod val="75000"/>
                  </a:schemeClr>
                </a:solidFill>
                <a:cs typeface="Arial" panose="020B0604020202020204" pitchFamily="34" charset="0"/>
              </a:rPr>
              <a:t> </a:t>
            </a:r>
            <a:r>
              <a:rPr lang="en-US" sz="1400" dirty="0" err="1">
                <a:solidFill>
                  <a:schemeClr val="tx2">
                    <a:lumMod val="75000"/>
                  </a:schemeClr>
                </a:solidFill>
                <a:cs typeface="Arial" panose="020B0604020202020204" pitchFamily="34" charset="0"/>
              </a:rPr>
              <a:t>Colombiano</a:t>
            </a:r>
            <a:r>
              <a:rPr lang="en-US" sz="1400" dirty="0">
                <a:solidFill>
                  <a:schemeClr val="tx2">
                    <a:lumMod val="75000"/>
                  </a:schemeClr>
                </a:solidFill>
                <a:cs typeface="Arial" panose="020B0604020202020204" pitchFamily="34" charset="0"/>
              </a:rPr>
              <a:t> de </a:t>
            </a:r>
            <a:r>
              <a:rPr lang="en-US" sz="1400" dirty="0" err="1">
                <a:solidFill>
                  <a:schemeClr val="tx2">
                    <a:lumMod val="75000"/>
                  </a:schemeClr>
                </a:solidFill>
                <a:cs typeface="Arial" panose="020B0604020202020204" pitchFamily="34" charset="0"/>
              </a:rPr>
              <a:t>Desarrollo</a:t>
            </a:r>
            <a:r>
              <a:rPr lang="en-US" sz="1400" dirty="0">
                <a:solidFill>
                  <a:schemeClr val="tx2">
                    <a:lumMod val="75000"/>
                  </a:schemeClr>
                </a:solidFill>
                <a:cs typeface="Arial" panose="020B0604020202020204" pitchFamily="34" charset="0"/>
              </a:rPr>
              <a:t> </a:t>
            </a:r>
            <a:r>
              <a:rPr lang="en-US" sz="1400" dirty="0" err="1">
                <a:solidFill>
                  <a:schemeClr val="tx2">
                    <a:lumMod val="75000"/>
                  </a:schemeClr>
                </a:solidFill>
                <a:cs typeface="Arial" panose="020B0604020202020204" pitchFamily="34" charset="0"/>
              </a:rPr>
              <a:t>Empresarial</a:t>
            </a:r>
            <a:r>
              <a:rPr lang="en-US" sz="1400" dirty="0">
                <a:solidFill>
                  <a:schemeClr val="tx2">
                    <a:lumMod val="75000"/>
                  </a:schemeClr>
                </a:solidFill>
                <a:cs typeface="Arial" panose="020B0604020202020204" pitchFamily="34" charset="0"/>
              </a:rPr>
              <a:t> y </a:t>
            </a:r>
            <a:r>
              <a:rPr lang="en-US" sz="1400" dirty="0" err="1">
                <a:solidFill>
                  <a:schemeClr val="tx2">
                    <a:lumMod val="75000"/>
                  </a:schemeClr>
                </a:solidFill>
                <a:cs typeface="Arial" panose="020B0604020202020204" pitchFamily="34" charset="0"/>
              </a:rPr>
              <a:t>Comercio</a:t>
            </a:r>
            <a:r>
              <a:rPr lang="en-US" sz="1400" dirty="0">
                <a:solidFill>
                  <a:schemeClr val="tx2">
                    <a:lumMod val="75000"/>
                  </a:schemeClr>
                </a:solidFill>
                <a:cs typeface="Arial" panose="020B0604020202020204" pitchFamily="34" charset="0"/>
              </a:rPr>
              <a:t> Exterior) [Colombian Bank for Business Development and Foreign Trade]</a:t>
            </a:r>
          </a:p>
          <a:p>
            <a:endParaRPr lang="en-US" sz="1200" dirty="0" smtClean="0">
              <a:solidFill>
                <a:schemeClr val="tx2">
                  <a:lumMod val="75000"/>
                </a:schemeClr>
              </a:solidFil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106777800"/>
              </p:ext>
            </p:extLst>
          </p:nvPr>
        </p:nvGraphicFramePr>
        <p:xfrm>
          <a:off x="1256011" y="5029200"/>
          <a:ext cx="6477001" cy="1524000"/>
        </p:xfrm>
        <a:graphic>
          <a:graphicData uri="http://schemas.openxmlformats.org/drawingml/2006/table">
            <a:tbl>
              <a:tblPr firstRow="1" firstCol="1" bandRow="1">
                <a:tableStyleId>{7DF18680-E054-41AD-8BC1-D1AEF772440D}</a:tableStyleId>
              </a:tblPr>
              <a:tblGrid>
                <a:gridCol w="1654702"/>
                <a:gridCol w="1526190"/>
                <a:gridCol w="1838163"/>
                <a:gridCol w="1457946"/>
              </a:tblGrid>
              <a:tr h="455839">
                <a:tc gridSpan="4">
                  <a:txBody>
                    <a:bodyPr/>
                    <a:lstStyle/>
                    <a:p>
                      <a:pPr marL="0" marR="0" algn="ctr">
                        <a:lnSpc>
                          <a:spcPct val="115000"/>
                        </a:lnSpc>
                        <a:spcBef>
                          <a:spcPts val="0"/>
                        </a:spcBef>
                        <a:spcAft>
                          <a:spcPts val="0"/>
                        </a:spcAft>
                      </a:pPr>
                      <a:r>
                        <a:rPr lang="en-US" sz="1200" dirty="0">
                          <a:solidFill>
                            <a:schemeClr val="tx2">
                              <a:lumMod val="75000"/>
                            </a:schemeClr>
                          </a:solidFill>
                          <a:effectLst/>
                          <a:latin typeface="Arial" panose="020B0604020202020204" pitchFamily="34" charset="0"/>
                          <a:cs typeface="Arial" panose="020B0604020202020204" pitchFamily="34" charset="0"/>
                        </a:rPr>
                        <a:t>Financing Structure:  Credit for onward lending to </a:t>
                      </a:r>
                      <a:r>
                        <a:rPr lang="en-US" sz="1200" dirty="0" smtClean="0">
                          <a:solidFill>
                            <a:schemeClr val="tx2">
                              <a:lumMod val="75000"/>
                            </a:schemeClr>
                          </a:solidFill>
                          <a:effectLst/>
                          <a:latin typeface="Arial" panose="020B0604020202020204" pitchFamily="34" charset="0"/>
                          <a:cs typeface="Arial" panose="020B0604020202020204" pitchFamily="34" charset="0"/>
                        </a:rPr>
                        <a:t>LFIs</a:t>
                      </a:r>
                    </a:p>
                    <a:p>
                      <a:pPr marL="0" marR="0">
                        <a:lnSpc>
                          <a:spcPct val="115000"/>
                        </a:lnSpc>
                        <a:spcBef>
                          <a:spcPts val="0"/>
                        </a:spcBef>
                        <a:spcAft>
                          <a:spcPts val="0"/>
                        </a:spcAft>
                      </a:pPr>
                      <a:endParaRPr lang="en-US" sz="1200" dirty="0">
                        <a:solidFill>
                          <a:schemeClr val="tx2">
                            <a:lumMod val="75000"/>
                          </a:schemeClr>
                        </a:solidFill>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55839">
                <a:tc>
                  <a:txBody>
                    <a:bodyPr/>
                    <a:lstStyle/>
                    <a:p>
                      <a:pPr marL="0" marR="0">
                        <a:lnSpc>
                          <a:spcPct val="115000"/>
                        </a:lnSpc>
                        <a:spcBef>
                          <a:spcPts val="0"/>
                        </a:spcBef>
                        <a:spcAft>
                          <a:spcPts val="0"/>
                        </a:spcAft>
                      </a:pPr>
                      <a:r>
                        <a:rPr lang="en-US" sz="1200" dirty="0">
                          <a:solidFill>
                            <a:schemeClr val="tx2">
                              <a:lumMod val="75000"/>
                            </a:schemeClr>
                          </a:solidFill>
                          <a:effectLst/>
                          <a:latin typeface="Arial" panose="020B0604020202020204" pitchFamily="34" charset="0"/>
                          <a:cs typeface="Arial" panose="020B0604020202020204" pitchFamily="34" charset="0"/>
                        </a:rPr>
                        <a:t>Investment</a:t>
                      </a:r>
                    </a:p>
                    <a:p>
                      <a:pPr marL="0" marR="0">
                        <a:lnSpc>
                          <a:spcPct val="115000"/>
                        </a:lnSpc>
                        <a:spcBef>
                          <a:spcPts val="0"/>
                        </a:spcBef>
                        <a:spcAft>
                          <a:spcPts val="0"/>
                        </a:spcAft>
                      </a:pPr>
                      <a:r>
                        <a:rPr lang="en-US" sz="1200" dirty="0">
                          <a:solidFill>
                            <a:schemeClr val="tx2">
                              <a:lumMod val="75000"/>
                            </a:schemeClr>
                          </a:solidFill>
                          <a:effectLst/>
                          <a:latin typeface="Arial" panose="020B0604020202020204" pitchFamily="34" charset="0"/>
                          <a:cs typeface="Arial" panose="020B0604020202020204" pitchFamily="34" charset="0"/>
                        </a:rPr>
                        <a:t> </a:t>
                      </a:r>
                      <a:endParaRPr lang="en-US" sz="1200" dirty="0">
                        <a:solidFill>
                          <a:schemeClr val="tx2">
                            <a:lumMod val="75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2">
                              <a:lumMod val="75000"/>
                            </a:schemeClr>
                          </a:solidFill>
                          <a:effectLst/>
                          <a:latin typeface="Arial" panose="020B0604020202020204" pitchFamily="34" charset="0"/>
                          <a:cs typeface="Arial" panose="020B0604020202020204" pitchFamily="34" charset="0"/>
                        </a:rPr>
                        <a:t>CTF(US$ million</a:t>
                      </a:r>
                      <a:r>
                        <a:rPr lang="en-US" sz="1200" dirty="0" smtClean="0">
                          <a:solidFill>
                            <a:schemeClr val="tx2">
                              <a:lumMod val="75000"/>
                            </a:schemeClr>
                          </a:solidFill>
                          <a:effectLst/>
                          <a:latin typeface="Arial" panose="020B0604020202020204" pitchFamily="34" charset="0"/>
                          <a:cs typeface="Arial" panose="020B0604020202020204" pitchFamily="34" charset="0"/>
                        </a:rPr>
                        <a:t>)</a:t>
                      </a:r>
                      <a:endParaRPr lang="en-US" sz="1200" dirty="0">
                        <a:solidFill>
                          <a:schemeClr val="tx2">
                            <a:lumMod val="75000"/>
                          </a:schemeClr>
                        </a:solidFill>
                        <a:effectLst/>
                        <a:latin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2">
                              <a:lumMod val="75000"/>
                            </a:schemeClr>
                          </a:solidFill>
                          <a:effectLst/>
                          <a:latin typeface="Arial" panose="020B0604020202020204" pitchFamily="34" charset="0"/>
                          <a:cs typeface="Arial" panose="020B0604020202020204" pitchFamily="34" charset="0"/>
                        </a:rPr>
                        <a:t>BANCOLDEX/IDB </a:t>
                      </a:r>
                    </a:p>
                  </a:txBody>
                  <a:tcPr marL="68580" marR="68580" marT="0" marB="0"/>
                </a:tc>
                <a:tc>
                  <a:txBody>
                    <a:bodyPr/>
                    <a:lstStyle/>
                    <a:p>
                      <a:pPr marL="0" marR="0" algn="ctr">
                        <a:lnSpc>
                          <a:spcPct val="115000"/>
                        </a:lnSpc>
                        <a:spcBef>
                          <a:spcPts val="0"/>
                        </a:spcBef>
                        <a:spcAft>
                          <a:spcPts val="0"/>
                        </a:spcAft>
                      </a:pPr>
                      <a:r>
                        <a:rPr lang="en-US" sz="1200" dirty="0" smtClean="0">
                          <a:solidFill>
                            <a:schemeClr val="tx2">
                              <a:lumMod val="75000"/>
                            </a:schemeClr>
                          </a:solidFill>
                          <a:effectLst/>
                          <a:latin typeface="Arial" panose="020B0604020202020204" pitchFamily="34" charset="0"/>
                          <a:cs typeface="Arial" panose="020B0604020202020204" pitchFamily="34" charset="0"/>
                        </a:rPr>
                        <a:t>Total (</a:t>
                      </a:r>
                      <a:r>
                        <a:rPr lang="en-US" sz="1200" dirty="0">
                          <a:solidFill>
                            <a:schemeClr val="tx2">
                              <a:lumMod val="75000"/>
                            </a:schemeClr>
                          </a:solidFill>
                          <a:effectLst/>
                          <a:latin typeface="Arial" panose="020B0604020202020204" pitchFamily="34" charset="0"/>
                          <a:cs typeface="Arial" panose="020B0604020202020204" pitchFamily="34" charset="0"/>
                        </a:rPr>
                        <a:t>US$ </a:t>
                      </a:r>
                      <a:r>
                        <a:rPr lang="en-US" sz="1200" dirty="0" smtClean="0">
                          <a:solidFill>
                            <a:schemeClr val="tx2">
                              <a:lumMod val="75000"/>
                            </a:schemeClr>
                          </a:solidFill>
                          <a:effectLst/>
                          <a:latin typeface="Arial" panose="020B0604020202020204" pitchFamily="34" charset="0"/>
                          <a:cs typeface="Arial" panose="020B0604020202020204" pitchFamily="34" charset="0"/>
                        </a:rPr>
                        <a:t>million)</a:t>
                      </a:r>
                      <a:endParaRPr lang="en-US" sz="1200" dirty="0">
                        <a:solidFill>
                          <a:schemeClr val="tx2">
                            <a:lumMod val="75000"/>
                          </a:schemeClr>
                        </a:solidFill>
                        <a:effectLst/>
                        <a:latin typeface="Arial" panose="020B0604020202020204" pitchFamily="34" charset="0"/>
                        <a:ea typeface="Calibri"/>
                        <a:cs typeface="Arial" panose="020B0604020202020204" pitchFamily="34" charset="0"/>
                      </a:endParaRPr>
                    </a:p>
                  </a:txBody>
                  <a:tcPr marL="68580" marR="68580" marT="0" marB="0"/>
                </a:tc>
              </a:tr>
              <a:tr h="306161">
                <a:tc>
                  <a:txBody>
                    <a:bodyPr/>
                    <a:lstStyle/>
                    <a:p>
                      <a:pPr marL="0" marR="0">
                        <a:lnSpc>
                          <a:spcPct val="115000"/>
                        </a:lnSpc>
                        <a:spcBef>
                          <a:spcPts val="0"/>
                        </a:spcBef>
                        <a:spcAft>
                          <a:spcPts val="0"/>
                        </a:spcAft>
                      </a:pPr>
                      <a:r>
                        <a:rPr lang="en-US" sz="1200">
                          <a:solidFill>
                            <a:schemeClr val="tx2">
                              <a:lumMod val="75000"/>
                            </a:schemeClr>
                          </a:solidFill>
                          <a:effectLst/>
                          <a:latin typeface="Arial" panose="020B0604020202020204" pitchFamily="34" charset="0"/>
                          <a:cs typeface="Arial" panose="020B0604020202020204" pitchFamily="34" charset="0"/>
                        </a:rPr>
                        <a:t> </a:t>
                      </a:r>
                      <a:endParaRPr lang="en-US" sz="1200">
                        <a:solidFill>
                          <a:schemeClr val="tx2">
                            <a:lumMod val="75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2">
                              <a:lumMod val="75000"/>
                            </a:schemeClr>
                          </a:solidFill>
                          <a:effectLst/>
                          <a:latin typeface="Arial" panose="020B0604020202020204" pitchFamily="34" charset="0"/>
                          <a:cs typeface="Arial" panose="020B0604020202020204" pitchFamily="34" charset="0"/>
                        </a:rPr>
                        <a:t>10</a:t>
                      </a:r>
                      <a:endParaRPr lang="en-US" sz="1200" dirty="0">
                        <a:solidFill>
                          <a:schemeClr val="tx2">
                            <a:lumMod val="75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2">
                              <a:lumMod val="75000"/>
                            </a:schemeClr>
                          </a:solidFill>
                          <a:effectLst/>
                          <a:latin typeface="Arial" panose="020B0604020202020204" pitchFamily="34" charset="0"/>
                          <a:cs typeface="Arial" panose="020B0604020202020204" pitchFamily="34" charset="0"/>
                        </a:rPr>
                        <a:t>10</a:t>
                      </a:r>
                      <a:endParaRPr lang="en-US" sz="1200" dirty="0">
                        <a:solidFill>
                          <a:schemeClr val="tx2">
                            <a:lumMod val="75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2">
                              <a:lumMod val="75000"/>
                            </a:schemeClr>
                          </a:solidFill>
                          <a:effectLst/>
                          <a:latin typeface="Arial" panose="020B0604020202020204" pitchFamily="34" charset="0"/>
                          <a:cs typeface="Arial" panose="020B0604020202020204" pitchFamily="34" charset="0"/>
                        </a:rPr>
                        <a:t>20</a:t>
                      </a:r>
                      <a:endParaRPr lang="en-US" sz="1200" dirty="0">
                        <a:solidFill>
                          <a:schemeClr val="tx2">
                            <a:lumMod val="75000"/>
                          </a:schemeClr>
                        </a:solidFill>
                        <a:effectLst/>
                        <a:latin typeface="Arial" panose="020B0604020202020204" pitchFamily="34" charset="0"/>
                        <a:ea typeface="Calibri"/>
                        <a:cs typeface="Arial" panose="020B0604020202020204" pitchFamily="34" charset="0"/>
                      </a:endParaRPr>
                    </a:p>
                  </a:txBody>
                  <a:tcPr marL="68580" marR="68580" marT="0" marB="0"/>
                </a:tc>
              </a:tr>
              <a:tr h="306161">
                <a:tc>
                  <a:txBody>
                    <a:bodyPr/>
                    <a:lstStyle/>
                    <a:p>
                      <a:pPr marL="0" marR="0">
                        <a:lnSpc>
                          <a:spcPct val="115000"/>
                        </a:lnSpc>
                        <a:spcBef>
                          <a:spcPts val="0"/>
                        </a:spcBef>
                        <a:spcAft>
                          <a:spcPts val="0"/>
                        </a:spcAft>
                      </a:pPr>
                      <a:r>
                        <a:rPr lang="en-US" sz="1200">
                          <a:solidFill>
                            <a:schemeClr val="tx2">
                              <a:lumMod val="75000"/>
                            </a:schemeClr>
                          </a:solidFill>
                          <a:effectLst/>
                          <a:latin typeface="Arial" panose="020B0604020202020204" pitchFamily="34" charset="0"/>
                          <a:cs typeface="Arial" panose="020B0604020202020204" pitchFamily="34" charset="0"/>
                        </a:rPr>
                        <a:t>Percentage</a:t>
                      </a:r>
                      <a:endParaRPr lang="en-US" sz="1200">
                        <a:solidFill>
                          <a:schemeClr val="tx2">
                            <a:lumMod val="75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2">
                              <a:lumMod val="75000"/>
                            </a:schemeClr>
                          </a:solidFill>
                          <a:effectLst/>
                          <a:latin typeface="Arial" panose="020B0604020202020204" pitchFamily="34" charset="0"/>
                          <a:cs typeface="Arial" panose="020B0604020202020204" pitchFamily="34" charset="0"/>
                        </a:rPr>
                        <a:t>50%</a:t>
                      </a:r>
                      <a:endParaRPr lang="en-US" sz="1200" dirty="0">
                        <a:solidFill>
                          <a:schemeClr val="tx2">
                            <a:lumMod val="75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2">
                              <a:lumMod val="75000"/>
                            </a:schemeClr>
                          </a:solidFill>
                          <a:effectLst/>
                          <a:latin typeface="Arial" panose="020B0604020202020204" pitchFamily="34" charset="0"/>
                          <a:cs typeface="Arial" panose="020B0604020202020204" pitchFamily="34" charset="0"/>
                        </a:rPr>
                        <a:t>50%</a:t>
                      </a:r>
                      <a:endParaRPr lang="en-US" sz="1200" dirty="0">
                        <a:solidFill>
                          <a:schemeClr val="tx2">
                            <a:lumMod val="75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tx2">
                              <a:lumMod val="75000"/>
                            </a:schemeClr>
                          </a:solidFill>
                          <a:effectLst/>
                          <a:latin typeface="Arial" panose="020B0604020202020204" pitchFamily="34" charset="0"/>
                          <a:cs typeface="Arial" panose="020B0604020202020204" pitchFamily="34" charset="0"/>
                        </a:rPr>
                        <a:t>100%</a:t>
                      </a:r>
                      <a:endParaRPr lang="en-US" sz="1200" dirty="0">
                        <a:solidFill>
                          <a:schemeClr val="tx2">
                            <a:lumMod val="75000"/>
                          </a:schemeClr>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8" name="Rectangle 7"/>
          <p:cNvSpPr/>
          <p:nvPr/>
        </p:nvSpPr>
        <p:spPr>
          <a:xfrm>
            <a:off x="4494512" y="1904999"/>
            <a:ext cx="4094462" cy="289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r>
              <a:rPr lang="en-US" sz="1400" b="1" dirty="0">
                <a:solidFill>
                  <a:schemeClr val="tx2">
                    <a:lumMod val="75000"/>
                  </a:schemeClr>
                </a:solidFill>
                <a:cs typeface="Arial" panose="020B0604020202020204" pitchFamily="34" charset="0"/>
              </a:rPr>
              <a:t>Funding Structure:  </a:t>
            </a:r>
            <a:r>
              <a:rPr lang="en-US" sz="1400" dirty="0">
                <a:solidFill>
                  <a:schemeClr val="tx2">
                    <a:lumMod val="75000"/>
                  </a:schemeClr>
                </a:solidFill>
                <a:cs typeface="Arial" panose="020B0604020202020204" pitchFamily="34" charset="0"/>
              </a:rPr>
              <a:t>Loan to combine with technical assistance to build capacities of </a:t>
            </a:r>
            <a:r>
              <a:rPr lang="en-US" sz="1400" dirty="0" err="1">
                <a:solidFill>
                  <a:schemeClr val="tx2">
                    <a:lumMod val="75000"/>
                  </a:schemeClr>
                </a:solidFill>
                <a:cs typeface="Arial" panose="020B0604020202020204" pitchFamily="34" charset="0"/>
              </a:rPr>
              <a:t>Bancóldex</a:t>
            </a:r>
            <a:r>
              <a:rPr lang="en-US" sz="1400" dirty="0">
                <a:solidFill>
                  <a:schemeClr val="tx2">
                    <a:lumMod val="75000"/>
                  </a:schemeClr>
                </a:solidFill>
                <a:cs typeface="Arial" panose="020B0604020202020204" pitchFamily="34" charset="0"/>
              </a:rPr>
              <a:t>, LFIs and other relevant market actors on the structuring, financing, monitoring and evaluation of competitiveness-enhancing, EE projects. The credit line through CTF funds will be provided by </a:t>
            </a:r>
            <a:r>
              <a:rPr lang="en-US" sz="1400" dirty="0" err="1">
                <a:solidFill>
                  <a:schemeClr val="tx2">
                    <a:lumMod val="75000"/>
                  </a:schemeClr>
                </a:solidFill>
                <a:cs typeface="Arial" panose="020B0604020202020204" pitchFamily="34" charset="0"/>
              </a:rPr>
              <a:t>Bancóldex</a:t>
            </a:r>
            <a:r>
              <a:rPr lang="en-US" sz="1400" dirty="0">
                <a:solidFill>
                  <a:schemeClr val="tx2">
                    <a:lumMod val="75000"/>
                  </a:schemeClr>
                </a:solidFill>
                <a:cs typeface="Arial" panose="020B0604020202020204" pitchFamily="34" charset="0"/>
              </a:rPr>
              <a:t> to eligible LFIs so that they, in turn, can offer sub-loans at adequate terms and conditions to eligible hotels and clinics/hospital for the financing of eligible EE investment projects. ) </a:t>
            </a:r>
            <a:r>
              <a:rPr lang="en-US" sz="1400" dirty="0" err="1">
                <a:solidFill>
                  <a:schemeClr val="tx2">
                    <a:lumMod val="75000"/>
                  </a:schemeClr>
                </a:solidFill>
                <a:cs typeface="Arial" panose="020B0604020202020204" pitchFamily="34" charset="0"/>
              </a:rPr>
              <a:t>Bancóldex</a:t>
            </a:r>
            <a:r>
              <a:rPr lang="en-US" sz="1400" dirty="0">
                <a:solidFill>
                  <a:schemeClr val="tx2">
                    <a:lumMod val="75000"/>
                  </a:schemeClr>
                </a:solidFill>
                <a:cs typeface="Arial" panose="020B0604020202020204" pitchFamily="34" charset="0"/>
              </a:rPr>
              <a:t> will assume the risks of the LFIs; and the LFIs would assume the sub-borrower’s project risks.</a:t>
            </a:r>
            <a:endParaRPr lang="en-US" sz="1200" dirty="0" smtClean="0">
              <a:solidFill>
                <a:schemeClr val="tx2">
                  <a:lumMod val="75000"/>
                </a:schemeClr>
              </a:solidFill>
              <a:cs typeface="Arial"/>
            </a:endParaRPr>
          </a:p>
        </p:txBody>
      </p:sp>
    </p:spTree>
    <p:extLst>
      <p:ext uri="{BB962C8B-B14F-4D97-AF65-F5344CB8AC3E}">
        <p14:creationId xmlns:p14="http://schemas.microsoft.com/office/powerpoint/2010/main" val="159631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56454" y="528935"/>
            <a:ext cx="6066212" cy="461665"/>
          </a:xfrm>
          <a:prstGeom prst="rect">
            <a:avLst/>
          </a:prstGeom>
        </p:spPr>
        <p:txBody>
          <a:bodyPr wrap="none">
            <a:spAutoFit/>
          </a:bodyPr>
          <a:lstStyle/>
          <a:p>
            <a:r>
              <a:rPr lang="en-US" sz="2400" b="1" dirty="0" smtClean="0">
                <a:solidFill>
                  <a:schemeClr val="tx2">
                    <a:lumMod val="75000"/>
                  </a:schemeClr>
                </a:solidFill>
                <a:cs typeface="Arial"/>
              </a:rPr>
              <a:t>CIF EXPERIENCE: National Development Banks</a:t>
            </a:r>
            <a:endParaRPr lang="en-US" sz="2400" b="1" dirty="0">
              <a:solidFill>
                <a:schemeClr val="tx2">
                  <a:lumMod val="75000"/>
                </a:schemeClr>
              </a:solidFill>
              <a:cs typeface="Arial"/>
            </a:endParaRPr>
          </a:p>
        </p:txBody>
      </p:sp>
      <p:sp>
        <p:nvSpPr>
          <p:cNvPr id="11" name="Rectangle 10"/>
          <p:cNvSpPr/>
          <p:nvPr/>
        </p:nvSpPr>
        <p:spPr>
          <a:xfrm>
            <a:off x="381000" y="1295400"/>
            <a:ext cx="8519200" cy="457200"/>
          </a:xfrm>
          <a:prstGeom prst="rect">
            <a:avLst/>
          </a:prstGeom>
          <a:solidFill>
            <a:srgbClr val="30A3B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91440" rtlCol="0" anchor="t" anchorCtr="0"/>
          <a:lstStyle/>
          <a:p>
            <a:pPr algn="ctr"/>
            <a:r>
              <a:rPr lang="en-US" b="1" dirty="0">
                <a:solidFill>
                  <a:schemeClr val="tx2">
                    <a:lumMod val="75000"/>
                  </a:schemeClr>
                </a:solidFill>
                <a:cs typeface="Arial"/>
              </a:rPr>
              <a:t>Colombia: Energy Efficiency Financing Program for the Services Sector</a:t>
            </a:r>
          </a:p>
        </p:txBody>
      </p:sp>
      <p:pic>
        <p:nvPicPr>
          <p:cNvPr id="9" name="Picture 8"/>
          <p:cNvPicPr/>
          <p:nvPr/>
        </p:nvPicPr>
        <p:blipFill rotWithShape="1">
          <a:blip r:embed="rId2"/>
          <a:srcRect t="16893" b="45391"/>
          <a:stretch/>
        </p:blipFill>
        <p:spPr>
          <a:xfrm>
            <a:off x="2590800" y="1914525"/>
            <a:ext cx="6292927" cy="2329593"/>
          </a:xfrm>
          <a:prstGeom prst="rect">
            <a:avLst/>
          </a:prstGeom>
        </p:spPr>
      </p:pic>
      <p:pic>
        <p:nvPicPr>
          <p:cNvPr id="10" name="Picture 9"/>
          <p:cNvPicPr/>
          <p:nvPr/>
        </p:nvPicPr>
        <p:blipFill rotWithShape="1">
          <a:blip r:embed="rId2"/>
          <a:srcRect t="61756"/>
          <a:stretch/>
        </p:blipFill>
        <p:spPr>
          <a:xfrm>
            <a:off x="2607274" y="4267200"/>
            <a:ext cx="6292926" cy="2362200"/>
          </a:xfrm>
          <a:prstGeom prst="rect">
            <a:avLst/>
          </a:prstGeom>
        </p:spPr>
      </p:pic>
      <p:sp>
        <p:nvSpPr>
          <p:cNvPr id="14" name="Rectangle 13"/>
          <p:cNvSpPr/>
          <p:nvPr/>
        </p:nvSpPr>
        <p:spPr>
          <a:xfrm>
            <a:off x="381000" y="1914525"/>
            <a:ext cx="2133599" cy="23295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pPr algn="ctr"/>
            <a:endParaRPr lang="en-US" sz="1400" dirty="0" smtClean="0">
              <a:solidFill>
                <a:schemeClr val="tx2">
                  <a:lumMod val="75000"/>
                </a:schemeClr>
              </a:solidFill>
              <a:cs typeface="Arial" panose="020B0604020202020204" pitchFamily="34" charset="0"/>
            </a:endParaRPr>
          </a:p>
          <a:p>
            <a:pPr algn="ctr"/>
            <a:endParaRPr lang="en-US" sz="1400" dirty="0">
              <a:solidFill>
                <a:schemeClr val="tx2">
                  <a:lumMod val="75000"/>
                </a:schemeClr>
              </a:solidFill>
              <a:cs typeface="Arial" panose="020B0604020202020204" pitchFamily="34" charset="0"/>
            </a:endParaRPr>
          </a:p>
          <a:p>
            <a:pPr algn="ctr"/>
            <a:r>
              <a:rPr lang="en-US" sz="1400" dirty="0" smtClean="0">
                <a:solidFill>
                  <a:schemeClr val="tx2">
                    <a:lumMod val="75000"/>
                  </a:schemeClr>
                </a:solidFill>
                <a:cs typeface="Arial" panose="020B0604020202020204" pitchFamily="34" charset="0"/>
              </a:rPr>
              <a:t>Trajectory of direct reduced GHG emissions that would result from the proposed CTF program</a:t>
            </a:r>
            <a:endParaRPr lang="en-US" sz="1400" dirty="0">
              <a:solidFill>
                <a:schemeClr val="tx2">
                  <a:lumMod val="75000"/>
                </a:schemeClr>
              </a:solidFill>
              <a:cs typeface="Arial" panose="020B0604020202020204" pitchFamily="34" charset="0"/>
            </a:endParaRPr>
          </a:p>
          <a:p>
            <a:endParaRPr lang="en-US" sz="1200" dirty="0" smtClean="0">
              <a:solidFill>
                <a:schemeClr val="tx2">
                  <a:lumMod val="75000"/>
                </a:schemeClr>
              </a:solidFill>
              <a:cs typeface="Arial"/>
            </a:endParaRPr>
          </a:p>
        </p:txBody>
      </p:sp>
      <p:sp>
        <p:nvSpPr>
          <p:cNvPr id="15" name="Rectangle 14"/>
          <p:cNvSpPr/>
          <p:nvPr/>
        </p:nvSpPr>
        <p:spPr>
          <a:xfrm>
            <a:off x="381000" y="4283503"/>
            <a:ext cx="2133599" cy="23295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pPr algn="ctr"/>
            <a:endParaRPr lang="en-US" sz="1400" dirty="0" smtClean="0">
              <a:solidFill>
                <a:schemeClr val="tx2">
                  <a:lumMod val="75000"/>
                </a:schemeClr>
              </a:solidFill>
              <a:cs typeface="Arial" panose="020B0604020202020204" pitchFamily="34" charset="0"/>
            </a:endParaRPr>
          </a:p>
          <a:p>
            <a:pPr algn="ctr"/>
            <a:endParaRPr lang="en-US" sz="1400" dirty="0">
              <a:solidFill>
                <a:schemeClr val="tx2">
                  <a:lumMod val="75000"/>
                </a:schemeClr>
              </a:solidFill>
              <a:cs typeface="Arial" panose="020B0604020202020204" pitchFamily="34" charset="0"/>
            </a:endParaRPr>
          </a:p>
          <a:p>
            <a:pPr algn="ctr"/>
            <a:r>
              <a:rPr lang="en-US" sz="1400" dirty="0" smtClean="0">
                <a:solidFill>
                  <a:schemeClr val="tx2">
                    <a:lumMod val="75000"/>
                  </a:schemeClr>
                </a:solidFill>
                <a:cs typeface="Arial" panose="020B0604020202020204" pitchFamily="34" charset="0"/>
              </a:rPr>
              <a:t>Trajectory of direct reduced GHG emissions that would result if the proposed CTF project was replicated throughout the entire services sector of Colombia</a:t>
            </a:r>
            <a:endParaRPr lang="en-US" sz="1400" dirty="0">
              <a:solidFill>
                <a:schemeClr val="tx2">
                  <a:lumMod val="75000"/>
                </a:schemeClr>
              </a:solidFill>
              <a:cs typeface="Arial" panose="020B0604020202020204" pitchFamily="34" charset="0"/>
            </a:endParaRPr>
          </a:p>
          <a:p>
            <a:endParaRPr lang="en-US" sz="1200" dirty="0" smtClean="0">
              <a:solidFill>
                <a:schemeClr val="tx2">
                  <a:lumMod val="75000"/>
                </a:schemeClr>
              </a:solidFill>
              <a:cs typeface="Arial"/>
            </a:endParaRPr>
          </a:p>
        </p:txBody>
      </p:sp>
    </p:spTree>
    <p:extLst>
      <p:ext uri="{BB962C8B-B14F-4D97-AF65-F5344CB8AC3E}">
        <p14:creationId xmlns:p14="http://schemas.microsoft.com/office/powerpoint/2010/main" val="292829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27879" y="298102"/>
            <a:ext cx="5915402" cy="461665"/>
          </a:xfrm>
          <a:prstGeom prst="rect">
            <a:avLst/>
          </a:prstGeom>
        </p:spPr>
        <p:txBody>
          <a:bodyPr wrap="none">
            <a:spAutoFit/>
          </a:bodyPr>
          <a:lstStyle/>
          <a:p>
            <a:r>
              <a:rPr lang="en-US" sz="2000" b="1" dirty="0" smtClean="0">
                <a:solidFill>
                  <a:schemeClr val="tx2">
                    <a:lumMod val="75000"/>
                  </a:schemeClr>
                </a:solidFill>
                <a:latin typeface="Arial"/>
                <a:cs typeface="Arial"/>
              </a:rPr>
              <a:t>CIF </a:t>
            </a:r>
            <a:r>
              <a:rPr lang="en-US" sz="2400" b="1" dirty="0" smtClean="0">
                <a:solidFill>
                  <a:schemeClr val="tx2">
                    <a:lumMod val="75000"/>
                  </a:schemeClr>
                </a:solidFill>
                <a:cs typeface="Arial"/>
              </a:rPr>
              <a:t>EXPERIENCE</a:t>
            </a:r>
            <a:r>
              <a:rPr lang="en-US" sz="2000" b="1" dirty="0" smtClean="0">
                <a:solidFill>
                  <a:schemeClr val="tx2">
                    <a:lumMod val="75000"/>
                  </a:schemeClr>
                </a:solidFill>
                <a:latin typeface="Arial"/>
                <a:cs typeface="Arial"/>
              </a:rPr>
              <a:t>: National Development Banks</a:t>
            </a:r>
            <a:endParaRPr lang="en-US" sz="2000" b="1" dirty="0">
              <a:solidFill>
                <a:schemeClr val="tx2">
                  <a:lumMod val="75000"/>
                </a:schemeClr>
              </a:solidFill>
              <a:latin typeface="Arial"/>
              <a:cs typeface="Arial"/>
            </a:endParaRPr>
          </a:p>
        </p:txBody>
      </p:sp>
      <p:sp>
        <p:nvSpPr>
          <p:cNvPr id="11" name="Rectangle 10"/>
          <p:cNvSpPr/>
          <p:nvPr/>
        </p:nvSpPr>
        <p:spPr>
          <a:xfrm>
            <a:off x="381000" y="1295400"/>
            <a:ext cx="8188924" cy="762000"/>
          </a:xfrm>
          <a:prstGeom prst="rect">
            <a:avLst/>
          </a:prstGeom>
          <a:solidFill>
            <a:srgbClr val="30A3B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91440" rtlCol="0" anchor="t" anchorCtr="0"/>
          <a:lstStyle/>
          <a:p>
            <a:pPr algn="ctr"/>
            <a:r>
              <a:rPr lang="en-US" b="1" dirty="0">
                <a:solidFill>
                  <a:schemeClr val="tx2">
                    <a:lumMod val="75000"/>
                  </a:schemeClr>
                </a:solidFill>
                <a:cs typeface="Arial"/>
              </a:rPr>
              <a:t>Colombia: </a:t>
            </a:r>
            <a:r>
              <a:rPr lang="en-US" b="1" dirty="0" smtClean="0">
                <a:solidFill>
                  <a:schemeClr val="tx2">
                    <a:lumMod val="75000"/>
                  </a:schemeClr>
                </a:solidFill>
                <a:cs typeface="Arial"/>
              </a:rPr>
              <a:t>Technological Transformation Program for Bogota’s Integrated Public Transport System</a:t>
            </a:r>
            <a:endParaRPr lang="en-US" b="1" dirty="0">
              <a:solidFill>
                <a:schemeClr val="tx2">
                  <a:lumMod val="75000"/>
                </a:schemeClr>
              </a:solidFill>
              <a:cs typeface="Arial"/>
            </a:endParaRPr>
          </a:p>
        </p:txBody>
      </p:sp>
      <p:sp>
        <p:nvSpPr>
          <p:cNvPr id="13" name="Rectangle 12"/>
          <p:cNvSpPr/>
          <p:nvPr/>
        </p:nvSpPr>
        <p:spPr>
          <a:xfrm>
            <a:off x="391813" y="2286000"/>
            <a:ext cx="3570587"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r>
              <a:rPr lang="en-US" sz="1400" b="1" dirty="0">
                <a:solidFill>
                  <a:schemeClr val="tx2">
                    <a:lumMod val="75000"/>
                  </a:schemeClr>
                </a:solidFill>
                <a:cs typeface="Arial" panose="020B0604020202020204" pitchFamily="34" charset="0"/>
              </a:rPr>
              <a:t>Other Financing: </a:t>
            </a:r>
            <a:r>
              <a:rPr lang="en-US" sz="1400" dirty="0">
                <a:solidFill>
                  <a:schemeClr val="tx2">
                    <a:lumMod val="75000"/>
                  </a:schemeClr>
                </a:solidFill>
                <a:cs typeface="Arial" panose="020B0604020202020204" pitchFamily="34" charset="0"/>
              </a:rPr>
              <a:t>$40 million (estimated leverage)</a:t>
            </a:r>
          </a:p>
          <a:p>
            <a:endParaRPr lang="en-US" sz="1400" dirty="0">
              <a:solidFill>
                <a:schemeClr val="tx2">
                  <a:lumMod val="75000"/>
                </a:schemeClr>
              </a:solidFill>
              <a:cs typeface="Arial" panose="020B0604020202020204" pitchFamily="34" charset="0"/>
            </a:endParaRPr>
          </a:p>
          <a:p>
            <a:r>
              <a:rPr lang="en-US" sz="1400" b="1" dirty="0">
                <a:solidFill>
                  <a:schemeClr val="tx2">
                    <a:lumMod val="75000"/>
                  </a:schemeClr>
                </a:solidFill>
                <a:cs typeface="Arial" panose="020B0604020202020204" pitchFamily="34" charset="0"/>
              </a:rPr>
              <a:t>MDB Partner: </a:t>
            </a:r>
            <a:r>
              <a:rPr lang="en-US" sz="1400" dirty="0">
                <a:solidFill>
                  <a:schemeClr val="tx2">
                    <a:lumMod val="75000"/>
                  </a:schemeClr>
                </a:solidFill>
                <a:cs typeface="Arial" panose="020B0604020202020204" pitchFamily="34" charset="0"/>
              </a:rPr>
              <a:t>Inter-American Development Bank</a:t>
            </a:r>
          </a:p>
          <a:p>
            <a:endParaRPr lang="en-US" sz="1400" dirty="0">
              <a:solidFill>
                <a:schemeClr val="tx2">
                  <a:lumMod val="75000"/>
                </a:schemeClr>
              </a:solidFill>
              <a:cs typeface="Arial" panose="020B0604020202020204" pitchFamily="34" charset="0"/>
            </a:endParaRPr>
          </a:p>
          <a:p>
            <a:r>
              <a:rPr lang="en-US" sz="1400" b="1" dirty="0">
                <a:solidFill>
                  <a:schemeClr val="tx2">
                    <a:lumMod val="75000"/>
                  </a:schemeClr>
                </a:solidFill>
                <a:cs typeface="Arial" panose="020B0604020202020204" pitchFamily="34" charset="0"/>
              </a:rPr>
              <a:t>Implementing NDB:   </a:t>
            </a:r>
            <a:r>
              <a:rPr lang="en-US" sz="1400" dirty="0" err="1">
                <a:solidFill>
                  <a:schemeClr val="tx2">
                    <a:lumMod val="75000"/>
                  </a:schemeClr>
                </a:solidFill>
                <a:cs typeface="Arial" panose="020B0604020202020204" pitchFamily="34" charset="0"/>
              </a:rPr>
              <a:t>Bancóldex</a:t>
            </a:r>
            <a:r>
              <a:rPr lang="en-US" sz="1400" dirty="0">
                <a:solidFill>
                  <a:schemeClr val="tx2">
                    <a:lumMod val="75000"/>
                  </a:schemeClr>
                </a:solidFill>
                <a:cs typeface="Arial" panose="020B0604020202020204" pitchFamily="34" charset="0"/>
              </a:rPr>
              <a:t> (</a:t>
            </a:r>
            <a:r>
              <a:rPr lang="en-US" sz="1400" dirty="0" err="1">
                <a:solidFill>
                  <a:schemeClr val="tx2">
                    <a:lumMod val="75000"/>
                  </a:schemeClr>
                </a:solidFill>
                <a:cs typeface="Arial" panose="020B0604020202020204" pitchFamily="34" charset="0"/>
              </a:rPr>
              <a:t>Banco</a:t>
            </a:r>
            <a:r>
              <a:rPr lang="en-US" sz="1400" dirty="0">
                <a:solidFill>
                  <a:schemeClr val="tx2">
                    <a:lumMod val="75000"/>
                  </a:schemeClr>
                </a:solidFill>
                <a:cs typeface="Arial" panose="020B0604020202020204" pitchFamily="34" charset="0"/>
              </a:rPr>
              <a:t> </a:t>
            </a:r>
            <a:r>
              <a:rPr lang="en-US" sz="1400" dirty="0" err="1">
                <a:solidFill>
                  <a:schemeClr val="tx2">
                    <a:lumMod val="75000"/>
                  </a:schemeClr>
                </a:solidFill>
                <a:cs typeface="Arial" panose="020B0604020202020204" pitchFamily="34" charset="0"/>
              </a:rPr>
              <a:t>Colombiano</a:t>
            </a:r>
            <a:r>
              <a:rPr lang="en-US" sz="1400" dirty="0">
                <a:solidFill>
                  <a:schemeClr val="tx2">
                    <a:lumMod val="75000"/>
                  </a:schemeClr>
                </a:solidFill>
                <a:cs typeface="Arial" panose="020B0604020202020204" pitchFamily="34" charset="0"/>
              </a:rPr>
              <a:t> de </a:t>
            </a:r>
            <a:r>
              <a:rPr lang="en-US" sz="1400" dirty="0" err="1">
                <a:solidFill>
                  <a:schemeClr val="tx2">
                    <a:lumMod val="75000"/>
                  </a:schemeClr>
                </a:solidFill>
                <a:cs typeface="Arial" panose="020B0604020202020204" pitchFamily="34" charset="0"/>
              </a:rPr>
              <a:t>Desarrollo</a:t>
            </a:r>
            <a:r>
              <a:rPr lang="en-US" sz="1400" dirty="0">
                <a:solidFill>
                  <a:schemeClr val="tx2">
                    <a:lumMod val="75000"/>
                  </a:schemeClr>
                </a:solidFill>
                <a:cs typeface="Arial" panose="020B0604020202020204" pitchFamily="34" charset="0"/>
              </a:rPr>
              <a:t> </a:t>
            </a:r>
            <a:r>
              <a:rPr lang="en-US" sz="1400" dirty="0" err="1">
                <a:solidFill>
                  <a:schemeClr val="tx2">
                    <a:lumMod val="75000"/>
                  </a:schemeClr>
                </a:solidFill>
                <a:cs typeface="Arial" panose="020B0604020202020204" pitchFamily="34" charset="0"/>
              </a:rPr>
              <a:t>Empresarial</a:t>
            </a:r>
            <a:r>
              <a:rPr lang="en-US" sz="1400" dirty="0">
                <a:solidFill>
                  <a:schemeClr val="tx2">
                    <a:lumMod val="75000"/>
                  </a:schemeClr>
                </a:solidFill>
                <a:cs typeface="Arial" panose="020B0604020202020204" pitchFamily="34" charset="0"/>
              </a:rPr>
              <a:t> y </a:t>
            </a:r>
            <a:r>
              <a:rPr lang="en-US" sz="1400" dirty="0" err="1">
                <a:solidFill>
                  <a:schemeClr val="tx2">
                    <a:lumMod val="75000"/>
                  </a:schemeClr>
                </a:solidFill>
                <a:cs typeface="Arial" panose="020B0604020202020204" pitchFamily="34" charset="0"/>
              </a:rPr>
              <a:t>Comercio</a:t>
            </a:r>
            <a:r>
              <a:rPr lang="en-US" sz="1400" dirty="0">
                <a:solidFill>
                  <a:schemeClr val="tx2">
                    <a:lumMod val="75000"/>
                  </a:schemeClr>
                </a:solidFill>
                <a:cs typeface="Arial" panose="020B0604020202020204" pitchFamily="34" charset="0"/>
              </a:rPr>
              <a:t> Exterior) [Colombian Bank for Business Development and Foreign Trade]</a:t>
            </a:r>
          </a:p>
          <a:p>
            <a:endParaRPr lang="en-US" sz="1200" dirty="0" smtClean="0">
              <a:solidFill>
                <a:schemeClr val="tx2">
                  <a:lumMod val="75000"/>
                </a:schemeClr>
              </a:solidFill>
              <a:cs typeface="Arial"/>
            </a:endParaRPr>
          </a:p>
        </p:txBody>
      </p:sp>
      <p:sp>
        <p:nvSpPr>
          <p:cNvPr id="8" name="Rectangle 7"/>
          <p:cNvSpPr/>
          <p:nvPr/>
        </p:nvSpPr>
        <p:spPr>
          <a:xfrm>
            <a:off x="4191000" y="2286000"/>
            <a:ext cx="4378924"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r>
              <a:rPr lang="en-US" sz="1400" b="1" dirty="0">
                <a:solidFill>
                  <a:schemeClr val="tx2">
                    <a:lumMod val="75000"/>
                  </a:schemeClr>
                </a:solidFill>
                <a:cs typeface="Arial" panose="020B0604020202020204" pitchFamily="34" charset="0"/>
              </a:rPr>
              <a:t>Funding Structure:  </a:t>
            </a:r>
            <a:r>
              <a:rPr lang="en-US" sz="1400" dirty="0">
                <a:solidFill>
                  <a:schemeClr val="tx2">
                    <a:lumMod val="75000"/>
                  </a:schemeClr>
                </a:solidFill>
                <a:cs typeface="Arial" panose="020B0604020202020204" pitchFamily="34" charset="0"/>
              </a:rPr>
              <a:t>The CTF funds will be channeled through </a:t>
            </a:r>
            <a:r>
              <a:rPr lang="en-US" sz="1400" dirty="0" err="1">
                <a:solidFill>
                  <a:schemeClr val="tx2">
                    <a:lumMod val="75000"/>
                  </a:schemeClr>
                </a:solidFill>
                <a:cs typeface="Arial" panose="020B0604020202020204" pitchFamily="34" charset="0"/>
              </a:rPr>
              <a:t>Bancóldex</a:t>
            </a:r>
            <a:r>
              <a:rPr lang="en-US" sz="1400" dirty="0">
                <a:solidFill>
                  <a:schemeClr val="tx2">
                    <a:lumMod val="75000"/>
                  </a:schemeClr>
                </a:solidFill>
                <a:cs typeface="Arial" panose="020B0604020202020204" pitchFamily="34" charset="0"/>
              </a:rPr>
              <a:t> to finance a series of sub-loans aimed at the acquisition of clean technology buses for the SITP. </a:t>
            </a:r>
            <a:r>
              <a:rPr lang="en-US" sz="1400" dirty="0" err="1">
                <a:solidFill>
                  <a:schemeClr val="tx2">
                    <a:lumMod val="75000"/>
                  </a:schemeClr>
                </a:solidFill>
                <a:cs typeface="Arial" panose="020B0604020202020204" pitchFamily="34" charset="0"/>
              </a:rPr>
              <a:t>Bancóldex</a:t>
            </a:r>
            <a:r>
              <a:rPr lang="en-US" sz="1400" dirty="0">
                <a:solidFill>
                  <a:schemeClr val="tx2">
                    <a:lumMod val="75000"/>
                  </a:schemeClr>
                </a:solidFill>
                <a:cs typeface="Arial" panose="020B0604020202020204" pitchFamily="34" charset="0"/>
              </a:rPr>
              <a:t> will be the source of financing for IFLs, which in turn will directly finance SITP concessionaires firms through credit lines. Under this program, </a:t>
            </a:r>
            <a:r>
              <a:rPr lang="en-US" sz="1400" dirty="0" err="1">
                <a:solidFill>
                  <a:schemeClr val="tx2">
                    <a:lumMod val="75000"/>
                  </a:schemeClr>
                </a:solidFill>
                <a:cs typeface="Arial" panose="020B0604020202020204" pitchFamily="34" charset="0"/>
              </a:rPr>
              <a:t>Bancóldex</a:t>
            </a:r>
            <a:r>
              <a:rPr lang="en-US" sz="1400" dirty="0">
                <a:solidFill>
                  <a:schemeClr val="tx2">
                    <a:lumMod val="75000"/>
                  </a:schemeClr>
                </a:solidFill>
                <a:cs typeface="Arial" panose="020B0604020202020204" pitchFamily="34" charset="0"/>
              </a:rPr>
              <a:t> and the IFLs will co-finance each one of the vehicles in equal parts. This means that the US$40 million of this program will leverage an equal amount, for a total of US$80 million. Funds will be offered with attractive financial conditions and will contribute to compensate the price difference regarding the starting cost of clean technologies.</a:t>
            </a:r>
            <a:endParaRPr lang="en-US" sz="1200" dirty="0">
              <a:solidFill>
                <a:schemeClr val="tx2">
                  <a:lumMod val="75000"/>
                </a:schemeClr>
              </a:solidFill>
              <a:cs typeface="Arial"/>
            </a:endParaRPr>
          </a:p>
        </p:txBody>
      </p:sp>
    </p:spTree>
    <p:extLst>
      <p:ext uri="{BB962C8B-B14F-4D97-AF65-F5344CB8AC3E}">
        <p14:creationId xmlns:p14="http://schemas.microsoft.com/office/powerpoint/2010/main" val="347570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295400" y="228600"/>
            <a:ext cx="7543800" cy="5334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Recent Developments</a:t>
            </a:r>
            <a:endParaRPr lang="en-US" sz="2400" b="1" dirty="0"/>
          </a:p>
        </p:txBody>
      </p:sp>
      <p:sp>
        <p:nvSpPr>
          <p:cNvPr id="11" name="Rectangle 10"/>
          <p:cNvSpPr/>
          <p:nvPr/>
        </p:nvSpPr>
        <p:spPr>
          <a:xfrm>
            <a:off x="1323975" y="1347787"/>
            <a:ext cx="2514600" cy="45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91440" rtlCol="0" anchor="t" anchorCtr="0"/>
          <a:lstStyle/>
          <a:p>
            <a:r>
              <a:rPr lang="en-US" sz="1200" b="1" dirty="0" smtClean="0">
                <a:solidFill>
                  <a:schemeClr val="tx1"/>
                </a:solidFill>
              </a:rPr>
              <a:t>June </a:t>
            </a:r>
            <a:r>
              <a:rPr lang="en-US" sz="1200" b="1" dirty="0">
                <a:solidFill>
                  <a:schemeClr val="tx1"/>
                </a:solidFill>
              </a:rPr>
              <a:t>2014:</a:t>
            </a:r>
            <a:r>
              <a:rPr lang="en-US" sz="1200" dirty="0">
                <a:solidFill>
                  <a:schemeClr val="tx1"/>
                </a:solidFill>
              </a:rPr>
              <a:t> </a:t>
            </a:r>
            <a:endParaRPr lang="en-US" sz="1200" dirty="0" smtClean="0">
              <a:solidFill>
                <a:schemeClr val="tx1"/>
              </a:solidFill>
            </a:endParaRPr>
          </a:p>
          <a:p>
            <a:r>
              <a:rPr lang="en-US" sz="1200" dirty="0" smtClean="0">
                <a:solidFill>
                  <a:schemeClr val="tx1"/>
                </a:solidFill>
              </a:rPr>
              <a:t>14 </a:t>
            </a:r>
            <a:r>
              <a:rPr lang="en-US" sz="1200" dirty="0">
                <a:solidFill>
                  <a:schemeClr val="tx1"/>
                </a:solidFill>
              </a:rPr>
              <a:t>new pilot countries selected for the SREP bringing total number to 27</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718" y="2595562"/>
            <a:ext cx="2209114" cy="22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114800" y="1347787"/>
            <a:ext cx="4648200" cy="45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91440" rtlCol="0" anchor="t" anchorCtr="0"/>
          <a:lstStyle/>
          <a:p>
            <a:r>
              <a:rPr lang="en-US" sz="1200" b="1" dirty="0">
                <a:solidFill>
                  <a:schemeClr val="tx1"/>
                </a:solidFill>
              </a:rPr>
              <a:t>CTF: Dedicated Private Sector </a:t>
            </a:r>
            <a:r>
              <a:rPr lang="en-US" sz="1200" b="1" dirty="0" smtClean="0">
                <a:solidFill>
                  <a:schemeClr val="tx1"/>
                </a:solidFill>
              </a:rPr>
              <a:t>Programs</a:t>
            </a:r>
          </a:p>
          <a:p>
            <a:r>
              <a:rPr lang="en-US" sz="1200" dirty="0" smtClean="0">
                <a:solidFill>
                  <a:schemeClr val="tx1"/>
                </a:solidFill>
              </a:rPr>
              <a:t>6 </a:t>
            </a:r>
            <a:r>
              <a:rPr lang="en-US" sz="1200" dirty="0">
                <a:solidFill>
                  <a:schemeClr val="tx1"/>
                </a:solidFill>
              </a:rPr>
              <a:t>approved programs for a total of </a:t>
            </a:r>
            <a:r>
              <a:rPr lang="en-US" sz="1200" b="1" dirty="0">
                <a:solidFill>
                  <a:schemeClr val="tx1"/>
                </a:solidFill>
              </a:rPr>
              <a:t>USD 508.5 </a:t>
            </a:r>
            <a:r>
              <a:rPr lang="en-US" sz="1200" b="1" dirty="0" smtClean="0">
                <a:solidFill>
                  <a:schemeClr val="tx1"/>
                </a:solidFill>
              </a:rPr>
              <a:t>million </a:t>
            </a:r>
          </a:p>
          <a:p>
            <a:pPr marL="285750" indent="-285750">
              <a:buFont typeface="Wingdings" panose="05000000000000000000" pitchFamily="2" charset="2"/>
              <a:buChar char="Ø"/>
            </a:pPr>
            <a:endParaRPr lang="en-US" sz="1200" dirty="0">
              <a:solidFill>
                <a:schemeClr val="tx1"/>
              </a:solidFill>
            </a:endParaRPr>
          </a:p>
          <a:p>
            <a:r>
              <a:rPr lang="en-US" sz="1200" b="1" u="sng" dirty="0" smtClean="0">
                <a:solidFill>
                  <a:schemeClr val="tx1"/>
                </a:solidFill>
              </a:rPr>
              <a:t>Phase </a:t>
            </a:r>
            <a:r>
              <a:rPr lang="en-US" sz="1200" b="1" u="sng" dirty="0">
                <a:solidFill>
                  <a:schemeClr val="tx1"/>
                </a:solidFill>
              </a:rPr>
              <a:t>I </a:t>
            </a:r>
            <a:endParaRPr lang="en-US" sz="1200" dirty="0" smtClean="0">
              <a:solidFill>
                <a:schemeClr val="tx1"/>
              </a:solidFill>
            </a:endParaRPr>
          </a:p>
          <a:p>
            <a:pPr marL="285750" indent="-285750">
              <a:buFont typeface="Arial" panose="020B0604020202020204" pitchFamily="34" charset="0"/>
              <a:buChar char="•"/>
            </a:pPr>
            <a:r>
              <a:rPr lang="en-US" sz="1200" b="1" i="1" dirty="0" smtClean="0">
                <a:solidFill>
                  <a:schemeClr val="tx1"/>
                </a:solidFill>
              </a:rPr>
              <a:t>Utility-Scale Renewable Energy </a:t>
            </a:r>
            <a:r>
              <a:rPr lang="en-US" sz="1200" dirty="0" smtClean="0">
                <a:solidFill>
                  <a:schemeClr val="tx1"/>
                </a:solidFill>
              </a:rPr>
              <a:t>(with a focus on utility-scale geothermal energy) USD 115 million </a:t>
            </a:r>
          </a:p>
          <a:p>
            <a:pPr marL="285750" indent="-285750">
              <a:buFont typeface="Arial" panose="020B0604020202020204" pitchFamily="34" charset="0"/>
              <a:buChar char="•"/>
            </a:pPr>
            <a:r>
              <a:rPr lang="en-US" sz="1200" b="1" i="1" dirty="0" smtClean="0">
                <a:solidFill>
                  <a:schemeClr val="tx1"/>
                </a:solidFill>
              </a:rPr>
              <a:t>Renewable </a:t>
            </a:r>
            <a:r>
              <a:rPr lang="en-US" sz="1200" b="1" i="1" dirty="0">
                <a:solidFill>
                  <a:schemeClr val="tx1"/>
                </a:solidFill>
              </a:rPr>
              <a:t>Energy Mini-Grids and Distributed Power Generation </a:t>
            </a:r>
            <a:r>
              <a:rPr lang="en-US" sz="1200" dirty="0">
                <a:solidFill>
                  <a:schemeClr val="tx1"/>
                </a:solidFill>
              </a:rPr>
              <a:t>USD 35 million </a:t>
            </a:r>
          </a:p>
          <a:p>
            <a:pPr marL="285750" indent="-285750">
              <a:buFont typeface="Wingdings" panose="05000000000000000000" pitchFamily="2" charset="2"/>
              <a:buChar char="Ø"/>
            </a:pPr>
            <a:endParaRPr lang="en-US" sz="1200" dirty="0" smtClean="0">
              <a:solidFill>
                <a:schemeClr val="tx1"/>
              </a:solidFill>
            </a:endParaRPr>
          </a:p>
          <a:p>
            <a:r>
              <a:rPr lang="en-US" sz="1200" b="1" u="sng" dirty="0" smtClean="0">
                <a:solidFill>
                  <a:schemeClr val="tx1"/>
                </a:solidFill>
              </a:rPr>
              <a:t>Phase II</a:t>
            </a:r>
            <a:endParaRPr lang="en-US" sz="1200" dirty="0">
              <a:solidFill>
                <a:schemeClr val="tx1"/>
              </a:solidFill>
            </a:endParaRPr>
          </a:p>
          <a:p>
            <a:pPr marL="285750" indent="-285750">
              <a:buFont typeface="Arial" panose="020B0604020202020204" pitchFamily="34" charset="0"/>
              <a:buChar char="•"/>
            </a:pPr>
            <a:r>
              <a:rPr lang="en-US" sz="1200" b="1" i="1" dirty="0" smtClean="0">
                <a:solidFill>
                  <a:schemeClr val="tx1"/>
                </a:solidFill>
              </a:rPr>
              <a:t>Utility-Scale </a:t>
            </a:r>
            <a:r>
              <a:rPr lang="en-US" sz="1200" b="1" i="1" dirty="0">
                <a:solidFill>
                  <a:schemeClr val="tx1"/>
                </a:solidFill>
              </a:rPr>
              <a:t>Renewable Energy </a:t>
            </a:r>
            <a:r>
              <a:rPr lang="en-US" sz="1200" dirty="0" smtClean="0">
                <a:solidFill>
                  <a:schemeClr val="tx1"/>
                </a:solidFill>
              </a:rPr>
              <a:t>(geothermal </a:t>
            </a:r>
            <a:r>
              <a:rPr lang="en-US" sz="1200" dirty="0">
                <a:solidFill>
                  <a:schemeClr val="tx1"/>
                </a:solidFill>
              </a:rPr>
              <a:t>energy) </a:t>
            </a:r>
            <a:r>
              <a:rPr lang="en-US" sz="1200" dirty="0" smtClean="0">
                <a:solidFill>
                  <a:schemeClr val="tx1"/>
                </a:solidFill>
              </a:rPr>
              <a:t>USD </a:t>
            </a:r>
            <a:r>
              <a:rPr lang="en-US" sz="1200" dirty="0">
                <a:solidFill>
                  <a:schemeClr val="tx1"/>
                </a:solidFill>
              </a:rPr>
              <a:t>120 million </a:t>
            </a:r>
          </a:p>
          <a:p>
            <a:pPr marL="285750" indent="-285750">
              <a:buFont typeface="Arial" panose="020B0604020202020204" pitchFamily="34" charset="0"/>
              <a:buChar char="•"/>
            </a:pPr>
            <a:r>
              <a:rPr lang="en-US" sz="1200" b="1" i="1" dirty="0" smtClean="0">
                <a:solidFill>
                  <a:schemeClr val="tx1"/>
                </a:solidFill>
              </a:rPr>
              <a:t>Renewable </a:t>
            </a:r>
            <a:r>
              <a:rPr lang="en-US" sz="1200" b="1" i="1" dirty="0">
                <a:solidFill>
                  <a:schemeClr val="tx1"/>
                </a:solidFill>
              </a:rPr>
              <a:t>Energy Mini-Grids and Distributed Power Generation </a:t>
            </a:r>
            <a:r>
              <a:rPr lang="en-US" sz="1200" dirty="0" smtClean="0">
                <a:solidFill>
                  <a:schemeClr val="tx1"/>
                </a:solidFill>
              </a:rPr>
              <a:t>53.5 million</a:t>
            </a:r>
          </a:p>
          <a:p>
            <a:pPr marL="285750" indent="-285750">
              <a:buFont typeface="Arial" panose="020B0604020202020204" pitchFamily="34" charset="0"/>
              <a:buChar char="•"/>
            </a:pPr>
            <a:r>
              <a:rPr lang="en-US" sz="1200" b="1" i="1" dirty="0" smtClean="0">
                <a:solidFill>
                  <a:schemeClr val="tx1"/>
                </a:solidFill>
              </a:rPr>
              <a:t>Mezzanine </a:t>
            </a:r>
            <a:r>
              <a:rPr lang="en-US" sz="1200" b="1" i="1" dirty="0">
                <a:solidFill>
                  <a:schemeClr val="tx1"/>
                </a:solidFill>
              </a:rPr>
              <a:t>Finance for Climate Change </a:t>
            </a:r>
            <a:r>
              <a:rPr lang="en-US" sz="1200" b="1" i="1" dirty="0" smtClean="0">
                <a:solidFill>
                  <a:schemeClr val="tx1"/>
                </a:solidFill>
              </a:rPr>
              <a:t>Program</a:t>
            </a:r>
            <a:r>
              <a:rPr lang="en-US" sz="1200" dirty="0" smtClean="0">
                <a:solidFill>
                  <a:schemeClr val="tx1"/>
                </a:solidFill>
              </a:rPr>
              <a:t> </a:t>
            </a:r>
            <a:r>
              <a:rPr lang="en-US" sz="1200" dirty="0">
                <a:solidFill>
                  <a:schemeClr val="tx1"/>
                </a:solidFill>
              </a:rPr>
              <a:t>USD 35 million</a:t>
            </a:r>
          </a:p>
          <a:p>
            <a:pPr marL="285750" indent="-285750">
              <a:buFont typeface="Arial" panose="020B0604020202020204" pitchFamily="34" charset="0"/>
              <a:buChar char="•"/>
            </a:pPr>
            <a:r>
              <a:rPr lang="en-US" sz="1200" b="1" i="1" dirty="0" smtClean="0">
                <a:solidFill>
                  <a:schemeClr val="tx1"/>
                </a:solidFill>
              </a:rPr>
              <a:t>Utility </a:t>
            </a:r>
            <a:r>
              <a:rPr lang="en-US" sz="1200" b="1" i="1" dirty="0">
                <a:solidFill>
                  <a:schemeClr val="tx1"/>
                </a:solidFill>
              </a:rPr>
              <a:t>Scale Renewable Energy </a:t>
            </a:r>
            <a:r>
              <a:rPr lang="en-US" sz="1200" dirty="0" smtClean="0">
                <a:solidFill>
                  <a:schemeClr val="tx1"/>
                </a:solidFill>
              </a:rPr>
              <a:t>(private </a:t>
            </a:r>
            <a:r>
              <a:rPr lang="en-US" sz="1200" dirty="0">
                <a:solidFill>
                  <a:schemeClr val="tx1"/>
                </a:solidFill>
              </a:rPr>
              <a:t>and early stage renewable energy power</a:t>
            </a:r>
            <a:r>
              <a:rPr lang="en-US" sz="1200" dirty="0" smtClean="0">
                <a:solidFill>
                  <a:schemeClr val="tx1"/>
                </a:solidFill>
              </a:rPr>
              <a:t>) </a:t>
            </a:r>
            <a:r>
              <a:rPr lang="en-US" sz="1200" dirty="0">
                <a:solidFill>
                  <a:schemeClr val="tx1"/>
                </a:solidFill>
              </a:rPr>
              <a:t>USD 35 million</a:t>
            </a:r>
          </a:p>
          <a:p>
            <a:pPr marL="285750" indent="-285750">
              <a:buFont typeface="Arial" panose="020B0604020202020204" pitchFamily="34" charset="0"/>
              <a:buChar char="•"/>
            </a:pPr>
            <a:r>
              <a:rPr lang="en-US" sz="1200" b="1" i="1" dirty="0" smtClean="0">
                <a:solidFill>
                  <a:schemeClr val="tx1"/>
                </a:solidFill>
              </a:rPr>
              <a:t>Utility </a:t>
            </a:r>
            <a:r>
              <a:rPr lang="en-US" sz="1200" b="1" i="1" dirty="0">
                <a:solidFill>
                  <a:schemeClr val="tx1"/>
                </a:solidFill>
              </a:rPr>
              <a:t>Scale Renewable Energy </a:t>
            </a:r>
            <a:r>
              <a:rPr lang="en-US" sz="1200" dirty="0" smtClean="0">
                <a:solidFill>
                  <a:schemeClr val="tx1"/>
                </a:solidFill>
              </a:rPr>
              <a:t>(solar PV) USD </a:t>
            </a:r>
            <a:r>
              <a:rPr lang="en-US" sz="1200" dirty="0">
                <a:solidFill>
                  <a:schemeClr val="tx1"/>
                </a:solidFill>
              </a:rPr>
              <a:t>95 million</a:t>
            </a:r>
          </a:p>
          <a:p>
            <a:pPr marL="285750" indent="-285750">
              <a:buFont typeface="Arial" panose="020B0604020202020204" pitchFamily="34" charset="0"/>
              <a:buChar char="•"/>
            </a:pPr>
            <a:r>
              <a:rPr lang="en-US" sz="1200" b="1" i="1" dirty="0" smtClean="0">
                <a:solidFill>
                  <a:schemeClr val="tx1"/>
                </a:solidFill>
              </a:rPr>
              <a:t>Energy </a:t>
            </a:r>
            <a:r>
              <a:rPr lang="en-US" sz="1200" b="1" i="1" dirty="0">
                <a:solidFill>
                  <a:schemeClr val="tx1"/>
                </a:solidFill>
              </a:rPr>
              <a:t>Efficiency and Self-Supply Renewable </a:t>
            </a:r>
            <a:r>
              <a:rPr lang="en-US" sz="1200" b="1" i="1" dirty="0" smtClean="0">
                <a:solidFill>
                  <a:schemeClr val="tx1"/>
                </a:solidFill>
              </a:rPr>
              <a:t>Energy</a:t>
            </a:r>
            <a:r>
              <a:rPr lang="en-US" sz="1200" dirty="0" smtClean="0">
                <a:solidFill>
                  <a:schemeClr val="tx1"/>
                </a:solidFill>
              </a:rPr>
              <a:t> </a:t>
            </a:r>
            <a:r>
              <a:rPr lang="en-US" sz="1200" dirty="0">
                <a:solidFill>
                  <a:schemeClr val="tx1"/>
                </a:solidFill>
              </a:rPr>
              <a:t>USD 20 million</a:t>
            </a:r>
          </a:p>
          <a:p>
            <a:endParaRPr lang="en-US" sz="1200" dirty="0" smtClean="0">
              <a:solidFill>
                <a:schemeClr val="tx1"/>
              </a:solidFill>
            </a:endParaRPr>
          </a:p>
          <a:p>
            <a:r>
              <a:rPr lang="en-US" sz="1200" b="1" dirty="0">
                <a:solidFill>
                  <a:schemeClr val="tx1"/>
                </a:solidFill>
              </a:rPr>
              <a:t>SCF: Private Sector Set Asides</a:t>
            </a:r>
          </a:p>
          <a:p>
            <a:r>
              <a:rPr lang="en-US" sz="1200" dirty="0">
                <a:solidFill>
                  <a:schemeClr val="tx1"/>
                </a:solidFill>
              </a:rPr>
              <a:t>21 total endorsed projects totaling approximately </a:t>
            </a:r>
            <a:r>
              <a:rPr lang="en-US" sz="1200" b="1" dirty="0">
                <a:solidFill>
                  <a:schemeClr val="tx1"/>
                </a:solidFill>
              </a:rPr>
              <a:t>USD 189 million</a:t>
            </a:r>
            <a:r>
              <a:rPr lang="en-US" sz="1200" dirty="0">
                <a:solidFill>
                  <a:schemeClr val="tx1"/>
                </a:solidFill>
              </a:rPr>
              <a:t> </a:t>
            </a:r>
          </a:p>
          <a:p>
            <a:endParaRPr lang="en-US" sz="1400" dirty="0">
              <a:solidFill>
                <a:schemeClr val="tx1"/>
              </a:solidFill>
            </a:endParaRPr>
          </a:p>
        </p:txBody>
      </p:sp>
    </p:spTree>
    <p:extLst>
      <p:ext uri="{BB962C8B-B14F-4D97-AF65-F5344CB8AC3E}">
        <p14:creationId xmlns:p14="http://schemas.microsoft.com/office/powerpoint/2010/main" val="215835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276350" y="342900"/>
            <a:ext cx="7543800" cy="5334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CIF Experience with NDBs</a:t>
            </a:r>
            <a:endParaRPr lang="en-US" sz="2400" b="1" dirty="0"/>
          </a:p>
        </p:txBody>
      </p:sp>
      <p:sp>
        <p:nvSpPr>
          <p:cNvPr id="7" name="Rectangle 6"/>
          <p:cNvSpPr/>
          <p:nvPr/>
        </p:nvSpPr>
        <p:spPr>
          <a:xfrm>
            <a:off x="685800" y="1447800"/>
            <a:ext cx="8001000" cy="365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91440" rtlCol="0" anchor="t" anchorCtr="0"/>
          <a:lstStyle/>
          <a:p>
            <a:pPr marL="171450" indent="-171450">
              <a:buFont typeface="Arial" panose="020B0604020202020204" pitchFamily="34" charset="0"/>
              <a:buChar char="•"/>
            </a:pPr>
            <a:r>
              <a:rPr lang="en-US" sz="1400" dirty="0" smtClean="0">
                <a:solidFill>
                  <a:schemeClr val="tx1"/>
                </a:solidFill>
              </a:rPr>
              <a:t>Engagement with local financial institutions (NDBs and commercial FI’s) still a small share of CIF portfolio</a:t>
            </a:r>
          </a:p>
          <a:p>
            <a:endParaRPr lang="en-US" sz="1400" dirty="0" smtClean="0">
              <a:solidFill>
                <a:schemeClr val="tx1"/>
              </a:solidFill>
            </a:endParaRPr>
          </a:p>
          <a:p>
            <a:pPr marL="171450" indent="-171450">
              <a:buFont typeface="Arial" panose="020B0604020202020204" pitchFamily="34" charset="0"/>
              <a:buChar char="•"/>
            </a:pPr>
            <a:r>
              <a:rPr lang="en-US" sz="1400" dirty="0" smtClean="0">
                <a:solidFill>
                  <a:schemeClr val="tx1"/>
                </a:solidFill>
              </a:rPr>
              <a:t>Most of the CIF NDBs portfolio concentrated in Latin America under IDB leadership</a:t>
            </a:r>
          </a:p>
          <a:p>
            <a:endParaRPr lang="en-US" sz="1400" dirty="0" smtClean="0">
              <a:solidFill>
                <a:schemeClr val="tx1"/>
              </a:solidFill>
            </a:endParaRPr>
          </a:p>
          <a:p>
            <a:pPr marL="171450" indent="-171450">
              <a:buFont typeface="Arial" panose="020B0604020202020204" pitchFamily="34" charset="0"/>
              <a:buChar char="•"/>
            </a:pPr>
            <a:r>
              <a:rPr lang="en-US" sz="1400" dirty="0" smtClean="0">
                <a:solidFill>
                  <a:schemeClr val="tx1"/>
                </a:solidFill>
              </a:rPr>
              <a:t>Engagement with only a few NDBs in middle-income countries (NAFINSA, </a:t>
            </a:r>
            <a:r>
              <a:rPr lang="en-US" sz="1400" dirty="0" err="1" smtClean="0">
                <a:solidFill>
                  <a:schemeClr val="tx1"/>
                </a:solidFill>
              </a:rPr>
              <a:t>Bancoldex</a:t>
            </a:r>
            <a:r>
              <a:rPr lang="en-US" sz="1400" dirty="0" smtClean="0">
                <a:solidFill>
                  <a:schemeClr val="tx1"/>
                </a:solidFill>
              </a:rPr>
              <a:t>, TKB)</a:t>
            </a:r>
          </a:p>
          <a:p>
            <a:pPr marL="171450" indent="-171450">
              <a:buFont typeface="Arial" panose="020B0604020202020204" pitchFamily="34" charset="0"/>
              <a:buChar char="•"/>
            </a:pPr>
            <a:endParaRPr lang="en-US" sz="1400" dirty="0">
              <a:solidFill>
                <a:schemeClr val="tx1"/>
              </a:solidFill>
            </a:endParaRPr>
          </a:p>
          <a:p>
            <a:r>
              <a:rPr lang="en-US" sz="1400" dirty="0" smtClean="0">
                <a:solidFill>
                  <a:schemeClr val="tx1"/>
                </a:solidFill>
              </a:rPr>
              <a:t>	While…</a:t>
            </a:r>
          </a:p>
          <a:p>
            <a:pPr marL="171450" indent="-171450">
              <a:buFont typeface="Arial" panose="020B0604020202020204" pitchFamily="34" charset="0"/>
              <a:buChar char="•"/>
            </a:pPr>
            <a:endParaRPr lang="en-US" sz="1400" dirty="0">
              <a:solidFill>
                <a:schemeClr val="tx1"/>
              </a:solidFill>
            </a:endParaRPr>
          </a:p>
          <a:p>
            <a:pPr marL="171450" indent="-171450">
              <a:buFont typeface="Arial" panose="020B0604020202020204" pitchFamily="34" charset="0"/>
              <a:buChar char="•"/>
            </a:pPr>
            <a:r>
              <a:rPr lang="en-US" sz="1400" dirty="0" smtClean="0">
                <a:solidFill>
                  <a:schemeClr val="tx1"/>
                </a:solidFill>
              </a:rPr>
              <a:t>NDBs are key if we are to meet the global climate change goals because of knowledge on local barriers to investment; capacity to take more risk than others and working at smaller scale</a:t>
            </a:r>
          </a:p>
          <a:p>
            <a:pPr marL="171450" indent="-171450">
              <a:buFont typeface="Arial" panose="020B0604020202020204" pitchFamily="34" charset="0"/>
              <a:buChar char="•"/>
            </a:pPr>
            <a:endParaRPr lang="en-US" sz="1400" dirty="0" smtClean="0">
              <a:solidFill>
                <a:schemeClr val="tx1"/>
              </a:solidFill>
            </a:endParaRPr>
          </a:p>
          <a:p>
            <a:pPr marL="171450" indent="-171450">
              <a:buFont typeface="Arial" panose="020B0604020202020204" pitchFamily="34" charset="0"/>
              <a:buChar char="•"/>
            </a:pPr>
            <a:r>
              <a:rPr lang="en-US" sz="1400" dirty="0" smtClean="0">
                <a:solidFill>
                  <a:schemeClr val="tx1"/>
                </a:solidFill>
              </a:rPr>
              <a:t>For stronger engagement from NDBs it might be necessary to provide them with a clear climate mandate; build their capacity to access international climate funding; structure climate relevant deals and monitor, report and verify</a:t>
            </a:r>
            <a:endParaRPr lang="en-US" sz="1400" dirty="0">
              <a:solidFill>
                <a:schemeClr val="tx1"/>
              </a:solidFill>
            </a:endParaRPr>
          </a:p>
          <a:p>
            <a:endParaRPr lang="en-US" sz="14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204" y="5334000"/>
            <a:ext cx="7074408" cy="777240"/>
          </a:xfrm>
          <a:prstGeom prst="rect">
            <a:avLst/>
          </a:prstGeom>
        </p:spPr>
      </p:pic>
    </p:spTree>
    <p:extLst>
      <p:ext uri="{BB962C8B-B14F-4D97-AF65-F5344CB8AC3E}">
        <p14:creationId xmlns:p14="http://schemas.microsoft.com/office/powerpoint/2010/main" val="170289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971800"/>
            <a:ext cx="6858000" cy="1143000"/>
          </a:xfrm>
        </p:spPr>
        <p:txBody>
          <a:bodyPr>
            <a:normAutofit/>
          </a:bodyPr>
          <a:lstStyle/>
          <a:p>
            <a:r>
              <a:rPr lang="en-US" sz="2800" dirty="0" smtClean="0">
                <a:solidFill>
                  <a:srgbClr val="002060"/>
                </a:solidFill>
              </a:rPr>
              <a:t>THANK YOU</a:t>
            </a:r>
            <a:br>
              <a:rPr lang="en-US" sz="2800" dirty="0" smtClean="0">
                <a:solidFill>
                  <a:srgbClr val="002060"/>
                </a:solidFill>
              </a:rPr>
            </a:br>
            <a:endParaRPr lang="en-US" sz="2800" dirty="0">
              <a:solidFill>
                <a:srgbClr val="00206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4676775"/>
            <a:ext cx="35188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05200" y="4191000"/>
            <a:ext cx="4572000" cy="1600438"/>
          </a:xfrm>
          <a:prstGeom prst="rect">
            <a:avLst/>
          </a:prstGeom>
        </p:spPr>
        <p:txBody>
          <a:bodyPr>
            <a:spAutoFit/>
          </a:bodyPr>
          <a:lstStyle/>
          <a:p>
            <a:pPr algn="r"/>
            <a:r>
              <a:rPr lang="en-US" sz="1400" dirty="0">
                <a:solidFill>
                  <a:prstClr val="white"/>
                </a:solidFill>
              </a:rPr>
              <a:t>www.climateinvestmentfunds.org </a:t>
            </a:r>
            <a:br>
              <a:rPr lang="en-US" sz="1400" dirty="0">
                <a:solidFill>
                  <a:prstClr val="white"/>
                </a:solidFill>
              </a:rPr>
            </a:br>
            <a:r>
              <a:rPr lang="en-US" sz="1400" dirty="0">
                <a:solidFill>
                  <a:prstClr val="white"/>
                </a:solidFill>
              </a:rPr>
              <a:t/>
            </a:r>
            <a:br>
              <a:rPr lang="en-US" sz="1400" dirty="0">
                <a:solidFill>
                  <a:prstClr val="white"/>
                </a:solidFill>
              </a:rPr>
            </a:br>
            <a:r>
              <a:rPr lang="en-US" sz="1400" dirty="0">
                <a:solidFill>
                  <a:prstClr val="white"/>
                </a:solidFill>
              </a:rPr>
              <a:t>@</a:t>
            </a:r>
            <a:r>
              <a:rPr lang="en-US" sz="1400" dirty="0" err="1">
                <a:solidFill>
                  <a:prstClr val="white"/>
                </a:solidFill>
              </a:rPr>
              <a:t>CIF_Action</a:t>
            </a:r>
            <a:r>
              <a:rPr lang="en-US" sz="1400" dirty="0">
                <a:solidFill>
                  <a:prstClr val="white"/>
                </a:solidFill>
              </a:rPr>
              <a:t/>
            </a:r>
            <a:br>
              <a:rPr lang="en-US" sz="1400" dirty="0">
                <a:solidFill>
                  <a:prstClr val="white"/>
                </a:solidFill>
              </a:rPr>
            </a:br>
            <a:r>
              <a:rPr lang="en-US" sz="1400" dirty="0">
                <a:solidFill>
                  <a:prstClr val="white"/>
                </a:solidFill>
              </a:rPr>
              <a:t/>
            </a:r>
            <a:br>
              <a:rPr lang="en-US" sz="1400" dirty="0">
                <a:solidFill>
                  <a:prstClr val="white"/>
                </a:solidFill>
              </a:rPr>
            </a:br>
            <a:r>
              <a:rPr lang="en-US" sz="1400" dirty="0">
                <a:solidFill>
                  <a:prstClr val="white"/>
                </a:solidFill>
              </a:rPr>
              <a:t>https://www.youtube.com/user/CIFaction</a:t>
            </a:r>
            <a:br>
              <a:rPr lang="en-US" sz="1400" dirty="0">
                <a:solidFill>
                  <a:prstClr val="white"/>
                </a:solidFill>
              </a:rPr>
            </a:br>
            <a:r>
              <a:rPr lang="en-US" sz="1400" dirty="0">
                <a:solidFill>
                  <a:prstClr val="white"/>
                </a:solidFill>
              </a:rPr>
              <a:t/>
            </a:r>
            <a:br>
              <a:rPr lang="en-US" sz="1400" dirty="0">
                <a:solidFill>
                  <a:prstClr val="white"/>
                </a:solidFill>
              </a:rPr>
            </a:br>
            <a:r>
              <a:rPr lang="en-US" sz="1400" dirty="0">
                <a:solidFill>
                  <a:prstClr val="white"/>
                </a:solidFill>
              </a:rPr>
              <a:t>https://www.flickr.com/photos/cifaction/sets</a:t>
            </a:r>
            <a:endParaRPr lang="en-US" sz="1400"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6913" y="5010151"/>
            <a:ext cx="433387"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5486638"/>
            <a:ext cx="39281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1421" y="4232244"/>
            <a:ext cx="338138" cy="26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88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1143000" y="5570163"/>
            <a:ext cx="1828800" cy="1224049"/>
          </a:xfrm>
          <a:prstGeom prst="rect">
            <a:avLst/>
          </a:prstGeom>
          <a:solidFill>
            <a:srgbClr val="6BBAC7"/>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r>
              <a:rPr lang="en-US" sz="1000" b="1" dirty="0">
                <a:solidFill>
                  <a:schemeClr val="bg1"/>
                </a:solidFill>
                <a:latin typeface="Arial"/>
                <a:cs typeface="Arial"/>
              </a:rPr>
              <a:t>DEDICATED PRIVATE SECTOR PROGRAMS (DPSP)</a:t>
            </a:r>
          </a:p>
        </p:txBody>
      </p:sp>
      <p:sp>
        <p:nvSpPr>
          <p:cNvPr id="68" name="TextBox 67"/>
          <p:cNvSpPr txBox="1"/>
          <p:nvPr/>
        </p:nvSpPr>
        <p:spPr>
          <a:xfrm>
            <a:off x="6858000" y="5558117"/>
            <a:ext cx="1828799" cy="838691"/>
          </a:xfrm>
          <a:prstGeom prst="rect">
            <a:avLst/>
          </a:prstGeom>
          <a:solidFill>
            <a:srgbClr val="4676BC"/>
          </a:solidFill>
          <a:ln>
            <a:noFill/>
          </a:ln>
        </p:spPr>
        <p:txBody>
          <a:bodyPr wrap="square" lIns="91440" rIns="91440" rtlCol="0">
            <a:spAutoFit/>
          </a:bodyPr>
          <a:lstStyle/>
          <a:p>
            <a:r>
              <a:rPr lang="en-US" sz="1000" b="1" dirty="0">
                <a:solidFill>
                  <a:schemeClr val="bg1"/>
                </a:solidFill>
                <a:latin typeface="Arial"/>
                <a:cs typeface="Arial"/>
              </a:rPr>
              <a:t>PRIVATE SECTOR </a:t>
            </a:r>
          </a:p>
          <a:p>
            <a:r>
              <a:rPr lang="en-US" sz="1000" b="1" dirty="0">
                <a:solidFill>
                  <a:schemeClr val="bg1"/>
                </a:solidFill>
                <a:latin typeface="Arial"/>
                <a:cs typeface="Arial"/>
              </a:rPr>
              <a:t>SET ASIDE </a:t>
            </a:r>
            <a:endParaRPr lang="en-US" sz="1000" b="1" dirty="0" smtClean="0">
              <a:solidFill>
                <a:schemeClr val="bg1"/>
              </a:solidFill>
              <a:latin typeface="Arial"/>
              <a:cs typeface="Arial"/>
            </a:endParaRPr>
          </a:p>
          <a:p>
            <a:endParaRPr lang="en-US" sz="1000" b="1" dirty="0">
              <a:solidFill>
                <a:schemeClr val="bg1"/>
              </a:solidFill>
              <a:latin typeface="Arial"/>
              <a:cs typeface="Arial"/>
            </a:endParaRPr>
          </a:p>
          <a:p>
            <a:endParaRPr lang="en-US" sz="925" dirty="0" smtClean="0">
              <a:solidFill>
                <a:schemeClr val="bg1"/>
              </a:solidFill>
              <a:latin typeface="Arial"/>
              <a:cs typeface="Arial"/>
            </a:endParaRPr>
          </a:p>
          <a:p>
            <a:endParaRPr lang="en-US" sz="925" dirty="0">
              <a:solidFill>
                <a:schemeClr val="bg1"/>
              </a:solidFill>
              <a:latin typeface="Arial"/>
              <a:cs typeface="Arial"/>
            </a:endParaRPr>
          </a:p>
        </p:txBody>
      </p:sp>
      <p:sp>
        <p:nvSpPr>
          <p:cNvPr id="64" name="TextBox 63"/>
          <p:cNvSpPr txBox="1"/>
          <p:nvPr/>
        </p:nvSpPr>
        <p:spPr>
          <a:xfrm>
            <a:off x="4953000" y="5558117"/>
            <a:ext cx="1828800" cy="784830"/>
          </a:xfrm>
          <a:prstGeom prst="rect">
            <a:avLst/>
          </a:prstGeom>
          <a:solidFill>
            <a:srgbClr val="568848"/>
          </a:solidFill>
          <a:ln>
            <a:noFill/>
          </a:ln>
        </p:spPr>
        <p:txBody>
          <a:bodyPr wrap="square" lIns="91440" rIns="91440" rtlCol="0">
            <a:spAutoFit/>
          </a:bodyPr>
          <a:lstStyle/>
          <a:p>
            <a:r>
              <a:rPr lang="en-US" sz="900" b="1" dirty="0">
                <a:solidFill>
                  <a:schemeClr val="bg1"/>
                </a:solidFill>
                <a:latin typeface="Arial"/>
                <a:cs typeface="Arial"/>
              </a:rPr>
              <a:t>PRIVATE SECTOR </a:t>
            </a:r>
          </a:p>
          <a:p>
            <a:r>
              <a:rPr lang="en-US" sz="900" b="1" dirty="0">
                <a:solidFill>
                  <a:schemeClr val="bg1"/>
                </a:solidFill>
                <a:latin typeface="Arial"/>
                <a:cs typeface="Arial"/>
              </a:rPr>
              <a:t>SET ASIDE </a:t>
            </a:r>
            <a:endParaRPr lang="en-US" sz="900" b="1" dirty="0" smtClean="0">
              <a:solidFill>
                <a:schemeClr val="bg1"/>
              </a:solidFill>
              <a:latin typeface="Arial"/>
              <a:cs typeface="Arial"/>
            </a:endParaRPr>
          </a:p>
          <a:p>
            <a:endParaRPr lang="en-US" sz="900" b="1" dirty="0" smtClean="0">
              <a:solidFill>
                <a:schemeClr val="bg1"/>
              </a:solidFill>
              <a:latin typeface="Arial"/>
              <a:cs typeface="Arial"/>
            </a:endParaRPr>
          </a:p>
          <a:p>
            <a:endParaRPr lang="en-US" sz="900" b="1" dirty="0">
              <a:solidFill>
                <a:schemeClr val="bg1"/>
              </a:solidFill>
              <a:latin typeface="Arial"/>
              <a:cs typeface="Arial"/>
            </a:endParaRPr>
          </a:p>
          <a:p>
            <a:endParaRPr lang="en-US" sz="900" b="1" dirty="0" smtClean="0">
              <a:solidFill>
                <a:schemeClr val="bg1"/>
              </a:solidFill>
              <a:latin typeface="Arial"/>
              <a:cs typeface="Arial"/>
            </a:endParaRPr>
          </a:p>
        </p:txBody>
      </p:sp>
      <p:sp>
        <p:nvSpPr>
          <p:cNvPr id="58" name="TextBox 57"/>
          <p:cNvSpPr txBox="1"/>
          <p:nvPr/>
        </p:nvSpPr>
        <p:spPr>
          <a:xfrm>
            <a:off x="3057526" y="5572124"/>
            <a:ext cx="1828800" cy="827150"/>
          </a:xfrm>
          <a:prstGeom prst="rect">
            <a:avLst/>
          </a:prstGeom>
          <a:solidFill>
            <a:srgbClr val="FBAD4F"/>
          </a:solidFill>
          <a:ln>
            <a:noFill/>
          </a:ln>
        </p:spPr>
        <p:txBody>
          <a:bodyPr wrap="square" lIns="91440" rIns="91440" rtlCol="0">
            <a:spAutoFit/>
          </a:bodyPr>
          <a:lstStyle/>
          <a:p>
            <a:r>
              <a:rPr lang="en-US" sz="1000" b="1" dirty="0">
                <a:solidFill>
                  <a:schemeClr val="bg1"/>
                </a:solidFill>
                <a:latin typeface="Arial"/>
                <a:cs typeface="Arial"/>
              </a:rPr>
              <a:t>PRIVATE SECTOR </a:t>
            </a:r>
          </a:p>
          <a:p>
            <a:r>
              <a:rPr lang="en-US" sz="1000" b="1" dirty="0">
                <a:solidFill>
                  <a:schemeClr val="bg1"/>
                </a:solidFill>
                <a:latin typeface="Arial"/>
                <a:cs typeface="Arial"/>
              </a:rPr>
              <a:t>SET ASIDE </a:t>
            </a:r>
          </a:p>
          <a:p>
            <a:endParaRPr lang="en-US" sz="925" dirty="0" smtClean="0">
              <a:latin typeface="Arial"/>
              <a:cs typeface="Arial"/>
            </a:endParaRPr>
          </a:p>
          <a:p>
            <a:endParaRPr lang="en-US" sz="925" dirty="0">
              <a:latin typeface="Arial"/>
              <a:cs typeface="Arial"/>
            </a:endParaRPr>
          </a:p>
          <a:p>
            <a:endParaRPr lang="en-US" sz="925" dirty="0">
              <a:latin typeface="Arial"/>
              <a:cs typeface="Arial"/>
            </a:endParaRPr>
          </a:p>
        </p:txBody>
      </p:sp>
      <p:grpSp>
        <p:nvGrpSpPr>
          <p:cNvPr id="2" name="Group 1"/>
          <p:cNvGrpSpPr/>
          <p:nvPr/>
        </p:nvGrpSpPr>
        <p:grpSpPr>
          <a:xfrm>
            <a:off x="1143000" y="76200"/>
            <a:ext cx="7543800" cy="7010400"/>
            <a:chOff x="1143000" y="534444"/>
            <a:chExt cx="7543800" cy="7010400"/>
          </a:xfrm>
        </p:grpSpPr>
        <p:sp>
          <p:nvSpPr>
            <p:cNvPr id="78" name="Rectangle 77"/>
            <p:cNvSpPr/>
            <p:nvPr/>
          </p:nvSpPr>
          <p:spPr>
            <a:xfrm>
              <a:off x="3048000" y="6882825"/>
              <a:ext cx="5638800" cy="381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143000" y="534444"/>
              <a:ext cx="7543800" cy="5334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200400" y="6960069"/>
              <a:ext cx="5334000" cy="584775"/>
            </a:xfrm>
            <a:prstGeom prst="rect">
              <a:avLst/>
            </a:prstGeom>
            <a:noFill/>
          </p:spPr>
          <p:txBody>
            <a:bodyPr wrap="square" rtlCol="0">
              <a:spAutoFit/>
            </a:bodyPr>
            <a:lstStyle/>
            <a:p>
              <a:pPr algn="ctr"/>
              <a:r>
                <a:rPr lang="en-US" sz="1600" b="1" dirty="0">
                  <a:solidFill>
                    <a:schemeClr val="bg1"/>
                  </a:solidFill>
                  <a:latin typeface="Arial"/>
                  <a:cs typeface="Arial"/>
                </a:rPr>
                <a:t>STRATEGIC CLIMATE FUND (SCF) $</a:t>
              </a:r>
              <a:r>
                <a:rPr lang="en-US" sz="1600" b="1" dirty="0" smtClean="0">
                  <a:solidFill>
                    <a:schemeClr val="bg1"/>
                  </a:solidFill>
                  <a:latin typeface="Arial"/>
                  <a:cs typeface="Arial"/>
                </a:rPr>
                <a:t>2.3 BILLION</a:t>
              </a:r>
              <a:endParaRPr lang="en-US" sz="1200" b="1" baseline="60000" dirty="0">
                <a:solidFill>
                  <a:schemeClr val="bg1"/>
                </a:solidFill>
                <a:latin typeface="Arial"/>
                <a:cs typeface="Arial"/>
              </a:endParaRPr>
            </a:p>
            <a:p>
              <a:pPr algn="ctr"/>
              <a:endParaRPr lang="en-US" sz="1600" b="1" dirty="0">
                <a:solidFill>
                  <a:schemeClr val="bg1"/>
                </a:solidFill>
                <a:latin typeface="Arial"/>
                <a:cs typeface="Arial"/>
              </a:endParaRPr>
            </a:p>
          </p:txBody>
        </p:sp>
        <p:sp>
          <p:nvSpPr>
            <p:cNvPr id="4" name="TextBox 3"/>
            <p:cNvSpPr txBox="1"/>
            <p:nvPr/>
          </p:nvSpPr>
          <p:spPr>
            <a:xfrm>
              <a:off x="1219200" y="609600"/>
              <a:ext cx="7391400" cy="338554"/>
            </a:xfrm>
            <a:prstGeom prst="rect">
              <a:avLst/>
            </a:prstGeom>
            <a:noFill/>
          </p:spPr>
          <p:txBody>
            <a:bodyPr wrap="square" rtlCol="0">
              <a:spAutoFit/>
            </a:bodyPr>
            <a:lstStyle/>
            <a:p>
              <a:pPr algn="ctr"/>
              <a:r>
                <a:rPr lang="en-US" sz="1600" b="1" dirty="0">
                  <a:solidFill>
                    <a:schemeClr val="bg1"/>
                  </a:solidFill>
                  <a:latin typeface="Arial"/>
                  <a:cs typeface="Arial"/>
                </a:rPr>
                <a:t>CLIMATE INVESTMENT FUNDS (CIF) </a:t>
              </a:r>
              <a:r>
                <a:rPr lang="en-US" sz="1600" b="1" dirty="0" smtClean="0">
                  <a:solidFill>
                    <a:schemeClr val="bg1"/>
                  </a:solidFill>
                  <a:latin typeface="Arial"/>
                  <a:cs typeface="Arial"/>
                </a:rPr>
                <a:t>$7.6 BILLION (as of August 2014)</a:t>
              </a:r>
              <a:endParaRPr lang="en-US" sz="1200" b="1" baseline="60000" dirty="0">
                <a:solidFill>
                  <a:schemeClr val="bg1"/>
                </a:solidFill>
                <a:latin typeface="Arial"/>
                <a:cs typeface="Arial"/>
              </a:endParaRPr>
            </a:p>
          </p:txBody>
        </p:sp>
        <p:grpSp>
          <p:nvGrpSpPr>
            <p:cNvPr id="9" name="Group 8"/>
            <p:cNvGrpSpPr/>
            <p:nvPr/>
          </p:nvGrpSpPr>
          <p:grpSpPr>
            <a:xfrm>
              <a:off x="3048000" y="1295400"/>
              <a:ext cx="1828800" cy="4740742"/>
              <a:chOff x="3048000" y="1295400"/>
              <a:chExt cx="1828800" cy="4740742"/>
            </a:xfrm>
          </p:grpSpPr>
          <p:grpSp>
            <p:nvGrpSpPr>
              <p:cNvPr id="100" name="Group 99"/>
              <p:cNvGrpSpPr/>
              <p:nvPr/>
            </p:nvGrpSpPr>
            <p:grpSpPr>
              <a:xfrm>
                <a:off x="3048000" y="4039644"/>
                <a:ext cx="1828800" cy="1996498"/>
                <a:chOff x="3048000" y="4039644"/>
                <a:chExt cx="1828800" cy="1996498"/>
              </a:xfrm>
            </p:grpSpPr>
            <p:sp>
              <p:nvSpPr>
                <p:cNvPr id="82" name="Rectangle 81"/>
                <p:cNvSpPr/>
                <p:nvPr/>
              </p:nvSpPr>
              <p:spPr>
                <a:xfrm>
                  <a:off x="3048000" y="4039644"/>
                  <a:ext cx="1828800" cy="1905000"/>
                </a:xfrm>
                <a:prstGeom prst="rect">
                  <a:avLst/>
                </a:prstGeom>
                <a:solidFill>
                  <a:srgbClr val="ECC3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124200" y="4039644"/>
                  <a:ext cx="1676400" cy="1996498"/>
                </a:xfrm>
                <a:prstGeom prst="rect">
                  <a:avLst/>
                </a:prstGeom>
                <a:noFill/>
              </p:spPr>
              <p:txBody>
                <a:bodyPr wrap="square" lIns="0" tIns="45720" rIns="0" bIns="45720" numCol="2" spcCol="182880" rtlCol="0">
                  <a:noAutofit/>
                </a:bodyPr>
                <a:lstStyle/>
                <a:p>
                  <a:r>
                    <a:rPr lang="en-US" sz="800" dirty="0">
                      <a:latin typeface="Arial"/>
                      <a:cs typeface="Arial"/>
                    </a:rPr>
                    <a:t>Bangladesh</a:t>
                  </a:r>
                </a:p>
                <a:p>
                  <a:r>
                    <a:rPr lang="en-US" sz="800" dirty="0" smtClean="0">
                      <a:latin typeface="Arial"/>
                      <a:cs typeface="Arial"/>
                    </a:rPr>
                    <a:t>Bolivia</a:t>
                  </a:r>
                  <a:r>
                    <a:rPr lang="en-US" sz="800" baseline="30000" dirty="0" smtClean="0">
                      <a:latin typeface="Arial"/>
                      <a:cs typeface="Arial"/>
                    </a:rPr>
                    <a:t>2</a:t>
                  </a:r>
                  <a:endParaRPr lang="en-US" sz="800" dirty="0">
                    <a:latin typeface="Arial"/>
                    <a:cs typeface="Arial"/>
                  </a:endParaRPr>
                </a:p>
                <a:p>
                  <a:r>
                    <a:rPr lang="en-US" sz="800" dirty="0" smtClean="0">
                      <a:latin typeface="Arial"/>
                      <a:cs typeface="Arial"/>
                    </a:rPr>
                    <a:t>Cambodia</a:t>
                  </a:r>
                  <a:r>
                    <a:rPr lang="en-US" sz="800" baseline="30000" dirty="0">
                      <a:latin typeface="Arial"/>
                      <a:cs typeface="Arial"/>
                    </a:rPr>
                    <a:t>2</a:t>
                  </a:r>
                  <a:endParaRPr lang="en-US" sz="800" dirty="0">
                    <a:latin typeface="Arial"/>
                    <a:cs typeface="Arial"/>
                  </a:endParaRPr>
                </a:p>
                <a:p>
                  <a:r>
                    <a:rPr lang="en-US" sz="800" dirty="0" smtClean="0">
                      <a:latin typeface="Arial"/>
                      <a:cs typeface="Arial"/>
                    </a:rPr>
                    <a:t>Mozambique</a:t>
                  </a:r>
                  <a:r>
                    <a:rPr lang="en-US" sz="800" baseline="30000" dirty="0">
                      <a:latin typeface="Arial"/>
                      <a:cs typeface="Arial"/>
                    </a:rPr>
                    <a:t>1</a:t>
                  </a:r>
                  <a:endParaRPr lang="en-US" sz="800" dirty="0">
                    <a:latin typeface="Arial"/>
                    <a:cs typeface="Arial"/>
                  </a:endParaRPr>
                </a:p>
                <a:p>
                  <a:r>
                    <a:rPr lang="en-US" sz="800" dirty="0">
                      <a:latin typeface="Arial"/>
                      <a:cs typeface="Arial"/>
                    </a:rPr>
                    <a:t>Nepal</a:t>
                  </a:r>
                </a:p>
                <a:p>
                  <a:r>
                    <a:rPr lang="en-US" sz="800" dirty="0">
                      <a:latin typeface="Arial"/>
                      <a:cs typeface="Arial"/>
                    </a:rPr>
                    <a:t>Niger</a:t>
                  </a:r>
                </a:p>
                <a:p>
                  <a:r>
                    <a:rPr lang="en-US" sz="800" dirty="0" smtClean="0">
                      <a:latin typeface="Arial"/>
                      <a:cs typeface="Arial"/>
                    </a:rPr>
                    <a:t>Tajikistan</a:t>
                  </a:r>
                  <a:r>
                    <a:rPr lang="en-US" sz="800" baseline="30000" dirty="0">
                      <a:latin typeface="Arial"/>
                      <a:cs typeface="Arial"/>
                    </a:rPr>
                    <a:t>1</a:t>
                  </a:r>
                  <a:endParaRPr lang="en-US" sz="800" dirty="0">
                    <a:latin typeface="Arial"/>
                    <a:cs typeface="Arial"/>
                  </a:endParaRPr>
                </a:p>
                <a:p>
                  <a:r>
                    <a:rPr lang="en-US" sz="800" dirty="0">
                      <a:latin typeface="Arial"/>
                      <a:cs typeface="Arial"/>
                    </a:rPr>
                    <a:t>Yemen</a:t>
                  </a:r>
                </a:p>
                <a:p>
                  <a:r>
                    <a:rPr lang="en-US" sz="800" dirty="0" smtClean="0">
                      <a:latin typeface="Arial"/>
                      <a:cs typeface="Arial"/>
                    </a:rPr>
                    <a:t>Zambia</a:t>
                  </a:r>
                </a:p>
                <a:p>
                  <a:endParaRPr lang="en-US" sz="800" dirty="0" smtClean="0">
                    <a:latin typeface="Arial"/>
                    <a:cs typeface="Arial"/>
                  </a:endParaRPr>
                </a:p>
                <a:p>
                  <a:endParaRPr lang="en-US" sz="800" dirty="0">
                    <a:latin typeface="Arial"/>
                    <a:cs typeface="Arial"/>
                  </a:endParaRPr>
                </a:p>
                <a:p>
                  <a:endParaRPr lang="en-US" sz="800" dirty="0" smtClean="0">
                    <a:latin typeface="Arial"/>
                    <a:cs typeface="Arial"/>
                  </a:endParaRPr>
                </a:p>
                <a:p>
                  <a:endParaRPr lang="en-US" sz="800" dirty="0">
                    <a:latin typeface="Arial"/>
                    <a:cs typeface="Arial"/>
                  </a:endParaRPr>
                </a:p>
                <a:p>
                  <a:endParaRPr lang="en-US" sz="800" dirty="0" smtClean="0">
                    <a:latin typeface="Arial"/>
                    <a:cs typeface="Arial"/>
                  </a:endParaRPr>
                </a:p>
                <a:p>
                  <a:endParaRPr lang="en-US" sz="800" dirty="0">
                    <a:latin typeface="Arial"/>
                    <a:cs typeface="Arial"/>
                  </a:endParaRPr>
                </a:p>
                <a:p>
                  <a:r>
                    <a:rPr lang="en-US" sz="800" dirty="0" smtClean="0">
                      <a:latin typeface="Arial"/>
                      <a:cs typeface="Arial"/>
                    </a:rPr>
                    <a:t>Caribbean Region </a:t>
                  </a:r>
                  <a:r>
                    <a:rPr lang="en-US" sz="800" dirty="0">
                      <a:latin typeface="Arial"/>
                      <a:cs typeface="Arial"/>
                    </a:rPr>
                    <a:t>(Dominica, </a:t>
                  </a:r>
                </a:p>
                <a:p>
                  <a:r>
                    <a:rPr lang="en-US" sz="800" dirty="0">
                      <a:latin typeface="Arial"/>
                      <a:cs typeface="Arial"/>
                    </a:rPr>
                    <a:t>Grenada, </a:t>
                  </a:r>
                  <a:r>
                    <a:rPr lang="en-US" sz="800" dirty="0" smtClean="0">
                      <a:latin typeface="Arial"/>
                      <a:cs typeface="Arial"/>
                    </a:rPr>
                    <a:t>Haiti</a:t>
                  </a:r>
                  <a:r>
                    <a:rPr lang="en-US" sz="800" baseline="30000" dirty="0">
                      <a:latin typeface="Arial"/>
                      <a:cs typeface="Arial"/>
                    </a:rPr>
                    <a:t>1</a:t>
                  </a:r>
                  <a:r>
                    <a:rPr lang="en-US" sz="800" dirty="0" smtClean="0">
                      <a:latin typeface="Arial"/>
                      <a:cs typeface="Arial"/>
                    </a:rPr>
                    <a:t>, </a:t>
                  </a:r>
                  <a:endParaRPr lang="en-US" sz="800" dirty="0">
                    <a:latin typeface="Arial"/>
                    <a:cs typeface="Arial"/>
                  </a:endParaRPr>
                </a:p>
                <a:p>
                  <a:r>
                    <a:rPr lang="en-US" sz="800" dirty="0" smtClean="0">
                      <a:latin typeface="Arial"/>
                      <a:cs typeface="Arial"/>
                    </a:rPr>
                    <a:t>Jamaica</a:t>
                  </a:r>
                  <a:r>
                    <a:rPr lang="en-US" sz="800" baseline="30000" dirty="0">
                      <a:latin typeface="Arial"/>
                      <a:cs typeface="Arial"/>
                    </a:rPr>
                    <a:t>1</a:t>
                  </a:r>
                  <a:r>
                    <a:rPr lang="en-US" sz="800" dirty="0" smtClean="0">
                      <a:latin typeface="Arial"/>
                      <a:cs typeface="Arial"/>
                    </a:rPr>
                    <a:t>, </a:t>
                  </a:r>
                  <a:endParaRPr lang="en-US" sz="800" dirty="0">
                    <a:latin typeface="Arial"/>
                    <a:cs typeface="Arial"/>
                  </a:endParaRPr>
                </a:p>
                <a:p>
                  <a:r>
                    <a:rPr lang="en-US" sz="800" dirty="0">
                      <a:latin typeface="Arial"/>
                      <a:cs typeface="Arial"/>
                    </a:rPr>
                    <a:t>St. </a:t>
                  </a:r>
                  <a:r>
                    <a:rPr lang="en-US" sz="800" dirty="0" smtClean="0">
                      <a:latin typeface="Arial"/>
                      <a:cs typeface="Arial"/>
                    </a:rPr>
                    <a:t>Lucia</a:t>
                  </a:r>
                  <a:r>
                    <a:rPr lang="en-US" sz="800" baseline="30000" dirty="0">
                      <a:latin typeface="Arial"/>
                      <a:cs typeface="Arial"/>
                    </a:rPr>
                    <a:t>1</a:t>
                  </a:r>
                  <a:r>
                    <a:rPr lang="en-US" sz="800" dirty="0" smtClean="0">
                      <a:latin typeface="Arial"/>
                      <a:cs typeface="Arial"/>
                    </a:rPr>
                    <a:t>, </a:t>
                  </a:r>
                  <a:endParaRPr lang="en-US" sz="800" dirty="0">
                    <a:latin typeface="Arial"/>
                    <a:cs typeface="Arial"/>
                  </a:endParaRPr>
                </a:p>
                <a:p>
                  <a:r>
                    <a:rPr lang="en-US" sz="800" dirty="0">
                      <a:latin typeface="Arial"/>
                      <a:cs typeface="Arial"/>
                    </a:rPr>
                    <a:t>St. Vincent and </a:t>
                  </a:r>
                </a:p>
                <a:p>
                  <a:r>
                    <a:rPr lang="en-US" sz="800" dirty="0">
                      <a:latin typeface="Arial"/>
                      <a:cs typeface="Arial"/>
                    </a:rPr>
                    <a:t>the Grenadines)  </a:t>
                  </a:r>
                </a:p>
                <a:p>
                  <a:endParaRPr lang="en-US" sz="800" dirty="0" smtClean="0">
                    <a:latin typeface="Arial"/>
                    <a:cs typeface="Arial"/>
                  </a:endParaRPr>
                </a:p>
                <a:p>
                  <a:r>
                    <a:rPr lang="en-US" sz="800" dirty="0" smtClean="0">
                      <a:latin typeface="Arial"/>
                      <a:cs typeface="Arial"/>
                    </a:rPr>
                    <a:t>Pacific </a:t>
                  </a:r>
                  <a:r>
                    <a:rPr lang="en-US" sz="800" dirty="0">
                      <a:latin typeface="Arial"/>
                      <a:cs typeface="Arial"/>
                    </a:rPr>
                    <a:t>Region </a:t>
                  </a:r>
                </a:p>
                <a:p>
                  <a:r>
                    <a:rPr lang="en-US" sz="800" dirty="0">
                      <a:latin typeface="Arial"/>
                      <a:cs typeface="Arial"/>
                    </a:rPr>
                    <a:t>(Papua New Guinea, </a:t>
                  </a:r>
                </a:p>
                <a:p>
                  <a:r>
                    <a:rPr lang="en-US" sz="800" dirty="0">
                      <a:latin typeface="Arial"/>
                      <a:cs typeface="Arial"/>
                    </a:rPr>
                    <a:t>Samoa, </a:t>
                  </a:r>
                  <a:r>
                    <a:rPr lang="en-US" sz="800" dirty="0" smtClean="0">
                      <a:latin typeface="Arial"/>
                      <a:cs typeface="Arial"/>
                    </a:rPr>
                    <a:t>Tonga)</a:t>
                  </a:r>
                  <a:endParaRPr lang="en-US" sz="800" dirty="0">
                    <a:latin typeface="Arial"/>
                    <a:cs typeface="Arial"/>
                  </a:endParaRPr>
                </a:p>
              </p:txBody>
            </p:sp>
          </p:grpSp>
          <p:grpSp>
            <p:nvGrpSpPr>
              <p:cNvPr id="61" name="Group 60"/>
              <p:cNvGrpSpPr/>
              <p:nvPr/>
            </p:nvGrpSpPr>
            <p:grpSpPr>
              <a:xfrm>
                <a:off x="3048000" y="1295400"/>
                <a:ext cx="1828800" cy="1828800"/>
                <a:chOff x="1143000" y="1295400"/>
                <a:chExt cx="1828800" cy="1828800"/>
              </a:xfrm>
            </p:grpSpPr>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1" y="1295400"/>
                  <a:ext cx="1828799" cy="1815736"/>
                </a:xfrm>
                <a:prstGeom prst="rect">
                  <a:avLst/>
                </a:prstGeom>
              </p:spPr>
            </p:pic>
            <p:sp>
              <p:nvSpPr>
                <p:cNvPr id="63" name="Rectangle 62"/>
                <p:cNvSpPr/>
                <p:nvPr/>
              </p:nvSpPr>
              <p:spPr>
                <a:xfrm>
                  <a:off x="1143000" y="2286000"/>
                  <a:ext cx="9144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a:solidFill>
                        <a:schemeClr val="bg1"/>
                      </a:solidFill>
                      <a:latin typeface="Arial"/>
                      <a:cs typeface="Arial"/>
                    </a:rPr>
                    <a:t>$</a:t>
                  </a:r>
                  <a:r>
                    <a:rPr lang="en-US" sz="1700" b="1" dirty="0" smtClean="0">
                      <a:solidFill>
                        <a:schemeClr val="bg1"/>
                      </a:solidFill>
                      <a:latin typeface="Arial"/>
                      <a:cs typeface="Arial"/>
                    </a:rPr>
                    <a:t>1.2 </a:t>
                  </a:r>
                  <a:endParaRPr lang="en-US" sz="1700" b="1" dirty="0">
                    <a:solidFill>
                      <a:schemeClr val="bg1"/>
                    </a:solidFill>
                    <a:latin typeface="Arial"/>
                    <a:cs typeface="Arial"/>
                  </a:endParaRPr>
                </a:p>
                <a:p>
                  <a:r>
                    <a:rPr lang="en-US" sz="1700" b="1" dirty="0">
                      <a:solidFill>
                        <a:schemeClr val="bg1"/>
                      </a:solidFill>
                      <a:latin typeface="Arial"/>
                      <a:cs typeface="Arial"/>
                    </a:rPr>
                    <a:t>billion</a:t>
                  </a:r>
                </a:p>
              </p:txBody>
            </p:sp>
          </p:grpSp>
          <p:sp>
            <p:nvSpPr>
              <p:cNvPr id="75" name="TextBox 74"/>
              <p:cNvSpPr txBox="1"/>
              <p:nvPr/>
            </p:nvSpPr>
            <p:spPr>
              <a:xfrm>
                <a:off x="3048000" y="3168387"/>
                <a:ext cx="1828800" cy="804066"/>
              </a:xfrm>
              <a:prstGeom prst="rect">
                <a:avLst/>
              </a:prstGeom>
              <a:solidFill>
                <a:srgbClr val="FBAD4F"/>
              </a:solidFill>
              <a:ln>
                <a:noFill/>
              </a:ln>
            </p:spPr>
            <p:txBody>
              <a:bodyPr wrap="square" lIns="91440" rIns="91440" rtlCol="0">
                <a:spAutoFit/>
              </a:bodyPr>
              <a:lstStyle/>
              <a:p>
                <a:r>
                  <a:rPr lang="en-US" sz="925" dirty="0">
                    <a:latin typeface="Arial"/>
                    <a:cs typeface="Arial"/>
                  </a:rPr>
                  <a:t>Mainstream resilience in development planning and </a:t>
                </a:r>
                <a:r>
                  <a:rPr lang="en-US" sz="925" dirty="0" smtClean="0">
                    <a:latin typeface="Arial"/>
                    <a:cs typeface="Arial"/>
                  </a:rPr>
                  <a:t>investments</a:t>
                </a:r>
              </a:p>
              <a:p>
                <a:endParaRPr lang="en-US" sz="925" dirty="0">
                  <a:latin typeface="Arial"/>
                  <a:cs typeface="Arial"/>
                </a:endParaRPr>
              </a:p>
              <a:p>
                <a:endParaRPr lang="en-US" sz="925" dirty="0">
                  <a:latin typeface="Arial"/>
                  <a:cs typeface="Arial"/>
                </a:endParaRPr>
              </a:p>
            </p:txBody>
          </p:sp>
        </p:grpSp>
        <p:grpSp>
          <p:nvGrpSpPr>
            <p:cNvPr id="8" name="Group 7"/>
            <p:cNvGrpSpPr/>
            <p:nvPr/>
          </p:nvGrpSpPr>
          <p:grpSpPr>
            <a:xfrm>
              <a:off x="4953000" y="1295400"/>
              <a:ext cx="1828800" cy="4649244"/>
              <a:chOff x="4953000" y="1295400"/>
              <a:chExt cx="1828800" cy="4649244"/>
            </a:xfrm>
          </p:grpSpPr>
          <p:grpSp>
            <p:nvGrpSpPr>
              <p:cNvPr id="99" name="Group 98"/>
              <p:cNvGrpSpPr/>
              <p:nvPr/>
            </p:nvGrpSpPr>
            <p:grpSpPr>
              <a:xfrm>
                <a:off x="4953000" y="4039644"/>
                <a:ext cx="1828800" cy="1905000"/>
                <a:chOff x="4953000" y="4039644"/>
                <a:chExt cx="1828800" cy="1905000"/>
              </a:xfrm>
            </p:grpSpPr>
            <p:sp>
              <p:nvSpPr>
                <p:cNvPr id="83" name="Rectangle 82"/>
                <p:cNvSpPr/>
                <p:nvPr/>
              </p:nvSpPr>
              <p:spPr>
                <a:xfrm>
                  <a:off x="4953000" y="4039644"/>
                  <a:ext cx="1828800" cy="1905000"/>
                </a:xfrm>
                <a:prstGeom prst="rect">
                  <a:avLst/>
                </a:prstGeom>
                <a:solidFill>
                  <a:srgbClr val="7AA8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029200" y="4039644"/>
                  <a:ext cx="1600200" cy="990600"/>
                </a:xfrm>
                <a:prstGeom prst="rect">
                  <a:avLst/>
                </a:prstGeom>
                <a:noFill/>
              </p:spPr>
              <p:txBody>
                <a:bodyPr wrap="square" lIns="0" tIns="45720" rIns="0" bIns="45720" numCol="2" spcCol="182880" rtlCol="0">
                  <a:noAutofit/>
                </a:bodyPr>
                <a:lstStyle/>
                <a:p>
                  <a:r>
                    <a:rPr lang="en-US" sz="800" dirty="0" smtClean="0">
                      <a:latin typeface="Arial"/>
                      <a:cs typeface="Arial"/>
                    </a:rPr>
                    <a:t>Brazil</a:t>
                  </a:r>
                  <a:r>
                    <a:rPr lang="en-US" sz="800" baseline="30000" dirty="0">
                      <a:latin typeface="Arial"/>
                      <a:cs typeface="Arial"/>
                    </a:rPr>
                    <a:t>1</a:t>
                  </a:r>
                  <a:endParaRPr lang="en-US" sz="800" dirty="0">
                    <a:latin typeface="Arial"/>
                    <a:cs typeface="Arial"/>
                  </a:endParaRPr>
                </a:p>
                <a:p>
                  <a:r>
                    <a:rPr lang="en-US" sz="800" dirty="0">
                      <a:latin typeface="Arial"/>
                      <a:cs typeface="Arial"/>
                    </a:rPr>
                    <a:t>Burkina  Faso</a:t>
                  </a:r>
                </a:p>
                <a:p>
                  <a:r>
                    <a:rPr lang="en-US" sz="800" dirty="0" smtClean="0">
                      <a:latin typeface="Arial"/>
                      <a:cs typeface="Arial"/>
                    </a:rPr>
                    <a:t>Democratic Republic of </a:t>
                  </a:r>
                  <a:r>
                    <a:rPr lang="en-US" sz="800" dirty="0">
                      <a:latin typeface="Arial"/>
                      <a:cs typeface="Arial"/>
                    </a:rPr>
                    <a:t>Congo</a:t>
                  </a:r>
                </a:p>
                <a:p>
                  <a:r>
                    <a:rPr lang="en-US" sz="800" dirty="0" smtClean="0">
                      <a:latin typeface="Arial"/>
                      <a:cs typeface="Arial"/>
                    </a:rPr>
                    <a:t>Ghana</a:t>
                  </a:r>
                  <a:r>
                    <a:rPr lang="en-US" sz="800" baseline="30000" dirty="0">
                      <a:latin typeface="Arial"/>
                      <a:cs typeface="Arial"/>
                    </a:rPr>
                    <a:t>1</a:t>
                  </a:r>
                  <a:endParaRPr lang="en-US" sz="800" dirty="0" smtClean="0">
                    <a:latin typeface="Arial"/>
                    <a:cs typeface="Arial"/>
                  </a:endParaRPr>
                </a:p>
                <a:p>
                  <a:r>
                    <a:rPr lang="en-US" sz="800" dirty="0">
                      <a:latin typeface="Arial"/>
                      <a:cs typeface="Arial"/>
                    </a:rPr>
                    <a:t>Indonesia</a:t>
                  </a:r>
                </a:p>
                <a:p>
                  <a:r>
                    <a:rPr lang="en-US" sz="800" dirty="0" smtClean="0">
                      <a:latin typeface="Arial"/>
                      <a:cs typeface="Arial"/>
                    </a:rPr>
                    <a:t>Lao </a:t>
                  </a:r>
                  <a:r>
                    <a:rPr lang="en-US" sz="800" dirty="0">
                      <a:latin typeface="Arial"/>
                      <a:cs typeface="Arial"/>
                    </a:rPr>
                    <a:t>People’s Democratic Republic</a:t>
                  </a:r>
                </a:p>
                <a:p>
                  <a:r>
                    <a:rPr lang="en-US" sz="800" dirty="0" smtClean="0">
                      <a:latin typeface="Arial"/>
                      <a:cs typeface="Arial"/>
                    </a:rPr>
                    <a:t>Mexico</a:t>
                  </a:r>
                  <a:r>
                    <a:rPr lang="en-US" sz="800" baseline="30000" dirty="0">
                      <a:latin typeface="Arial"/>
                      <a:cs typeface="Arial"/>
                    </a:rPr>
                    <a:t>1</a:t>
                  </a:r>
                  <a:endParaRPr lang="en-US" sz="800" dirty="0">
                    <a:latin typeface="Arial"/>
                    <a:cs typeface="Arial"/>
                  </a:endParaRPr>
                </a:p>
                <a:p>
                  <a:r>
                    <a:rPr lang="en-US" sz="800" dirty="0">
                      <a:latin typeface="Arial"/>
                      <a:cs typeface="Arial"/>
                    </a:rPr>
                    <a:t>Peru</a:t>
                  </a:r>
                </a:p>
                <a:p>
                  <a:endParaRPr lang="en-US" sz="800" dirty="0">
                    <a:latin typeface="Arial"/>
                    <a:cs typeface="Arial"/>
                  </a:endParaRPr>
                </a:p>
              </p:txBody>
            </p:sp>
          </p:grpSp>
          <p:grpSp>
            <p:nvGrpSpPr>
              <p:cNvPr id="65" name="Group 64"/>
              <p:cNvGrpSpPr/>
              <p:nvPr/>
            </p:nvGrpSpPr>
            <p:grpSpPr>
              <a:xfrm>
                <a:off x="4953000" y="1295400"/>
                <a:ext cx="1828800" cy="1828800"/>
                <a:chOff x="1143000" y="1295400"/>
                <a:chExt cx="1828800" cy="1828800"/>
              </a:xfrm>
            </p:grpSpPr>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1295400"/>
                  <a:ext cx="1828799" cy="1815736"/>
                </a:xfrm>
                <a:prstGeom prst="rect">
                  <a:avLst/>
                </a:prstGeom>
              </p:spPr>
            </p:pic>
            <p:sp>
              <p:nvSpPr>
                <p:cNvPr id="67" name="Rectangle 66"/>
                <p:cNvSpPr/>
                <p:nvPr/>
              </p:nvSpPr>
              <p:spPr>
                <a:xfrm>
                  <a:off x="1143000" y="2286000"/>
                  <a:ext cx="9144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a:solidFill>
                        <a:schemeClr val="bg1"/>
                      </a:solidFill>
                      <a:latin typeface="Arial"/>
                      <a:cs typeface="Arial"/>
                    </a:rPr>
                    <a:t>$</a:t>
                  </a:r>
                  <a:r>
                    <a:rPr lang="en-US" sz="1700" b="1" dirty="0" smtClean="0">
                      <a:solidFill>
                        <a:schemeClr val="bg1"/>
                      </a:solidFill>
                      <a:latin typeface="Arial"/>
                      <a:cs typeface="Arial"/>
                    </a:rPr>
                    <a:t>602.1</a:t>
                  </a:r>
                  <a:endParaRPr lang="en-US" sz="1700" b="1" dirty="0">
                    <a:solidFill>
                      <a:schemeClr val="bg1"/>
                    </a:solidFill>
                    <a:latin typeface="Arial"/>
                    <a:cs typeface="Arial"/>
                  </a:endParaRPr>
                </a:p>
                <a:p>
                  <a:r>
                    <a:rPr lang="en-US" sz="1700" b="1" dirty="0">
                      <a:solidFill>
                        <a:schemeClr val="bg1"/>
                      </a:solidFill>
                      <a:latin typeface="Arial"/>
                      <a:cs typeface="Arial"/>
                    </a:rPr>
                    <a:t>million</a:t>
                  </a:r>
                </a:p>
              </p:txBody>
            </p:sp>
          </p:grpSp>
          <p:sp>
            <p:nvSpPr>
              <p:cNvPr id="76" name="TextBox 75"/>
              <p:cNvSpPr txBox="1"/>
              <p:nvPr/>
            </p:nvSpPr>
            <p:spPr>
              <a:xfrm>
                <a:off x="4953000" y="3168387"/>
                <a:ext cx="1828800" cy="804066"/>
              </a:xfrm>
              <a:prstGeom prst="rect">
                <a:avLst/>
              </a:prstGeom>
              <a:solidFill>
                <a:srgbClr val="568848"/>
              </a:solidFill>
              <a:ln>
                <a:noFill/>
              </a:ln>
            </p:spPr>
            <p:txBody>
              <a:bodyPr wrap="square" lIns="91440" rIns="91440" rtlCol="0">
                <a:spAutoFit/>
              </a:bodyPr>
              <a:lstStyle/>
              <a:p>
                <a:r>
                  <a:rPr lang="en-US" sz="925" dirty="0">
                    <a:latin typeface="Arial"/>
                    <a:cs typeface="Arial"/>
                  </a:rPr>
                  <a:t>Reduce emissions from deforestation and forest degradation, sustainably manage forests, and enhance forest carbon </a:t>
                </a:r>
                <a:r>
                  <a:rPr lang="en-US" sz="925" dirty="0" smtClean="0">
                    <a:latin typeface="Arial"/>
                    <a:cs typeface="Arial"/>
                  </a:rPr>
                  <a:t>stocks</a:t>
                </a:r>
              </a:p>
            </p:txBody>
          </p:sp>
        </p:grpSp>
        <p:grpSp>
          <p:nvGrpSpPr>
            <p:cNvPr id="10" name="Group 9"/>
            <p:cNvGrpSpPr/>
            <p:nvPr/>
          </p:nvGrpSpPr>
          <p:grpSpPr>
            <a:xfrm>
              <a:off x="1143000" y="1295400"/>
              <a:ext cx="1828800" cy="4649244"/>
              <a:chOff x="1143000" y="1295400"/>
              <a:chExt cx="1828800" cy="4649244"/>
            </a:xfrm>
          </p:grpSpPr>
          <p:grpSp>
            <p:nvGrpSpPr>
              <p:cNvPr id="101" name="Group 100"/>
              <p:cNvGrpSpPr/>
              <p:nvPr/>
            </p:nvGrpSpPr>
            <p:grpSpPr>
              <a:xfrm>
                <a:off x="1143000" y="4039644"/>
                <a:ext cx="1828800" cy="1905000"/>
                <a:chOff x="1143000" y="4039644"/>
                <a:chExt cx="1828800" cy="1905000"/>
              </a:xfrm>
            </p:grpSpPr>
            <p:sp>
              <p:nvSpPr>
                <p:cNvPr id="14" name="Rectangle 13"/>
                <p:cNvSpPr/>
                <p:nvPr/>
              </p:nvSpPr>
              <p:spPr>
                <a:xfrm>
                  <a:off x="1143000" y="4039644"/>
                  <a:ext cx="1828800" cy="1905000"/>
                </a:xfrm>
                <a:prstGeom prst="rect">
                  <a:avLst/>
                </a:prstGeom>
                <a:solidFill>
                  <a:srgbClr val="8BC6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295400" y="4039644"/>
                  <a:ext cx="1600200" cy="1447800"/>
                </a:xfrm>
                <a:prstGeom prst="rect">
                  <a:avLst/>
                </a:prstGeom>
                <a:noFill/>
              </p:spPr>
              <p:txBody>
                <a:bodyPr wrap="square" lIns="0" tIns="45720" rIns="0" bIns="45720" numCol="2" spcCol="182880" rtlCol="0">
                  <a:noAutofit/>
                </a:bodyPr>
                <a:lstStyle/>
                <a:p>
                  <a:r>
                    <a:rPr lang="en-US" sz="800" dirty="0" smtClean="0">
                      <a:latin typeface="Arial"/>
                      <a:cs typeface="Arial"/>
                    </a:rPr>
                    <a:t>Chile</a:t>
                  </a:r>
                  <a:r>
                    <a:rPr lang="en-US" sz="800" baseline="30000" dirty="0" smtClean="0">
                      <a:latin typeface="Arial"/>
                      <a:cs typeface="Arial"/>
                    </a:rPr>
                    <a:t>1</a:t>
                  </a:r>
                  <a:endParaRPr lang="en-US" sz="800" baseline="30000" dirty="0">
                    <a:latin typeface="Arial"/>
                    <a:cs typeface="Arial"/>
                  </a:endParaRPr>
                </a:p>
                <a:p>
                  <a:r>
                    <a:rPr lang="en-US" sz="800" dirty="0" smtClean="0">
                      <a:latin typeface="Arial"/>
                      <a:cs typeface="Arial"/>
                    </a:rPr>
                    <a:t>Colombia</a:t>
                  </a:r>
                  <a:r>
                    <a:rPr lang="en-US" sz="800" baseline="30000" dirty="0">
                      <a:latin typeface="Arial"/>
                      <a:cs typeface="Arial"/>
                    </a:rPr>
                    <a:t>1</a:t>
                  </a:r>
                  <a:endParaRPr lang="en-US" sz="800" dirty="0">
                    <a:latin typeface="Arial"/>
                    <a:cs typeface="Arial"/>
                  </a:endParaRPr>
                </a:p>
                <a:p>
                  <a:r>
                    <a:rPr lang="en-US" sz="800" dirty="0" smtClean="0">
                      <a:latin typeface="Arial"/>
                      <a:cs typeface="Arial"/>
                    </a:rPr>
                    <a:t>Egypt</a:t>
                  </a:r>
                </a:p>
                <a:p>
                  <a:r>
                    <a:rPr lang="en-US" sz="800" dirty="0" smtClean="0">
                      <a:latin typeface="Arial"/>
                      <a:cs typeface="Arial"/>
                    </a:rPr>
                    <a:t>India</a:t>
                  </a:r>
                  <a:endParaRPr lang="en-US" sz="800" dirty="0">
                    <a:latin typeface="Arial"/>
                    <a:cs typeface="Arial"/>
                  </a:endParaRPr>
                </a:p>
                <a:p>
                  <a:r>
                    <a:rPr lang="en-US" sz="800" dirty="0" smtClean="0">
                      <a:latin typeface="Arial"/>
                      <a:cs typeface="Arial"/>
                    </a:rPr>
                    <a:t>Indonesia</a:t>
                  </a:r>
                  <a:r>
                    <a:rPr lang="en-US" sz="800" baseline="30000" dirty="0" smtClean="0">
                      <a:latin typeface="Arial"/>
                      <a:cs typeface="Arial"/>
                    </a:rPr>
                    <a:t>2</a:t>
                  </a:r>
                  <a:endParaRPr lang="en-US" sz="800" dirty="0">
                    <a:latin typeface="Arial"/>
                    <a:cs typeface="Arial"/>
                  </a:endParaRPr>
                </a:p>
                <a:p>
                  <a:r>
                    <a:rPr lang="en-US" sz="800" dirty="0" smtClean="0">
                      <a:latin typeface="Arial"/>
                      <a:cs typeface="Arial"/>
                    </a:rPr>
                    <a:t>Kazakhstan</a:t>
                  </a:r>
                </a:p>
                <a:p>
                  <a:r>
                    <a:rPr lang="en-US" sz="800" dirty="0" smtClean="0">
                      <a:latin typeface="Arial"/>
                      <a:cs typeface="Arial"/>
                    </a:rPr>
                    <a:t>Mexico</a:t>
                  </a:r>
                  <a:r>
                    <a:rPr lang="en-US" sz="800" baseline="30000" dirty="0" smtClean="0">
                      <a:latin typeface="Arial"/>
                      <a:cs typeface="Arial"/>
                    </a:rPr>
                    <a:t>1</a:t>
                  </a:r>
                  <a:endParaRPr lang="en-US" sz="800" dirty="0">
                    <a:latin typeface="Arial"/>
                    <a:cs typeface="Arial"/>
                  </a:endParaRPr>
                </a:p>
                <a:p>
                  <a:r>
                    <a:rPr lang="en-US" sz="800" dirty="0">
                      <a:latin typeface="Arial"/>
                      <a:cs typeface="Arial"/>
                    </a:rPr>
                    <a:t>Morocco</a:t>
                  </a:r>
                </a:p>
                <a:p>
                  <a:r>
                    <a:rPr lang="en-US" sz="800" dirty="0">
                      <a:latin typeface="Arial"/>
                      <a:cs typeface="Arial"/>
                    </a:rPr>
                    <a:t>Nigeria</a:t>
                  </a:r>
                </a:p>
                <a:p>
                  <a:r>
                    <a:rPr lang="en-US" sz="800" dirty="0" smtClean="0">
                      <a:latin typeface="Arial"/>
                      <a:cs typeface="Arial"/>
                    </a:rPr>
                    <a:t>Philippines</a:t>
                  </a:r>
                  <a:endParaRPr lang="en-US" sz="800" dirty="0">
                    <a:latin typeface="Arial"/>
                    <a:cs typeface="Arial"/>
                  </a:endParaRPr>
                </a:p>
                <a:p>
                  <a:r>
                    <a:rPr lang="en-US" sz="800" dirty="0">
                      <a:latin typeface="Arial"/>
                      <a:cs typeface="Arial"/>
                    </a:rPr>
                    <a:t>South Africa</a:t>
                  </a:r>
                </a:p>
                <a:p>
                  <a:r>
                    <a:rPr lang="en-US" sz="800" dirty="0">
                      <a:latin typeface="Arial"/>
                      <a:cs typeface="Arial"/>
                    </a:rPr>
                    <a:t>Thailand</a:t>
                  </a:r>
                </a:p>
                <a:p>
                  <a:r>
                    <a:rPr lang="en-US" sz="800" dirty="0" smtClean="0">
                      <a:latin typeface="Arial"/>
                      <a:cs typeface="Arial"/>
                    </a:rPr>
                    <a:t>Turkey</a:t>
                  </a:r>
                  <a:r>
                    <a:rPr lang="en-US" sz="800" baseline="30000" dirty="0">
                      <a:latin typeface="Arial"/>
                      <a:cs typeface="Arial"/>
                    </a:rPr>
                    <a:t>1</a:t>
                  </a:r>
                  <a:endParaRPr lang="en-US" sz="800" dirty="0">
                    <a:latin typeface="Arial"/>
                    <a:cs typeface="Arial"/>
                  </a:endParaRPr>
                </a:p>
                <a:p>
                  <a:r>
                    <a:rPr lang="en-US" sz="800" dirty="0">
                      <a:latin typeface="Arial"/>
                      <a:cs typeface="Arial"/>
                    </a:rPr>
                    <a:t>Ukraine</a:t>
                  </a:r>
                </a:p>
                <a:p>
                  <a:r>
                    <a:rPr lang="en-US" sz="800" dirty="0">
                      <a:latin typeface="Arial"/>
                      <a:cs typeface="Arial"/>
                    </a:rPr>
                    <a:t>Vietnam</a:t>
                  </a:r>
                </a:p>
                <a:p>
                  <a:r>
                    <a:rPr lang="en-US" sz="800" dirty="0">
                      <a:latin typeface="Arial"/>
                      <a:cs typeface="Arial"/>
                    </a:rPr>
                    <a:t>Middle East and North Africa Region </a:t>
                  </a:r>
                </a:p>
                <a:p>
                  <a:r>
                    <a:rPr lang="en-US" sz="800" dirty="0" smtClean="0">
                      <a:latin typeface="Arial"/>
                      <a:cs typeface="Arial"/>
                    </a:rPr>
                    <a:t>(Algeria, Egypt</a:t>
                  </a:r>
                  <a:r>
                    <a:rPr lang="en-US" sz="800" dirty="0">
                      <a:latin typeface="Arial"/>
                      <a:cs typeface="Arial"/>
                    </a:rPr>
                    <a:t>, Jordan, </a:t>
                  </a:r>
                  <a:r>
                    <a:rPr lang="en-US" sz="800" dirty="0" smtClean="0">
                      <a:latin typeface="Arial"/>
                      <a:cs typeface="Arial"/>
                    </a:rPr>
                    <a:t>Libya, Morocco</a:t>
                  </a:r>
                  <a:r>
                    <a:rPr lang="en-US" sz="800" dirty="0">
                      <a:latin typeface="Arial"/>
                      <a:cs typeface="Arial"/>
                    </a:rPr>
                    <a:t>, Tunisia)</a:t>
                  </a:r>
                </a:p>
              </p:txBody>
            </p:sp>
          </p:grpSp>
          <p:grpSp>
            <p:nvGrpSpPr>
              <p:cNvPr id="60" name="Group 59"/>
              <p:cNvGrpSpPr/>
              <p:nvPr/>
            </p:nvGrpSpPr>
            <p:grpSpPr>
              <a:xfrm>
                <a:off x="1143000" y="1295400"/>
                <a:ext cx="1828800" cy="1828800"/>
                <a:chOff x="1143000" y="1295400"/>
                <a:chExt cx="1828800" cy="1828800"/>
              </a:xfrm>
            </p:grpSpPr>
            <p:pic>
              <p:nvPicPr>
                <p:cNvPr id="59" name="Picture 58" descr="ctf-table-bloc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295400"/>
                  <a:ext cx="1828800" cy="1815737"/>
                </a:xfrm>
                <a:prstGeom prst="rect">
                  <a:avLst/>
                </a:prstGeom>
              </p:spPr>
            </p:pic>
            <p:sp>
              <p:nvSpPr>
                <p:cNvPr id="52" name="Rectangle 51"/>
                <p:cNvSpPr/>
                <p:nvPr/>
              </p:nvSpPr>
              <p:spPr>
                <a:xfrm>
                  <a:off x="1143000" y="2286000"/>
                  <a:ext cx="9144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a:solidFill>
                        <a:schemeClr val="bg1"/>
                      </a:solidFill>
                      <a:latin typeface="Arial"/>
                      <a:cs typeface="Arial"/>
                    </a:rPr>
                    <a:t>$</a:t>
                  </a:r>
                  <a:r>
                    <a:rPr lang="en-US" sz="1700" b="1" dirty="0" smtClean="0">
                      <a:solidFill>
                        <a:schemeClr val="bg1"/>
                      </a:solidFill>
                      <a:latin typeface="Arial"/>
                      <a:cs typeface="Arial"/>
                    </a:rPr>
                    <a:t>5.3 </a:t>
                  </a:r>
                  <a:endParaRPr lang="en-US" sz="1700" b="1" dirty="0">
                    <a:solidFill>
                      <a:schemeClr val="bg1"/>
                    </a:solidFill>
                    <a:latin typeface="Arial"/>
                    <a:cs typeface="Arial"/>
                  </a:endParaRPr>
                </a:p>
                <a:p>
                  <a:r>
                    <a:rPr lang="en-US" sz="1700" b="1" dirty="0">
                      <a:solidFill>
                        <a:schemeClr val="bg1"/>
                      </a:solidFill>
                      <a:latin typeface="Arial"/>
                      <a:cs typeface="Arial"/>
                    </a:rPr>
                    <a:t>billion</a:t>
                  </a:r>
                </a:p>
              </p:txBody>
            </p:sp>
          </p:grpSp>
          <p:sp>
            <p:nvSpPr>
              <p:cNvPr id="48" name="Rectangle 47"/>
              <p:cNvSpPr/>
              <p:nvPr/>
            </p:nvSpPr>
            <p:spPr>
              <a:xfrm>
                <a:off x="1143000" y="3168387"/>
                <a:ext cx="1828800" cy="795057"/>
              </a:xfrm>
              <a:prstGeom prst="rect">
                <a:avLst/>
              </a:prstGeom>
              <a:solidFill>
                <a:srgbClr val="6BBAC7"/>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r>
                  <a:rPr lang="en-US" sz="930" dirty="0" smtClean="0">
                    <a:solidFill>
                      <a:schemeClr val="tx1"/>
                    </a:solidFill>
                    <a:latin typeface="Arial"/>
                    <a:cs typeface="Arial"/>
                  </a:rPr>
                  <a:t>Scaled-up </a:t>
                </a:r>
                <a:r>
                  <a:rPr lang="en-US" sz="930" dirty="0">
                    <a:solidFill>
                      <a:schemeClr val="tx1"/>
                    </a:solidFill>
                    <a:latin typeface="Arial"/>
                    <a:cs typeface="Arial"/>
                  </a:rPr>
                  <a:t>demonstration, deployment, and transfer of low-carbon technologies in renewable </a:t>
                </a:r>
                <a:r>
                  <a:rPr lang="en-US" sz="930" dirty="0" smtClean="0">
                    <a:solidFill>
                      <a:schemeClr val="tx1"/>
                    </a:solidFill>
                    <a:latin typeface="Arial"/>
                    <a:cs typeface="Arial"/>
                  </a:rPr>
                  <a:t>energy, energy </a:t>
                </a:r>
                <a:r>
                  <a:rPr lang="en-US" sz="930" dirty="0">
                    <a:solidFill>
                      <a:schemeClr val="tx1"/>
                    </a:solidFill>
                    <a:latin typeface="Arial"/>
                    <a:cs typeface="Arial"/>
                  </a:rPr>
                  <a:t>efficiency, and clean transport</a:t>
                </a:r>
              </a:p>
            </p:txBody>
          </p:sp>
        </p:grpSp>
        <p:grpSp>
          <p:nvGrpSpPr>
            <p:cNvPr id="5" name="Group 4"/>
            <p:cNvGrpSpPr/>
            <p:nvPr/>
          </p:nvGrpSpPr>
          <p:grpSpPr>
            <a:xfrm>
              <a:off x="6858000" y="1295400"/>
              <a:ext cx="1828800" cy="4649244"/>
              <a:chOff x="6858000" y="1295400"/>
              <a:chExt cx="1828800" cy="4649244"/>
            </a:xfrm>
          </p:grpSpPr>
          <p:grpSp>
            <p:nvGrpSpPr>
              <p:cNvPr id="98" name="Group 97"/>
              <p:cNvGrpSpPr/>
              <p:nvPr/>
            </p:nvGrpSpPr>
            <p:grpSpPr>
              <a:xfrm>
                <a:off x="6858000" y="4039644"/>
                <a:ext cx="1828800" cy="1905000"/>
                <a:chOff x="6858000" y="4039644"/>
                <a:chExt cx="1828800" cy="1905000"/>
              </a:xfrm>
            </p:grpSpPr>
            <p:sp>
              <p:nvSpPr>
                <p:cNvPr id="84" name="Rectangle 83"/>
                <p:cNvSpPr/>
                <p:nvPr/>
              </p:nvSpPr>
              <p:spPr>
                <a:xfrm>
                  <a:off x="6858000" y="4039644"/>
                  <a:ext cx="1828800" cy="1905000"/>
                </a:xfrm>
                <a:prstGeom prst="rect">
                  <a:avLst/>
                </a:prstGeom>
                <a:solidFill>
                  <a:srgbClr val="71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934200" y="4039644"/>
                  <a:ext cx="1600200" cy="1752600"/>
                </a:xfrm>
                <a:prstGeom prst="rect">
                  <a:avLst/>
                </a:prstGeom>
                <a:noFill/>
              </p:spPr>
              <p:txBody>
                <a:bodyPr wrap="square" lIns="0" tIns="45720" rIns="0" bIns="45720" numCol="2" spcCol="182880" rtlCol="0">
                  <a:noAutofit/>
                </a:bodyPr>
                <a:lstStyle/>
                <a:p>
                  <a:r>
                    <a:rPr lang="en-US" sz="800" dirty="0" smtClean="0">
                      <a:latin typeface="Arial" panose="020B0604020202020204" pitchFamily="34" charset="0"/>
                      <a:cs typeface="Arial" panose="020B0604020202020204" pitchFamily="34" charset="0"/>
                    </a:rPr>
                    <a:t>Armenia</a:t>
                  </a:r>
                </a:p>
                <a:p>
                  <a:r>
                    <a:rPr lang="en-US" sz="800" dirty="0" smtClean="0">
                      <a:latin typeface="Arial" panose="020B0604020202020204" pitchFamily="34" charset="0"/>
                      <a:cs typeface="Arial" panose="020B0604020202020204" pitchFamily="34" charset="0"/>
                    </a:rPr>
                    <a:t>Bangladesh</a:t>
                  </a:r>
                </a:p>
                <a:p>
                  <a:r>
                    <a:rPr lang="en-US" sz="800" dirty="0" smtClean="0">
                      <a:latin typeface="Arial" panose="020B0604020202020204" pitchFamily="34" charset="0"/>
                      <a:cs typeface="Arial" panose="020B0604020202020204" pitchFamily="34" charset="0"/>
                    </a:rPr>
                    <a:t>Benin</a:t>
                  </a:r>
                </a:p>
                <a:p>
                  <a:r>
                    <a:rPr lang="en-US" sz="800" dirty="0" smtClean="0">
                      <a:latin typeface="Arial" panose="020B0604020202020204" pitchFamily="34" charset="0"/>
                      <a:cs typeface="Arial" panose="020B0604020202020204" pitchFamily="34" charset="0"/>
                    </a:rPr>
                    <a:t>Cambodia</a:t>
                  </a:r>
                </a:p>
                <a:p>
                  <a:r>
                    <a:rPr lang="en-US" sz="800" dirty="0">
                      <a:latin typeface="Arial" panose="020B0604020202020204" pitchFamily="34" charset="0"/>
                      <a:cs typeface="Arial" panose="020B0604020202020204" pitchFamily="34" charset="0"/>
                    </a:rPr>
                    <a:t>Ethiopia</a:t>
                  </a:r>
                </a:p>
                <a:p>
                  <a:r>
                    <a:rPr lang="en-US" sz="800" dirty="0" smtClean="0">
                      <a:latin typeface="Arial" panose="020B0604020202020204" pitchFamily="34" charset="0"/>
                      <a:cs typeface="Arial" panose="020B0604020202020204" pitchFamily="34" charset="0"/>
                    </a:rPr>
                    <a:t>Ghana</a:t>
                  </a:r>
                </a:p>
                <a:p>
                  <a:r>
                    <a:rPr lang="en-US" sz="800" dirty="0" smtClean="0">
                      <a:latin typeface="Arial" panose="020B0604020202020204" pitchFamily="34" charset="0"/>
                      <a:cs typeface="Arial" panose="020B0604020202020204" pitchFamily="34" charset="0"/>
                    </a:rPr>
                    <a:t>Haiti</a:t>
                  </a:r>
                  <a:endParaRPr lang="en-US" sz="800" dirty="0">
                    <a:latin typeface="Arial" panose="020B0604020202020204" pitchFamily="34" charset="0"/>
                    <a:cs typeface="Arial" panose="020B0604020202020204" pitchFamily="34" charset="0"/>
                  </a:endParaRPr>
                </a:p>
                <a:p>
                  <a:r>
                    <a:rPr lang="en-US" sz="800" dirty="0" smtClean="0">
                      <a:latin typeface="Arial"/>
                      <a:cs typeface="Arial"/>
                    </a:rPr>
                    <a:t>Honduras</a:t>
                  </a:r>
                  <a:r>
                    <a:rPr lang="en-US" sz="800" baseline="30000" dirty="0" smtClean="0">
                      <a:latin typeface="Arial"/>
                      <a:cs typeface="Arial"/>
                    </a:rPr>
                    <a:t>1 &amp;</a:t>
                  </a:r>
                  <a:r>
                    <a:rPr lang="en-US" sz="800" dirty="0" smtClean="0">
                      <a:latin typeface="Arial"/>
                      <a:cs typeface="Arial"/>
                    </a:rPr>
                    <a:t> </a:t>
                  </a:r>
                  <a:r>
                    <a:rPr lang="en-US" sz="800" baseline="30000" dirty="0" smtClean="0">
                      <a:latin typeface="Arial"/>
                      <a:cs typeface="Arial"/>
                    </a:rPr>
                    <a:t>2</a:t>
                  </a:r>
                  <a:endParaRPr lang="en-US" sz="800" dirty="0">
                    <a:latin typeface="Arial"/>
                    <a:cs typeface="Arial"/>
                  </a:endParaRPr>
                </a:p>
                <a:p>
                  <a:r>
                    <a:rPr lang="en-US" sz="800" dirty="0" smtClean="0">
                      <a:latin typeface="Arial"/>
                      <a:cs typeface="Arial"/>
                    </a:rPr>
                    <a:t>Kenya</a:t>
                  </a:r>
                  <a:r>
                    <a:rPr lang="en-US" sz="800" baseline="30000" dirty="0" smtClean="0">
                      <a:latin typeface="Arial"/>
                      <a:cs typeface="Arial"/>
                    </a:rPr>
                    <a:t>1 &amp;</a:t>
                  </a:r>
                  <a:r>
                    <a:rPr lang="en-US" sz="800" dirty="0" smtClean="0">
                      <a:latin typeface="Arial"/>
                      <a:cs typeface="Arial"/>
                    </a:rPr>
                    <a:t> </a:t>
                  </a:r>
                  <a:r>
                    <a:rPr lang="en-US" sz="800" baseline="30000" dirty="0" smtClean="0">
                      <a:latin typeface="Arial"/>
                      <a:cs typeface="Arial"/>
                    </a:rPr>
                    <a:t>2</a:t>
                  </a:r>
                  <a:endParaRPr lang="en-US" sz="800" dirty="0" smtClean="0">
                    <a:latin typeface="Arial"/>
                    <a:cs typeface="Arial"/>
                  </a:endParaRPr>
                </a:p>
                <a:p>
                  <a:r>
                    <a:rPr lang="en-US" sz="800" dirty="0" smtClean="0">
                      <a:latin typeface="Arial"/>
                      <a:cs typeface="Arial"/>
                    </a:rPr>
                    <a:t>Kiribati</a:t>
                  </a:r>
                  <a:endParaRPr lang="en-US" sz="800" dirty="0">
                    <a:latin typeface="Arial"/>
                    <a:cs typeface="Arial"/>
                  </a:endParaRPr>
                </a:p>
                <a:p>
                  <a:r>
                    <a:rPr lang="en-US" sz="800" dirty="0" smtClean="0">
                      <a:latin typeface="Arial"/>
                      <a:cs typeface="Arial"/>
                    </a:rPr>
                    <a:t>Liberia</a:t>
                  </a:r>
                </a:p>
                <a:p>
                  <a:r>
                    <a:rPr lang="en-US" sz="800" dirty="0" smtClean="0">
                      <a:latin typeface="Arial"/>
                      <a:cs typeface="Arial"/>
                    </a:rPr>
                    <a:t>Lesotho</a:t>
                  </a:r>
                </a:p>
                <a:p>
                  <a:r>
                    <a:rPr lang="en-US" sz="800" dirty="0" smtClean="0">
                      <a:latin typeface="Arial"/>
                      <a:cs typeface="Arial"/>
                    </a:rPr>
                    <a:t>Madagascar</a:t>
                  </a:r>
                </a:p>
                <a:p>
                  <a:r>
                    <a:rPr lang="en-US" sz="800" dirty="0" smtClean="0">
                      <a:latin typeface="Arial"/>
                      <a:cs typeface="Arial"/>
                    </a:rPr>
                    <a:t>Malawi</a:t>
                  </a:r>
                </a:p>
                <a:p>
                  <a:r>
                    <a:rPr lang="en-US" sz="800" dirty="0" smtClean="0">
                      <a:latin typeface="Arial"/>
                      <a:cs typeface="Arial"/>
                    </a:rPr>
                    <a:t>Maldives</a:t>
                  </a:r>
                  <a:endParaRPr lang="en-US" sz="800" dirty="0">
                    <a:latin typeface="Arial"/>
                    <a:cs typeface="Arial"/>
                  </a:endParaRPr>
                </a:p>
                <a:p>
                  <a:endParaRPr lang="en-US" sz="800" dirty="0" smtClean="0">
                    <a:latin typeface="Arial"/>
                    <a:cs typeface="Arial"/>
                  </a:endParaRPr>
                </a:p>
                <a:p>
                  <a:endParaRPr lang="en-US" sz="800" dirty="0">
                    <a:latin typeface="Arial"/>
                    <a:cs typeface="Arial"/>
                  </a:endParaRPr>
                </a:p>
                <a:p>
                  <a:r>
                    <a:rPr lang="en-US" sz="800" dirty="0" smtClean="0">
                      <a:latin typeface="Arial"/>
                      <a:cs typeface="Arial"/>
                    </a:rPr>
                    <a:t>Mali</a:t>
                  </a:r>
                  <a:r>
                    <a:rPr lang="en-US" sz="800" baseline="30000" dirty="0">
                      <a:latin typeface="Arial"/>
                      <a:cs typeface="Arial"/>
                    </a:rPr>
                    <a:t>1</a:t>
                  </a:r>
                  <a:endParaRPr lang="en-US" sz="800" dirty="0" smtClean="0">
                    <a:latin typeface="Arial"/>
                    <a:cs typeface="Arial"/>
                  </a:endParaRPr>
                </a:p>
                <a:p>
                  <a:r>
                    <a:rPr lang="en-US" sz="800" dirty="0">
                      <a:latin typeface="Arial" panose="020B0604020202020204" pitchFamily="34" charset="0"/>
                      <a:cs typeface="Arial" panose="020B0604020202020204" pitchFamily="34" charset="0"/>
                    </a:rPr>
                    <a:t>Mongolia</a:t>
                  </a:r>
                </a:p>
                <a:p>
                  <a:r>
                    <a:rPr lang="en-US" sz="800" dirty="0" smtClean="0">
                      <a:latin typeface="Arial"/>
                      <a:cs typeface="Arial"/>
                    </a:rPr>
                    <a:t>Nepal</a:t>
                  </a:r>
                  <a:r>
                    <a:rPr lang="en-US" sz="800" baseline="30000" dirty="0">
                      <a:latin typeface="Arial"/>
                      <a:cs typeface="Arial"/>
                    </a:rPr>
                    <a:t>1</a:t>
                  </a:r>
                  <a:endParaRPr lang="en-US" sz="800" dirty="0" smtClean="0">
                    <a:latin typeface="Arial"/>
                    <a:cs typeface="Arial"/>
                  </a:endParaRPr>
                </a:p>
                <a:p>
                  <a:r>
                    <a:rPr lang="en-US" sz="800" dirty="0" smtClean="0">
                      <a:latin typeface="Arial"/>
                      <a:cs typeface="Arial"/>
                    </a:rPr>
                    <a:t>Nicaragua</a:t>
                  </a:r>
                </a:p>
                <a:p>
                  <a:r>
                    <a:rPr lang="en-US" sz="800" dirty="0" smtClean="0">
                      <a:latin typeface="Arial"/>
                      <a:cs typeface="Arial"/>
                    </a:rPr>
                    <a:t>Rwanda</a:t>
                  </a:r>
                </a:p>
                <a:p>
                  <a:r>
                    <a:rPr lang="en-US" sz="800" dirty="0" smtClean="0">
                      <a:latin typeface="Arial"/>
                      <a:cs typeface="Arial"/>
                    </a:rPr>
                    <a:t>Sierra Leone</a:t>
                  </a:r>
                  <a:endParaRPr lang="en-US" sz="800" dirty="0">
                    <a:latin typeface="Arial"/>
                    <a:cs typeface="Arial"/>
                  </a:endParaRPr>
                </a:p>
                <a:p>
                  <a:r>
                    <a:rPr lang="en-US" sz="800" dirty="0" smtClean="0">
                      <a:latin typeface="Arial"/>
                      <a:cs typeface="Arial"/>
                    </a:rPr>
                    <a:t>Tanzania</a:t>
                  </a:r>
                </a:p>
                <a:p>
                  <a:r>
                    <a:rPr lang="en-US" sz="800" dirty="0" smtClean="0">
                      <a:latin typeface="Arial"/>
                      <a:cs typeface="Arial"/>
                    </a:rPr>
                    <a:t>Uganda</a:t>
                  </a:r>
                </a:p>
                <a:p>
                  <a:r>
                    <a:rPr lang="en-US" sz="800" dirty="0" smtClean="0">
                      <a:latin typeface="Arial" panose="020B0604020202020204" pitchFamily="34" charset="0"/>
                      <a:cs typeface="Arial" panose="020B0604020202020204" pitchFamily="34" charset="0"/>
                    </a:rPr>
                    <a:t>Yemen</a:t>
                  </a:r>
                </a:p>
                <a:p>
                  <a:r>
                    <a:rPr lang="en-US" sz="800" dirty="0" smtClean="0">
                      <a:latin typeface="Arial" panose="020B0604020202020204" pitchFamily="34" charset="0"/>
                      <a:cs typeface="Arial" panose="020B0604020202020204" pitchFamily="34" charset="0"/>
                    </a:rPr>
                    <a:t>Zambia</a:t>
                  </a:r>
                  <a:endParaRPr lang="en-US" sz="800" dirty="0">
                    <a:latin typeface="Arial" panose="020B0604020202020204" pitchFamily="34" charset="0"/>
                    <a:cs typeface="Arial" panose="020B0604020202020204" pitchFamily="34" charset="0"/>
                  </a:endParaRPr>
                </a:p>
                <a:p>
                  <a:endParaRPr lang="en-US" sz="800" dirty="0" smtClean="0">
                    <a:latin typeface="Arial"/>
                    <a:cs typeface="Arial"/>
                  </a:endParaRPr>
                </a:p>
                <a:p>
                  <a:pPr defTabSz="860425"/>
                  <a:r>
                    <a:rPr lang="en-US" sz="800" dirty="0">
                      <a:latin typeface="Arial" panose="020B0604020202020204" pitchFamily="34" charset="0"/>
                      <a:cs typeface="Arial" panose="020B0604020202020204" pitchFamily="34" charset="0"/>
                    </a:rPr>
                    <a:t>Pacific Region (Solomon Islands, Vanuatu) </a:t>
                  </a:r>
                </a:p>
                <a:p>
                  <a:endParaRPr lang="en-US" sz="800" dirty="0">
                    <a:latin typeface="Arial" panose="020B0604020202020204" pitchFamily="34" charset="0"/>
                    <a:cs typeface="Arial" panose="020B0604020202020204" pitchFamily="34" charset="0"/>
                  </a:endParaRPr>
                </a:p>
                <a:p>
                  <a:endParaRPr lang="en-US" sz="800" dirty="0">
                    <a:latin typeface="Arial"/>
                    <a:cs typeface="Arial"/>
                  </a:endParaRPr>
                </a:p>
              </p:txBody>
            </p:sp>
          </p:grpSp>
          <p:grpSp>
            <p:nvGrpSpPr>
              <p:cNvPr id="3" name="Group 2"/>
              <p:cNvGrpSpPr/>
              <p:nvPr/>
            </p:nvGrpSpPr>
            <p:grpSpPr>
              <a:xfrm>
                <a:off x="6858000" y="1295400"/>
                <a:ext cx="1828799" cy="1828800"/>
                <a:chOff x="6858000" y="1295400"/>
                <a:chExt cx="1828799" cy="1828800"/>
              </a:xfrm>
            </p:grpSpPr>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1" y="1295400"/>
                  <a:ext cx="1828798" cy="1815736"/>
                </a:xfrm>
                <a:prstGeom prst="rect">
                  <a:avLst/>
                </a:prstGeom>
              </p:spPr>
            </p:pic>
            <p:sp>
              <p:nvSpPr>
                <p:cNvPr id="73" name="Rectangle 72"/>
                <p:cNvSpPr/>
                <p:nvPr/>
              </p:nvSpPr>
              <p:spPr>
                <a:xfrm>
                  <a:off x="6858000" y="2286000"/>
                  <a:ext cx="9144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smtClean="0">
                      <a:solidFill>
                        <a:schemeClr val="bg1"/>
                      </a:solidFill>
                      <a:latin typeface="Arial"/>
                      <a:cs typeface="Arial"/>
                    </a:rPr>
                    <a:t>$523.6</a:t>
                  </a:r>
                  <a:endParaRPr lang="en-US" sz="1700" b="1" dirty="0">
                    <a:solidFill>
                      <a:schemeClr val="bg1"/>
                    </a:solidFill>
                    <a:latin typeface="Arial"/>
                    <a:cs typeface="Arial"/>
                  </a:endParaRPr>
                </a:p>
                <a:p>
                  <a:r>
                    <a:rPr lang="en-US" sz="1700" b="1" dirty="0">
                      <a:solidFill>
                        <a:schemeClr val="bg1"/>
                      </a:solidFill>
                      <a:latin typeface="Arial"/>
                      <a:cs typeface="Arial"/>
                    </a:rPr>
                    <a:t>million</a:t>
                  </a:r>
                </a:p>
              </p:txBody>
            </p:sp>
          </p:grpSp>
          <p:sp>
            <p:nvSpPr>
              <p:cNvPr id="77" name="TextBox 76"/>
              <p:cNvSpPr txBox="1"/>
              <p:nvPr/>
            </p:nvSpPr>
            <p:spPr>
              <a:xfrm>
                <a:off x="6858000" y="3168387"/>
                <a:ext cx="1828799" cy="804066"/>
              </a:xfrm>
              <a:prstGeom prst="rect">
                <a:avLst/>
              </a:prstGeom>
              <a:solidFill>
                <a:srgbClr val="4676BC"/>
              </a:solidFill>
              <a:ln>
                <a:noFill/>
              </a:ln>
            </p:spPr>
            <p:txBody>
              <a:bodyPr wrap="square" lIns="91440" rIns="91440" rtlCol="0">
                <a:spAutoFit/>
              </a:bodyPr>
              <a:lstStyle/>
              <a:p>
                <a:r>
                  <a:rPr lang="en-US" sz="925" dirty="0">
                    <a:latin typeface="Arial"/>
                    <a:cs typeface="Arial"/>
                  </a:rPr>
                  <a:t>Demonstrate economic, </a:t>
                </a:r>
              </a:p>
              <a:p>
                <a:r>
                  <a:rPr lang="en-US" sz="925" dirty="0">
                    <a:latin typeface="Arial"/>
                    <a:cs typeface="Arial"/>
                  </a:rPr>
                  <a:t>social, and environmental </a:t>
                </a:r>
                <a:r>
                  <a:rPr lang="en-US" sz="925" dirty="0" smtClean="0">
                    <a:latin typeface="Arial"/>
                    <a:cs typeface="Arial"/>
                  </a:rPr>
                  <a:t>viability of renewable energy </a:t>
                </a:r>
                <a:br>
                  <a:rPr lang="en-US" sz="925" dirty="0" smtClean="0">
                    <a:latin typeface="Arial"/>
                    <a:cs typeface="Arial"/>
                  </a:rPr>
                </a:br>
                <a:r>
                  <a:rPr lang="en-US" sz="925" dirty="0" smtClean="0">
                    <a:latin typeface="Arial"/>
                    <a:cs typeface="Arial"/>
                  </a:rPr>
                  <a:t>in </a:t>
                </a:r>
                <a:r>
                  <a:rPr lang="en-US" sz="925" dirty="0">
                    <a:latin typeface="Arial"/>
                    <a:cs typeface="Arial"/>
                  </a:rPr>
                  <a:t>low income </a:t>
                </a:r>
                <a:r>
                  <a:rPr lang="en-US" sz="925" dirty="0" smtClean="0">
                    <a:latin typeface="Arial"/>
                    <a:cs typeface="Arial"/>
                  </a:rPr>
                  <a:t>countries</a:t>
                </a:r>
              </a:p>
              <a:p>
                <a:endParaRPr lang="en-US" sz="925" dirty="0">
                  <a:solidFill>
                    <a:schemeClr val="bg1"/>
                  </a:solidFill>
                  <a:latin typeface="Arial"/>
                  <a:cs typeface="Arial"/>
                </a:endParaRPr>
              </a:p>
            </p:txBody>
          </p:sp>
        </p:grpSp>
      </p:grpSp>
      <p:sp>
        <p:nvSpPr>
          <p:cNvPr id="50" name="TextBox 49"/>
          <p:cNvSpPr txBox="1"/>
          <p:nvPr/>
        </p:nvSpPr>
        <p:spPr>
          <a:xfrm>
            <a:off x="1219200" y="6155465"/>
            <a:ext cx="1600200" cy="507713"/>
          </a:xfrm>
          <a:prstGeom prst="rect">
            <a:avLst/>
          </a:prstGeom>
          <a:noFill/>
        </p:spPr>
        <p:txBody>
          <a:bodyPr wrap="square" lIns="0" tIns="45720" rIns="0" bIns="45720" numCol="1" spcCol="182880" rtlCol="0">
            <a:noAutofit/>
          </a:bodyPr>
          <a:lstStyle/>
          <a:p>
            <a:r>
              <a:rPr lang="en-US" sz="1000" dirty="0" smtClean="0">
                <a:latin typeface="Arial"/>
                <a:cs typeface="Arial"/>
              </a:rPr>
              <a:t>Phase I: $150.0 m </a:t>
            </a:r>
          </a:p>
          <a:p>
            <a:r>
              <a:rPr lang="en-US" sz="1000" dirty="0" smtClean="0">
                <a:latin typeface="Arial"/>
                <a:cs typeface="Arial"/>
              </a:rPr>
              <a:t>Phase 2: $358.5 </a:t>
            </a:r>
            <a:r>
              <a:rPr lang="en-US" sz="1000" dirty="0">
                <a:latin typeface="Arial"/>
                <a:cs typeface="Arial"/>
              </a:rPr>
              <a:t>m (</a:t>
            </a:r>
            <a:r>
              <a:rPr lang="en-US" sz="1000" dirty="0" smtClean="0">
                <a:latin typeface="Arial"/>
                <a:cs typeface="Arial"/>
              </a:rPr>
              <a:t>Haiti, </a:t>
            </a:r>
            <a:endParaRPr lang="en-US" sz="1000" dirty="0">
              <a:latin typeface="Arial"/>
              <a:cs typeface="Arial"/>
            </a:endParaRPr>
          </a:p>
          <a:p>
            <a:r>
              <a:rPr lang="en-US" sz="1000" dirty="0" smtClean="0">
                <a:latin typeface="Arial"/>
                <a:cs typeface="Arial"/>
              </a:rPr>
              <a:t>Honduras, Ghana, Mali)</a:t>
            </a:r>
            <a:endParaRPr lang="en-US" sz="1000" dirty="0">
              <a:latin typeface="Arial"/>
              <a:cs typeface="Arial"/>
            </a:endParaRPr>
          </a:p>
          <a:p>
            <a:endParaRPr lang="en-US" sz="1000" dirty="0">
              <a:latin typeface="Arial"/>
              <a:cs typeface="Arial"/>
            </a:endParaRPr>
          </a:p>
          <a:p>
            <a:endParaRPr lang="en-US" sz="1000" dirty="0">
              <a:latin typeface="Arial"/>
              <a:cs typeface="Arial"/>
            </a:endParaRPr>
          </a:p>
          <a:p>
            <a:endParaRPr lang="en-US" sz="1000" dirty="0" smtClean="0">
              <a:latin typeface="Arial"/>
              <a:cs typeface="Arial"/>
            </a:endParaRPr>
          </a:p>
          <a:p>
            <a:endParaRPr lang="en-US" sz="1000" dirty="0">
              <a:latin typeface="Arial"/>
              <a:cs typeface="Arial"/>
            </a:endParaRPr>
          </a:p>
        </p:txBody>
      </p:sp>
      <p:sp>
        <p:nvSpPr>
          <p:cNvPr id="51" name="TextBox 50"/>
          <p:cNvSpPr txBox="1"/>
          <p:nvPr/>
        </p:nvSpPr>
        <p:spPr>
          <a:xfrm>
            <a:off x="3114675" y="5939460"/>
            <a:ext cx="1752600" cy="281386"/>
          </a:xfrm>
          <a:prstGeom prst="rect">
            <a:avLst/>
          </a:prstGeom>
          <a:noFill/>
        </p:spPr>
        <p:txBody>
          <a:bodyPr wrap="square" lIns="0" tIns="45720" rIns="0" bIns="45720" numCol="1" spcCol="182880" rtlCol="0">
            <a:noAutofit/>
          </a:bodyPr>
          <a:lstStyle/>
          <a:p>
            <a:r>
              <a:rPr lang="en-US" sz="800" dirty="0" smtClean="0">
                <a:latin typeface="Arial"/>
                <a:cs typeface="Arial"/>
              </a:rPr>
              <a:t>Phase I: $40.85m </a:t>
            </a:r>
          </a:p>
          <a:p>
            <a:r>
              <a:rPr lang="en-US" sz="800" dirty="0" smtClean="0">
                <a:latin typeface="Arial"/>
                <a:cs typeface="Arial"/>
              </a:rPr>
              <a:t>Phase II: $34.50m   </a:t>
            </a:r>
            <a:endParaRPr lang="en-US" sz="800" dirty="0">
              <a:latin typeface="Arial"/>
              <a:cs typeface="Arial"/>
            </a:endParaRPr>
          </a:p>
        </p:txBody>
      </p:sp>
      <p:sp>
        <p:nvSpPr>
          <p:cNvPr id="54" name="TextBox 53"/>
          <p:cNvSpPr txBox="1"/>
          <p:nvPr/>
        </p:nvSpPr>
        <p:spPr>
          <a:xfrm>
            <a:off x="5029200" y="5902180"/>
            <a:ext cx="1752600" cy="507713"/>
          </a:xfrm>
          <a:prstGeom prst="rect">
            <a:avLst/>
          </a:prstGeom>
          <a:noFill/>
        </p:spPr>
        <p:txBody>
          <a:bodyPr wrap="square" lIns="0" tIns="45720" rIns="0" bIns="45720" numCol="1" spcCol="182880" rtlCol="0">
            <a:noAutofit/>
          </a:bodyPr>
          <a:lstStyle/>
          <a:p>
            <a:r>
              <a:rPr lang="en-US" sz="800" dirty="0" smtClean="0">
                <a:latin typeface="Arial"/>
                <a:cs typeface="Arial"/>
              </a:rPr>
              <a:t>Phase I: $31.30 </a:t>
            </a:r>
          </a:p>
        </p:txBody>
      </p:sp>
      <p:sp>
        <p:nvSpPr>
          <p:cNvPr id="55" name="TextBox 54"/>
          <p:cNvSpPr txBox="1"/>
          <p:nvPr/>
        </p:nvSpPr>
        <p:spPr>
          <a:xfrm>
            <a:off x="6934200" y="5966989"/>
            <a:ext cx="1752600" cy="275931"/>
          </a:xfrm>
          <a:prstGeom prst="rect">
            <a:avLst/>
          </a:prstGeom>
          <a:noFill/>
        </p:spPr>
        <p:txBody>
          <a:bodyPr wrap="square" lIns="0" tIns="45720" rIns="0" bIns="45720" numCol="1" spcCol="182880" rtlCol="0">
            <a:noAutofit/>
          </a:bodyPr>
          <a:lstStyle/>
          <a:p>
            <a:r>
              <a:rPr lang="en-US" sz="800" dirty="0" smtClean="0">
                <a:latin typeface="Arial"/>
                <a:cs typeface="Arial"/>
              </a:rPr>
              <a:t>Phase I: $59.60 </a:t>
            </a:r>
          </a:p>
          <a:p>
            <a:r>
              <a:rPr lang="en-US" sz="800" dirty="0" smtClean="0">
                <a:latin typeface="Arial"/>
                <a:cs typeface="Arial"/>
              </a:rPr>
              <a:t>Phase II: $32.80   </a:t>
            </a:r>
            <a:endParaRPr lang="en-US" sz="800" dirty="0">
              <a:latin typeface="Arial"/>
              <a:cs typeface="Arial"/>
            </a:endParaRPr>
          </a:p>
        </p:txBody>
      </p:sp>
    </p:spTree>
    <p:extLst>
      <p:ext uri="{BB962C8B-B14F-4D97-AF65-F5344CB8AC3E}">
        <p14:creationId xmlns:p14="http://schemas.microsoft.com/office/powerpoint/2010/main" val="31210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59338680"/>
              </p:ext>
            </p:extLst>
          </p:nvPr>
        </p:nvGraphicFramePr>
        <p:xfrm>
          <a:off x="1447800" y="266338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876800" y="4495800"/>
            <a:ext cx="2514600" cy="923330"/>
          </a:xfrm>
          <a:prstGeom prst="rect">
            <a:avLst/>
          </a:prstGeom>
          <a:noFill/>
        </p:spPr>
        <p:txBody>
          <a:bodyPr wrap="square" rtlCol="0">
            <a:spAutoFit/>
          </a:bodyPr>
          <a:lstStyle/>
          <a:p>
            <a:r>
              <a:rPr lang="en-US" dirty="0" smtClean="0"/>
              <a:t>CTF Dedicated Private Sector Programs</a:t>
            </a:r>
          </a:p>
          <a:p>
            <a:r>
              <a:rPr lang="en-US" dirty="0" smtClean="0"/>
              <a:t>$508.5 million</a:t>
            </a:r>
            <a:endParaRPr lang="en-US" dirty="0"/>
          </a:p>
        </p:txBody>
      </p:sp>
      <p:sp>
        <p:nvSpPr>
          <p:cNvPr id="9" name="TextBox 8"/>
          <p:cNvSpPr txBox="1"/>
          <p:nvPr/>
        </p:nvSpPr>
        <p:spPr>
          <a:xfrm>
            <a:off x="6515100" y="5105400"/>
            <a:ext cx="1600200" cy="761360"/>
          </a:xfrm>
          <a:prstGeom prst="rect">
            <a:avLst/>
          </a:prstGeom>
          <a:noFill/>
        </p:spPr>
        <p:txBody>
          <a:bodyPr wrap="square" lIns="0" tIns="45720" rIns="0" bIns="45720" numCol="2" spcCol="182880" rtlCol="0">
            <a:noAutofit/>
          </a:bodyPr>
          <a:lstStyle/>
          <a:p>
            <a:r>
              <a:rPr lang="en-US" sz="1200" dirty="0" smtClean="0">
                <a:latin typeface="Arial"/>
                <a:cs typeface="Arial"/>
              </a:rPr>
              <a:t>Chile</a:t>
            </a:r>
            <a:endParaRPr lang="en-US" sz="1200" baseline="30000" dirty="0">
              <a:latin typeface="Arial"/>
              <a:cs typeface="Arial"/>
            </a:endParaRPr>
          </a:p>
          <a:p>
            <a:r>
              <a:rPr lang="en-US" sz="1200" dirty="0" smtClean="0">
                <a:latin typeface="Arial"/>
                <a:cs typeface="Arial"/>
              </a:rPr>
              <a:t>Colombia</a:t>
            </a:r>
            <a:endParaRPr lang="en-US" sz="1200" dirty="0">
              <a:latin typeface="Arial"/>
              <a:cs typeface="Arial"/>
            </a:endParaRPr>
          </a:p>
          <a:p>
            <a:r>
              <a:rPr lang="en-US" sz="1200" dirty="0" smtClean="0">
                <a:latin typeface="Arial"/>
                <a:cs typeface="Arial"/>
              </a:rPr>
              <a:t>Indonesia</a:t>
            </a:r>
            <a:endParaRPr lang="en-US" sz="1200" dirty="0">
              <a:latin typeface="Arial"/>
              <a:cs typeface="Arial"/>
            </a:endParaRPr>
          </a:p>
          <a:p>
            <a:r>
              <a:rPr lang="en-US" sz="1200" dirty="0" smtClean="0">
                <a:latin typeface="Arial"/>
                <a:cs typeface="Arial"/>
              </a:rPr>
              <a:t>Mexico</a:t>
            </a:r>
            <a:endParaRPr lang="en-US" sz="1200" dirty="0">
              <a:latin typeface="Arial"/>
              <a:cs typeface="Arial"/>
            </a:endParaRPr>
          </a:p>
          <a:p>
            <a:r>
              <a:rPr lang="en-US" sz="1200" dirty="0" smtClean="0">
                <a:latin typeface="Arial"/>
                <a:cs typeface="Arial"/>
              </a:rPr>
              <a:t>Turkey</a:t>
            </a:r>
          </a:p>
          <a:p>
            <a:r>
              <a:rPr lang="en-US" sz="1200" dirty="0" smtClean="0">
                <a:latin typeface="Arial"/>
                <a:cs typeface="Arial"/>
              </a:rPr>
              <a:t>Haiti </a:t>
            </a:r>
          </a:p>
          <a:p>
            <a:r>
              <a:rPr lang="en-US" sz="1200" dirty="0" smtClean="0">
                <a:latin typeface="Arial"/>
                <a:cs typeface="Arial"/>
              </a:rPr>
              <a:t>Honduras Ghana </a:t>
            </a:r>
          </a:p>
          <a:p>
            <a:r>
              <a:rPr lang="en-US" sz="1200" dirty="0" err="1" smtClean="0">
                <a:latin typeface="Arial"/>
                <a:cs typeface="Arial"/>
              </a:rPr>
              <a:t>Mali</a:t>
            </a:r>
            <a:endParaRPr lang="en-US" sz="1200" dirty="0">
              <a:latin typeface="Arial"/>
              <a:cs typeface="Arial"/>
            </a:endParaRPr>
          </a:p>
        </p:txBody>
      </p:sp>
      <p:sp>
        <p:nvSpPr>
          <p:cNvPr id="10" name="TextBox 9"/>
          <p:cNvSpPr txBox="1"/>
          <p:nvPr/>
        </p:nvSpPr>
        <p:spPr>
          <a:xfrm>
            <a:off x="1447800" y="4114800"/>
            <a:ext cx="2514600" cy="646331"/>
          </a:xfrm>
          <a:prstGeom prst="rect">
            <a:avLst/>
          </a:prstGeom>
          <a:noFill/>
        </p:spPr>
        <p:txBody>
          <a:bodyPr wrap="square" rtlCol="0">
            <a:spAutoFit/>
          </a:bodyPr>
          <a:lstStyle/>
          <a:p>
            <a:r>
              <a:rPr lang="en-US" dirty="0" smtClean="0"/>
              <a:t>PPCR set-aside</a:t>
            </a:r>
          </a:p>
          <a:p>
            <a:r>
              <a:rPr lang="en-US" dirty="0" smtClean="0"/>
              <a:t>$75.4 million</a:t>
            </a:r>
            <a:endParaRPr lang="en-US" dirty="0"/>
          </a:p>
        </p:txBody>
      </p:sp>
      <p:sp>
        <p:nvSpPr>
          <p:cNvPr id="11" name="TextBox 10"/>
          <p:cNvSpPr txBox="1"/>
          <p:nvPr/>
        </p:nvSpPr>
        <p:spPr>
          <a:xfrm>
            <a:off x="485775" y="4779586"/>
            <a:ext cx="1981200" cy="688014"/>
          </a:xfrm>
          <a:prstGeom prst="rect">
            <a:avLst/>
          </a:prstGeom>
          <a:noFill/>
        </p:spPr>
        <p:txBody>
          <a:bodyPr wrap="square" lIns="0" tIns="45720" rIns="0" bIns="45720" numCol="2" spcCol="182880" rtlCol="0">
            <a:noAutofit/>
          </a:bodyPr>
          <a:lstStyle/>
          <a:p>
            <a:r>
              <a:rPr lang="en-US" sz="1200" dirty="0" smtClean="0">
                <a:latin typeface="Arial"/>
                <a:cs typeface="Arial"/>
              </a:rPr>
              <a:t>Bolivia</a:t>
            </a:r>
          </a:p>
          <a:p>
            <a:r>
              <a:rPr lang="en-US" sz="1200" dirty="0" smtClean="0">
                <a:latin typeface="Arial"/>
                <a:cs typeface="Arial"/>
              </a:rPr>
              <a:t>Cambodia</a:t>
            </a:r>
          </a:p>
          <a:p>
            <a:r>
              <a:rPr lang="en-US" sz="1200" dirty="0" smtClean="0">
                <a:latin typeface="Arial"/>
                <a:cs typeface="Arial"/>
              </a:rPr>
              <a:t>Mozambique</a:t>
            </a:r>
          </a:p>
          <a:p>
            <a:r>
              <a:rPr lang="en-US" sz="1200" dirty="0" smtClean="0">
                <a:latin typeface="Arial"/>
                <a:cs typeface="Arial"/>
              </a:rPr>
              <a:t>Tajikistan</a:t>
            </a:r>
          </a:p>
          <a:p>
            <a:r>
              <a:rPr lang="en-US" sz="1200" dirty="0" smtClean="0">
                <a:latin typeface="Arial"/>
                <a:cs typeface="Arial"/>
              </a:rPr>
              <a:t>Haiti</a:t>
            </a:r>
          </a:p>
          <a:p>
            <a:r>
              <a:rPr lang="en-US" sz="1200" dirty="0" smtClean="0">
                <a:latin typeface="Arial"/>
                <a:cs typeface="Arial"/>
              </a:rPr>
              <a:t>Jamaica </a:t>
            </a:r>
          </a:p>
          <a:p>
            <a:r>
              <a:rPr lang="en-US" sz="1200" dirty="0" smtClean="0">
                <a:latin typeface="Arial"/>
                <a:cs typeface="Arial"/>
              </a:rPr>
              <a:t>St. Lucia</a:t>
            </a:r>
          </a:p>
          <a:p>
            <a:endParaRPr lang="en-US" sz="1200" dirty="0">
              <a:latin typeface="Arial"/>
              <a:cs typeface="Arial"/>
            </a:endParaRPr>
          </a:p>
        </p:txBody>
      </p:sp>
      <p:sp>
        <p:nvSpPr>
          <p:cNvPr id="12" name="TextBox 11"/>
          <p:cNvSpPr txBox="1"/>
          <p:nvPr/>
        </p:nvSpPr>
        <p:spPr>
          <a:xfrm>
            <a:off x="800100" y="2977020"/>
            <a:ext cx="2514600" cy="646331"/>
          </a:xfrm>
          <a:prstGeom prst="rect">
            <a:avLst/>
          </a:prstGeom>
          <a:noFill/>
        </p:spPr>
        <p:txBody>
          <a:bodyPr wrap="square" rtlCol="0">
            <a:spAutoFit/>
          </a:bodyPr>
          <a:lstStyle/>
          <a:p>
            <a:pPr algn="r"/>
            <a:r>
              <a:rPr lang="en-US" dirty="0" smtClean="0"/>
              <a:t>FIP set-aside</a:t>
            </a:r>
          </a:p>
          <a:p>
            <a:pPr algn="r"/>
            <a:r>
              <a:rPr lang="en-US" dirty="0" smtClean="0"/>
              <a:t>$31.3 million</a:t>
            </a:r>
            <a:endParaRPr lang="en-US" dirty="0"/>
          </a:p>
        </p:txBody>
      </p:sp>
      <p:sp>
        <p:nvSpPr>
          <p:cNvPr id="13" name="TextBox 12"/>
          <p:cNvSpPr txBox="1"/>
          <p:nvPr/>
        </p:nvSpPr>
        <p:spPr>
          <a:xfrm>
            <a:off x="1447800" y="2968180"/>
            <a:ext cx="1371600" cy="841820"/>
          </a:xfrm>
          <a:prstGeom prst="rect">
            <a:avLst/>
          </a:prstGeom>
          <a:noFill/>
        </p:spPr>
        <p:txBody>
          <a:bodyPr wrap="square" lIns="0" tIns="45720" rIns="0" bIns="45720" numCol="2" spcCol="182880" rtlCol="0">
            <a:noAutofit/>
          </a:bodyPr>
          <a:lstStyle/>
          <a:p>
            <a:r>
              <a:rPr lang="en-US" sz="1200" dirty="0" smtClean="0">
                <a:latin typeface="Arial"/>
                <a:cs typeface="Arial"/>
              </a:rPr>
              <a:t>Brazil</a:t>
            </a:r>
            <a:endParaRPr lang="en-US" sz="1200" dirty="0">
              <a:latin typeface="Arial"/>
              <a:cs typeface="Arial"/>
            </a:endParaRPr>
          </a:p>
          <a:p>
            <a:r>
              <a:rPr lang="en-US" sz="1200" dirty="0" smtClean="0">
                <a:latin typeface="Arial"/>
                <a:cs typeface="Arial"/>
              </a:rPr>
              <a:t>Ghana</a:t>
            </a:r>
          </a:p>
          <a:p>
            <a:r>
              <a:rPr lang="en-US" sz="1200" dirty="0" smtClean="0">
                <a:latin typeface="Arial"/>
                <a:cs typeface="Arial"/>
              </a:rPr>
              <a:t>Mexico</a:t>
            </a:r>
          </a:p>
          <a:p>
            <a:endParaRPr lang="en-US" sz="1200" dirty="0" smtClean="0">
              <a:latin typeface="Arial"/>
              <a:cs typeface="Arial"/>
            </a:endParaRPr>
          </a:p>
          <a:p>
            <a:endParaRPr lang="en-US" sz="1200" dirty="0">
              <a:latin typeface="Arial"/>
              <a:cs typeface="Arial"/>
            </a:endParaRPr>
          </a:p>
        </p:txBody>
      </p:sp>
      <p:sp>
        <p:nvSpPr>
          <p:cNvPr id="14" name="TextBox 13"/>
          <p:cNvSpPr txBox="1"/>
          <p:nvPr/>
        </p:nvSpPr>
        <p:spPr>
          <a:xfrm>
            <a:off x="4343400" y="2663380"/>
            <a:ext cx="2514600" cy="646331"/>
          </a:xfrm>
          <a:prstGeom prst="rect">
            <a:avLst/>
          </a:prstGeom>
          <a:noFill/>
        </p:spPr>
        <p:txBody>
          <a:bodyPr wrap="square" rtlCol="0">
            <a:spAutoFit/>
          </a:bodyPr>
          <a:lstStyle/>
          <a:p>
            <a:r>
              <a:rPr lang="en-US" dirty="0" smtClean="0"/>
              <a:t>SREP set-aside</a:t>
            </a:r>
          </a:p>
          <a:p>
            <a:r>
              <a:rPr lang="en-US" dirty="0" smtClean="0"/>
              <a:t>$92.4 million</a:t>
            </a:r>
            <a:endParaRPr lang="en-US" dirty="0"/>
          </a:p>
        </p:txBody>
      </p:sp>
      <p:sp>
        <p:nvSpPr>
          <p:cNvPr id="15" name="TextBox 14"/>
          <p:cNvSpPr txBox="1"/>
          <p:nvPr/>
        </p:nvSpPr>
        <p:spPr>
          <a:xfrm>
            <a:off x="5886450" y="2598956"/>
            <a:ext cx="1600200" cy="914400"/>
          </a:xfrm>
          <a:prstGeom prst="rect">
            <a:avLst/>
          </a:prstGeom>
          <a:noFill/>
        </p:spPr>
        <p:txBody>
          <a:bodyPr wrap="square" lIns="0" tIns="45720" rIns="0" bIns="45720" numCol="2" spcCol="182880" rtlCol="0">
            <a:noAutofit/>
          </a:bodyPr>
          <a:lstStyle/>
          <a:p>
            <a:r>
              <a:rPr lang="en-US" sz="1200" dirty="0" smtClean="0">
                <a:latin typeface="Arial"/>
                <a:cs typeface="Arial"/>
              </a:rPr>
              <a:t>Honduras</a:t>
            </a:r>
            <a:endParaRPr lang="en-US" sz="1200" dirty="0">
              <a:latin typeface="Arial"/>
              <a:cs typeface="Arial"/>
            </a:endParaRPr>
          </a:p>
          <a:p>
            <a:r>
              <a:rPr lang="en-US" sz="1200" dirty="0" smtClean="0">
                <a:latin typeface="Arial"/>
                <a:cs typeface="Arial"/>
              </a:rPr>
              <a:t>Kenya</a:t>
            </a:r>
          </a:p>
          <a:p>
            <a:r>
              <a:rPr lang="en-US" sz="1200" dirty="0" err="1" smtClean="0">
                <a:latin typeface="Arial"/>
                <a:cs typeface="Arial"/>
              </a:rPr>
              <a:t>Mali</a:t>
            </a:r>
            <a:endParaRPr lang="en-US" sz="1200" dirty="0" smtClean="0">
              <a:latin typeface="Arial"/>
              <a:cs typeface="Arial"/>
            </a:endParaRPr>
          </a:p>
          <a:p>
            <a:r>
              <a:rPr lang="en-US" sz="1200" dirty="0" smtClean="0">
                <a:latin typeface="Arial"/>
                <a:cs typeface="Arial"/>
              </a:rPr>
              <a:t>Nepal</a:t>
            </a:r>
          </a:p>
          <a:p>
            <a:endParaRPr lang="en-US" sz="1200" dirty="0">
              <a:latin typeface="Arial"/>
              <a:cs typeface="Arial"/>
            </a:endParaRP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r="50000" b="50000"/>
          <a:stretch/>
        </p:blipFill>
        <p:spPr>
          <a:xfrm>
            <a:off x="3048001" y="1295400"/>
            <a:ext cx="914399" cy="907868"/>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r="50000" b="50000"/>
          <a:stretch/>
        </p:blipFill>
        <p:spPr>
          <a:xfrm>
            <a:off x="4953001" y="1295400"/>
            <a:ext cx="914399" cy="907868"/>
          </a:xfrm>
          <a:prstGeom prst="rect">
            <a:avLst/>
          </a:prstGeom>
        </p:spPr>
      </p:pic>
      <p:pic>
        <p:nvPicPr>
          <p:cNvPr id="24" name="Picture 23" descr="ctf-table-block.png"/>
          <p:cNvPicPr>
            <a:picLocks noChangeAspect="1"/>
          </p:cNvPicPr>
          <p:nvPr/>
        </p:nvPicPr>
        <p:blipFill rotWithShape="1">
          <a:blip r:embed="rId6" cstate="print">
            <a:extLst>
              <a:ext uri="{28A0092B-C50C-407E-A947-70E740481C1C}">
                <a14:useLocalDpi xmlns:a14="http://schemas.microsoft.com/office/drawing/2010/main" val="0"/>
              </a:ext>
            </a:extLst>
          </a:blip>
          <a:srcRect r="50000" b="49640"/>
          <a:stretch/>
        </p:blipFill>
        <p:spPr>
          <a:xfrm>
            <a:off x="1143000" y="1295401"/>
            <a:ext cx="914400" cy="914400"/>
          </a:xfrm>
          <a:prstGeom prst="rect">
            <a:avLst/>
          </a:prstGeom>
        </p:spPr>
      </p:pic>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r="50000" b="49640"/>
          <a:stretch/>
        </p:blipFill>
        <p:spPr>
          <a:xfrm>
            <a:off x="6858001" y="1295400"/>
            <a:ext cx="914399" cy="914401"/>
          </a:xfrm>
          <a:prstGeom prst="rect">
            <a:avLst/>
          </a:prstGeom>
        </p:spPr>
      </p:pic>
      <p:sp>
        <p:nvSpPr>
          <p:cNvPr id="26" name="Rectangle 25"/>
          <p:cNvSpPr/>
          <p:nvPr/>
        </p:nvSpPr>
        <p:spPr>
          <a:xfrm>
            <a:off x="1143000" y="76200"/>
            <a:ext cx="7543800" cy="5334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219200" y="151356"/>
            <a:ext cx="7391400" cy="338554"/>
          </a:xfrm>
          <a:prstGeom prst="rect">
            <a:avLst/>
          </a:prstGeom>
          <a:noFill/>
        </p:spPr>
        <p:txBody>
          <a:bodyPr wrap="square" rtlCol="0">
            <a:spAutoFit/>
          </a:bodyPr>
          <a:lstStyle/>
          <a:p>
            <a:pPr algn="ctr"/>
            <a:r>
              <a:rPr lang="en-US" sz="1600" b="1" dirty="0" smtClean="0">
                <a:solidFill>
                  <a:schemeClr val="bg1"/>
                </a:solidFill>
                <a:latin typeface="Arial"/>
                <a:cs typeface="Arial"/>
              </a:rPr>
              <a:t>CIF PRIVATE SECTOR INITIATIVES: $707.6 MILLION</a:t>
            </a:r>
            <a:endParaRPr lang="en-US" sz="1200" b="1" baseline="60000" dirty="0">
              <a:solidFill>
                <a:schemeClr val="bg1"/>
              </a:solidFill>
              <a:latin typeface="Arial"/>
              <a:cs typeface="Arial"/>
            </a:endParaRPr>
          </a:p>
        </p:txBody>
      </p:sp>
    </p:spTree>
    <p:extLst>
      <p:ext uri="{BB962C8B-B14F-4D97-AF65-F5344CB8AC3E}">
        <p14:creationId xmlns:p14="http://schemas.microsoft.com/office/powerpoint/2010/main" val="261829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left)">
                                      <p:cBhvr>
                                        <p:cTn id="10" dur="500"/>
                                        <p:tgtEl>
                                          <p:spTgt spid="9">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left)">
                                      <p:cBhvr>
                                        <p:cTn id="13" dur="500"/>
                                        <p:tgtEl>
                                          <p:spTgt spid="9">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left)">
                                      <p:cBhvr>
                                        <p:cTn id="16" dur="500"/>
                                        <p:tgtEl>
                                          <p:spTgt spid="9">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wipe(left)">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wipe(left)">
                                      <p:cBhvr>
                                        <p:cTn id="24" dur="500"/>
                                        <p:tgtEl>
                                          <p:spTgt spid="9">
                                            <p:txEl>
                                              <p:pRg st="5" end="5"/>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wipe(left)">
                                      <p:cBhvr>
                                        <p:cTn id="27" dur="500"/>
                                        <p:tgtEl>
                                          <p:spTgt spid="9">
                                            <p:txEl>
                                              <p:pRg st="6" end="6"/>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wipe(left)">
                                      <p:cBhvr>
                                        <p:cTn id="30" dur="500"/>
                                        <p:tgtEl>
                                          <p:spTgt spid="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295400" y="228600"/>
            <a:ext cx="7543800" cy="5334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Some CIF </a:t>
            </a:r>
            <a:r>
              <a:rPr lang="en-US" sz="2400" b="1" dirty="0" smtClean="0"/>
              <a:t>numbers (Sept. 2014)</a:t>
            </a:r>
            <a:endParaRPr lang="en-US" sz="2400" b="1" dirty="0"/>
          </a:p>
        </p:txBody>
      </p:sp>
      <p:sp>
        <p:nvSpPr>
          <p:cNvPr id="6" name="Rectangle 5"/>
          <p:cNvSpPr/>
          <p:nvPr/>
        </p:nvSpPr>
        <p:spPr>
          <a:xfrm>
            <a:off x="4572000" y="1360714"/>
            <a:ext cx="4419600" cy="35160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pPr algn="ctr">
              <a:defRPr sz="1440" b="1" i="0" u="none" strike="noStrike" kern="1200" baseline="0">
                <a:solidFill>
                  <a:prstClr val="black"/>
                </a:solidFill>
                <a:latin typeface="+mn-lt"/>
                <a:ea typeface="+mn-ea"/>
                <a:cs typeface="+mn-cs"/>
              </a:defRPr>
            </a:pPr>
            <a:r>
              <a:rPr lang="en-US" sz="1400" dirty="0"/>
              <a:t>Public – Private Funding by Program </a:t>
            </a:r>
          </a:p>
          <a:p>
            <a:pPr algn="ctr">
              <a:defRPr sz="1440" b="1" i="0" u="none" strike="noStrike" kern="1200" baseline="0">
                <a:solidFill>
                  <a:prstClr val="black"/>
                </a:solidFill>
                <a:latin typeface="+mn-lt"/>
                <a:ea typeface="+mn-ea"/>
                <a:cs typeface="+mn-cs"/>
              </a:defRPr>
            </a:pPr>
            <a:r>
              <a:rPr lang="en-US" sz="1400" dirty="0"/>
              <a:t>(million USD)</a:t>
            </a:r>
          </a:p>
        </p:txBody>
      </p:sp>
      <p:graphicFrame>
        <p:nvGraphicFramePr>
          <p:cNvPr id="7" name="Chart 6"/>
          <p:cNvGraphicFramePr/>
          <p:nvPr>
            <p:extLst>
              <p:ext uri="{D42A27DB-BD31-4B8C-83A1-F6EECF244321}">
                <p14:modId xmlns:p14="http://schemas.microsoft.com/office/powerpoint/2010/main" val="3559116790"/>
              </p:ext>
            </p:extLst>
          </p:nvPr>
        </p:nvGraphicFramePr>
        <p:xfrm>
          <a:off x="4648200" y="1981200"/>
          <a:ext cx="43434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123825" y="1360714"/>
            <a:ext cx="4419600" cy="35160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pPr algn="ctr">
              <a:defRPr sz="1440" b="1" i="0" u="none" strike="noStrike" kern="1200" baseline="0">
                <a:solidFill>
                  <a:prstClr val="black"/>
                </a:solidFill>
                <a:latin typeface="+mn-lt"/>
                <a:ea typeface="+mn-ea"/>
                <a:cs typeface="+mn-cs"/>
              </a:defRPr>
            </a:pPr>
            <a:r>
              <a:rPr lang="en-US" sz="1400" dirty="0"/>
              <a:t>Funding and Approvals</a:t>
            </a:r>
          </a:p>
          <a:p>
            <a:pPr algn="ctr">
              <a:defRPr sz="1440" b="1" i="0" u="none" strike="noStrike" kern="1200" baseline="0">
                <a:solidFill>
                  <a:prstClr val="black"/>
                </a:solidFill>
                <a:latin typeface="+mn-lt"/>
                <a:ea typeface="+mn-ea"/>
                <a:cs typeface="+mn-cs"/>
              </a:defRPr>
            </a:pPr>
            <a:r>
              <a:rPr lang="en-US" sz="1400" dirty="0"/>
              <a:t>(million USD)</a:t>
            </a:r>
          </a:p>
        </p:txBody>
      </p:sp>
      <p:graphicFrame>
        <p:nvGraphicFramePr>
          <p:cNvPr id="11" name="Chart 10"/>
          <p:cNvGraphicFramePr/>
          <p:nvPr>
            <p:extLst>
              <p:ext uri="{D42A27DB-BD31-4B8C-83A1-F6EECF244321}">
                <p14:modId xmlns:p14="http://schemas.microsoft.com/office/powerpoint/2010/main" val="3069727460"/>
              </p:ext>
            </p:extLst>
          </p:nvPr>
        </p:nvGraphicFramePr>
        <p:xfrm>
          <a:off x="123825" y="2057400"/>
          <a:ext cx="4373047"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039236630"/>
              </p:ext>
            </p:extLst>
          </p:nvPr>
        </p:nvGraphicFramePr>
        <p:xfrm>
          <a:off x="1866900" y="5135336"/>
          <a:ext cx="5410199" cy="1417864"/>
        </p:xfrm>
        <a:graphic>
          <a:graphicData uri="http://schemas.openxmlformats.org/drawingml/2006/table">
            <a:tbl>
              <a:tblPr>
                <a:tableStyleId>{5C22544A-7EE6-4342-B048-85BDC9FD1C3A}</a:tableStyleId>
              </a:tblPr>
              <a:tblGrid>
                <a:gridCol w="1080421"/>
                <a:gridCol w="1080421"/>
                <a:gridCol w="1080421"/>
                <a:gridCol w="1084468"/>
                <a:gridCol w="1084468"/>
              </a:tblGrid>
              <a:tr h="341489">
                <a:tc gridSpan="5">
                  <a:txBody>
                    <a:bodyPr/>
                    <a:lstStyle/>
                    <a:p>
                      <a:pPr algn="ctr" fontAlgn="b"/>
                      <a:r>
                        <a:rPr lang="en-US" sz="1400" b="1" u="none" strike="noStrike" dirty="0" smtClean="0">
                          <a:effectLst/>
                          <a:latin typeface="+mn-lt"/>
                        </a:rPr>
                        <a:t>Co-financing by Source according</a:t>
                      </a:r>
                      <a:r>
                        <a:rPr lang="en-US" sz="1400" b="1" u="none" strike="noStrike" baseline="0" dirty="0" smtClean="0">
                          <a:effectLst/>
                          <a:latin typeface="+mn-lt"/>
                        </a:rPr>
                        <a:t> to MDB Project Approval</a:t>
                      </a:r>
                      <a:endParaRPr lang="en-US" sz="1400" b="1" i="0" u="none" strike="noStrike" dirty="0">
                        <a:solidFill>
                          <a:srgbClr val="000000"/>
                        </a:solidFill>
                        <a:effectLst/>
                        <a:latin typeface="+mn-lt"/>
                      </a:endParaRPr>
                    </a:p>
                  </a:txBody>
                  <a:tcPr marL="0" marR="0" marT="0" marB="0" anchor="ct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200" b="0" i="0" u="none" strike="noStrike" dirty="0">
                        <a:solidFill>
                          <a:srgbClr val="000000"/>
                        </a:solidFill>
                        <a:effectLst/>
                        <a:latin typeface="Calibri"/>
                      </a:endParaRPr>
                    </a:p>
                  </a:txBody>
                  <a:tcPr marL="0" marR="0" marT="0" marB="0" anchor="b">
                    <a:solidFill>
                      <a:schemeClr val="accent5">
                        <a:lumMod val="60000"/>
                        <a:lumOff val="40000"/>
                      </a:schemeClr>
                    </a:solidFill>
                  </a:tcPr>
                </a:tc>
              </a:tr>
              <a:tr h="573703">
                <a:tc>
                  <a:txBody>
                    <a:bodyPr/>
                    <a:lstStyle/>
                    <a:p>
                      <a:pPr algn="ctr" fontAlgn="b"/>
                      <a:r>
                        <a:rPr lang="en-US" sz="1400" b="1" u="none" strike="noStrike" dirty="0">
                          <a:effectLst/>
                          <a:latin typeface="+mn-lt"/>
                        </a:rPr>
                        <a:t>   Private Sector</a:t>
                      </a:r>
                      <a:endParaRPr lang="en-US" sz="1400" b="1"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en-US" sz="1400" b="1" u="none" strike="noStrike" dirty="0">
                          <a:effectLst/>
                          <a:latin typeface="+mn-lt"/>
                        </a:rPr>
                        <a:t>   MDBs</a:t>
                      </a:r>
                      <a:endParaRPr lang="en-US" sz="1400" b="1"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en-US" sz="1400" b="1" u="none" strike="noStrike" dirty="0">
                          <a:effectLst/>
                          <a:latin typeface="+mn-lt"/>
                        </a:rPr>
                        <a:t>Government</a:t>
                      </a:r>
                      <a:endParaRPr lang="en-US" sz="1400" b="1"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en-US" sz="1400" b="1" u="none" strike="noStrike" dirty="0">
                          <a:effectLst/>
                          <a:latin typeface="+mn-lt"/>
                        </a:rPr>
                        <a:t>   </a:t>
                      </a:r>
                      <a:r>
                        <a:rPr lang="en-US" sz="1400" b="1" u="none" strike="noStrike" dirty="0" err="1">
                          <a:effectLst/>
                          <a:latin typeface="+mn-lt"/>
                        </a:rPr>
                        <a:t>Bilaterals</a:t>
                      </a:r>
                      <a:r>
                        <a:rPr lang="en-US" sz="1400" b="1" u="none" strike="noStrike" dirty="0">
                          <a:effectLst/>
                          <a:latin typeface="+mn-lt"/>
                        </a:rPr>
                        <a:t>/ Other Sources</a:t>
                      </a:r>
                      <a:endParaRPr lang="en-US" sz="1400" b="1"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en-US" sz="1400" b="1" u="none" strike="noStrike" dirty="0">
                          <a:effectLst/>
                          <a:latin typeface="+mn-lt"/>
                        </a:rPr>
                        <a:t>TOTAL</a:t>
                      </a:r>
                      <a:endParaRPr lang="en-US" sz="1400" b="1" i="0" u="none" strike="noStrike" dirty="0">
                        <a:solidFill>
                          <a:srgbClr val="000000"/>
                        </a:solidFill>
                        <a:effectLst/>
                        <a:latin typeface="+mn-lt"/>
                      </a:endParaRPr>
                    </a:p>
                  </a:txBody>
                  <a:tcPr marL="0" marR="0" marT="0" marB="0" anchor="ctr">
                    <a:solidFill>
                      <a:schemeClr val="accent5">
                        <a:lumMod val="60000"/>
                        <a:lumOff val="40000"/>
                      </a:schemeClr>
                    </a:solidFill>
                  </a:tcPr>
                </a:tc>
              </a:tr>
              <a:tr h="502672">
                <a:tc>
                  <a:txBody>
                    <a:bodyPr/>
                    <a:lstStyle/>
                    <a:p>
                      <a:pPr algn="ctr" fontAlgn="b"/>
                      <a:r>
                        <a:rPr lang="en-US" sz="1400" b="0" u="none" strike="noStrike" dirty="0">
                          <a:effectLst/>
                          <a:latin typeface="+mn-lt"/>
                        </a:rPr>
                        <a:t>   </a:t>
                      </a:r>
                      <a:r>
                        <a:rPr lang="en-US" sz="1400" b="0" u="none" strike="noStrike" dirty="0" smtClean="0">
                          <a:effectLst/>
                          <a:latin typeface="+mn-lt"/>
                        </a:rPr>
                        <a:t>7,175.16</a:t>
                      </a:r>
                      <a:endParaRPr lang="en-US" sz="1400" b="0"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en-US" sz="1400" b="0" i="0" u="none" strike="noStrike" dirty="0" smtClean="0">
                          <a:solidFill>
                            <a:srgbClr val="000000"/>
                          </a:solidFill>
                          <a:effectLst/>
                          <a:latin typeface="+mn-lt"/>
                        </a:rPr>
                        <a:t>8,757.34</a:t>
                      </a:r>
                      <a:endParaRPr lang="en-US" sz="1400" b="0"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en-US" sz="1400" b="0" i="0" u="none" strike="noStrike" dirty="0" smtClean="0">
                          <a:solidFill>
                            <a:srgbClr val="000000"/>
                          </a:solidFill>
                          <a:effectLst/>
                          <a:latin typeface="+mn-lt"/>
                        </a:rPr>
                        <a:t>4,911.04</a:t>
                      </a:r>
                      <a:endParaRPr lang="en-US" sz="1400" b="0"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en-US" sz="1400" b="0" i="0" u="none" strike="noStrike" dirty="0" smtClean="0">
                          <a:solidFill>
                            <a:srgbClr val="000000"/>
                          </a:solidFill>
                          <a:effectLst/>
                          <a:latin typeface="+mn-lt"/>
                        </a:rPr>
                        <a:t>6,429.51</a:t>
                      </a:r>
                      <a:endParaRPr lang="en-US" sz="1400" b="0" i="0" u="none" strike="noStrike" dirty="0">
                        <a:solidFill>
                          <a:srgbClr val="000000"/>
                        </a:solidFill>
                        <a:effectLst/>
                        <a:latin typeface="+mn-lt"/>
                      </a:endParaRPr>
                    </a:p>
                  </a:txBody>
                  <a:tcPr marL="0" marR="0" marT="0" marB="0" anchor="ctr">
                    <a:solidFill>
                      <a:schemeClr val="accent5">
                        <a:lumMod val="60000"/>
                        <a:lumOff val="40000"/>
                      </a:schemeClr>
                    </a:solidFill>
                  </a:tcPr>
                </a:tc>
                <a:tc>
                  <a:txBody>
                    <a:bodyPr/>
                    <a:lstStyle/>
                    <a:p>
                      <a:pPr algn="ctr" fontAlgn="b"/>
                      <a:r>
                        <a:rPr lang="en-US" sz="1400" b="0" i="0" u="none" strike="noStrike" dirty="0" smtClean="0">
                          <a:solidFill>
                            <a:srgbClr val="000000"/>
                          </a:solidFill>
                          <a:effectLst/>
                          <a:latin typeface="+mn-lt"/>
                        </a:rPr>
                        <a:t>27,273.05</a:t>
                      </a:r>
                      <a:endParaRPr lang="en-US" sz="1400" b="0" i="0" u="none" strike="noStrike" dirty="0">
                        <a:solidFill>
                          <a:srgbClr val="000000"/>
                        </a:solidFill>
                        <a:effectLst/>
                        <a:latin typeface="+mn-lt"/>
                      </a:endParaRPr>
                    </a:p>
                  </a:txBody>
                  <a:tcPr marL="0" marR="0" marT="0" marB="0" anchor="ctr">
                    <a:solidFill>
                      <a:schemeClr val="accent5">
                        <a:lumMod val="60000"/>
                        <a:lumOff val="40000"/>
                      </a:schemeClr>
                    </a:solidFill>
                  </a:tcPr>
                </a:tc>
              </a:tr>
            </a:tbl>
          </a:graphicData>
        </a:graphic>
      </p:graphicFrame>
    </p:spTree>
    <p:extLst>
      <p:ext uri="{BB962C8B-B14F-4D97-AF65-F5344CB8AC3E}">
        <p14:creationId xmlns:p14="http://schemas.microsoft.com/office/powerpoint/2010/main" val="332514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295400" y="228600"/>
            <a:ext cx="7543800" cy="5334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Some CIF </a:t>
            </a:r>
            <a:r>
              <a:rPr lang="en-US" sz="2400" b="1" dirty="0" smtClean="0"/>
              <a:t>numbers (Sept. 2014)</a:t>
            </a:r>
            <a:endParaRPr lang="en-US" sz="2400" b="1" dirty="0"/>
          </a:p>
        </p:txBody>
      </p:sp>
      <p:grpSp>
        <p:nvGrpSpPr>
          <p:cNvPr id="2" name="Group 1"/>
          <p:cNvGrpSpPr/>
          <p:nvPr/>
        </p:nvGrpSpPr>
        <p:grpSpPr>
          <a:xfrm>
            <a:off x="1295400" y="838200"/>
            <a:ext cx="6553200" cy="5638800"/>
            <a:chOff x="1295400" y="838200"/>
            <a:chExt cx="6553200" cy="5638800"/>
          </a:xfrm>
        </p:grpSpPr>
        <p:sp>
          <p:nvSpPr>
            <p:cNvPr id="5" name="Rectangle 4"/>
            <p:cNvSpPr/>
            <p:nvPr/>
          </p:nvSpPr>
          <p:spPr>
            <a:xfrm>
              <a:off x="1295400" y="1066800"/>
              <a:ext cx="6553200" cy="541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pPr algn="ctr">
                <a:defRPr sz="1440" b="1" i="0" u="none" strike="noStrike" kern="1200" baseline="0">
                  <a:solidFill>
                    <a:prstClr val="black"/>
                  </a:solidFill>
                  <a:latin typeface="+mn-lt"/>
                  <a:ea typeface="+mn-ea"/>
                  <a:cs typeface="+mn-cs"/>
                </a:defRPr>
              </a:pPr>
              <a:endParaRPr lang="en-US" sz="1400" dirty="0"/>
            </a:p>
          </p:txBody>
        </p:sp>
        <p:graphicFrame>
          <p:nvGraphicFramePr>
            <p:cNvPr id="4" name="Chart 3"/>
            <p:cNvGraphicFramePr>
              <a:graphicFrameLocks/>
            </p:cNvGraphicFramePr>
            <p:nvPr>
              <p:extLst>
                <p:ext uri="{D42A27DB-BD31-4B8C-83A1-F6EECF244321}">
                  <p14:modId xmlns:p14="http://schemas.microsoft.com/office/powerpoint/2010/main" val="2402209265"/>
                </p:ext>
              </p:extLst>
            </p:nvPr>
          </p:nvGraphicFramePr>
          <p:xfrm>
            <a:off x="1343025" y="838200"/>
            <a:ext cx="6248400" cy="5410200"/>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11538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276350" y="342900"/>
            <a:ext cx="7543800" cy="5334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Examples CIF Projects with NDBs</a:t>
            </a:r>
            <a:endParaRPr 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2547631081"/>
              </p:ext>
            </p:extLst>
          </p:nvPr>
        </p:nvGraphicFramePr>
        <p:xfrm>
          <a:off x="228602" y="1143000"/>
          <a:ext cx="8591548" cy="5618480"/>
        </p:xfrm>
        <a:graphic>
          <a:graphicData uri="http://schemas.openxmlformats.org/drawingml/2006/table">
            <a:tbl>
              <a:tblPr firstRow="1" bandRow="1">
                <a:tableStyleId>{5C22544A-7EE6-4342-B048-85BDC9FD1C3A}</a:tableStyleId>
              </a:tblPr>
              <a:tblGrid>
                <a:gridCol w="990598"/>
                <a:gridCol w="1295400"/>
                <a:gridCol w="2712721"/>
                <a:gridCol w="1874519"/>
                <a:gridCol w="1718310"/>
              </a:tblGrid>
              <a:tr h="370840">
                <a:tc>
                  <a:txBody>
                    <a:bodyPr/>
                    <a:lstStyle/>
                    <a:p>
                      <a:pPr algn="ctr"/>
                      <a:r>
                        <a:rPr lang="en-US" sz="1400" b="1" dirty="0" smtClean="0">
                          <a:solidFill>
                            <a:schemeClr val="tx1">
                              <a:lumMod val="95000"/>
                              <a:lumOff val="5000"/>
                            </a:schemeClr>
                          </a:solidFill>
                        </a:rPr>
                        <a:t>Country</a:t>
                      </a:r>
                      <a:endParaRPr lang="en-US" sz="1400" b="1" dirty="0">
                        <a:solidFill>
                          <a:schemeClr val="tx1">
                            <a:lumMod val="95000"/>
                            <a:lumOff val="5000"/>
                          </a:schemeClr>
                        </a:solidFill>
                      </a:endParaRPr>
                    </a:p>
                  </a:txBody>
                  <a:tcPr>
                    <a:solidFill>
                      <a:srgbClr val="69B9C6"/>
                    </a:solidFill>
                  </a:tcPr>
                </a:tc>
                <a:tc>
                  <a:txBody>
                    <a:bodyPr/>
                    <a:lstStyle/>
                    <a:p>
                      <a:pPr algn="ctr"/>
                      <a:r>
                        <a:rPr lang="en-US" sz="1400" b="1" dirty="0" smtClean="0">
                          <a:solidFill>
                            <a:schemeClr val="tx1">
                              <a:lumMod val="95000"/>
                              <a:lumOff val="5000"/>
                            </a:schemeClr>
                          </a:solidFill>
                        </a:rPr>
                        <a:t>MDB</a:t>
                      </a:r>
                      <a:r>
                        <a:rPr lang="en-US" sz="1400" b="1" baseline="0" dirty="0" smtClean="0">
                          <a:solidFill>
                            <a:schemeClr val="tx1">
                              <a:lumMod val="95000"/>
                              <a:lumOff val="5000"/>
                            </a:schemeClr>
                          </a:solidFill>
                        </a:rPr>
                        <a:t> - Program</a:t>
                      </a:r>
                      <a:endParaRPr lang="en-US" sz="1400" b="1" dirty="0">
                        <a:solidFill>
                          <a:schemeClr val="tx1">
                            <a:lumMod val="95000"/>
                            <a:lumOff val="5000"/>
                          </a:schemeClr>
                        </a:solidFill>
                      </a:endParaRPr>
                    </a:p>
                  </a:txBody>
                  <a:tcPr>
                    <a:solidFill>
                      <a:srgbClr val="69B9C6"/>
                    </a:solidFill>
                  </a:tcPr>
                </a:tc>
                <a:tc>
                  <a:txBody>
                    <a:bodyPr/>
                    <a:lstStyle/>
                    <a:p>
                      <a:pPr algn="ctr"/>
                      <a:r>
                        <a:rPr lang="en-US" sz="1400" b="1" dirty="0" smtClean="0">
                          <a:solidFill>
                            <a:schemeClr val="tx1">
                              <a:lumMod val="95000"/>
                              <a:lumOff val="5000"/>
                            </a:schemeClr>
                          </a:solidFill>
                        </a:rPr>
                        <a:t>Project</a:t>
                      </a:r>
                      <a:endParaRPr lang="en-US" sz="1400" b="1" dirty="0">
                        <a:solidFill>
                          <a:schemeClr val="tx1">
                            <a:lumMod val="95000"/>
                            <a:lumOff val="5000"/>
                          </a:schemeClr>
                        </a:solidFill>
                      </a:endParaRPr>
                    </a:p>
                  </a:txBody>
                  <a:tcPr>
                    <a:solidFill>
                      <a:srgbClr val="69B9C6"/>
                    </a:solidFill>
                  </a:tcPr>
                </a:tc>
                <a:tc>
                  <a:txBody>
                    <a:bodyPr/>
                    <a:lstStyle/>
                    <a:p>
                      <a:pPr algn="ctr"/>
                      <a:r>
                        <a:rPr lang="en-US" sz="1400" b="1" dirty="0" smtClean="0">
                          <a:solidFill>
                            <a:schemeClr val="tx1">
                              <a:lumMod val="95000"/>
                              <a:lumOff val="5000"/>
                            </a:schemeClr>
                          </a:solidFill>
                        </a:rPr>
                        <a:t>Funding</a:t>
                      </a:r>
                      <a:endParaRPr lang="en-US" sz="1400" b="1" dirty="0">
                        <a:solidFill>
                          <a:schemeClr val="tx1">
                            <a:lumMod val="95000"/>
                            <a:lumOff val="5000"/>
                          </a:schemeClr>
                        </a:solidFill>
                      </a:endParaRPr>
                    </a:p>
                  </a:txBody>
                  <a:tcPr>
                    <a:solidFill>
                      <a:srgbClr val="69B9C6"/>
                    </a:solidFill>
                  </a:tcPr>
                </a:tc>
                <a:tc>
                  <a:txBody>
                    <a:bodyPr/>
                    <a:lstStyle/>
                    <a:p>
                      <a:pPr algn="ctr"/>
                      <a:r>
                        <a:rPr lang="en-US" sz="1400" b="1" dirty="0" smtClean="0">
                          <a:solidFill>
                            <a:schemeClr val="tx1">
                              <a:lumMod val="95000"/>
                              <a:lumOff val="5000"/>
                            </a:schemeClr>
                          </a:solidFill>
                        </a:rPr>
                        <a:t>NDB</a:t>
                      </a:r>
                      <a:endParaRPr lang="en-US" sz="1400" b="1" dirty="0">
                        <a:solidFill>
                          <a:schemeClr val="tx1">
                            <a:lumMod val="95000"/>
                            <a:lumOff val="5000"/>
                          </a:schemeClr>
                        </a:solidFill>
                      </a:endParaRPr>
                    </a:p>
                  </a:txBody>
                  <a:tcPr>
                    <a:solidFill>
                      <a:srgbClr val="69B9C6"/>
                    </a:solidFill>
                  </a:tcPr>
                </a:tc>
              </a:tr>
              <a:tr h="370840">
                <a:tc>
                  <a:txBody>
                    <a:bodyPr/>
                    <a:lstStyle/>
                    <a:p>
                      <a:pPr marL="0" marR="0">
                        <a:spcBef>
                          <a:spcPts val="0"/>
                        </a:spcBef>
                        <a:spcAft>
                          <a:spcPts val="0"/>
                        </a:spcAft>
                      </a:pPr>
                      <a:r>
                        <a:rPr lang="en-US" sz="1100" b="0" dirty="0">
                          <a:effectLst/>
                          <a:latin typeface="Calibri"/>
                          <a:ea typeface="Calibri"/>
                          <a:cs typeface="Times New Roman"/>
                        </a:rPr>
                        <a:t>Turkey</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a:effectLst/>
                          <a:latin typeface="Calibri"/>
                          <a:ea typeface="Calibri"/>
                          <a:cs typeface="Times New Roman"/>
                        </a:rPr>
                        <a:t>IBRD - CTF</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a:effectLst/>
                          <a:latin typeface="Calibri"/>
                          <a:ea typeface="Calibri"/>
                          <a:cs typeface="Times New Roman"/>
                        </a:rPr>
                        <a:t>Private Sector Renewable Energy and Energy Efficiency Project </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1" dirty="0" smtClean="0">
                          <a:effectLst/>
                          <a:latin typeface="+mn-lt"/>
                          <a:ea typeface="Calibri"/>
                          <a:cs typeface="Times New Roman"/>
                        </a:rPr>
                        <a:t>$100 million  - CTF </a:t>
                      </a:r>
                    </a:p>
                    <a:p>
                      <a:pPr marL="0" marR="0">
                        <a:spcBef>
                          <a:spcPts val="0"/>
                        </a:spcBef>
                        <a:spcAft>
                          <a:spcPts val="0"/>
                        </a:spcAft>
                      </a:pPr>
                      <a:r>
                        <a:rPr lang="en-US" sz="1100" b="0" dirty="0" smtClean="0">
                          <a:effectLst/>
                          <a:latin typeface="Calibri"/>
                          <a:ea typeface="Calibri"/>
                          <a:cs typeface="Times New Roman"/>
                        </a:rPr>
                        <a:t>$</a:t>
                      </a:r>
                      <a:r>
                        <a:rPr lang="en-US" sz="1100" b="0" dirty="0">
                          <a:effectLst/>
                          <a:latin typeface="Calibri"/>
                          <a:ea typeface="Calibri"/>
                          <a:cs typeface="Times New Roman"/>
                        </a:rPr>
                        <a:t>1 billion – </a:t>
                      </a:r>
                      <a:r>
                        <a:rPr lang="en-US" sz="1100" b="0" dirty="0" smtClean="0">
                          <a:effectLst/>
                          <a:latin typeface="Calibri"/>
                          <a:ea typeface="Calibri"/>
                          <a:cs typeface="Times New Roman"/>
                        </a:rPr>
                        <a:t>IBRD</a:t>
                      </a:r>
                    </a:p>
                    <a:p>
                      <a:pPr marL="0" marR="0">
                        <a:spcBef>
                          <a:spcPts val="0"/>
                        </a:spcBef>
                        <a:spcAft>
                          <a:spcPts val="0"/>
                        </a:spcAft>
                      </a:pP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smtClean="0">
                          <a:effectLst/>
                          <a:latin typeface="Calibri"/>
                          <a:ea typeface="Calibri"/>
                          <a:cs typeface="Times New Roman"/>
                        </a:rPr>
                        <a:t>Development </a:t>
                      </a:r>
                      <a:r>
                        <a:rPr lang="en-US" sz="1100" b="0" dirty="0">
                          <a:effectLst/>
                          <a:latin typeface="Calibri"/>
                          <a:ea typeface="Calibri"/>
                          <a:cs typeface="Times New Roman"/>
                        </a:rPr>
                        <a:t>Bank of Turkey (TKB)</a:t>
                      </a:r>
                    </a:p>
                  </a:txBody>
                  <a:tcPr marL="68580" marR="68580" marT="0" marB="0">
                    <a:solidFill>
                      <a:schemeClr val="accent3">
                        <a:lumMod val="60000"/>
                        <a:lumOff val="40000"/>
                      </a:schemeClr>
                    </a:solidFill>
                  </a:tcPr>
                </a:tc>
              </a:tr>
              <a:tr h="370840">
                <a:tc>
                  <a:txBody>
                    <a:bodyPr/>
                    <a:lstStyle/>
                    <a:p>
                      <a:pPr marL="0" marR="0">
                        <a:spcBef>
                          <a:spcPts val="0"/>
                        </a:spcBef>
                        <a:spcAft>
                          <a:spcPts val="0"/>
                        </a:spcAft>
                      </a:pPr>
                      <a:r>
                        <a:rPr lang="en-US" sz="1100" b="0" dirty="0" smtClean="0">
                          <a:effectLst/>
                          <a:latin typeface="Calibri"/>
                          <a:ea typeface="Calibri"/>
                          <a:cs typeface="Times New Roman"/>
                        </a:rPr>
                        <a:t>Mexico</a:t>
                      </a:r>
                      <a:endParaRPr lang="en-US" sz="1100" b="0" dirty="0">
                        <a:effectLst/>
                        <a:latin typeface="Calibri"/>
                        <a:ea typeface="Calibri"/>
                        <a:cs typeface="Times New Roman"/>
                      </a:endParaRPr>
                    </a:p>
                    <a:p>
                      <a:pPr marL="0" marR="0">
                        <a:spcBef>
                          <a:spcPts val="0"/>
                        </a:spcBef>
                        <a:spcAft>
                          <a:spcPts val="0"/>
                        </a:spcAft>
                      </a:pPr>
                      <a:r>
                        <a:rPr lang="en-US" sz="1100" b="0" dirty="0">
                          <a:effectLst/>
                          <a:latin typeface="Calibri"/>
                          <a:ea typeface="Calibri"/>
                          <a:cs typeface="Times New Roman"/>
                        </a:rPr>
                        <a:t> </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a:effectLst/>
                          <a:latin typeface="Calibri"/>
                          <a:ea typeface="Calibri"/>
                          <a:cs typeface="Times New Roman"/>
                        </a:rPr>
                        <a:t>IDB – </a:t>
                      </a:r>
                      <a:r>
                        <a:rPr lang="en-US" sz="1100" b="0" dirty="0" smtClean="0">
                          <a:effectLst/>
                          <a:latin typeface="Calibri"/>
                          <a:ea typeface="Calibri"/>
                          <a:cs typeface="Times New Roman"/>
                        </a:rPr>
                        <a:t>CTF</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a:effectLst/>
                          <a:latin typeface="Calibri"/>
                          <a:ea typeface="Calibri"/>
                          <a:cs typeface="Times New Roman"/>
                        </a:rPr>
                        <a:t>Renewable Energy Financing Facility </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1" dirty="0" smtClean="0">
                          <a:effectLst/>
                          <a:latin typeface="Calibri"/>
                          <a:ea typeface="Calibri"/>
                          <a:cs typeface="Times New Roman"/>
                        </a:rPr>
                        <a:t>$70.61 </a:t>
                      </a:r>
                      <a:r>
                        <a:rPr lang="en-US" sz="1100" b="1" dirty="0">
                          <a:effectLst/>
                          <a:latin typeface="Calibri"/>
                          <a:ea typeface="Calibri"/>
                          <a:cs typeface="Times New Roman"/>
                        </a:rPr>
                        <a:t>million –</a:t>
                      </a:r>
                      <a:r>
                        <a:rPr lang="en-US" sz="1100" b="1" dirty="0" smtClean="0">
                          <a:effectLst/>
                          <a:latin typeface="Calibri"/>
                          <a:ea typeface="Calibri"/>
                          <a:cs typeface="Times New Roman"/>
                        </a:rPr>
                        <a:t>CTF</a:t>
                      </a:r>
                    </a:p>
                    <a:p>
                      <a:pPr marL="0" marR="0">
                        <a:spcBef>
                          <a:spcPts val="0"/>
                        </a:spcBef>
                        <a:spcAft>
                          <a:spcPts val="0"/>
                        </a:spcAft>
                      </a:pPr>
                      <a:r>
                        <a:rPr lang="en-US" sz="1100" b="0" dirty="0" smtClean="0">
                          <a:effectLst/>
                          <a:latin typeface="+mn-lt"/>
                          <a:ea typeface="Calibri"/>
                          <a:cs typeface="Times New Roman"/>
                        </a:rPr>
                        <a:t>$70 million – IDB</a:t>
                      </a:r>
                    </a:p>
                    <a:p>
                      <a:pPr marL="0" marR="0">
                        <a:spcBef>
                          <a:spcPts val="0"/>
                        </a:spcBef>
                        <a:spcAft>
                          <a:spcPts val="0"/>
                        </a:spcAft>
                      </a:pPr>
                      <a:r>
                        <a:rPr lang="en-US" sz="1100" b="0" dirty="0" smtClean="0">
                          <a:effectLst/>
                          <a:latin typeface="Calibri"/>
                          <a:ea typeface="Calibri"/>
                          <a:cs typeface="Times New Roman"/>
                        </a:rPr>
                        <a:t>$70 </a:t>
                      </a:r>
                      <a:r>
                        <a:rPr lang="en-US" sz="1100" b="0" dirty="0">
                          <a:effectLst/>
                          <a:latin typeface="Calibri"/>
                          <a:ea typeface="Calibri"/>
                          <a:cs typeface="Times New Roman"/>
                        </a:rPr>
                        <a:t>million </a:t>
                      </a:r>
                      <a:r>
                        <a:rPr lang="en-US" sz="1100" b="0" dirty="0" smtClean="0">
                          <a:effectLst/>
                          <a:latin typeface="Calibri"/>
                          <a:ea typeface="Calibri"/>
                          <a:cs typeface="Times New Roman"/>
                        </a:rPr>
                        <a:t>NAFIN</a:t>
                      </a:r>
                    </a:p>
                    <a:p>
                      <a:pPr marL="0" marR="0">
                        <a:spcBef>
                          <a:spcPts val="0"/>
                        </a:spcBef>
                        <a:spcAft>
                          <a:spcPts val="0"/>
                        </a:spcAft>
                      </a:pP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smtClean="0">
                          <a:effectLst/>
                          <a:latin typeface="Calibri"/>
                          <a:ea typeface="Calibri"/>
                          <a:cs typeface="Times New Roman"/>
                        </a:rPr>
                        <a:t>NAFIN</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r>
              <a:tr h="370840">
                <a:tc>
                  <a:txBody>
                    <a:bodyPr/>
                    <a:lstStyle/>
                    <a:p>
                      <a:pPr marL="0" marR="0">
                        <a:spcBef>
                          <a:spcPts val="0"/>
                        </a:spcBef>
                        <a:spcAft>
                          <a:spcPts val="0"/>
                        </a:spcAft>
                      </a:pPr>
                      <a:r>
                        <a:rPr lang="en-US" sz="1100" b="0" dirty="0" smtClean="0">
                          <a:effectLst/>
                          <a:latin typeface="Calibri"/>
                          <a:ea typeface="Calibri"/>
                          <a:cs typeface="Times New Roman"/>
                        </a:rPr>
                        <a:t>Mexico</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a:effectLst/>
                          <a:latin typeface="Calibri"/>
                          <a:ea typeface="Calibri"/>
                          <a:cs typeface="Times New Roman"/>
                        </a:rPr>
                        <a:t>IDB - </a:t>
                      </a:r>
                      <a:r>
                        <a:rPr lang="en-US" sz="1100" b="0" dirty="0" smtClean="0">
                          <a:effectLst/>
                          <a:latin typeface="Calibri"/>
                          <a:ea typeface="Calibri"/>
                          <a:cs typeface="Times New Roman"/>
                        </a:rPr>
                        <a:t>FIP</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a:effectLst/>
                          <a:latin typeface="Calibri"/>
                          <a:ea typeface="Calibri"/>
                          <a:cs typeface="Times New Roman"/>
                        </a:rPr>
                        <a:t>Financing Low Carbon Strategies in Forest Landscapes </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1" dirty="0" smtClean="0">
                          <a:effectLst/>
                          <a:latin typeface="Calibri"/>
                          <a:ea typeface="Calibri"/>
                          <a:cs typeface="Times New Roman"/>
                        </a:rPr>
                        <a:t>$15 </a:t>
                      </a:r>
                      <a:r>
                        <a:rPr lang="en-US" sz="1100" b="1" dirty="0">
                          <a:effectLst/>
                          <a:latin typeface="Calibri"/>
                          <a:ea typeface="Calibri"/>
                          <a:cs typeface="Times New Roman"/>
                        </a:rPr>
                        <a:t>million – FIP</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err="1" smtClean="0">
                          <a:effectLst/>
                          <a:latin typeface="Calibri"/>
                          <a:ea typeface="Calibri"/>
                          <a:cs typeface="Times New Roman"/>
                        </a:rPr>
                        <a:t>Financiera</a:t>
                      </a:r>
                      <a:r>
                        <a:rPr lang="en-US" sz="1100" b="0" dirty="0" smtClean="0">
                          <a:effectLst/>
                          <a:latin typeface="Calibri"/>
                          <a:ea typeface="Calibri"/>
                          <a:cs typeface="Times New Roman"/>
                        </a:rPr>
                        <a:t> Rural</a:t>
                      </a:r>
                      <a:endParaRPr lang="en-US" sz="1100" b="0" dirty="0">
                        <a:effectLst/>
                        <a:latin typeface="Calibri"/>
                        <a:ea typeface="Calibri"/>
                        <a:cs typeface="Times New Roman"/>
                      </a:endParaRPr>
                    </a:p>
                    <a:p>
                      <a:pPr marL="0" marR="0">
                        <a:spcBef>
                          <a:spcPts val="0"/>
                        </a:spcBef>
                        <a:spcAft>
                          <a:spcPts val="0"/>
                        </a:spcAft>
                      </a:pPr>
                      <a:r>
                        <a:rPr lang="en-US" sz="1100" b="0" dirty="0">
                          <a:effectLst/>
                          <a:latin typeface="Calibri"/>
                          <a:ea typeface="Calibri"/>
                          <a:cs typeface="Times New Roman"/>
                        </a:rPr>
                        <a:t> </a:t>
                      </a:r>
                    </a:p>
                  </a:txBody>
                  <a:tcPr marL="68580" marR="68580" marT="0" marB="0">
                    <a:solidFill>
                      <a:schemeClr val="accent3">
                        <a:lumMod val="60000"/>
                        <a:lumOff val="40000"/>
                      </a:schemeClr>
                    </a:solidFill>
                  </a:tcPr>
                </a:tc>
              </a:tr>
              <a:tr h="370840">
                <a:tc>
                  <a:txBody>
                    <a:bodyPr/>
                    <a:lstStyle/>
                    <a:p>
                      <a:pPr marL="0" marR="0">
                        <a:spcBef>
                          <a:spcPts val="0"/>
                        </a:spcBef>
                        <a:spcAft>
                          <a:spcPts val="0"/>
                        </a:spcAft>
                      </a:pPr>
                      <a:r>
                        <a:rPr lang="en-US" sz="1100" b="0" dirty="0" smtClean="0">
                          <a:effectLst/>
                          <a:latin typeface="Calibri"/>
                          <a:ea typeface="Calibri"/>
                          <a:cs typeface="Times New Roman"/>
                        </a:rPr>
                        <a:t>Mexico</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a:effectLst/>
                          <a:latin typeface="Calibri"/>
                          <a:ea typeface="Calibri"/>
                          <a:cs typeface="Times New Roman"/>
                        </a:rPr>
                        <a:t>IDB – </a:t>
                      </a:r>
                      <a:r>
                        <a:rPr lang="en-US" sz="1100" b="0" dirty="0" smtClean="0">
                          <a:effectLst/>
                          <a:latin typeface="Calibri"/>
                          <a:ea typeface="Calibri"/>
                          <a:cs typeface="Times New Roman"/>
                        </a:rPr>
                        <a:t>CTF/DPSP</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a:effectLst/>
                          <a:latin typeface="Calibri"/>
                          <a:ea typeface="Calibri"/>
                          <a:cs typeface="Times New Roman"/>
                        </a:rPr>
                        <a:t>Geothermal Financing and Risk Transfer Facility  </a:t>
                      </a: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effectLst/>
                          <a:latin typeface="+mn-lt"/>
                          <a:ea typeface="Calibri"/>
                          <a:cs typeface="Times New Roman"/>
                        </a:rPr>
                        <a:t>$54.3 million - CTF/DPSP</a:t>
                      </a:r>
                    </a:p>
                    <a:p>
                      <a:pPr marL="0" marR="0">
                        <a:spcBef>
                          <a:spcPts val="0"/>
                        </a:spcBef>
                        <a:spcAft>
                          <a:spcPts val="0"/>
                        </a:spcAft>
                      </a:pPr>
                      <a:r>
                        <a:rPr lang="en-US" sz="1100" b="0" dirty="0" smtClean="0">
                          <a:effectLst/>
                          <a:latin typeface="Calibri"/>
                          <a:ea typeface="Calibri"/>
                          <a:cs typeface="Times New Roman"/>
                        </a:rPr>
                        <a:t>$54.3 million – IDB</a:t>
                      </a:r>
                    </a:p>
                    <a:p>
                      <a:pPr marL="0" marR="0">
                        <a:spcBef>
                          <a:spcPts val="0"/>
                        </a:spcBef>
                        <a:spcAft>
                          <a:spcPts val="0"/>
                        </a:spcAft>
                      </a:pPr>
                      <a:r>
                        <a:rPr lang="en-US" sz="1100" b="0" dirty="0" smtClean="0">
                          <a:effectLst/>
                          <a:latin typeface="Calibri"/>
                          <a:ea typeface="Calibri"/>
                          <a:cs typeface="Times New Roman"/>
                        </a:rPr>
                        <a:t>$11.5</a:t>
                      </a:r>
                      <a:r>
                        <a:rPr lang="en-US" sz="1100" b="0" baseline="0" dirty="0" smtClean="0">
                          <a:effectLst/>
                          <a:latin typeface="Calibri"/>
                          <a:ea typeface="Calibri"/>
                          <a:cs typeface="Times New Roman"/>
                        </a:rPr>
                        <a:t> million – </a:t>
                      </a:r>
                      <a:r>
                        <a:rPr lang="en-US" sz="1100" b="0" baseline="0" dirty="0" err="1" smtClean="0">
                          <a:effectLst/>
                          <a:latin typeface="Calibri"/>
                          <a:ea typeface="Calibri"/>
                          <a:cs typeface="Times New Roman"/>
                        </a:rPr>
                        <a:t>GoM</a:t>
                      </a:r>
                      <a:endParaRPr lang="en-US" sz="1100" b="0" baseline="0" dirty="0" smtClean="0">
                        <a:effectLst/>
                        <a:latin typeface="Calibri"/>
                        <a:ea typeface="Calibri"/>
                        <a:cs typeface="Times New Roman"/>
                      </a:endParaRPr>
                    </a:p>
                    <a:p>
                      <a:pPr marL="0" marR="0">
                        <a:spcBef>
                          <a:spcPts val="0"/>
                        </a:spcBef>
                        <a:spcAft>
                          <a:spcPts val="0"/>
                        </a:spcAft>
                      </a:pP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effectLst/>
                          <a:latin typeface="+mn-lt"/>
                          <a:ea typeface="Calibri"/>
                          <a:cs typeface="Times New Roman"/>
                        </a:rPr>
                        <a:t>NAFIN</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r>
              <a:tr h="370840">
                <a:tc>
                  <a:txBody>
                    <a:bodyPr/>
                    <a:lstStyle/>
                    <a:p>
                      <a:pPr marL="0" marR="0">
                        <a:spcBef>
                          <a:spcPts val="0"/>
                        </a:spcBef>
                        <a:spcAft>
                          <a:spcPts val="0"/>
                        </a:spcAft>
                      </a:pPr>
                      <a:r>
                        <a:rPr lang="en-US" sz="1100" b="0" dirty="0" smtClean="0">
                          <a:effectLst/>
                          <a:latin typeface="Calibri"/>
                          <a:ea typeface="Calibri"/>
                          <a:cs typeface="Times New Roman"/>
                        </a:rPr>
                        <a:t>Mexico</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smtClean="0">
                          <a:effectLst/>
                          <a:latin typeface="Calibri"/>
                          <a:ea typeface="Calibri"/>
                          <a:cs typeface="Times New Roman"/>
                        </a:rPr>
                        <a:t>IBRD - CTF</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smtClean="0">
                          <a:effectLst/>
                          <a:latin typeface="Calibri"/>
                          <a:ea typeface="Calibri"/>
                          <a:cs typeface="Times New Roman"/>
                        </a:rPr>
                        <a:t>Urban Transformation</a:t>
                      </a:r>
                      <a:r>
                        <a:rPr lang="en-US" sz="1100" b="0" baseline="0" dirty="0" smtClean="0">
                          <a:effectLst/>
                          <a:latin typeface="Calibri"/>
                          <a:ea typeface="Calibri"/>
                          <a:cs typeface="Times New Roman"/>
                        </a:rPr>
                        <a:t> Project</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1" dirty="0" smtClean="0">
                          <a:effectLst/>
                          <a:latin typeface="Calibri"/>
                          <a:ea typeface="Calibri"/>
                          <a:cs typeface="Times New Roman"/>
                        </a:rPr>
                        <a:t>$200 million – CTF</a:t>
                      </a:r>
                    </a:p>
                    <a:p>
                      <a:pPr marL="0" marR="0">
                        <a:spcBef>
                          <a:spcPts val="0"/>
                        </a:spcBef>
                        <a:spcAft>
                          <a:spcPts val="0"/>
                        </a:spcAft>
                      </a:pPr>
                      <a:r>
                        <a:rPr lang="en-US" sz="1100" b="0" dirty="0" smtClean="0">
                          <a:effectLst/>
                          <a:latin typeface="Calibri"/>
                          <a:ea typeface="Calibri"/>
                          <a:cs typeface="Times New Roman"/>
                        </a:rPr>
                        <a:t>$150 million – IBRD</a:t>
                      </a:r>
                    </a:p>
                    <a:p>
                      <a:pPr marL="0" marR="0">
                        <a:spcBef>
                          <a:spcPts val="0"/>
                        </a:spcBef>
                        <a:spcAft>
                          <a:spcPts val="0"/>
                        </a:spcAft>
                      </a:pPr>
                      <a:r>
                        <a:rPr lang="en-US" sz="1100" b="0" dirty="0" smtClean="0">
                          <a:effectLst/>
                          <a:latin typeface="Calibri"/>
                          <a:ea typeface="Calibri"/>
                          <a:cs typeface="Times New Roman"/>
                        </a:rPr>
                        <a:t>$2,344</a:t>
                      </a:r>
                      <a:r>
                        <a:rPr lang="en-US" sz="1100" b="0" baseline="0" dirty="0" smtClean="0">
                          <a:effectLst/>
                          <a:latin typeface="Calibri"/>
                          <a:ea typeface="Calibri"/>
                          <a:cs typeface="Times New Roman"/>
                        </a:rPr>
                        <a:t> – </a:t>
                      </a:r>
                      <a:r>
                        <a:rPr lang="en-US" sz="1100" b="0" baseline="0" dirty="0" err="1" smtClean="0">
                          <a:effectLst/>
                          <a:latin typeface="Calibri"/>
                          <a:ea typeface="Calibri"/>
                          <a:cs typeface="Times New Roman"/>
                        </a:rPr>
                        <a:t>Gov</a:t>
                      </a:r>
                      <a:r>
                        <a:rPr lang="en-US" sz="1100" b="0" baseline="0" dirty="0" smtClean="0">
                          <a:effectLst/>
                          <a:latin typeface="Calibri"/>
                          <a:ea typeface="Calibri"/>
                          <a:cs typeface="Times New Roman"/>
                        </a:rPr>
                        <a:t>/PS</a:t>
                      </a:r>
                      <a:endParaRPr lang="en-US" sz="1100" b="0" dirty="0" smtClean="0">
                        <a:effectLst/>
                        <a:latin typeface="Calibri"/>
                        <a:ea typeface="Calibri"/>
                        <a:cs typeface="Times New Roman"/>
                      </a:endParaRPr>
                    </a:p>
                    <a:p>
                      <a:pPr marL="0" marR="0">
                        <a:spcBef>
                          <a:spcPts val="0"/>
                        </a:spcBef>
                        <a:spcAft>
                          <a:spcPts val="0"/>
                        </a:spcAft>
                      </a:pP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smtClean="0">
                          <a:effectLst/>
                          <a:latin typeface="Calibri"/>
                          <a:ea typeface="Calibri"/>
                          <a:cs typeface="Times New Roman"/>
                        </a:rPr>
                        <a:t>BANOBRAS</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r>
              <a:tr h="370840">
                <a:tc>
                  <a:txBody>
                    <a:bodyPr/>
                    <a:lstStyle/>
                    <a:p>
                      <a:pPr marL="0" marR="0">
                        <a:spcBef>
                          <a:spcPts val="0"/>
                        </a:spcBef>
                        <a:spcAft>
                          <a:spcPts val="0"/>
                        </a:spcAft>
                      </a:pPr>
                      <a:r>
                        <a:rPr lang="en-US" sz="1100" b="0" dirty="0" smtClean="0">
                          <a:effectLst/>
                          <a:latin typeface="Calibri"/>
                          <a:ea typeface="Calibri"/>
                          <a:cs typeface="Times New Roman"/>
                        </a:rPr>
                        <a:t>Mexico</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effectLst/>
                          <a:latin typeface="+mn-lt"/>
                          <a:ea typeface="Calibri"/>
                          <a:cs typeface="Times New Roman"/>
                        </a:rPr>
                        <a:t>IBRD - CTF</a:t>
                      </a:r>
                    </a:p>
                    <a:p>
                      <a:pPr marL="0" marR="0">
                        <a:spcBef>
                          <a:spcPts val="0"/>
                        </a:spcBef>
                        <a:spcAft>
                          <a:spcPts val="0"/>
                        </a:spcAft>
                      </a:pP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smtClean="0">
                          <a:effectLst/>
                          <a:latin typeface="Calibri"/>
                          <a:ea typeface="Calibri"/>
                          <a:cs typeface="Times New Roman"/>
                        </a:rPr>
                        <a:t>Efficient</a:t>
                      </a:r>
                      <a:r>
                        <a:rPr lang="en-US" sz="1100" b="0" baseline="0" dirty="0" smtClean="0">
                          <a:effectLst/>
                          <a:latin typeface="Calibri"/>
                          <a:ea typeface="Calibri"/>
                          <a:cs typeface="Times New Roman"/>
                        </a:rPr>
                        <a:t> Lighting and Appliances Project</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1" dirty="0" smtClean="0">
                          <a:effectLst/>
                          <a:latin typeface="Calibri"/>
                          <a:ea typeface="Calibri"/>
                          <a:cs typeface="Times New Roman"/>
                        </a:rPr>
                        <a:t>$50 million</a:t>
                      </a:r>
                      <a:r>
                        <a:rPr lang="en-US" sz="1100" b="1" baseline="0" dirty="0" smtClean="0">
                          <a:effectLst/>
                          <a:latin typeface="Calibri"/>
                          <a:ea typeface="Calibri"/>
                          <a:cs typeface="Times New Roman"/>
                        </a:rPr>
                        <a:t> – CTF</a:t>
                      </a:r>
                    </a:p>
                    <a:p>
                      <a:pPr marL="0" marR="0">
                        <a:spcBef>
                          <a:spcPts val="0"/>
                        </a:spcBef>
                        <a:spcAft>
                          <a:spcPts val="0"/>
                        </a:spcAft>
                      </a:pPr>
                      <a:r>
                        <a:rPr lang="en-US" sz="1100" b="0" baseline="0" dirty="0" smtClean="0">
                          <a:effectLst/>
                          <a:latin typeface="Calibri"/>
                          <a:ea typeface="Calibri"/>
                          <a:cs typeface="Times New Roman"/>
                        </a:rPr>
                        <a:t>$250.7 million - IBRD </a:t>
                      </a:r>
                    </a:p>
                    <a:p>
                      <a:pPr marL="0" marR="0">
                        <a:spcBef>
                          <a:spcPts val="0"/>
                        </a:spcBef>
                        <a:spcAft>
                          <a:spcPts val="0"/>
                        </a:spcAft>
                      </a:pPr>
                      <a:r>
                        <a:rPr lang="en-US" sz="1100" b="0" baseline="0" dirty="0" smtClean="0">
                          <a:effectLst/>
                          <a:latin typeface="Calibri"/>
                          <a:ea typeface="Calibri"/>
                          <a:cs typeface="Times New Roman"/>
                        </a:rPr>
                        <a:t>$127 million – NAFIN</a:t>
                      </a:r>
                    </a:p>
                    <a:p>
                      <a:pPr marL="0" marR="0">
                        <a:spcBef>
                          <a:spcPts val="0"/>
                        </a:spcBef>
                        <a:spcAft>
                          <a:spcPts val="0"/>
                        </a:spcAft>
                      </a:pPr>
                      <a:r>
                        <a:rPr lang="en-US" sz="1100" b="0" baseline="0" dirty="0" smtClean="0">
                          <a:effectLst/>
                          <a:latin typeface="Calibri"/>
                          <a:ea typeface="Calibri"/>
                          <a:cs typeface="Times New Roman"/>
                        </a:rPr>
                        <a:t>$285.7 million – Others</a:t>
                      </a:r>
                    </a:p>
                    <a:p>
                      <a:pPr marL="0" marR="0">
                        <a:spcBef>
                          <a:spcPts val="0"/>
                        </a:spcBef>
                        <a:spcAft>
                          <a:spcPts val="0"/>
                        </a:spcAft>
                      </a:pP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smtClean="0">
                          <a:effectLst/>
                          <a:latin typeface="Calibri"/>
                          <a:ea typeface="Calibri"/>
                          <a:cs typeface="Times New Roman"/>
                        </a:rPr>
                        <a:t>NAFIN</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r>
              <a:tr h="370840">
                <a:tc>
                  <a:txBody>
                    <a:bodyPr/>
                    <a:lstStyle/>
                    <a:p>
                      <a:pPr marL="0" marR="0">
                        <a:spcBef>
                          <a:spcPts val="0"/>
                        </a:spcBef>
                        <a:spcAft>
                          <a:spcPts val="0"/>
                        </a:spcAft>
                      </a:pPr>
                      <a:r>
                        <a:rPr lang="en-US" sz="1100" b="0" dirty="0" smtClean="0">
                          <a:effectLst/>
                          <a:latin typeface="Calibri"/>
                          <a:ea typeface="Calibri"/>
                          <a:cs typeface="Times New Roman"/>
                        </a:rPr>
                        <a:t>Mexico</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smtClean="0">
                          <a:effectLst/>
                          <a:latin typeface="Calibri"/>
                          <a:ea typeface="Calibri"/>
                          <a:cs typeface="Times New Roman"/>
                        </a:rPr>
                        <a:t>IDB - CTF</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smtClean="0">
                          <a:effectLst/>
                          <a:latin typeface="Calibri"/>
                          <a:ea typeface="Calibri"/>
                          <a:cs typeface="Times New Roman"/>
                        </a:rPr>
                        <a:t>ECOCASA</a:t>
                      </a:r>
                      <a:r>
                        <a:rPr lang="en-US" sz="1100" b="0" baseline="0" dirty="0" smtClean="0">
                          <a:effectLst/>
                          <a:latin typeface="Calibri"/>
                          <a:ea typeface="Calibri"/>
                          <a:cs typeface="Times New Roman"/>
                        </a:rPr>
                        <a:t> Program</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1" dirty="0" smtClean="0">
                          <a:effectLst/>
                          <a:latin typeface="Calibri"/>
                          <a:ea typeface="Calibri"/>
                          <a:cs typeface="Times New Roman"/>
                        </a:rPr>
                        <a:t>$51.1 million – CTF</a:t>
                      </a:r>
                      <a:endParaRPr lang="en-US" sz="1100" b="1" dirty="0">
                        <a:effectLst/>
                        <a:latin typeface="Calibri"/>
                        <a:ea typeface="Calibri"/>
                        <a:cs typeface="Times New Roman"/>
                      </a:endParaRPr>
                    </a:p>
                    <a:p>
                      <a:pPr marL="0" marR="0">
                        <a:spcBef>
                          <a:spcPts val="0"/>
                        </a:spcBef>
                        <a:spcAft>
                          <a:spcPts val="0"/>
                        </a:spcAft>
                      </a:pPr>
                      <a:r>
                        <a:rPr lang="en-US" sz="1100" b="0" dirty="0" smtClean="0">
                          <a:effectLst/>
                          <a:latin typeface="Calibri"/>
                          <a:ea typeface="Calibri"/>
                          <a:cs typeface="Times New Roman"/>
                        </a:rPr>
                        <a:t>$50</a:t>
                      </a:r>
                      <a:r>
                        <a:rPr lang="en-US" sz="1100" b="0" baseline="0" dirty="0" smtClean="0">
                          <a:effectLst/>
                          <a:latin typeface="Calibri"/>
                          <a:ea typeface="Calibri"/>
                          <a:cs typeface="Times New Roman"/>
                        </a:rPr>
                        <a:t> million – IDB</a:t>
                      </a:r>
                    </a:p>
                    <a:p>
                      <a:pPr marL="0" marR="0">
                        <a:spcBef>
                          <a:spcPts val="0"/>
                        </a:spcBef>
                        <a:spcAft>
                          <a:spcPts val="0"/>
                        </a:spcAft>
                      </a:pPr>
                      <a:endParaRPr lang="en-US" sz="1100" b="0" dirty="0" smtClean="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err="1" smtClean="0">
                          <a:effectLst/>
                          <a:latin typeface="+mn-lt"/>
                          <a:ea typeface="Calibri"/>
                          <a:cs typeface="Times New Roman"/>
                        </a:rPr>
                        <a:t>Sociedad</a:t>
                      </a:r>
                      <a:r>
                        <a:rPr lang="en-US" sz="1100" b="0" dirty="0" smtClean="0">
                          <a:effectLst/>
                          <a:latin typeface="+mn-lt"/>
                          <a:ea typeface="Calibri"/>
                          <a:cs typeface="Times New Roman"/>
                        </a:rPr>
                        <a:t> </a:t>
                      </a:r>
                      <a:r>
                        <a:rPr lang="en-US" sz="1100" b="0" dirty="0" err="1" smtClean="0">
                          <a:effectLst/>
                          <a:latin typeface="+mn-lt"/>
                          <a:ea typeface="Calibri"/>
                          <a:cs typeface="Times New Roman"/>
                        </a:rPr>
                        <a:t>Hipotecaria</a:t>
                      </a:r>
                      <a:r>
                        <a:rPr lang="en-US" sz="1100" b="0" dirty="0" smtClean="0">
                          <a:effectLst/>
                          <a:latin typeface="+mn-lt"/>
                          <a:ea typeface="Calibri"/>
                          <a:cs typeface="Times New Roman"/>
                        </a:rPr>
                        <a:t> Federal (SHF)</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r>
              <a:tr h="370840">
                <a:tc>
                  <a:txBody>
                    <a:bodyPr/>
                    <a:lstStyle/>
                    <a:p>
                      <a:pPr marL="0" marR="0">
                        <a:spcBef>
                          <a:spcPts val="0"/>
                        </a:spcBef>
                        <a:spcAft>
                          <a:spcPts val="0"/>
                        </a:spcAft>
                      </a:pPr>
                      <a:r>
                        <a:rPr lang="en-US" sz="1100" b="0" dirty="0">
                          <a:effectLst/>
                          <a:latin typeface="Calibri"/>
                          <a:ea typeface="Calibri"/>
                          <a:cs typeface="Times New Roman"/>
                        </a:rPr>
                        <a:t>Colombia</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a:effectLst/>
                          <a:latin typeface="Calibri"/>
                          <a:ea typeface="Calibri"/>
                          <a:cs typeface="Times New Roman"/>
                        </a:rPr>
                        <a:t>IDB - </a:t>
                      </a:r>
                      <a:r>
                        <a:rPr lang="en-US" sz="1100" b="0" dirty="0" smtClean="0">
                          <a:effectLst/>
                          <a:latin typeface="Calibri"/>
                          <a:ea typeface="Calibri"/>
                          <a:cs typeface="Times New Roman"/>
                        </a:rPr>
                        <a:t>CTF</a:t>
                      </a:r>
                      <a:endParaRPr lang="en-US" sz="1100" b="0" dirty="0">
                        <a:effectLst/>
                        <a:latin typeface="Calibri"/>
                        <a:ea typeface="Calibri"/>
                        <a:cs typeface="Times New Roman"/>
                      </a:endParaRPr>
                    </a:p>
                    <a:p>
                      <a:pPr marL="0" marR="0">
                        <a:spcBef>
                          <a:spcPts val="0"/>
                        </a:spcBef>
                        <a:spcAft>
                          <a:spcPts val="0"/>
                        </a:spcAft>
                      </a:pPr>
                      <a:r>
                        <a:rPr lang="en-US" sz="1100" b="0" dirty="0">
                          <a:effectLst/>
                          <a:latin typeface="Calibri"/>
                          <a:ea typeface="Calibri"/>
                          <a:cs typeface="Times New Roman"/>
                        </a:rPr>
                        <a:t> </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a:effectLst/>
                          <a:latin typeface="Calibri"/>
                          <a:ea typeface="Calibri"/>
                          <a:cs typeface="Times New Roman"/>
                        </a:rPr>
                        <a:t>Energy Efficiency Financing Program for the Services Sector </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1" dirty="0" smtClean="0">
                          <a:effectLst/>
                          <a:latin typeface="Calibri"/>
                          <a:ea typeface="Calibri"/>
                          <a:cs typeface="Times New Roman"/>
                        </a:rPr>
                        <a:t>$</a:t>
                      </a:r>
                      <a:r>
                        <a:rPr lang="en-US" sz="1100" b="1" dirty="0">
                          <a:effectLst/>
                          <a:latin typeface="Calibri"/>
                          <a:ea typeface="Calibri"/>
                          <a:cs typeface="Times New Roman"/>
                        </a:rPr>
                        <a:t>10 million – </a:t>
                      </a:r>
                      <a:r>
                        <a:rPr lang="en-US" sz="1100" b="1" dirty="0" smtClean="0">
                          <a:effectLst/>
                          <a:latin typeface="Calibri"/>
                          <a:ea typeface="Calibri"/>
                          <a:cs typeface="Times New Roman"/>
                        </a:rPr>
                        <a:t>CTF</a:t>
                      </a:r>
                    </a:p>
                    <a:p>
                      <a:pPr marL="0" marR="0">
                        <a:spcBef>
                          <a:spcPts val="0"/>
                        </a:spcBef>
                        <a:spcAft>
                          <a:spcPts val="0"/>
                        </a:spcAft>
                      </a:pPr>
                      <a:r>
                        <a:rPr lang="en-US" sz="1100" b="0" dirty="0" smtClean="0">
                          <a:effectLst/>
                          <a:latin typeface="Calibri"/>
                          <a:ea typeface="Calibri"/>
                          <a:cs typeface="Times New Roman"/>
                        </a:rPr>
                        <a:t>$10 million – Other</a:t>
                      </a:r>
                    </a:p>
                    <a:p>
                      <a:pPr marL="0" marR="0">
                        <a:spcBef>
                          <a:spcPts val="0"/>
                        </a:spcBef>
                        <a:spcAft>
                          <a:spcPts val="0"/>
                        </a:spcAft>
                      </a:pPr>
                      <a:r>
                        <a:rPr lang="en-US" sz="1100" b="0" dirty="0" smtClean="0">
                          <a:effectLst/>
                          <a:latin typeface="Calibri"/>
                          <a:ea typeface="Calibri"/>
                          <a:cs typeface="Times New Roman"/>
                        </a:rPr>
                        <a:t> </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err="1" smtClean="0">
                          <a:effectLst/>
                          <a:latin typeface="Calibri"/>
                          <a:ea typeface="Calibri"/>
                          <a:cs typeface="Times New Roman"/>
                        </a:rPr>
                        <a:t>Bancóldex</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r>
              <a:tr h="370840">
                <a:tc>
                  <a:txBody>
                    <a:bodyPr/>
                    <a:lstStyle/>
                    <a:p>
                      <a:pPr marL="0" marR="0">
                        <a:spcBef>
                          <a:spcPts val="0"/>
                        </a:spcBef>
                        <a:spcAft>
                          <a:spcPts val="0"/>
                        </a:spcAft>
                      </a:pPr>
                      <a:r>
                        <a:rPr lang="en-US" sz="1100" b="0">
                          <a:effectLst/>
                          <a:latin typeface="Calibri"/>
                          <a:ea typeface="Calibri"/>
                          <a:cs typeface="Times New Roman"/>
                        </a:rPr>
                        <a:t>Colombia</a:t>
                      </a:r>
                    </a:p>
                    <a:p>
                      <a:pPr marL="0" marR="0">
                        <a:spcBef>
                          <a:spcPts val="0"/>
                        </a:spcBef>
                        <a:spcAft>
                          <a:spcPts val="0"/>
                        </a:spcAft>
                      </a:pPr>
                      <a:r>
                        <a:rPr lang="en-US" sz="1100" b="0">
                          <a:effectLst/>
                          <a:latin typeface="Calibri"/>
                          <a:ea typeface="Calibri"/>
                          <a:cs typeface="Times New Roman"/>
                        </a:rPr>
                        <a:t> </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a:effectLst/>
                          <a:latin typeface="Calibri"/>
                          <a:ea typeface="Calibri"/>
                          <a:cs typeface="Times New Roman"/>
                        </a:rPr>
                        <a:t>IDB- </a:t>
                      </a:r>
                      <a:r>
                        <a:rPr lang="en-US" sz="1100" b="0" dirty="0" smtClean="0">
                          <a:effectLst/>
                          <a:latin typeface="Calibri"/>
                          <a:ea typeface="Calibri"/>
                          <a:cs typeface="Times New Roman"/>
                        </a:rPr>
                        <a:t>CTF</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a:effectLst/>
                          <a:latin typeface="Calibri"/>
                          <a:ea typeface="Calibri"/>
                          <a:cs typeface="Times New Roman"/>
                        </a:rPr>
                        <a:t>Technological Transformation Program for Bogota´s Integrated Public Transport System </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1" dirty="0" smtClean="0">
                          <a:effectLst/>
                          <a:latin typeface="Calibri"/>
                          <a:ea typeface="Calibri"/>
                          <a:cs typeface="Times New Roman"/>
                        </a:rPr>
                        <a:t>$</a:t>
                      </a:r>
                      <a:r>
                        <a:rPr lang="en-US" sz="1100" b="1" dirty="0">
                          <a:effectLst/>
                          <a:latin typeface="Calibri"/>
                          <a:ea typeface="Calibri"/>
                          <a:cs typeface="Times New Roman"/>
                        </a:rPr>
                        <a:t>4</a:t>
                      </a:r>
                      <a:r>
                        <a:rPr lang="en-US" sz="1100" b="1" dirty="0" smtClean="0">
                          <a:effectLst/>
                          <a:latin typeface="Calibri"/>
                          <a:ea typeface="Calibri"/>
                          <a:cs typeface="Times New Roman"/>
                        </a:rPr>
                        <a:t>0 </a:t>
                      </a:r>
                      <a:r>
                        <a:rPr lang="en-US" sz="1100" b="1" dirty="0">
                          <a:effectLst/>
                          <a:latin typeface="Calibri"/>
                          <a:ea typeface="Calibri"/>
                          <a:cs typeface="Times New Roman"/>
                        </a:rPr>
                        <a:t>million – </a:t>
                      </a:r>
                      <a:r>
                        <a:rPr lang="en-US" sz="1100" b="1" dirty="0" smtClean="0">
                          <a:effectLst/>
                          <a:latin typeface="Calibri"/>
                          <a:ea typeface="Calibri"/>
                          <a:cs typeface="Times New Roman"/>
                        </a:rPr>
                        <a:t>CTF</a:t>
                      </a:r>
                      <a:endParaRPr lang="en-US" sz="1100" b="1"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100" b="0" dirty="0" err="1" smtClean="0">
                          <a:effectLst/>
                          <a:latin typeface="Calibri"/>
                          <a:ea typeface="Calibri"/>
                          <a:cs typeface="Times New Roman"/>
                        </a:rPr>
                        <a:t>Bancóldex</a:t>
                      </a:r>
                      <a:endParaRPr lang="en-US" sz="1100" b="0" dirty="0">
                        <a:effectLst/>
                        <a:latin typeface="Calibri"/>
                        <a:ea typeface="Calibri"/>
                        <a:cs typeface="Times New Roman"/>
                      </a:endParaRPr>
                    </a:p>
                  </a:txBody>
                  <a:tcPr marL="68580" marR="68580" marT="0" marB="0">
                    <a:solidFill>
                      <a:schemeClr val="accent3">
                        <a:lumMod val="60000"/>
                        <a:lumOff val="40000"/>
                      </a:schemeClr>
                    </a:solidFill>
                  </a:tcPr>
                </a:tc>
              </a:tr>
            </a:tbl>
          </a:graphicData>
        </a:graphic>
      </p:graphicFrame>
    </p:spTree>
    <p:extLst>
      <p:ext uri="{BB962C8B-B14F-4D97-AF65-F5344CB8AC3E}">
        <p14:creationId xmlns:p14="http://schemas.microsoft.com/office/powerpoint/2010/main" val="313552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56454" y="528935"/>
            <a:ext cx="6066212" cy="461665"/>
          </a:xfrm>
          <a:prstGeom prst="rect">
            <a:avLst/>
          </a:prstGeom>
        </p:spPr>
        <p:txBody>
          <a:bodyPr wrap="none">
            <a:spAutoFit/>
          </a:bodyPr>
          <a:lstStyle/>
          <a:p>
            <a:r>
              <a:rPr lang="en-US" sz="2400" b="1" dirty="0" smtClean="0">
                <a:solidFill>
                  <a:schemeClr val="tx2">
                    <a:lumMod val="75000"/>
                  </a:schemeClr>
                </a:solidFill>
                <a:cs typeface="Arial"/>
              </a:rPr>
              <a:t>CIF EXPERIENCE: National Development Banks</a:t>
            </a:r>
            <a:endParaRPr lang="en-US" sz="2400" b="1" dirty="0">
              <a:solidFill>
                <a:schemeClr val="tx2">
                  <a:lumMod val="75000"/>
                </a:schemeClr>
              </a:solidFill>
              <a:cs typeface="Arial"/>
            </a:endParaRPr>
          </a:p>
        </p:txBody>
      </p:sp>
      <p:sp>
        <p:nvSpPr>
          <p:cNvPr id="11" name="Rectangle 10"/>
          <p:cNvSpPr/>
          <p:nvPr/>
        </p:nvSpPr>
        <p:spPr>
          <a:xfrm>
            <a:off x="381000" y="1295400"/>
            <a:ext cx="8188924" cy="457200"/>
          </a:xfrm>
          <a:prstGeom prst="rect">
            <a:avLst/>
          </a:prstGeom>
          <a:solidFill>
            <a:srgbClr val="30A3B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91440" rtlCol="0" anchor="t" anchorCtr="0"/>
          <a:lstStyle/>
          <a:p>
            <a:pPr algn="ctr"/>
            <a:r>
              <a:rPr lang="en-US" sz="1600" b="1" dirty="0" smtClean="0">
                <a:solidFill>
                  <a:schemeClr val="tx2">
                    <a:lumMod val="75000"/>
                  </a:schemeClr>
                </a:solidFill>
                <a:cs typeface="Arial"/>
              </a:rPr>
              <a:t>Turkey</a:t>
            </a:r>
            <a:r>
              <a:rPr lang="en-US" sz="1600" b="1" dirty="0">
                <a:solidFill>
                  <a:schemeClr val="tx2">
                    <a:lumMod val="75000"/>
                  </a:schemeClr>
                </a:solidFill>
                <a:cs typeface="Arial"/>
              </a:rPr>
              <a:t>: The Private Sector Renewable Energy and Energy Efficiency</a:t>
            </a:r>
          </a:p>
        </p:txBody>
      </p:sp>
      <p:sp>
        <p:nvSpPr>
          <p:cNvPr id="13" name="Rectangle 12"/>
          <p:cNvSpPr/>
          <p:nvPr/>
        </p:nvSpPr>
        <p:spPr>
          <a:xfrm>
            <a:off x="381000" y="1828800"/>
            <a:ext cx="4114800" cy="2292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r>
              <a:rPr lang="en-US" sz="1400" b="1" dirty="0" smtClean="0">
                <a:solidFill>
                  <a:schemeClr val="tx2">
                    <a:lumMod val="75000"/>
                  </a:schemeClr>
                </a:solidFill>
                <a:cs typeface="Arial"/>
              </a:rPr>
              <a:t>CTF </a:t>
            </a:r>
            <a:r>
              <a:rPr lang="en-US" sz="1400" b="1" dirty="0">
                <a:solidFill>
                  <a:schemeClr val="tx2">
                    <a:lumMod val="75000"/>
                  </a:schemeClr>
                </a:solidFill>
                <a:cs typeface="Arial"/>
              </a:rPr>
              <a:t>Investment: </a:t>
            </a:r>
            <a:r>
              <a:rPr lang="en-US" sz="1400" dirty="0">
                <a:solidFill>
                  <a:schemeClr val="tx2">
                    <a:lumMod val="75000"/>
                  </a:schemeClr>
                </a:solidFill>
                <a:cs typeface="Arial"/>
              </a:rPr>
              <a:t>$100 million </a:t>
            </a:r>
            <a:endParaRPr lang="en-US" sz="1400" dirty="0" smtClean="0">
              <a:solidFill>
                <a:schemeClr val="tx2">
                  <a:lumMod val="75000"/>
                </a:schemeClr>
              </a:solidFill>
              <a:cs typeface="Arial"/>
            </a:endParaRPr>
          </a:p>
          <a:p>
            <a:endParaRPr lang="en-US" sz="1400" dirty="0">
              <a:solidFill>
                <a:schemeClr val="tx2">
                  <a:lumMod val="75000"/>
                </a:schemeClr>
              </a:solidFill>
              <a:cs typeface="Arial"/>
            </a:endParaRPr>
          </a:p>
          <a:p>
            <a:r>
              <a:rPr lang="en-US" sz="1400" b="1" dirty="0">
                <a:solidFill>
                  <a:schemeClr val="tx2">
                    <a:lumMod val="75000"/>
                  </a:schemeClr>
                </a:solidFill>
                <a:cs typeface="Arial"/>
              </a:rPr>
              <a:t>MDB Partner: </a:t>
            </a:r>
            <a:r>
              <a:rPr lang="en-US" sz="1400" dirty="0">
                <a:solidFill>
                  <a:schemeClr val="tx2">
                    <a:lumMod val="75000"/>
                  </a:schemeClr>
                </a:solidFill>
                <a:cs typeface="Arial"/>
              </a:rPr>
              <a:t>IBRD $1.1 billion ($500 million initial + $500 million after restructure</a:t>
            </a:r>
            <a:r>
              <a:rPr lang="en-US" sz="1400" dirty="0" smtClean="0">
                <a:solidFill>
                  <a:schemeClr val="tx2">
                    <a:lumMod val="75000"/>
                  </a:schemeClr>
                </a:solidFill>
                <a:cs typeface="Arial"/>
              </a:rPr>
              <a:t>)</a:t>
            </a:r>
          </a:p>
          <a:p>
            <a:endParaRPr lang="en-US" sz="1400" dirty="0" smtClean="0">
              <a:solidFill>
                <a:schemeClr val="tx2">
                  <a:lumMod val="75000"/>
                </a:schemeClr>
              </a:solidFill>
              <a:cs typeface="Arial"/>
            </a:endParaRPr>
          </a:p>
          <a:p>
            <a:r>
              <a:rPr lang="en-US" sz="1400" b="1" dirty="0">
                <a:solidFill>
                  <a:schemeClr val="tx2">
                    <a:lumMod val="75000"/>
                  </a:schemeClr>
                </a:solidFill>
                <a:cs typeface="Arial"/>
              </a:rPr>
              <a:t>Implementing NDB:   </a:t>
            </a:r>
            <a:r>
              <a:rPr lang="en-US" sz="1400" dirty="0" err="1">
                <a:solidFill>
                  <a:schemeClr val="tx2">
                    <a:lumMod val="75000"/>
                  </a:schemeClr>
                </a:solidFill>
                <a:cs typeface="Arial"/>
              </a:rPr>
              <a:t>Türkiye</a:t>
            </a:r>
            <a:r>
              <a:rPr lang="en-US" sz="1400" dirty="0">
                <a:solidFill>
                  <a:schemeClr val="tx2">
                    <a:lumMod val="75000"/>
                  </a:schemeClr>
                </a:solidFill>
                <a:cs typeface="Arial"/>
              </a:rPr>
              <a:t> </a:t>
            </a:r>
            <a:r>
              <a:rPr lang="en-US" sz="1400" dirty="0" err="1">
                <a:solidFill>
                  <a:schemeClr val="tx2">
                    <a:lumMod val="75000"/>
                  </a:schemeClr>
                </a:solidFill>
                <a:cs typeface="Arial"/>
              </a:rPr>
              <a:t>Kalkinma</a:t>
            </a:r>
            <a:r>
              <a:rPr lang="en-US" sz="1400" dirty="0">
                <a:solidFill>
                  <a:schemeClr val="tx2">
                    <a:lumMod val="75000"/>
                  </a:schemeClr>
                </a:solidFill>
                <a:cs typeface="Arial"/>
              </a:rPr>
              <a:t> </a:t>
            </a:r>
            <a:r>
              <a:rPr lang="en-US" sz="1400" dirty="0" err="1">
                <a:solidFill>
                  <a:schemeClr val="tx2">
                    <a:lumMod val="75000"/>
                  </a:schemeClr>
                </a:solidFill>
                <a:cs typeface="Arial"/>
              </a:rPr>
              <a:t>Bankasi</a:t>
            </a:r>
            <a:r>
              <a:rPr lang="en-US" sz="1400" dirty="0">
                <a:solidFill>
                  <a:schemeClr val="tx2">
                    <a:lumMod val="75000"/>
                  </a:schemeClr>
                </a:solidFill>
                <a:cs typeface="Arial"/>
              </a:rPr>
              <a:t> A.S (Development Bank of Turkey) TKB (and </a:t>
            </a:r>
            <a:r>
              <a:rPr lang="en-US" sz="1400" dirty="0" err="1">
                <a:solidFill>
                  <a:schemeClr val="tx2">
                    <a:lumMod val="75000"/>
                  </a:schemeClr>
                </a:solidFill>
                <a:cs typeface="Arial"/>
              </a:rPr>
              <a:t>Turkiye</a:t>
            </a:r>
            <a:r>
              <a:rPr lang="en-US" sz="1400" dirty="0">
                <a:solidFill>
                  <a:schemeClr val="tx2">
                    <a:lumMod val="75000"/>
                  </a:schemeClr>
                </a:solidFill>
                <a:cs typeface="Arial"/>
              </a:rPr>
              <a:t> Sinai </a:t>
            </a:r>
            <a:r>
              <a:rPr lang="en-US" sz="1400" dirty="0" err="1">
                <a:solidFill>
                  <a:schemeClr val="tx2">
                    <a:lumMod val="75000"/>
                  </a:schemeClr>
                </a:solidFill>
                <a:cs typeface="Arial"/>
              </a:rPr>
              <a:t>Kalkinma</a:t>
            </a:r>
            <a:r>
              <a:rPr lang="en-US" sz="1400" dirty="0">
                <a:solidFill>
                  <a:schemeClr val="tx2">
                    <a:lumMod val="75000"/>
                  </a:schemeClr>
                </a:solidFill>
                <a:cs typeface="Arial"/>
              </a:rPr>
              <a:t> </a:t>
            </a:r>
            <a:r>
              <a:rPr lang="en-US" sz="1400" dirty="0" err="1">
                <a:solidFill>
                  <a:schemeClr val="tx2">
                    <a:lumMod val="75000"/>
                  </a:schemeClr>
                </a:solidFill>
                <a:cs typeface="Arial"/>
              </a:rPr>
              <a:t>Bankasi</a:t>
            </a:r>
            <a:r>
              <a:rPr lang="en-US" sz="1400" dirty="0">
                <a:solidFill>
                  <a:schemeClr val="tx2">
                    <a:lumMod val="75000"/>
                  </a:schemeClr>
                </a:solidFill>
                <a:cs typeface="Arial"/>
              </a:rPr>
              <a:t> A.S. (TSKB) - a private investment and development bank). Guarantor: Republic of Turkey</a:t>
            </a:r>
          </a:p>
          <a:p>
            <a:endParaRPr lang="en-US" sz="1200" dirty="0">
              <a:solidFill>
                <a:srgbClr val="35A3B0"/>
              </a:solidFill>
              <a:latin typeface="Arial"/>
              <a:cs typeface="Arial"/>
            </a:endParaRPr>
          </a:p>
        </p:txBody>
      </p:sp>
      <p:sp>
        <p:nvSpPr>
          <p:cNvPr id="8" name="Rectangle 7"/>
          <p:cNvSpPr/>
          <p:nvPr/>
        </p:nvSpPr>
        <p:spPr>
          <a:xfrm>
            <a:off x="4702774" y="3110229"/>
            <a:ext cx="3867150" cy="10115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r>
              <a:rPr lang="en-US" sz="1200" dirty="0">
                <a:solidFill>
                  <a:schemeClr val="tx2">
                    <a:lumMod val="75000"/>
                  </a:schemeClr>
                </a:solidFill>
                <a:cs typeface="Arial"/>
              </a:rPr>
              <a:t>TKB and TSKB hold the largest investment share of the CTF supported EE/RE loan portfolio in Turkey with TKB and TSKB accounting for 20.71 percent and 41.26 percent respectively.</a:t>
            </a:r>
          </a:p>
        </p:txBody>
      </p:sp>
      <p:pic>
        <p:nvPicPr>
          <p:cNvPr id="9" name="Picture 8"/>
          <p:cNvPicPr/>
          <p:nvPr/>
        </p:nvPicPr>
        <p:blipFill>
          <a:blip r:embed="rId2"/>
          <a:stretch>
            <a:fillRect/>
          </a:stretch>
        </p:blipFill>
        <p:spPr>
          <a:xfrm>
            <a:off x="1066800" y="4191000"/>
            <a:ext cx="6971608" cy="258381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875579017"/>
              </p:ext>
            </p:extLst>
          </p:nvPr>
        </p:nvGraphicFramePr>
        <p:xfrm>
          <a:off x="4662097" y="1837211"/>
          <a:ext cx="3907827" cy="1273018"/>
        </p:xfrm>
        <a:graphic>
          <a:graphicData uri="http://schemas.openxmlformats.org/drawingml/2006/table">
            <a:tbl>
              <a:tblPr firstRow="1" firstCol="1" bandRow="1">
                <a:tableStyleId>{5C22544A-7EE6-4342-B048-85BDC9FD1C3A}</a:tableStyleId>
              </a:tblPr>
              <a:tblGrid>
                <a:gridCol w="683389"/>
                <a:gridCol w="1010644"/>
                <a:gridCol w="1058772"/>
                <a:gridCol w="1155022"/>
              </a:tblGrid>
              <a:tr h="365934">
                <a:tc>
                  <a:txBody>
                    <a:bodyPr/>
                    <a:lstStyle/>
                    <a:p>
                      <a:pPr marL="0" marR="0">
                        <a:spcBef>
                          <a:spcPts val="0"/>
                        </a:spcBef>
                        <a:spcAft>
                          <a:spcPts val="0"/>
                        </a:spcAft>
                      </a:pPr>
                      <a:r>
                        <a:rPr lang="en-US" sz="1600" dirty="0" smtClean="0">
                          <a:effectLst/>
                        </a:rPr>
                        <a:t> </a:t>
                      </a:r>
                      <a:endParaRPr lang="en-US" sz="16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TKB </a:t>
                      </a:r>
                      <a:endParaRPr lang="en-US" sz="1600" dirty="0" smtClean="0">
                        <a:effectLst/>
                      </a:endParaRPr>
                    </a:p>
                    <a:p>
                      <a:pPr marL="0" marR="0" algn="ctr">
                        <a:spcBef>
                          <a:spcPts val="0"/>
                        </a:spcBef>
                        <a:spcAft>
                          <a:spcPts val="0"/>
                        </a:spcAft>
                      </a:pPr>
                      <a:r>
                        <a:rPr lang="en-US" sz="1600" dirty="0" smtClean="0">
                          <a:effectLst/>
                        </a:rPr>
                        <a:t>(</a:t>
                      </a:r>
                      <a:r>
                        <a:rPr lang="en-US" sz="1600" dirty="0">
                          <a:effectLst/>
                        </a:rPr>
                        <a:t>US$ </a:t>
                      </a:r>
                      <a:r>
                        <a:rPr lang="en-US" sz="1600" dirty="0" smtClean="0">
                          <a:effectLst/>
                        </a:rPr>
                        <a:t>m)</a:t>
                      </a:r>
                      <a:endParaRPr lang="en-US" sz="16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smtClean="0">
                          <a:effectLst/>
                        </a:rPr>
                        <a:t>TSKB</a:t>
                      </a:r>
                    </a:p>
                    <a:p>
                      <a:pPr marL="0" marR="0" algn="ctr">
                        <a:spcBef>
                          <a:spcPts val="0"/>
                        </a:spcBef>
                        <a:spcAft>
                          <a:spcPts val="0"/>
                        </a:spcAft>
                      </a:pPr>
                      <a:r>
                        <a:rPr lang="en-US" sz="1600" dirty="0" smtClean="0">
                          <a:effectLst/>
                        </a:rPr>
                        <a:t>(</a:t>
                      </a:r>
                      <a:r>
                        <a:rPr lang="en-US" sz="1600" dirty="0">
                          <a:effectLst/>
                        </a:rPr>
                        <a:t>US$ </a:t>
                      </a:r>
                      <a:r>
                        <a:rPr lang="en-US" sz="1600" dirty="0" smtClean="0">
                          <a:effectLst/>
                        </a:rPr>
                        <a:t>m)</a:t>
                      </a:r>
                      <a:endParaRPr lang="en-US" sz="16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dirty="0">
                          <a:effectLst/>
                        </a:rPr>
                        <a:t>TOTAL </a:t>
                      </a:r>
                      <a:endParaRPr lang="en-US" sz="1600" dirty="0" smtClean="0">
                        <a:effectLst/>
                      </a:endParaRPr>
                    </a:p>
                    <a:p>
                      <a:pPr marL="0" marR="0" algn="ctr">
                        <a:spcBef>
                          <a:spcPts val="0"/>
                        </a:spcBef>
                        <a:spcAft>
                          <a:spcPts val="0"/>
                        </a:spcAft>
                      </a:pPr>
                      <a:r>
                        <a:rPr lang="en-US" sz="1600" dirty="0" smtClean="0">
                          <a:effectLst/>
                        </a:rPr>
                        <a:t>(</a:t>
                      </a:r>
                      <a:r>
                        <a:rPr lang="en-US" sz="1600" dirty="0">
                          <a:effectLst/>
                        </a:rPr>
                        <a:t>US$ </a:t>
                      </a:r>
                      <a:r>
                        <a:rPr lang="en-US" sz="1600" dirty="0" smtClean="0">
                          <a:effectLst/>
                        </a:rPr>
                        <a:t>m)</a:t>
                      </a:r>
                      <a:endParaRPr lang="en-US" sz="1600" dirty="0">
                        <a:effectLst/>
                        <a:latin typeface="Calibri"/>
                        <a:ea typeface="Calibri"/>
                        <a:cs typeface="Times New Roman"/>
                      </a:endParaRPr>
                    </a:p>
                  </a:txBody>
                  <a:tcPr marL="68580" marR="68580" marT="0" marB="0" anchor="ctr"/>
                </a:tc>
              </a:tr>
              <a:tr h="182967">
                <a:tc>
                  <a:txBody>
                    <a:bodyPr/>
                    <a:lstStyle/>
                    <a:p>
                      <a:pPr marL="0" marR="0">
                        <a:spcBef>
                          <a:spcPts val="0"/>
                        </a:spcBef>
                        <a:spcAft>
                          <a:spcPts val="0"/>
                        </a:spcAft>
                      </a:pPr>
                      <a:r>
                        <a:rPr lang="en-US" sz="1600" dirty="0">
                          <a:effectLst/>
                        </a:rPr>
                        <a:t>CTF</a:t>
                      </a:r>
                      <a:endParaRPr lang="en-US" sz="16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effectLst/>
                        </a:rPr>
                        <a:t>30</a:t>
                      </a:r>
                      <a:endParaRPr lang="en-US" sz="1600" b="1"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b="1">
                          <a:effectLst/>
                        </a:rPr>
                        <a:t>70</a:t>
                      </a:r>
                      <a:endParaRPr lang="en-US" sz="1600" b="1">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b="1">
                          <a:effectLst/>
                        </a:rPr>
                        <a:t>100</a:t>
                      </a:r>
                      <a:endParaRPr lang="en-US" sz="1600" b="1">
                        <a:effectLst/>
                        <a:latin typeface="Calibri"/>
                        <a:ea typeface="Calibri"/>
                        <a:cs typeface="Times New Roman"/>
                      </a:endParaRPr>
                    </a:p>
                  </a:txBody>
                  <a:tcPr marL="68580" marR="68580" marT="0" marB="0" anchor="ctr"/>
                </a:tc>
              </a:tr>
              <a:tr h="220240">
                <a:tc>
                  <a:txBody>
                    <a:bodyPr/>
                    <a:lstStyle/>
                    <a:p>
                      <a:pPr marL="0" marR="0">
                        <a:spcBef>
                          <a:spcPts val="0"/>
                        </a:spcBef>
                        <a:spcAft>
                          <a:spcPts val="0"/>
                        </a:spcAft>
                      </a:pPr>
                      <a:r>
                        <a:rPr lang="en-US" sz="1600">
                          <a:effectLst/>
                        </a:rPr>
                        <a:t>IBRD</a:t>
                      </a:r>
                      <a:endParaRPr lang="en-US" sz="16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rPr>
                        <a:t>450</a:t>
                      </a:r>
                      <a:endParaRPr lang="en-US" sz="1600" b="1">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b="1">
                          <a:effectLst/>
                        </a:rPr>
                        <a:t>550</a:t>
                      </a:r>
                      <a:endParaRPr lang="en-US" sz="1600" b="1">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b="1">
                          <a:effectLst/>
                        </a:rPr>
                        <a:t>1,000</a:t>
                      </a:r>
                      <a:endParaRPr lang="en-US" sz="1600" b="1">
                        <a:effectLst/>
                        <a:latin typeface="Calibri"/>
                        <a:ea typeface="Calibri"/>
                        <a:cs typeface="Times New Roman"/>
                      </a:endParaRPr>
                    </a:p>
                  </a:txBody>
                  <a:tcPr marL="68580" marR="68580" marT="0" marB="0" anchor="ctr"/>
                </a:tc>
              </a:tr>
              <a:tr h="297658">
                <a:tc>
                  <a:txBody>
                    <a:bodyPr/>
                    <a:lstStyle/>
                    <a:p>
                      <a:pPr marL="0" marR="0">
                        <a:spcBef>
                          <a:spcPts val="0"/>
                        </a:spcBef>
                        <a:spcAft>
                          <a:spcPts val="0"/>
                        </a:spcAft>
                      </a:pPr>
                      <a:r>
                        <a:rPr lang="en-US" sz="1600" dirty="0">
                          <a:effectLst/>
                        </a:rPr>
                        <a:t>TOTAL</a:t>
                      </a:r>
                      <a:endParaRPr lang="en-US" sz="16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effectLst/>
                        </a:rPr>
                        <a:t>480</a:t>
                      </a:r>
                      <a:endParaRPr lang="en-US" sz="1600" b="1"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b="1">
                          <a:effectLst/>
                        </a:rPr>
                        <a:t>620</a:t>
                      </a:r>
                      <a:endParaRPr lang="en-US" sz="1600" b="1">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b="1" dirty="0">
                          <a:effectLst/>
                        </a:rPr>
                        <a:t>1,100</a:t>
                      </a:r>
                      <a:endParaRPr lang="en-US" sz="1600" b="1"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99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944" y="1676401"/>
            <a:ext cx="7810096" cy="4038600"/>
          </a:xfrm>
        </p:spPr>
      </p:pic>
      <p:sp>
        <p:nvSpPr>
          <p:cNvPr id="5" name="Rectangle 4"/>
          <p:cNvSpPr/>
          <p:nvPr/>
        </p:nvSpPr>
        <p:spPr>
          <a:xfrm>
            <a:off x="1456454" y="528935"/>
            <a:ext cx="6066212" cy="461665"/>
          </a:xfrm>
          <a:prstGeom prst="rect">
            <a:avLst/>
          </a:prstGeom>
        </p:spPr>
        <p:txBody>
          <a:bodyPr wrap="none">
            <a:spAutoFit/>
          </a:bodyPr>
          <a:lstStyle/>
          <a:p>
            <a:r>
              <a:rPr lang="en-US" sz="2400" b="1" dirty="0" smtClean="0">
                <a:solidFill>
                  <a:schemeClr val="tx2">
                    <a:lumMod val="75000"/>
                  </a:schemeClr>
                </a:solidFill>
                <a:cs typeface="Arial"/>
              </a:rPr>
              <a:t>CIF EXPERIENCE: National Development Banks</a:t>
            </a:r>
            <a:endParaRPr lang="en-US" sz="2400" b="1" dirty="0">
              <a:solidFill>
                <a:schemeClr val="tx2">
                  <a:lumMod val="75000"/>
                </a:schemeClr>
              </a:solidFill>
              <a:cs typeface="Arial"/>
            </a:endParaRPr>
          </a:p>
        </p:txBody>
      </p:sp>
    </p:spTree>
    <p:extLst>
      <p:ext uri="{BB962C8B-B14F-4D97-AF65-F5344CB8AC3E}">
        <p14:creationId xmlns:p14="http://schemas.microsoft.com/office/powerpoint/2010/main" val="315432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56454" y="528935"/>
            <a:ext cx="6066212" cy="461665"/>
          </a:xfrm>
          <a:prstGeom prst="rect">
            <a:avLst/>
          </a:prstGeom>
        </p:spPr>
        <p:txBody>
          <a:bodyPr wrap="none">
            <a:spAutoFit/>
          </a:bodyPr>
          <a:lstStyle/>
          <a:p>
            <a:r>
              <a:rPr lang="en-US" sz="2400" b="1" dirty="0" smtClean="0">
                <a:solidFill>
                  <a:schemeClr val="tx2">
                    <a:lumMod val="75000"/>
                  </a:schemeClr>
                </a:solidFill>
                <a:cs typeface="Arial"/>
              </a:rPr>
              <a:t>CIF EXPERIENCE: National Development Banks</a:t>
            </a:r>
            <a:endParaRPr lang="en-US" sz="2400" b="1" dirty="0">
              <a:solidFill>
                <a:schemeClr val="tx2">
                  <a:lumMod val="75000"/>
                </a:schemeClr>
              </a:solidFill>
              <a:cs typeface="Arial"/>
            </a:endParaRPr>
          </a:p>
        </p:txBody>
      </p:sp>
      <p:sp>
        <p:nvSpPr>
          <p:cNvPr id="11" name="Rectangle 10"/>
          <p:cNvSpPr/>
          <p:nvPr/>
        </p:nvSpPr>
        <p:spPr>
          <a:xfrm>
            <a:off x="380999" y="1537782"/>
            <a:ext cx="8559135" cy="457200"/>
          </a:xfrm>
          <a:prstGeom prst="rect">
            <a:avLst/>
          </a:prstGeom>
          <a:solidFill>
            <a:srgbClr val="30A3B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91440" rtlCol="0" anchor="t" anchorCtr="0"/>
          <a:lstStyle/>
          <a:p>
            <a:pPr algn="ctr"/>
            <a:r>
              <a:rPr lang="en-US" b="1" dirty="0" smtClean="0">
                <a:solidFill>
                  <a:schemeClr val="tx2">
                    <a:lumMod val="75000"/>
                  </a:schemeClr>
                </a:solidFill>
                <a:cs typeface="Arial"/>
              </a:rPr>
              <a:t>Mexico</a:t>
            </a:r>
            <a:r>
              <a:rPr lang="en-US" b="1" dirty="0">
                <a:solidFill>
                  <a:schemeClr val="tx2">
                    <a:lumMod val="75000"/>
                  </a:schemeClr>
                </a:solidFill>
                <a:cs typeface="Arial"/>
              </a:rPr>
              <a:t>: Renewable Energy Financing Facility (REFF) </a:t>
            </a:r>
          </a:p>
        </p:txBody>
      </p:sp>
      <p:sp>
        <p:nvSpPr>
          <p:cNvPr id="13" name="Rectangle 12"/>
          <p:cNvSpPr/>
          <p:nvPr/>
        </p:nvSpPr>
        <p:spPr>
          <a:xfrm>
            <a:off x="381000" y="2175957"/>
            <a:ext cx="2362200" cy="3996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r>
              <a:rPr lang="en-US" sz="1400" b="1" dirty="0">
                <a:solidFill>
                  <a:schemeClr val="tx2">
                    <a:lumMod val="75000"/>
                  </a:schemeClr>
                </a:solidFill>
                <a:cs typeface="Arial" panose="020B0604020202020204" pitchFamily="34" charset="0"/>
              </a:rPr>
              <a:t>CTF Investment: </a:t>
            </a:r>
            <a:r>
              <a:rPr lang="en-US" sz="1400" dirty="0">
                <a:solidFill>
                  <a:schemeClr val="tx2">
                    <a:lumMod val="75000"/>
                  </a:schemeClr>
                </a:solidFill>
                <a:cs typeface="Arial" panose="020B0604020202020204" pitchFamily="34" charset="0"/>
              </a:rPr>
              <a:t>$70.61 million </a:t>
            </a:r>
            <a:r>
              <a:rPr lang="en-US" sz="1400" dirty="0" smtClean="0">
                <a:solidFill>
                  <a:schemeClr val="tx2">
                    <a:lumMod val="75000"/>
                  </a:schemeClr>
                </a:solidFill>
                <a:cs typeface="Arial" panose="020B0604020202020204" pitchFamily="34" charset="0"/>
              </a:rPr>
              <a:t>($</a:t>
            </a:r>
            <a:r>
              <a:rPr lang="en-US" sz="1400" dirty="0">
                <a:solidFill>
                  <a:schemeClr val="tx2">
                    <a:lumMod val="75000"/>
                  </a:schemeClr>
                </a:solidFill>
                <a:cs typeface="Arial" panose="020B0604020202020204" pitchFamily="34" charset="0"/>
              </a:rPr>
              <a:t>70 loan; 0.58 in grants; 0.03 in MPIS</a:t>
            </a:r>
            <a:r>
              <a:rPr lang="en-US" sz="1400" dirty="0" smtClean="0">
                <a:solidFill>
                  <a:schemeClr val="tx2">
                    <a:lumMod val="75000"/>
                  </a:schemeClr>
                </a:solidFill>
                <a:cs typeface="Arial" panose="020B0604020202020204" pitchFamily="34" charset="0"/>
              </a:rPr>
              <a:t>)</a:t>
            </a:r>
          </a:p>
          <a:p>
            <a:endParaRPr lang="en-US" sz="1400" dirty="0">
              <a:solidFill>
                <a:schemeClr val="tx2">
                  <a:lumMod val="75000"/>
                </a:schemeClr>
              </a:solidFill>
              <a:cs typeface="Arial" panose="020B0604020202020204" pitchFamily="34" charset="0"/>
            </a:endParaRPr>
          </a:p>
          <a:p>
            <a:r>
              <a:rPr lang="en-US" sz="1400" b="1" dirty="0">
                <a:solidFill>
                  <a:schemeClr val="tx2">
                    <a:lumMod val="75000"/>
                  </a:schemeClr>
                </a:solidFill>
                <a:cs typeface="Arial" panose="020B0604020202020204" pitchFamily="34" charset="0"/>
              </a:rPr>
              <a:t>MDB Partner: </a:t>
            </a:r>
            <a:r>
              <a:rPr lang="en-US" sz="1400" dirty="0" smtClean="0">
                <a:solidFill>
                  <a:schemeClr val="tx2">
                    <a:lumMod val="75000"/>
                  </a:schemeClr>
                </a:solidFill>
                <a:cs typeface="Arial" panose="020B0604020202020204" pitchFamily="34" charset="0"/>
              </a:rPr>
              <a:t>Inter-American </a:t>
            </a:r>
            <a:r>
              <a:rPr lang="en-US" sz="1400" dirty="0">
                <a:solidFill>
                  <a:schemeClr val="tx2">
                    <a:lumMod val="75000"/>
                  </a:schemeClr>
                </a:solidFill>
                <a:cs typeface="Arial" panose="020B0604020202020204" pitchFamily="34" charset="0"/>
              </a:rPr>
              <a:t>Development Bank ($70 million</a:t>
            </a:r>
            <a:r>
              <a:rPr lang="en-US" sz="1400" dirty="0" smtClean="0">
                <a:solidFill>
                  <a:schemeClr val="tx2">
                    <a:lumMod val="75000"/>
                  </a:schemeClr>
                </a:solidFill>
                <a:cs typeface="Arial" panose="020B0604020202020204" pitchFamily="34" charset="0"/>
              </a:rPr>
              <a:t>)</a:t>
            </a:r>
          </a:p>
          <a:p>
            <a:endParaRPr lang="en-US" sz="1400" dirty="0">
              <a:solidFill>
                <a:schemeClr val="tx2">
                  <a:lumMod val="75000"/>
                </a:schemeClr>
              </a:solidFill>
              <a:cs typeface="Arial" panose="020B0604020202020204" pitchFamily="34" charset="0"/>
            </a:endParaRPr>
          </a:p>
          <a:p>
            <a:r>
              <a:rPr lang="en-US" sz="1400" b="1" dirty="0">
                <a:solidFill>
                  <a:schemeClr val="tx2">
                    <a:lumMod val="75000"/>
                  </a:schemeClr>
                </a:solidFill>
                <a:cs typeface="Arial" panose="020B0604020202020204" pitchFamily="34" charset="0"/>
              </a:rPr>
              <a:t>Implementing NDB:   </a:t>
            </a:r>
            <a:r>
              <a:rPr lang="en-US" sz="1400" dirty="0" err="1" smtClean="0">
                <a:solidFill>
                  <a:schemeClr val="tx2">
                    <a:lumMod val="75000"/>
                  </a:schemeClr>
                </a:solidFill>
                <a:cs typeface="Arial" panose="020B0604020202020204" pitchFamily="34" charset="0"/>
              </a:rPr>
              <a:t>Nacional</a:t>
            </a:r>
            <a:r>
              <a:rPr lang="en-US" sz="1400" dirty="0" smtClean="0">
                <a:solidFill>
                  <a:schemeClr val="tx2">
                    <a:lumMod val="75000"/>
                  </a:schemeClr>
                </a:solidFill>
                <a:cs typeface="Arial" panose="020B0604020202020204" pitchFamily="34" charset="0"/>
              </a:rPr>
              <a:t> </a:t>
            </a:r>
            <a:r>
              <a:rPr lang="en-US" sz="1400" dirty="0" err="1">
                <a:solidFill>
                  <a:schemeClr val="tx2">
                    <a:lumMod val="75000"/>
                  </a:schemeClr>
                </a:solidFill>
                <a:cs typeface="Arial" panose="020B0604020202020204" pitchFamily="34" charset="0"/>
              </a:rPr>
              <a:t>Financiera</a:t>
            </a:r>
            <a:r>
              <a:rPr lang="en-US" sz="1400" dirty="0">
                <a:solidFill>
                  <a:schemeClr val="tx2">
                    <a:lumMod val="75000"/>
                  </a:schemeClr>
                </a:solidFill>
                <a:cs typeface="Arial" panose="020B0604020202020204" pitchFamily="34" charset="0"/>
              </a:rPr>
              <a:t>, S.N.C., (</a:t>
            </a:r>
            <a:r>
              <a:rPr lang="en-US" sz="1400" dirty="0" err="1">
                <a:solidFill>
                  <a:schemeClr val="tx2">
                    <a:lumMod val="75000"/>
                  </a:schemeClr>
                </a:solidFill>
                <a:cs typeface="Arial" panose="020B0604020202020204" pitchFamily="34" charset="0"/>
              </a:rPr>
              <a:t>Nafinsa</a:t>
            </a:r>
            <a:r>
              <a:rPr lang="en-US" sz="1400" dirty="0">
                <a:solidFill>
                  <a:schemeClr val="tx2">
                    <a:lumMod val="75000"/>
                  </a:schemeClr>
                </a:solidFill>
                <a:cs typeface="Arial" panose="020B0604020202020204" pitchFamily="34" charset="0"/>
              </a:rPr>
              <a:t>) $70 million </a:t>
            </a:r>
            <a:endParaRPr lang="en-US" sz="1400" dirty="0" smtClean="0">
              <a:solidFill>
                <a:schemeClr val="tx2">
                  <a:lumMod val="75000"/>
                </a:schemeClr>
              </a:solidFill>
              <a:cs typeface="Arial" panose="020B0604020202020204" pitchFamily="34" charset="0"/>
            </a:endParaRPr>
          </a:p>
          <a:p>
            <a:endParaRPr lang="en-US" sz="1400" b="1" dirty="0">
              <a:solidFill>
                <a:schemeClr val="tx2">
                  <a:lumMod val="75000"/>
                </a:schemeClr>
              </a:solidFill>
              <a:cs typeface="Arial" panose="020B0604020202020204" pitchFamily="34" charset="0"/>
            </a:endParaRPr>
          </a:p>
          <a:p>
            <a:r>
              <a:rPr lang="en-US" sz="1400" b="1" dirty="0" smtClean="0">
                <a:solidFill>
                  <a:schemeClr val="tx2">
                    <a:lumMod val="75000"/>
                  </a:schemeClr>
                </a:solidFill>
                <a:cs typeface="Arial" panose="020B0604020202020204" pitchFamily="34" charset="0"/>
              </a:rPr>
              <a:t>Private</a:t>
            </a:r>
            <a:r>
              <a:rPr lang="en-US" sz="1400" b="1" dirty="0">
                <a:solidFill>
                  <a:schemeClr val="tx2">
                    <a:lumMod val="75000"/>
                  </a:schemeClr>
                </a:solidFill>
                <a:cs typeface="Arial" panose="020B0604020202020204" pitchFamily="34" charset="0"/>
              </a:rPr>
              <a:t>:</a:t>
            </a:r>
            <a:r>
              <a:rPr lang="en-US" sz="1400" dirty="0">
                <a:solidFill>
                  <a:schemeClr val="tx2">
                    <a:lumMod val="75000"/>
                  </a:schemeClr>
                </a:solidFill>
                <a:cs typeface="Arial" panose="020B0604020202020204" pitchFamily="34" charset="0"/>
              </a:rPr>
              <a:t> $1,540 million</a:t>
            </a:r>
          </a:p>
          <a:p>
            <a:endParaRPr lang="en-US" sz="1200" dirty="0" smtClean="0">
              <a:solidFill>
                <a:schemeClr val="tx2">
                  <a:lumMod val="75000"/>
                </a:schemeClr>
              </a:solidFill>
              <a:cs typeface="Arial"/>
            </a:endParaRPr>
          </a:p>
        </p:txBody>
      </p:sp>
      <p:sp>
        <p:nvSpPr>
          <p:cNvPr id="15" name="Rectangle 14"/>
          <p:cNvSpPr/>
          <p:nvPr/>
        </p:nvSpPr>
        <p:spPr>
          <a:xfrm>
            <a:off x="2867024" y="2147382"/>
            <a:ext cx="6073111"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r>
              <a:rPr lang="en-US" sz="1400" b="1" dirty="0">
                <a:solidFill>
                  <a:schemeClr val="tx2">
                    <a:lumMod val="75000"/>
                  </a:schemeClr>
                </a:solidFill>
                <a:cs typeface="Arial" panose="020B0604020202020204" pitchFamily="34" charset="0"/>
              </a:rPr>
              <a:t>NAFIN </a:t>
            </a:r>
            <a:r>
              <a:rPr lang="en-US" sz="1400" dirty="0">
                <a:solidFill>
                  <a:schemeClr val="tx2">
                    <a:lumMod val="75000"/>
                  </a:schemeClr>
                </a:solidFill>
                <a:cs typeface="Arial" panose="020B0604020202020204" pitchFamily="34" charset="0"/>
              </a:rPr>
              <a:t>uses the $210 million to catalyze private capital at the project level. Leverage is maximized (no project can receive more than $10 million in CTF financing and no more than 50% of its total investment needs from the REFF)</a:t>
            </a:r>
            <a:endParaRPr lang="en-US" sz="1200" dirty="0" smtClean="0">
              <a:solidFill>
                <a:schemeClr val="tx2">
                  <a:lumMod val="75000"/>
                </a:schemeClr>
              </a:solidFill>
              <a:cs typeface="Arial"/>
            </a:endParaRPr>
          </a:p>
        </p:txBody>
      </p:sp>
      <p:grpSp>
        <p:nvGrpSpPr>
          <p:cNvPr id="4" name="Group 3"/>
          <p:cNvGrpSpPr/>
          <p:nvPr/>
        </p:nvGrpSpPr>
        <p:grpSpPr>
          <a:xfrm>
            <a:off x="2844576" y="3366582"/>
            <a:ext cx="6095559" cy="2805618"/>
            <a:chOff x="2844578" y="3924300"/>
            <a:chExt cx="6095559" cy="2805618"/>
          </a:xfrm>
        </p:grpSpPr>
        <p:pic>
          <p:nvPicPr>
            <p:cNvPr id="14" name="Picture 13"/>
            <p:cNvPicPr/>
            <p:nvPr/>
          </p:nvPicPr>
          <p:blipFill>
            <a:blip r:embed="rId2"/>
            <a:stretch>
              <a:fillRect/>
            </a:stretch>
          </p:blipFill>
          <p:spPr>
            <a:xfrm>
              <a:off x="2844579" y="4267200"/>
              <a:ext cx="6095558" cy="2462718"/>
            </a:xfrm>
            <a:prstGeom prst="rect">
              <a:avLst/>
            </a:prstGeom>
          </p:spPr>
        </p:pic>
        <p:sp>
          <p:nvSpPr>
            <p:cNvPr id="16" name="Rectangle 15"/>
            <p:cNvSpPr/>
            <p:nvPr/>
          </p:nvSpPr>
          <p:spPr>
            <a:xfrm>
              <a:off x="2844578" y="3924300"/>
              <a:ext cx="6095557" cy="41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p>
              <a:r>
                <a:rPr lang="en-US" sz="1400" b="1" dirty="0">
                  <a:solidFill>
                    <a:schemeClr val="tx2">
                      <a:lumMod val="75000"/>
                    </a:schemeClr>
                  </a:solidFill>
                  <a:cs typeface="Arial" panose="020B0604020202020204" pitchFamily="34" charset="0"/>
                </a:rPr>
                <a:t>Estimated Leveraging Effect of CTF REFF and NAFINSA</a:t>
              </a:r>
              <a:endParaRPr lang="en-US" sz="1400" dirty="0">
                <a:solidFill>
                  <a:schemeClr val="tx2">
                    <a:lumMod val="75000"/>
                  </a:schemeClr>
                </a:solidFill>
                <a:cs typeface="Arial" panose="020B0604020202020204" pitchFamily="34" charset="0"/>
              </a:endParaRPr>
            </a:p>
          </p:txBody>
        </p:sp>
      </p:grpSp>
    </p:spTree>
    <p:extLst>
      <p:ext uri="{BB962C8B-B14F-4D97-AF65-F5344CB8AC3E}">
        <p14:creationId xmlns:p14="http://schemas.microsoft.com/office/powerpoint/2010/main" val="55011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50000"/>
            </a:schemeClr>
          </a:solidFill>
        </a:ln>
        <a:effectLst/>
      </a:spPr>
      <a:bodyPr rtlCol="0" anchor="ctr" anchorCtr="0"/>
      <a:lstStyle>
        <a:defPPr marL="171450" indent="-171450">
          <a:buSzPct val="100000"/>
          <a:buBlip>
            <a:blip xmlns:r="http://schemas.openxmlformats.org/officeDocument/2006/relationships" r:embed="rId1"/>
          </a:buBlip>
          <a:defRPr sz="1100" dirty="0" smtClean="0">
            <a:solidFill>
              <a:schemeClr val="tx1">
                <a:lumMod val="65000"/>
                <a:lumOff val="35000"/>
              </a:schemeClr>
            </a:solidFill>
            <a:latin typeface="Arial"/>
            <a:cs typeface="Arial"/>
          </a:defRPr>
        </a:defPPr>
      </a:lstStyle>
      <a:style>
        <a:lnRef idx="1">
          <a:schemeClr val="accent1"/>
        </a:lnRef>
        <a:fillRef idx="3">
          <a:schemeClr val="accent1"/>
        </a:fillRef>
        <a:effectRef idx="2">
          <a:schemeClr val="accent1"/>
        </a:effectRef>
        <a:fontRef idx="minor">
          <a:schemeClr val="lt1"/>
        </a:fontRef>
      </a:style>
    </a:spDef>
    <a:txDef>
      <a:spPr>
        <a:solidFill>
          <a:srgbClr val="30A3B1">
            <a:alpha val="50000"/>
          </a:srgbClr>
        </a:solidFill>
        <a:ln>
          <a:noFill/>
        </a:ln>
      </a:spPr>
      <a:bodyPr wrap="square" lIns="91440" rIns="91440" rtlCol="0">
        <a:spAutoFit/>
      </a:bodyPr>
      <a:lstStyle>
        <a:defPPr>
          <a:defRPr sz="925" dirty="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7723</TotalTime>
  <Words>1940</Words>
  <Application>Microsoft Office PowerPoint</Application>
  <PresentationFormat>On-screen Show (4:3)</PresentationFormat>
  <Paragraphs>426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International Climate and Environmental Finance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dc:creator>
  <cp:lastModifiedBy>Kristina Marina Eduque Velhagen</cp:lastModifiedBy>
  <cp:revision>642</cp:revision>
  <cp:lastPrinted>2014-09-30T15:55:08Z</cp:lastPrinted>
  <dcterms:created xsi:type="dcterms:W3CDTF">2013-07-30T03:06:16Z</dcterms:created>
  <dcterms:modified xsi:type="dcterms:W3CDTF">2014-10-08T13:59:31Z</dcterms:modified>
</cp:coreProperties>
</file>