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92" r:id="rId2"/>
  </p:sldMasterIdLst>
  <p:notesMasterIdLst>
    <p:notesMasterId r:id="rId14"/>
  </p:notesMasterIdLst>
  <p:handoutMasterIdLst>
    <p:handoutMasterId r:id="rId15"/>
  </p:handoutMasterIdLst>
  <p:sldIdLst>
    <p:sldId id="509" r:id="rId3"/>
    <p:sldId id="583" r:id="rId4"/>
    <p:sldId id="588" r:id="rId5"/>
    <p:sldId id="584" r:id="rId6"/>
    <p:sldId id="574" r:id="rId7"/>
    <p:sldId id="576" r:id="rId8"/>
    <p:sldId id="582" r:id="rId9"/>
    <p:sldId id="578" r:id="rId10"/>
    <p:sldId id="562" r:id="rId11"/>
    <p:sldId id="566" r:id="rId12"/>
    <p:sldId id="579" r:id="rId13"/>
  </p:sldIdLst>
  <p:sldSz cx="9144000" cy="6858000" type="screen4x3"/>
  <p:notesSz cx="6797675" cy="987266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O" initials="" lastIdx="13" clrIdx="0"/>
  <p:cmAuthor id="1" name="Megan Billings" initials="" lastIdx="0" clrIdx="1"/>
  <p:cmAuthor id="2" name="Jakob Fleischmann" initials="JF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CC0"/>
    <a:srgbClr val="E2E2EC"/>
    <a:srgbClr val="0099FF"/>
    <a:srgbClr val="6EAA7A"/>
    <a:srgbClr val="2FBF39"/>
    <a:srgbClr val="7DAB09"/>
    <a:srgbClr val="003399"/>
    <a:srgbClr val="FF00FF"/>
    <a:srgbClr val="F06510"/>
    <a:srgbClr val="0E3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6" autoAdjust="0"/>
    <p:restoredTop sz="55841" autoAdjust="0"/>
  </p:normalViewPr>
  <p:slideViewPr>
    <p:cSldViewPr snapToGrid="0" snapToObjects="1">
      <p:cViewPr varScale="1">
        <p:scale>
          <a:sx n="50" d="100"/>
          <a:sy n="50" d="100"/>
        </p:scale>
        <p:origin x="2376" y="176"/>
      </p:cViewPr>
      <p:guideLst>
        <p:guide orient="horz" pos="799"/>
        <p:guide orient="horz" pos="406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1267" y="-6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../embeddings/oleObject1.bin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Respondents by regions</a:t>
            </a:r>
          </a:p>
        </c:rich>
      </c:tx>
      <c:layout>
        <c:manualLayout>
          <c:xMode val="edge"/>
          <c:yMode val="edge"/>
          <c:x val="0.135770750751828"/>
          <c:y val="0.0761904761904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'Survey analysis'!$L$6:$L$10</c:f>
              <c:strCache>
                <c:ptCount val="5"/>
                <c:pt idx="0">
                  <c:v>Europe</c:v>
                </c:pt>
                <c:pt idx="1">
                  <c:v>Latin America</c:v>
                </c:pt>
                <c:pt idx="2">
                  <c:v>Asia</c:v>
                </c:pt>
                <c:pt idx="3">
                  <c:v>Africa</c:v>
                </c:pt>
                <c:pt idx="4">
                  <c:v>North America</c:v>
                </c:pt>
              </c:strCache>
            </c:strRef>
          </c:cat>
          <c:val>
            <c:numRef>
              <c:f>'Survey analysis'!$M$6:$M$10</c:f>
              <c:numCache>
                <c:formatCode>0</c:formatCode>
                <c:ptCount val="5"/>
                <c:pt idx="0">
                  <c:v>17.0</c:v>
                </c:pt>
                <c:pt idx="1">
                  <c:v>10.0</c:v>
                </c:pt>
                <c:pt idx="2">
                  <c:v>5.0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F042-10B6-4A1C-9FE7-49189D7B06E6}" type="datetimeFigureOut">
              <a:rPr lang="en-US" smtClean="0"/>
              <a:pPr/>
              <a:t>11/14/16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9CA9-DCFF-4A21-9C68-726895672C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4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8EAF47-9945-4842-A632-19E444B48E81}" type="datetimeFigureOut">
              <a:rPr lang="fr-FR"/>
              <a:pPr>
                <a:defRPr/>
              </a:pPr>
              <a:t>14/11/2016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0CB84-08F7-488A-B39E-CB0EFC668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9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91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2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7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6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6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6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3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6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9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93112" y="6569075"/>
            <a:ext cx="587376" cy="207963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316034"/>
            <a:ext cx="7291387" cy="8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 cap="all"/>
            </a:lvl1pPr>
          </a:lstStyle>
          <a:p>
            <a:pPr lvl="0"/>
            <a:r>
              <a:rPr lang="en-US" dirty="0"/>
              <a:t>Slide TITLE – click to edit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400050" y="6575425"/>
            <a:ext cx="704850" cy="20796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"/>
              </a:defRPr>
            </a:lvl1pPr>
          </a:lstStyle>
          <a:p>
            <a:pPr>
              <a:defRPr/>
            </a:pPr>
            <a:fld id="{75E5A0D2-6B49-470D-83E0-88B994557EB6}" type="datetime1">
              <a:rPr lang="en-US" smtClean="0"/>
              <a:pPr>
                <a:defRPr/>
              </a:pPr>
              <a:t>11/14/16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" y="2136775"/>
            <a:ext cx="7291387" cy="381635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baseline="0">
                <a:solidFill>
                  <a:schemeClr val="tx1"/>
                </a:solidFill>
              </a:defRPr>
            </a:lvl1pPr>
            <a:lvl2pPr marL="542925" indent="-180975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901700" indent="-179388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262063" indent="-180975"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1622425" indent="-180975"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Bullet list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134207"/>
            <a:ext cx="7291387" cy="1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US" sz="2400" b="0" dirty="0">
                <a:solidFill>
                  <a:srgbClr val="417CC0"/>
                </a:solidFill>
              </a:rPr>
              <a:t>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773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6859588"/>
          </a:xfrm>
          <a:prstGeom prst="rect">
            <a:avLst/>
          </a:prstGeom>
          <a:solidFill>
            <a:srgbClr val="417C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812088" y="6707188"/>
            <a:ext cx="4175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eaLnBrk="0" hangingPunct="0">
              <a:lnSpc>
                <a:spcPct val="90000"/>
              </a:lnSpc>
              <a:spcAft>
                <a:spcPct val="50000"/>
              </a:spcAft>
            </a:pPr>
            <a:endParaRPr lang="en-US" sz="900">
              <a:solidFill>
                <a:srgbClr val="000000"/>
              </a:solidFill>
              <a:latin typeface="CorpoS" charset="0"/>
              <a:ea typeface="ＭＳ Ｐゴシック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85750"/>
            <a:ext cx="762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2"/>
          <a:stretch>
            <a:fillRect/>
          </a:stretch>
        </p:blipFill>
        <p:spPr bwMode="auto">
          <a:xfrm>
            <a:off x="8270875" y="5705475"/>
            <a:ext cx="5746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2" b="11777"/>
          <a:stretch>
            <a:fillRect/>
          </a:stretch>
        </p:blipFill>
        <p:spPr bwMode="auto">
          <a:xfrm>
            <a:off x="8270875" y="4851400"/>
            <a:ext cx="5746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2" b="31267"/>
          <a:stretch>
            <a:fillRect/>
          </a:stretch>
        </p:blipFill>
        <p:spPr bwMode="auto">
          <a:xfrm>
            <a:off x="8270875" y="4267200"/>
            <a:ext cx="574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5" r="18561" b="45343"/>
          <a:stretch>
            <a:fillRect/>
          </a:stretch>
        </p:blipFill>
        <p:spPr bwMode="auto">
          <a:xfrm>
            <a:off x="8324850" y="3641725"/>
            <a:ext cx="468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4" r="18561" b="59827"/>
          <a:stretch>
            <a:fillRect/>
          </a:stretch>
        </p:blipFill>
        <p:spPr bwMode="auto">
          <a:xfrm>
            <a:off x="8324850" y="2943225"/>
            <a:ext cx="468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 r="25896" b="74986"/>
          <a:stretch>
            <a:fillRect/>
          </a:stretch>
        </p:blipFill>
        <p:spPr bwMode="auto">
          <a:xfrm>
            <a:off x="8345488" y="2378075"/>
            <a:ext cx="42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orporate_PPT_im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0179" b="87843"/>
          <a:stretch>
            <a:fillRect/>
          </a:stretch>
        </p:blipFill>
        <p:spPr bwMode="auto">
          <a:xfrm>
            <a:off x="8301038" y="1662113"/>
            <a:ext cx="5159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16034"/>
            <a:ext cx="7291387" cy="8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 cap="all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5287" y="2136775"/>
            <a:ext cx="7291387" cy="381635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29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01700" indent="-179388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62063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224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95288" y="1134207"/>
            <a:ext cx="7291387" cy="1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3113" y="6569075"/>
            <a:ext cx="587375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latin typeface="Calibri" charset="0"/>
              </a:defRPr>
            </a:lvl1pPr>
          </a:lstStyle>
          <a:p>
            <a:pPr>
              <a:defRPr/>
            </a:pPr>
            <a:fld id="{93E0893E-0226-F145-B578-12C4943AC80E}" type="slidenum">
              <a:rPr lang="en-US">
                <a:solidFill>
                  <a:srgbClr val="FFFFFF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3"/>
          </p:nvPr>
        </p:nvSpPr>
        <p:spPr>
          <a:xfrm>
            <a:off x="400050" y="6575425"/>
            <a:ext cx="704850" cy="207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76550" y="6578600"/>
            <a:ext cx="3333750" cy="207963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64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4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40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91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0"/>
            <a:ext cx="1219200" cy="6859588"/>
          </a:xfrm>
          <a:prstGeom prst="rect">
            <a:avLst/>
          </a:prstGeom>
          <a:solidFill>
            <a:srgbClr val="417CC0"/>
          </a:solidFill>
        </p:spPr>
      </p:pic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7812088" y="6707188"/>
            <a:ext cx="417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400" eaLnBrk="0" hangingPunct="0">
              <a:lnSpc>
                <a:spcPct val="90000"/>
              </a:lnSpc>
              <a:spcAft>
                <a:spcPct val="50000"/>
              </a:spcAft>
            </a:pPr>
            <a:endParaRPr lang="en-US" sz="900" dirty="0">
              <a:solidFill>
                <a:srgbClr val="000000"/>
              </a:solidFill>
              <a:latin typeface="CorpoS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5337" y="285750"/>
            <a:ext cx="762000" cy="1181100"/>
          </a:xfrm>
          <a:prstGeom prst="rect">
            <a:avLst/>
          </a:prstGeom>
        </p:spPr>
      </p:pic>
      <p:pic>
        <p:nvPicPr>
          <p:cNvPr id="1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1"/>
          <a:stretch/>
        </p:blipFill>
        <p:spPr bwMode="auto">
          <a:xfrm>
            <a:off x="8271461" y="5706097"/>
            <a:ext cx="574396" cy="4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1" b="11776"/>
          <a:stretch/>
        </p:blipFill>
        <p:spPr bwMode="auto">
          <a:xfrm>
            <a:off x="8271461" y="4851386"/>
            <a:ext cx="574396" cy="7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2" b="31267"/>
          <a:stretch/>
        </p:blipFill>
        <p:spPr bwMode="auto">
          <a:xfrm>
            <a:off x="8271461" y="4267534"/>
            <a:ext cx="574396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5" r="18561" b="45343"/>
          <a:stretch/>
        </p:blipFill>
        <p:spPr bwMode="auto">
          <a:xfrm>
            <a:off x="8324770" y="3641548"/>
            <a:ext cx="467778" cy="4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4" r="18561" b="59826"/>
          <a:stretch/>
        </p:blipFill>
        <p:spPr bwMode="auto">
          <a:xfrm>
            <a:off x="8324770" y="2943335"/>
            <a:ext cx="467778" cy="5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 r="25896" b="74986"/>
          <a:stretch/>
        </p:blipFill>
        <p:spPr bwMode="auto">
          <a:xfrm>
            <a:off x="8345836" y="2377540"/>
            <a:ext cx="425647" cy="3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179" b="87844"/>
          <a:stretch/>
        </p:blipFill>
        <p:spPr bwMode="auto">
          <a:xfrm>
            <a:off x="8300695" y="1662440"/>
            <a:ext cx="515928" cy="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+mj-ea"/>
          <a:cs typeface="Gill San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9pPr>
    </p:titleStyle>
    <p:bodyStyle>
      <a:lvl1pPr marL="18256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+mn-ea"/>
          <a:cs typeface="Gill Sans"/>
        </a:defRPr>
      </a:lvl1pPr>
      <a:lvl2pPr marL="5429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2pPr>
      <a:lvl3pPr marL="901700" indent="-179388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3pPr>
      <a:lvl4pPr marL="1262063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4pPr>
      <a:lvl5pPr marL="16224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5pPr>
      <a:lvl6pPr marL="20796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5368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29940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4512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6859588"/>
          </a:xfrm>
          <a:prstGeom prst="rect">
            <a:avLst/>
          </a:prstGeom>
          <a:solidFill>
            <a:srgbClr val="417C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6"/>
          <p:cNvSpPr>
            <a:spLocks noChangeArrowheads="1"/>
          </p:cNvSpPr>
          <p:nvPr/>
        </p:nvSpPr>
        <p:spPr bwMode="auto">
          <a:xfrm>
            <a:off x="7812088" y="6707188"/>
            <a:ext cx="4175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eaLnBrk="0" hangingPunct="0">
              <a:lnSpc>
                <a:spcPct val="90000"/>
              </a:lnSpc>
              <a:spcAft>
                <a:spcPct val="50000"/>
              </a:spcAft>
            </a:pPr>
            <a:endParaRPr lang="en-US" sz="900">
              <a:solidFill>
                <a:srgbClr val="000000"/>
              </a:solidFill>
              <a:latin typeface="CorpoS" charset="0"/>
              <a:ea typeface="ＭＳ Ｐゴシック" charset="0"/>
            </a:endParaRPr>
          </a:p>
        </p:txBody>
      </p:sp>
      <p:pic>
        <p:nvPicPr>
          <p:cNvPr id="1028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85750"/>
            <a:ext cx="762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2"/>
          <a:stretch>
            <a:fillRect/>
          </a:stretch>
        </p:blipFill>
        <p:spPr bwMode="auto">
          <a:xfrm>
            <a:off x="8270875" y="5705475"/>
            <a:ext cx="5746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2" b="11777"/>
          <a:stretch>
            <a:fillRect/>
          </a:stretch>
        </p:blipFill>
        <p:spPr bwMode="auto">
          <a:xfrm>
            <a:off x="8270875" y="4851400"/>
            <a:ext cx="5746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2" b="31267"/>
          <a:stretch>
            <a:fillRect/>
          </a:stretch>
        </p:blipFill>
        <p:spPr bwMode="auto">
          <a:xfrm>
            <a:off x="8270875" y="4267200"/>
            <a:ext cx="574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5" r="18561" b="45343"/>
          <a:stretch>
            <a:fillRect/>
          </a:stretch>
        </p:blipFill>
        <p:spPr bwMode="auto">
          <a:xfrm>
            <a:off x="8324850" y="3641725"/>
            <a:ext cx="468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4" r="18561" b="59827"/>
          <a:stretch>
            <a:fillRect/>
          </a:stretch>
        </p:blipFill>
        <p:spPr bwMode="auto">
          <a:xfrm>
            <a:off x="8324850" y="2943225"/>
            <a:ext cx="468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 r="25896" b="74986"/>
          <a:stretch>
            <a:fillRect/>
          </a:stretch>
        </p:blipFill>
        <p:spPr bwMode="auto">
          <a:xfrm>
            <a:off x="8345488" y="2378075"/>
            <a:ext cx="42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" descr="corporate_PPT_imag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0179" b="87843"/>
          <a:stretch>
            <a:fillRect/>
          </a:stretch>
        </p:blipFill>
        <p:spPr bwMode="auto">
          <a:xfrm>
            <a:off x="8301038" y="1662113"/>
            <a:ext cx="5159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ＭＳ Ｐゴシック" charset="0"/>
          <a:cs typeface="ＭＳ Ｐゴシック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9pPr>
    </p:titleStyle>
    <p:bodyStyle>
      <a:lvl1pPr marL="182563" indent="-182563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ＭＳ Ｐゴシック" charset="0"/>
          <a:cs typeface="ＭＳ Ｐゴシック" charset="0"/>
        </a:defRPr>
      </a:lvl1pPr>
      <a:lvl2pPr marL="542925" indent="-180975" algn="l" rtl="0" eaLnBrk="0" fontAlgn="base" hangingPunct="0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ＭＳ Ｐゴシック" charset="0"/>
          <a:cs typeface="Gill Sans"/>
        </a:defRPr>
      </a:lvl2pPr>
      <a:lvl3pPr marL="901700" indent="-179388" algn="l" rtl="0" eaLnBrk="0" fontAlgn="base" hangingPunct="0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Gill Sans" charset="0"/>
          <a:cs typeface="Gill Sans"/>
        </a:defRPr>
      </a:lvl3pPr>
      <a:lvl4pPr marL="1262063" indent="-180975" algn="l" rtl="0" eaLnBrk="0" fontAlgn="base" hangingPunct="0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Gill Sans" charset="0"/>
          <a:cs typeface="Gill Sans"/>
        </a:defRPr>
      </a:lvl4pPr>
      <a:lvl5pPr marL="1622425" indent="-180975" algn="l" rtl="0" eaLnBrk="0" fontAlgn="base" hangingPunct="0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Gill Sans" charset="0"/>
          <a:cs typeface="Gill Sans"/>
        </a:defRPr>
      </a:lvl5pPr>
      <a:lvl6pPr marL="20796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5368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29940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4512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gif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Relationship Id="rId11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918763"/>
            <a:ext cx="7291387" cy="120545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fr-FR" sz="2800" dirty="0" err="1" smtClean="0"/>
              <a:t>unep</a:t>
            </a:r>
            <a:r>
              <a:rPr lang="fr-FR" sz="2800" dirty="0" smtClean="0"/>
              <a:t> fi &amp; </a:t>
            </a:r>
            <a:r>
              <a:rPr lang="fr-FR" sz="2800" dirty="0" err="1" smtClean="0"/>
              <a:t>energy</a:t>
            </a:r>
            <a:r>
              <a:rPr lang="fr-FR" sz="2800" dirty="0" smtClean="0"/>
              <a:t> </a:t>
            </a:r>
            <a:r>
              <a:rPr lang="fr-FR" sz="2800" dirty="0" err="1" smtClean="0"/>
              <a:t>efficiency</a:t>
            </a:r>
            <a:r>
              <a:rPr lang="fr-FR" sz="2800" dirty="0" smtClean="0"/>
              <a:t> Finance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288" y="4314955"/>
            <a:ext cx="7291387" cy="1376646"/>
          </a:xfrm>
        </p:spPr>
        <p:txBody>
          <a:bodyPr vert="horz" anchor="t"/>
          <a:lstStyle/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finance?</a:t>
            </a:r>
            <a:endParaRPr lang="x-none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fr-FR" dirty="0" smtClean="0"/>
              <a:t>Policy engagement 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 smtClean="0"/>
              <a:t>Mobilization of the financial sector</a:t>
            </a:r>
            <a:endParaRPr lang="en-GB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 smtClean="0"/>
              <a:t>Sharing best practices: Banks’ energy efficiency financing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9857" y="3695550"/>
            <a:ext cx="7291387" cy="496659"/>
          </a:xfrm>
        </p:spPr>
        <p:txBody>
          <a:bodyPr vert="horz" lIns="0" tIns="0" rIns="0" bIns="0" anchor="t"/>
          <a:lstStyle/>
          <a:p>
            <a:r>
              <a:rPr lang="x-none" b="1" dirty="0">
                <a:solidFill>
                  <a:srgbClr val="3F9AC9"/>
                </a:solidFill>
              </a:rPr>
              <a:t>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97967" y="2071233"/>
            <a:ext cx="7695165" cy="14485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5000"/>
              <a:buFontTx/>
              <a:buNone/>
              <a:defRPr sz="18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5429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2pPr>
            <a:lvl3pPr marL="901700" indent="-179388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262063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4pPr>
            <a:lvl5pPr marL="16224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0796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fr-FR" sz="2400" b="1" kern="0" dirty="0" smtClean="0">
                <a:solidFill>
                  <a:schemeClr val="bg2"/>
                </a:solidFill>
              </a:rPr>
              <a:t>Sarah Challe </a:t>
            </a:r>
            <a:r>
              <a:rPr lang="x-none" sz="2400" kern="0" dirty="0" smtClean="0">
                <a:solidFill>
                  <a:schemeClr val="bg2"/>
                </a:solidFill>
              </a:rPr>
              <a:t>–</a:t>
            </a:r>
            <a:r>
              <a:rPr lang="fr-FR" sz="2400" kern="0" dirty="0" smtClean="0">
                <a:solidFill>
                  <a:schemeClr val="bg2"/>
                </a:solidFill>
              </a:rPr>
              <a:t> </a:t>
            </a:r>
            <a:r>
              <a:rPr lang="fr-FR" sz="2400" kern="0" dirty="0" err="1" smtClean="0">
                <a:solidFill>
                  <a:schemeClr val="bg2"/>
                </a:solidFill>
              </a:rPr>
              <a:t>Energy</a:t>
            </a:r>
            <a:r>
              <a:rPr lang="fr-FR" sz="2400" kern="0" dirty="0" smtClean="0">
                <a:solidFill>
                  <a:schemeClr val="bg2"/>
                </a:solidFill>
              </a:rPr>
              <a:t> </a:t>
            </a:r>
            <a:r>
              <a:rPr lang="fr-FR" sz="2400" kern="0" dirty="0" err="1">
                <a:solidFill>
                  <a:schemeClr val="bg2"/>
                </a:solidFill>
              </a:rPr>
              <a:t>E</a:t>
            </a:r>
            <a:r>
              <a:rPr lang="fr-FR" sz="2400" kern="0" dirty="0" err="1" smtClean="0">
                <a:solidFill>
                  <a:schemeClr val="bg2"/>
                </a:solidFill>
              </a:rPr>
              <a:t>fficiency</a:t>
            </a:r>
            <a:r>
              <a:rPr lang="fr-FR" sz="2400" kern="0" dirty="0" smtClean="0">
                <a:solidFill>
                  <a:schemeClr val="bg2"/>
                </a:solidFill>
              </a:rPr>
              <a:t> Finance </a:t>
            </a:r>
            <a:r>
              <a:rPr lang="fr-FR" sz="2400" kern="0" dirty="0" err="1" smtClean="0">
                <a:solidFill>
                  <a:schemeClr val="bg2"/>
                </a:solidFill>
              </a:rPr>
              <a:t>Specialist</a:t>
            </a:r>
            <a:r>
              <a:rPr lang="en-US" sz="2400" kern="0" dirty="0" smtClean="0">
                <a:solidFill>
                  <a:schemeClr val="bg2"/>
                </a:solidFill>
              </a:rPr>
              <a:t>, UNEP Finance Initiative</a:t>
            </a:r>
            <a:endParaRPr lang="en-GB" sz="2400" kern="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43" y="6363994"/>
            <a:ext cx="744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November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15th-16th, Lima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820738"/>
          </a:xfrm>
        </p:spPr>
        <p:txBody>
          <a:bodyPr/>
          <a:lstStyle/>
          <a:p>
            <a:r>
              <a:rPr lang="fr-FR" dirty="0" smtClean="0"/>
              <a:t>NEXT </a:t>
            </a:r>
            <a:r>
              <a:rPr lang="fr-FR" dirty="0" err="1" smtClean="0"/>
              <a:t>steps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287" y="2308956"/>
            <a:ext cx="7291387" cy="3816350"/>
          </a:xfrm>
        </p:spPr>
        <p:txBody>
          <a:bodyPr vert="horz" anchor="t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288" y="1562290"/>
            <a:ext cx="7407032" cy="4736436"/>
          </a:xfrm>
        </p:spPr>
        <p:txBody>
          <a:bodyPr vert="horz" anchor="t"/>
          <a:lstStyle/>
          <a:p>
            <a:pPr>
              <a:buSzPct val="100000"/>
            </a:pPr>
            <a:r>
              <a:rPr lang="fr-FR" sz="2200" b="1" dirty="0" err="1" smtClean="0">
                <a:solidFill>
                  <a:schemeClr val="tx2"/>
                </a:solidFill>
              </a:rPr>
              <a:t>Continued</a:t>
            </a:r>
            <a:r>
              <a:rPr lang="fr-FR" sz="2200" b="1" dirty="0" smtClean="0">
                <a:solidFill>
                  <a:schemeClr val="tx2"/>
                </a:solidFill>
              </a:rPr>
              <a:t> </a:t>
            </a:r>
            <a:r>
              <a:rPr lang="fr-FR" sz="2200" b="1" dirty="0" err="1" smtClean="0">
                <a:solidFill>
                  <a:schemeClr val="tx2"/>
                </a:solidFill>
              </a:rPr>
              <a:t>policy</a:t>
            </a:r>
            <a:r>
              <a:rPr lang="fr-FR" sz="2200" b="1" dirty="0" smtClean="0">
                <a:solidFill>
                  <a:schemeClr val="tx2"/>
                </a:solidFill>
              </a:rPr>
              <a:t> engagement</a:t>
            </a:r>
          </a:p>
          <a:p>
            <a:pPr marL="0" indent="0">
              <a:buSzPct val="100000"/>
              <a:buNone/>
            </a:pPr>
            <a:endParaRPr lang="fr-FR" sz="800" b="1" dirty="0" smtClean="0">
              <a:solidFill>
                <a:schemeClr val="tx2"/>
              </a:solidFill>
            </a:endParaRPr>
          </a:p>
          <a:p>
            <a:pPr lvl="1">
              <a:buSzPct val="50000"/>
              <a:buFont typeface="Wingdings" panose="05000000000000000000" pitchFamily="2" charset="2"/>
              <a:buChar char="Ø"/>
            </a:pPr>
            <a:r>
              <a:rPr lang="fr-FR" sz="2200" dirty="0" err="1" smtClean="0"/>
              <a:t>Continued</a:t>
            </a:r>
            <a:r>
              <a:rPr lang="fr-FR" sz="2200" dirty="0" smtClean="0"/>
              <a:t> engagement </a:t>
            </a:r>
            <a:r>
              <a:rPr lang="fr-FR" sz="2200" dirty="0" err="1" smtClean="0"/>
              <a:t>with</a:t>
            </a:r>
            <a:r>
              <a:rPr lang="fr-FR" sz="2200" dirty="0" smtClean="0"/>
              <a:t> G20 </a:t>
            </a:r>
            <a:r>
              <a:rPr lang="fr-FR" sz="2200" dirty="0" err="1" smtClean="0"/>
              <a:t>policy</a:t>
            </a:r>
            <a:r>
              <a:rPr lang="fr-FR" sz="2200" dirty="0" smtClean="0"/>
              <a:t> </a:t>
            </a:r>
            <a:r>
              <a:rPr lang="fr-FR" sz="2200" dirty="0" err="1" smtClean="0"/>
              <a:t>makers</a:t>
            </a:r>
            <a:endParaRPr lang="fr-FR" sz="2200" dirty="0" smtClean="0"/>
          </a:p>
          <a:p>
            <a:pPr lvl="1">
              <a:buSzPct val="50000"/>
              <a:buFont typeface="Wingdings" panose="05000000000000000000" pitchFamily="2" charset="2"/>
              <a:buChar char="Ø"/>
            </a:pPr>
            <a:r>
              <a:rPr lang="fr-FR" sz="2200" dirty="0" smtClean="0"/>
              <a:t>Policy dialogues in Europe</a:t>
            </a:r>
          </a:p>
          <a:p>
            <a:pPr lvl="1">
              <a:buSzPct val="50000"/>
              <a:buFont typeface="Wingdings" panose="05000000000000000000" pitchFamily="2" charset="2"/>
              <a:buChar char="Ø"/>
            </a:pPr>
            <a:r>
              <a:rPr lang="fr-FR" sz="2200" dirty="0" err="1"/>
              <a:t>Expand</a:t>
            </a:r>
            <a:r>
              <a:rPr lang="fr-FR" sz="2200" dirty="0"/>
              <a:t> </a:t>
            </a:r>
            <a:r>
              <a:rPr lang="fr-FR" sz="2200" dirty="0" err="1"/>
              <a:t>mobilization</a:t>
            </a:r>
            <a:r>
              <a:rPr lang="fr-FR" sz="2200" dirty="0"/>
              <a:t> of </a:t>
            </a:r>
            <a:r>
              <a:rPr lang="fr-FR" sz="2200" dirty="0" err="1"/>
              <a:t>financial</a:t>
            </a:r>
            <a:r>
              <a:rPr lang="fr-FR" sz="2200" dirty="0"/>
              <a:t> </a:t>
            </a:r>
            <a:r>
              <a:rPr lang="fr-FR" sz="2200" dirty="0" smtClean="0"/>
              <a:t>institutions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chemeClr val="tx2"/>
              </a:solidFill>
            </a:endParaRPr>
          </a:p>
          <a:p>
            <a:pPr>
              <a:buSzPct val="100000"/>
            </a:pPr>
            <a:r>
              <a:rPr lang="fr-FR" sz="2200" b="1" dirty="0" err="1" smtClean="0">
                <a:solidFill>
                  <a:schemeClr val="tx2"/>
                </a:solidFill>
              </a:rPr>
              <a:t>Enhancing</a:t>
            </a:r>
            <a:r>
              <a:rPr lang="fr-FR" sz="2200" b="1" dirty="0" smtClean="0">
                <a:solidFill>
                  <a:schemeClr val="tx2"/>
                </a:solidFill>
              </a:rPr>
              <a:t> </a:t>
            </a:r>
            <a:r>
              <a:rPr lang="fr-FR" sz="2200" b="1" dirty="0" err="1" smtClean="0">
                <a:solidFill>
                  <a:schemeClr val="tx2"/>
                </a:solidFill>
              </a:rPr>
              <a:t>knowledge</a:t>
            </a:r>
            <a:r>
              <a:rPr lang="fr-FR" sz="2200" b="1" dirty="0" smtClean="0">
                <a:solidFill>
                  <a:schemeClr val="tx2"/>
                </a:solidFill>
              </a:rPr>
              <a:t> &amp; sharing best practices</a:t>
            </a:r>
          </a:p>
          <a:p>
            <a:pPr lvl="1">
              <a:buSzPct val="50000"/>
              <a:buFont typeface="Wingdings" panose="05000000000000000000" pitchFamily="2" charset="2"/>
              <a:buChar char="Ø"/>
            </a:pPr>
            <a:r>
              <a:rPr lang="fr-FR" sz="2200" dirty="0" err="1" smtClean="0"/>
              <a:t>Work</a:t>
            </a:r>
            <a:r>
              <a:rPr lang="fr-FR" sz="2200" dirty="0" smtClean="0"/>
              <a:t> on </a:t>
            </a:r>
            <a:r>
              <a:rPr lang="fr-FR" sz="2200" dirty="0" err="1" smtClean="0"/>
              <a:t>energy</a:t>
            </a:r>
            <a:r>
              <a:rPr lang="fr-FR" sz="2200" dirty="0" smtClean="0"/>
              <a:t> </a:t>
            </a:r>
            <a:r>
              <a:rPr lang="fr-FR" sz="2200" dirty="0" err="1" smtClean="0"/>
              <a:t>efficiency</a:t>
            </a:r>
            <a:r>
              <a:rPr lang="fr-FR" sz="2200" dirty="0" smtClean="0"/>
              <a:t> </a:t>
            </a:r>
            <a:r>
              <a:rPr lang="fr-FR" sz="2200" dirty="0" err="1" smtClean="0"/>
              <a:t>investment</a:t>
            </a:r>
            <a:r>
              <a:rPr lang="fr-FR" sz="2200" dirty="0" smtClean="0"/>
              <a:t> gap data </a:t>
            </a:r>
          </a:p>
          <a:p>
            <a:pPr lvl="1">
              <a:buSzPct val="50000"/>
              <a:buFont typeface="Wingdings" panose="05000000000000000000" pitchFamily="2" charset="2"/>
              <a:buChar char="Ø"/>
            </a:pPr>
            <a:r>
              <a:rPr lang="fr-FR" sz="2200" dirty="0" err="1" smtClean="0"/>
              <a:t>Develop</a:t>
            </a:r>
            <a:r>
              <a:rPr lang="fr-FR" sz="2200" dirty="0" smtClean="0"/>
              <a:t> and </a:t>
            </a:r>
            <a:r>
              <a:rPr lang="fr-FR" sz="2200" dirty="0" err="1" smtClean="0"/>
              <a:t>disseminate</a:t>
            </a:r>
            <a:r>
              <a:rPr lang="fr-FR" sz="2200" dirty="0" smtClean="0"/>
              <a:t> best practice case </a:t>
            </a:r>
            <a:r>
              <a:rPr lang="fr-FR" sz="2200" dirty="0" err="1" smtClean="0"/>
              <a:t>studies</a:t>
            </a:r>
            <a:endParaRPr lang="fr-FR" sz="2200" dirty="0" smtClean="0"/>
          </a:p>
          <a:p>
            <a:pPr>
              <a:buSzPct val="50000"/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8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5102031" y="1607749"/>
            <a:ext cx="2278483" cy="3101918"/>
          </a:xfrm>
          <a:prstGeom prst="rect">
            <a:avLst/>
          </a:prstGeom>
          <a:effectLst/>
        </p:spPr>
      </p:pic>
      <p:sp>
        <p:nvSpPr>
          <p:cNvPr id="8" name="Rectángulo 2"/>
          <p:cNvSpPr/>
          <p:nvPr/>
        </p:nvSpPr>
        <p:spPr>
          <a:xfrm>
            <a:off x="296654" y="2697043"/>
            <a:ext cx="5548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  <a:latin typeface="Gill San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679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finance?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127" b="26590"/>
          <a:stretch/>
        </p:blipFill>
        <p:spPr>
          <a:xfrm>
            <a:off x="246444" y="2104716"/>
            <a:ext cx="2724955" cy="2751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6907" y="5496962"/>
            <a:ext cx="710814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According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Sustainable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Energy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for All, the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energy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efficiency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investment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gap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amounts</a:t>
            </a:r>
            <a:r>
              <a:rPr lang="fr-FR" b="1" dirty="0" smtClean="0">
                <a:solidFill>
                  <a:schemeClr val="bg1"/>
                </a:solidFill>
                <a:latin typeface="Gill Sans"/>
              </a:rPr>
              <a:t> to $430 billion </a:t>
            </a:r>
            <a:r>
              <a:rPr lang="fr-FR" b="1" dirty="0" err="1" smtClean="0">
                <a:solidFill>
                  <a:schemeClr val="bg1"/>
                </a:solidFill>
                <a:latin typeface="Gill Sans"/>
              </a:rPr>
              <a:t>annually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453" y="4869230"/>
            <a:ext cx="3496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latin typeface="Gill Sans"/>
              </a:rPr>
              <a:t>IEA </a:t>
            </a:r>
            <a:r>
              <a:rPr lang="fr-FR" sz="800" dirty="0" err="1" smtClean="0">
                <a:latin typeface="Gill Sans"/>
              </a:rPr>
              <a:t>Energy</a:t>
            </a:r>
            <a:r>
              <a:rPr lang="fr-FR" sz="800" dirty="0" smtClean="0">
                <a:latin typeface="Gill Sans"/>
              </a:rPr>
              <a:t> and </a:t>
            </a:r>
            <a:r>
              <a:rPr lang="fr-FR" sz="800" dirty="0" err="1" smtClean="0">
                <a:latin typeface="Gill Sans"/>
              </a:rPr>
              <a:t>Climate</a:t>
            </a:r>
            <a:r>
              <a:rPr lang="fr-FR" sz="800" dirty="0" smtClean="0">
                <a:latin typeface="Gill Sans"/>
              </a:rPr>
              <a:t> Change WEO </a:t>
            </a:r>
            <a:r>
              <a:rPr lang="fr-FR" sz="800" dirty="0" err="1" smtClean="0">
                <a:latin typeface="Gill Sans"/>
              </a:rPr>
              <a:t>Special</a:t>
            </a:r>
            <a:r>
              <a:rPr lang="fr-FR" sz="800" dirty="0" smtClean="0">
                <a:latin typeface="Gill Sans"/>
              </a:rPr>
              <a:t> Report 2015</a:t>
            </a:r>
            <a:endParaRPr lang="en-US" sz="800" dirty="0">
              <a:latin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796" y="2104716"/>
            <a:ext cx="4620892" cy="275148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1039990"/>
            <a:ext cx="7676658" cy="510842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bg2"/>
                </a:solidFill>
              </a:rPr>
              <a:t>Energy efficiency is the #1 climate action</a:t>
            </a:r>
            <a:endParaRPr lang="en-GB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844" y="316034"/>
            <a:ext cx="7291387" cy="794576"/>
          </a:xfrm>
        </p:spPr>
        <p:txBody>
          <a:bodyPr/>
          <a:lstStyle/>
          <a:p>
            <a:r>
              <a:rPr lang="en-US" dirty="0" smtClean="0"/>
              <a:t>UNEP FI’s leading role in EE FINANCE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74775" y="1357565"/>
            <a:ext cx="2678702" cy="3396562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200" dirty="0" smtClean="0"/>
              <a:t>A unique </a:t>
            </a:r>
            <a:r>
              <a:rPr lang="en-US" sz="2200" b="1" dirty="0" smtClean="0">
                <a:solidFill>
                  <a:schemeClr val="bg2"/>
                </a:solidFill>
              </a:rPr>
              <a:t>partnership between UN Environment and the private financial sector </a:t>
            </a:r>
            <a:r>
              <a:rPr lang="en-US" sz="2200" dirty="0" smtClean="0"/>
              <a:t>covering banks, investors, insurance </a:t>
            </a:r>
          </a:p>
        </p:txBody>
      </p:sp>
      <p:pic>
        <p:nvPicPr>
          <p:cNvPr id="6" name="Picture 4" descr="INTRO TO UNEPF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0" y="1101409"/>
            <a:ext cx="4867002" cy="3651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3499" y="4197887"/>
            <a:ext cx="37760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i="1" dirty="0">
                <a:solidFill>
                  <a:schemeClr val="bg1"/>
                </a:solidFill>
              </a:rPr>
              <a:t>CHANGING FINANCE – FINANCING </a:t>
            </a:r>
            <a:r>
              <a:rPr lang="en-GB" sz="1100" b="1" i="1" dirty="0" smtClean="0">
                <a:solidFill>
                  <a:schemeClr val="bg1"/>
                </a:solidFill>
              </a:rPr>
              <a:t>CHANGE</a:t>
            </a:r>
            <a:endParaRPr lang="en-GB" sz="1100" b="1" i="1" dirty="0">
              <a:solidFill>
                <a:schemeClr val="bg1"/>
              </a:solidFill>
            </a:endParaRPr>
          </a:p>
        </p:txBody>
      </p:sp>
      <p:sp>
        <p:nvSpPr>
          <p:cNvPr id="8" name="ZoneTexte 9"/>
          <p:cNvSpPr txBox="1"/>
          <p:nvPr/>
        </p:nvSpPr>
        <p:spPr>
          <a:xfrm>
            <a:off x="344844" y="3403227"/>
            <a:ext cx="184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1"/>
                </a:solidFill>
                <a:latin typeface="Gill Sans"/>
              </a:rPr>
              <a:t>UNEP FI in a </a:t>
            </a:r>
            <a:r>
              <a:rPr lang="fr-CH" sz="1600" b="1" dirty="0" err="1">
                <a:solidFill>
                  <a:schemeClr val="bg1"/>
                </a:solidFill>
                <a:latin typeface="Gill Sans"/>
              </a:rPr>
              <a:t>nutshell</a:t>
            </a:r>
            <a:endParaRPr lang="fr-CH" sz="16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454" y="5092325"/>
            <a:ext cx="7192777" cy="1302069"/>
          </a:xfrm>
          <a:solidFill>
            <a:schemeClr val="accent1"/>
          </a:solidFill>
        </p:spPr>
        <p:txBody>
          <a:bodyPr/>
          <a:lstStyle/>
          <a:p>
            <a:pPr>
              <a:buSzPct val="100000"/>
            </a:pPr>
            <a:r>
              <a:rPr lang="en-US" sz="2200" b="1" dirty="0"/>
              <a:t>Connecting </a:t>
            </a:r>
            <a:r>
              <a:rPr lang="en-US" sz="2200" b="1" dirty="0" smtClean="0"/>
              <a:t>finance with energy </a:t>
            </a:r>
            <a:r>
              <a:rPr lang="en-US" sz="2200" b="1" dirty="0"/>
              <a:t>efficiency </a:t>
            </a:r>
            <a:r>
              <a:rPr lang="en-US" sz="2200" b="1" dirty="0" smtClean="0"/>
              <a:t>policy</a:t>
            </a:r>
          </a:p>
          <a:p>
            <a:pPr>
              <a:buSzPct val="100000"/>
            </a:pPr>
            <a:r>
              <a:rPr lang="en-US" sz="2200" b="1" dirty="0" smtClean="0"/>
              <a:t>Facilitate exchange of experience and best practices among financial institutions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598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844" y="316034"/>
            <a:ext cx="7291387" cy="820738"/>
          </a:xfrm>
        </p:spPr>
        <p:txBody>
          <a:bodyPr/>
          <a:lstStyle/>
          <a:p>
            <a:r>
              <a:rPr lang="en-US" dirty="0" smtClean="0"/>
              <a:t>2/ policy engagement (Europe)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3890" y="3819797"/>
            <a:ext cx="6014382" cy="1200565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Strengthen </a:t>
            </a:r>
            <a:r>
              <a:rPr lang="en-US" sz="2200" b="1" dirty="0" smtClean="0"/>
              <a:t>investor confidence </a:t>
            </a:r>
            <a:r>
              <a:rPr lang="en-US" sz="2200" dirty="0" smtClean="0"/>
              <a:t>through increased EE investment information          </a:t>
            </a:r>
            <a:r>
              <a:rPr lang="en-US" sz="2200" dirty="0" smtClean="0">
                <a:sym typeface="Wingdings" panose="05000000000000000000" pitchFamily="2" charset="2"/>
              </a:rPr>
              <a:t> DEEP database of &gt;6000 projects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439" y="1906200"/>
            <a:ext cx="5618259" cy="91642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18 months work of the </a:t>
            </a:r>
            <a:r>
              <a:rPr lang="en-US" sz="2200" b="1" dirty="0">
                <a:solidFill>
                  <a:schemeClr val="bg2"/>
                </a:solidFill>
              </a:rPr>
              <a:t>Energy Efficiency Finance Institutions Group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reference Report informing European energy policy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3890" y="1188100"/>
            <a:ext cx="7676658" cy="510842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bg2"/>
                </a:solidFill>
              </a:rPr>
              <a:t>Co-convening policy dialogues at the European level</a:t>
            </a:r>
            <a:endParaRPr lang="en-GB" sz="2200" dirty="0">
              <a:solidFill>
                <a:schemeClr val="bg2"/>
              </a:solidFill>
            </a:endParaRPr>
          </a:p>
        </p:txBody>
      </p:sp>
      <p:pic>
        <p:nvPicPr>
          <p:cNvPr id="13" name="Image 12"/>
          <p:cNvPicPr/>
          <p:nvPr/>
        </p:nvPicPr>
        <p:blipFill rotWithShape="1">
          <a:blip r:embed="rId3"/>
          <a:srcRect l="6392" t="38157" r="69500" b="45169"/>
          <a:stretch/>
        </p:blipFill>
        <p:spPr bwMode="auto">
          <a:xfrm>
            <a:off x="4844101" y="5485880"/>
            <a:ext cx="3046447" cy="108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968" y="1604691"/>
            <a:ext cx="1575263" cy="10563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698" y="2779380"/>
            <a:ext cx="2110850" cy="2711804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232328" y="5172405"/>
            <a:ext cx="4611774" cy="1289947"/>
          </a:xfrm>
          <a:prstGeom prst="rect">
            <a:avLst/>
          </a:prstGeom>
        </p:spPr>
        <p:txBody>
          <a:bodyPr vert="horz"/>
          <a:lstStyle>
            <a:lvl1pPr marL="285750" indent="-285750" algn="l" rtl="0" fontAlgn="base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5429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2pPr>
            <a:lvl3pPr marL="901700" indent="-179388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262063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4pPr>
            <a:lvl5pPr marL="16224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0796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SzPct val="100000"/>
              <a:buFont typeface="Wingdings" panose="05000000000000000000" pitchFamily="2" charset="2"/>
              <a:buChar char="Ø"/>
            </a:pPr>
            <a:endParaRPr lang="en-US" sz="1050" kern="0" dirty="0" smtClean="0">
              <a:sym typeface="Wingdings" panose="05000000000000000000" pitchFamily="2" charset="2"/>
            </a:endParaRPr>
          </a:p>
          <a:p>
            <a:pPr defTabSz="914400">
              <a:buSzPct val="100000"/>
              <a:buFont typeface="Wingdings" panose="05000000000000000000" pitchFamily="2" charset="2"/>
              <a:buChar char="Ø"/>
            </a:pPr>
            <a:r>
              <a:rPr lang="en-US" sz="2200" kern="0" dirty="0" smtClean="0">
                <a:sym typeface="Wingdings" panose="05000000000000000000" pitchFamily="2" charset="2"/>
              </a:rPr>
              <a:t>Bring policy/finance dialogue to national level in 15 countries next 3 years</a:t>
            </a: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25862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531" y="298868"/>
            <a:ext cx="7291387" cy="820738"/>
          </a:xfrm>
        </p:spPr>
        <p:txBody>
          <a:bodyPr/>
          <a:lstStyle/>
          <a:p>
            <a:r>
              <a:rPr lang="fr-FR" dirty="0" smtClean="0"/>
              <a:t>2/ Policy engagement (g20)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4909" y="2104964"/>
            <a:ext cx="7291387" cy="1824608"/>
          </a:xfrm>
        </p:spPr>
        <p:txBody>
          <a:bodyPr/>
          <a:lstStyle/>
          <a:p>
            <a:r>
              <a:rPr lang="en-GB" sz="2200" dirty="0" smtClean="0"/>
              <a:t>EEFTG gathers 14 countries to promote high-level investment enabling policy frameworks</a:t>
            </a:r>
          </a:p>
          <a:p>
            <a:endParaRPr lang="en-GB" sz="2400" b="1" dirty="0"/>
          </a:p>
        </p:txBody>
      </p:sp>
      <p:pic>
        <p:nvPicPr>
          <p:cNvPr id="9" name="Imagen 21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45" y="3107837"/>
            <a:ext cx="3126661" cy="1892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o 23"/>
          <p:cNvGrpSpPr/>
          <p:nvPr/>
        </p:nvGrpSpPr>
        <p:grpSpPr>
          <a:xfrm>
            <a:off x="5361434" y="5209250"/>
            <a:ext cx="2476296" cy="845307"/>
            <a:chOff x="4917399" y="4263788"/>
            <a:chExt cx="1649298" cy="427626"/>
          </a:xfrm>
        </p:grpSpPr>
        <p:pic>
          <p:nvPicPr>
            <p:cNvPr id="12" name="Imagen 24" descr="Recorte de pantalla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42"/>
            <a:stretch/>
          </p:blipFill>
          <p:spPr>
            <a:xfrm>
              <a:off x="4917399" y="4263788"/>
              <a:ext cx="1541169" cy="318707"/>
            </a:xfrm>
            <a:prstGeom prst="rect">
              <a:avLst/>
            </a:prstGeom>
          </p:spPr>
        </p:pic>
        <p:pic>
          <p:nvPicPr>
            <p:cNvPr id="13" name="Imagen 25" descr="Recorte de pantalla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1"/>
            <a:stretch/>
          </p:blipFill>
          <p:spPr>
            <a:xfrm>
              <a:off x="5025528" y="4534347"/>
              <a:ext cx="1541169" cy="157067"/>
            </a:xfrm>
            <a:prstGeom prst="rect">
              <a:avLst/>
            </a:prstGeom>
          </p:spPr>
        </p:pic>
      </p:grp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912" y="3209589"/>
            <a:ext cx="3927903" cy="1533539"/>
          </a:xfrm>
        </p:spPr>
        <p:txBody>
          <a:bodyPr/>
          <a:lstStyle/>
          <a:p>
            <a:r>
              <a:rPr lang="en-GB" sz="2200" dirty="0" smtClean="0"/>
              <a:t>“</a:t>
            </a:r>
            <a:r>
              <a:rPr lang="en-GB" sz="2200" b="1" i="1" dirty="0" smtClean="0"/>
              <a:t>Voluntary Energy Efficiency Investment Principles for G20 Participating Countries</a:t>
            </a:r>
            <a:r>
              <a:rPr lang="en-GB" sz="2200" dirty="0" smtClean="0"/>
              <a:t>” welcomed by G20 Energy ministers </a:t>
            </a:r>
            <a:r>
              <a:rPr lang="en-GB" sz="2200" dirty="0"/>
              <a:t>and embedded in the G20 </a:t>
            </a:r>
            <a:r>
              <a:rPr lang="en-GB" sz="2200" i="1" dirty="0"/>
              <a:t>Energy Efficiency Leading Program </a:t>
            </a:r>
            <a:r>
              <a:rPr lang="en-GB" sz="2200" dirty="0"/>
              <a:t>adopted in 2016</a:t>
            </a:r>
          </a:p>
          <a:p>
            <a:r>
              <a:rPr lang="en-GB" sz="2200" dirty="0" smtClean="0"/>
              <a:t> </a:t>
            </a:r>
          </a:p>
        </p:txBody>
      </p:sp>
      <p:grpSp>
        <p:nvGrpSpPr>
          <p:cNvPr id="18" name="Grupo 5"/>
          <p:cNvGrpSpPr/>
          <p:nvPr/>
        </p:nvGrpSpPr>
        <p:grpSpPr>
          <a:xfrm>
            <a:off x="562003" y="6123225"/>
            <a:ext cx="6734441" cy="365610"/>
            <a:chOff x="620278" y="4596820"/>
            <a:chExt cx="4806379" cy="238879"/>
          </a:xfrm>
        </p:grpSpPr>
        <p:pic>
          <p:nvPicPr>
            <p:cNvPr id="19" name="Picture 157" descr="Flag of Austral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353" y="4654724"/>
              <a:ext cx="300038" cy="17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rafik 4" descr="Flag of Canad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941" y="4654724"/>
              <a:ext cx="295275" cy="17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8" descr="Flag of People's Republic of Chin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066" y="4653136"/>
              <a:ext cx="269875" cy="17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2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216" y="4651549"/>
              <a:ext cx="271462" cy="18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2" descr="Flag of Fran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162" y="4596820"/>
              <a:ext cx="354600" cy="23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3" descr="Flag of German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695" y="4651549"/>
              <a:ext cx="300038" cy="17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2" descr="Flag of Indi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814" y="4653136"/>
              <a:ext cx="269875" cy="17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6" descr="Flag of South Kore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003" y="4653136"/>
              <a:ext cx="269875" cy="17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1" descr="Flag of Mexic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415" y="4596820"/>
              <a:ext cx="366548" cy="23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9" descr="Flag of Russi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859" y="4654724"/>
              <a:ext cx="269875" cy="17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9" descr="Flag of United Kingdom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742" y="4654724"/>
              <a:ext cx="269875" cy="17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1" descr="Flag of United State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782" y="4653136"/>
              <a:ext cx="269875" cy="17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3" descr="Flag of Argentina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78" y="4654724"/>
              <a:ext cx="279400" cy="17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878" y="4640503"/>
              <a:ext cx="288032" cy="19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3890" y="1024717"/>
            <a:ext cx="7676658" cy="510842"/>
          </a:xfrm>
        </p:spPr>
        <p:txBody>
          <a:bodyPr/>
          <a:lstStyle/>
          <a:p>
            <a:pPr>
              <a:buSzPct val="100000"/>
            </a:pPr>
            <a:r>
              <a:rPr lang="en-US" sz="2200" b="1" dirty="0" smtClean="0">
                <a:solidFill>
                  <a:schemeClr val="bg2"/>
                </a:solidFill>
              </a:rPr>
              <a:t>Member </a:t>
            </a:r>
            <a:r>
              <a:rPr lang="en-US" sz="2200" b="1" dirty="0">
                <a:solidFill>
                  <a:schemeClr val="bg2"/>
                </a:solidFill>
              </a:rPr>
              <a:t>of G20 Energy Efficiency Finance Task Group (</a:t>
            </a:r>
            <a:r>
              <a:rPr lang="en-US" sz="2200" b="1" dirty="0" smtClean="0">
                <a:solidFill>
                  <a:schemeClr val="bg2"/>
                </a:solidFill>
              </a:rPr>
              <a:t>EEFTG) Secretariat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25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1205458"/>
          </a:xfrm>
        </p:spPr>
        <p:txBody>
          <a:bodyPr/>
          <a:lstStyle/>
          <a:p>
            <a:r>
              <a:rPr lang="fr-FR" dirty="0" smtClean="0"/>
              <a:t>Extensive </a:t>
            </a:r>
            <a:r>
              <a:rPr lang="fr-FR" dirty="0" err="1" smtClean="0"/>
              <a:t>outreach</a:t>
            </a:r>
            <a:r>
              <a:rPr lang="fr-FR" dirty="0" smtClean="0"/>
              <a:t>: g20 </a:t>
            </a:r>
            <a:r>
              <a:rPr lang="fr-FR" dirty="0" err="1" smtClean="0"/>
              <a:t>eeftg</a:t>
            </a:r>
            <a:r>
              <a:rPr lang="fr-FR" dirty="0" smtClean="0"/>
              <a:t> </a:t>
            </a:r>
            <a:r>
              <a:rPr lang="fr-FR" dirty="0" err="1" smtClean="0"/>
              <a:t>reached</a:t>
            </a:r>
            <a:r>
              <a:rPr lang="fr-FR" dirty="0" smtClean="0"/>
              <a:t> 1,200 experts</a:t>
            </a:r>
            <a:endParaRPr lang="en-US" dirty="0"/>
          </a:p>
        </p:txBody>
      </p:sp>
      <p:grpSp>
        <p:nvGrpSpPr>
          <p:cNvPr id="79" name="Grupo 68"/>
          <p:cNvGrpSpPr/>
          <p:nvPr/>
        </p:nvGrpSpPr>
        <p:grpSpPr>
          <a:xfrm>
            <a:off x="2641674" y="3002163"/>
            <a:ext cx="5163265" cy="2401563"/>
            <a:chOff x="10095522" y="1083765"/>
            <a:chExt cx="1785058" cy="821127"/>
          </a:xfrm>
        </p:grpSpPr>
        <p:pic>
          <p:nvPicPr>
            <p:cNvPr id="80" name="Imagen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95522" y="1083765"/>
              <a:ext cx="1785058" cy="821127"/>
            </a:xfrm>
            <a:prstGeom prst="rect">
              <a:avLst/>
            </a:prstGeom>
          </p:spPr>
        </p:pic>
        <p:sp>
          <p:nvSpPr>
            <p:cNvPr id="81" name="Elipse 102"/>
            <p:cNvSpPr/>
            <p:nvPr/>
          </p:nvSpPr>
          <p:spPr>
            <a:xfrm>
              <a:off x="10936355" y="1254600"/>
              <a:ext cx="51696" cy="5587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Elipse 103"/>
            <p:cNvSpPr/>
            <p:nvPr/>
          </p:nvSpPr>
          <p:spPr>
            <a:xfrm>
              <a:off x="11481110" y="1317826"/>
              <a:ext cx="51696" cy="5587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Elipse 104"/>
            <p:cNvSpPr/>
            <p:nvPr/>
          </p:nvSpPr>
          <p:spPr>
            <a:xfrm>
              <a:off x="10513734" y="1310470"/>
              <a:ext cx="51696" cy="5587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Elipse 105"/>
            <p:cNvSpPr/>
            <p:nvPr/>
          </p:nvSpPr>
          <p:spPr>
            <a:xfrm>
              <a:off x="10309568" y="1310470"/>
              <a:ext cx="51696" cy="5587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Elipse 106"/>
            <p:cNvSpPr/>
            <p:nvPr/>
          </p:nvSpPr>
          <p:spPr>
            <a:xfrm>
              <a:off x="10620146" y="1757071"/>
              <a:ext cx="51696" cy="5587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Elipse 107"/>
            <p:cNvSpPr/>
            <p:nvPr/>
          </p:nvSpPr>
          <p:spPr>
            <a:xfrm>
              <a:off x="11442305" y="1408468"/>
              <a:ext cx="51696" cy="5587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87" name="Imagen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023" y="1762284"/>
            <a:ext cx="718931" cy="1247385"/>
          </a:xfrm>
          <a:prstGeom prst="rect">
            <a:avLst/>
          </a:prstGeom>
        </p:spPr>
      </p:pic>
      <p:pic>
        <p:nvPicPr>
          <p:cNvPr id="88" name="Imagen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050" y="1969878"/>
            <a:ext cx="1249922" cy="393929"/>
          </a:xfrm>
          <a:prstGeom prst="rect">
            <a:avLst/>
          </a:prstGeom>
        </p:spPr>
      </p:pic>
      <p:pic>
        <p:nvPicPr>
          <p:cNvPr id="89" name="Imagen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033" y="4487879"/>
            <a:ext cx="1613998" cy="341538"/>
          </a:xfrm>
          <a:prstGeom prst="rect">
            <a:avLst/>
          </a:prstGeom>
        </p:spPr>
      </p:pic>
      <p:grpSp>
        <p:nvGrpSpPr>
          <p:cNvPr id="90" name="Grupo 74"/>
          <p:cNvGrpSpPr/>
          <p:nvPr/>
        </p:nvGrpSpPr>
        <p:grpSpPr>
          <a:xfrm>
            <a:off x="4673124" y="5108851"/>
            <a:ext cx="1763219" cy="492708"/>
            <a:chOff x="9957704" y="2019489"/>
            <a:chExt cx="969076" cy="255939"/>
          </a:xfrm>
        </p:grpSpPr>
        <p:pic>
          <p:nvPicPr>
            <p:cNvPr id="91" name="Imagen 9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7704" y="2057934"/>
              <a:ext cx="568583" cy="170224"/>
            </a:xfrm>
            <a:prstGeom prst="rect">
              <a:avLst/>
            </a:prstGeom>
          </p:spPr>
        </p:pic>
        <p:grpSp>
          <p:nvGrpSpPr>
            <p:cNvPr id="92" name="Grupo 98"/>
            <p:cNvGrpSpPr/>
            <p:nvPr/>
          </p:nvGrpSpPr>
          <p:grpSpPr>
            <a:xfrm>
              <a:off x="10464322" y="2019489"/>
              <a:ext cx="462458" cy="255939"/>
              <a:chOff x="4648673" y="1079452"/>
              <a:chExt cx="462458" cy="255939"/>
            </a:xfrm>
          </p:grpSpPr>
          <p:sp>
            <p:nvSpPr>
              <p:cNvPr id="93" name="Elipse 99"/>
              <p:cNvSpPr/>
              <p:nvPr/>
            </p:nvSpPr>
            <p:spPr>
              <a:xfrm>
                <a:off x="4754048" y="1079452"/>
                <a:ext cx="254170" cy="255939"/>
              </a:xfrm>
              <a:prstGeom prst="ellipse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4" name="CuadroTexto 100"/>
              <p:cNvSpPr txBox="1"/>
              <p:nvPr/>
            </p:nvSpPr>
            <p:spPr>
              <a:xfrm>
                <a:off x="4648673" y="1090867"/>
                <a:ext cx="462458" cy="233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210</a:t>
                </a:r>
                <a:endPara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as Medium ITC" panose="020B0602030504020804" pitchFamily="34" charset="0"/>
                </a:endParaRPr>
              </a:p>
            </p:txBody>
          </p:sp>
        </p:grpSp>
      </p:grpSp>
      <p:cxnSp>
        <p:nvCxnSpPr>
          <p:cNvPr id="95" name="Conector recto 75"/>
          <p:cNvCxnSpPr>
            <a:stCxn id="85" idx="5"/>
            <a:endCxn id="91" idx="1"/>
          </p:cNvCxnSpPr>
          <p:nvPr/>
        </p:nvCxnSpPr>
        <p:spPr>
          <a:xfrm>
            <a:off x="4286778" y="5110864"/>
            <a:ext cx="386346" cy="235846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96" name="Grupo 76"/>
          <p:cNvGrpSpPr/>
          <p:nvPr/>
        </p:nvGrpSpPr>
        <p:grpSpPr>
          <a:xfrm>
            <a:off x="6927336" y="4700535"/>
            <a:ext cx="841435" cy="492708"/>
            <a:chOff x="4648673" y="1079452"/>
            <a:chExt cx="462458" cy="255939"/>
          </a:xfrm>
        </p:grpSpPr>
        <p:sp>
          <p:nvSpPr>
            <p:cNvPr id="97" name="Elipse 95"/>
            <p:cNvSpPr/>
            <p:nvPr/>
          </p:nvSpPr>
          <p:spPr>
            <a:xfrm>
              <a:off x="4754048" y="1079452"/>
              <a:ext cx="254170" cy="255939"/>
            </a:xfrm>
            <a:prstGeom prst="ellipse">
              <a:avLst/>
            </a:prstGeom>
            <a:solidFill>
              <a:srgbClr val="92D05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CuadroTexto 96"/>
            <p:cNvSpPr txBox="1"/>
            <p:nvPr/>
          </p:nvSpPr>
          <p:spPr>
            <a:xfrm>
              <a:off x="4648673" y="1090867"/>
              <a:ext cx="462458" cy="233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Calibri"/>
                </a:rPr>
                <a:t>135</a:t>
              </a:r>
              <a:endPara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Medium ITC" panose="020B0602030504020804" pitchFamily="34" charset="0"/>
              </a:endParaRPr>
            </a:p>
          </p:txBody>
        </p:sp>
      </p:grpSp>
      <p:cxnSp>
        <p:nvCxnSpPr>
          <p:cNvPr id="99" name="Conector recto 77"/>
          <p:cNvCxnSpPr>
            <a:stCxn id="86" idx="5"/>
          </p:cNvCxnSpPr>
          <p:nvPr/>
        </p:nvCxnSpPr>
        <p:spPr>
          <a:xfrm>
            <a:off x="6664867" y="4091301"/>
            <a:ext cx="204603" cy="394743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00" name="Conector recto 78"/>
          <p:cNvCxnSpPr>
            <a:stCxn id="83" idx="7"/>
            <a:endCxn id="88" idx="2"/>
          </p:cNvCxnSpPr>
          <p:nvPr/>
        </p:nvCxnSpPr>
        <p:spPr>
          <a:xfrm flipV="1">
            <a:off x="3978981" y="2363807"/>
            <a:ext cx="669030" cy="1325334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101" name="Grupo 79"/>
          <p:cNvGrpSpPr/>
          <p:nvPr/>
        </p:nvGrpSpPr>
        <p:grpSpPr>
          <a:xfrm>
            <a:off x="4226609" y="1479076"/>
            <a:ext cx="841435" cy="492708"/>
            <a:chOff x="4648673" y="1079452"/>
            <a:chExt cx="462458" cy="255939"/>
          </a:xfrm>
        </p:grpSpPr>
        <p:sp>
          <p:nvSpPr>
            <p:cNvPr id="102" name="Elipse 93"/>
            <p:cNvSpPr/>
            <p:nvPr/>
          </p:nvSpPr>
          <p:spPr>
            <a:xfrm>
              <a:off x="4754048" y="1079452"/>
              <a:ext cx="254170" cy="255939"/>
            </a:xfrm>
            <a:prstGeom prst="ellipse">
              <a:avLst/>
            </a:prstGeom>
            <a:solidFill>
              <a:srgbClr val="92D05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3" name="CuadroTexto 94"/>
            <p:cNvSpPr txBox="1"/>
            <p:nvPr/>
          </p:nvSpPr>
          <p:spPr>
            <a:xfrm>
              <a:off x="4648673" y="1090867"/>
              <a:ext cx="462458" cy="233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Calibri"/>
                </a:rPr>
                <a:t>95</a:t>
              </a:r>
              <a:endPara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Medium ITC" panose="020B0602030504020804" pitchFamily="34" charset="0"/>
              </a:endParaRPr>
            </a:p>
          </p:txBody>
        </p:sp>
      </p:grpSp>
      <p:cxnSp>
        <p:nvCxnSpPr>
          <p:cNvPr id="104" name="Conector recto 80"/>
          <p:cNvCxnSpPr>
            <a:stCxn id="89" idx="0"/>
            <a:endCxn id="84" idx="3"/>
          </p:cNvCxnSpPr>
          <p:nvPr/>
        </p:nvCxnSpPr>
        <p:spPr>
          <a:xfrm flipV="1">
            <a:off x="3076033" y="3804685"/>
            <a:ext cx="206666" cy="683194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105" name="Grupo 81"/>
          <p:cNvGrpSpPr/>
          <p:nvPr/>
        </p:nvGrpSpPr>
        <p:grpSpPr>
          <a:xfrm>
            <a:off x="2563733" y="4832788"/>
            <a:ext cx="841435" cy="492708"/>
            <a:chOff x="4645835" y="1079452"/>
            <a:chExt cx="462458" cy="255939"/>
          </a:xfrm>
        </p:grpSpPr>
        <p:sp>
          <p:nvSpPr>
            <p:cNvPr id="106" name="Elipse 91"/>
            <p:cNvSpPr/>
            <p:nvPr/>
          </p:nvSpPr>
          <p:spPr>
            <a:xfrm>
              <a:off x="4754048" y="1079452"/>
              <a:ext cx="254170" cy="255939"/>
            </a:xfrm>
            <a:prstGeom prst="ellipse">
              <a:avLst/>
            </a:prstGeom>
            <a:solidFill>
              <a:srgbClr val="92D05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" name="CuadroTexto 92"/>
            <p:cNvSpPr txBox="1"/>
            <p:nvPr/>
          </p:nvSpPr>
          <p:spPr>
            <a:xfrm>
              <a:off x="4645835" y="1090868"/>
              <a:ext cx="462458" cy="233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Calibri"/>
                </a:rPr>
                <a:t>45</a:t>
              </a:r>
              <a:endPara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108" name="Grupo 82"/>
          <p:cNvGrpSpPr/>
          <p:nvPr/>
        </p:nvGrpSpPr>
        <p:grpSpPr>
          <a:xfrm>
            <a:off x="7077819" y="1582472"/>
            <a:ext cx="841435" cy="492708"/>
            <a:chOff x="4648673" y="1079452"/>
            <a:chExt cx="462458" cy="255939"/>
          </a:xfrm>
        </p:grpSpPr>
        <p:sp>
          <p:nvSpPr>
            <p:cNvPr id="109" name="Elipse 89"/>
            <p:cNvSpPr/>
            <p:nvPr/>
          </p:nvSpPr>
          <p:spPr>
            <a:xfrm>
              <a:off x="4754048" y="1079452"/>
              <a:ext cx="254170" cy="255939"/>
            </a:xfrm>
            <a:prstGeom prst="ellipse">
              <a:avLst/>
            </a:prstGeom>
            <a:solidFill>
              <a:srgbClr val="92D05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" name="CuadroTexto 90"/>
            <p:cNvSpPr txBox="1"/>
            <p:nvPr/>
          </p:nvSpPr>
          <p:spPr>
            <a:xfrm>
              <a:off x="4648673" y="1090867"/>
              <a:ext cx="462458" cy="233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Calibri"/>
                </a:rPr>
                <a:t>45</a:t>
              </a:r>
              <a:endPara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Medium ITC" panose="020B0602030504020804" pitchFamily="34" charset="0"/>
              </a:endParaRPr>
            </a:p>
          </p:txBody>
        </p:sp>
      </p:grpSp>
      <p:cxnSp>
        <p:nvCxnSpPr>
          <p:cNvPr id="111" name="Conector recto 83"/>
          <p:cNvCxnSpPr>
            <a:stCxn id="82" idx="7"/>
          </p:cNvCxnSpPr>
          <p:nvPr/>
        </p:nvCxnSpPr>
        <p:spPr>
          <a:xfrm flipV="1">
            <a:off x="6777107" y="2587479"/>
            <a:ext cx="601092" cy="1123176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112" name="Grupo 84"/>
          <p:cNvGrpSpPr/>
          <p:nvPr/>
        </p:nvGrpSpPr>
        <p:grpSpPr>
          <a:xfrm>
            <a:off x="5721723" y="2105722"/>
            <a:ext cx="841435" cy="492708"/>
            <a:chOff x="4648673" y="1079452"/>
            <a:chExt cx="462458" cy="255939"/>
          </a:xfrm>
        </p:grpSpPr>
        <p:sp>
          <p:nvSpPr>
            <p:cNvPr id="113" name="Elipse 87"/>
            <p:cNvSpPr/>
            <p:nvPr/>
          </p:nvSpPr>
          <p:spPr>
            <a:xfrm>
              <a:off x="4754048" y="1079452"/>
              <a:ext cx="254170" cy="255939"/>
            </a:xfrm>
            <a:prstGeom prst="ellipse">
              <a:avLst/>
            </a:prstGeom>
            <a:solidFill>
              <a:srgbClr val="92D05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" name="CuadroTexto 88"/>
            <p:cNvSpPr txBox="1"/>
            <p:nvPr/>
          </p:nvSpPr>
          <p:spPr>
            <a:xfrm>
              <a:off x="4648673" y="1090867"/>
              <a:ext cx="462458" cy="233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Calibri"/>
                </a:rPr>
                <a:t>470</a:t>
              </a:r>
              <a:endPara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Medium ITC" panose="020B0602030504020804" pitchFamily="34" charset="0"/>
              </a:endParaRPr>
            </a:p>
          </p:txBody>
        </p:sp>
      </p:grpSp>
      <p:cxnSp>
        <p:nvCxnSpPr>
          <p:cNvPr id="115" name="Conector recto 85"/>
          <p:cNvCxnSpPr>
            <a:stCxn id="81" idx="0"/>
            <a:endCxn id="87" idx="2"/>
          </p:cNvCxnSpPr>
          <p:nvPr/>
        </p:nvCxnSpPr>
        <p:spPr>
          <a:xfrm flipV="1">
            <a:off x="5148541" y="3009669"/>
            <a:ext cx="444948" cy="492138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116" name="CuadroTexto 86"/>
          <p:cNvSpPr txBox="1"/>
          <p:nvPr/>
        </p:nvSpPr>
        <p:spPr>
          <a:xfrm>
            <a:off x="4832642" y="5491720"/>
            <a:ext cx="1546309" cy="194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s-ES" sz="700" dirty="0" smtClean="0">
                <a:solidFill>
                  <a:srgbClr val="3F6CA2"/>
                </a:solidFill>
                <a:latin typeface="Calibri"/>
              </a:rPr>
              <a:t>*</a:t>
            </a:r>
            <a:r>
              <a:rPr lang="es-ES" sz="700" dirty="0" err="1" smtClean="0">
                <a:solidFill>
                  <a:srgbClr val="3F6CA2"/>
                </a:solidFill>
                <a:latin typeface="Calibri"/>
              </a:rPr>
              <a:t>including</a:t>
            </a:r>
            <a:r>
              <a:rPr lang="es-ES" sz="700" dirty="0" smtClean="0">
                <a:solidFill>
                  <a:srgbClr val="3F6CA2"/>
                </a:solidFill>
                <a:latin typeface="Calibri"/>
              </a:rPr>
              <a:t> </a:t>
            </a:r>
            <a:r>
              <a:rPr lang="es-ES" sz="700" dirty="0" err="1" smtClean="0">
                <a:solidFill>
                  <a:srgbClr val="3F6CA2"/>
                </a:solidFill>
                <a:latin typeface="Calibri"/>
              </a:rPr>
              <a:t>Webminar</a:t>
            </a:r>
            <a:r>
              <a:rPr lang="es-ES" sz="700" dirty="0" smtClean="0">
                <a:solidFill>
                  <a:srgbClr val="3F6CA2"/>
                </a:solidFill>
                <a:latin typeface="Calibri"/>
              </a:rPr>
              <a:t> </a:t>
            </a:r>
            <a:endParaRPr lang="en-US" sz="700" dirty="0">
              <a:solidFill>
                <a:srgbClr val="0070C0"/>
              </a:solidFill>
              <a:latin typeface="Eras Medium ITC" panose="020B0602030504020804" pitchFamily="34" charset="0"/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127001" y="1006397"/>
            <a:ext cx="2553376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Gill Sans"/>
              </a:rPr>
              <a:t>EEFTG already engaged with around </a:t>
            </a:r>
            <a:r>
              <a:rPr lang="en-US" sz="1800" b="1" i="1" dirty="0" smtClean="0">
                <a:latin typeface="Gill Sans"/>
              </a:rPr>
              <a:t>1,200 individuals </a:t>
            </a:r>
            <a:r>
              <a:rPr lang="en-US" sz="1800" dirty="0" smtClean="0">
                <a:latin typeface="Gill Sans"/>
              </a:rPr>
              <a:t>through a </a:t>
            </a:r>
            <a:r>
              <a:rPr lang="en-US" sz="1800" dirty="0" err="1" smtClean="0">
                <a:latin typeface="Gill Sans"/>
              </a:rPr>
              <a:t>programme</a:t>
            </a:r>
            <a:r>
              <a:rPr lang="en-US" sz="1800" dirty="0" smtClean="0">
                <a:latin typeface="Gill Sans"/>
              </a:rPr>
              <a:t> of </a:t>
            </a:r>
            <a:r>
              <a:rPr lang="en-US" sz="1800" b="1" i="1" dirty="0" smtClean="0">
                <a:latin typeface="Gill Sans"/>
              </a:rPr>
              <a:t>18 workshops</a:t>
            </a:r>
            <a:r>
              <a:rPr lang="en-US" sz="1800" dirty="0">
                <a:latin typeface="Gill Sans"/>
              </a:rPr>
              <a:t>,</a:t>
            </a:r>
            <a:r>
              <a:rPr lang="en-US" sz="1800" dirty="0" smtClean="0">
                <a:latin typeface="Gill Sans"/>
              </a:rPr>
              <a:t> contributions to </a:t>
            </a:r>
            <a:r>
              <a:rPr lang="en-US" sz="1800" b="1" i="1" dirty="0" smtClean="0">
                <a:latin typeface="Gill Sans"/>
              </a:rPr>
              <a:t>G20</a:t>
            </a:r>
            <a:r>
              <a:rPr lang="en-US" sz="1800" dirty="0" smtClean="0">
                <a:latin typeface="Gill Sans"/>
              </a:rPr>
              <a:t> and related activities in </a:t>
            </a:r>
            <a:r>
              <a:rPr lang="en-US" sz="1800" b="1" i="1" dirty="0" smtClean="0">
                <a:latin typeface="Gill Sans"/>
              </a:rPr>
              <a:t>Europe</a:t>
            </a:r>
            <a:r>
              <a:rPr lang="en-US" sz="1800" dirty="0" smtClean="0">
                <a:latin typeface="Gill Sans"/>
              </a:rPr>
              <a:t>, </a:t>
            </a:r>
            <a:r>
              <a:rPr lang="en-US" sz="1800" b="1" i="1" dirty="0" smtClean="0">
                <a:latin typeface="Gill Sans"/>
              </a:rPr>
              <a:t>USA</a:t>
            </a:r>
            <a:r>
              <a:rPr lang="en-US" sz="1800" dirty="0" smtClean="0">
                <a:latin typeface="Gill Sans"/>
              </a:rPr>
              <a:t>, </a:t>
            </a:r>
            <a:r>
              <a:rPr lang="en-US" sz="1800" b="1" i="1" dirty="0" smtClean="0">
                <a:latin typeface="Gill Sans"/>
              </a:rPr>
              <a:t>China</a:t>
            </a:r>
            <a:r>
              <a:rPr lang="en-US" sz="1800" dirty="0" smtClean="0">
                <a:latin typeface="Gill Sans"/>
              </a:rPr>
              <a:t> and </a:t>
            </a:r>
            <a:r>
              <a:rPr lang="en-US" sz="1800" b="1" i="1" dirty="0" smtClean="0">
                <a:latin typeface="Gill Sans"/>
              </a:rPr>
              <a:t>Latin America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3F6CA2"/>
              </a:solidFill>
              <a:latin typeface="Calibri"/>
            </a:endParaRPr>
          </a:p>
        </p:txBody>
      </p:sp>
      <p:sp>
        <p:nvSpPr>
          <p:cNvPr id="118" name="CuadroTexto 110"/>
          <p:cNvSpPr txBox="1"/>
          <p:nvPr/>
        </p:nvSpPr>
        <p:spPr>
          <a:xfrm>
            <a:off x="181100" y="4131323"/>
            <a:ext cx="1876844" cy="6188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s-ES" sz="1100" b="1" dirty="0" smtClean="0">
                <a:latin typeface="Calibri"/>
              </a:rPr>
              <a:t>*</a:t>
            </a:r>
            <a:r>
              <a:rPr lang="es-ES" sz="1100" b="1" dirty="0" err="1" smtClean="0">
                <a:latin typeface="Calibri"/>
              </a:rPr>
              <a:t>Map</a:t>
            </a:r>
            <a:r>
              <a:rPr lang="es-ES" sz="1100" b="1" dirty="0" smtClean="0">
                <a:latin typeface="Calibri"/>
              </a:rPr>
              <a:t> in </a:t>
            </a:r>
            <a:r>
              <a:rPr lang="es-ES" sz="1100" b="1" dirty="0" err="1" smtClean="0">
                <a:latin typeface="Calibri"/>
              </a:rPr>
              <a:t>this</a:t>
            </a:r>
            <a:r>
              <a:rPr lang="es-ES" sz="1100" b="1" dirty="0" smtClean="0">
                <a:latin typeface="Calibri"/>
              </a:rPr>
              <a:t> </a:t>
            </a:r>
            <a:r>
              <a:rPr lang="es-ES" sz="1100" b="1" dirty="0" err="1" smtClean="0">
                <a:latin typeface="Calibri"/>
              </a:rPr>
              <a:t>section</a:t>
            </a:r>
            <a:r>
              <a:rPr lang="es-ES" sz="1100" b="1" dirty="0" smtClean="0">
                <a:latin typeface="Calibri"/>
              </a:rPr>
              <a:t> </a:t>
            </a:r>
            <a:r>
              <a:rPr lang="es-ES" sz="1100" b="1" dirty="0" err="1" smtClean="0">
                <a:latin typeface="Calibri"/>
              </a:rPr>
              <a:t>indicates</a:t>
            </a:r>
            <a:r>
              <a:rPr lang="es-ES" sz="1100" b="1" dirty="0" smtClean="0">
                <a:latin typeface="Calibri"/>
              </a:rPr>
              <a:t> </a:t>
            </a:r>
            <a:r>
              <a:rPr lang="es-ES" sz="1100" b="1" dirty="0" err="1" smtClean="0">
                <a:latin typeface="Calibri"/>
              </a:rPr>
              <a:t>events</a:t>
            </a:r>
            <a:r>
              <a:rPr lang="es-ES" sz="1100" b="1" dirty="0" smtClean="0">
                <a:latin typeface="Calibri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s-ES" sz="1100" b="1" dirty="0" smtClean="0">
                <a:latin typeface="Calibri"/>
              </a:rPr>
              <a:t>&amp; </a:t>
            </a:r>
            <a:r>
              <a:rPr lang="es-ES" sz="1100" b="1" dirty="0" err="1" smtClean="0">
                <a:latin typeface="Calibri"/>
              </a:rPr>
              <a:t>number</a:t>
            </a:r>
            <a:r>
              <a:rPr lang="es-ES" sz="1100" b="1" dirty="0" smtClean="0">
                <a:latin typeface="Calibri"/>
              </a:rPr>
              <a:t> of </a:t>
            </a:r>
            <a:r>
              <a:rPr lang="es-ES" sz="1100" b="1" dirty="0" err="1" smtClean="0">
                <a:latin typeface="Calibri"/>
              </a:rPr>
              <a:t>participants</a:t>
            </a:r>
            <a:r>
              <a:rPr lang="es-ES" sz="1100" b="1" dirty="0" smtClean="0">
                <a:latin typeface="Calibri"/>
              </a:rPr>
              <a:t> </a:t>
            </a:r>
            <a:endParaRPr lang="en-US" sz="1100" b="1" dirty="0">
              <a:latin typeface="Eras Medium ITC" panose="020B0602030504020804" pitchFamily="34" charset="0"/>
            </a:endParaRPr>
          </a:p>
        </p:txBody>
      </p:sp>
      <p:grpSp>
        <p:nvGrpSpPr>
          <p:cNvPr id="119" name="Grupo 25"/>
          <p:cNvGrpSpPr/>
          <p:nvPr/>
        </p:nvGrpSpPr>
        <p:grpSpPr>
          <a:xfrm>
            <a:off x="2185554" y="5754034"/>
            <a:ext cx="2454872" cy="591266"/>
            <a:chOff x="3294829" y="6011629"/>
            <a:chExt cx="2454872" cy="591266"/>
          </a:xfrm>
        </p:grpSpPr>
        <p:grpSp>
          <p:nvGrpSpPr>
            <p:cNvPr id="120" name="Grupo 111"/>
            <p:cNvGrpSpPr/>
            <p:nvPr/>
          </p:nvGrpSpPr>
          <p:grpSpPr>
            <a:xfrm>
              <a:off x="3294829" y="6093295"/>
              <a:ext cx="1925243" cy="509600"/>
              <a:chOff x="4934420" y="2228875"/>
              <a:chExt cx="1223446" cy="296261"/>
            </a:xfrm>
          </p:grpSpPr>
          <p:pic>
            <p:nvPicPr>
              <p:cNvPr id="124" name="Imagen 1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4420" y="2228875"/>
                <a:ext cx="1223446" cy="172664"/>
              </a:xfrm>
              <a:prstGeom prst="rect">
                <a:avLst/>
              </a:prstGeom>
            </p:spPr>
          </p:pic>
          <p:sp>
            <p:nvSpPr>
              <p:cNvPr id="125" name="CuadroTexto 114"/>
              <p:cNvSpPr txBox="1"/>
              <p:nvPr/>
            </p:nvSpPr>
            <p:spPr>
              <a:xfrm>
                <a:off x="5055180" y="2381993"/>
                <a:ext cx="562168" cy="143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*</a:t>
                </a:r>
                <a:r>
                  <a:rPr kumimoji="0" lang="es-ES" sz="1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Webinar</a:t>
                </a:r>
                <a:r>
                  <a:rPr kumimoji="0" lang="es-E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as Medium ITC" panose="020B0602030504020804" pitchFamily="34" charset="0"/>
                </a:endParaRPr>
              </a:p>
            </p:txBody>
          </p:sp>
        </p:grpSp>
        <p:grpSp>
          <p:nvGrpSpPr>
            <p:cNvPr id="121" name="Grupo 7"/>
            <p:cNvGrpSpPr/>
            <p:nvPr/>
          </p:nvGrpSpPr>
          <p:grpSpPr>
            <a:xfrm>
              <a:off x="5241405" y="6011629"/>
              <a:ext cx="508296" cy="492708"/>
              <a:chOff x="5241405" y="6011629"/>
              <a:chExt cx="508296" cy="492708"/>
            </a:xfrm>
          </p:grpSpPr>
          <p:sp>
            <p:nvSpPr>
              <p:cNvPr id="122" name="Elipse 118"/>
              <p:cNvSpPr/>
              <p:nvPr/>
            </p:nvSpPr>
            <p:spPr>
              <a:xfrm>
                <a:off x="5266911" y="6011629"/>
                <a:ext cx="462458" cy="492708"/>
              </a:xfrm>
              <a:prstGeom prst="ellipse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3" name="CuadroTexto 117"/>
              <p:cNvSpPr txBox="1"/>
              <p:nvPr/>
            </p:nvSpPr>
            <p:spPr>
              <a:xfrm>
                <a:off x="5241405" y="6018358"/>
                <a:ext cx="50829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95</a:t>
                </a:r>
                <a:endPara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as Medium ITC" panose="020B0602030504020804" pitchFamily="34" charset="0"/>
                </a:endParaRPr>
              </a:p>
            </p:txBody>
          </p:sp>
        </p:grpSp>
      </p:grpSp>
      <p:grpSp>
        <p:nvGrpSpPr>
          <p:cNvPr id="126" name="Grupo 6"/>
          <p:cNvGrpSpPr/>
          <p:nvPr/>
        </p:nvGrpSpPr>
        <p:grpSpPr>
          <a:xfrm>
            <a:off x="5402846" y="5742720"/>
            <a:ext cx="2020319" cy="492708"/>
            <a:chOff x="6512121" y="6000315"/>
            <a:chExt cx="2020319" cy="492708"/>
          </a:xfrm>
        </p:grpSpPr>
        <p:grpSp>
          <p:nvGrpSpPr>
            <p:cNvPr id="127" name="Grupo 119"/>
            <p:cNvGrpSpPr/>
            <p:nvPr/>
          </p:nvGrpSpPr>
          <p:grpSpPr>
            <a:xfrm>
              <a:off x="6512121" y="6093300"/>
              <a:ext cx="1516269" cy="347645"/>
              <a:chOff x="10526286" y="2320768"/>
              <a:chExt cx="776957" cy="180663"/>
            </a:xfrm>
          </p:grpSpPr>
          <p:pic>
            <p:nvPicPr>
              <p:cNvPr id="131" name="Imagen 1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26286" y="2320768"/>
                <a:ext cx="198051" cy="170601"/>
              </a:xfrm>
              <a:prstGeom prst="rect">
                <a:avLst/>
              </a:prstGeom>
            </p:spPr>
          </p:pic>
          <p:sp>
            <p:nvSpPr>
              <p:cNvPr id="132" name="CuadroTexto 121"/>
              <p:cNvSpPr txBox="1"/>
              <p:nvPr/>
            </p:nvSpPr>
            <p:spPr>
              <a:xfrm>
                <a:off x="10545404" y="2341486"/>
                <a:ext cx="757839" cy="159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Calibri"/>
                  </a:rPr>
                  <a:t>EEFTG </a:t>
                </a:r>
                <a:r>
                  <a:rPr kumimoji="0" lang="es-E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Survey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Eras Medium ITC" panose="020B0602030504020804" pitchFamily="34" charset="0"/>
                </a:endParaRPr>
              </a:p>
            </p:txBody>
          </p:sp>
        </p:grpSp>
        <p:grpSp>
          <p:nvGrpSpPr>
            <p:cNvPr id="128" name="Grupo 5"/>
            <p:cNvGrpSpPr/>
            <p:nvPr/>
          </p:nvGrpSpPr>
          <p:grpSpPr>
            <a:xfrm>
              <a:off x="7691005" y="6000315"/>
              <a:ext cx="841435" cy="492708"/>
              <a:chOff x="7691005" y="6000315"/>
              <a:chExt cx="841435" cy="492708"/>
            </a:xfrm>
          </p:grpSpPr>
          <p:sp>
            <p:nvSpPr>
              <p:cNvPr id="129" name="Elipse 122"/>
              <p:cNvSpPr/>
              <p:nvPr/>
            </p:nvSpPr>
            <p:spPr>
              <a:xfrm>
                <a:off x="7894804" y="6000315"/>
                <a:ext cx="462458" cy="492708"/>
              </a:xfrm>
              <a:prstGeom prst="ellipse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" name="CuadroTexto 123"/>
              <p:cNvSpPr txBox="1"/>
              <p:nvPr/>
            </p:nvSpPr>
            <p:spPr>
              <a:xfrm>
                <a:off x="7691005" y="6003853"/>
                <a:ext cx="84143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6CA2"/>
                    </a:solidFill>
                    <a:effectLst/>
                    <a:uLnTx/>
                    <a:uFillTx/>
                    <a:latin typeface="Calibri"/>
                  </a:rPr>
                  <a:t>72</a:t>
                </a:r>
                <a:endPara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as Medium ITC" panose="020B0602030504020804" pitchFamily="34" charset="0"/>
                </a:endParaRPr>
              </a:p>
            </p:txBody>
          </p:sp>
        </p:grpSp>
      </p:grpSp>
      <p:sp>
        <p:nvSpPr>
          <p:cNvPr id="133" name="Rectángulo 61"/>
          <p:cNvSpPr/>
          <p:nvPr/>
        </p:nvSpPr>
        <p:spPr>
          <a:xfrm>
            <a:off x="6744805" y="2209716"/>
            <a:ext cx="1153769" cy="3139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169" b="-18872"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Rectángulo 63"/>
          <p:cNvSpPr/>
          <p:nvPr/>
        </p:nvSpPr>
        <p:spPr>
          <a:xfrm>
            <a:off x="6767544" y="4304312"/>
            <a:ext cx="1153769" cy="3139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169" b="-18872"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35" name="Grupo 64"/>
          <p:cNvGrpSpPr/>
          <p:nvPr/>
        </p:nvGrpSpPr>
        <p:grpSpPr>
          <a:xfrm>
            <a:off x="3036906" y="1972182"/>
            <a:ext cx="841435" cy="492708"/>
            <a:chOff x="4648673" y="1079452"/>
            <a:chExt cx="462458" cy="255939"/>
          </a:xfrm>
        </p:grpSpPr>
        <p:sp>
          <p:nvSpPr>
            <p:cNvPr id="136" name="Elipse 65"/>
            <p:cNvSpPr/>
            <p:nvPr/>
          </p:nvSpPr>
          <p:spPr>
            <a:xfrm>
              <a:off x="4754048" y="1079452"/>
              <a:ext cx="254170" cy="255939"/>
            </a:xfrm>
            <a:prstGeom prst="ellipse">
              <a:avLst/>
            </a:prstGeom>
            <a:solidFill>
              <a:srgbClr val="92D05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" name="CuadroTexto 66"/>
            <p:cNvSpPr txBox="1"/>
            <p:nvPr/>
          </p:nvSpPr>
          <p:spPr>
            <a:xfrm>
              <a:off x="4648673" y="1087514"/>
              <a:ext cx="462458" cy="239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F6CA2"/>
                  </a:solidFill>
                  <a:effectLst/>
                  <a:uLnTx/>
                  <a:uFillTx/>
                  <a:latin typeface="Calibri"/>
                </a:rPr>
                <a:t>24</a:t>
              </a:r>
              <a:endPara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Medium ITC" panose="020B0602030504020804" pitchFamily="34" charset="0"/>
              </a:endParaRPr>
            </a:p>
          </p:txBody>
        </p:sp>
      </p:grpSp>
      <p:pic>
        <p:nvPicPr>
          <p:cNvPr id="138" name="Picture 13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6" b="3557"/>
          <a:stretch/>
        </p:blipFill>
        <p:spPr>
          <a:xfrm>
            <a:off x="2677307" y="2461118"/>
            <a:ext cx="1469123" cy="311962"/>
          </a:xfrm>
          <a:prstGeom prst="rect">
            <a:avLst/>
          </a:prstGeom>
        </p:spPr>
      </p:pic>
      <p:cxnSp>
        <p:nvCxnSpPr>
          <p:cNvPr id="139" name="Conector recto 73"/>
          <p:cNvCxnSpPr>
            <a:stCxn id="83" idx="1"/>
            <a:endCxn id="138" idx="2"/>
          </p:cNvCxnSpPr>
          <p:nvPr/>
        </p:nvCxnSpPr>
        <p:spPr>
          <a:xfrm flipH="1" flipV="1">
            <a:off x="3411869" y="2773080"/>
            <a:ext cx="461378" cy="916061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941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203118"/>
            <a:ext cx="7291387" cy="820738"/>
          </a:xfrm>
        </p:spPr>
        <p:txBody>
          <a:bodyPr/>
          <a:lstStyle/>
          <a:p>
            <a:r>
              <a:rPr lang="fr-FR" dirty="0" smtClean="0"/>
              <a:t>3/ </a:t>
            </a:r>
            <a:r>
              <a:rPr lang="fr-FR" dirty="0" err="1" smtClean="0"/>
              <a:t>Mobilization</a:t>
            </a:r>
            <a:r>
              <a:rPr lang="fr-FR" dirty="0" smtClean="0"/>
              <a:t> of the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932679"/>
            <a:ext cx="7676658" cy="510842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bg2"/>
                </a:solidFill>
              </a:rPr>
              <a:t>UNEP FI leads the engagement with private finance</a:t>
            </a:r>
            <a:endParaRPr lang="en-GB" sz="22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7" y="1534698"/>
            <a:ext cx="7291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200" dirty="0" smtClean="0">
                <a:latin typeface="Gill Sans"/>
              </a:rPr>
              <a:t>Leadership signal through a </a:t>
            </a:r>
            <a:r>
              <a:rPr lang="en-US" sz="2200" dirty="0">
                <a:latin typeface="Gill Sans"/>
              </a:rPr>
              <a:t>g</a:t>
            </a:r>
            <a:r>
              <a:rPr lang="en-US" sz="2200" dirty="0" smtClean="0">
                <a:latin typeface="Gill Sans"/>
              </a:rPr>
              <a:t>lobal mobilization of banks and investors on Energy Efficiency Statements</a:t>
            </a:r>
            <a:endParaRPr lang="en-US" sz="2200" b="1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17" y="2544342"/>
            <a:ext cx="3007096" cy="3958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22" y="2544342"/>
            <a:ext cx="3054342" cy="3949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0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2556831"/>
            <a:ext cx="3147332" cy="389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288" y="2731811"/>
            <a:ext cx="4405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Wingdings" panose="05000000000000000000" pitchFamily="2" charset="2"/>
              <a:buChar char="Ø"/>
            </a:pPr>
            <a:endParaRPr lang="en-US" sz="1000" dirty="0" smtClean="0">
              <a:latin typeface="Gill Sans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ill Sans"/>
              </a:rPr>
              <a:t>Capacity building &amp; tools</a:t>
            </a:r>
          </a:p>
          <a:p>
            <a:pPr>
              <a:buSzPct val="75000"/>
            </a:pPr>
            <a:r>
              <a:rPr lang="en-US" sz="2200" dirty="0">
                <a:latin typeface="Gill Sans"/>
              </a:rPr>
              <a:t>e</a:t>
            </a:r>
            <a:r>
              <a:rPr lang="en-US" sz="2200" dirty="0" smtClean="0">
                <a:latin typeface="Gill Sans"/>
              </a:rPr>
              <a:t>x: Sustainable </a:t>
            </a:r>
            <a:r>
              <a:rPr lang="en-US" sz="2200" dirty="0">
                <a:latin typeface="Gill Sans"/>
              </a:rPr>
              <a:t>R</a:t>
            </a:r>
            <a:r>
              <a:rPr lang="en-US" sz="2200" dirty="0" smtClean="0">
                <a:latin typeface="Gill Sans"/>
              </a:rPr>
              <a:t>eal Estate </a:t>
            </a:r>
            <a:r>
              <a:rPr lang="en-US" sz="2200" dirty="0">
                <a:latin typeface="Gill Sans"/>
              </a:rPr>
              <a:t>I</a:t>
            </a:r>
            <a:r>
              <a:rPr lang="en-US" sz="2200" dirty="0" smtClean="0">
                <a:latin typeface="Gill Sans"/>
              </a:rPr>
              <a:t>nvestment Guide, Energy Productivity Index Companies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Ø"/>
            </a:pPr>
            <a:endParaRPr lang="fr-FR" sz="1000" dirty="0" smtClean="0"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02" y="1591479"/>
            <a:ext cx="757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ill Sans"/>
              </a:rPr>
              <a:t>Support &amp; disseminate innovative initiatives  </a:t>
            </a:r>
          </a:p>
          <a:p>
            <a:pPr>
              <a:buSzPct val="75000"/>
            </a:pPr>
            <a:r>
              <a:rPr lang="en-US" sz="2200" dirty="0" smtClean="0">
                <a:latin typeface="Gill Sans"/>
              </a:rPr>
              <a:t>ex: Energy efficiency mortgages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Ø"/>
            </a:pPr>
            <a:endParaRPr lang="en-US" sz="1000" dirty="0" smtClean="0">
              <a:latin typeface="Gill San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932679"/>
            <a:ext cx="7676658" cy="510842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bg2"/>
                </a:solidFill>
              </a:rPr>
              <a:t>Facilitating learning through tools and dissemination</a:t>
            </a:r>
            <a:endParaRPr lang="en-GB" sz="2200" dirty="0">
              <a:solidFill>
                <a:schemeClr val="bg2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6" y="4705695"/>
            <a:ext cx="1951897" cy="150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51" y="4705696"/>
            <a:ext cx="1824214" cy="150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16034"/>
            <a:ext cx="7291387" cy="820738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/</a:t>
            </a:r>
            <a:r>
              <a:rPr lang="en-US" dirty="0" smtClean="0"/>
              <a:t> Sharing experience &amp; best practices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287" y="2308957"/>
            <a:ext cx="3906779" cy="3816350"/>
          </a:xfrm>
        </p:spPr>
        <p:txBody>
          <a:bodyPr vert="horz" anchor="t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Shape 760"/>
          <p:cNvSpPr>
            <a:spLocks noGrp="1"/>
          </p:cNvSpPr>
          <p:nvPr>
            <p:ph type="body" idx="4294967295"/>
          </p:nvPr>
        </p:nvSpPr>
        <p:spPr>
          <a:xfrm>
            <a:off x="218445" y="989418"/>
            <a:ext cx="7654278" cy="7342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3F9AC9"/>
                </a:solidFill>
              </a:defRPr>
            </a:lvl1pPr>
          </a:lstStyle>
          <a:p>
            <a:pPr marL="0" indent="0">
              <a:buNone/>
            </a:pPr>
            <a:r>
              <a:rPr lang="fr-FR" sz="2000" b="1" dirty="0" err="1" smtClean="0"/>
              <a:t>Energy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efficiency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survey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banks</a:t>
            </a:r>
            <a:r>
              <a:rPr lang="fr-FR" sz="2000" b="1" dirty="0" smtClean="0"/>
              <a:t>: </a:t>
            </a:r>
            <a:r>
              <a:rPr lang="fr-FR" sz="2000" b="1" dirty="0" err="1" smtClean="0"/>
              <a:t>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did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survey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say</a:t>
            </a:r>
            <a:r>
              <a:rPr lang="fr-FR" sz="2000" b="1" dirty="0" smtClean="0"/>
              <a:t>?</a:t>
            </a:r>
            <a:endParaRPr sz="2000" b="1" i="1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16621630"/>
              </p:ext>
            </p:extLst>
          </p:nvPr>
        </p:nvGraphicFramePr>
        <p:xfrm>
          <a:off x="4899082" y="2179802"/>
          <a:ext cx="2870295" cy="250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6"/>
          <p:cNvSpPr txBox="1">
            <a:spLocks/>
          </p:cNvSpPr>
          <p:nvPr/>
        </p:nvSpPr>
        <p:spPr>
          <a:xfrm>
            <a:off x="188595" y="1714912"/>
            <a:ext cx="4607141" cy="3032113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fontAlgn="base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5429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2pPr>
            <a:lvl3pPr marL="901700" indent="-179388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262063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4pPr>
            <a:lvl5pPr marL="16224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0796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b="1" u="sng" kern="0" dirty="0" smtClean="0">
                <a:solidFill>
                  <a:schemeClr val="tx2"/>
                </a:solidFill>
              </a:rPr>
              <a:t>A well recognized opportunity: </a:t>
            </a:r>
            <a:r>
              <a:rPr lang="en-GB" sz="2000" kern="0" dirty="0"/>
              <a:t>L</a:t>
            </a:r>
            <a:r>
              <a:rPr lang="en-GB" sz="2000" kern="0" dirty="0" smtClean="0"/>
              <a:t>arge majority of respondents have energy efficiency financing activities and see it as an area of future growth</a:t>
            </a:r>
          </a:p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GB" sz="1000" kern="0" dirty="0" smtClean="0"/>
          </a:p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b="1" u="sng" kern="0" dirty="0">
                <a:solidFill>
                  <a:schemeClr val="tx2"/>
                </a:solidFill>
              </a:rPr>
              <a:t> </a:t>
            </a:r>
            <a:r>
              <a:rPr lang="en-GB" sz="2000" b="1" u="sng" kern="0" dirty="0" smtClean="0">
                <a:solidFill>
                  <a:schemeClr val="tx2"/>
                </a:solidFill>
              </a:rPr>
              <a:t>Awareness </a:t>
            </a:r>
            <a:r>
              <a:rPr lang="en-GB" sz="2000" b="1" u="sng" kern="0" dirty="0">
                <a:solidFill>
                  <a:schemeClr val="tx2"/>
                </a:solidFill>
              </a:rPr>
              <a:t>raising and supportive </a:t>
            </a:r>
            <a:r>
              <a:rPr lang="en-GB" sz="2000" b="1" u="sng" kern="0" dirty="0" smtClean="0">
                <a:solidFill>
                  <a:schemeClr val="tx2"/>
                </a:solidFill>
              </a:rPr>
              <a:t>policies</a:t>
            </a:r>
            <a:r>
              <a:rPr lang="en-GB" sz="2000" b="1" kern="0" dirty="0">
                <a:solidFill>
                  <a:schemeClr val="tx2"/>
                </a:solidFill>
              </a:rPr>
              <a:t> </a:t>
            </a:r>
            <a:r>
              <a:rPr lang="en-GB" sz="2000" kern="0" dirty="0" smtClean="0"/>
              <a:t>are crucial to stimulate demand and overcome barriers to market development</a:t>
            </a:r>
            <a:endParaRPr lang="en-GB" sz="2000" kern="0" dirty="0"/>
          </a:p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GB" sz="2000" b="1" kern="0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188595" y="5325165"/>
            <a:ext cx="7498080" cy="1660567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fontAlgn="base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5429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2pPr>
            <a:lvl3pPr marL="901700" indent="-179388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262063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4pPr>
            <a:lvl5pPr marL="16224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0796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  <a:defRPr/>
            </a:pPr>
            <a:r>
              <a:rPr lang="en-GB" sz="2000" b="1" u="sng" kern="0" dirty="0" smtClean="0">
                <a:solidFill>
                  <a:schemeClr val="tx2"/>
                </a:solidFill>
              </a:rPr>
              <a:t>Tracking of energy efficiency finance</a:t>
            </a:r>
            <a:r>
              <a:rPr lang="en-GB" sz="2000" b="1" kern="0" dirty="0" smtClean="0">
                <a:solidFill>
                  <a:schemeClr val="tx2"/>
                </a:solidFill>
              </a:rPr>
              <a:t>: </a:t>
            </a:r>
            <a:r>
              <a:rPr lang="en-GB" sz="2000" kern="0" dirty="0" smtClean="0"/>
              <a:t>Banks are deploying efforts to better track the volume of financing going to energy efficiency assets and projects</a:t>
            </a:r>
            <a:endParaRPr lang="en-GB" sz="2000" b="1" kern="0" dirty="0" smtClean="0"/>
          </a:p>
          <a:p>
            <a:pPr marL="0" indent="0" defTabSz="914400">
              <a:buFontTx/>
              <a:buNone/>
              <a:defRPr/>
            </a:pPr>
            <a:r>
              <a:rPr lang="en-GB" sz="2000" b="1" kern="0" dirty="0" smtClean="0"/>
              <a:t>                                             </a:t>
            </a:r>
          </a:p>
          <a:p>
            <a:pPr marL="514350" indent="-514350" defTabSz="914400">
              <a:buFontTx/>
              <a:buAutoNum type="arabicPeriod"/>
              <a:defRPr/>
            </a:pPr>
            <a:endParaRPr lang="en-GB" sz="1400" b="1" kern="0" dirty="0" smtClean="0"/>
          </a:p>
          <a:p>
            <a:pPr marL="514350" indent="-514350" defTabSz="914400">
              <a:buFontTx/>
              <a:buAutoNum type="arabicPeriod"/>
              <a:defRPr/>
            </a:pPr>
            <a:endParaRPr lang="en-GB" sz="1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314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imler_Trucks_Master">
  <a:themeElements>
    <a:clrScheme name="Daimler_Trucks_Master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Daimler_Trucks_Master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Daimler_Trucks_Master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imler_Trucks_Master">
  <a:themeElements>
    <a:clrScheme name="Daimler_Trucks_Master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Daimler_Trucks_Master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Daimler_Trucks_Master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23502</TotalTime>
  <Words>524</Words>
  <Application>Microsoft Macintosh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CorpoS</vt:lpstr>
      <vt:lpstr>Eras Medium ITC</vt:lpstr>
      <vt:lpstr>Gill Sans</vt:lpstr>
      <vt:lpstr>ＭＳ Ｐゴシック</vt:lpstr>
      <vt:lpstr>Wingdings</vt:lpstr>
      <vt:lpstr>Arial</vt:lpstr>
      <vt:lpstr>Daimler_Trucks_Master</vt:lpstr>
      <vt:lpstr>1_Daimler_Trucks_Master</vt:lpstr>
      <vt:lpstr> unep fi &amp; energy efficiency Finance</vt:lpstr>
      <vt:lpstr>1/ Why energy efficiency finance?</vt:lpstr>
      <vt:lpstr>UNEP FI’s leading role in EE FINANCE</vt:lpstr>
      <vt:lpstr>2/ policy engagement (Europe)</vt:lpstr>
      <vt:lpstr>2/ Policy engagement (g20)</vt:lpstr>
      <vt:lpstr>Extensive outreach: g20 eeftg reached 1,200 experts</vt:lpstr>
      <vt:lpstr>3/ Mobilization of the financial sector</vt:lpstr>
      <vt:lpstr>PowerPoint Presentation</vt:lpstr>
      <vt:lpstr>4/ Sharing experience &amp; best practices</vt:lpstr>
      <vt:lpstr>NEXT steps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Megan Billings</dc:creator>
  <cp:lastModifiedBy>Lucila Serra</cp:lastModifiedBy>
  <cp:revision>1158</cp:revision>
  <cp:lastPrinted>2014-11-24T10:31:11Z</cp:lastPrinted>
  <dcterms:created xsi:type="dcterms:W3CDTF">2012-05-24T13:13:36Z</dcterms:created>
  <dcterms:modified xsi:type="dcterms:W3CDTF">2016-11-15T01:03:47Z</dcterms:modified>
</cp:coreProperties>
</file>