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ls" ContentType="application/vnd.ms-excel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6" r:id="rId4"/>
    <p:sldId id="270" r:id="rId5"/>
    <p:sldId id="267" r:id="rId6"/>
    <p:sldId id="268" r:id="rId7"/>
    <p:sldId id="269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59" r:id="rId21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8DC9"/>
    <a:srgbClr val="192B63"/>
    <a:srgbClr val="C6D2E6"/>
    <a:srgbClr val="83A6B5"/>
    <a:srgbClr val="13509C"/>
    <a:srgbClr val="6989DA"/>
    <a:srgbClr val="8DA7DD"/>
    <a:srgbClr val="011B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0"/>
  </p:normalViewPr>
  <p:slideViewPr>
    <p:cSldViewPr snapToGrid="0" snapToObjects="1">
      <p:cViewPr>
        <p:scale>
          <a:sx n="90" d="100"/>
          <a:sy n="90" d="100"/>
        </p:scale>
        <p:origin x="1744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Daniel:Users:daniel:Desktop:BANDESAL:Desarrollo:PPT:Analisis%20costo%20benefici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849143083656285"/>
          <c:y val="0.0352735278090794"/>
          <c:w val="0.642991865790724"/>
          <c:h val="0.8874602557387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'HVAC-Cash flow'!$B$57</c:f>
              <c:strCache>
                <c:ptCount val="1"/>
                <c:pt idx="0">
                  <c:v>Capital</c:v>
                </c:pt>
              </c:strCache>
            </c:strRef>
          </c:tx>
          <c:spPr>
            <a:solidFill>
              <a:srgbClr val="CC6633"/>
            </a:solidFill>
            <a:effectLst/>
          </c:spPr>
          <c:invertIfNegative val="0"/>
          <c:cat>
            <c:numRef>
              <c:f>'HVAC-Cash flow'!$C$56:$M$56</c:f>
              <c:numCache>
                <c:formatCode>General</c:formatCode>
                <c:ptCount val="11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</c:numCache>
            </c:numRef>
          </c:cat>
          <c:val>
            <c:numRef>
              <c:f>'HVAC-Cash flow'!$C$57:$M$57</c:f>
              <c:numCache>
                <c:formatCode>General</c:formatCode>
                <c:ptCount val="11"/>
                <c:pt idx="0" formatCode="#,##0;[Red]\-#,##0">
                  <c:v>-18286.8</c:v>
                </c:pt>
              </c:numCache>
            </c:numRef>
          </c:val>
        </c:ser>
        <c:ser>
          <c:idx val="1"/>
          <c:order val="1"/>
          <c:tx>
            <c:strRef>
              <c:f>'HVAC-Cash flow'!$B$58</c:f>
              <c:strCache>
                <c:ptCount val="1"/>
                <c:pt idx="0">
                  <c:v>Deuda</c:v>
                </c:pt>
              </c:strCache>
            </c:strRef>
          </c:tx>
          <c:spPr>
            <a:pattFill prst="wdUpDiag">
              <a:fgClr>
                <a:srgbClr val="FF6600"/>
              </a:fgClr>
              <a:bgClr>
                <a:prstClr val="white"/>
              </a:bgClr>
            </a:pattFill>
            <a:effectLst/>
          </c:spPr>
          <c:invertIfNegative val="0"/>
          <c:cat>
            <c:numRef>
              <c:f>'HVAC-Cash flow'!$C$56:$M$56</c:f>
              <c:numCache>
                <c:formatCode>General</c:formatCode>
                <c:ptCount val="11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</c:numCache>
            </c:numRef>
          </c:cat>
          <c:val>
            <c:numRef>
              <c:f>'HVAC-Cash flow'!$C$58:$M$58</c:f>
              <c:numCache>
                <c:formatCode>General</c:formatCode>
                <c:ptCount val="11"/>
                <c:pt idx="0" formatCode="#,##0;[Red]\-#,##0">
                  <c:v>-73147.2</c:v>
                </c:pt>
              </c:numCache>
            </c:numRef>
          </c:val>
        </c:ser>
        <c:ser>
          <c:idx val="2"/>
          <c:order val="2"/>
          <c:tx>
            <c:strRef>
              <c:f>'HVAC-Cash flow'!$B$59</c:f>
              <c:strCache>
                <c:ptCount val="1"/>
                <c:pt idx="0">
                  <c:v>Ingreso (ahorros)</c:v>
                </c:pt>
              </c:strCache>
            </c:strRef>
          </c:tx>
          <c:spPr>
            <a:solidFill>
              <a:srgbClr val="99CC99"/>
            </a:solidFill>
            <a:effectLst/>
          </c:spPr>
          <c:invertIfNegative val="0"/>
          <c:cat>
            <c:numRef>
              <c:f>'HVAC-Cash flow'!$C$56:$M$56</c:f>
              <c:numCache>
                <c:formatCode>General</c:formatCode>
                <c:ptCount val="11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</c:numCache>
            </c:numRef>
          </c:cat>
          <c:val>
            <c:numRef>
              <c:f>'HVAC-Cash flow'!$C$59:$M$59</c:f>
              <c:numCache>
                <c:formatCode>#,##0;[Red]\-#,##0</c:formatCode>
                <c:ptCount val="11"/>
                <c:pt idx="1">
                  <c:v>21987.221</c:v>
                </c:pt>
                <c:pt idx="2">
                  <c:v>22697.7095262</c:v>
                </c:pt>
                <c:pt idx="3">
                  <c:v>23438.18066820564</c:v>
                </c:pt>
                <c:pt idx="4">
                  <c:v>24209.89969240392</c:v>
                </c:pt>
                <c:pt idx="5">
                  <c:v>25014.18525942336</c:v>
                </c:pt>
                <c:pt idx="6">
                  <c:v>25852.41167737098</c:v>
                </c:pt>
                <c:pt idx="7">
                  <c:v>26726.01125015608</c:v>
                </c:pt>
                <c:pt idx="8">
                  <c:v>27636.47672491267</c:v>
                </c:pt>
                <c:pt idx="9">
                  <c:v>28585.36384270398</c:v>
                </c:pt>
                <c:pt idx="10">
                  <c:v>29574.2939968661</c:v>
                </c:pt>
              </c:numCache>
            </c:numRef>
          </c:val>
        </c:ser>
        <c:ser>
          <c:idx val="3"/>
          <c:order val="3"/>
          <c:tx>
            <c:strRef>
              <c:f>'HVAC-Cash flow'!$B$60</c:f>
              <c:strCache>
                <c:ptCount val="1"/>
                <c:pt idx="0">
                  <c:v>Pago de crédito</c:v>
                </c:pt>
              </c:strCache>
            </c:strRef>
          </c:tx>
          <c:spPr>
            <a:solidFill>
              <a:srgbClr val="FF6600"/>
            </a:solidFill>
            <a:effectLst/>
          </c:spPr>
          <c:invertIfNegative val="0"/>
          <c:cat>
            <c:numRef>
              <c:f>'HVAC-Cash flow'!$C$56:$M$56</c:f>
              <c:numCache>
                <c:formatCode>General</c:formatCode>
                <c:ptCount val="11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</c:numCache>
            </c:numRef>
          </c:cat>
          <c:val>
            <c:numRef>
              <c:f>'HVAC-Cash flow'!$C$60:$M$60</c:f>
              <c:numCache>
                <c:formatCode>#,##0;[Red]\-#,##0</c:formatCode>
                <c:ptCount val="11"/>
                <c:pt idx="1">
                  <c:v>-17291.91588353123</c:v>
                </c:pt>
                <c:pt idx="2">
                  <c:v>-17291.91588353123</c:v>
                </c:pt>
                <c:pt idx="3">
                  <c:v>-17291.91588353123</c:v>
                </c:pt>
                <c:pt idx="4">
                  <c:v>-17291.91588353123</c:v>
                </c:pt>
                <c:pt idx="5">
                  <c:v>-17291.91588353123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</c:numCache>
            </c:numRef>
          </c:val>
        </c:ser>
        <c:ser>
          <c:idx val="4"/>
          <c:order val="4"/>
          <c:tx>
            <c:strRef>
              <c:f>'HVAC-Cash flow'!$B$61</c:f>
              <c:strCache>
                <c:ptCount val="1"/>
                <c:pt idx="0">
                  <c:v>Egresos</c:v>
                </c:pt>
              </c:strCache>
            </c:strRef>
          </c:tx>
          <c:spPr>
            <a:solidFill>
              <a:srgbClr val="CC9966"/>
            </a:solidFill>
            <a:effectLst/>
          </c:spPr>
          <c:invertIfNegative val="0"/>
          <c:cat>
            <c:numRef>
              <c:f>'HVAC-Cash flow'!$C$56:$M$56</c:f>
              <c:numCache>
                <c:formatCode>General</c:formatCode>
                <c:ptCount val="11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</c:numCache>
            </c:numRef>
          </c:cat>
          <c:val>
            <c:numRef>
              <c:f>'HVAC-Cash flow'!$C$61:$M$61</c:f>
              <c:numCache>
                <c:formatCode>#,##0;[Red]\-#,##0</c:formatCode>
                <c:ptCount val="11"/>
                <c:pt idx="1">
                  <c:v>-2431.935</c:v>
                </c:pt>
                <c:pt idx="2">
                  <c:v>-884.3399999999995</c:v>
                </c:pt>
                <c:pt idx="3">
                  <c:v>-1190.924925306043</c:v>
                </c:pt>
                <c:pt idx="4">
                  <c:v>-1573.497621858788</c:v>
                </c:pt>
                <c:pt idx="5">
                  <c:v>-1987.24743550841</c:v>
                </c:pt>
                <c:pt idx="6">
                  <c:v>-7755.723503211307</c:v>
                </c:pt>
                <c:pt idx="7">
                  <c:v>-8017.80337504682</c:v>
                </c:pt>
                <c:pt idx="8">
                  <c:v>-8290.9430174738</c:v>
                </c:pt>
                <c:pt idx="9">
                  <c:v>-8575.6091528112</c:v>
                </c:pt>
                <c:pt idx="10">
                  <c:v>-8872.288199059827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27616528"/>
        <c:axId val="-2127613472"/>
      </c:barChart>
      <c:catAx>
        <c:axId val="-2127616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27613472"/>
        <c:crosses val="autoZero"/>
        <c:auto val="1"/>
        <c:lblAlgn val="ctr"/>
        <c:lblOffset val="100"/>
        <c:noMultiLvlLbl val="0"/>
      </c:catAx>
      <c:valAx>
        <c:axId val="-2127613472"/>
        <c:scaling>
          <c:orientation val="minMax"/>
        </c:scaling>
        <c:delete val="0"/>
        <c:axPos val="l"/>
        <c:majorGridlines/>
        <c:numFmt formatCode="#,##0;[Red]\-#,##0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212761652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2" y="-10160"/>
            <a:ext cx="9157546" cy="686816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3778250" y="819151"/>
            <a:ext cx="5330190" cy="3784600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4393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093D5B-3F8A-944A-9BCF-75BF20F29430}" type="datetimeFigureOut">
              <a:rPr lang="es-ES" smtClean="0"/>
              <a:t>30/8/16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0525CB-EBDE-7F48-A19F-F3360712764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7173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093D5B-3F8A-944A-9BCF-75BF20F29430}" type="datetimeFigureOut">
              <a:rPr lang="es-ES" smtClean="0"/>
              <a:t>30/8/16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0525CB-EBDE-7F48-A19F-F3360712764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3832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705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29528"/>
            <a:ext cx="9183370" cy="688752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8575" y="2198370"/>
            <a:ext cx="6546850" cy="1362075"/>
          </a:xfrm>
        </p:spPr>
        <p:txBody>
          <a:bodyPr anchor="ctr">
            <a:normAutofit/>
          </a:bodyPr>
          <a:lstStyle>
            <a:lvl1pPr algn="ctr">
              <a:defRPr sz="4400" b="1" cap="all">
                <a:solidFill>
                  <a:srgbClr val="13509C"/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91685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093D5B-3F8A-944A-9BCF-75BF20F29430}" type="datetimeFigureOut">
              <a:rPr lang="es-ES" smtClean="0"/>
              <a:t>30/8/16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0525CB-EBDE-7F48-A19F-F3360712764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0010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093D5B-3F8A-944A-9BCF-75BF20F29430}" type="datetimeFigureOut">
              <a:rPr lang="es-ES" smtClean="0"/>
              <a:t>30/8/16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0525CB-EBDE-7F48-A19F-F3360712764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9215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093D5B-3F8A-944A-9BCF-75BF20F29430}" type="datetimeFigureOut">
              <a:rPr lang="es-ES" smtClean="0"/>
              <a:t>30/8/16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0525CB-EBDE-7F48-A19F-F3360712764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9017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093D5B-3F8A-944A-9BCF-75BF20F29430}" type="datetimeFigureOut">
              <a:rPr lang="es-ES" smtClean="0"/>
              <a:t>30/8/16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0525CB-EBDE-7F48-A19F-F3360712764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6153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093D5B-3F8A-944A-9BCF-75BF20F29430}" type="datetimeFigureOut">
              <a:rPr lang="es-ES" smtClean="0"/>
              <a:t>30/8/16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0525CB-EBDE-7F48-A19F-F3360712764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9930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093D5B-3F8A-944A-9BCF-75BF20F29430}" type="datetimeFigureOut">
              <a:rPr lang="es-ES" smtClean="0"/>
              <a:t>30/8/16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0525CB-EBDE-7F48-A19F-F3360712764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871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" y="0"/>
            <a:ext cx="9144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022350" y="552450"/>
            <a:ext cx="7207250" cy="645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64266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457200" rtl="0" eaLnBrk="1" latinLnBrk="0" hangingPunct="1">
        <a:spcBef>
          <a:spcPct val="0"/>
        </a:spcBef>
        <a:buNone/>
        <a:defRPr sz="3600" b="1" kern="1200">
          <a:solidFill>
            <a:srgbClr val="011B3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13509C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1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99560" y="857250"/>
            <a:ext cx="5044440" cy="3784600"/>
          </a:xfrm>
        </p:spPr>
        <p:txBody>
          <a:bodyPr/>
          <a:lstStyle/>
          <a:p>
            <a:r>
              <a:rPr lang="es-ES" sz="2400" dirty="0"/>
              <a:t>Programa de Financiamiento </a:t>
            </a:r>
            <a:r>
              <a:rPr lang="es-ES" dirty="0" smtClean="0"/>
              <a:t>“AHORROS ENERGÉTICOS SEGUROS”</a:t>
            </a:r>
            <a:endParaRPr lang="es-ES" dirty="0"/>
          </a:p>
        </p:txBody>
      </p:sp>
      <p:pic>
        <p:nvPicPr>
          <p:cNvPr id="3" name="Imagen 2" descr="LogoBandes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8" y="4641850"/>
            <a:ext cx="1955884" cy="20193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781550" y="4003315"/>
            <a:ext cx="363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>
                <a:solidFill>
                  <a:srgbClr val="FFFFFF"/>
                </a:solidFill>
              </a:rPr>
              <a:t>BANCO DE DESARROLLO DE EL SALVADOR</a:t>
            </a:r>
          </a:p>
          <a:p>
            <a:pPr algn="ctr"/>
            <a:r>
              <a:rPr lang="es-ES" sz="1600" i="1" dirty="0" err="1">
                <a:solidFill>
                  <a:srgbClr val="FFFFFF"/>
                </a:solidFill>
              </a:rPr>
              <a:t>Christophe</a:t>
            </a:r>
            <a:r>
              <a:rPr lang="es-ES" sz="1600" i="1" dirty="0">
                <a:solidFill>
                  <a:srgbClr val="FFFFFF"/>
                </a:solidFill>
              </a:rPr>
              <a:t> </a:t>
            </a:r>
            <a:r>
              <a:rPr lang="es-ES" sz="1600" i="1" dirty="0" err="1" smtClean="0">
                <a:solidFill>
                  <a:srgbClr val="FFFFFF"/>
                </a:solidFill>
              </a:rPr>
              <a:t>Hoor</a:t>
            </a:r>
            <a:r>
              <a:rPr lang="es-ES" sz="1600" i="1" dirty="0">
                <a:solidFill>
                  <a:srgbClr val="FFFFFF"/>
                </a:solidFill>
              </a:rPr>
              <a:t> </a:t>
            </a:r>
            <a:r>
              <a:rPr lang="es-ES" sz="1600" i="1" dirty="0" smtClean="0">
                <a:solidFill>
                  <a:srgbClr val="FFFFFF"/>
                </a:solidFill>
              </a:rPr>
              <a:t>- Coordinador </a:t>
            </a:r>
            <a:r>
              <a:rPr lang="es-ES" sz="1600" i="1" dirty="0">
                <a:solidFill>
                  <a:srgbClr val="FFFFFF"/>
                </a:solidFill>
              </a:rPr>
              <a:t>local</a:t>
            </a:r>
          </a:p>
          <a:p>
            <a:pPr algn="ctr"/>
            <a:r>
              <a:rPr lang="es-ES" sz="1600" i="1" dirty="0">
                <a:solidFill>
                  <a:srgbClr val="FFFFFF"/>
                </a:solidFill>
              </a:rPr>
              <a:t>21 de junio de 2016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146800"/>
            <a:ext cx="11160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8102600" y="5615457"/>
            <a:ext cx="104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400" dirty="0" smtClean="0"/>
              <a:t>Con el apoyo de :</a:t>
            </a:r>
            <a:endParaRPr lang="es-SV" sz="1400" dirty="0"/>
          </a:p>
        </p:txBody>
      </p:sp>
    </p:spTree>
    <p:extLst>
      <p:ext uri="{BB962C8B-B14F-4D97-AF65-F5344CB8AC3E}">
        <p14:creationId xmlns:p14="http://schemas.microsoft.com/office/powerpoint/2010/main" val="146397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Mecanismos de apoyo</a:t>
            </a:r>
            <a:endParaRPr lang="es-ES" dirty="0"/>
          </a:p>
        </p:txBody>
      </p:sp>
      <p:pic>
        <p:nvPicPr>
          <p:cNvPr id="6" name="Imagen 5" descr="figura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57" y="1197610"/>
            <a:ext cx="7433317" cy="574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5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Esquema de financiamiento</a:t>
            </a:r>
            <a:endParaRPr lang="es-ES" dirty="0"/>
          </a:p>
        </p:txBody>
      </p:sp>
      <p:grpSp>
        <p:nvGrpSpPr>
          <p:cNvPr id="4" name="2 Grupo"/>
          <p:cNvGrpSpPr>
            <a:grpSpLocks/>
          </p:cNvGrpSpPr>
          <p:nvPr/>
        </p:nvGrpSpPr>
        <p:grpSpPr bwMode="auto">
          <a:xfrm>
            <a:off x="1619250" y="1548049"/>
            <a:ext cx="5832475" cy="4421187"/>
            <a:chOff x="755650" y="1146175"/>
            <a:chExt cx="5832475" cy="4421188"/>
          </a:xfrm>
        </p:grpSpPr>
        <p:cxnSp>
          <p:nvCxnSpPr>
            <p:cNvPr id="5" name="Gekrümmte Verbindung 84"/>
            <p:cNvCxnSpPr>
              <a:stCxn id="29" idx="1"/>
              <a:endCxn id="9" idx="1"/>
            </p:cNvCxnSpPr>
            <p:nvPr/>
          </p:nvCxnSpPr>
          <p:spPr>
            <a:xfrm rot="10800000" flipV="1">
              <a:off x="3589338" y="1350962"/>
              <a:ext cx="12700" cy="1203325"/>
            </a:xfrm>
            <a:prstGeom prst="curvedConnector3">
              <a:avLst>
                <a:gd name="adj1" fmla="val 5866669"/>
              </a:avLst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solid"/>
              <a:tailEnd type="arrow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krümmte Verbindung 82"/>
            <p:cNvCxnSpPr>
              <a:stCxn id="29" idx="3"/>
              <a:endCxn id="9" idx="3"/>
            </p:cNvCxnSpPr>
            <p:nvPr/>
          </p:nvCxnSpPr>
          <p:spPr>
            <a:xfrm>
              <a:off x="4883150" y="1350962"/>
              <a:ext cx="12700" cy="1203325"/>
            </a:xfrm>
            <a:prstGeom prst="curvedConnector3">
              <a:avLst>
                <a:gd name="adj1" fmla="val 5600000"/>
              </a:avLst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  <a:tailEnd type="arrow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55"/>
            <p:cNvSpPr/>
            <p:nvPr/>
          </p:nvSpPr>
          <p:spPr>
            <a:xfrm>
              <a:off x="5472113" y="1628775"/>
              <a:ext cx="814387" cy="814387"/>
            </a:xfrm>
            <a:prstGeom prst="ellipse">
              <a:avLst/>
            </a:prstGeom>
            <a:solidFill>
              <a:schemeClr val="bg2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  <a:prstDash val="sysDash"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 sz="1000">
                <a:latin typeface="+mj-lt"/>
              </a:endParaRPr>
            </a:p>
          </p:txBody>
        </p:sp>
        <p:sp>
          <p:nvSpPr>
            <p:cNvPr id="9" name="Abgerundetes Rechteck 3"/>
            <p:cNvSpPr>
              <a:spLocks noChangeArrowheads="1"/>
            </p:cNvSpPr>
            <p:nvPr/>
          </p:nvSpPr>
          <p:spPr bwMode="auto">
            <a:xfrm>
              <a:off x="3589338" y="2349500"/>
              <a:ext cx="1293812" cy="409575"/>
            </a:xfrm>
            <a:prstGeom prst="roundRect">
              <a:avLst>
                <a:gd name="adj" fmla="val 16667"/>
              </a:avLst>
            </a:prstGeom>
            <a:solidFill>
              <a:srgbClr val="B1CBFF"/>
            </a:solidFill>
            <a:ln w="9525">
              <a:solidFill>
                <a:srgbClr val="00A0DE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s-ES_tradnl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n-ea"/>
                  <a:cs typeface="+mn-cs"/>
                </a:rPr>
                <a:t>IF</a:t>
              </a:r>
            </a:p>
          </p:txBody>
        </p:sp>
        <p:sp>
          <p:nvSpPr>
            <p:cNvPr id="10" name="Abgerundetes Rechteck 4"/>
            <p:cNvSpPr/>
            <p:nvPr/>
          </p:nvSpPr>
          <p:spPr>
            <a:xfrm>
              <a:off x="3581400" y="3327400"/>
              <a:ext cx="1295400" cy="503237"/>
            </a:xfrm>
            <a:prstGeom prst="roundRect">
              <a:avLst/>
            </a:prstGeom>
            <a:solidFill>
              <a:srgbClr val="00669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_tradnl" sz="1000">
                  <a:latin typeface="+mj-lt"/>
                </a:rPr>
                <a:t>Cliente</a:t>
              </a:r>
            </a:p>
          </p:txBody>
        </p:sp>
        <p:sp>
          <p:nvSpPr>
            <p:cNvPr id="11" name="Abgerundetes Rechteck 5"/>
            <p:cNvSpPr/>
            <p:nvPr/>
          </p:nvSpPr>
          <p:spPr>
            <a:xfrm>
              <a:off x="3571875" y="4581526"/>
              <a:ext cx="1296988" cy="50323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_tradnl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Proveedor</a:t>
              </a:r>
            </a:p>
          </p:txBody>
        </p:sp>
        <p:sp>
          <p:nvSpPr>
            <p:cNvPr id="12" name="Oval 6"/>
            <p:cNvSpPr/>
            <p:nvPr/>
          </p:nvSpPr>
          <p:spPr>
            <a:xfrm>
              <a:off x="5867400" y="3933826"/>
              <a:ext cx="720725" cy="719137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 sz="1000">
                <a:latin typeface="+mj-lt"/>
              </a:endParaRPr>
            </a:p>
          </p:txBody>
        </p:sp>
        <p:cxnSp>
          <p:nvCxnSpPr>
            <p:cNvPr id="13" name="Gerade Verbindung mit Pfeil 8"/>
            <p:cNvCxnSpPr>
              <a:cxnSpLocks noChangeShapeType="1"/>
              <a:stCxn id="9" idx="2"/>
              <a:endCxn id="10" idx="0"/>
            </p:cNvCxnSpPr>
            <p:nvPr/>
          </p:nvCxnSpPr>
          <p:spPr bwMode="auto">
            <a:xfrm flipH="1">
              <a:off x="4229100" y="2759075"/>
              <a:ext cx="6350" cy="568325"/>
            </a:xfrm>
            <a:prstGeom prst="straightConnector1">
              <a:avLst/>
            </a:prstGeom>
            <a:noFill/>
            <a:ln w="15875">
              <a:solidFill>
                <a:srgbClr val="595959"/>
              </a:solidFill>
              <a:round/>
              <a:headEnd/>
              <a:tailEnd type="arrow" w="sm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Gerade Verbindung mit Pfeil 9"/>
            <p:cNvCxnSpPr>
              <a:cxnSpLocks noChangeShapeType="1"/>
              <a:stCxn id="10" idx="2"/>
              <a:endCxn id="11" idx="0"/>
            </p:cNvCxnSpPr>
            <p:nvPr/>
          </p:nvCxnSpPr>
          <p:spPr bwMode="auto">
            <a:xfrm flipH="1">
              <a:off x="4221163" y="3830638"/>
              <a:ext cx="7937" cy="750888"/>
            </a:xfrm>
            <a:prstGeom prst="straightConnector1">
              <a:avLst/>
            </a:prstGeom>
            <a:noFill/>
            <a:ln w="15875">
              <a:solidFill>
                <a:srgbClr val="595959"/>
              </a:solidFill>
              <a:round/>
              <a:headEnd/>
              <a:tailEnd type="arrow" w="sm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Gerade Verbindung mit Pfeil 15"/>
            <p:cNvCxnSpPr>
              <a:cxnSpLocks noChangeShapeType="1"/>
            </p:cNvCxnSpPr>
            <p:nvPr/>
          </p:nvCxnSpPr>
          <p:spPr bwMode="auto">
            <a:xfrm flipV="1">
              <a:off x="4397375" y="2760662"/>
              <a:ext cx="4763" cy="508000"/>
            </a:xfrm>
            <a:prstGeom prst="straightConnector1">
              <a:avLst/>
            </a:prstGeom>
            <a:noFill/>
            <a:ln w="15875">
              <a:solidFill>
                <a:srgbClr val="595959"/>
              </a:solidFill>
              <a:round/>
              <a:headEnd/>
              <a:tailEnd type="arrow" w="sm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Textfeld 1"/>
            <p:cNvSpPr txBox="1"/>
            <p:nvPr/>
          </p:nvSpPr>
          <p:spPr>
            <a:xfrm>
              <a:off x="5076825" y="3357563"/>
              <a:ext cx="1008063" cy="2460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_tradnl" sz="1000">
                  <a:latin typeface="+mj-lt"/>
                </a:rPr>
                <a:t>$, Ahorros</a:t>
              </a:r>
            </a:p>
          </p:txBody>
        </p:sp>
        <p:sp>
          <p:nvSpPr>
            <p:cNvPr id="17" name="Textfeld 14"/>
            <p:cNvSpPr txBox="1"/>
            <p:nvPr/>
          </p:nvSpPr>
          <p:spPr>
            <a:xfrm>
              <a:off x="3563938" y="4005263"/>
              <a:ext cx="677862" cy="5540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es-ES_tradnl" sz="1000" dirty="0">
                  <a:latin typeface="+mj-lt"/>
                </a:rPr>
                <a:t>Pago de proyecto</a:t>
              </a:r>
            </a:p>
            <a:p>
              <a:pPr algn="r">
                <a:defRPr/>
              </a:pPr>
              <a:r>
                <a:rPr lang="es-ES_tradnl" sz="1000" dirty="0">
                  <a:latin typeface="+mj-lt"/>
                </a:rPr>
                <a:t>$</a:t>
              </a:r>
            </a:p>
          </p:txBody>
        </p:sp>
        <p:sp>
          <p:nvSpPr>
            <p:cNvPr id="18" name="Textfeld 16"/>
            <p:cNvSpPr txBox="1">
              <a:spLocks noChangeArrowheads="1"/>
            </p:cNvSpPr>
            <p:nvPr/>
          </p:nvSpPr>
          <p:spPr bwMode="auto">
            <a:xfrm>
              <a:off x="2771775" y="2852738"/>
              <a:ext cx="14732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2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2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2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ts val="538"/>
                </a:spcAft>
                <a:buFont typeface="Arial" charset="0"/>
                <a:buChar char="‒"/>
                <a:defRPr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ts val="538"/>
                </a:spcAft>
                <a:buFont typeface="Arial" charset="0"/>
                <a:defRPr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ts val="538"/>
                </a:spcAft>
                <a:buFont typeface="Arial" charset="0"/>
                <a:buChar char="‒"/>
                <a:defRPr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ts val="538"/>
                </a:spcAft>
                <a:buFont typeface="Arial" charset="0"/>
                <a:defRPr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s-ES_tradnl" sz="1000">
                  <a:solidFill>
                    <a:schemeClr val="tx1"/>
                  </a:solidFill>
                </a:rPr>
                <a:t>Crédito</a:t>
              </a:r>
            </a:p>
            <a:p>
              <a:pPr algn="r"/>
              <a:r>
                <a:rPr lang="es-ES_tradnl" sz="1000">
                  <a:solidFill>
                    <a:schemeClr val="tx1"/>
                  </a:solidFill>
                </a:rPr>
                <a:t>$</a:t>
              </a:r>
            </a:p>
          </p:txBody>
        </p:sp>
        <p:sp>
          <p:nvSpPr>
            <p:cNvPr id="19" name="Textfeld 17"/>
            <p:cNvSpPr txBox="1"/>
            <p:nvPr/>
          </p:nvSpPr>
          <p:spPr>
            <a:xfrm>
              <a:off x="4427538" y="2852737"/>
              <a:ext cx="1512887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ES_tradnl" sz="1000">
                  <a:latin typeface="+mj-lt"/>
                </a:rPr>
                <a:t>Pago financiamiento</a:t>
              </a:r>
            </a:p>
            <a:p>
              <a:pPr>
                <a:defRPr/>
              </a:pPr>
              <a:r>
                <a:rPr lang="es-ES_tradnl" sz="1000">
                  <a:latin typeface="+mj-lt"/>
                </a:rPr>
                <a:t>$</a:t>
              </a:r>
            </a:p>
          </p:txBody>
        </p:sp>
        <p:sp>
          <p:nvSpPr>
            <p:cNvPr id="20" name="Textfeld 20"/>
            <p:cNvSpPr txBox="1">
              <a:spLocks noChangeArrowheads="1"/>
            </p:cNvSpPr>
            <p:nvPr/>
          </p:nvSpPr>
          <p:spPr bwMode="auto">
            <a:xfrm>
              <a:off x="4932363" y="4610100"/>
              <a:ext cx="116046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2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2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2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ts val="538"/>
                </a:spcAft>
                <a:buFont typeface="Arial" charset="0"/>
                <a:buChar char="‒"/>
                <a:defRPr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ts val="538"/>
                </a:spcAft>
                <a:buFont typeface="Arial" charset="0"/>
                <a:defRPr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ts val="538"/>
                </a:spcAft>
                <a:buFont typeface="Arial" charset="0"/>
                <a:buChar char="‒"/>
                <a:defRPr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ts val="538"/>
                </a:spcAft>
                <a:buFont typeface="Arial" charset="0"/>
                <a:defRPr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s-ES_tradnl" sz="1000">
                  <a:solidFill>
                    <a:schemeClr val="tx1"/>
                  </a:solidFill>
                </a:rPr>
                <a:t>Instalación y Mantenimiento</a:t>
              </a:r>
            </a:p>
          </p:txBody>
        </p:sp>
        <p:sp>
          <p:nvSpPr>
            <p:cNvPr id="21" name="Oval 22"/>
            <p:cNvSpPr/>
            <p:nvPr/>
          </p:nvSpPr>
          <p:spPr>
            <a:xfrm>
              <a:off x="3044825" y="1887537"/>
              <a:ext cx="215900" cy="2159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 sz="1000">
                <a:latin typeface="+mj-lt"/>
                <a:cs typeface="Calibri"/>
              </a:endParaRPr>
            </a:p>
          </p:txBody>
        </p:sp>
        <p:sp>
          <p:nvSpPr>
            <p:cNvPr id="22" name="Rechteck 23"/>
            <p:cNvSpPr/>
            <p:nvPr/>
          </p:nvSpPr>
          <p:spPr>
            <a:xfrm>
              <a:off x="3019425" y="1844675"/>
              <a:ext cx="257175" cy="24606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_tradnl" sz="1000">
                  <a:latin typeface="+mj-lt"/>
                  <a:cs typeface="Calibri"/>
                </a:rPr>
                <a:t>1</a:t>
              </a:r>
            </a:p>
          </p:txBody>
        </p:sp>
        <p:sp>
          <p:nvSpPr>
            <p:cNvPr id="23" name="Oval 36"/>
            <p:cNvSpPr/>
            <p:nvPr/>
          </p:nvSpPr>
          <p:spPr>
            <a:xfrm>
              <a:off x="5227638" y="1887537"/>
              <a:ext cx="215900" cy="2159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2700"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 sz="1000">
                <a:latin typeface="+mj-lt"/>
                <a:cs typeface="Calibri"/>
              </a:endParaRPr>
            </a:p>
          </p:txBody>
        </p:sp>
        <p:sp>
          <p:nvSpPr>
            <p:cNvPr id="24" name="Rechteck 37"/>
            <p:cNvSpPr/>
            <p:nvPr/>
          </p:nvSpPr>
          <p:spPr>
            <a:xfrm>
              <a:off x="5180013" y="1844675"/>
              <a:ext cx="328612" cy="2460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_tradnl" sz="1000">
                  <a:latin typeface="+mj-lt"/>
                  <a:cs typeface="Calibri"/>
                </a:rPr>
                <a:t>1a</a:t>
              </a:r>
            </a:p>
          </p:txBody>
        </p:sp>
        <p:sp>
          <p:nvSpPr>
            <p:cNvPr id="25" name="Abgerundetes Rechteck 40"/>
            <p:cNvSpPr/>
            <p:nvPr/>
          </p:nvSpPr>
          <p:spPr>
            <a:xfrm>
              <a:off x="755650" y="4589463"/>
              <a:ext cx="1093788" cy="473075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_tradnl" sz="1000">
                  <a:latin typeface="+mj-lt"/>
                </a:rPr>
                <a:t>Aseguradora</a:t>
              </a:r>
            </a:p>
          </p:txBody>
        </p:sp>
        <p:sp>
          <p:nvSpPr>
            <p:cNvPr id="26" name="Rechteck 48"/>
            <p:cNvSpPr/>
            <p:nvPr/>
          </p:nvSpPr>
          <p:spPr>
            <a:xfrm>
              <a:off x="5892800" y="4089401"/>
              <a:ext cx="679450" cy="40005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_tradnl" sz="1000">
                  <a:latin typeface="+mj-lt"/>
                </a:rPr>
                <a:t>Proyecto EE</a:t>
              </a:r>
            </a:p>
          </p:txBody>
        </p:sp>
        <p:sp>
          <p:nvSpPr>
            <p:cNvPr id="27" name="Rechteck 56"/>
            <p:cNvSpPr>
              <a:spLocks noChangeArrowheads="1"/>
            </p:cNvSpPr>
            <p:nvPr/>
          </p:nvSpPr>
          <p:spPr bwMode="auto">
            <a:xfrm>
              <a:off x="5407025" y="1844675"/>
              <a:ext cx="9652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ES_tradnl" sz="1000" dirty="0"/>
                <a:t>Garantía de crédito</a:t>
              </a:r>
            </a:p>
          </p:txBody>
        </p:sp>
        <p:sp>
          <p:nvSpPr>
            <p:cNvPr id="28" name="Textfeld 60"/>
            <p:cNvSpPr txBox="1"/>
            <p:nvPr/>
          </p:nvSpPr>
          <p:spPr>
            <a:xfrm>
              <a:off x="1042988" y="3789363"/>
              <a:ext cx="1673225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_tradnl" sz="1000">
                  <a:latin typeface="+mj-lt"/>
                </a:rPr>
                <a:t>pago a beneficiario en caso de incumplimiento</a:t>
              </a:r>
            </a:p>
          </p:txBody>
        </p:sp>
        <p:sp>
          <p:nvSpPr>
            <p:cNvPr id="29" name="Abgerundetes Rechteck 74"/>
            <p:cNvSpPr>
              <a:spLocks noChangeArrowheads="1"/>
            </p:cNvSpPr>
            <p:nvPr/>
          </p:nvSpPr>
          <p:spPr bwMode="auto">
            <a:xfrm>
              <a:off x="3589338" y="1146175"/>
              <a:ext cx="1293812" cy="411162"/>
            </a:xfrm>
            <a:prstGeom prst="roundRect">
              <a:avLst>
                <a:gd name="adj" fmla="val 16667"/>
              </a:avLst>
            </a:prstGeom>
            <a:solidFill>
              <a:srgbClr val="262626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r>
                <a:rPr lang="es-ES_tradnl" sz="1000" dirty="0" smtClean="0">
                  <a:solidFill>
                    <a:schemeClr val="bg1"/>
                  </a:solidFill>
                  <a:latin typeface="+mj-lt"/>
                  <a:ea typeface="+mn-ea"/>
                  <a:cs typeface="+mn-cs"/>
                </a:rPr>
                <a:t>BANDESAL</a:t>
              </a:r>
              <a:endParaRPr lang="es-ES_tradnl" sz="1000" dirty="0">
                <a:solidFill>
                  <a:schemeClr val="bg1"/>
                </a:solidFill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0" name="Oval 79"/>
            <p:cNvSpPr/>
            <p:nvPr/>
          </p:nvSpPr>
          <p:spPr>
            <a:xfrm>
              <a:off x="2195513" y="1628775"/>
              <a:ext cx="814387" cy="81438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 sz="1000">
                <a:latin typeface="+mj-lt"/>
              </a:endParaRPr>
            </a:p>
          </p:txBody>
        </p:sp>
        <p:sp>
          <p:nvSpPr>
            <p:cNvPr id="31" name="Rechteck 80"/>
            <p:cNvSpPr/>
            <p:nvPr/>
          </p:nvSpPr>
          <p:spPr>
            <a:xfrm>
              <a:off x="2087563" y="1901825"/>
              <a:ext cx="1044575" cy="231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_tradnl" sz="900">
                  <a:latin typeface="+mj-lt"/>
                </a:rPr>
                <a:t>Financiamiento</a:t>
              </a:r>
            </a:p>
          </p:txBody>
        </p:sp>
        <p:sp>
          <p:nvSpPr>
            <p:cNvPr id="32" name="Oval 88"/>
            <p:cNvSpPr/>
            <p:nvPr/>
          </p:nvSpPr>
          <p:spPr>
            <a:xfrm>
              <a:off x="3492500" y="2924175"/>
              <a:ext cx="215900" cy="21748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 sz="1000">
                <a:latin typeface="+mj-lt"/>
                <a:cs typeface="Calibri"/>
              </a:endParaRPr>
            </a:p>
          </p:txBody>
        </p:sp>
        <p:sp>
          <p:nvSpPr>
            <p:cNvPr id="33" name="Rechteck 89"/>
            <p:cNvSpPr/>
            <p:nvPr/>
          </p:nvSpPr>
          <p:spPr>
            <a:xfrm>
              <a:off x="3467100" y="2882900"/>
              <a:ext cx="255588" cy="24606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_tradnl" sz="1000">
                  <a:latin typeface="+mj-lt"/>
                  <a:cs typeface="Calibri"/>
                </a:rPr>
                <a:t>2</a:t>
              </a:r>
            </a:p>
          </p:txBody>
        </p:sp>
        <p:sp>
          <p:nvSpPr>
            <p:cNvPr id="34" name="Oval 90"/>
            <p:cNvSpPr/>
            <p:nvPr/>
          </p:nvSpPr>
          <p:spPr>
            <a:xfrm>
              <a:off x="5710238" y="2924175"/>
              <a:ext cx="215900" cy="21748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 sz="1000">
                <a:latin typeface="+mj-lt"/>
                <a:cs typeface="Calibri"/>
              </a:endParaRPr>
            </a:p>
          </p:txBody>
        </p:sp>
        <p:sp>
          <p:nvSpPr>
            <p:cNvPr id="35" name="Rechteck 91"/>
            <p:cNvSpPr/>
            <p:nvPr/>
          </p:nvSpPr>
          <p:spPr>
            <a:xfrm>
              <a:off x="5684838" y="2882900"/>
              <a:ext cx="327025" cy="24606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_tradnl" sz="1000">
                  <a:latin typeface="+mj-lt"/>
                  <a:cs typeface="Calibri"/>
                </a:rPr>
                <a:t>2a</a:t>
              </a:r>
            </a:p>
          </p:txBody>
        </p:sp>
        <p:cxnSp>
          <p:nvCxnSpPr>
            <p:cNvPr id="36" name="Gewinkelte Verbindung 124"/>
            <p:cNvCxnSpPr>
              <a:stCxn id="25" idx="3"/>
              <a:endCxn id="10" idx="1"/>
            </p:cNvCxnSpPr>
            <p:nvPr/>
          </p:nvCxnSpPr>
          <p:spPr>
            <a:xfrm flipV="1">
              <a:off x="1849438" y="3579813"/>
              <a:ext cx="1731962" cy="1246188"/>
            </a:xfrm>
            <a:prstGeom prst="bentConnector3">
              <a:avLst>
                <a:gd name="adj1" fmla="val 50000"/>
              </a:avLst>
            </a:prstGeom>
            <a:ln w="15875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arrow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mit Pfeil 127"/>
            <p:cNvCxnSpPr/>
            <p:nvPr/>
          </p:nvCxnSpPr>
          <p:spPr>
            <a:xfrm flipH="1" flipV="1">
              <a:off x="1849438" y="4951413"/>
              <a:ext cx="1722437" cy="6350"/>
            </a:xfrm>
            <a:prstGeom prst="straightConnector1">
              <a:avLst/>
            </a:prstGeom>
            <a:ln w="15875">
              <a:solidFill>
                <a:schemeClr val="tx1">
                  <a:lumMod val="65000"/>
                  <a:lumOff val="35000"/>
                </a:schemeClr>
              </a:solidFill>
              <a:tailEnd type="arrow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winkelte Verbindung 130"/>
            <p:cNvCxnSpPr>
              <a:stCxn id="11" idx="3"/>
              <a:endCxn id="12" idx="4"/>
            </p:cNvCxnSpPr>
            <p:nvPr/>
          </p:nvCxnSpPr>
          <p:spPr>
            <a:xfrm flipV="1">
              <a:off x="4868863" y="4652963"/>
              <a:ext cx="1358900" cy="180975"/>
            </a:xfrm>
            <a:prstGeom prst="bentConnector2">
              <a:avLst/>
            </a:prstGeom>
            <a:ln w="15875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arrow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winkelte Verbindung 133"/>
            <p:cNvCxnSpPr>
              <a:stCxn id="12" idx="0"/>
              <a:endCxn id="10" idx="3"/>
            </p:cNvCxnSpPr>
            <p:nvPr/>
          </p:nvCxnSpPr>
          <p:spPr>
            <a:xfrm rot="16200000" flipV="1">
              <a:off x="5375275" y="3081338"/>
              <a:ext cx="354013" cy="1350963"/>
            </a:xfrm>
            <a:prstGeom prst="bentConnector2">
              <a:avLst/>
            </a:prstGeom>
            <a:ln w="15875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arrow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136"/>
            <p:cNvSpPr/>
            <p:nvPr/>
          </p:nvSpPr>
          <p:spPr>
            <a:xfrm>
              <a:off x="3333750" y="4076701"/>
              <a:ext cx="215900" cy="2159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 sz="1000">
                <a:latin typeface="+mj-lt"/>
                <a:cs typeface="Calibri"/>
              </a:endParaRPr>
            </a:p>
          </p:txBody>
        </p:sp>
        <p:sp>
          <p:nvSpPr>
            <p:cNvPr id="41" name="Rechteck 137"/>
            <p:cNvSpPr/>
            <p:nvPr/>
          </p:nvSpPr>
          <p:spPr>
            <a:xfrm>
              <a:off x="3308350" y="4035426"/>
              <a:ext cx="255588" cy="24606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_tradnl" sz="1000">
                  <a:latin typeface="+mj-lt"/>
                  <a:cs typeface="Calibri"/>
                </a:rPr>
                <a:t>3</a:t>
              </a:r>
            </a:p>
          </p:txBody>
        </p:sp>
        <p:sp>
          <p:nvSpPr>
            <p:cNvPr id="42" name="Oval 138"/>
            <p:cNvSpPr/>
            <p:nvPr/>
          </p:nvSpPr>
          <p:spPr>
            <a:xfrm>
              <a:off x="5461000" y="4406901"/>
              <a:ext cx="215900" cy="2159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 sz="1000">
                <a:latin typeface="+mj-lt"/>
                <a:cs typeface="Calibri"/>
              </a:endParaRPr>
            </a:p>
          </p:txBody>
        </p:sp>
        <p:sp>
          <p:nvSpPr>
            <p:cNvPr id="43" name="Rechteck 139"/>
            <p:cNvSpPr/>
            <p:nvPr/>
          </p:nvSpPr>
          <p:spPr>
            <a:xfrm>
              <a:off x="5435600" y="4365626"/>
              <a:ext cx="261938" cy="24606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_tradnl" sz="1000">
                  <a:latin typeface="+mj-lt"/>
                  <a:cs typeface="Calibri"/>
                </a:rPr>
                <a:t>4</a:t>
              </a:r>
            </a:p>
          </p:txBody>
        </p:sp>
        <p:sp>
          <p:nvSpPr>
            <p:cNvPr id="44" name="Textfeld 142"/>
            <p:cNvSpPr txBox="1">
              <a:spLocks noChangeArrowheads="1"/>
            </p:cNvSpPr>
            <p:nvPr/>
          </p:nvSpPr>
          <p:spPr bwMode="auto">
            <a:xfrm>
              <a:off x="1908175" y="4911725"/>
              <a:ext cx="1671638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2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2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2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ts val="538"/>
                </a:spcAft>
                <a:buFont typeface="Arial" charset="0"/>
                <a:buChar char="‒"/>
                <a:defRPr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ts val="538"/>
                </a:spcAft>
                <a:buFont typeface="Arial" charset="0"/>
                <a:defRPr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ts val="538"/>
                </a:spcAft>
                <a:buFont typeface="Arial" charset="0"/>
                <a:buChar char="‒"/>
                <a:defRPr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ts val="538"/>
                </a:spcAft>
                <a:buFont typeface="Arial" charset="0"/>
                <a:defRPr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s-ES_tradnl" sz="1000">
                  <a:solidFill>
                    <a:schemeClr val="tx1"/>
                  </a:solidFill>
                </a:rPr>
                <a:t>pago de póliza</a:t>
              </a:r>
            </a:p>
          </p:txBody>
        </p:sp>
        <p:sp>
          <p:nvSpPr>
            <p:cNvPr id="45" name="Oval 143"/>
            <p:cNvSpPr/>
            <p:nvPr/>
          </p:nvSpPr>
          <p:spPr>
            <a:xfrm>
              <a:off x="5461000" y="3614738"/>
              <a:ext cx="215900" cy="2159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 sz="1000">
                <a:latin typeface="+mj-lt"/>
                <a:cs typeface="Calibri"/>
              </a:endParaRPr>
            </a:p>
          </p:txBody>
        </p:sp>
        <p:sp>
          <p:nvSpPr>
            <p:cNvPr id="46" name="Rechteck 144"/>
            <p:cNvSpPr/>
            <p:nvPr/>
          </p:nvSpPr>
          <p:spPr>
            <a:xfrm>
              <a:off x="5435600" y="3573463"/>
              <a:ext cx="257175" cy="24606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_tradnl" sz="1000">
                  <a:latin typeface="+mj-lt"/>
                  <a:cs typeface="Calibri"/>
                </a:rPr>
                <a:t>5</a:t>
              </a:r>
            </a:p>
          </p:txBody>
        </p:sp>
        <p:sp>
          <p:nvSpPr>
            <p:cNvPr id="47" name="Oval 145"/>
            <p:cNvSpPr/>
            <p:nvPr/>
          </p:nvSpPr>
          <p:spPr>
            <a:xfrm>
              <a:off x="2581275" y="5157788"/>
              <a:ext cx="215900" cy="2159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 sz="1000">
                <a:latin typeface="+mj-lt"/>
                <a:cs typeface="Calibri"/>
              </a:endParaRPr>
            </a:p>
          </p:txBody>
        </p:sp>
        <p:sp>
          <p:nvSpPr>
            <p:cNvPr id="48" name="Rechteck 146"/>
            <p:cNvSpPr>
              <a:spLocks noChangeArrowheads="1"/>
            </p:cNvSpPr>
            <p:nvPr/>
          </p:nvSpPr>
          <p:spPr bwMode="auto">
            <a:xfrm>
              <a:off x="2555875" y="5114925"/>
              <a:ext cx="284163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s-ES_tradnl" sz="1000"/>
                <a:t>2‘</a:t>
              </a:r>
            </a:p>
          </p:txBody>
        </p:sp>
        <p:sp>
          <p:nvSpPr>
            <p:cNvPr id="49" name="Textfeld 150"/>
            <p:cNvSpPr txBox="1">
              <a:spLocks noChangeArrowheads="1"/>
            </p:cNvSpPr>
            <p:nvPr/>
          </p:nvSpPr>
          <p:spPr bwMode="auto">
            <a:xfrm>
              <a:off x="755650" y="5013325"/>
              <a:ext cx="1152525" cy="554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2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2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2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ts val="538"/>
                </a:spcAft>
                <a:buFont typeface="Arial" charset="0"/>
                <a:buChar char="‒"/>
                <a:defRPr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ts val="538"/>
                </a:spcAft>
                <a:buFont typeface="Arial" charset="0"/>
                <a:defRPr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ts val="538"/>
                </a:spcAft>
                <a:buFont typeface="Arial" charset="0"/>
                <a:buChar char="‒"/>
                <a:defRPr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ts val="538"/>
                </a:spcAft>
                <a:buFont typeface="Arial" charset="0"/>
                <a:defRPr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s-ES_tradnl" sz="1000">
                  <a:solidFill>
                    <a:schemeClr val="tx1"/>
                  </a:solidFill>
                </a:rPr>
                <a:t>Instrumento externo a Bandesal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208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Tecnologías Seleccionadas</a:t>
            </a:r>
            <a:endParaRPr lang="es-ES" dirty="0"/>
          </a:p>
        </p:txBody>
      </p:sp>
      <p:pic>
        <p:nvPicPr>
          <p:cNvPr id="3" name="Imagen 2" descr="tecnologias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50" y="1197610"/>
            <a:ext cx="7329782" cy="566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56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Financiamiento</a:t>
            </a:r>
            <a:endParaRPr lang="es-ES" dirty="0"/>
          </a:p>
        </p:txBody>
      </p:sp>
      <p:graphicFrame>
        <p:nvGraphicFramePr>
          <p:cNvPr id="5" name="Diagramm 7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108002"/>
              </p:ext>
            </p:extLst>
          </p:nvPr>
        </p:nvGraphicFramePr>
        <p:xfrm>
          <a:off x="900113" y="3606620"/>
          <a:ext cx="777634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310640"/>
              </p:ext>
            </p:extLst>
          </p:nvPr>
        </p:nvGraphicFramePr>
        <p:xfrm>
          <a:off x="5292725" y="1446033"/>
          <a:ext cx="3302000" cy="1649413"/>
        </p:xfrm>
        <a:graphic>
          <a:graphicData uri="http://schemas.openxmlformats.org/drawingml/2006/table">
            <a:tbl>
              <a:tblPr/>
              <a:tblGrid>
                <a:gridCol w="2197100"/>
                <a:gridCol w="1104900"/>
              </a:tblGrid>
              <a:tr h="317500">
                <a:tc>
                  <a:txBody>
                    <a:bodyPr/>
                    <a:lstStyle/>
                    <a:p>
                      <a:pPr marL="0" marR="0" lvl="0" indent="0" algn="ctr" defTabSz="81915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13509C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Variables</a:t>
                      </a:r>
                    </a:p>
                  </a:txBody>
                  <a:tcPr marL="12700" marR="12700" marT="12707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2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915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13509C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Valor</a:t>
                      </a:r>
                    </a:p>
                  </a:txBody>
                  <a:tcPr marL="12700" marR="12700" marT="12707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2E6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81915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TIR (6 años)</a:t>
                      </a:r>
                    </a:p>
                  </a:txBody>
                  <a:tcPr marL="12700" marR="12700" marT="12707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915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15.83%</a:t>
                      </a:r>
                    </a:p>
                  </a:txBody>
                  <a:tcPr marL="12700" marR="12700" marT="12707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81915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VPN (6 años)</a:t>
                      </a:r>
                    </a:p>
                  </a:txBody>
                  <a:tcPr marL="12700" marR="12700" marT="12707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915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14,221</a:t>
                      </a:r>
                    </a:p>
                  </a:txBody>
                  <a:tcPr marL="12700" marR="12700" marT="12707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81915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Payback</a:t>
                      </a:r>
                    </a:p>
                  </a:txBody>
                  <a:tcPr marL="12700" marR="12700" marT="12707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915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5 </a:t>
                      </a:r>
                    </a:p>
                  </a:txBody>
                  <a:tcPr marL="12700" marR="12700" marT="12707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81915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Reducción de emisiones </a:t>
                      </a:r>
                    </a:p>
                    <a:p>
                      <a:pPr marL="0" marR="0" lvl="0" indent="0" algn="l" defTabSz="81915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(TonCO</a:t>
                      </a:r>
                      <a:r>
                        <a:rPr kumimoji="0" lang="es-ES_tradnl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r>
                        <a:rPr kumimoji="0" lang="es-ES_tradn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por año)</a:t>
                      </a:r>
                    </a:p>
                  </a:txBody>
                  <a:tcPr marL="12700" marR="12700" marT="12707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915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1,005 </a:t>
                      </a:r>
                    </a:p>
                  </a:txBody>
                  <a:tcPr marL="12700" marR="12700" marT="12707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le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216771"/>
              </p:ext>
            </p:extLst>
          </p:nvPr>
        </p:nvGraphicFramePr>
        <p:xfrm>
          <a:off x="900113" y="1446033"/>
          <a:ext cx="3878262" cy="1270000"/>
        </p:xfrm>
        <a:graphic>
          <a:graphicData uri="http://schemas.openxmlformats.org/drawingml/2006/table">
            <a:tbl>
              <a:tblPr/>
              <a:tblGrid>
                <a:gridCol w="2663825"/>
                <a:gridCol w="1214437"/>
              </a:tblGrid>
              <a:tr h="317500">
                <a:tc>
                  <a:txBody>
                    <a:bodyPr/>
                    <a:lstStyle/>
                    <a:p>
                      <a:pPr marL="0" marR="0" lvl="0" indent="0" algn="ctr" defTabSz="81915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13509C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Aire acondicionado</a:t>
                      </a:r>
                    </a:p>
                  </a:txBody>
                  <a:tcPr marL="12701" marR="12701" marT="12700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2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915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600" b="1" i="1" u="none" strike="noStrike" cap="none" normalizeH="0" baseline="0" dirty="0">
                        <a:ln>
                          <a:noFill/>
                        </a:ln>
                        <a:solidFill>
                          <a:srgbClr val="13509C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1" marR="12701" marT="12700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2E6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81915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Inversión total  (inc. Seguro y validación)</a:t>
                      </a:r>
                    </a:p>
                  </a:txBody>
                  <a:tcPr marL="12701" marR="12701" marT="12700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915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USD 91,434</a:t>
                      </a:r>
                    </a:p>
                  </a:txBody>
                  <a:tcPr marL="12701" marR="12701" marT="12700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81915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Financiamiento</a:t>
                      </a:r>
                    </a:p>
                  </a:txBody>
                  <a:tcPr marL="12701" marR="12701" marT="12700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915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80%</a:t>
                      </a:r>
                    </a:p>
                  </a:txBody>
                  <a:tcPr marL="12701" marR="12701" marT="12700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81915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Periodo financiamiento</a:t>
                      </a:r>
                    </a:p>
                  </a:txBody>
                  <a:tcPr marL="12701" marR="12701" marT="12700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915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5 años</a:t>
                      </a:r>
                    </a:p>
                  </a:txBody>
                  <a:tcPr marL="12701" marR="12701" marT="12700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684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52450"/>
            <a:ext cx="8041823" cy="645160"/>
          </a:xfrm>
        </p:spPr>
        <p:txBody>
          <a:bodyPr>
            <a:normAutofit/>
          </a:bodyPr>
          <a:lstStyle/>
          <a:p>
            <a:r>
              <a:rPr lang="es-ES" dirty="0" smtClean="0"/>
              <a:t>Segmentos Seleccionados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387067"/>
            <a:ext cx="8229600" cy="4829314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Edificios</a:t>
            </a:r>
          </a:p>
          <a:p>
            <a:pPr lvl="1" algn="just"/>
            <a:r>
              <a:rPr lang="es-ES" dirty="0"/>
              <a:t>Hospitales privados </a:t>
            </a:r>
          </a:p>
          <a:p>
            <a:pPr lvl="1" algn="just"/>
            <a:r>
              <a:rPr lang="es-ES" dirty="0"/>
              <a:t>Oficinas (BANCA) </a:t>
            </a:r>
          </a:p>
          <a:p>
            <a:pPr lvl="1" algn="just"/>
            <a:r>
              <a:rPr lang="es-ES" dirty="0"/>
              <a:t>Oficinas (Hoteles)   </a:t>
            </a:r>
          </a:p>
          <a:p>
            <a:pPr algn="just"/>
            <a:r>
              <a:rPr lang="es-ES" dirty="0" smtClean="0"/>
              <a:t>PYME</a:t>
            </a:r>
          </a:p>
          <a:p>
            <a:pPr lvl="1" algn="just"/>
            <a:r>
              <a:rPr lang="es-ES" dirty="0"/>
              <a:t>Industria de plástico </a:t>
            </a:r>
          </a:p>
          <a:p>
            <a:pPr lvl="1" algn="just"/>
            <a:r>
              <a:rPr lang="es-ES" dirty="0"/>
              <a:t>Farmacéutica </a:t>
            </a:r>
          </a:p>
          <a:p>
            <a:pPr lvl="1" algn="just"/>
            <a:r>
              <a:rPr lang="es-ES" dirty="0"/>
              <a:t>Productos alimenticios elaborados </a:t>
            </a:r>
            <a:endParaRPr lang="es-ES" sz="2000" dirty="0"/>
          </a:p>
          <a:p>
            <a:pPr algn="just"/>
            <a:r>
              <a:rPr lang="es-ES" dirty="0" smtClean="0"/>
              <a:t>Gran Industria</a:t>
            </a:r>
          </a:p>
          <a:p>
            <a:pPr lvl="1" algn="just"/>
            <a:r>
              <a:rPr lang="es-ES" dirty="0"/>
              <a:t>Productos lácteos </a:t>
            </a:r>
          </a:p>
          <a:p>
            <a:pPr lvl="1" algn="just"/>
            <a:r>
              <a:rPr lang="es-ES" dirty="0"/>
              <a:t>Industria de plástico </a:t>
            </a:r>
          </a:p>
          <a:p>
            <a:pPr lvl="1" algn="just"/>
            <a:r>
              <a:rPr lang="es-ES" dirty="0"/>
              <a:t>Bebidas </a:t>
            </a:r>
          </a:p>
          <a:p>
            <a:pPr algn="just"/>
            <a:endParaRPr lang="es-ES" dirty="0"/>
          </a:p>
        </p:txBody>
      </p:sp>
      <p:pic>
        <p:nvPicPr>
          <p:cNvPr id="4" name="Imagen 3" descr="VECTORES-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959" y="2086927"/>
            <a:ext cx="4114304" cy="317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04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552450"/>
            <a:ext cx="7802040" cy="645160"/>
          </a:xfrm>
        </p:spPr>
        <p:txBody>
          <a:bodyPr>
            <a:normAutofit/>
          </a:bodyPr>
          <a:lstStyle/>
          <a:p>
            <a:r>
              <a:rPr lang="es-ES" dirty="0" smtClean="0"/>
              <a:t>Contrato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1" y="1705064"/>
            <a:ext cx="5483225" cy="1795374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s-ES" dirty="0"/>
              <a:t>Contrato Proveedor – Cliente, se enfoca en negociar “ahorros“</a:t>
            </a:r>
          </a:p>
          <a:p>
            <a:pPr algn="just"/>
            <a:r>
              <a:rPr lang="es-ES" dirty="0"/>
              <a:t>Contrato llave en mano con clausulas de garantía</a:t>
            </a:r>
          </a:p>
          <a:p>
            <a:pPr algn="just"/>
            <a:r>
              <a:rPr lang="es-ES" dirty="0"/>
              <a:t>Proveedor responsable de alcanzar “ahorros prometidos” de lo contrario debe compensar a Cliente por los daños</a:t>
            </a:r>
          </a:p>
          <a:p>
            <a:pPr algn="just"/>
            <a:r>
              <a:rPr lang="es-ES" dirty="0"/>
              <a:t>Responsabilidad de mantenimiento, monitoreo y reporte</a:t>
            </a:r>
          </a:p>
          <a:p>
            <a:pPr algn="just"/>
            <a:r>
              <a:rPr lang="es-ES" dirty="0"/>
              <a:t>Se crea retención que garantiza un porcentaje de los </a:t>
            </a:r>
            <a:r>
              <a:rPr lang="es-ES" dirty="0" smtClean="0"/>
              <a:t>ahorros</a:t>
            </a:r>
            <a:endParaRPr lang="es-ES" dirty="0"/>
          </a:p>
        </p:txBody>
      </p:sp>
      <p:graphicFrame>
        <p:nvGraphicFramePr>
          <p:cNvPr id="5" name="Diagramm 28"/>
          <p:cNvGraphicFramePr>
            <a:graphicFrameLocks/>
          </p:cNvGraphicFramePr>
          <p:nvPr/>
        </p:nvGraphicFramePr>
        <p:xfrm>
          <a:off x="6405563" y="2657475"/>
          <a:ext cx="2320925" cy="191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r:id="rId4" imgW="2322384" imgH="1920081" progId="Excel.Chart.8">
                  <p:embed/>
                </p:oleObj>
              </mc:Choice>
              <mc:Fallback>
                <p:oleObj r:id="rId4" imgW="2322384" imgH="1920081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5563" y="2657475"/>
                        <a:ext cx="2320925" cy="191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6"/>
          <p:cNvSpPr/>
          <p:nvPr/>
        </p:nvSpPr>
        <p:spPr>
          <a:xfrm>
            <a:off x="2241550" y="6156325"/>
            <a:ext cx="433388" cy="431800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7" name="Foliennummernplatzhalter 4"/>
          <p:cNvSpPr txBox="1">
            <a:spLocks/>
          </p:cNvSpPr>
          <p:nvPr/>
        </p:nvSpPr>
        <p:spPr bwMode="auto">
          <a:xfrm>
            <a:off x="415925" y="6554788"/>
            <a:ext cx="2825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marL="0" algn="l" defTabSz="457200" rtl="0" eaLnBrk="1" latinLnBrk="0" hangingPunct="1">
              <a:defRPr sz="2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latinLnBrk="0" hangingPunct="1">
              <a:defRPr sz="2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1143000" indent="-228600" algn="l" defTabSz="457200" rtl="0" eaLnBrk="1" latinLnBrk="0" hangingPunct="1">
              <a:defRPr sz="2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600200" indent="-228600" algn="l" defTabSz="457200" rtl="0" eaLnBrk="1" latinLnBrk="0" hangingPunct="1">
              <a:defRPr sz="1800" kern="1200">
                <a:solidFill>
                  <a:schemeClr val="tx2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2057400" indent="-228600" algn="l" defTabSz="457200" rtl="0" eaLnBrk="1" latinLnBrk="0" hangingPunct="1">
              <a:defRPr sz="1800" kern="1200">
                <a:solidFill>
                  <a:schemeClr val="tx2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ts val="538"/>
              </a:spcAft>
              <a:buFont typeface="Arial" charset="0"/>
              <a:buChar char="‒"/>
              <a:defRPr sz="1800" kern="1200">
                <a:solidFill>
                  <a:schemeClr val="tx2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ts val="538"/>
              </a:spcAft>
              <a:buFont typeface="Arial" charset="0"/>
              <a:defRPr sz="1800" kern="1200">
                <a:solidFill>
                  <a:schemeClr val="tx2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ts val="538"/>
              </a:spcAft>
              <a:buFont typeface="Arial" charset="0"/>
              <a:buChar char="‒"/>
              <a:defRPr sz="1800" kern="1200">
                <a:solidFill>
                  <a:schemeClr val="tx2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ts val="538"/>
              </a:spcAft>
              <a:buFont typeface="Arial" charset="0"/>
              <a:defRPr sz="1800" kern="1200">
                <a:solidFill>
                  <a:schemeClr val="tx2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fld id="{FF32BE66-90FF-D34A-A3F1-CD844A9B3A13}" type="slidenum">
              <a:rPr lang="en-US" sz="900" smtClean="0">
                <a:cs typeface="Arial" charset="0"/>
              </a:rPr>
              <a:pPr/>
              <a:t>15</a:t>
            </a:fld>
            <a:endParaRPr lang="en-US" sz="900">
              <a:cs typeface="Arial" charset="0"/>
            </a:endParaRPr>
          </a:p>
        </p:txBody>
      </p:sp>
      <p:cxnSp>
        <p:nvCxnSpPr>
          <p:cNvPr id="8" name="Gerade Verbindung mit Pfeil 80"/>
          <p:cNvCxnSpPr/>
          <p:nvPr/>
        </p:nvCxnSpPr>
        <p:spPr>
          <a:xfrm flipV="1">
            <a:off x="1331913" y="4581525"/>
            <a:ext cx="0" cy="647700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1"/>
          <p:cNvCxnSpPr/>
          <p:nvPr/>
        </p:nvCxnSpPr>
        <p:spPr>
          <a:xfrm flipV="1">
            <a:off x="1331913" y="5229225"/>
            <a:ext cx="5256212" cy="7938"/>
          </a:xfrm>
          <a:prstGeom prst="straightConnector1">
            <a:avLst/>
          </a:prstGeom>
          <a:ln w="19050">
            <a:solidFill>
              <a:srgbClr val="40404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hteck 82"/>
          <p:cNvSpPr>
            <a:spLocks noChangeArrowheads="1"/>
          </p:cNvSpPr>
          <p:nvPr/>
        </p:nvSpPr>
        <p:spPr bwMode="auto">
          <a:xfrm>
            <a:off x="971550" y="4868863"/>
            <a:ext cx="284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_tradnl" sz="1400"/>
              <a:t>$</a:t>
            </a:r>
          </a:p>
        </p:txBody>
      </p:sp>
      <p:sp>
        <p:nvSpPr>
          <p:cNvPr id="11" name="Rechteck 83"/>
          <p:cNvSpPr>
            <a:spLocks noChangeArrowheads="1"/>
          </p:cNvSpPr>
          <p:nvPr/>
        </p:nvSpPr>
        <p:spPr bwMode="auto">
          <a:xfrm>
            <a:off x="6659563" y="5084763"/>
            <a:ext cx="5492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_tradnl" sz="1200"/>
              <a:t>Años</a:t>
            </a:r>
          </a:p>
        </p:txBody>
      </p:sp>
      <p:sp>
        <p:nvSpPr>
          <p:cNvPr id="12" name="Rechteck 88"/>
          <p:cNvSpPr/>
          <p:nvPr/>
        </p:nvSpPr>
        <p:spPr>
          <a:xfrm>
            <a:off x="2195513" y="4797425"/>
            <a:ext cx="288925" cy="431800"/>
          </a:xfrm>
          <a:prstGeom prst="rect">
            <a:avLst/>
          </a:prstGeom>
          <a:solidFill>
            <a:srgbClr val="629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3" name="Rechteck 89"/>
          <p:cNvSpPr/>
          <p:nvPr/>
        </p:nvSpPr>
        <p:spPr>
          <a:xfrm>
            <a:off x="5003800" y="4797425"/>
            <a:ext cx="288925" cy="431800"/>
          </a:xfrm>
          <a:prstGeom prst="rect">
            <a:avLst/>
          </a:prstGeom>
          <a:solidFill>
            <a:srgbClr val="629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4" name="Rechteck 92"/>
          <p:cNvSpPr/>
          <p:nvPr/>
        </p:nvSpPr>
        <p:spPr>
          <a:xfrm>
            <a:off x="2195513" y="4508500"/>
            <a:ext cx="288925" cy="720725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5" name="Rechteck 93"/>
          <p:cNvSpPr/>
          <p:nvPr/>
        </p:nvSpPr>
        <p:spPr>
          <a:xfrm>
            <a:off x="5003800" y="4508500"/>
            <a:ext cx="288925" cy="720725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6" name="Rechteck 126"/>
          <p:cNvSpPr>
            <a:spLocks noChangeArrowheads="1"/>
          </p:cNvSpPr>
          <p:nvPr/>
        </p:nvSpPr>
        <p:spPr bwMode="auto">
          <a:xfrm>
            <a:off x="1730375" y="5229225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_tradnl" sz="1400"/>
              <a:t>Caso 1</a:t>
            </a:r>
          </a:p>
        </p:txBody>
      </p:sp>
      <p:sp>
        <p:nvSpPr>
          <p:cNvPr id="17" name="Rechteck 127"/>
          <p:cNvSpPr>
            <a:spLocks noChangeArrowheads="1"/>
          </p:cNvSpPr>
          <p:nvPr/>
        </p:nvSpPr>
        <p:spPr bwMode="auto">
          <a:xfrm>
            <a:off x="4643438" y="5229225"/>
            <a:ext cx="754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_tradnl" sz="1400"/>
              <a:t>Caso 2</a:t>
            </a:r>
          </a:p>
        </p:txBody>
      </p:sp>
      <p:sp>
        <p:nvSpPr>
          <p:cNvPr id="18" name="Oval 137"/>
          <p:cNvSpPr/>
          <p:nvPr/>
        </p:nvSpPr>
        <p:spPr>
          <a:xfrm>
            <a:off x="1797050" y="4589463"/>
            <a:ext cx="73025" cy="71437"/>
          </a:xfrm>
          <a:prstGeom prst="ellipse">
            <a:avLst/>
          </a:prstGeom>
          <a:solidFill>
            <a:srgbClr val="629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cxnSp>
        <p:nvCxnSpPr>
          <p:cNvPr id="19" name="Gewinkelte Verbindung 138"/>
          <p:cNvCxnSpPr>
            <a:endCxn id="12" idx="1"/>
          </p:cNvCxnSpPr>
          <p:nvPr/>
        </p:nvCxnSpPr>
        <p:spPr>
          <a:xfrm>
            <a:off x="1835150" y="4652963"/>
            <a:ext cx="360363" cy="360362"/>
          </a:xfrm>
          <a:prstGeom prst="bentConnector3">
            <a:avLst>
              <a:gd name="adj1" fmla="val 50000"/>
            </a:avLst>
          </a:prstGeom>
          <a:ln w="19050">
            <a:solidFill>
              <a:srgbClr val="3366FF"/>
            </a:solidFill>
            <a:prstDash val="solid"/>
            <a:tailEnd type="stealth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hteck 143"/>
          <p:cNvSpPr>
            <a:spLocks noChangeArrowheads="1"/>
          </p:cNvSpPr>
          <p:nvPr/>
        </p:nvSpPr>
        <p:spPr bwMode="auto">
          <a:xfrm>
            <a:off x="1425575" y="5661025"/>
            <a:ext cx="2522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_tradnl" sz="1000" b="1">
                <a:solidFill>
                  <a:srgbClr val="404040"/>
                </a:solidFill>
              </a:rPr>
              <a:t>Ahorro alcanzado </a:t>
            </a:r>
            <a:r>
              <a:rPr lang="es-ES_tradnl" sz="1000" b="1">
                <a:solidFill>
                  <a:srgbClr val="2D6823"/>
                </a:solidFill>
              </a:rPr>
              <a:t>≥</a:t>
            </a:r>
            <a:r>
              <a:rPr lang="es-ES_tradnl" sz="1000" b="1">
                <a:solidFill>
                  <a:srgbClr val="404040"/>
                </a:solidFill>
              </a:rPr>
              <a:t> ahorro prometido</a:t>
            </a:r>
          </a:p>
          <a:p>
            <a:r>
              <a:rPr lang="es-ES_tradnl" sz="1000" b="1">
                <a:solidFill>
                  <a:srgbClr val="404040"/>
                </a:solidFill>
              </a:rPr>
              <a:t>El Proveedor recibe la retención  </a:t>
            </a:r>
            <a:endParaRPr lang="de-DE" sz="1000" b="1"/>
          </a:p>
        </p:txBody>
      </p:sp>
      <p:sp>
        <p:nvSpPr>
          <p:cNvPr id="21" name="Rechteck 146"/>
          <p:cNvSpPr/>
          <p:nvPr/>
        </p:nvSpPr>
        <p:spPr>
          <a:xfrm>
            <a:off x="1322388" y="4208463"/>
            <a:ext cx="936625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Promesa de ahorro</a:t>
            </a:r>
            <a:endParaRPr lang="de-DE" sz="900" dirty="0"/>
          </a:p>
        </p:txBody>
      </p:sp>
      <p:sp>
        <p:nvSpPr>
          <p:cNvPr id="22" name="Rechteck 148"/>
          <p:cNvSpPr/>
          <p:nvPr/>
        </p:nvSpPr>
        <p:spPr>
          <a:xfrm>
            <a:off x="2555875" y="4652963"/>
            <a:ext cx="287338" cy="57626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23" name="Rechteck 5"/>
          <p:cNvSpPr>
            <a:spLocks noChangeArrowheads="1"/>
          </p:cNvSpPr>
          <p:nvPr/>
        </p:nvSpPr>
        <p:spPr bwMode="auto">
          <a:xfrm>
            <a:off x="2268538" y="6165850"/>
            <a:ext cx="414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/>
              <a:t>✓</a:t>
            </a:r>
          </a:p>
        </p:txBody>
      </p:sp>
      <p:sp>
        <p:nvSpPr>
          <p:cNvPr id="24" name="Oval 149"/>
          <p:cNvSpPr/>
          <p:nvPr/>
        </p:nvSpPr>
        <p:spPr>
          <a:xfrm>
            <a:off x="5207000" y="6156325"/>
            <a:ext cx="431800" cy="4318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25" name="Rechteck 150"/>
          <p:cNvSpPr>
            <a:spLocks noChangeArrowheads="1"/>
          </p:cNvSpPr>
          <p:nvPr/>
        </p:nvSpPr>
        <p:spPr bwMode="auto">
          <a:xfrm>
            <a:off x="5292725" y="6165850"/>
            <a:ext cx="300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/>
              <a:t>x</a:t>
            </a:r>
          </a:p>
        </p:txBody>
      </p:sp>
      <p:sp>
        <p:nvSpPr>
          <p:cNvPr id="26" name="Rechteck 151"/>
          <p:cNvSpPr/>
          <p:nvPr/>
        </p:nvSpPr>
        <p:spPr>
          <a:xfrm>
            <a:off x="5364163" y="5080000"/>
            <a:ext cx="287337" cy="14922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27" name="Rechteck 152"/>
          <p:cNvSpPr>
            <a:spLocks noChangeArrowheads="1"/>
          </p:cNvSpPr>
          <p:nvPr/>
        </p:nvSpPr>
        <p:spPr bwMode="auto">
          <a:xfrm>
            <a:off x="4140200" y="5661025"/>
            <a:ext cx="3668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_tradnl" sz="1000" b="1" dirty="0">
                <a:solidFill>
                  <a:srgbClr val="404040"/>
                </a:solidFill>
              </a:rPr>
              <a:t>Ahorro alcanzado </a:t>
            </a:r>
            <a:r>
              <a:rPr lang="es-ES_tradnl" sz="1000" b="1" dirty="0">
                <a:solidFill>
                  <a:srgbClr val="FF0000"/>
                </a:solidFill>
              </a:rPr>
              <a:t>&lt;</a:t>
            </a:r>
            <a:r>
              <a:rPr lang="es-ES_tradnl" sz="1000" b="1" dirty="0">
                <a:solidFill>
                  <a:srgbClr val="404040"/>
                </a:solidFill>
              </a:rPr>
              <a:t> ahorro prometido</a:t>
            </a:r>
          </a:p>
          <a:p>
            <a:r>
              <a:rPr lang="es-ES_tradnl" sz="1000" b="1" dirty="0">
                <a:solidFill>
                  <a:srgbClr val="404040"/>
                </a:solidFill>
              </a:rPr>
              <a:t>La retención se usa para compensar al Cliente por daño.  </a:t>
            </a:r>
            <a:endParaRPr lang="de-DE" sz="1000" b="1" dirty="0">
              <a:solidFill>
                <a:srgbClr val="404040"/>
              </a:solidFill>
            </a:endParaRPr>
          </a:p>
        </p:txBody>
      </p:sp>
      <p:cxnSp>
        <p:nvCxnSpPr>
          <p:cNvPr id="28" name="Gerade Verbindung mit Pfeil 159"/>
          <p:cNvCxnSpPr/>
          <p:nvPr/>
        </p:nvCxnSpPr>
        <p:spPr>
          <a:xfrm flipH="1" flipV="1">
            <a:off x="5448300" y="5373688"/>
            <a:ext cx="4763" cy="30162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160"/>
          <p:cNvCxnSpPr/>
          <p:nvPr/>
        </p:nvCxnSpPr>
        <p:spPr>
          <a:xfrm flipH="1" flipV="1">
            <a:off x="2555875" y="5373688"/>
            <a:ext cx="4763" cy="30162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hteck 161"/>
          <p:cNvSpPr/>
          <p:nvPr/>
        </p:nvSpPr>
        <p:spPr>
          <a:xfrm>
            <a:off x="2797175" y="4797425"/>
            <a:ext cx="936625" cy="230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ES_tradnl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Ahorro real</a:t>
            </a:r>
            <a:endParaRPr lang="de-DE" sz="900" dirty="0"/>
          </a:p>
        </p:txBody>
      </p:sp>
      <p:sp>
        <p:nvSpPr>
          <p:cNvPr id="31" name="Geschweifte Klammer rechts 163"/>
          <p:cNvSpPr/>
          <p:nvPr/>
        </p:nvSpPr>
        <p:spPr>
          <a:xfrm>
            <a:off x="5724525" y="4797425"/>
            <a:ext cx="142875" cy="287338"/>
          </a:xfrm>
          <a:prstGeom prst="rightBrace">
            <a:avLst/>
          </a:prstGeom>
          <a:ln w="19050"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32" name="Rechteck 164"/>
          <p:cNvSpPr/>
          <p:nvPr/>
        </p:nvSpPr>
        <p:spPr>
          <a:xfrm>
            <a:off x="5364163" y="4797425"/>
            <a:ext cx="287337" cy="287338"/>
          </a:xfrm>
          <a:prstGeom prst="rect">
            <a:avLst/>
          </a:prstGeom>
          <a:pattFill prst="wdUpDiag">
            <a:fgClr>
              <a:srgbClr val="FF6600"/>
            </a:fgClr>
            <a:bgClr>
              <a:prstClr val="white"/>
            </a:bgClr>
          </a:pattFill>
          <a:ln w="19050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33" name="Rechteck 22"/>
          <p:cNvSpPr>
            <a:spLocks noChangeArrowheads="1"/>
          </p:cNvSpPr>
          <p:nvPr/>
        </p:nvSpPr>
        <p:spPr bwMode="auto">
          <a:xfrm>
            <a:off x="5940425" y="4805363"/>
            <a:ext cx="15811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_tradnl" sz="1000">
                <a:solidFill>
                  <a:srgbClr val="404040"/>
                </a:solidFill>
              </a:rPr>
              <a:t>Compensación al cliente</a:t>
            </a:r>
            <a:endParaRPr lang="de-DE" sz="1000"/>
          </a:p>
        </p:txBody>
      </p:sp>
      <p:sp>
        <p:nvSpPr>
          <p:cNvPr id="34" name="Rechteck 166"/>
          <p:cNvSpPr>
            <a:spLocks noChangeArrowheads="1"/>
          </p:cNvSpPr>
          <p:nvPr/>
        </p:nvSpPr>
        <p:spPr bwMode="auto">
          <a:xfrm>
            <a:off x="6372225" y="2636838"/>
            <a:ext cx="7921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_tradnl" sz="1000">
                <a:solidFill>
                  <a:srgbClr val="404040"/>
                </a:solidFill>
              </a:rPr>
              <a:t>retención</a:t>
            </a:r>
            <a:endParaRPr lang="de-DE" sz="1000"/>
          </a:p>
        </p:txBody>
      </p:sp>
      <p:cxnSp>
        <p:nvCxnSpPr>
          <p:cNvPr id="35" name="Gekrümmte Verbindung 26"/>
          <p:cNvCxnSpPr>
            <a:endCxn id="32" idx="0"/>
          </p:cNvCxnSpPr>
          <p:nvPr/>
        </p:nvCxnSpPr>
        <p:spPr>
          <a:xfrm rot="10800000" flipV="1">
            <a:off x="5508625" y="3500438"/>
            <a:ext cx="1366838" cy="1296987"/>
          </a:xfrm>
          <a:prstGeom prst="curvedConnector2">
            <a:avLst/>
          </a:prstGeom>
          <a:ln w="19050">
            <a:solidFill>
              <a:srgbClr val="FF6600"/>
            </a:solidFill>
            <a:prstDash val="dash"/>
            <a:tailEnd type="arrow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Bogen 30"/>
          <p:cNvSpPr/>
          <p:nvPr/>
        </p:nvSpPr>
        <p:spPr>
          <a:xfrm rot="16200000">
            <a:off x="6588125" y="2852738"/>
            <a:ext cx="1584325" cy="1441450"/>
          </a:xfrm>
          <a:prstGeom prst="arc">
            <a:avLst>
              <a:gd name="adj1" fmla="val 16444995"/>
              <a:gd name="adj2" fmla="val 270192"/>
            </a:avLst>
          </a:prstGeom>
          <a:ln w="19050">
            <a:solidFill>
              <a:srgbClr val="FF66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37" name="Rechteck 167"/>
          <p:cNvSpPr>
            <a:spLocks noChangeArrowheads="1"/>
          </p:cNvSpPr>
          <p:nvPr/>
        </p:nvSpPr>
        <p:spPr bwMode="auto">
          <a:xfrm rot="19329712">
            <a:off x="5330825" y="3662363"/>
            <a:ext cx="10795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_tradnl" sz="1000">
                <a:solidFill>
                  <a:srgbClr val="404040"/>
                </a:solidFill>
              </a:rPr>
              <a:t>Compensación</a:t>
            </a:r>
            <a:endParaRPr lang="de-DE" sz="1000"/>
          </a:p>
        </p:txBody>
      </p:sp>
      <p:sp>
        <p:nvSpPr>
          <p:cNvPr id="38" name="Rechteck 168"/>
          <p:cNvSpPr/>
          <p:nvPr/>
        </p:nvSpPr>
        <p:spPr>
          <a:xfrm>
            <a:off x="7092950" y="2276475"/>
            <a:ext cx="1008063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Valor total de proyecto</a:t>
            </a:r>
            <a:endParaRPr lang="de-DE" sz="1000" b="1" dirty="0"/>
          </a:p>
        </p:txBody>
      </p:sp>
      <p:sp>
        <p:nvSpPr>
          <p:cNvPr id="39" name="Abgerundetes Rechteck 31"/>
          <p:cNvSpPr/>
          <p:nvPr/>
        </p:nvSpPr>
        <p:spPr>
          <a:xfrm>
            <a:off x="6372225" y="2276475"/>
            <a:ext cx="2303463" cy="230505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40" name="Rechteck 169"/>
          <p:cNvSpPr>
            <a:spLocks noChangeArrowheads="1"/>
          </p:cNvSpPr>
          <p:nvPr/>
        </p:nvSpPr>
        <p:spPr bwMode="auto">
          <a:xfrm>
            <a:off x="7235825" y="3716338"/>
            <a:ext cx="7921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_tradnl" sz="1000">
                <a:solidFill>
                  <a:schemeClr val="bg1"/>
                </a:solidFill>
              </a:rPr>
              <a:t>Pago inicial al proveedor</a:t>
            </a:r>
            <a:endParaRPr lang="de-DE" sz="1000">
              <a:solidFill>
                <a:schemeClr val="bg1"/>
              </a:solidFill>
            </a:endParaRPr>
          </a:p>
        </p:txBody>
      </p:sp>
      <p:sp>
        <p:nvSpPr>
          <p:cNvPr id="41" name="Rechteck 170"/>
          <p:cNvSpPr/>
          <p:nvPr/>
        </p:nvSpPr>
        <p:spPr>
          <a:xfrm>
            <a:off x="2555875" y="4508500"/>
            <a:ext cx="287338" cy="720725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42" name="Rechteck 171"/>
          <p:cNvSpPr/>
          <p:nvPr/>
        </p:nvSpPr>
        <p:spPr>
          <a:xfrm>
            <a:off x="5364163" y="4508500"/>
            <a:ext cx="287337" cy="720725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913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52450"/>
            <a:ext cx="8041823" cy="645160"/>
          </a:xfrm>
        </p:spPr>
        <p:txBody>
          <a:bodyPr>
            <a:normAutofit/>
          </a:bodyPr>
          <a:lstStyle/>
          <a:p>
            <a:r>
              <a:rPr lang="es-ES" dirty="0" smtClean="0"/>
              <a:t>Seguro de Ahorro de Energía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387067"/>
            <a:ext cx="8229600" cy="2271717"/>
          </a:xfrm>
        </p:spPr>
        <p:txBody>
          <a:bodyPr>
            <a:normAutofit fontScale="77500" lnSpcReduction="20000"/>
          </a:bodyPr>
          <a:lstStyle/>
          <a:p>
            <a:r>
              <a:rPr lang="es-ES" dirty="0"/>
              <a:t>Instrumento existente adaptado (Fianza de cumplimiento -  ASESUISA Seguros / </a:t>
            </a:r>
            <a:r>
              <a:rPr lang="es-ES" dirty="0" err="1"/>
              <a:t>Swiss</a:t>
            </a:r>
            <a:r>
              <a:rPr lang="es-ES" dirty="0"/>
              <a:t> Re</a:t>
            </a:r>
            <a:r>
              <a:rPr lang="es-ES" dirty="0" smtClean="0"/>
              <a:t>).</a:t>
            </a:r>
          </a:p>
          <a:p>
            <a:endParaRPr lang="es-ES" dirty="0"/>
          </a:p>
          <a:p>
            <a:r>
              <a:rPr lang="es-ES" dirty="0"/>
              <a:t>Cubre los compromisos del proveedor hechos en contrato estándar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r>
              <a:rPr lang="es-ES" dirty="0"/>
              <a:t>En caso de que proveedor no pueda cubrir la compensación por daño al cliente, y de que la retención no sea suficiente, entonces el seguro cubre la diferencia</a:t>
            </a:r>
            <a:r>
              <a:rPr lang="es-ES" dirty="0" smtClean="0"/>
              <a:t>.</a:t>
            </a:r>
            <a:endParaRPr lang="es-ES" dirty="0"/>
          </a:p>
        </p:txBody>
      </p:sp>
      <p:cxnSp>
        <p:nvCxnSpPr>
          <p:cNvPr id="6" name="Gerade Verbindung mit Pfeil 80"/>
          <p:cNvCxnSpPr/>
          <p:nvPr/>
        </p:nvCxnSpPr>
        <p:spPr>
          <a:xfrm flipV="1">
            <a:off x="1740439" y="5141028"/>
            <a:ext cx="0" cy="647700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81"/>
          <p:cNvCxnSpPr/>
          <p:nvPr/>
        </p:nvCxnSpPr>
        <p:spPr>
          <a:xfrm flipV="1">
            <a:off x="1740439" y="5788728"/>
            <a:ext cx="5256212" cy="7938"/>
          </a:xfrm>
          <a:prstGeom prst="straightConnector1">
            <a:avLst/>
          </a:prstGeom>
          <a:ln w="19050">
            <a:solidFill>
              <a:srgbClr val="40404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hteck 82"/>
          <p:cNvSpPr>
            <a:spLocks noChangeArrowheads="1"/>
          </p:cNvSpPr>
          <p:nvPr/>
        </p:nvSpPr>
        <p:spPr bwMode="auto">
          <a:xfrm>
            <a:off x="1380076" y="5428366"/>
            <a:ext cx="284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_tradnl" sz="1400"/>
              <a:t>$</a:t>
            </a:r>
          </a:p>
        </p:txBody>
      </p:sp>
      <p:sp>
        <p:nvSpPr>
          <p:cNvPr id="9" name="Rechteck 89"/>
          <p:cNvSpPr/>
          <p:nvPr/>
        </p:nvSpPr>
        <p:spPr>
          <a:xfrm>
            <a:off x="2892964" y="4606041"/>
            <a:ext cx="647700" cy="1182687"/>
          </a:xfrm>
          <a:prstGeom prst="rect">
            <a:avLst/>
          </a:prstGeom>
          <a:solidFill>
            <a:srgbClr val="629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" name="Rechteck 93"/>
          <p:cNvSpPr/>
          <p:nvPr/>
        </p:nvSpPr>
        <p:spPr>
          <a:xfrm>
            <a:off x="2892964" y="3844041"/>
            <a:ext cx="647700" cy="1944687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Rechteck 127"/>
          <p:cNvSpPr>
            <a:spLocks noChangeArrowheads="1"/>
          </p:cNvSpPr>
          <p:nvPr/>
        </p:nvSpPr>
        <p:spPr bwMode="auto">
          <a:xfrm>
            <a:off x="3396201" y="5788728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_tradnl" sz="1400"/>
              <a:t>Caso 3</a:t>
            </a:r>
          </a:p>
        </p:txBody>
      </p:sp>
      <p:sp>
        <p:nvSpPr>
          <p:cNvPr id="12" name="Oval 149"/>
          <p:cNvSpPr/>
          <p:nvPr/>
        </p:nvSpPr>
        <p:spPr>
          <a:xfrm>
            <a:off x="5772689" y="6076066"/>
            <a:ext cx="431800" cy="43338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" name="Rechteck 150"/>
          <p:cNvSpPr>
            <a:spLocks noChangeArrowheads="1"/>
          </p:cNvSpPr>
          <p:nvPr/>
        </p:nvSpPr>
        <p:spPr bwMode="auto">
          <a:xfrm>
            <a:off x="5844126" y="6076066"/>
            <a:ext cx="300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/>
              <a:t>x</a:t>
            </a:r>
          </a:p>
        </p:txBody>
      </p:sp>
      <p:sp>
        <p:nvSpPr>
          <p:cNvPr id="14" name="Rechteck 151"/>
          <p:cNvSpPr/>
          <p:nvPr/>
        </p:nvSpPr>
        <p:spPr>
          <a:xfrm flipV="1">
            <a:off x="3756564" y="5461703"/>
            <a:ext cx="647700" cy="32702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" name="Rechteck 152"/>
          <p:cNvSpPr>
            <a:spLocks noChangeArrowheads="1"/>
          </p:cNvSpPr>
          <p:nvPr/>
        </p:nvSpPr>
        <p:spPr bwMode="auto">
          <a:xfrm>
            <a:off x="1956339" y="6076066"/>
            <a:ext cx="3668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_tradnl" sz="1000" b="1">
                <a:solidFill>
                  <a:srgbClr val="404040"/>
                </a:solidFill>
              </a:rPr>
              <a:t>Ahorro alcanzado </a:t>
            </a:r>
            <a:r>
              <a:rPr lang="es-ES_tradnl" sz="1000" b="1">
                <a:solidFill>
                  <a:srgbClr val="FF0000"/>
                </a:solidFill>
              </a:rPr>
              <a:t>&lt;</a:t>
            </a:r>
            <a:r>
              <a:rPr lang="es-ES_tradnl" sz="1000" b="1">
                <a:solidFill>
                  <a:srgbClr val="404040"/>
                </a:solidFill>
              </a:rPr>
              <a:t> ahorro prometido</a:t>
            </a:r>
          </a:p>
          <a:p>
            <a:r>
              <a:rPr lang="es-ES_tradnl" sz="1000" b="1">
                <a:solidFill>
                  <a:srgbClr val="404040"/>
                </a:solidFill>
              </a:rPr>
              <a:t>La retención se usa para compensar al Cliente por daño.  </a:t>
            </a:r>
            <a:endParaRPr lang="de-DE" sz="1000" b="1">
              <a:solidFill>
                <a:srgbClr val="404040"/>
              </a:solidFill>
            </a:endParaRPr>
          </a:p>
        </p:txBody>
      </p:sp>
      <p:sp>
        <p:nvSpPr>
          <p:cNvPr id="16" name="Geschweifte Klammer rechts 163"/>
          <p:cNvSpPr/>
          <p:nvPr/>
        </p:nvSpPr>
        <p:spPr>
          <a:xfrm>
            <a:off x="4475701" y="5060066"/>
            <a:ext cx="149225" cy="401637"/>
          </a:xfrm>
          <a:prstGeom prst="rightBrace">
            <a:avLst/>
          </a:prstGeom>
          <a:ln w="19050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" name="Rechteck 164"/>
          <p:cNvSpPr/>
          <p:nvPr/>
        </p:nvSpPr>
        <p:spPr>
          <a:xfrm>
            <a:off x="3756564" y="4907666"/>
            <a:ext cx="647700" cy="555625"/>
          </a:xfrm>
          <a:prstGeom prst="rect">
            <a:avLst/>
          </a:prstGeom>
          <a:pattFill prst="wdUpDiag">
            <a:fgClr>
              <a:srgbClr val="FF6600"/>
            </a:fgClr>
            <a:bgClr>
              <a:prstClr val="white"/>
            </a:bgClr>
          </a:pattFill>
          <a:ln w="19050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" name="Rechteck 22"/>
          <p:cNvSpPr>
            <a:spLocks noChangeArrowheads="1"/>
          </p:cNvSpPr>
          <p:nvPr/>
        </p:nvSpPr>
        <p:spPr bwMode="auto">
          <a:xfrm>
            <a:off x="4693189" y="5191828"/>
            <a:ext cx="31067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_tradnl" sz="1000">
                <a:solidFill>
                  <a:srgbClr val="404040"/>
                </a:solidFill>
              </a:rPr>
              <a:t>Compensación a cliente de la retención de garantía</a:t>
            </a:r>
            <a:endParaRPr lang="de-DE" sz="1000"/>
          </a:p>
        </p:txBody>
      </p:sp>
      <p:sp>
        <p:nvSpPr>
          <p:cNvPr id="19" name="Rechteck 171"/>
          <p:cNvSpPr/>
          <p:nvPr/>
        </p:nvSpPr>
        <p:spPr>
          <a:xfrm>
            <a:off x="3756564" y="3844041"/>
            <a:ext cx="647700" cy="1944687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0" name="Rechteck 45"/>
          <p:cNvSpPr>
            <a:spLocks noChangeArrowheads="1"/>
          </p:cNvSpPr>
          <p:nvPr/>
        </p:nvSpPr>
        <p:spPr bwMode="auto">
          <a:xfrm>
            <a:off x="4693189" y="4679066"/>
            <a:ext cx="30638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_tradnl" sz="1000">
                <a:solidFill>
                  <a:srgbClr val="404040"/>
                </a:solidFill>
              </a:rPr>
              <a:t>Compensación al cliente por parte de aseguradora</a:t>
            </a:r>
            <a:endParaRPr lang="de-DE" sz="1000"/>
          </a:p>
        </p:txBody>
      </p:sp>
      <p:sp>
        <p:nvSpPr>
          <p:cNvPr id="21" name="Geschweifte Klammer rechts 46"/>
          <p:cNvSpPr/>
          <p:nvPr/>
        </p:nvSpPr>
        <p:spPr>
          <a:xfrm>
            <a:off x="4475701" y="4598103"/>
            <a:ext cx="144463" cy="431800"/>
          </a:xfrm>
          <a:prstGeom prst="rightBrace">
            <a:avLst/>
          </a:prstGeom>
          <a:ln w="19050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2" name="Rechteck 47"/>
          <p:cNvSpPr/>
          <p:nvPr/>
        </p:nvSpPr>
        <p:spPr>
          <a:xfrm>
            <a:off x="3756564" y="4602866"/>
            <a:ext cx="647700" cy="427037"/>
          </a:xfrm>
          <a:prstGeom prst="rect">
            <a:avLst/>
          </a:prstGeom>
          <a:pattFill prst="wdDnDiag">
            <a:fgClr>
              <a:srgbClr val="660066"/>
            </a:fgClr>
            <a:bgClr>
              <a:prstClr val="white"/>
            </a:bgClr>
          </a:pattFill>
          <a:ln w="19050"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3" name="Rechteck 48"/>
          <p:cNvSpPr/>
          <p:nvPr/>
        </p:nvSpPr>
        <p:spPr>
          <a:xfrm>
            <a:off x="1884901" y="5131503"/>
            <a:ext cx="792163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ES_tradnl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Promesa de ahorro</a:t>
            </a:r>
            <a:endParaRPr lang="de-DE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Geschweifte Klammer rechts 49"/>
          <p:cNvSpPr/>
          <p:nvPr/>
        </p:nvSpPr>
        <p:spPr>
          <a:xfrm rot="10800000">
            <a:off x="2604039" y="4636203"/>
            <a:ext cx="215900" cy="1081088"/>
          </a:xfrm>
          <a:prstGeom prst="rightBrace">
            <a:avLst/>
          </a:prstGeom>
          <a:ln w="19050"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5" name="Geschweifte Klammer rechts 51"/>
          <p:cNvSpPr/>
          <p:nvPr/>
        </p:nvSpPr>
        <p:spPr>
          <a:xfrm>
            <a:off x="4485226" y="5501391"/>
            <a:ext cx="144463" cy="287337"/>
          </a:xfrm>
          <a:prstGeom prst="rightBrace">
            <a:avLst/>
          </a:prstGeom>
          <a:ln w="190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6" name="Rechteck 52"/>
          <p:cNvSpPr/>
          <p:nvPr/>
        </p:nvSpPr>
        <p:spPr>
          <a:xfrm>
            <a:off x="4701126" y="5509328"/>
            <a:ext cx="1439863" cy="2460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Ahorro real alcanzado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55308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52450"/>
            <a:ext cx="8041823" cy="645160"/>
          </a:xfrm>
        </p:spPr>
        <p:txBody>
          <a:bodyPr>
            <a:normAutofit/>
          </a:bodyPr>
          <a:lstStyle/>
          <a:p>
            <a:r>
              <a:rPr lang="es-ES" dirty="0" smtClean="0"/>
              <a:t>Validación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502514"/>
            <a:ext cx="8229600" cy="213850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b="1" i="1" dirty="0">
                <a:solidFill>
                  <a:srgbClr val="13509C"/>
                </a:solidFill>
              </a:rPr>
              <a:t>Organismo externo técnico especializado - proveer certidumbre técnica a Cliente, Asegurador, Proveedores, IF, y </a:t>
            </a:r>
            <a:r>
              <a:rPr lang="es-ES" b="1" i="1" dirty="0" smtClean="0">
                <a:solidFill>
                  <a:srgbClr val="13509C"/>
                </a:solidFill>
              </a:rPr>
              <a:t>BANDESAL.</a:t>
            </a:r>
          </a:p>
          <a:p>
            <a:pPr lvl="1" algn="just"/>
            <a:r>
              <a:rPr lang="es-ES" sz="1700" dirty="0" smtClean="0"/>
              <a:t>Propuesta</a:t>
            </a:r>
            <a:r>
              <a:rPr lang="es-ES" sz="1700" dirty="0"/>
              <a:t>: DQS – Certificadora con oficina central: Frankfurt, Alemania y con oficina central para Centro América y el Caribe en San Salvador. </a:t>
            </a:r>
            <a:r>
              <a:rPr lang="es-ES" sz="1700" dirty="0" err="1"/>
              <a:t>www.dqs-elsalvador.com</a:t>
            </a:r>
            <a:r>
              <a:rPr lang="es-ES" sz="1700" dirty="0"/>
              <a:t>/</a:t>
            </a:r>
          </a:p>
          <a:p>
            <a:pPr lvl="1" algn="just"/>
            <a:r>
              <a:rPr lang="es-ES" sz="1700" dirty="0"/>
              <a:t>Presencia mundial : 130+ países,; número de auditores a nivel mundial : 2,300</a:t>
            </a:r>
          </a:p>
          <a:p>
            <a:pPr lvl="1" algn="just"/>
            <a:r>
              <a:rPr lang="es-ES" sz="1700" dirty="0"/>
              <a:t>Único Certificador ISO 50001 (Eficiencia Energética) en El Salvador</a:t>
            </a:r>
          </a:p>
          <a:p>
            <a:pPr lvl="1" algn="just"/>
            <a:r>
              <a:rPr lang="es-ES" sz="1700" dirty="0"/>
              <a:t>Gran experiencia en Eficiencia Energética.</a:t>
            </a:r>
          </a:p>
          <a:p>
            <a:pPr algn="just"/>
            <a:endParaRPr lang="es-ES" dirty="0"/>
          </a:p>
        </p:txBody>
      </p:sp>
      <p:sp>
        <p:nvSpPr>
          <p:cNvPr id="6" name="Richtungspfeil 29"/>
          <p:cNvSpPr/>
          <p:nvPr/>
        </p:nvSpPr>
        <p:spPr>
          <a:xfrm>
            <a:off x="827088" y="5002213"/>
            <a:ext cx="2520950" cy="709613"/>
          </a:xfrm>
          <a:prstGeom prst="homePlate">
            <a:avLst/>
          </a:prstGeom>
          <a:solidFill>
            <a:srgbClr val="192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 sz="1400" dirty="0">
              <a:latin typeface="+mj-lt"/>
            </a:endParaRPr>
          </a:p>
        </p:txBody>
      </p:sp>
      <p:sp>
        <p:nvSpPr>
          <p:cNvPr id="7" name="Eingebuchteter Richtungspfeil 30"/>
          <p:cNvSpPr/>
          <p:nvPr/>
        </p:nvSpPr>
        <p:spPr>
          <a:xfrm>
            <a:off x="3059113" y="5002213"/>
            <a:ext cx="2736850" cy="709613"/>
          </a:xfrm>
          <a:prstGeom prst="chevron">
            <a:avLst/>
          </a:prstGeom>
          <a:solidFill>
            <a:srgbClr val="1350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Eingebuchteter Richtungspfeil 31"/>
          <p:cNvSpPr/>
          <p:nvPr/>
        </p:nvSpPr>
        <p:spPr>
          <a:xfrm>
            <a:off x="5507038" y="5002213"/>
            <a:ext cx="2952750" cy="709613"/>
          </a:xfrm>
          <a:prstGeom prst="chevron">
            <a:avLst/>
          </a:prstGeom>
          <a:solidFill>
            <a:srgbClr val="188DC9">
              <a:alpha val="7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feld 32"/>
          <p:cNvSpPr txBox="1">
            <a:spLocks noChangeArrowheads="1"/>
          </p:cNvSpPr>
          <p:nvPr/>
        </p:nvSpPr>
        <p:spPr bwMode="auto">
          <a:xfrm>
            <a:off x="1042988" y="5075238"/>
            <a:ext cx="17287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538"/>
              </a:spcAft>
              <a:buFont typeface="Arial" charset="0"/>
              <a:buChar char="‒"/>
              <a:defRPr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538"/>
              </a:spcAft>
              <a:buFont typeface="Arial" charset="0"/>
              <a:defRPr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538"/>
              </a:spcAft>
              <a:buFont typeface="Arial" charset="0"/>
              <a:buChar char="‒"/>
              <a:defRPr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538"/>
              </a:spcAft>
              <a:buFont typeface="Arial" charset="0"/>
              <a:defRPr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_tradnl" sz="1400">
                <a:solidFill>
                  <a:schemeClr val="bg1"/>
                </a:solidFill>
              </a:rPr>
              <a:t>Evaluación de solicitud de crédito</a:t>
            </a:r>
          </a:p>
        </p:txBody>
      </p:sp>
      <p:sp>
        <p:nvSpPr>
          <p:cNvPr id="10" name="Textfeld 33"/>
          <p:cNvSpPr txBox="1">
            <a:spLocks noChangeArrowheads="1"/>
          </p:cNvSpPr>
          <p:nvPr/>
        </p:nvSpPr>
        <p:spPr bwMode="auto">
          <a:xfrm>
            <a:off x="3635376" y="5218113"/>
            <a:ext cx="180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538"/>
              </a:spcAft>
              <a:buFont typeface="Arial" charset="0"/>
              <a:buChar char="‒"/>
              <a:defRPr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538"/>
              </a:spcAft>
              <a:buFont typeface="Arial" charset="0"/>
              <a:defRPr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538"/>
              </a:spcAft>
              <a:buFont typeface="Arial" charset="0"/>
              <a:buChar char="‒"/>
              <a:defRPr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538"/>
              </a:spcAft>
              <a:buFont typeface="Arial" charset="0"/>
              <a:defRPr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s-ES_tradnl" sz="1400">
                <a:solidFill>
                  <a:schemeClr val="bg1"/>
                </a:solidFill>
              </a:rPr>
              <a:t>Construcción</a:t>
            </a:r>
          </a:p>
        </p:txBody>
      </p:sp>
      <p:sp>
        <p:nvSpPr>
          <p:cNvPr id="11" name="Textfeld 34"/>
          <p:cNvSpPr txBox="1">
            <a:spLocks noChangeArrowheads="1"/>
          </p:cNvSpPr>
          <p:nvPr/>
        </p:nvSpPr>
        <p:spPr bwMode="auto">
          <a:xfrm>
            <a:off x="6156326" y="5218113"/>
            <a:ext cx="18716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538"/>
              </a:spcAft>
              <a:buFont typeface="Arial" charset="0"/>
              <a:buChar char="‒"/>
              <a:defRPr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538"/>
              </a:spcAft>
              <a:buFont typeface="Arial" charset="0"/>
              <a:defRPr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538"/>
              </a:spcAft>
              <a:buFont typeface="Arial" charset="0"/>
              <a:buChar char="‒"/>
              <a:defRPr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538"/>
              </a:spcAft>
              <a:buFont typeface="Arial" charset="0"/>
              <a:defRPr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s-ES_tradnl" sz="1400">
                <a:solidFill>
                  <a:schemeClr val="bg1"/>
                </a:solidFill>
              </a:rPr>
              <a:t>Operación</a:t>
            </a:r>
          </a:p>
        </p:txBody>
      </p:sp>
      <p:sp>
        <p:nvSpPr>
          <p:cNvPr id="12" name="Pfeil nach unten 35"/>
          <p:cNvSpPr/>
          <p:nvPr/>
        </p:nvSpPr>
        <p:spPr>
          <a:xfrm>
            <a:off x="1835151" y="4498976"/>
            <a:ext cx="431800" cy="360362"/>
          </a:xfrm>
          <a:prstGeom prst="downArrow">
            <a:avLst/>
          </a:prstGeom>
          <a:solidFill>
            <a:srgbClr val="C6D2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400" dirty="0">
              <a:latin typeface="+mj-lt"/>
            </a:endParaRPr>
          </a:p>
        </p:txBody>
      </p:sp>
      <p:sp>
        <p:nvSpPr>
          <p:cNvPr id="13" name="Pfeil nach unten 36"/>
          <p:cNvSpPr/>
          <p:nvPr/>
        </p:nvSpPr>
        <p:spPr>
          <a:xfrm rot="10800000">
            <a:off x="4526991" y="5713413"/>
            <a:ext cx="431800" cy="298450"/>
          </a:xfrm>
          <a:prstGeom prst="downArrow">
            <a:avLst/>
          </a:prstGeom>
          <a:solidFill>
            <a:srgbClr val="C6D2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400" dirty="0">
              <a:latin typeface="+mj-lt"/>
            </a:endParaRPr>
          </a:p>
        </p:txBody>
      </p:sp>
      <p:sp>
        <p:nvSpPr>
          <p:cNvPr id="14" name="Rechteck 38"/>
          <p:cNvSpPr>
            <a:spLocks noChangeArrowheads="1"/>
          </p:cNvSpPr>
          <p:nvPr/>
        </p:nvSpPr>
        <p:spPr bwMode="auto">
          <a:xfrm>
            <a:off x="827088" y="3994151"/>
            <a:ext cx="2447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_tradnl" sz="1200"/>
              <a:t>Validación de la propuesta técnica y al proveedor</a:t>
            </a:r>
          </a:p>
        </p:txBody>
      </p:sp>
      <p:sp>
        <p:nvSpPr>
          <p:cNvPr id="15" name="Rechteck 39"/>
          <p:cNvSpPr>
            <a:spLocks noChangeArrowheads="1"/>
          </p:cNvSpPr>
          <p:nvPr/>
        </p:nvSpPr>
        <p:spPr bwMode="auto">
          <a:xfrm>
            <a:off x="2008720" y="6072188"/>
            <a:ext cx="50392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S_tradnl" sz="1200" dirty="0"/>
              <a:t>Verificación en campo de</a:t>
            </a:r>
            <a:r>
              <a:rPr lang="es-ES_tradnl" sz="1200" dirty="0" smtClean="0"/>
              <a:t>: </a:t>
            </a:r>
            <a:endParaRPr lang="es-ES_tradnl" sz="1200" dirty="0"/>
          </a:p>
          <a:p>
            <a:pPr algn="ctr"/>
            <a:r>
              <a:rPr lang="es-ES_tradnl" sz="1200" dirty="0"/>
              <a:t>Instalación de proyecto, sistemas de </a:t>
            </a:r>
            <a:r>
              <a:rPr lang="es-ES_tradnl" sz="1200" dirty="0" smtClean="0"/>
              <a:t>monitoreo Disposición </a:t>
            </a:r>
            <a:r>
              <a:rPr lang="es-ES_tradnl" sz="1200" dirty="0"/>
              <a:t>de desechos</a:t>
            </a:r>
          </a:p>
        </p:txBody>
      </p:sp>
      <p:sp>
        <p:nvSpPr>
          <p:cNvPr id="16" name="Rechteck 40"/>
          <p:cNvSpPr>
            <a:spLocks noChangeArrowheads="1"/>
          </p:cNvSpPr>
          <p:nvPr/>
        </p:nvSpPr>
        <p:spPr bwMode="auto">
          <a:xfrm>
            <a:off x="5722938" y="4138613"/>
            <a:ext cx="24495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_tradnl" sz="1200"/>
              <a:t>Verificación de los ahorros</a:t>
            </a:r>
          </a:p>
        </p:txBody>
      </p:sp>
      <p:sp>
        <p:nvSpPr>
          <p:cNvPr id="17" name="Pfeil nach unten 41"/>
          <p:cNvSpPr/>
          <p:nvPr/>
        </p:nvSpPr>
        <p:spPr>
          <a:xfrm>
            <a:off x="6731001" y="4498976"/>
            <a:ext cx="433387" cy="360362"/>
          </a:xfrm>
          <a:prstGeom prst="downArrow">
            <a:avLst/>
          </a:prstGeom>
          <a:solidFill>
            <a:srgbClr val="C6D2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400" dirty="0">
              <a:latin typeface="+mj-lt"/>
            </a:endParaRPr>
          </a:p>
        </p:txBody>
      </p:sp>
      <p:sp>
        <p:nvSpPr>
          <p:cNvPr id="18" name="Oval 42"/>
          <p:cNvSpPr/>
          <p:nvPr/>
        </p:nvSpPr>
        <p:spPr>
          <a:xfrm>
            <a:off x="539751" y="4032251"/>
            <a:ext cx="312737" cy="31432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9" name="Rechteck 43"/>
          <p:cNvSpPr>
            <a:spLocks noChangeArrowheads="1"/>
          </p:cNvSpPr>
          <p:nvPr/>
        </p:nvSpPr>
        <p:spPr bwMode="auto">
          <a:xfrm>
            <a:off x="555626" y="4019551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400" dirty="0"/>
              <a:t>1</a:t>
            </a:r>
          </a:p>
        </p:txBody>
      </p:sp>
      <p:sp>
        <p:nvSpPr>
          <p:cNvPr id="20" name="Oval 44"/>
          <p:cNvSpPr/>
          <p:nvPr/>
        </p:nvSpPr>
        <p:spPr>
          <a:xfrm>
            <a:off x="2951807" y="5933581"/>
            <a:ext cx="314325" cy="31273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21" name="Rechteck 50"/>
          <p:cNvSpPr>
            <a:spLocks noChangeArrowheads="1"/>
          </p:cNvSpPr>
          <p:nvPr/>
        </p:nvSpPr>
        <p:spPr bwMode="auto">
          <a:xfrm>
            <a:off x="2960688" y="5927358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400" dirty="0"/>
              <a:t>2</a:t>
            </a:r>
          </a:p>
        </p:txBody>
      </p:sp>
      <p:sp>
        <p:nvSpPr>
          <p:cNvPr id="22" name="Oval 53"/>
          <p:cNvSpPr/>
          <p:nvPr/>
        </p:nvSpPr>
        <p:spPr>
          <a:xfrm>
            <a:off x="5707063" y="4151313"/>
            <a:ext cx="312738" cy="3127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23" name="Rechteck 54"/>
          <p:cNvSpPr>
            <a:spLocks noChangeArrowheads="1"/>
          </p:cNvSpPr>
          <p:nvPr/>
        </p:nvSpPr>
        <p:spPr bwMode="auto">
          <a:xfrm>
            <a:off x="5722938" y="4138613"/>
            <a:ext cx="285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1920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52450"/>
            <a:ext cx="8041823" cy="645160"/>
          </a:xfrm>
        </p:spPr>
        <p:txBody>
          <a:bodyPr>
            <a:normAutofit/>
          </a:bodyPr>
          <a:lstStyle/>
          <a:p>
            <a:r>
              <a:rPr lang="es-ES" dirty="0" smtClean="0"/>
              <a:t>Promoción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27669" y="1928781"/>
            <a:ext cx="4859130" cy="3985662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Alianzas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Desarrollar proyectos piloto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Estrategia de comunicación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Premio </a:t>
            </a:r>
            <a:r>
              <a:rPr lang="es-ES" dirty="0" smtClean="0"/>
              <a:t>BANDESAL</a:t>
            </a:r>
          </a:p>
          <a:p>
            <a:pPr lvl="1" algn="just"/>
            <a:r>
              <a:rPr lang="es-ES" dirty="0" smtClean="0"/>
              <a:t>Para </a:t>
            </a:r>
            <a:r>
              <a:rPr lang="es-ES" dirty="0"/>
              <a:t>proveedores en eficiencia energética (anual)</a:t>
            </a:r>
          </a:p>
        </p:txBody>
      </p:sp>
      <p:pic>
        <p:nvPicPr>
          <p:cNvPr id="4" name="Imagen 3" descr="VECTORES-6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67" y="2211256"/>
            <a:ext cx="3436248" cy="265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11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Fortalecimiento de Capacidades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80130"/>
            <a:ext cx="8229600" cy="371924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ES" dirty="0"/>
              <a:t>El objetivo es tener un mecanismo auto sostenible para involucrar y fortalecer a los proveedores de tecnología- principales promotores del programa</a:t>
            </a:r>
          </a:p>
          <a:p>
            <a:endParaRPr lang="es-ES" dirty="0"/>
          </a:p>
          <a:p>
            <a:r>
              <a:rPr lang="es-ES" dirty="0"/>
              <a:t>Programa de capacitación</a:t>
            </a:r>
          </a:p>
          <a:p>
            <a:endParaRPr lang="es-ES" dirty="0" smtClean="0"/>
          </a:p>
          <a:p>
            <a:r>
              <a:rPr lang="es-ES" dirty="0" smtClean="0"/>
              <a:t>Características </a:t>
            </a:r>
            <a:r>
              <a:rPr lang="es-ES" dirty="0"/>
              <a:t>de los proveedores</a:t>
            </a:r>
          </a:p>
          <a:p>
            <a:endParaRPr lang="es-ES" dirty="0" smtClean="0"/>
          </a:p>
          <a:p>
            <a:r>
              <a:rPr lang="es-ES" dirty="0" smtClean="0"/>
              <a:t>Alianzas </a:t>
            </a:r>
            <a:r>
              <a:rPr lang="es-ES" dirty="0"/>
              <a:t>propuestas</a:t>
            </a:r>
          </a:p>
        </p:txBody>
      </p:sp>
      <p:pic>
        <p:nvPicPr>
          <p:cNvPr id="4" name="Imagen 3" descr="VECTORES-8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513" y="2912823"/>
            <a:ext cx="3347181" cy="258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63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Agenda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72625" y="1601902"/>
            <a:ext cx="7256975" cy="45259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s-ES" dirty="0"/>
              <a:t>Antecedentes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/>
              <a:t>Conclusiones del Estudio de Mercado BANDESAL-BID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/>
              <a:t>Programa de Financiamiento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/>
              <a:t>Mecanismos de apoyo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/>
              <a:t>Esquema de financiamiento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/>
              <a:t>Tecnologías seleccionadas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/>
              <a:t>Segmentos seleccionados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/>
              <a:t>Seguro de Ahorro Energético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/>
              <a:t>Validación</a:t>
            </a:r>
          </a:p>
        </p:txBody>
      </p:sp>
    </p:spTree>
    <p:extLst>
      <p:ext uri="{BB962C8B-B14F-4D97-AF65-F5344CB8AC3E}">
        <p14:creationId xmlns:p14="http://schemas.microsoft.com/office/powerpoint/2010/main" val="397158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778250" y="2135942"/>
            <a:ext cx="5330190" cy="1511300"/>
          </a:xfrm>
        </p:spPr>
        <p:txBody>
          <a:bodyPr/>
          <a:lstStyle/>
          <a:p>
            <a:r>
              <a:rPr lang="es-ES" dirty="0" smtClean="0"/>
              <a:t>MUCHAS GRACIAS</a:t>
            </a:r>
            <a:endParaRPr lang="es-ES" dirty="0"/>
          </a:p>
        </p:txBody>
      </p:sp>
      <p:pic>
        <p:nvPicPr>
          <p:cNvPr id="5" name="Imagen 4" descr="LogoBandes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47" y="4152900"/>
            <a:ext cx="2028353" cy="2094118"/>
          </a:xfrm>
          <a:prstGeom prst="rect">
            <a:avLst/>
          </a:prstGeom>
        </p:spPr>
      </p:pic>
      <p:grpSp>
        <p:nvGrpSpPr>
          <p:cNvPr id="6" name="Agrupar 5"/>
          <p:cNvGrpSpPr/>
          <p:nvPr/>
        </p:nvGrpSpPr>
        <p:grpSpPr>
          <a:xfrm>
            <a:off x="173908" y="6398623"/>
            <a:ext cx="2222442" cy="307777"/>
            <a:chOff x="1746283" y="6241534"/>
            <a:chExt cx="2222442" cy="307777"/>
          </a:xfrm>
        </p:grpSpPr>
        <p:sp>
          <p:nvSpPr>
            <p:cNvPr id="7" name="Rectángulo 6"/>
            <p:cNvSpPr/>
            <p:nvPr/>
          </p:nvSpPr>
          <p:spPr>
            <a:xfrm>
              <a:off x="1873280" y="6241534"/>
              <a:ext cx="209544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SV" sz="1400" dirty="0" smtClean="0">
                  <a:solidFill>
                    <a:srgbClr val="011B37"/>
                  </a:solidFill>
                </a:rPr>
                <a:t>Facebook.com/BANDESAL</a:t>
              </a:r>
              <a:endParaRPr lang="es-SV" sz="1400" dirty="0">
                <a:solidFill>
                  <a:srgbClr val="011B37"/>
                </a:solidFill>
              </a:endParaRPr>
            </a:p>
          </p:txBody>
        </p:sp>
        <p:pic>
          <p:nvPicPr>
            <p:cNvPr id="8" name="Imagen 7" descr="facebook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6283" y="6325976"/>
              <a:ext cx="194733" cy="194733"/>
            </a:xfrm>
            <a:prstGeom prst="rect">
              <a:avLst/>
            </a:prstGeom>
          </p:spPr>
        </p:pic>
      </p:grpSp>
      <p:grpSp>
        <p:nvGrpSpPr>
          <p:cNvPr id="9" name="Agrupar 8"/>
          <p:cNvGrpSpPr/>
          <p:nvPr/>
        </p:nvGrpSpPr>
        <p:grpSpPr>
          <a:xfrm>
            <a:off x="2906870" y="6395422"/>
            <a:ext cx="1495830" cy="307777"/>
            <a:chOff x="4726895" y="6238333"/>
            <a:chExt cx="1495830" cy="307777"/>
          </a:xfrm>
        </p:grpSpPr>
        <p:sp>
          <p:nvSpPr>
            <p:cNvPr id="10" name="Rectángulo 9"/>
            <p:cNvSpPr/>
            <p:nvPr/>
          </p:nvSpPr>
          <p:spPr>
            <a:xfrm>
              <a:off x="4845425" y="6238333"/>
              <a:ext cx="137730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SV" sz="1400" dirty="0" smtClean="0">
                  <a:solidFill>
                    <a:srgbClr val="011B37"/>
                  </a:solidFill>
                </a:rPr>
                <a:t>@BanDesarrollo</a:t>
              </a:r>
              <a:endParaRPr lang="es-SV" sz="1400" dirty="0">
                <a:solidFill>
                  <a:srgbClr val="011B37"/>
                </a:solidFill>
              </a:endParaRPr>
            </a:p>
          </p:txBody>
        </p:sp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6895" y="6325976"/>
              <a:ext cx="194733" cy="194733"/>
            </a:xfrm>
            <a:prstGeom prst="rect">
              <a:avLst/>
            </a:prstGeom>
          </p:spPr>
        </p:pic>
      </p:grpSp>
      <p:grpSp>
        <p:nvGrpSpPr>
          <p:cNvPr id="12" name="Agrupar 11"/>
          <p:cNvGrpSpPr/>
          <p:nvPr/>
        </p:nvGrpSpPr>
        <p:grpSpPr>
          <a:xfrm>
            <a:off x="5055840" y="6395422"/>
            <a:ext cx="1901970" cy="307777"/>
            <a:chOff x="6844115" y="6238333"/>
            <a:chExt cx="1901970" cy="307777"/>
          </a:xfrm>
        </p:grpSpPr>
        <p:sp>
          <p:nvSpPr>
            <p:cNvPr id="13" name="Rectángulo 12"/>
            <p:cNvSpPr/>
            <p:nvPr/>
          </p:nvSpPr>
          <p:spPr>
            <a:xfrm>
              <a:off x="6958416" y="6238333"/>
              <a:ext cx="178766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SV" sz="1400" dirty="0" smtClean="0">
                  <a:solidFill>
                    <a:srgbClr val="011B37"/>
                  </a:solidFill>
                </a:rPr>
                <a:t>www.bandesal.gob.sv</a:t>
              </a:r>
              <a:endParaRPr lang="es-SV" sz="1400" dirty="0">
                <a:solidFill>
                  <a:srgbClr val="011B37"/>
                </a:solidFill>
              </a:endParaRPr>
            </a:p>
          </p:txBody>
        </p:sp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4115" y="6325976"/>
              <a:ext cx="194733" cy="1947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109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Antecedentes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2014: estudio de demanda </a:t>
            </a:r>
            <a:r>
              <a:rPr lang="es-ES" b="1" i="1" dirty="0">
                <a:solidFill>
                  <a:srgbClr val="13509C"/>
                </a:solidFill>
              </a:rPr>
              <a:t>“Oportunidades de Negocios en el financiamiento de Proyectos Energéticos para Empresas en El Salvador”</a:t>
            </a:r>
            <a:r>
              <a:rPr lang="es-ES" dirty="0"/>
              <a:t>, fondos BID para BANDESAL</a:t>
            </a:r>
          </a:p>
          <a:p>
            <a:endParaRPr lang="es-ES" dirty="0"/>
          </a:p>
          <a:p>
            <a:r>
              <a:rPr lang="es-ES" dirty="0" smtClean="0"/>
              <a:t>Identifica </a:t>
            </a:r>
            <a:r>
              <a:rPr lang="es-ES" b="1" i="1" dirty="0">
                <a:solidFill>
                  <a:srgbClr val="13509C"/>
                </a:solidFill>
              </a:rPr>
              <a:t>4 tecnologías </a:t>
            </a:r>
            <a:r>
              <a:rPr lang="es-ES" dirty="0"/>
              <a:t>con periodos de </a:t>
            </a:r>
            <a:r>
              <a:rPr lang="es-ES" b="1" i="1" dirty="0">
                <a:solidFill>
                  <a:srgbClr val="13509C"/>
                </a:solidFill>
              </a:rPr>
              <a:t>recuperación &lt; 5 años</a:t>
            </a:r>
            <a:r>
              <a:rPr lang="es-ES" dirty="0"/>
              <a:t>. generar ahorros importantes y reducciones en emisiones de </a:t>
            </a:r>
            <a:r>
              <a:rPr lang="es-ES" b="1" i="1" dirty="0" smtClean="0">
                <a:solidFill>
                  <a:srgbClr val="13509C"/>
                </a:solidFill>
              </a:rPr>
              <a:t>GEI.</a:t>
            </a:r>
            <a:endParaRPr lang="es-ES" b="1" i="1" dirty="0">
              <a:solidFill>
                <a:srgbClr val="13509C"/>
              </a:solidFill>
            </a:endParaRPr>
          </a:p>
          <a:p>
            <a:endParaRPr lang="es-ES" dirty="0" smtClean="0"/>
          </a:p>
          <a:p>
            <a:r>
              <a:rPr lang="es-ES" dirty="0" smtClean="0"/>
              <a:t>Barreras </a:t>
            </a:r>
            <a:r>
              <a:rPr lang="es-ES" dirty="0"/>
              <a:t>para desarrollo de la eficiencia energética: </a:t>
            </a:r>
            <a:r>
              <a:rPr lang="es-ES" b="1" i="1" dirty="0">
                <a:solidFill>
                  <a:srgbClr val="13509C"/>
                </a:solidFill>
              </a:rPr>
              <a:t>escasez de financiamiento </a:t>
            </a:r>
            <a:r>
              <a:rPr lang="es-ES" dirty="0"/>
              <a:t>para los proveedores de tecnología. estudio recomienda incluir </a:t>
            </a:r>
            <a:r>
              <a:rPr lang="es-ES" b="1" i="1" dirty="0">
                <a:solidFill>
                  <a:srgbClr val="13509C"/>
                </a:solidFill>
              </a:rPr>
              <a:t>mecanismos de apoyo</a:t>
            </a:r>
            <a:r>
              <a:rPr lang="es-ES" dirty="0" smtClean="0"/>
              <a:t> </a:t>
            </a:r>
            <a:r>
              <a:rPr lang="es-ES" dirty="0"/>
              <a:t>financiero dirigido a ellos.</a:t>
            </a:r>
          </a:p>
        </p:txBody>
      </p:sp>
    </p:spTree>
    <p:extLst>
      <p:ext uri="{BB962C8B-B14F-4D97-AF65-F5344CB8AC3E}">
        <p14:creationId xmlns:p14="http://schemas.microsoft.com/office/powerpoint/2010/main" val="224212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Características de Empresas</a:t>
            </a:r>
            <a:endParaRPr lang="es-ES" dirty="0"/>
          </a:p>
        </p:txBody>
      </p:sp>
      <p:sp>
        <p:nvSpPr>
          <p:cNvPr id="13" name="Marcador de contenido 12"/>
          <p:cNvSpPr>
            <a:spLocks noGrp="1"/>
          </p:cNvSpPr>
          <p:nvPr>
            <p:ph idx="1"/>
          </p:nvPr>
        </p:nvSpPr>
        <p:spPr>
          <a:xfrm>
            <a:off x="554891" y="2708559"/>
            <a:ext cx="4089822" cy="3275508"/>
          </a:xfrm>
        </p:spPr>
        <p:txBody>
          <a:bodyPr>
            <a:normAutofit lnSpcReduction="10000"/>
          </a:bodyPr>
          <a:lstStyle/>
          <a:p>
            <a:r>
              <a:rPr lang="es-ES" sz="1800" dirty="0"/>
              <a:t>83% proveedor  no cumpla con los servicios post venta  </a:t>
            </a:r>
            <a:endParaRPr lang="es-ES" sz="1800" dirty="0" smtClean="0"/>
          </a:p>
          <a:p>
            <a:endParaRPr lang="es-ES" sz="1800" dirty="0" smtClean="0"/>
          </a:p>
          <a:p>
            <a:r>
              <a:rPr lang="es-ES" sz="1800" dirty="0" smtClean="0"/>
              <a:t>73</a:t>
            </a:r>
            <a:r>
              <a:rPr lang="es-ES" sz="1800" dirty="0"/>
              <a:t>% empresas no se responsabilicen sobre la instalación o equipo instalado </a:t>
            </a:r>
          </a:p>
          <a:p>
            <a:endParaRPr lang="es-ES" sz="1800" dirty="0" smtClean="0"/>
          </a:p>
          <a:p>
            <a:r>
              <a:rPr lang="es-ES" sz="1800" dirty="0" smtClean="0"/>
              <a:t>72</a:t>
            </a:r>
            <a:r>
              <a:rPr lang="es-ES" sz="1800" dirty="0"/>
              <a:t>% desempeño esperado del equipo no se llegue a cumplir</a:t>
            </a:r>
          </a:p>
          <a:p>
            <a:endParaRPr lang="es-ES" sz="1800" dirty="0" smtClean="0"/>
          </a:p>
          <a:p>
            <a:r>
              <a:rPr lang="es-ES" sz="1800" dirty="0" smtClean="0"/>
              <a:t>50</a:t>
            </a:r>
            <a:r>
              <a:rPr lang="es-ES" sz="1800" dirty="0"/>
              <a:t>% tecnología falle y cause inactividad </a:t>
            </a:r>
          </a:p>
          <a:p>
            <a:endParaRPr lang="es-ES" sz="1800" dirty="0"/>
          </a:p>
          <a:p>
            <a:endParaRPr lang="es-ES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707292" y="1530131"/>
            <a:ext cx="3537781" cy="42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11B3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00" b="0" i="1" dirty="0" smtClean="0">
                <a:solidFill>
                  <a:srgbClr val="188DC9"/>
                </a:solidFill>
              </a:rPr>
              <a:t>Percepción del riesgo</a:t>
            </a:r>
            <a:endParaRPr lang="es-ES" sz="2800" b="0" i="1" dirty="0">
              <a:solidFill>
                <a:srgbClr val="188DC9"/>
              </a:solidFill>
            </a:endParaRPr>
          </a:p>
        </p:txBody>
      </p:sp>
      <p:sp>
        <p:nvSpPr>
          <p:cNvPr id="7" name="Rechteck 2"/>
          <p:cNvSpPr/>
          <p:nvPr/>
        </p:nvSpPr>
        <p:spPr>
          <a:xfrm>
            <a:off x="4724643" y="2364880"/>
            <a:ext cx="3761399" cy="3744912"/>
          </a:xfrm>
          <a:prstGeom prst="rect">
            <a:avLst/>
          </a:prstGeom>
          <a:gradFill flip="none" rotWithShape="1">
            <a:gsLst>
              <a:gs pos="0">
                <a:srgbClr val="3C8A2E">
                  <a:lumMod val="75000"/>
                </a:srgbClr>
              </a:gs>
              <a:gs pos="45000">
                <a:srgbClr val="99CC33"/>
              </a:gs>
              <a:gs pos="100000">
                <a:srgbClr val="CC0000"/>
              </a:gs>
              <a:gs pos="55000">
                <a:srgbClr val="FFFF00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440453" y="2055614"/>
            <a:ext cx="1041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rgbClr val="13509C"/>
                </a:solidFill>
              </a:rPr>
              <a:t>MUY BAJO</a:t>
            </a:r>
            <a:endParaRPr lang="es-ES" sz="1400" b="1" dirty="0">
              <a:solidFill>
                <a:srgbClr val="13509C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050998" y="2057103"/>
            <a:ext cx="1108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rgbClr val="13509C"/>
                </a:solidFill>
              </a:rPr>
              <a:t>MODERADO</a:t>
            </a:r>
            <a:endParaRPr lang="es-ES" sz="1400" b="1" dirty="0">
              <a:solidFill>
                <a:srgbClr val="13509C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7693713" y="2055614"/>
            <a:ext cx="1108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rgbClr val="13509C"/>
                </a:solidFill>
              </a:rPr>
              <a:t>MUY ALTO</a:t>
            </a:r>
            <a:endParaRPr lang="es-ES" sz="1400" b="1" dirty="0">
              <a:solidFill>
                <a:srgbClr val="13509C"/>
              </a:solidFill>
            </a:endParaRPr>
          </a:p>
        </p:txBody>
      </p:sp>
      <p:sp>
        <p:nvSpPr>
          <p:cNvPr id="11" name="Cerrar llave 10"/>
          <p:cNvSpPr/>
          <p:nvPr/>
        </p:nvSpPr>
        <p:spPr>
          <a:xfrm rot="16200000">
            <a:off x="6514312" y="106314"/>
            <a:ext cx="182060" cy="3761400"/>
          </a:xfrm>
          <a:prstGeom prst="rightBrace">
            <a:avLst>
              <a:gd name="adj1" fmla="val 70151"/>
              <a:gd name="adj2" fmla="val 50000"/>
            </a:avLst>
          </a:prstGeom>
          <a:ln>
            <a:solidFill>
              <a:srgbClr val="0027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6050998" y="1521251"/>
            <a:ext cx="1108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13509C"/>
                </a:solidFill>
              </a:rPr>
              <a:t>RIESGO</a:t>
            </a:r>
            <a:endParaRPr lang="es-ES" sz="1400" b="1" dirty="0">
              <a:solidFill>
                <a:srgbClr val="13509C"/>
              </a:solidFill>
            </a:endParaRPr>
          </a:p>
        </p:txBody>
      </p:sp>
      <p:cxnSp>
        <p:nvCxnSpPr>
          <p:cNvPr id="15" name="Conector recto 14"/>
          <p:cNvCxnSpPr/>
          <p:nvPr/>
        </p:nvCxnSpPr>
        <p:spPr>
          <a:xfrm flipV="1">
            <a:off x="4724642" y="2966095"/>
            <a:ext cx="3348100" cy="17760"/>
          </a:xfrm>
          <a:prstGeom prst="line">
            <a:avLst/>
          </a:prstGeom>
          <a:ln w="38100" cmpd="sng">
            <a:solidFill>
              <a:srgbClr val="000000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 flipV="1">
            <a:off x="4724642" y="3828939"/>
            <a:ext cx="2969071" cy="17760"/>
          </a:xfrm>
          <a:prstGeom prst="line">
            <a:avLst/>
          </a:prstGeom>
          <a:ln w="38100" cmpd="sng">
            <a:solidFill>
              <a:srgbClr val="000000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 flipV="1">
            <a:off x="4724643" y="4638499"/>
            <a:ext cx="2744198" cy="17760"/>
          </a:xfrm>
          <a:prstGeom prst="line">
            <a:avLst/>
          </a:prstGeom>
          <a:ln w="38100" cmpd="sng">
            <a:solidFill>
              <a:srgbClr val="000000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 flipV="1">
            <a:off x="4678899" y="5527984"/>
            <a:ext cx="2070589" cy="17760"/>
          </a:xfrm>
          <a:prstGeom prst="line">
            <a:avLst/>
          </a:prstGeom>
          <a:ln w="38100" cmpd="sng">
            <a:solidFill>
              <a:srgbClr val="000000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4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Conclusiones del Estudio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s-ES" dirty="0"/>
              <a:t>Financiamiento actual de proyecto en EE y ER de algunas </a:t>
            </a:r>
            <a:r>
              <a:rPr lang="es-ES" dirty="0" err="1"/>
              <a:t>IFs</a:t>
            </a:r>
            <a:r>
              <a:rPr lang="es-ES" dirty="0"/>
              <a:t> en ES: estrategias agresivas, pero a figura tradicional de crédito. Inclusión de servicios adicionales que fortalezcan la oferta de financiamiento y agreguen valor al solo hecho de proveerlo. 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Empresas con interés en invertir en tecnologías eficientes pero  incertidumbre y percepción de riesgo en el desempeño de las tecnologías y en el servicio post-venta de los proveedores. </a:t>
            </a:r>
            <a:endParaRPr lang="es-ES" dirty="0" smtClean="0"/>
          </a:p>
          <a:p>
            <a:pPr algn="just"/>
            <a:endParaRPr lang="es-ES" dirty="0"/>
          </a:p>
          <a:p>
            <a:pPr algn="just"/>
            <a:r>
              <a:rPr lang="es-ES" dirty="0"/>
              <a:t>El estudio propone que la estrategia de financiamiento tiene que contemplar mecanismos que reduzcan esta percepción del riesgo para que el cliente se incline a realizar una inversión en este tipo de proyectos. </a:t>
            </a:r>
            <a:endParaRPr lang="es-ES" dirty="0" smtClean="0"/>
          </a:p>
          <a:p>
            <a:pPr algn="just"/>
            <a:endParaRPr lang="es-ES" dirty="0"/>
          </a:p>
          <a:p>
            <a:pPr algn="just"/>
            <a:r>
              <a:rPr lang="es-ES" dirty="0"/>
              <a:t>El financiamiento se otorgaría a través de las Instituciones Financieras Intermediarias</a:t>
            </a:r>
          </a:p>
        </p:txBody>
      </p:sp>
    </p:spTree>
    <p:extLst>
      <p:ext uri="{BB962C8B-B14F-4D97-AF65-F5344CB8AC3E}">
        <p14:creationId xmlns:p14="http://schemas.microsoft.com/office/powerpoint/2010/main" val="416874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2350" y="437002"/>
            <a:ext cx="7207250" cy="64516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Ventajas de estructurar </a:t>
            </a:r>
            <a:br>
              <a:rPr lang="es-ES" dirty="0" smtClean="0"/>
            </a:br>
            <a:r>
              <a:rPr lang="es-ES" dirty="0" smtClean="0"/>
              <a:t>un Programa de Financiamiento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440351"/>
            <a:ext cx="8229600" cy="1143888"/>
          </a:xfrm>
        </p:spPr>
        <p:txBody>
          <a:bodyPr>
            <a:normAutofit/>
          </a:bodyPr>
          <a:lstStyle/>
          <a:p>
            <a:pPr algn="just"/>
            <a:r>
              <a:rPr lang="es-ES" sz="2000" dirty="0"/>
              <a:t>El estudio propone atender un Mercado de aproximadamente el </a:t>
            </a:r>
            <a:r>
              <a:rPr lang="es-ES" sz="2000" b="1" i="1" dirty="0">
                <a:solidFill>
                  <a:srgbClr val="13509C"/>
                </a:solidFill>
              </a:rPr>
              <a:t>4%</a:t>
            </a:r>
            <a:r>
              <a:rPr lang="es-ES" sz="2000" dirty="0"/>
              <a:t> del universo </a:t>
            </a:r>
            <a:r>
              <a:rPr lang="es-ES" sz="2000" b="1" i="1" dirty="0">
                <a:solidFill>
                  <a:srgbClr val="13509C"/>
                </a:solidFill>
              </a:rPr>
              <a:t>del mercado </a:t>
            </a:r>
            <a:r>
              <a:rPr lang="es-ES" sz="2000" dirty="0"/>
              <a:t>(6,232 compañías elegibles), es decir, unas </a:t>
            </a:r>
            <a:r>
              <a:rPr lang="es-ES" sz="2000" b="1" i="1" dirty="0">
                <a:solidFill>
                  <a:srgbClr val="13509C"/>
                </a:solidFill>
              </a:rPr>
              <a:t>250 empresas,</a:t>
            </a:r>
            <a:r>
              <a:rPr lang="es-ES" sz="2000" dirty="0"/>
              <a:t> con lo cual se estiman las siguientes ventajas: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63354" y="3794396"/>
            <a:ext cx="201577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b="1" dirty="0">
                <a:solidFill>
                  <a:srgbClr val="008000"/>
                </a:solidFill>
              </a:rPr>
              <a:t>18.3 </a:t>
            </a:r>
            <a:r>
              <a:rPr lang="it-IT" sz="2800" b="1" dirty="0" err="1">
                <a:solidFill>
                  <a:srgbClr val="008000"/>
                </a:solidFill>
              </a:rPr>
              <a:t>GWh</a:t>
            </a:r>
            <a:r>
              <a:rPr lang="it-IT" sz="2800" b="1" dirty="0">
                <a:solidFill>
                  <a:srgbClr val="008000"/>
                </a:solidFill>
              </a:rPr>
              <a:t> </a:t>
            </a:r>
            <a:endParaRPr lang="it-IT" sz="2800" b="1" dirty="0" smtClean="0">
              <a:solidFill>
                <a:srgbClr val="008000"/>
              </a:solidFill>
            </a:endParaRPr>
          </a:p>
          <a:p>
            <a:pPr algn="ctr"/>
            <a:r>
              <a:rPr lang="it-IT" sz="2000" b="1" dirty="0" smtClean="0">
                <a:solidFill>
                  <a:srgbClr val="008000"/>
                </a:solidFill>
              </a:rPr>
              <a:t>(</a:t>
            </a:r>
            <a:r>
              <a:rPr lang="it-IT" sz="2000" b="1" dirty="0">
                <a:solidFill>
                  <a:srgbClr val="008000"/>
                </a:solidFill>
              </a:rPr>
              <a:t>0.3% del </a:t>
            </a:r>
            <a:r>
              <a:rPr lang="it-IT" sz="2000" b="1" dirty="0" err="1">
                <a:solidFill>
                  <a:srgbClr val="008000"/>
                </a:solidFill>
              </a:rPr>
              <a:t>total</a:t>
            </a:r>
            <a:r>
              <a:rPr lang="it-IT" sz="2000" b="1" dirty="0" smtClean="0">
                <a:solidFill>
                  <a:srgbClr val="008000"/>
                </a:solidFill>
              </a:rPr>
              <a:t>)</a:t>
            </a:r>
          </a:p>
          <a:p>
            <a:pPr algn="ctr"/>
            <a:r>
              <a:rPr lang="it-IT" dirty="0" err="1"/>
              <a:t>Reducción</a:t>
            </a:r>
            <a:r>
              <a:rPr lang="it-IT" dirty="0"/>
              <a:t> </a:t>
            </a:r>
            <a:r>
              <a:rPr lang="it-IT" dirty="0" err="1"/>
              <a:t>anual</a:t>
            </a:r>
            <a:r>
              <a:rPr lang="it-IT" dirty="0"/>
              <a:t> en </a:t>
            </a:r>
            <a:endParaRPr lang="it-IT" dirty="0" smtClean="0"/>
          </a:p>
          <a:p>
            <a:pPr algn="ctr"/>
            <a:r>
              <a:rPr lang="it-IT" dirty="0" smtClean="0"/>
              <a:t>uso </a:t>
            </a:r>
            <a:r>
              <a:rPr lang="it-IT" dirty="0" err="1" smtClean="0"/>
              <a:t>energético</a:t>
            </a:r>
            <a:endParaRPr lang="it-IT" dirty="0"/>
          </a:p>
        </p:txBody>
      </p:sp>
      <p:sp>
        <p:nvSpPr>
          <p:cNvPr id="7" name="Rectángulo 6"/>
          <p:cNvSpPr/>
          <p:nvPr/>
        </p:nvSpPr>
        <p:spPr>
          <a:xfrm>
            <a:off x="3483832" y="4988452"/>
            <a:ext cx="2277036" cy="1354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008000"/>
                </a:solidFill>
              </a:rPr>
              <a:t>$ 1.7 </a:t>
            </a:r>
            <a:r>
              <a:rPr lang="it-IT" sz="2800" b="1" dirty="0" err="1">
                <a:solidFill>
                  <a:srgbClr val="008000"/>
                </a:solidFill>
              </a:rPr>
              <a:t>Millones</a:t>
            </a:r>
            <a:r>
              <a:rPr lang="it-IT" sz="2800" b="1" dirty="0">
                <a:solidFill>
                  <a:srgbClr val="008000"/>
                </a:solidFill>
              </a:rPr>
              <a:t> </a:t>
            </a:r>
          </a:p>
          <a:p>
            <a:pPr algn="ctr"/>
            <a:r>
              <a:rPr lang="it-IT" dirty="0" err="1"/>
              <a:t>Reducción</a:t>
            </a:r>
            <a:r>
              <a:rPr lang="it-IT" dirty="0"/>
              <a:t> </a:t>
            </a:r>
            <a:r>
              <a:rPr lang="it-IT" dirty="0" err="1"/>
              <a:t>anual</a:t>
            </a:r>
            <a:r>
              <a:rPr lang="it-IT" dirty="0"/>
              <a:t> de </a:t>
            </a:r>
            <a:endParaRPr lang="it-IT" dirty="0" smtClean="0"/>
          </a:p>
          <a:p>
            <a:pPr algn="ctr"/>
            <a:r>
              <a:rPr lang="it-IT" dirty="0" smtClean="0"/>
              <a:t>uso</a:t>
            </a:r>
            <a:r>
              <a:rPr lang="it-IT" dirty="0"/>
              <a:t>/</a:t>
            </a:r>
            <a:r>
              <a:rPr lang="it-IT" dirty="0" err="1" smtClean="0"/>
              <a:t>importación</a:t>
            </a:r>
            <a:endParaRPr lang="it-IT" dirty="0" smtClean="0"/>
          </a:p>
          <a:p>
            <a:pPr algn="ctr"/>
            <a:r>
              <a:rPr lang="it-IT" dirty="0" err="1" smtClean="0"/>
              <a:t>combustibles</a:t>
            </a:r>
            <a:r>
              <a:rPr lang="it-IT" dirty="0" smtClean="0"/>
              <a:t> </a:t>
            </a:r>
            <a:r>
              <a:rPr lang="it-IT" dirty="0" err="1"/>
              <a:t>fósiles</a:t>
            </a:r>
            <a:endParaRPr lang="it-IT" dirty="0"/>
          </a:p>
        </p:txBody>
      </p:sp>
      <p:sp>
        <p:nvSpPr>
          <p:cNvPr id="8" name="Rectángulo 7"/>
          <p:cNvSpPr/>
          <p:nvPr/>
        </p:nvSpPr>
        <p:spPr>
          <a:xfrm>
            <a:off x="6000652" y="3825174"/>
            <a:ext cx="3016396" cy="1354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b="1" dirty="0">
                <a:solidFill>
                  <a:srgbClr val="008000"/>
                </a:solidFill>
              </a:rPr>
              <a:t>0.28 </a:t>
            </a:r>
            <a:r>
              <a:rPr lang="it-IT" sz="2800" b="1" dirty="0" err="1">
                <a:solidFill>
                  <a:srgbClr val="008000"/>
                </a:solidFill>
              </a:rPr>
              <a:t>Millones</a:t>
            </a:r>
            <a:r>
              <a:rPr lang="it-IT" sz="2800" b="1" dirty="0">
                <a:solidFill>
                  <a:srgbClr val="008000"/>
                </a:solidFill>
              </a:rPr>
              <a:t> tCO2</a:t>
            </a:r>
          </a:p>
          <a:p>
            <a:pPr algn="ctr"/>
            <a:r>
              <a:rPr lang="it-IT" dirty="0" err="1"/>
              <a:t>Reducción</a:t>
            </a:r>
            <a:r>
              <a:rPr lang="it-IT" dirty="0"/>
              <a:t> de </a:t>
            </a:r>
            <a:endParaRPr lang="it-IT" dirty="0" smtClean="0"/>
          </a:p>
          <a:p>
            <a:pPr algn="ctr"/>
            <a:r>
              <a:rPr lang="it-IT" dirty="0" err="1" smtClean="0"/>
              <a:t>Emisiones</a:t>
            </a:r>
            <a:r>
              <a:rPr lang="it-IT" dirty="0" smtClean="0"/>
              <a:t> de </a:t>
            </a:r>
            <a:r>
              <a:rPr lang="it-IT" dirty="0" err="1" smtClean="0"/>
              <a:t>Gases</a:t>
            </a:r>
            <a:r>
              <a:rPr lang="it-IT" dirty="0" smtClean="0"/>
              <a:t> </a:t>
            </a:r>
          </a:p>
          <a:p>
            <a:pPr algn="ctr"/>
            <a:r>
              <a:rPr lang="it-IT" dirty="0" err="1" smtClean="0"/>
              <a:t>Efecto</a:t>
            </a:r>
            <a:r>
              <a:rPr lang="it-IT" dirty="0" smtClean="0"/>
              <a:t> </a:t>
            </a:r>
            <a:r>
              <a:rPr lang="it-IT" dirty="0" err="1"/>
              <a:t>Invernadero</a:t>
            </a:r>
            <a:endParaRPr lang="it-IT" dirty="0"/>
          </a:p>
        </p:txBody>
      </p:sp>
      <p:pic>
        <p:nvPicPr>
          <p:cNvPr id="9" name="Imagen 8" descr="VECTORES-8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9" r="16073"/>
          <a:stretch/>
        </p:blipFill>
        <p:spPr>
          <a:xfrm>
            <a:off x="7015959" y="2753558"/>
            <a:ext cx="1127876" cy="1201334"/>
          </a:xfrm>
          <a:prstGeom prst="rect">
            <a:avLst/>
          </a:prstGeom>
        </p:spPr>
      </p:pic>
      <p:pic>
        <p:nvPicPr>
          <p:cNvPr id="10" name="Imagen 9" descr="VECTORES-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274" y="4080416"/>
            <a:ext cx="1175105" cy="908036"/>
          </a:xfrm>
          <a:prstGeom prst="rect">
            <a:avLst/>
          </a:prstGeom>
        </p:spPr>
      </p:pic>
      <p:pic>
        <p:nvPicPr>
          <p:cNvPr id="11" name="Imagen 10" descr="VECTORES-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50" y="2834038"/>
            <a:ext cx="1443313" cy="111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1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52450"/>
            <a:ext cx="8041823" cy="645160"/>
          </a:xfrm>
        </p:spPr>
        <p:txBody>
          <a:bodyPr>
            <a:normAutofit/>
          </a:bodyPr>
          <a:lstStyle/>
          <a:p>
            <a:r>
              <a:rPr lang="es-ES" dirty="0" smtClean="0"/>
              <a:t>Componentes del Programa propuesto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387067"/>
            <a:ext cx="8229600" cy="482931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ES" dirty="0"/>
              <a:t>Por las conclusiones obtenidas, el estudio propone: </a:t>
            </a:r>
            <a:endParaRPr lang="es-ES" dirty="0" smtClean="0"/>
          </a:p>
          <a:p>
            <a:pPr marL="0" indent="0" algn="just">
              <a:buNone/>
            </a:pPr>
            <a:endParaRPr lang="es-ES" dirty="0"/>
          </a:p>
          <a:p>
            <a:pPr algn="just"/>
            <a:r>
              <a:rPr lang="es-ES" dirty="0"/>
              <a:t>Programa contratos entre el cliente y proveedor que </a:t>
            </a:r>
            <a:r>
              <a:rPr lang="es-ES" b="1" i="1" dirty="0">
                <a:solidFill>
                  <a:srgbClr val="13509C"/>
                </a:solidFill>
              </a:rPr>
              <a:t>garanticen el ahorro de los </a:t>
            </a:r>
            <a:r>
              <a:rPr lang="es-ES" b="1" i="1" dirty="0" smtClean="0">
                <a:solidFill>
                  <a:srgbClr val="13509C"/>
                </a:solidFill>
              </a:rPr>
              <a:t>proyectos.</a:t>
            </a:r>
          </a:p>
          <a:p>
            <a:pPr algn="just"/>
            <a:endParaRPr lang="es-ES" dirty="0"/>
          </a:p>
          <a:p>
            <a:pPr algn="just"/>
            <a:r>
              <a:rPr lang="es-ES" b="1" i="1" dirty="0">
                <a:solidFill>
                  <a:srgbClr val="13509C"/>
                </a:solidFill>
              </a:rPr>
              <a:t>Organismo neutral que facilite un contrato estándar</a:t>
            </a:r>
            <a:r>
              <a:rPr lang="es-ES" dirty="0"/>
              <a:t> que transparente las responsabilidades y cuide los intereses de los empresarios. </a:t>
            </a:r>
            <a:endParaRPr lang="es-ES" dirty="0" smtClean="0"/>
          </a:p>
          <a:p>
            <a:pPr algn="just"/>
            <a:endParaRPr lang="es-ES" dirty="0"/>
          </a:p>
          <a:p>
            <a:pPr algn="just"/>
            <a:r>
              <a:rPr lang="es-ES" b="1" i="1" dirty="0">
                <a:solidFill>
                  <a:srgbClr val="13509C"/>
                </a:solidFill>
              </a:rPr>
              <a:t>Mecanismos que reduzcan la percepción del riesgo </a:t>
            </a:r>
            <a:r>
              <a:rPr lang="es-ES" dirty="0"/>
              <a:t>para que el cliente se incline a realizar una inversión en este tipo de proyectos: Seguro de ahorro de energía, validación de </a:t>
            </a:r>
            <a:r>
              <a:rPr lang="es-ES" dirty="0" smtClean="0"/>
              <a:t>equipos.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Todo el mecanismo debe complementarse con </a:t>
            </a:r>
            <a:r>
              <a:rPr lang="es-ES" b="1" i="1" dirty="0">
                <a:solidFill>
                  <a:srgbClr val="13509C"/>
                </a:solidFill>
              </a:rPr>
              <a:t>Capacitación a empresarios y proveedores</a:t>
            </a:r>
            <a:r>
              <a:rPr lang="es-ES" dirty="0" smtClean="0"/>
              <a:t> </a:t>
            </a:r>
            <a:r>
              <a:rPr lang="es-ES" dirty="0"/>
              <a:t>y Promoción del </a:t>
            </a:r>
            <a:r>
              <a:rPr lang="es-ES" dirty="0" smtClean="0"/>
              <a:t>Programa.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491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52450"/>
            <a:ext cx="8041823" cy="645160"/>
          </a:xfrm>
        </p:spPr>
        <p:txBody>
          <a:bodyPr>
            <a:normAutofit/>
          </a:bodyPr>
          <a:lstStyle/>
          <a:p>
            <a:r>
              <a:rPr lang="es-ES" dirty="0" smtClean="0"/>
              <a:t>Objetivo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36756" y="1591320"/>
            <a:ext cx="7078079" cy="21562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800" dirty="0" smtClean="0"/>
              <a:t>Diseñar un </a:t>
            </a:r>
            <a:r>
              <a:rPr lang="es-ES" sz="2800" b="1" i="1" dirty="0">
                <a:solidFill>
                  <a:srgbClr val="13509C"/>
                </a:solidFill>
              </a:rPr>
              <a:t>programa integral </a:t>
            </a:r>
            <a:r>
              <a:rPr lang="es-ES" sz="2800" dirty="0"/>
              <a:t>para BANDESAL para financiar </a:t>
            </a:r>
            <a:r>
              <a:rPr lang="es-ES" sz="2800" b="1" i="1" dirty="0">
                <a:solidFill>
                  <a:srgbClr val="13509C"/>
                </a:solidFill>
              </a:rPr>
              <a:t>proyectos de energía sostenible</a:t>
            </a:r>
            <a:r>
              <a:rPr lang="es-ES" sz="2800" dirty="0"/>
              <a:t>, y estimular las inversiones en este tipo de proyectos</a:t>
            </a:r>
            <a:r>
              <a:rPr lang="es-ES" sz="2800" dirty="0" smtClean="0"/>
              <a:t>.</a:t>
            </a:r>
          </a:p>
        </p:txBody>
      </p:sp>
      <p:pic>
        <p:nvPicPr>
          <p:cNvPr id="4" name="Imagen 3" descr="Hoja Informativa-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013" y="3257665"/>
            <a:ext cx="2507588" cy="324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49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Principales Barreras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28234" y="1600200"/>
            <a:ext cx="5168686" cy="476715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dirty="0"/>
              <a:t>Falta de financiamiento adecuado para proyectos de </a:t>
            </a:r>
            <a:r>
              <a:rPr lang="es-ES" dirty="0" smtClean="0"/>
              <a:t>EE.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Mercado no acostumbrado a negociar EE. </a:t>
            </a:r>
            <a:r>
              <a:rPr lang="es-ES" dirty="0" smtClean="0"/>
              <a:t>Poca </a:t>
            </a:r>
            <a:r>
              <a:rPr lang="es-ES" dirty="0"/>
              <a:t>experiencia de proveedores en vender EE</a:t>
            </a:r>
            <a:r>
              <a:rPr lang="es-ES" dirty="0" smtClean="0"/>
              <a:t>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Falta de confianza entre proveedor y cliente y percepción de alto riesgo en </a:t>
            </a:r>
            <a:r>
              <a:rPr lang="es-ES" dirty="0" smtClean="0"/>
              <a:t>desempeño.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Inversión en EE no prioritaria para Cliente</a:t>
            </a:r>
          </a:p>
        </p:txBody>
      </p:sp>
      <p:pic>
        <p:nvPicPr>
          <p:cNvPr id="4" name="Imagen 3" descr="VECTORES-8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128" y="2291179"/>
            <a:ext cx="3470727" cy="268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0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Deloitte">
    <a:dk1>
      <a:srgbClr val="000000"/>
    </a:dk1>
    <a:lt1>
      <a:srgbClr val="FFFFFF"/>
    </a:lt1>
    <a:dk2>
      <a:srgbClr val="002776"/>
    </a:dk2>
    <a:lt2>
      <a:srgbClr val="FFFFFF"/>
    </a:lt2>
    <a:accent1>
      <a:srgbClr val="002776"/>
    </a:accent1>
    <a:accent2>
      <a:srgbClr val="92D400"/>
    </a:accent2>
    <a:accent3>
      <a:srgbClr val="00A1DE"/>
    </a:accent3>
    <a:accent4>
      <a:srgbClr val="3C8A2E"/>
    </a:accent4>
    <a:accent5>
      <a:srgbClr val="72C7E7"/>
    </a:accent5>
    <a:accent6>
      <a:srgbClr val="C9DD03"/>
    </a:accent6>
    <a:hlink>
      <a:srgbClr val="00A1DE"/>
    </a:hlink>
    <a:folHlink>
      <a:srgbClr val="72C7E7"/>
    </a:folHlink>
  </a:clrScheme>
  <a:fontScheme name="19_Blank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1044</Words>
  <Application>Microsoft Macintosh PowerPoint</Application>
  <PresentationFormat>On-screen Show (4:3)</PresentationFormat>
  <Paragraphs>214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ＭＳ Ｐゴシック</vt:lpstr>
      <vt:lpstr>Tema de Office</vt:lpstr>
      <vt:lpstr>Excel.Chart.8</vt:lpstr>
      <vt:lpstr>Programa de Financiamiento “AHORROS ENERGÉTICOS SEGUROS”</vt:lpstr>
      <vt:lpstr>Agenda</vt:lpstr>
      <vt:lpstr>Antecedentes</vt:lpstr>
      <vt:lpstr>Características de Empresas</vt:lpstr>
      <vt:lpstr>Conclusiones del Estudio</vt:lpstr>
      <vt:lpstr>Ventajas de estructurar  un Programa de Financiamiento</vt:lpstr>
      <vt:lpstr>Componentes del Programa propuesto</vt:lpstr>
      <vt:lpstr>Objetivo</vt:lpstr>
      <vt:lpstr>Principales Barreras</vt:lpstr>
      <vt:lpstr>Mecanismos de apoyo</vt:lpstr>
      <vt:lpstr>Esquema de financiamiento</vt:lpstr>
      <vt:lpstr>Tecnologías Seleccionadas</vt:lpstr>
      <vt:lpstr>Financiamiento</vt:lpstr>
      <vt:lpstr>Segmentos Seleccionados</vt:lpstr>
      <vt:lpstr>Contrato</vt:lpstr>
      <vt:lpstr>Seguro de Ahorro de Energía</vt:lpstr>
      <vt:lpstr>Validación</vt:lpstr>
      <vt:lpstr>Promoción</vt:lpstr>
      <vt:lpstr>Fortalecimiento de Capacidades</vt:lpstr>
      <vt:lpstr>MUCHAS GRACIAS</vt:lpstr>
    </vt:vector>
  </TitlesOfParts>
  <Company>BANDESAL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bandesal bandesal</dc:creator>
  <cp:lastModifiedBy>Lucila Serra</cp:lastModifiedBy>
  <cp:revision>79</cp:revision>
  <dcterms:created xsi:type="dcterms:W3CDTF">2015-09-16T22:43:41Z</dcterms:created>
  <dcterms:modified xsi:type="dcterms:W3CDTF">2016-08-30T15:36:00Z</dcterms:modified>
</cp:coreProperties>
</file>