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Default Extension="png" ContentType="image/png"/>
  <Default Extension="bin" ContentType="application/vnd.openxmlformats-officedocument.oleObject"/>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97" r:id="rId2"/>
    <p:sldId id="309" r:id="rId3"/>
    <p:sldId id="310" r:id="rId4"/>
    <p:sldId id="311" r:id="rId5"/>
    <p:sldId id="312" r:id="rId6"/>
    <p:sldId id="313" r:id="rId7"/>
    <p:sldId id="314" r:id="rId8"/>
    <p:sldId id="315" r:id="rId9"/>
    <p:sldId id="316" r:id="rId10"/>
    <p:sldId id="317" r:id="rId11"/>
    <p:sldId id="318" r:id="rId12"/>
    <p:sldId id="319" r:id="rId13"/>
    <p:sldId id="320" r:id="rId14"/>
    <p:sldId id="357" r:id="rId15"/>
    <p:sldId id="370" r:id="rId16"/>
    <p:sldId id="371" r:id="rId17"/>
    <p:sldId id="327" r:id="rId18"/>
    <p:sldId id="328" r:id="rId19"/>
    <p:sldId id="329" r:id="rId20"/>
    <p:sldId id="330" r:id="rId21"/>
    <p:sldId id="332" r:id="rId22"/>
    <p:sldId id="333" r:id="rId23"/>
    <p:sldId id="334" r:id="rId24"/>
    <p:sldId id="335" r:id="rId25"/>
    <p:sldId id="358" r:id="rId26"/>
    <p:sldId id="359" r:id="rId27"/>
    <p:sldId id="360" r:id="rId28"/>
    <p:sldId id="363" r:id="rId29"/>
    <p:sldId id="336" r:id="rId30"/>
    <p:sldId id="337" r:id="rId31"/>
    <p:sldId id="338" r:id="rId32"/>
    <p:sldId id="339" r:id="rId33"/>
    <p:sldId id="340" r:id="rId34"/>
    <p:sldId id="341" r:id="rId35"/>
    <p:sldId id="342" r:id="rId36"/>
    <p:sldId id="343" r:id="rId37"/>
    <p:sldId id="364" r:id="rId38"/>
    <p:sldId id="345" r:id="rId39"/>
    <p:sldId id="346" r:id="rId40"/>
    <p:sldId id="347" r:id="rId41"/>
    <p:sldId id="365" r:id="rId42"/>
    <p:sldId id="353" r:id="rId43"/>
    <p:sldId id="366" r:id="rId44"/>
    <p:sldId id="367" r:id="rId45"/>
    <p:sldId id="348" r:id="rId46"/>
    <p:sldId id="349" r:id="rId47"/>
    <p:sldId id="352" r:id="rId48"/>
    <p:sldId id="354" r:id="rId49"/>
    <p:sldId id="355" r:id="rId50"/>
    <p:sldId id="356" r:id="rId51"/>
    <p:sldId id="368" r:id="rId52"/>
    <p:sldId id="369" r:id="rId53"/>
    <p:sldId id="291" r:id="rId54"/>
  </p:sldIdLst>
  <p:sldSz cx="9144000" cy="6858000" type="screen4x3"/>
  <p:notesSz cx="6858000" cy="9144000"/>
  <p:defaultTextStyle>
    <a:defPPr>
      <a:defRPr lang="es-D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6600"/>
    <a:srgbClr val="339933"/>
    <a:srgbClr val="FC2312"/>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p:restoredLeft sz="15620"/>
    <p:restoredTop sz="94660"/>
  </p:normalViewPr>
  <p:slideViewPr>
    <p:cSldViewPr>
      <p:cViewPr>
        <p:scale>
          <a:sx n="68" d="100"/>
          <a:sy n="68" d="100"/>
        </p:scale>
        <p:origin x="-1434" y="-366"/>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DO"/>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FA1803-4872-4EAE-AE59-FE12201F1F92}" type="datetimeFigureOut">
              <a:rPr lang="es-DO" smtClean="0"/>
              <a:pPr/>
              <a:t>05/03/2015</a:t>
            </a:fld>
            <a:endParaRPr lang="es-DO"/>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DO"/>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DO"/>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DO"/>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6319A6-75A1-4AC3-84D7-033CDE25B61C}" type="slidenum">
              <a:rPr lang="es-DO" smtClean="0"/>
              <a:pPr/>
              <a:t>‹Nº›</a:t>
            </a:fld>
            <a:endParaRPr lang="es-DO"/>
          </a:p>
        </p:txBody>
      </p:sp>
    </p:spTree>
    <p:extLst>
      <p:ext uri="{BB962C8B-B14F-4D97-AF65-F5344CB8AC3E}">
        <p14:creationId xmlns:p14="http://schemas.microsoft.com/office/powerpoint/2010/main" xmlns="" val="3938980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DO" dirty="0"/>
          </a:p>
        </p:txBody>
      </p:sp>
      <p:sp>
        <p:nvSpPr>
          <p:cNvPr id="4" name="Slide Number Placeholder 3"/>
          <p:cNvSpPr>
            <a:spLocks noGrp="1"/>
          </p:cNvSpPr>
          <p:nvPr>
            <p:ph type="sldNum" sz="quarter" idx="10"/>
          </p:nvPr>
        </p:nvSpPr>
        <p:spPr/>
        <p:txBody>
          <a:bodyPr/>
          <a:lstStyle/>
          <a:p>
            <a:fld id="{1B062416-B7A6-419B-AEF2-37F3037B1F98}" type="slidenum">
              <a:rPr lang="es-DO" smtClean="0">
                <a:solidFill>
                  <a:prstClr val="black"/>
                </a:solidFill>
              </a:rPr>
              <a:pPr/>
              <a:t>23</a:t>
            </a:fld>
            <a:endParaRPr lang="es-DO">
              <a:solidFill>
                <a:prstClr val="black"/>
              </a:solidFill>
            </a:endParaRPr>
          </a:p>
        </p:txBody>
      </p:sp>
    </p:spTree>
    <p:extLst>
      <p:ext uri="{BB962C8B-B14F-4D97-AF65-F5344CB8AC3E}">
        <p14:creationId xmlns:p14="http://schemas.microsoft.com/office/powerpoint/2010/main" xmlns="" val="2715152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755576" y="2780928"/>
            <a:ext cx="7772400" cy="1512168"/>
          </a:xfrm>
        </p:spPr>
        <p:txBody>
          <a:bodyPr>
            <a:normAutofit/>
          </a:bodyPr>
          <a:lstStyle>
            <a:lvl1pPr>
              <a:defRPr sz="3200"/>
            </a:lvl1pPr>
          </a:lstStyle>
          <a:p>
            <a:r>
              <a:rPr lang="en-US" dirty="0" err="1" smtClean="0"/>
              <a:t>Haga clic para modificar el estilo de título del patrón</a:t>
            </a:r>
            <a:endParaRPr lang="es-DO" dirty="0"/>
          </a:p>
        </p:txBody>
      </p:sp>
      <p:sp>
        <p:nvSpPr>
          <p:cNvPr id="3" name="Subtitle 2"/>
          <p:cNvSpPr>
            <a:spLocks noGrp="1"/>
          </p:cNvSpPr>
          <p:nvPr>
            <p:ph type="subTitle" idx="1"/>
          </p:nvPr>
        </p:nvSpPr>
        <p:spPr>
          <a:xfrm>
            <a:off x="1547664" y="4293096"/>
            <a:ext cx="6048672" cy="1512168"/>
          </a:xfrm>
        </p:spPr>
        <p:txBody>
          <a:bodyPr>
            <a:normAutofit/>
          </a:bodyPr>
          <a:lstStyle>
            <a:lvl1pPr marL="0" indent="0" algn="ctr">
              <a:buNone/>
              <a:defRPr sz="2400"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err="1" smtClean="0"/>
              <a:t>Haga clic para modificar el estilo de subtítulo del patrón</a:t>
            </a:r>
            <a:endParaRPr lang="es-DO" dirty="0"/>
          </a:p>
        </p:txBody>
      </p:sp>
      <p:sp>
        <p:nvSpPr>
          <p:cNvPr id="4" name="Slide Number Placeholder 5"/>
          <p:cNvSpPr>
            <a:spLocks noGrp="1"/>
          </p:cNvSpPr>
          <p:nvPr>
            <p:ph type="sldNum" sz="quarter" idx="10"/>
          </p:nvPr>
        </p:nvSpPr>
        <p:spPr>
          <a:xfrm>
            <a:off x="6875463" y="6237288"/>
            <a:ext cx="2133600" cy="365125"/>
          </a:xfrm>
        </p:spPr>
        <p:txBody>
          <a:bodyPr/>
          <a:lstStyle>
            <a:lvl1pPr>
              <a:defRPr/>
            </a:lvl1pPr>
          </a:lstStyle>
          <a:p>
            <a:pPr>
              <a:defRPr/>
            </a:pPr>
            <a:fld id="{62771193-455B-4912-BBC2-C1DFDFBD7EAB}" type="slidenum">
              <a:rPr lang="es-DO"/>
              <a:pPr>
                <a:defRPr/>
              </a:pPr>
              <a:t>‹Nº›</a:t>
            </a:fld>
            <a:endParaRPr lang="es-D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cstate="print">
            <a:lum/>
          </a:blip>
          <a:srcRect/>
          <a:stretch>
            <a:fillRect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55576" y="332657"/>
            <a:ext cx="7772400" cy="936104"/>
          </a:xfrm>
        </p:spPr>
        <p:txBody>
          <a:bodyPr>
            <a:normAutofit/>
          </a:bodyPr>
          <a:lstStyle>
            <a:lvl1pPr>
              <a:defRPr sz="3200"/>
            </a:lvl1pPr>
          </a:lstStyle>
          <a:p>
            <a:r>
              <a:rPr lang="en-US" dirty="0" err="1" smtClean="0"/>
              <a:t>Haga clic para modificar el estilo de título del patrón</a:t>
            </a:r>
            <a:endParaRPr lang="es-DO" dirty="0"/>
          </a:p>
        </p:txBody>
      </p:sp>
      <p:sp>
        <p:nvSpPr>
          <p:cNvPr id="3" name="Subtitle 2"/>
          <p:cNvSpPr>
            <a:spLocks noGrp="1"/>
          </p:cNvSpPr>
          <p:nvPr>
            <p:ph type="subTitle" idx="1"/>
          </p:nvPr>
        </p:nvSpPr>
        <p:spPr>
          <a:xfrm>
            <a:off x="755576" y="1412776"/>
            <a:ext cx="7776864" cy="4608512"/>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DO" dirty="0"/>
          </a:p>
        </p:txBody>
      </p:sp>
      <p:sp>
        <p:nvSpPr>
          <p:cNvPr id="4" name="Slide Number Placeholder 5"/>
          <p:cNvSpPr>
            <a:spLocks noGrp="1"/>
          </p:cNvSpPr>
          <p:nvPr>
            <p:ph type="sldNum" sz="quarter" idx="10"/>
          </p:nvPr>
        </p:nvSpPr>
        <p:spPr>
          <a:xfrm>
            <a:off x="6875463" y="6237288"/>
            <a:ext cx="2133600" cy="365125"/>
          </a:xfrm>
        </p:spPr>
        <p:txBody>
          <a:bodyPr/>
          <a:lstStyle>
            <a:lvl1pPr>
              <a:defRPr/>
            </a:lvl1pPr>
          </a:lstStyle>
          <a:p>
            <a:pPr>
              <a:defRPr/>
            </a:pPr>
            <a:fld id="{3E0EBD41-B9B3-48D8-983C-C67F334DE979}" type="slidenum">
              <a:rPr lang="es-DO"/>
              <a:pPr>
                <a:defRPr/>
              </a:pPr>
              <a:t>‹Nº›</a:t>
            </a:fld>
            <a:endParaRPr lang="es-D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Date Placeholder 1"/>
          <p:cNvSpPr>
            <a:spLocks noGrp="1"/>
          </p:cNvSpPr>
          <p:nvPr>
            <p:ph type="dt" sz="half" idx="10"/>
          </p:nvPr>
        </p:nvSpPr>
        <p:spPr/>
        <p:txBody>
          <a:bodyPr/>
          <a:lstStyle/>
          <a:p>
            <a:fld id="{1FDA2439-2D5C-4A35-B30F-2FB631474FE8}" type="datetimeFigureOut">
              <a:rPr lang="es-DO" smtClean="0">
                <a:solidFill>
                  <a:srgbClr val="564B3C"/>
                </a:solidFill>
              </a:rPr>
              <a:pPr/>
              <a:t>05/03/2015</a:t>
            </a:fld>
            <a:endParaRPr lang="es-DO">
              <a:solidFill>
                <a:srgbClr val="564B3C"/>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s-DO">
              <a:solidFill>
                <a:srgbClr val="564B3C"/>
              </a:solidFill>
            </a:endParaRPr>
          </a:p>
        </p:txBody>
      </p:sp>
      <p:sp>
        <p:nvSpPr>
          <p:cNvPr id="4" name="Slide Number Placeholder 3"/>
          <p:cNvSpPr>
            <a:spLocks noGrp="1"/>
          </p:cNvSpPr>
          <p:nvPr>
            <p:ph type="sldNum" sz="quarter" idx="12"/>
          </p:nvPr>
        </p:nvSpPr>
        <p:spPr/>
        <p:txBody>
          <a:bodyPr/>
          <a:lstStyle/>
          <a:p>
            <a:fld id="{13188003-487A-46C7-B60D-955A162FB82B}" type="slidenum">
              <a:rPr lang="es-DO" smtClean="0">
                <a:solidFill>
                  <a:srgbClr val="564B3C"/>
                </a:solidFill>
              </a:rPr>
              <a:pPr/>
              <a:t>‹Nº›</a:t>
            </a:fld>
            <a:endParaRPr lang="es-DO">
              <a:solidFill>
                <a:srgbClr val="564B3C"/>
              </a:solidFill>
            </a:endParaRPr>
          </a:p>
        </p:txBody>
      </p:sp>
    </p:spTree>
    <p:extLst>
      <p:ext uri="{BB962C8B-B14F-4D97-AF65-F5344CB8AC3E}">
        <p14:creationId xmlns:p14="http://schemas.microsoft.com/office/powerpoint/2010/main" xmlns="" val="41754283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b="-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68313" y="2636838"/>
            <a:ext cx="8229600" cy="172878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Título de la presentación</a:t>
            </a:r>
            <a:endParaRPr lang="es-DO" smtClean="0"/>
          </a:p>
        </p:txBody>
      </p:sp>
      <p:sp>
        <p:nvSpPr>
          <p:cNvPr id="1027" name="Text Placeholder 2"/>
          <p:cNvSpPr>
            <a:spLocks noGrp="1"/>
          </p:cNvSpPr>
          <p:nvPr>
            <p:ph type="body" idx="1"/>
          </p:nvPr>
        </p:nvSpPr>
        <p:spPr bwMode="auto">
          <a:xfrm>
            <a:off x="1403350" y="4365625"/>
            <a:ext cx="6553200" cy="129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p:txBody>
      </p:sp>
      <p:sp>
        <p:nvSpPr>
          <p:cNvPr id="4" name="Date Placeholder 3"/>
          <p:cNvSpPr>
            <a:spLocks noGrp="1"/>
          </p:cNvSpPr>
          <p:nvPr>
            <p:ph type="dt" sz="half" idx="2"/>
          </p:nvPr>
        </p:nvSpPr>
        <p:spPr>
          <a:xfrm>
            <a:off x="179388" y="6308725"/>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r>
              <a:rPr lang="es-DO"/>
              <a:t>Fecha</a:t>
            </a:r>
          </a:p>
        </p:txBody>
      </p:sp>
      <p:sp>
        <p:nvSpPr>
          <p:cNvPr id="6" name="Slide Number Placeholder 5"/>
          <p:cNvSpPr>
            <a:spLocks noGrp="1"/>
          </p:cNvSpPr>
          <p:nvPr>
            <p:ph type="sldNum" sz="quarter" idx="4"/>
          </p:nvPr>
        </p:nvSpPr>
        <p:spPr>
          <a:xfrm>
            <a:off x="6804025" y="6308725"/>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r>
              <a:rPr lang="es-DO"/>
              <a:t>Lugar del evento</a:t>
            </a: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algn="ctr" rtl="0" eaLnBrk="0" fontAlgn="base" hangingPunct="0">
        <a:spcBef>
          <a:spcPct val="20000"/>
        </a:spcBef>
        <a:spcAft>
          <a:spcPct val="0"/>
        </a:spcAft>
        <a:buFont typeface="Arial" charset="0"/>
        <a:defRPr sz="24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D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http://fichas.infojardin.com/foto-acuaticas/eichhornia-crassipes.jpg" TargetMode="External"/><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http://fichas.infojardin.com/foto-acuaticas/eichhornia-crassipes-plaga.jpg" TargetMode="External"/><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jpeg"/></Relationships>
</file>

<file path=ppt/slides/_rels/slide5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P1010001"/>
          <p:cNvPicPr>
            <a:picLocks noGrp="1" noChangeAspect="1" noChangeArrowheads="1"/>
          </p:cNvPicPr>
          <p:nvPr>
            <p:ph idx="1"/>
          </p:nvPr>
        </p:nvPicPr>
        <p:blipFill>
          <a:blip r:embed="rId2" cstate="print"/>
          <a:srcRect/>
          <a:stretch>
            <a:fillRect/>
          </a:stretch>
        </p:blipFill>
        <p:spPr bwMode="auto">
          <a:xfrm>
            <a:off x="539552" y="1844824"/>
            <a:ext cx="5902093" cy="34977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6012160" y="5445224"/>
            <a:ext cx="3131840" cy="1200329"/>
          </a:xfrm>
          <a:prstGeom prst="rect">
            <a:avLst/>
          </a:prstGeom>
          <a:noFill/>
        </p:spPr>
        <p:txBody>
          <a:bodyPr wrap="square" rtlCol="0">
            <a:spAutoFit/>
          </a:bodyPr>
          <a:lstStyle/>
          <a:p>
            <a:pPr algn="r"/>
            <a:r>
              <a:rPr lang="es-DO" b="1" dirty="0" smtClean="0"/>
              <a:t>Héctor A. Rosario A.</a:t>
            </a:r>
          </a:p>
          <a:p>
            <a:pPr algn="r"/>
            <a:r>
              <a:rPr lang="es-DO" b="1" dirty="0" smtClean="0"/>
              <a:t>General </a:t>
            </a:r>
            <a:r>
              <a:rPr lang="es-DO" b="1" dirty="0" err="1" smtClean="0"/>
              <a:t>Coordinator</a:t>
            </a:r>
            <a:r>
              <a:rPr lang="es-DO" b="1" dirty="0" smtClean="0"/>
              <a:t>, IIBI</a:t>
            </a:r>
          </a:p>
          <a:p>
            <a:pPr algn="r"/>
            <a:r>
              <a:rPr lang="es-DO" b="1" dirty="0" err="1" smtClean="0"/>
              <a:t>March</a:t>
            </a:r>
            <a:r>
              <a:rPr lang="es-DO" b="1" dirty="0" smtClean="0"/>
              <a:t> 9th., 2015</a:t>
            </a:r>
          </a:p>
          <a:p>
            <a:pPr algn="r"/>
            <a:r>
              <a:rPr lang="es-DO" b="1" dirty="0" err="1" smtClean="0"/>
              <a:t>Seoul,Korea</a:t>
            </a:r>
            <a:endParaRPr lang="es-DO" b="1" dirty="0"/>
          </a:p>
        </p:txBody>
      </p:sp>
      <p:sp>
        <p:nvSpPr>
          <p:cNvPr id="3" name="Rectangle 2"/>
          <p:cNvSpPr/>
          <p:nvPr/>
        </p:nvSpPr>
        <p:spPr>
          <a:xfrm>
            <a:off x="714348" y="500042"/>
            <a:ext cx="8064896" cy="369332"/>
          </a:xfrm>
          <a:prstGeom prst="rect">
            <a:avLst/>
          </a:prstGeom>
        </p:spPr>
        <p:txBody>
          <a:bodyPr wrap="square">
            <a:spAutoFit/>
          </a:bodyPr>
          <a:lstStyle/>
          <a:p>
            <a:pPr algn="ctr"/>
            <a:r>
              <a:rPr lang="en-US" b="1" dirty="0" smtClean="0"/>
              <a:t>"SOLID WASTE MANAGEMENT FOR ENERGY PRODUCTION"</a:t>
            </a:r>
            <a:endParaRPr lang="es-DO" b="1" dirty="0"/>
          </a:p>
        </p:txBody>
      </p:sp>
      <p:sp>
        <p:nvSpPr>
          <p:cNvPr id="5" name="TextBox 4"/>
          <p:cNvSpPr txBox="1"/>
          <p:nvPr/>
        </p:nvSpPr>
        <p:spPr>
          <a:xfrm>
            <a:off x="396958" y="5714539"/>
            <a:ext cx="5183153" cy="369332"/>
          </a:xfrm>
          <a:prstGeom prst="rect">
            <a:avLst/>
          </a:prstGeom>
          <a:noFill/>
        </p:spPr>
        <p:txBody>
          <a:bodyPr wrap="square" rtlCol="0">
            <a:spAutoFit/>
          </a:bodyPr>
          <a:lstStyle/>
          <a:p>
            <a:pPr algn="r"/>
            <a:r>
              <a:rPr lang="es-DO" b="1" dirty="0" smtClean="0"/>
              <a:t>Green </a:t>
            </a:r>
            <a:r>
              <a:rPr lang="es-DO" b="1" dirty="0" err="1" smtClean="0"/>
              <a:t>Technology</a:t>
            </a:r>
            <a:r>
              <a:rPr lang="es-DO" b="1" dirty="0" smtClean="0"/>
              <a:t> Center, </a:t>
            </a:r>
            <a:r>
              <a:rPr lang="es-DO" b="1" dirty="0" err="1" smtClean="0"/>
              <a:t>Seoul</a:t>
            </a:r>
            <a:r>
              <a:rPr lang="es-DO" b="1" dirty="0" smtClean="0"/>
              <a:t>, </a:t>
            </a:r>
            <a:r>
              <a:rPr lang="es-DO" b="1" dirty="0" err="1" smtClean="0"/>
              <a:t>Korea</a:t>
            </a:r>
            <a:endParaRPr lang="es-DO"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a:spLocks noGrp="1"/>
          </p:cNvSpPr>
          <p:nvPr>
            <p:ph type="subTitle" idx="1"/>
          </p:nvPr>
        </p:nvSpPr>
        <p:spPr>
          <a:xfrm>
            <a:off x="467544" y="548680"/>
            <a:ext cx="8379631" cy="592211"/>
          </a:xfrm>
        </p:spPr>
        <p:txBody>
          <a:bodyPr>
            <a:normAutofit lnSpcReduction="10000"/>
          </a:bodyPr>
          <a:lstStyle/>
          <a:p>
            <a:r>
              <a:rPr lang="es-DO" sz="3600" b="1" dirty="0" smtClean="0">
                <a:solidFill>
                  <a:schemeClr val="tx1"/>
                </a:solidFill>
                <a:latin typeface="Arial" pitchFamily="34" charset="0"/>
                <a:cs typeface="Arial" pitchFamily="34" charset="0"/>
              </a:rPr>
              <a:t>COORDINATION OF SERVICES</a:t>
            </a:r>
            <a:endParaRPr lang="es-DO" b="1" dirty="0" smtClean="0">
              <a:solidFill>
                <a:schemeClr val="tx1"/>
              </a:solidFill>
              <a:latin typeface="Arial" pitchFamily="34" charset="0"/>
              <a:cs typeface="Arial" pitchFamily="34" charset="0"/>
            </a:endParaRPr>
          </a:p>
        </p:txBody>
      </p:sp>
      <p:sp>
        <p:nvSpPr>
          <p:cNvPr id="5" name="2 Subtítulo"/>
          <p:cNvSpPr txBox="1">
            <a:spLocks/>
          </p:cNvSpPr>
          <p:nvPr/>
        </p:nvSpPr>
        <p:spPr>
          <a:xfrm>
            <a:off x="467544" y="1700808"/>
            <a:ext cx="6984776" cy="453650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smtClean="0"/>
              <a:t>• Microbiology</a:t>
            </a:r>
            <a:endParaRPr lang="es-DO" dirty="0" smtClean="0"/>
          </a:p>
          <a:p>
            <a:pPr algn="l"/>
            <a:r>
              <a:rPr lang="en-US" dirty="0" smtClean="0"/>
              <a:t>• Physical-Chemical</a:t>
            </a:r>
            <a:endParaRPr lang="es-DO" dirty="0" smtClean="0"/>
          </a:p>
          <a:p>
            <a:pPr algn="l"/>
            <a:r>
              <a:rPr lang="en-US" dirty="0" smtClean="0"/>
              <a:t>• Mineralogy</a:t>
            </a:r>
            <a:endParaRPr lang="es-DO" dirty="0" smtClean="0"/>
          </a:p>
          <a:p>
            <a:pPr algn="l"/>
            <a:r>
              <a:rPr lang="es-DO" dirty="0" smtClean="0"/>
              <a:t>• </a:t>
            </a:r>
            <a:r>
              <a:rPr lang="es-DO" dirty="0" err="1" smtClean="0"/>
              <a:t>Chromatography</a:t>
            </a:r>
            <a:endParaRPr lang="es-DO" dirty="0" smtClean="0"/>
          </a:p>
          <a:p>
            <a:pPr algn="l"/>
            <a:r>
              <a:rPr lang="es-DO" dirty="0" smtClean="0"/>
              <a:t>• </a:t>
            </a:r>
            <a:r>
              <a:rPr lang="es-DO" dirty="0" err="1" smtClean="0"/>
              <a:t>Pharmacy</a:t>
            </a:r>
            <a:endParaRPr lang="es-DO" dirty="0" smtClean="0"/>
          </a:p>
          <a:p>
            <a:pPr algn="l"/>
            <a:r>
              <a:rPr lang="es-DO" dirty="0" smtClean="0"/>
              <a:t>• </a:t>
            </a:r>
            <a:r>
              <a:rPr lang="es-DO" dirty="0" err="1" smtClean="0"/>
              <a:t>Pesticide</a:t>
            </a:r>
            <a:r>
              <a:rPr lang="es-DO" dirty="0" smtClean="0"/>
              <a:t> </a:t>
            </a:r>
            <a:r>
              <a:rPr lang="es-DO" dirty="0" err="1" smtClean="0"/>
              <a:t>Residues</a:t>
            </a:r>
            <a:endParaRPr lang="es-DO" dirty="0" smtClean="0"/>
          </a:p>
          <a:p>
            <a:pPr algn="l"/>
            <a:r>
              <a:rPr lang="es-DO" dirty="0" smtClean="0"/>
              <a:t>• </a:t>
            </a:r>
            <a:r>
              <a:rPr lang="es-DO" dirty="0" err="1" smtClean="0"/>
              <a:t>Water</a:t>
            </a:r>
            <a:endParaRPr lang="es-DO" dirty="0" smtClean="0"/>
          </a:p>
          <a:p>
            <a:pPr algn="l"/>
            <a:r>
              <a:rPr lang="es-DO" dirty="0" smtClean="0"/>
              <a:t>• </a:t>
            </a:r>
            <a:r>
              <a:rPr lang="es-DO" dirty="0" err="1" smtClean="0"/>
              <a:t>Genetically</a:t>
            </a:r>
            <a:r>
              <a:rPr lang="es-DO" dirty="0" smtClean="0"/>
              <a:t> </a:t>
            </a:r>
            <a:r>
              <a:rPr lang="es-DO" dirty="0" err="1" smtClean="0"/>
              <a:t>Modified</a:t>
            </a:r>
            <a:r>
              <a:rPr lang="es-DO" dirty="0" smtClean="0"/>
              <a:t> </a:t>
            </a:r>
            <a:r>
              <a:rPr lang="es-DO" dirty="0" err="1" smtClean="0"/>
              <a:t>Organisms</a:t>
            </a:r>
            <a:endParaRPr lang="es-DO" dirty="0"/>
          </a:p>
        </p:txBody>
      </p:sp>
      <p:pic>
        <p:nvPicPr>
          <p:cNvPr id="6" name="Picture 5" descr="_DSC0097"/>
          <p:cNvPicPr>
            <a:picLocks noChangeAspect="1" noChangeArrowheads="1"/>
          </p:cNvPicPr>
          <p:nvPr/>
        </p:nvPicPr>
        <p:blipFill rotWithShape="1">
          <a:blip r:embed="rId2" cstate="print"/>
          <a:srcRect b="18287"/>
          <a:stretch/>
        </p:blipFill>
        <p:spPr bwMode="auto">
          <a:xfrm>
            <a:off x="3968280" y="1820570"/>
            <a:ext cx="1893888" cy="1314450"/>
          </a:xfrm>
          <a:prstGeom prst="rect">
            <a:avLst/>
          </a:prstGeom>
          <a:noFill/>
          <a:ln>
            <a:noFill/>
          </a:ln>
        </p:spPr>
      </p:pic>
      <p:pic>
        <p:nvPicPr>
          <p:cNvPr id="7" name="Picture 2" descr="\\IIBI-INFORMA\red de calidad\foto presentacion dra. 7mo aniv\varias labort\minarologia\P7138650.JPG"/>
          <p:cNvPicPr>
            <a:picLocks noChangeAspect="1" noChangeArrowheads="1"/>
          </p:cNvPicPr>
          <p:nvPr/>
        </p:nvPicPr>
        <p:blipFill>
          <a:blip r:embed="rId3" cstate="print"/>
          <a:srcRect/>
          <a:stretch>
            <a:fillRect/>
          </a:stretch>
        </p:blipFill>
        <p:spPr bwMode="auto">
          <a:xfrm>
            <a:off x="6156175" y="1820570"/>
            <a:ext cx="2069613" cy="1314450"/>
          </a:xfrm>
          <a:prstGeom prst="rect">
            <a:avLst/>
          </a:prstGeom>
          <a:noFill/>
          <a:ln>
            <a:noFill/>
          </a:ln>
        </p:spPr>
      </p:pic>
      <p:pic>
        <p:nvPicPr>
          <p:cNvPr id="8" name="Picture 2" descr="\\IIBI-INFORMA\red de calidad\foto presentacion dra. 7mo aniv\_DSC0087.JPG"/>
          <p:cNvPicPr>
            <a:picLocks noChangeAspect="1" noChangeArrowheads="1"/>
          </p:cNvPicPr>
          <p:nvPr/>
        </p:nvPicPr>
        <p:blipFill rotWithShape="1">
          <a:blip r:embed="rId4" cstate="print"/>
          <a:srcRect b="32561"/>
          <a:stretch/>
        </p:blipFill>
        <p:spPr bwMode="auto">
          <a:xfrm>
            <a:off x="6156176" y="3356992"/>
            <a:ext cx="2069613" cy="1621767"/>
          </a:xfrm>
          <a:prstGeom prst="rect">
            <a:avLst/>
          </a:prstGeom>
          <a:noFill/>
          <a:ln>
            <a:noFill/>
          </a:ln>
        </p:spPr>
      </p:pic>
      <p:pic>
        <p:nvPicPr>
          <p:cNvPr id="9" name="Picture 7" descr="\\IIBI-INFORMA\red de calidad\foto presentacion dra. 7mo aniv\_DSC0095.JPG"/>
          <p:cNvPicPr>
            <a:picLocks noChangeAspect="1" noChangeArrowheads="1"/>
          </p:cNvPicPr>
          <p:nvPr/>
        </p:nvPicPr>
        <p:blipFill rotWithShape="1">
          <a:blip r:embed="rId5" cstate="print"/>
          <a:srcRect r="26572"/>
          <a:stretch/>
        </p:blipFill>
        <p:spPr bwMode="auto">
          <a:xfrm>
            <a:off x="3968280" y="3395933"/>
            <a:ext cx="1893888" cy="1582826"/>
          </a:xfrm>
          <a:prstGeom prst="rect">
            <a:avLst/>
          </a:prstGeom>
          <a:noFill/>
          <a:ln>
            <a:noFill/>
          </a:ln>
        </p:spPr>
      </p:pic>
    </p:spTree>
    <p:extLst>
      <p:ext uri="{BB962C8B-B14F-4D97-AF65-F5344CB8AC3E}">
        <p14:creationId xmlns:p14="http://schemas.microsoft.com/office/powerpoint/2010/main" xmlns="" val="32075770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Subtítulo"/>
          <p:cNvSpPr>
            <a:spLocks noGrp="1"/>
          </p:cNvSpPr>
          <p:nvPr>
            <p:ph type="subTitle" idx="1"/>
          </p:nvPr>
        </p:nvSpPr>
        <p:spPr>
          <a:xfrm>
            <a:off x="1115616" y="404664"/>
            <a:ext cx="6913562" cy="1800200"/>
          </a:xfrm>
        </p:spPr>
        <p:txBody>
          <a:bodyPr/>
          <a:lstStyle/>
          <a:p>
            <a:r>
              <a:rPr lang="en-US" sz="5400" b="1" dirty="0" smtClean="0">
                <a:solidFill>
                  <a:schemeClr val="tx1"/>
                </a:solidFill>
              </a:rPr>
              <a:t>Environmental Biotechnology</a:t>
            </a:r>
            <a:endParaRPr lang="es-DO" sz="5400" b="1" dirty="0">
              <a:solidFill>
                <a:schemeClr val="tx1"/>
              </a:solidFill>
            </a:endParaRPr>
          </a:p>
        </p:txBody>
      </p:sp>
      <p:sp>
        <p:nvSpPr>
          <p:cNvPr id="5" name="2 Subtítulo"/>
          <p:cNvSpPr txBox="1">
            <a:spLocks/>
          </p:cNvSpPr>
          <p:nvPr/>
        </p:nvSpPr>
        <p:spPr bwMode="auto">
          <a:xfrm>
            <a:off x="827088" y="1844824"/>
            <a:ext cx="7777162" cy="46085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endParaRPr lang="es-ES" dirty="0" smtClean="0">
              <a:solidFill>
                <a:schemeClr val="tx1"/>
              </a:solidFill>
            </a:endParaRPr>
          </a:p>
          <a:p>
            <a:pPr algn="just"/>
            <a:r>
              <a:rPr lang="en-US" sz="2800" dirty="0" smtClean="0">
                <a:solidFill>
                  <a:schemeClr val="tx1"/>
                </a:solidFill>
              </a:rPr>
              <a:t>• This unit's main purpose is to do research related to the development of biotechnology, aimed at preserving the environment as well as production aspects of aquatic and terrestrial organisms and microorganisms that have the ability to degrade compounds that put into risk our ecosystem, and work on </a:t>
            </a:r>
            <a:r>
              <a:rPr lang="en-US" sz="2800" dirty="0" err="1" smtClean="0">
                <a:solidFill>
                  <a:schemeClr val="tx1"/>
                </a:solidFill>
              </a:rPr>
              <a:t>bioenergy</a:t>
            </a:r>
            <a:r>
              <a:rPr lang="en-US" sz="2800" dirty="0" smtClean="0">
                <a:solidFill>
                  <a:schemeClr val="tx1"/>
                </a:solidFill>
              </a:rPr>
              <a:t>.</a:t>
            </a:r>
            <a:endParaRPr lang="es-DO" sz="2800" dirty="0">
              <a:solidFill>
                <a:schemeClr val="tx1"/>
              </a:solidFill>
            </a:endParaRPr>
          </a:p>
        </p:txBody>
      </p:sp>
    </p:spTree>
    <p:extLst>
      <p:ext uri="{BB962C8B-B14F-4D97-AF65-F5344CB8AC3E}">
        <p14:creationId xmlns:p14="http://schemas.microsoft.com/office/powerpoint/2010/main" xmlns="" val="20431855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ENVIRONMENTAL BIOTECHNOLOGY</a:t>
            </a:r>
            <a:endParaRPr lang="es-DO" b="1" dirty="0"/>
          </a:p>
        </p:txBody>
      </p:sp>
      <p:sp>
        <p:nvSpPr>
          <p:cNvPr id="4" name="Rectangle 6"/>
          <p:cNvSpPr>
            <a:spLocks noChangeArrowheads="1"/>
          </p:cNvSpPr>
          <p:nvPr/>
        </p:nvSpPr>
        <p:spPr bwMode="auto">
          <a:xfrm>
            <a:off x="755576" y="2288846"/>
            <a:ext cx="822960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endParaRPr lang="es-ES" sz="2800" b="1" dirty="0">
              <a:effectLst>
                <a:outerShdw blurRad="38100" dist="38100" dir="2700000" algn="tl">
                  <a:srgbClr val="C0C0C0"/>
                </a:outerShdw>
              </a:effectLst>
              <a:latin typeface="Tahoma" pitchFamily="34" charset="0"/>
              <a:ea typeface="ＭＳ Ｐゴシック" charset="-128"/>
            </a:endParaRPr>
          </a:p>
        </p:txBody>
      </p:sp>
      <p:sp>
        <p:nvSpPr>
          <p:cNvPr id="5" name="Title 1"/>
          <p:cNvSpPr txBox="1">
            <a:spLocks/>
          </p:cNvSpPr>
          <p:nvPr/>
        </p:nvSpPr>
        <p:spPr bwMode="auto">
          <a:xfrm>
            <a:off x="899592" y="1844824"/>
            <a:ext cx="7772400" cy="2552372"/>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rmAutofit/>
          </a:bodyPr>
          <a:lstStyle>
            <a:lvl1pPr algn="ctr" rtl="0" eaLnBrk="0" fontAlgn="base" hangingPunct="0">
              <a:spcBef>
                <a:spcPct val="0"/>
              </a:spcBef>
              <a:spcAft>
                <a:spcPct val="0"/>
              </a:spcAft>
              <a:defRPr sz="32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just"/>
            <a:r>
              <a:rPr lang="en-US" b="1" dirty="0" smtClean="0"/>
              <a:t>Alternative Energy: </a:t>
            </a:r>
            <a:r>
              <a:rPr lang="en-US" dirty="0" smtClean="0"/>
              <a:t>The IIBI has focus this area on </a:t>
            </a:r>
            <a:r>
              <a:rPr lang="en-US" dirty="0" err="1" smtClean="0"/>
              <a:t>bioenergy</a:t>
            </a:r>
            <a:r>
              <a:rPr lang="en-US" dirty="0" smtClean="0"/>
              <a:t> production through environmental products and industrial processes.</a:t>
            </a:r>
            <a:endParaRPr lang="es-DO" dirty="0"/>
          </a:p>
        </p:txBody>
      </p:sp>
    </p:spTree>
    <p:extLst>
      <p:ext uri="{BB962C8B-B14F-4D97-AF65-F5344CB8AC3E}">
        <p14:creationId xmlns:p14="http://schemas.microsoft.com/office/powerpoint/2010/main" xmlns="" val="15016327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b="1" dirty="0" smtClean="0"/>
              <a:t>WORK GUIDANCE TO BIOENERGY</a:t>
            </a:r>
            <a:endParaRPr lang="es-DO" b="1" dirty="0"/>
          </a:p>
        </p:txBody>
      </p:sp>
      <p:sp>
        <p:nvSpPr>
          <p:cNvPr id="3" name="Subtitle 2"/>
          <p:cNvSpPr>
            <a:spLocks noGrp="1"/>
          </p:cNvSpPr>
          <p:nvPr>
            <p:ph type="subTitle" idx="1"/>
          </p:nvPr>
        </p:nvSpPr>
        <p:spPr/>
        <p:txBody>
          <a:bodyPr/>
          <a:lstStyle/>
          <a:p>
            <a:pPr algn="just"/>
            <a:r>
              <a:rPr lang="en-US" dirty="0" smtClean="0">
                <a:solidFill>
                  <a:schemeClr val="tx1"/>
                </a:solidFill>
              </a:rPr>
              <a:t>• Solid waste from farms in order to produce energy through fermentation of solid waste and / or used </a:t>
            </a:r>
            <a:r>
              <a:rPr lang="en-US" dirty="0" err="1" smtClean="0">
                <a:solidFill>
                  <a:schemeClr val="tx1"/>
                </a:solidFill>
              </a:rPr>
              <a:t>microoorganisms</a:t>
            </a:r>
            <a:r>
              <a:rPr lang="en-US" dirty="0" smtClean="0">
                <a:solidFill>
                  <a:schemeClr val="tx1"/>
                </a:solidFill>
              </a:rPr>
              <a:t> isolated in our laboratories.</a:t>
            </a:r>
            <a:endParaRPr lang="es-DO" dirty="0" smtClean="0">
              <a:solidFill>
                <a:schemeClr val="tx1"/>
              </a:solidFill>
            </a:endParaRPr>
          </a:p>
          <a:p>
            <a:pPr algn="just"/>
            <a:r>
              <a:rPr lang="en-US" dirty="0" smtClean="0">
                <a:solidFill>
                  <a:schemeClr val="tx1"/>
                </a:solidFill>
              </a:rPr>
              <a:t>• Design of research projects for the use of enzymes for energy from cellulose.</a:t>
            </a:r>
            <a:endParaRPr lang="es-DO" dirty="0" smtClean="0">
              <a:solidFill>
                <a:schemeClr val="tx1"/>
              </a:solidFill>
            </a:endParaRPr>
          </a:p>
          <a:p>
            <a:pPr algn="just"/>
            <a:r>
              <a:rPr lang="en-US" dirty="0" smtClean="0">
                <a:solidFill>
                  <a:schemeClr val="tx1"/>
                </a:solidFill>
              </a:rPr>
              <a:t>• Bio-fuel: IIBI launched investigations to produce fuel from seaweed  and waste fat from restaurants and slaughterhouses.</a:t>
            </a:r>
            <a:endParaRPr lang="es-DO" dirty="0" smtClean="0">
              <a:solidFill>
                <a:schemeClr val="tx1"/>
              </a:solidFill>
            </a:endParaRPr>
          </a:p>
          <a:p>
            <a:pPr algn="just"/>
            <a:r>
              <a:rPr lang="en-US" dirty="0" smtClean="0">
                <a:solidFill>
                  <a:schemeClr val="tx1"/>
                </a:solidFill>
              </a:rPr>
              <a:t> </a:t>
            </a:r>
            <a:endParaRPr lang="es-DO" dirty="0">
              <a:solidFill>
                <a:schemeClr val="tx1"/>
              </a:solidFill>
            </a:endParaRPr>
          </a:p>
        </p:txBody>
      </p:sp>
    </p:spTree>
    <p:extLst>
      <p:ext uri="{BB962C8B-B14F-4D97-AF65-F5344CB8AC3E}">
        <p14:creationId xmlns:p14="http://schemas.microsoft.com/office/powerpoint/2010/main" xmlns="" val="32412133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3645024"/>
            <a:ext cx="7772400" cy="936104"/>
          </a:xfrm>
        </p:spPr>
        <p:txBody>
          <a:bodyPr>
            <a:noAutofit/>
          </a:bodyPr>
          <a:lstStyle/>
          <a:p>
            <a:r>
              <a:rPr lang="es-DO" sz="5400" b="1" dirty="0" smtClean="0"/>
              <a:t>WE ARE WORKING WITH THE FOLLOWING PROJECTS</a:t>
            </a:r>
            <a:endParaRPr lang="es-DO" sz="5400" b="1" dirty="0"/>
          </a:p>
        </p:txBody>
      </p:sp>
    </p:spTree>
    <p:extLst>
      <p:ext uri="{BB962C8B-B14F-4D97-AF65-F5344CB8AC3E}">
        <p14:creationId xmlns:p14="http://schemas.microsoft.com/office/powerpoint/2010/main" xmlns="" val="37967100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67544" y="1268760"/>
            <a:ext cx="8229600" cy="3168352"/>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rmAutofit/>
          </a:bodyPr>
          <a:lstStyle>
            <a:lvl1pPr algn="ctr" rtl="0" eaLnBrk="0" fontAlgn="base" hangingPunct="0">
              <a:spcBef>
                <a:spcPct val="0"/>
              </a:spcBef>
              <a:spcAft>
                <a:spcPct val="0"/>
              </a:spcAft>
              <a:defRPr sz="32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4800" b="1" dirty="0" smtClean="0">
                <a:solidFill>
                  <a:prstClr val="black"/>
                </a:solidFill>
                <a:latin typeface="Arial" pitchFamily="34" charset="0"/>
                <a:cs typeface="Arial" pitchFamily="34" charset="0"/>
              </a:rPr>
              <a:t>BIODIGESTOR INSTALLED ON THE CARMELITAS NUNS CONVENT IN MONCION, D. </a:t>
            </a:r>
            <a:r>
              <a:rPr lang="en-US" sz="4800" b="1" smtClean="0">
                <a:solidFill>
                  <a:prstClr val="black"/>
                </a:solidFill>
                <a:latin typeface="Arial" pitchFamily="34" charset="0"/>
                <a:cs typeface="Arial" pitchFamily="34" charset="0"/>
              </a:rPr>
              <a:t>R.</a:t>
            </a:r>
            <a:endParaRPr lang="es-DO" sz="4800" b="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38195972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95612" y="1772816"/>
            <a:ext cx="5610225" cy="37433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303949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61878" y="1124744"/>
            <a:ext cx="5610225" cy="37433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2 CuadroTexto"/>
          <p:cNvSpPr txBox="1"/>
          <p:nvPr/>
        </p:nvSpPr>
        <p:spPr>
          <a:xfrm>
            <a:off x="2051720" y="5277888"/>
            <a:ext cx="5192086" cy="707886"/>
          </a:xfrm>
          <a:prstGeom prst="rect">
            <a:avLst/>
          </a:prstGeom>
          <a:noFill/>
        </p:spPr>
        <p:txBody>
          <a:bodyPr wrap="square" rtlCol="0">
            <a:spAutoFit/>
          </a:bodyPr>
          <a:lstStyle/>
          <a:p>
            <a:pPr fontAlgn="auto">
              <a:spcBef>
                <a:spcPts val="0"/>
              </a:spcBef>
              <a:spcAft>
                <a:spcPts val="0"/>
              </a:spcAft>
            </a:pPr>
            <a:r>
              <a:rPr lang="es-DO" sz="2000" b="1" dirty="0" err="1" smtClean="0">
                <a:solidFill>
                  <a:prstClr val="black"/>
                </a:solidFill>
                <a:latin typeface="Arial" pitchFamily="34" charset="0"/>
                <a:cs typeface="Arial" pitchFamily="34" charset="0"/>
              </a:rPr>
              <a:t>Instalation</a:t>
            </a:r>
            <a:r>
              <a:rPr lang="es-DO" sz="2000" b="1" dirty="0" smtClean="0">
                <a:solidFill>
                  <a:prstClr val="black"/>
                </a:solidFill>
                <a:latin typeface="Arial" pitchFamily="34" charset="0"/>
                <a:cs typeface="Arial" pitchFamily="34" charset="0"/>
              </a:rPr>
              <a:t> of a </a:t>
            </a:r>
            <a:r>
              <a:rPr lang="es-DO" sz="2000" b="1" dirty="0" err="1" smtClean="0">
                <a:solidFill>
                  <a:prstClr val="black"/>
                </a:solidFill>
                <a:latin typeface="Arial" pitchFamily="34" charset="0"/>
                <a:cs typeface="Arial" pitchFamily="34" charset="0"/>
              </a:rPr>
              <a:t>biodigestor</a:t>
            </a:r>
            <a:r>
              <a:rPr lang="es-DO" sz="2000" b="1" dirty="0" smtClean="0">
                <a:solidFill>
                  <a:prstClr val="black"/>
                </a:solidFill>
                <a:latin typeface="Arial" pitchFamily="34" charset="0"/>
                <a:cs typeface="Arial" pitchFamily="34" charset="0"/>
              </a:rPr>
              <a:t> in </a:t>
            </a:r>
            <a:r>
              <a:rPr lang="es-DO" sz="2000" b="1" dirty="0" err="1" smtClean="0">
                <a:solidFill>
                  <a:prstClr val="black"/>
                </a:solidFill>
                <a:latin typeface="Arial" pitchFamily="34" charset="0"/>
                <a:cs typeface="Arial" pitchFamily="34" charset="0"/>
              </a:rPr>
              <a:t>Monción</a:t>
            </a:r>
            <a:r>
              <a:rPr lang="es-DO" sz="2000" b="1" dirty="0" smtClean="0">
                <a:solidFill>
                  <a:prstClr val="black"/>
                </a:solidFill>
                <a:latin typeface="Arial" pitchFamily="34" charset="0"/>
                <a:cs typeface="Arial" pitchFamily="34" charset="0"/>
              </a:rPr>
              <a:t>, </a:t>
            </a:r>
            <a:r>
              <a:rPr lang="es-DO" sz="2000" b="1" dirty="0" err="1" smtClean="0">
                <a:solidFill>
                  <a:prstClr val="black"/>
                </a:solidFill>
                <a:latin typeface="Arial" pitchFamily="34" charset="0"/>
                <a:cs typeface="Arial" pitchFamily="34" charset="0"/>
              </a:rPr>
              <a:t>Dominican</a:t>
            </a:r>
            <a:r>
              <a:rPr lang="es-DO" sz="2000" b="1" dirty="0" smtClean="0">
                <a:solidFill>
                  <a:prstClr val="black"/>
                </a:solidFill>
                <a:latin typeface="Arial" pitchFamily="34" charset="0"/>
                <a:cs typeface="Arial" pitchFamily="34" charset="0"/>
              </a:rPr>
              <a:t> </a:t>
            </a:r>
            <a:r>
              <a:rPr lang="es-DO" sz="2000" b="1" dirty="0" err="1" smtClean="0">
                <a:solidFill>
                  <a:prstClr val="black"/>
                </a:solidFill>
                <a:latin typeface="Arial" pitchFamily="34" charset="0"/>
                <a:cs typeface="Arial" pitchFamily="34" charset="0"/>
              </a:rPr>
              <a:t>Republic</a:t>
            </a:r>
            <a:endParaRPr lang="es-DO" sz="2000" b="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25503549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907704" y="764705"/>
            <a:ext cx="5616624" cy="4536504"/>
          </a:xfrm>
          <a:prstGeom prst="rect">
            <a:avLst/>
          </a:prstGeom>
          <a:noFill/>
          <a:extLst>
            <a:ext uri="{909E8E84-426E-40DD-AFC4-6F175D3DCCD1}">
              <a14:hiddenFill xmlns:a14="http://schemas.microsoft.com/office/drawing/2010/main" xmlns="">
                <a:solidFill>
                  <a:srgbClr val="FFFFFF"/>
                </a:solidFill>
              </a14:hiddenFill>
            </a:ext>
          </a:extLst>
        </p:spPr>
      </p:pic>
      <p:sp>
        <p:nvSpPr>
          <p:cNvPr id="5" name="2 CuadroTexto"/>
          <p:cNvSpPr txBox="1"/>
          <p:nvPr/>
        </p:nvSpPr>
        <p:spPr>
          <a:xfrm>
            <a:off x="2627784" y="5519064"/>
            <a:ext cx="4714908" cy="400110"/>
          </a:xfrm>
          <a:prstGeom prst="rect">
            <a:avLst/>
          </a:prstGeom>
          <a:noFill/>
        </p:spPr>
        <p:txBody>
          <a:bodyPr wrap="square" rtlCol="0">
            <a:spAutoFit/>
          </a:bodyPr>
          <a:lstStyle/>
          <a:p>
            <a:pPr fontAlgn="auto">
              <a:spcBef>
                <a:spcPts val="0"/>
              </a:spcBef>
              <a:spcAft>
                <a:spcPts val="0"/>
              </a:spcAft>
            </a:pPr>
            <a:r>
              <a:rPr lang="es-DO" sz="2000" b="1" dirty="0" smtClean="0">
                <a:solidFill>
                  <a:prstClr val="black"/>
                </a:solidFill>
                <a:latin typeface="Arial" pitchFamily="34" charset="0"/>
                <a:cs typeface="Arial" pitchFamily="34" charset="0"/>
              </a:rPr>
              <a:t>Instalación Digestor en </a:t>
            </a:r>
            <a:r>
              <a:rPr lang="es-DO" sz="2000" b="1" dirty="0" err="1" smtClean="0">
                <a:solidFill>
                  <a:prstClr val="black"/>
                </a:solidFill>
                <a:latin typeface="Arial" pitchFamily="34" charset="0"/>
                <a:cs typeface="Arial" pitchFamily="34" charset="0"/>
              </a:rPr>
              <a:t>Monción</a:t>
            </a:r>
            <a:endParaRPr lang="es-DO" sz="2000" b="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6259768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66887" y="908720"/>
            <a:ext cx="5610225" cy="37433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3"/>
          <p:cNvSpPr>
            <a:spLocks noChangeArrowheads="1"/>
          </p:cNvSpPr>
          <p:nvPr/>
        </p:nvSpPr>
        <p:spPr bwMode="auto">
          <a:xfrm>
            <a:off x="1145842" y="4941168"/>
            <a:ext cx="7239000" cy="9541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r>
              <a:rPr lang="es-ES_tradnl" sz="2800" b="1" dirty="0" err="1" smtClean="0">
                <a:solidFill>
                  <a:prstClr val="black"/>
                </a:solidFill>
                <a:latin typeface="Arial" pitchFamily="34" charset="0"/>
                <a:cs typeface="Arial" pitchFamily="34" charset="0"/>
              </a:rPr>
              <a:t>Biodigestor’s</a:t>
            </a:r>
            <a:r>
              <a:rPr lang="es-ES_tradnl" sz="2800" b="1" dirty="0" smtClean="0">
                <a:solidFill>
                  <a:prstClr val="black"/>
                </a:solidFill>
                <a:latin typeface="Arial" pitchFamily="34" charset="0"/>
                <a:cs typeface="Arial" pitchFamily="34" charset="0"/>
              </a:rPr>
              <a:t> Mixture </a:t>
            </a:r>
            <a:r>
              <a:rPr lang="es-ES_tradnl" sz="2800" b="1" dirty="0" err="1" smtClean="0">
                <a:solidFill>
                  <a:prstClr val="black"/>
                </a:solidFill>
                <a:latin typeface="Arial" pitchFamily="34" charset="0"/>
                <a:cs typeface="Arial" pitchFamily="34" charset="0"/>
              </a:rPr>
              <a:t>Pond</a:t>
            </a:r>
            <a:r>
              <a:rPr lang="es-ES_tradnl" sz="2800" b="1" dirty="0" smtClean="0">
                <a:solidFill>
                  <a:prstClr val="black"/>
                </a:solidFill>
                <a:latin typeface="Arial" pitchFamily="34" charset="0"/>
                <a:cs typeface="Arial" pitchFamily="34" charset="0"/>
              </a:rPr>
              <a:t> </a:t>
            </a:r>
            <a:r>
              <a:rPr lang="es-ES_tradnl" sz="2800" b="1" dirty="0" err="1" smtClean="0">
                <a:solidFill>
                  <a:prstClr val="black"/>
                </a:solidFill>
                <a:latin typeface="Arial" pitchFamily="34" charset="0"/>
                <a:cs typeface="Arial" pitchFamily="34" charset="0"/>
              </a:rPr>
              <a:t>Biodigestor</a:t>
            </a:r>
            <a:r>
              <a:rPr lang="es-ES_tradnl" sz="2800" b="1" dirty="0" smtClean="0">
                <a:solidFill>
                  <a:prstClr val="black"/>
                </a:solidFill>
                <a:latin typeface="Arial" pitchFamily="34" charset="0"/>
                <a:cs typeface="Arial" pitchFamily="34" charset="0"/>
              </a:rPr>
              <a:t> in </a:t>
            </a:r>
            <a:r>
              <a:rPr lang="es-ES_tradnl" sz="2800" b="1" dirty="0" err="1" smtClean="0">
                <a:solidFill>
                  <a:prstClr val="black"/>
                </a:solidFill>
                <a:latin typeface="Arial" pitchFamily="34" charset="0"/>
                <a:cs typeface="Arial" pitchFamily="34" charset="0"/>
              </a:rPr>
              <a:t>Monción</a:t>
            </a:r>
            <a:r>
              <a:rPr lang="es-ES_tradnl" sz="2800" b="1" dirty="0" smtClean="0">
                <a:solidFill>
                  <a:prstClr val="black"/>
                </a:solidFill>
                <a:latin typeface="Arial" pitchFamily="34" charset="0"/>
                <a:cs typeface="Arial" pitchFamily="34" charset="0"/>
              </a:rPr>
              <a:t>, D.R. </a:t>
            </a:r>
            <a:endParaRPr lang="es-ES_tradnl" sz="2800" b="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8224832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979712" y="764704"/>
            <a:ext cx="5378450" cy="354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785813" y="4117998"/>
            <a:ext cx="7818437" cy="2597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20000"/>
              </a:spcBef>
              <a:spcAft>
                <a:spcPct val="0"/>
              </a:spcAft>
              <a:buFont typeface="Arial" charset="0"/>
              <a:defRPr sz="24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90000"/>
              </a:lnSpc>
              <a:buFont typeface="Wingdings" pitchFamily="2" charset="2"/>
              <a:buNone/>
            </a:pPr>
            <a:r>
              <a:rPr lang="es-ES" sz="2000" b="1" dirty="0" smtClean="0">
                <a:solidFill>
                  <a:srgbClr val="196666"/>
                </a:solidFill>
                <a:latin typeface="Tahoma" pitchFamily="34" charset="0"/>
              </a:rPr>
              <a:t>   </a:t>
            </a:r>
          </a:p>
          <a:p>
            <a:pPr algn="just"/>
            <a:r>
              <a:rPr lang="en-US" sz="2000" b="1" dirty="0" smtClean="0"/>
              <a:t>Ten years ago (on February 10, 2005), with the guidance and vision of the government project designed by the then President of the Dominican Republic, Dr. </a:t>
            </a:r>
            <a:r>
              <a:rPr lang="en-US" sz="2000" b="1" dirty="0" err="1" smtClean="0"/>
              <a:t>Leonel</a:t>
            </a:r>
            <a:r>
              <a:rPr lang="en-US" sz="2000" b="1" dirty="0" smtClean="0"/>
              <a:t> </a:t>
            </a:r>
            <a:r>
              <a:rPr lang="en-US" sz="2000" b="1" dirty="0" err="1" smtClean="0"/>
              <a:t>Fernández</a:t>
            </a:r>
            <a:r>
              <a:rPr lang="en-US" sz="2000" b="1" dirty="0" smtClean="0"/>
              <a:t>, the Institute for Innovation in Biotechnology and industry, was established through the Presidential Decree 58-05.</a:t>
            </a:r>
            <a:endParaRPr lang="es-DO" sz="2000" b="1" dirty="0"/>
          </a:p>
        </p:txBody>
      </p:sp>
    </p:spTree>
    <p:extLst>
      <p:ext uri="{BB962C8B-B14F-4D97-AF65-F5344CB8AC3E}">
        <p14:creationId xmlns:p14="http://schemas.microsoft.com/office/powerpoint/2010/main" xmlns="" val="33681388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66887" y="836712"/>
            <a:ext cx="5610225" cy="37433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2 CuadroTexto"/>
          <p:cNvSpPr txBox="1"/>
          <p:nvPr/>
        </p:nvSpPr>
        <p:spPr>
          <a:xfrm>
            <a:off x="2214545" y="5013176"/>
            <a:ext cx="4714908" cy="646331"/>
          </a:xfrm>
          <a:prstGeom prst="rect">
            <a:avLst/>
          </a:prstGeom>
          <a:noFill/>
        </p:spPr>
        <p:txBody>
          <a:bodyPr wrap="square" rtlCol="0">
            <a:spAutoFit/>
          </a:bodyPr>
          <a:lstStyle/>
          <a:p>
            <a:pPr fontAlgn="auto">
              <a:spcBef>
                <a:spcPts val="0"/>
              </a:spcBef>
              <a:spcAft>
                <a:spcPts val="0"/>
              </a:spcAft>
            </a:pPr>
            <a:r>
              <a:rPr lang="es-ES_tradnl" b="1" dirty="0" err="1" smtClean="0">
                <a:solidFill>
                  <a:prstClr val="black"/>
                </a:solidFill>
                <a:latin typeface="Arial" pitchFamily="34" charset="0"/>
                <a:cs typeface="Arial" pitchFamily="34" charset="0"/>
              </a:rPr>
              <a:t>Biodigestor’s</a:t>
            </a:r>
            <a:r>
              <a:rPr lang="es-ES_tradnl" b="1" dirty="0" smtClean="0">
                <a:solidFill>
                  <a:prstClr val="black"/>
                </a:solidFill>
                <a:latin typeface="Arial" pitchFamily="34" charset="0"/>
                <a:cs typeface="Arial" pitchFamily="34" charset="0"/>
              </a:rPr>
              <a:t> Mixture </a:t>
            </a:r>
            <a:r>
              <a:rPr lang="es-ES_tradnl" b="1" dirty="0" err="1" smtClean="0">
                <a:solidFill>
                  <a:prstClr val="black"/>
                </a:solidFill>
                <a:latin typeface="Arial" pitchFamily="34" charset="0"/>
                <a:cs typeface="Arial" pitchFamily="34" charset="0"/>
              </a:rPr>
              <a:t>Pond</a:t>
            </a:r>
            <a:r>
              <a:rPr lang="es-ES_tradnl" b="1" dirty="0" smtClean="0">
                <a:solidFill>
                  <a:prstClr val="black"/>
                </a:solidFill>
                <a:latin typeface="Arial" pitchFamily="34" charset="0"/>
                <a:cs typeface="Arial" pitchFamily="34" charset="0"/>
              </a:rPr>
              <a:t> </a:t>
            </a:r>
            <a:r>
              <a:rPr lang="es-ES_tradnl" b="1" dirty="0" err="1" smtClean="0">
                <a:solidFill>
                  <a:prstClr val="black"/>
                </a:solidFill>
                <a:latin typeface="Arial" pitchFamily="34" charset="0"/>
                <a:cs typeface="Arial" pitchFamily="34" charset="0"/>
              </a:rPr>
              <a:t>Biodigestor</a:t>
            </a:r>
            <a:r>
              <a:rPr lang="es-ES_tradnl" b="1" dirty="0" smtClean="0">
                <a:solidFill>
                  <a:prstClr val="black"/>
                </a:solidFill>
                <a:latin typeface="Arial" pitchFamily="34" charset="0"/>
                <a:cs typeface="Arial" pitchFamily="34" charset="0"/>
              </a:rPr>
              <a:t> in </a:t>
            </a:r>
            <a:r>
              <a:rPr lang="es-ES_tradnl" b="1" dirty="0" err="1" smtClean="0">
                <a:solidFill>
                  <a:prstClr val="black"/>
                </a:solidFill>
                <a:latin typeface="Arial" pitchFamily="34" charset="0"/>
                <a:cs typeface="Arial" pitchFamily="34" charset="0"/>
              </a:rPr>
              <a:t>Monción</a:t>
            </a:r>
            <a:r>
              <a:rPr lang="es-ES_tradnl" b="1" dirty="0" smtClean="0">
                <a:solidFill>
                  <a:prstClr val="black"/>
                </a:solidFill>
                <a:latin typeface="Arial" pitchFamily="34" charset="0"/>
                <a:cs typeface="Arial" pitchFamily="34" charset="0"/>
              </a:rPr>
              <a:t>, D.R.</a:t>
            </a:r>
            <a:endParaRPr lang="es-DO" b="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26525340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xmlns="" val="0"/>
              </a:ext>
            </a:extLst>
          </a:blip>
          <a:stretch>
            <a:fillRect/>
          </a:stretch>
        </p:blipFill>
        <p:spPr>
          <a:xfrm>
            <a:off x="2267744" y="450866"/>
            <a:ext cx="4968552" cy="4922350"/>
          </a:xfrm>
          <a:prstGeom prst="rect">
            <a:avLst/>
          </a:prstGeom>
        </p:spPr>
      </p:pic>
      <p:sp>
        <p:nvSpPr>
          <p:cNvPr id="3" name="2 CuadroTexto"/>
          <p:cNvSpPr txBox="1"/>
          <p:nvPr/>
        </p:nvSpPr>
        <p:spPr>
          <a:xfrm>
            <a:off x="2236270" y="5679101"/>
            <a:ext cx="5400600" cy="461665"/>
          </a:xfrm>
          <a:prstGeom prst="rect">
            <a:avLst/>
          </a:prstGeom>
          <a:noFill/>
        </p:spPr>
        <p:txBody>
          <a:bodyPr wrap="square" rtlCol="0">
            <a:spAutoFit/>
          </a:bodyPr>
          <a:lstStyle/>
          <a:p>
            <a:pPr fontAlgn="auto">
              <a:spcBef>
                <a:spcPts val="0"/>
              </a:spcBef>
              <a:spcAft>
                <a:spcPts val="0"/>
              </a:spcAft>
            </a:pPr>
            <a:r>
              <a:rPr lang="es-DO" sz="2400" dirty="0" err="1" smtClean="0">
                <a:solidFill>
                  <a:prstClr val="black"/>
                </a:solidFill>
                <a:latin typeface="Arial" pitchFamily="34" charset="0"/>
                <a:cs typeface="Arial" pitchFamily="34" charset="0"/>
              </a:rPr>
              <a:t>Rubber</a:t>
            </a:r>
            <a:r>
              <a:rPr lang="es-DO" sz="2400" dirty="0" smtClean="0">
                <a:solidFill>
                  <a:prstClr val="black"/>
                </a:solidFill>
                <a:latin typeface="Arial" pitchFamily="34" charset="0"/>
                <a:cs typeface="Arial" pitchFamily="34" charset="0"/>
              </a:rPr>
              <a:t> </a:t>
            </a:r>
            <a:r>
              <a:rPr lang="es-DO" sz="2400" dirty="0" err="1" smtClean="0">
                <a:solidFill>
                  <a:prstClr val="black"/>
                </a:solidFill>
                <a:latin typeface="Arial" pitchFamily="34" charset="0"/>
                <a:cs typeface="Arial" pitchFamily="34" charset="0"/>
              </a:rPr>
              <a:t>Biodigestor</a:t>
            </a:r>
            <a:r>
              <a:rPr lang="es-DO" sz="2400" dirty="0" smtClean="0">
                <a:solidFill>
                  <a:prstClr val="black"/>
                </a:solidFill>
                <a:latin typeface="Arial" pitchFamily="34" charset="0"/>
                <a:cs typeface="Arial" pitchFamily="34" charset="0"/>
              </a:rPr>
              <a:t> </a:t>
            </a:r>
            <a:r>
              <a:rPr lang="es-DO" sz="2400" dirty="0" err="1" smtClean="0">
                <a:solidFill>
                  <a:prstClr val="black"/>
                </a:solidFill>
                <a:latin typeface="Arial" pitchFamily="34" charset="0"/>
                <a:cs typeface="Arial" pitchFamily="34" charset="0"/>
              </a:rPr>
              <a:t>functioning</a:t>
            </a:r>
            <a:endParaRPr lang="es-DO" sz="24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27202594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auto">
              <a:spcBef>
                <a:spcPts val="0"/>
              </a:spcBef>
              <a:spcAft>
                <a:spcPts val="0"/>
              </a:spcAft>
            </a:pPr>
            <a:endParaRPr lang="es-DO">
              <a:solidFill>
                <a:prstClr val="black"/>
              </a:solidFill>
              <a:latin typeface="Century Gothic"/>
              <a:cs typeface="+mn-cs"/>
            </a:endParaRPr>
          </a:p>
        </p:txBody>
      </p:sp>
      <p:pic>
        <p:nvPicPr>
          <p:cNvPr id="125953" name="3 Imagen" descr="Description: DSC00539"/>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00891" y="836712"/>
            <a:ext cx="5610225" cy="404812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3"/>
          <p:cNvSpPr>
            <a:spLocks noChangeArrowheads="1"/>
          </p:cNvSpPr>
          <p:nvPr/>
        </p:nvSpPr>
        <p:spPr bwMode="auto">
          <a:xfrm>
            <a:off x="0" y="45053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DO" smtClean="0">
              <a:solidFill>
                <a:prstClr val="black"/>
              </a:solidFill>
              <a:latin typeface="Arial" pitchFamily="34" charset="0"/>
              <a:cs typeface="Arial" pitchFamily="34" charset="0"/>
            </a:endParaRPr>
          </a:p>
        </p:txBody>
      </p:sp>
      <p:sp>
        <p:nvSpPr>
          <p:cNvPr id="5" name="2 CuadroTexto"/>
          <p:cNvSpPr txBox="1"/>
          <p:nvPr/>
        </p:nvSpPr>
        <p:spPr>
          <a:xfrm>
            <a:off x="1998134" y="5231537"/>
            <a:ext cx="5312982" cy="461665"/>
          </a:xfrm>
          <a:prstGeom prst="rect">
            <a:avLst/>
          </a:prstGeom>
          <a:noFill/>
        </p:spPr>
        <p:txBody>
          <a:bodyPr wrap="square" rtlCol="0">
            <a:spAutoFit/>
          </a:bodyPr>
          <a:lstStyle/>
          <a:p>
            <a:pPr fontAlgn="auto">
              <a:spcBef>
                <a:spcPts val="0"/>
              </a:spcBef>
              <a:spcAft>
                <a:spcPts val="0"/>
              </a:spcAft>
            </a:pPr>
            <a:r>
              <a:rPr lang="es-DO" sz="2400" dirty="0" err="1" smtClean="0">
                <a:solidFill>
                  <a:prstClr val="black"/>
                </a:solidFill>
                <a:latin typeface="Arial" pitchFamily="34" charset="0"/>
                <a:cs typeface="Arial" pitchFamily="34" charset="0"/>
              </a:rPr>
              <a:t>Rubber</a:t>
            </a:r>
            <a:r>
              <a:rPr lang="es-DO" sz="2400" dirty="0" smtClean="0">
                <a:solidFill>
                  <a:prstClr val="black"/>
                </a:solidFill>
                <a:latin typeface="Arial" pitchFamily="34" charset="0"/>
                <a:cs typeface="Arial" pitchFamily="34" charset="0"/>
              </a:rPr>
              <a:t> </a:t>
            </a:r>
            <a:r>
              <a:rPr lang="es-DO" sz="2400" dirty="0" err="1" smtClean="0">
                <a:solidFill>
                  <a:prstClr val="black"/>
                </a:solidFill>
                <a:latin typeface="Arial" pitchFamily="34" charset="0"/>
                <a:cs typeface="Arial" pitchFamily="34" charset="0"/>
              </a:rPr>
              <a:t>Biodigestor</a:t>
            </a:r>
            <a:r>
              <a:rPr lang="es-DO" sz="2400" dirty="0" smtClean="0">
                <a:solidFill>
                  <a:prstClr val="black"/>
                </a:solidFill>
                <a:latin typeface="Arial" pitchFamily="34" charset="0"/>
                <a:cs typeface="Arial" pitchFamily="34" charset="0"/>
              </a:rPr>
              <a:t> </a:t>
            </a:r>
            <a:r>
              <a:rPr lang="es-DO" sz="2400" dirty="0" err="1" smtClean="0">
                <a:solidFill>
                  <a:prstClr val="black"/>
                </a:solidFill>
                <a:latin typeface="Arial" pitchFamily="34" charset="0"/>
                <a:cs typeface="Arial" pitchFamily="34" charset="0"/>
              </a:rPr>
              <a:t>functioning</a:t>
            </a:r>
            <a:endParaRPr lang="es-DO" sz="24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9707161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extLst>
              <a:ext uri="{28A0092B-C50C-407E-A947-70E740481C1C}">
                <a14:useLocalDpi xmlns:a14="http://schemas.microsoft.com/office/drawing/2010/main" xmlns="" val="0"/>
              </a:ext>
            </a:extLst>
          </a:blip>
          <a:stretch>
            <a:fillRect/>
          </a:stretch>
        </p:blipFill>
        <p:spPr>
          <a:xfrm>
            <a:off x="1763688" y="404663"/>
            <a:ext cx="5904656" cy="5263515"/>
          </a:xfrm>
          <a:prstGeom prst="rect">
            <a:avLst/>
          </a:prstGeom>
        </p:spPr>
      </p:pic>
      <p:sp>
        <p:nvSpPr>
          <p:cNvPr id="3" name="2 CuadroTexto"/>
          <p:cNvSpPr txBox="1"/>
          <p:nvPr/>
        </p:nvSpPr>
        <p:spPr>
          <a:xfrm>
            <a:off x="2759649" y="5655614"/>
            <a:ext cx="4608512" cy="400110"/>
          </a:xfrm>
          <a:prstGeom prst="rect">
            <a:avLst/>
          </a:prstGeom>
          <a:noFill/>
        </p:spPr>
        <p:txBody>
          <a:bodyPr wrap="square" rtlCol="0">
            <a:spAutoFit/>
          </a:bodyPr>
          <a:lstStyle/>
          <a:p>
            <a:pPr algn="ctr" fontAlgn="auto">
              <a:spcBef>
                <a:spcPts val="0"/>
              </a:spcBef>
              <a:spcAft>
                <a:spcPts val="0"/>
              </a:spcAft>
            </a:pPr>
            <a:r>
              <a:rPr lang="es-DO" sz="2000" b="1" dirty="0" err="1" smtClean="0">
                <a:solidFill>
                  <a:prstClr val="black"/>
                </a:solidFill>
                <a:latin typeface="Arial" pitchFamily="34" charset="0"/>
                <a:cs typeface="Arial" pitchFamily="34" charset="0"/>
              </a:rPr>
              <a:t>Methane</a:t>
            </a:r>
            <a:r>
              <a:rPr lang="es-DO" sz="2000" b="1" dirty="0" smtClean="0">
                <a:solidFill>
                  <a:prstClr val="black"/>
                </a:solidFill>
                <a:latin typeface="Arial" pitchFamily="34" charset="0"/>
                <a:cs typeface="Arial" pitchFamily="34" charset="0"/>
              </a:rPr>
              <a:t> gas test</a:t>
            </a:r>
            <a:endParaRPr lang="es-DO" sz="2000" b="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16594231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auto">
              <a:spcBef>
                <a:spcPts val="0"/>
              </a:spcBef>
              <a:spcAft>
                <a:spcPts val="0"/>
              </a:spcAft>
            </a:pPr>
            <a:endParaRPr lang="es-DO">
              <a:solidFill>
                <a:prstClr val="black"/>
              </a:solidFill>
              <a:latin typeface="Century Gothic"/>
              <a:cs typeface="+mn-cs"/>
            </a:endParaRPr>
          </a:p>
        </p:txBody>
      </p:sp>
      <p:pic>
        <p:nvPicPr>
          <p:cNvPr id="126977" name="Picture 1"/>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695575" y="483579"/>
            <a:ext cx="3752850" cy="510566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3"/>
          <p:cNvSpPr>
            <a:spLocks noChangeArrowheads="1"/>
          </p:cNvSpPr>
          <p:nvPr/>
        </p:nvSpPr>
        <p:spPr bwMode="auto">
          <a:xfrm>
            <a:off x="0" y="59531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DO" smtClean="0">
              <a:solidFill>
                <a:prstClr val="black"/>
              </a:solidFill>
              <a:latin typeface="Arial" pitchFamily="34" charset="0"/>
              <a:cs typeface="Arial" pitchFamily="34" charset="0"/>
            </a:endParaRPr>
          </a:p>
        </p:txBody>
      </p:sp>
      <p:sp>
        <p:nvSpPr>
          <p:cNvPr id="5" name="2 CuadroTexto"/>
          <p:cNvSpPr txBox="1"/>
          <p:nvPr/>
        </p:nvSpPr>
        <p:spPr>
          <a:xfrm>
            <a:off x="2455744" y="5786454"/>
            <a:ext cx="4232512" cy="369332"/>
          </a:xfrm>
          <a:prstGeom prst="rect">
            <a:avLst/>
          </a:prstGeom>
          <a:noFill/>
        </p:spPr>
        <p:txBody>
          <a:bodyPr wrap="square" rtlCol="0">
            <a:spAutoFit/>
          </a:bodyPr>
          <a:lstStyle/>
          <a:p>
            <a:pPr fontAlgn="auto">
              <a:spcBef>
                <a:spcPts val="0"/>
              </a:spcBef>
              <a:spcAft>
                <a:spcPts val="0"/>
              </a:spcAft>
            </a:pPr>
            <a:r>
              <a:rPr lang="es-DO" dirty="0" smtClean="0">
                <a:solidFill>
                  <a:prstClr val="black"/>
                </a:solidFill>
                <a:latin typeface="Arial" pitchFamily="34" charset="0"/>
                <a:cs typeface="Arial" pitchFamily="34" charset="0"/>
              </a:rPr>
              <a:t>Test of a </a:t>
            </a:r>
            <a:r>
              <a:rPr lang="es-DO" dirty="0" err="1" smtClean="0">
                <a:solidFill>
                  <a:prstClr val="black"/>
                </a:solidFill>
                <a:latin typeface="Arial" pitchFamily="34" charset="0"/>
                <a:cs typeface="Arial" pitchFamily="34" charset="0"/>
              </a:rPr>
              <a:t>stove</a:t>
            </a:r>
            <a:r>
              <a:rPr lang="es-DO" dirty="0" smtClean="0">
                <a:solidFill>
                  <a:prstClr val="black"/>
                </a:solidFill>
                <a:latin typeface="Arial" pitchFamily="34" charset="0"/>
                <a:cs typeface="Arial" pitchFamily="34" charset="0"/>
              </a:rPr>
              <a:t> </a:t>
            </a:r>
            <a:r>
              <a:rPr lang="es-DO" dirty="0" err="1" smtClean="0">
                <a:solidFill>
                  <a:prstClr val="black"/>
                </a:solidFill>
                <a:latin typeface="Arial" pitchFamily="34" charset="0"/>
                <a:cs typeface="Arial" pitchFamily="34" charset="0"/>
              </a:rPr>
              <a:t>designed</a:t>
            </a:r>
            <a:r>
              <a:rPr lang="es-DO" dirty="0" smtClean="0">
                <a:solidFill>
                  <a:prstClr val="black"/>
                </a:solidFill>
                <a:latin typeface="Arial" pitchFamily="34" charset="0"/>
                <a:cs typeface="Arial" pitchFamily="34" charset="0"/>
              </a:rPr>
              <a:t> </a:t>
            </a:r>
            <a:r>
              <a:rPr lang="es-DO" dirty="0" err="1" smtClean="0">
                <a:solidFill>
                  <a:prstClr val="black"/>
                </a:solidFill>
                <a:latin typeface="Arial" pitchFamily="34" charset="0"/>
                <a:cs typeface="Arial" pitchFamily="34" charset="0"/>
              </a:rPr>
              <a:t>by</a:t>
            </a:r>
            <a:r>
              <a:rPr lang="es-DO" dirty="0" smtClean="0">
                <a:solidFill>
                  <a:prstClr val="black"/>
                </a:solidFill>
                <a:latin typeface="Arial" pitchFamily="34" charset="0"/>
                <a:cs typeface="Arial" pitchFamily="34" charset="0"/>
              </a:rPr>
              <a:t> </a:t>
            </a:r>
            <a:r>
              <a:rPr lang="es-DO" dirty="0" err="1" smtClean="0">
                <a:solidFill>
                  <a:prstClr val="black"/>
                </a:solidFill>
                <a:latin typeface="Arial" pitchFamily="34" charset="0"/>
                <a:cs typeface="Arial" pitchFamily="34" charset="0"/>
              </a:rPr>
              <a:t>the</a:t>
            </a:r>
            <a:r>
              <a:rPr lang="es-DO" dirty="0" smtClean="0">
                <a:solidFill>
                  <a:prstClr val="black"/>
                </a:solidFill>
                <a:latin typeface="Arial" pitchFamily="34" charset="0"/>
                <a:cs typeface="Arial" pitchFamily="34" charset="0"/>
              </a:rPr>
              <a:t> IIBI</a:t>
            </a:r>
            <a:endParaRPr lang="es-DO"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41975382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1104900" y="411956"/>
            <a:ext cx="723900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r>
              <a:rPr lang="es-ES" sz="2800" b="1" dirty="0" smtClean="0">
                <a:solidFill>
                  <a:prstClr val="black"/>
                </a:solidFill>
                <a:latin typeface="Arial" pitchFamily="34" charset="0"/>
                <a:cs typeface="Arial" pitchFamily="34" charset="0"/>
              </a:rPr>
              <a:t>Micro-</a:t>
            </a:r>
            <a:r>
              <a:rPr lang="es-ES" sz="2800" b="1" dirty="0" err="1" smtClean="0">
                <a:solidFill>
                  <a:prstClr val="black"/>
                </a:solidFill>
                <a:latin typeface="Arial" pitchFamily="34" charset="0"/>
                <a:cs typeface="Arial" pitchFamily="34" charset="0"/>
              </a:rPr>
              <a:t>Algae’s</a:t>
            </a:r>
            <a:r>
              <a:rPr lang="es-ES" sz="2800" b="1" dirty="0" smtClean="0">
                <a:solidFill>
                  <a:prstClr val="black"/>
                </a:solidFill>
                <a:latin typeface="Arial" pitchFamily="34" charset="0"/>
                <a:cs typeface="Arial" pitchFamily="34" charset="0"/>
              </a:rPr>
              <a:t> </a:t>
            </a:r>
            <a:r>
              <a:rPr lang="es-ES" sz="2800" b="1" dirty="0" err="1" smtClean="0">
                <a:solidFill>
                  <a:prstClr val="black"/>
                </a:solidFill>
                <a:latin typeface="Arial" pitchFamily="34" charset="0"/>
                <a:cs typeface="Arial" pitchFamily="34" charset="0"/>
              </a:rPr>
              <a:t>Culture</a:t>
            </a:r>
            <a:endParaRPr lang="es-ES_tradnl" sz="2800" b="1" dirty="0">
              <a:solidFill>
                <a:prstClr val="black"/>
              </a:solidFill>
              <a:latin typeface="Arial" pitchFamily="34" charset="0"/>
              <a:cs typeface="Arial" pitchFamily="34" charset="0"/>
            </a:endParaRPr>
          </a:p>
        </p:txBody>
      </p:sp>
      <p:pic>
        <p:nvPicPr>
          <p:cNvPr id="7" name="Picture 7" descr="DSC01591"/>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01988" y="1371600"/>
            <a:ext cx="81280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9740308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187624" y="404664"/>
            <a:ext cx="723900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r>
              <a:rPr lang="es-ES" sz="2800" b="1" dirty="0" err="1" smtClean="0">
                <a:solidFill>
                  <a:prstClr val="black"/>
                </a:solidFill>
                <a:latin typeface="Arial" pitchFamily="34" charset="0"/>
                <a:cs typeface="Arial" pitchFamily="34" charset="0"/>
              </a:rPr>
              <a:t>Pond</a:t>
            </a:r>
            <a:r>
              <a:rPr lang="es-ES" sz="2800" b="1" dirty="0" smtClean="0">
                <a:solidFill>
                  <a:prstClr val="black"/>
                </a:solidFill>
                <a:latin typeface="Arial" pitchFamily="34" charset="0"/>
                <a:cs typeface="Arial" pitchFamily="34" charset="0"/>
              </a:rPr>
              <a:t> </a:t>
            </a:r>
            <a:r>
              <a:rPr lang="es-ES" sz="2800" b="1" dirty="0" err="1" smtClean="0">
                <a:solidFill>
                  <a:prstClr val="black"/>
                </a:solidFill>
                <a:latin typeface="Arial" pitchFamily="34" charset="0"/>
                <a:cs typeface="Arial" pitchFamily="34" charset="0"/>
              </a:rPr>
              <a:t>for</a:t>
            </a:r>
            <a:r>
              <a:rPr lang="es-ES" sz="2800" b="1" dirty="0" smtClean="0">
                <a:solidFill>
                  <a:prstClr val="black"/>
                </a:solidFill>
                <a:latin typeface="Arial" pitchFamily="34" charset="0"/>
                <a:cs typeface="Arial" pitchFamily="34" charset="0"/>
              </a:rPr>
              <a:t> Micro-</a:t>
            </a:r>
            <a:r>
              <a:rPr lang="es-ES" sz="2800" b="1" dirty="0" err="1" smtClean="0">
                <a:solidFill>
                  <a:prstClr val="black"/>
                </a:solidFill>
                <a:latin typeface="Arial" pitchFamily="34" charset="0"/>
                <a:cs typeface="Arial" pitchFamily="34" charset="0"/>
              </a:rPr>
              <a:t>Algae’s</a:t>
            </a:r>
            <a:r>
              <a:rPr lang="es-ES" sz="2800" b="1" dirty="0" smtClean="0">
                <a:solidFill>
                  <a:prstClr val="black"/>
                </a:solidFill>
                <a:latin typeface="Arial" pitchFamily="34" charset="0"/>
                <a:cs typeface="Arial" pitchFamily="34" charset="0"/>
              </a:rPr>
              <a:t> </a:t>
            </a:r>
            <a:r>
              <a:rPr lang="es-ES" sz="2800" b="1" dirty="0" err="1" smtClean="0">
                <a:solidFill>
                  <a:prstClr val="black"/>
                </a:solidFill>
                <a:latin typeface="Arial" pitchFamily="34" charset="0"/>
                <a:cs typeface="Arial" pitchFamily="34" charset="0"/>
              </a:rPr>
              <a:t>growth</a:t>
            </a:r>
            <a:endParaRPr lang="es-ES_tradnl" sz="2800" b="1" dirty="0">
              <a:solidFill>
                <a:prstClr val="black"/>
              </a:solidFill>
              <a:latin typeface="Arial" pitchFamily="34" charset="0"/>
              <a:cs typeface="Arial" pitchFamily="34" charset="0"/>
            </a:endParaRPr>
          </a:p>
        </p:txBody>
      </p:sp>
      <p:pic>
        <p:nvPicPr>
          <p:cNvPr id="5" name="Picture 8" descr="DSC0159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90712" y="1294859"/>
            <a:ext cx="7335912" cy="4726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9995977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coelastrum-sp"/>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83568" y="599449"/>
            <a:ext cx="5110336" cy="30561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8" descr="concentado algas"/>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910692" y="2076770"/>
            <a:ext cx="4928592" cy="36952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3"/>
          <p:cNvSpPr>
            <a:spLocks noChangeArrowheads="1"/>
          </p:cNvSpPr>
          <p:nvPr/>
        </p:nvSpPr>
        <p:spPr bwMode="auto">
          <a:xfrm>
            <a:off x="323528" y="4293096"/>
            <a:ext cx="3299132" cy="9541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s-ES" sz="2800" b="1" dirty="0" smtClean="0">
                <a:solidFill>
                  <a:prstClr val="black"/>
                </a:solidFill>
                <a:latin typeface="Arial" pitchFamily="34" charset="0"/>
                <a:cs typeface="Arial" pitchFamily="34" charset="0"/>
              </a:rPr>
              <a:t>MACERATED MICROALGAE</a:t>
            </a:r>
            <a:endParaRPr lang="es-ES_tradnl" sz="2800" b="1" dirty="0">
              <a:solidFill>
                <a:prstClr val="black"/>
              </a:solidFill>
              <a:latin typeface="Arial" pitchFamily="34" charset="0"/>
              <a:cs typeface="Arial" pitchFamily="34" charset="0"/>
            </a:endParaRPr>
          </a:p>
        </p:txBody>
      </p:sp>
      <p:sp>
        <p:nvSpPr>
          <p:cNvPr id="7" name="Rectangle 3"/>
          <p:cNvSpPr>
            <a:spLocks noChangeArrowheads="1"/>
          </p:cNvSpPr>
          <p:nvPr/>
        </p:nvSpPr>
        <p:spPr bwMode="auto">
          <a:xfrm>
            <a:off x="6040078" y="878047"/>
            <a:ext cx="265106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s-ES" sz="2800" b="1" dirty="0" smtClean="0">
                <a:solidFill>
                  <a:prstClr val="black"/>
                </a:solidFill>
                <a:latin typeface="Arial" pitchFamily="34" charset="0"/>
                <a:cs typeface="Arial" pitchFamily="34" charset="0"/>
              </a:rPr>
              <a:t>ALGAE</a:t>
            </a:r>
            <a:endParaRPr lang="es-ES_tradnl" sz="2800" b="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11761055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14282" y="357166"/>
            <a:ext cx="8748464" cy="1426170"/>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rmAutofit fontScale="97500"/>
          </a:bodyPr>
          <a:lstStyle>
            <a:lvl1pPr algn="ctr" rtl="0" eaLnBrk="0" fontAlgn="base" hangingPunct="0">
              <a:spcBef>
                <a:spcPct val="0"/>
              </a:spcBef>
              <a:spcAft>
                <a:spcPct val="0"/>
              </a:spcAft>
              <a:defRPr sz="32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s-DO" altLang="ja-JP" sz="2400" b="1" dirty="0" smtClean="0">
                <a:latin typeface="Arial" pitchFamily="34" charset="0"/>
                <a:ea typeface="MS Mincho" pitchFamily="49" charset="-128"/>
                <a:cs typeface="Arial" pitchFamily="34" charset="0"/>
              </a:rPr>
              <a:t> </a:t>
            </a:r>
            <a:r>
              <a:rPr lang="en-US" altLang="ja-JP" sz="2700" b="1" dirty="0" smtClean="0">
                <a:latin typeface="Arial" pitchFamily="34" charset="0"/>
                <a:ea typeface="MS Mincho" pitchFamily="49" charset="-128"/>
                <a:cs typeface="Arial" pitchFamily="34" charset="0"/>
              </a:rPr>
              <a:t>PROJECT: CONTROL OF WATER POLLUTION OF THE OZAMA AND ISABELA RIVERS USING THE LILA (</a:t>
            </a:r>
            <a:r>
              <a:rPr lang="en-US" altLang="ja-JP" sz="2700" b="1" dirty="0" err="1" smtClean="0">
                <a:latin typeface="Arial" pitchFamily="34" charset="0"/>
                <a:ea typeface="MS Mincho" pitchFamily="49" charset="-128"/>
                <a:cs typeface="Arial" pitchFamily="34" charset="0"/>
              </a:rPr>
              <a:t>Eichhornia</a:t>
            </a:r>
            <a:r>
              <a:rPr lang="en-US" altLang="ja-JP" sz="2700" b="1" dirty="0" smtClean="0">
                <a:latin typeface="Arial" pitchFamily="34" charset="0"/>
                <a:ea typeface="MS Mincho" pitchFamily="49" charset="-128"/>
                <a:cs typeface="Arial" pitchFamily="34" charset="0"/>
              </a:rPr>
              <a:t> </a:t>
            </a:r>
            <a:r>
              <a:rPr lang="en-US" altLang="ja-JP" sz="2700" b="1" dirty="0" err="1" smtClean="0">
                <a:latin typeface="Arial" pitchFamily="34" charset="0"/>
                <a:ea typeface="MS Mincho" pitchFamily="49" charset="-128"/>
                <a:cs typeface="Arial" pitchFamily="34" charset="0"/>
              </a:rPr>
              <a:t>crassipes</a:t>
            </a:r>
            <a:r>
              <a:rPr lang="en-US" altLang="ja-JP" sz="2700" b="1" dirty="0" smtClean="0">
                <a:latin typeface="Arial" pitchFamily="34" charset="0"/>
                <a:ea typeface="MS Mincho" pitchFamily="49" charset="-128"/>
                <a:cs typeface="Arial" pitchFamily="34" charset="0"/>
              </a:rPr>
              <a:t>)</a:t>
            </a:r>
            <a:endParaRPr lang="es-DO" sz="2700" b="1" dirty="0">
              <a:latin typeface="Arial" pitchFamily="34" charset="0"/>
              <a:cs typeface="Arial" pitchFamily="34" charset="0"/>
            </a:endParaRPr>
          </a:p>
        </p:txBody>
      </p:sp>
      <p:pic>
        <p:nvPicPr>
          <p:cNvPr id="5" name="Picture 2" descr="Jacinto de agua, Camalote, Camalotes, Lampazo, Violeta de agua, Buchón, Taruya"/>
          <p:cNvPicPr>
            <a:picLocks noChangeAspect="1" noChangeArrowheads="1"/>
          </p:cNvPicPr>
          <p:nvPr/>
        </p:nvPicPr>
        <p:blipFill>
          <a:blip r:embed="rId2" r:link="rId3">
            <a:extLst>
              <a:ext uri="{28A0092B-C50C-407E-A947-70E740481C1C}">
                <a14:useLocalDpi xmlns:a14="http://schemas.microsoft.com/office/drawing/2010/main" xmlns="" val="0"/>
              </a:ext>
            </a:extLst>
          </a:blip>
          <a:srcRect/>
          <a:stretch>
            <a:fillRect/>
          </a:stretch>
        </p:blipFill>
        <p:spPr bwMode="auto">
          <a:xfrm>
            <a:off x="3059832" y="1772816"/>
            <a:ext cx="3162300" cy="2247900"/>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1" descr="Jacinto de agua, Camalote, Camalotes, Lampazo, Violeta de agua, Buchón, Taruya"/>
          <p:cNvPicPr>
            <a:picLocks noChangeAspect="1" noChangeArrowheads="1"/>
          </p:cNvPicPr>
          <p:nvPr/>
        </p:nvPicPr>
        <p:blipFill>
          <a:blip r:embed="rId4" r:link="rId5">
            <a:extLst>
              <a:ext uri="{28A0092B-C50C-407E-A947-70E740481C1C}">
                <a14:useLocalDpi xmlns:a14="http://schemas.microsoft.com/office/drawing/2010/main" xmlns="" val="0"/>
              </a:ext>
            </a:extLst>
          </a:blip>
          <a:srcRect/>
          <a:stretch>
            <a:fillRect/>
          </a:stretch>
        </p:blipFill>
        <p:spPr bwMode="auto">
          <a:xfrm>
            <a:off x="3059832" y="4020716"/>
            <a:ext cx="3190875" cy="1981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981661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467544" y="1988840"/>
            <a:ext cx="8229600" cy="23042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92500"/>
          </a:bodyPr>
          <a:lstStyle>
            <a:lvl1pPr marL="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3600" b="1" dirty="0" smtClean="0">
                <a:solidFill>
                  <a:schemeClr val="tx1"/>
                </a:solidFill>
                <a:latin typeface="Arial" pitchFamily="34" charset="0"/>
                <a:cs typeface="Arial" pitchFamily="34" charset="0"/>
              </a:rPr>
              <a:t>SOLAR HYBRID SYSTEM WITH OVEN AND BIOMASS SOLAR EXTRACTOR FOR DRYING OF COFFEE, COCOA AND TROPICAL FRUITS</a:t>
            </a:r>
            <a:endParaRPr lang="es-DO" sz="36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xmlns="" val="27944445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35696" y="548680"/>
            <a:ext cx="5400600" cy="707886"/>
          </a:xfrm>
          <a:prstGeom prst="rect">
            <a:avLst/>
          </a:prstGeom>
        </p:spPr>
        <p:txBody>
          <a:bodyPr wrap="square">
            <a:spAutoFit/>
          </a:bodyPr>
          <a:lstStyle/>
          <a:p>
            <a:pPr algn="ctr">
              <a:spcBef>
                <a:spcPct val="50000"/>
              </a:spcBef>
            </a:pPr>
            <a:r>
              <a:rPr lang="es-ES_tradnl" altLang="es-ES_tradnl" sz="4000" b="1" dirty="0" smtClean="0"/>
              <a:t>MISSION</a:t>
            </a:r>
            <a:endParaRPr lang="es-ES" altLang="es-ES_tradnl" sz="4000" b="1" dirty="0"/>
          </a:p>
        </p:txBody>
      </p:sp>
      <p:sp>
        <p:nvSpPr>
          <p:cNvPr id="5" name="Rectangle 7"/>
          <p:cNvSpPr>
            <a:spLocks noChangeArrowheads="1"/>
          </p:cNvSpPr>
          <p:nvPr/>
        </p:nvSpPr>
        <p:spPr bwMode="auto">
          <a:xfrm>
            <a:off x="1475656" y="2102334"/>
            <a:ext cx="6409258"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p>
            <a:pPr algn="just"/>
            <a:r>
              <a:rPr lang="en-US" sz="2800" b="1" dirty="0" smtClean="0"/>
              <a:t>Conduct the scientific research, technology transfer, innovation, and technical consulting in relevant areas for the national development in order to improve the competitiveness of the nation.</a:t>
            </a:r>
            <a:endParaRPr lang="es-DO" sz="2800" b="1" dirty="0"/>
          </a:p>
        </p:txBody>
      </p:sp>
    </p:spTree>
    <p:extLst>
      <p:ext uri="{BB962C8B-B14F-4D97-AF65-F5344CB8AC3E}">
        <p14:creationId xmlns:p14="http://schemas.microsoft.com/office/powerpoint/2010/main" xmlns="" val="25601172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7544" y="548680"/>
            <a:ext cx="8244408" cy="55446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28547027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55576" y="482816"/>
            <a:ext cx="7956376" cy="596728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28019247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txBox="1">
            <a:spLocks noChangeArrowheads="1"/>
          </p:cNvSpPr>
          <p:nvPr/>
        </p:nvSpPr>
        <p:spPr bwMode="auto">
          <a:xfrm>
            <a:off x="500034" y="-285776"/>
            <a:ext cx="8385175" cy="14319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rmAutofit fontScale="97500"/>
          </a:bodyPr>
          <a:lstStyle>
            <a:lvl1pPr algn="ctr" rtl="0" eaLnBrk="0" fontAlgn="base" hangingPunct="0">
              <a:spcBef>
                <a:spcPct val="0"/>
              </a:spcBef>
              <a:spcAft>
                <a:spcPct val="0"/>
              </a:spcAft>
              <a:defRPr sz="32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buFont typeface="Arial Black"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DO" sz="2000" b="1" dirty="0" smtClean="0">
                <a:latin typeface="Arial" pitchFamily="34" charset="0"/>
                <a:cs typeface="Arial" pitchFamily="34" charset="0"/>
              </a:rPr>
              <a:t>   </a:t>
            </a:r>
            <a:r>
              <a:rPr lang="en-US" sz="2000" b="1" dirty="0" smtClean="0">
                <a:latin typeface="Arial" pitchFamily="34" charset="0"/>
                <a:cs typeface="Arial" pitchFamily="34" charset="0"/>
              </a:rPr>
              <a:t>DRYING CAMERA SHOWING THE INVESTOR  WITH BATTERY CHARGED BY SOLAR PANELS FOR THE CONSTRUCTION WORK</a:t>
            </a:r>
            <a:endParaRPr lang="es-DO" sz="2000" dirty="0" smtClean="0">
              <a:latin typeface="Arial" pitchFamily="34" charset="0"/>
              <a:cs typeface="Arial" pitchFamily="34" charset="0"/>
            </a:endParaRPr>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15616" y="1340769"/>
            <a:ext cx="6912768" cy="460851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29642905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txBox="1">
            <a:spLocks noChangeArrowheads="1"/>
          </p:cNvSpPr>
          <p:nvPr/>
        </p:nvSpPr>
        <p:spPr>
          <a:xfrm>
            <a:off x="539552" y="332656"/>
            <a:ext cx="8302823" cy="1296144"/>
          </a:xfrm>
          <a:prstGeom prst="rect">
            <a:avLst/>
          </a:prstGeom>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buClr>
                <a:srgbClr val="FFFF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800" b="1" dirty="0" smtClean="0">
                <a:solidFill>
                  <a:prstClr val="black"/>
                </a:solidFill>
                <a:latin typeface="Arial" pitchFamily="34" charset="0"/>
                <a:cs typeface="Arial" pitchFamily="34" charset="0"/>
              </a:rPr>
              <a:t>SET OF 4 ELECTRICAL SOLAR PANELS (50 WC / U) AT THE TIME OF BEING INSTALLED AND VIEW OF THE FIREPLACE</a:t>
            </a:r>
            <a:r>
              <a:rPr lang="es-ES_tradnl" sz="2800" dirty="0" smtClean="0">
                <a:solidFill>
                  <a:srgbClr val="FFFFFF"/>
                </a:solidFill>
              </a:rPr>
              <a:t/>
            </a:r>
            <a:br>
              <a:rPr lang="es-ES_tradnl" sz="2800" dirty="0" smtClean="0">
                <a:solidFill>
                  <a:srgbClr val="FFFFFF"/>
                </a:solidFill>
              </a:rPr>
            </a:br>
            <a:r>
              <a:rPr lang="es-ES_tradnl" sz="2800" dirty="0" smtClean="0">
                <a:solidFill>
                  <a:srgbClr val="FFFFFF"/>
                </a:solidFill>
              </a:rPr>
              <a:t>Foto No. 2</a:t>
            </a:r>
            <a:endParaRPr lang="es-ES_tradnl" sz="2800" dirty="0">
              <a:solidFill>
                <a:srgbClr val="FFFFFF"/>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331640" y="1484784"/>
            <a:ext cx="6552728" cy="43350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10943967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txBox="1">
            <a:spLocks noChangeArrowheads="1"/>
          </p:cNvSpPr>
          <p:nvPr/>
        </p:nvSpPr>
        <p:spPr>
          <a:xfrm>
            <a:off x="467544" y="0"/>
            <a:ext cx="8676456" cy="140166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buClr>
                <a:srgbClr val="FFFF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800" b="1" dirty="0" smtClean="0">
                <a:latin typeface="Arial" pitchFamily="34" charset="0"/>
                <a:cs typeface="Arial" pitchFamily="34" charset="0"/>
              </a:rPr>
              <a:t> VOLTAGE REGULATOR FOR AUXILIARY EQUIPMENT: WATER PUMP, DRILL AND SAW</a:t>
            </a:r>
            <a:endParaRPr lang="es-ES_tradnl" sz="2400" b="1" dirty="0">
              <a:latin typeface="Arial" pitchFamily="34" charset="0"/>
              <a:cs typeface="Arial" pitchFamily="34"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475656" y="1340768"/>
            <a:ext cx="6091237" cy="445452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552358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99592" y="810780"/>
            <a:ext cx="7416800" cy="50292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39525448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txBox="1">
            <a:spLocks noChangeArrowheads="1"/>
          </p:cNvSpPr>
          <p:nvPr/>
        </p:nvSpPr>
        <p:spPr bwMode="auto">
          <a:xfrm>
            <a:off x="457199" y="404664"/>
            <a:ext cx="8385175" cy="1271736"/>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rmAutofit/>
          </a:bodyPr>
          <a:lstStyle>
            <a:lvl1pPr algn="ctr" rtl="0" eaLnBrk="0" fontAlgn="base" hangingPunct="0">
              <a:spcBef>
                <a:spcPct val="0"/>
              </a:spcBef>
              <a:spcAft>
                <a:spcPct val="0"/>
              </a:spcAft>
              <a:defRPr sz="32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buFont typeface="Arial Black"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ES_tradnl" sz="2000" dirty="0" smtClean="0"/>
              <a:t>        </a:t>
            </a:r>
            <a:r>
              <a:rPr lang="es-ES_tradnl" sz="2000" b="1" dirty="0" smtClean="0">
                <a:latin typeface="Arial" pitchFamily="34" charset="0"/>
                <a:cs typeface="Arial" pitchFamily="34" charset="0"/>
              </a:rPr>
              <a:t>GRAIN TEMPERATURE (38° C) WITH CLOUDY SKY (EXTERIOR TEMP. 21 °C)</a:t>
            </a:r>
            <a:br>
              <a:rPr lang="es-ES_tradnl" sz="2000" b="1" dirty="0" smtClean="0">
                <a:latin typeface="Arial" pitchFamily="34" charset="0"/>
                <a:cs typeface="Arial" pitchFamily="34" charset="0"/>
              </a:rPr>
            </a:br>
            <a:r>
              <a:rPr lang="es-ES_tradnl" sz="2000" b="1" dirty="0" smtClean="0">
                <a:latin typeface="Arial" pitchFamily="34" charset="0"/>
                <a:cs typeface="Arial" pitchFamily="34" charset="0"/>
              </a:rPr>
              <a:t>Foto No 6</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115616" y="1792289"/>
            <a:ext cx="7128792" cy="401297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6154545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US" sz="3200" b="1" dirty="0" smtClean="0">
                <a:solidFill>
                  <a:schemeClr val="tx1"/>
                </a:solidFill>
                <a:latin typeface="Arial" pitchFamily="34" charset="0"/>
                <a:cs typeface="Arial" pitchFamily="34" charset="0"/>
              </a:rPr>
              <a:t>SITUATION OF THE PORCINE AND BOVINE MILK PRODUCTION IN ORDER TO PRODUCE ALTERNATIVE BIOENERGY</a:t>
            </a:r>
            <a:endParaRPr lang="es-DO" sz="32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xmlns="" val="26401914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5 CuadroTexto"/>
          <p:cNvSpPr txBox="1">
            <a:spLocks noChangeArrowheads="1"/>
          </p:cNvSpPr>
          <p:nvPr/>
        </p:nvSpPr>
        <p:spPr bwMode="auto">
          <a:xfrm>
            <a:off x="347531" y="836674"/>
            <a:ext cx="8352367" cy="1938992"/>
          </a:xfrm>
          <a:prstGeom prst="rect">
            <a:avLst/>
          </a:prstGeom>
          <a:noFill/>
          <a:ln w="9525">
            <a:noFill/>
            <a:miter lim="800000"/>
            <a:headEnd/>
            <a:tailEnd/>
          </a:ln>
        </p:spPr>
        <p:txBody>
          <a:bodyPr>
            <a:spAutoFit/>
          </a:bodyPr>
          <a:lstStyle/>
          <a:p>
            <a:pPr algn="just"/>
            <a:r>
              <a:rPr lang="en-US" sz="2400" dirty="0" smtClean="0"/>
              <a:t>In the 2013, swine production reached 1,044,620 units of 100 kilos, while in 2014 there were 966.556 units, which means there was an additional reduction of 78.064 pigs in relation to the 2013, a decrease of 7.47 percent.</a:t>
            </a:r>
            <a:endParaRPr lang="es-DO" sz="2400" dirty="0" smtClean="0"/>
          </a:p>
          <a:p>
            <a:pPr algn="just" fontAlgn="auto">
              <a:lnSpc>
                <a:spcPct val="150000"/>
              </a:lnSpc>
              <a:spcBef>
                <a:spcPts val="0"/>
              </a:spcBef>
              <a:spcAft>
                <a:spcPts val="0"/>
              </a:spcAft>
            </a:pPr>
            <a:endParaRPr lang="es-ES" sz="1600" dirty="0">
              <a:solidFill>
                <a:prstClr val="black"/>
              </a:solidFill>
              <a:latin typeface="Arial Black" pitchFamily="34" charset="0"/>
              <a:cs typeface="+mn-cs"/>
            </a:endParaRPr>
          </a:p>
        </p:txBody>
      </p:sp>
      <p:pic>
        <p:nvPicPr>
          <p:cNvPr id="5" name="Picture 2" descr="I:\Nueva carpeta\13544796.png"/>
          <p:cNvPicPr>
            <a:picLocks noChangeAspect="1" noChangeArrowheads="1"/>
          </p:cNvPicPr>
          <p:nvPr/>
        </p:nvPicPr>
        <p:blipFill>
          <a:blip r:embed="rId2" cstate="print"/>
          <a:srcRect/>
          <a:stretch>
            <a:fillRect/>
          </a:stretch>
        </p:blipFill>
        <p:spPr bwMode="auto">
          <a:xfrm>
            <a:off x="1466586" y="2737239"/>
            <a:ext cx="6114256" cy="2292846"/>
          </a:xfrm>
          <a:prstGeom prst="rect">
            <a:avLst/>
          </a:prstGeom>
          <a:noFill/>
        </p:spPr>
      </p:pic>
    </p:spTree>
    <p:extLst>
      <p:ext uri="{BB962C8B-B14F-4D97-AF65-F5344CB8AC3E}">
        <p14:creationId xmlns:p14="http://schemas.microsoft.com/office/powerpoint/2010/main" xmlns="" val="37066630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469961" y="1412776"/>
            <a:ext cx="8086482" cy="4464496"/>
          </a:xfrm>
          <a:prstGeom prst="rect">
            <a:avLst/>
          </a:prstGeom>
          <a:noFill/>
          <a:ln w="9525">
            <a:noFill/>
            <a:miter lim="800000"/>
            <a:headEnd/>
            <a:tailEnd/>
          </a:ln>
          <a:effectLst/>
        </p:spPr>
      </p:pic>
      <p:sp>
        <p:nvSpPr>
          <p:cNvPr id="5" name="WordArt 16"/>
          <p:cNvSpPr>
            <a:spLocks noChangeArrowheads="1" noChangeShapeType="1" noTextEdit="1"/>
          </p:cNvSpPr>
          <p:nvPr/>
        </p:nvSpPr>
        <p:spPr bwMode="auto">
          <a:xfrm>
            <a:off x="1580893" y="566682"/>
            <a:ext cx="5952199" cy="162018"/>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fontAlgn="auto">
              <a:spcBef>
                <a:spcPts val="0"/>
              </a:spcBef>
              <a:spcAft>
                <a:spcPts val="0"/>
              </a:spcAft>
            </a:pPr>
            <a:r>
              <a:rPr lang="es-ES" sz="3600" kern="10" dirty="0">
                <a:solidFill>
                  <a:srgbClr val="006600"/>
                </a:solidFill>
                <a:latin typeface="Impact"/>
                <a:cs typeface="+mn-cs"/>
              </a:rPr>
              <a:t>MINISTERIO DE AGRICULTURA</a:t>
            </a:r>
          </a:p>
        </p:txBody>
      </p:sp>
      <p:sp>
        <p:nvSpPr>
          <p:cNvPr id="6" name="WordArt 16"/>
          <p:cNvSpPr>
            <a:spLocks noChangeArrowheads="1" noChangeShapeType="1" noTextEdit="1"/>
          </p:cNvSpPr>
          <p:nvPr/>
        </p:nvSpPr>
        <p:spPr bwMode="auto">
          <a:xfrm>
            <a:off x="1580892" y="782706"/>
            <a:ext cx="6048672" cy="162018"/>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fontAlgn="auto">
              <a:spcBef>
                <a:spcPts val="0"/>
              </a:spcBef>
              <a:spcAft>
                <a:spcPts val="0"/>
              </a:spcAft>
            </a:pPr>
            <a:r>
              <a:rPr lang="es-ES" sz="3600" kern="10" dirty="0">
                <a:solidFill>
                  <a:srgbClr val="3366FF"/>
                </a:solidFill>
                <a:latin typeface="Impact"/>
                <a:cs typeface="+mn-cs"/>
              </a:rPr>
              <a:t>CONSEJO NACIONAL DE PRODUCCION PECUARIA</a:t>
            </a:r>
          </a:p>
        </p:txBody>
      </p:sp>
      <p:sp>
        <p:nvSpPr>
          <p:cNvPr id="7" name="14 Rectángulo redondeado"/>
          <p:cNvSpPr/>
          <p:nvPr/>
        </p:nvSpPr>
        <p:spPr>
          <a:xfrm>
            <a:off x="443541" y="674694"/>
            <a:ext cx="672075" cy="378042"/>
          </a:xfrm>
          <a:prstGeom prst="roundRect">
            <a:avLst/>
          </a:prstGeom>
          <a:blipFill dpi="0" rotWithShape="1">
            <a:blip r:embed="rId3" cstate="print"/>
            <a:srcRect/>
            <a:stretch>
              <a:fillRect l="-4000" t="-31000" r="-3000" b="-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DO">
              <a:solidFill>
                <a:prstClr val="white"/>
              </a:solidFill>
            </a:endParaRPr>
          </a:p>
        </p:txBody>
      </p:sp>
      <p:sp>
        <p:nvSpPr>
          <p:cNvPr id="8" name="18 Rectángulo"/>
          <p:cNvSpPr/>
          <p:nvPr/>
        </p:nvSpPr>
        <p:spPr>
          <a:xfrm>
            <a:off x="376088" y="476672"/>
            <a:ext cx="792205" cy="230832"/>
          </a:xfrm>
          <a:prstGeom prst="rect">
            <a:avLst/>
          </a:prstGeom>
          <a:noFill/>
        </p:spPr>
        <p:txBody>
          <a:bodyPr wrap="none" lIns="91440" tIns="45720" rIns="91440" bIns="45720">
            <a:spAutoFit/>
          </a:bodyPr>
          <a:lstStyle/>
          <a:p>
            <a:pPr algn="ctr" fontAlgn="auto">
              <a:spcBef>
                <a:spcPts val="0"/>
              </a:spcBef>
              <a:spcAft>
                <a:spcPts val="0"/>
              </a:spcAft>
            </a:pPr>
            <a:r>
              <a:rPr lang="es-ES" sz="9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cs typeface="+mn-cs"/>
              </a:rPr>
              <a:t>CONAPROPE</a:t>
            </a:r>
            <a:endParaRPr lang="es-DO" sz="9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cs typeface="+mn-cs"/>
            </a:endParaRPr>
          </a:p>
        </p:txBody>
      </p:sp>
      <p:pic>
        <p:nvPicPr>
          <p:cNvPr id="9" name="Picture 3" descr="I:\Sin título.pn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884368" y="476673"/>
            <a:ext cx="672075" cy="576063"/>
          </a:xfrm>
          <a:prstGeom prst="rect">
            <a:avLst/>
          </a:prstGeom>
          <a:noFill/>
        </p:spPr>
      </p:pic>
    </p:spTree>
    <p:extLst>
      <p:ext uri="{BB962C8B-B14F-4D97-AF65-F5344CB8AC3E}">
        <p14:creationId xmlns:p14="http://schemas.microsoft.com/office/powerpoint/2010/main" xmlns="" val="18406955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3714744" y="857232"/>
            <a:ext cx="1922321"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spcBef>
                <a:spcPct val="50000"/>
              </a:spcBef>
            </a:pPr>
            <a:r>
              <a:rPr lang="es-ES_tradnl" altLang="es-ES_tradnl" sz="4000" b="1" dirty="0" smtClean="0"/>
              <a:t>VISION</a:t>
            </a:r>
            <a:endParaRPr lang="es-ES" altLang="es-ES_tradnl" sz="4000" b="1" dirty="0"/>
          </a:p>
        </p:txBody>
      </p:sp>
      <p:sp>
        <p:nvSpPr>
          <p:cNvPr id="5" name="Rectangle 4"/>
          <p:cNvSpPr>
            <a:spLocks noChangeArrowheads="1"/>
          </p:cNvSpPr>
          <p:nvPr/>
        </p:nvSpPr>
        <p:spPr bwMode="auto">
          <a:xfrm>
            <a:off x="785786" y="1844824"/>
            <a:ext cx="7643866" cy="2862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p>
            <a:pPr algn="just"/>
            <a:r>
              <a:rPr lang="en-US" sz="3600" b="1" dirty="0" smtClean="0"/>
              <a:t>Being a leader national institution in scientific research and technical consulting, helping to improve national competitiveness internationally.</a:t>
            </a:r>
            <a:endParaRPr lang="es-DO" sz="3600" b="1" dirty="0"/>
          </a:p>
        </p:txBody>
      </p:sp>
    </p:spTree>
    <p:extLst>
      <p:ext uri="{BB962C8B-B14F-4D97-AF65-F5344CB8AC3E}">
        <p14:creationId xmlns:p14="http://schemas.microsoft.com/office/powerpoint/2010/main" xmlns="" val="31555586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755575" y="1340768"/>
            <a:ext cx="7656851" cy="4230470"/>
          </a:xfrm>
          <a:prstGeom prst="rect">
            <a:avLst/>
          </a:prstGeom>
          <a:noFill/>
          <a:ln w="9525">
            <a:noFill/>
            <a:miter lim="800000"/>
            <a:headEnd/>
            <a:tailEnd/>
          </a:ln>
          <a:effectLst/>
        </p:spPr>
      </p:pic>
      <p:sp>
        <p:nvSpPr>
          <p:cNvPr id="5" name="WordArt 16"/>
          <p:cNvSpPr>
            <a:spLocks noChangeArrowheads="1" noChangeShapeType="1" noTextEdit="1"/>
          </p:cNvSpPr>
          <p:nvPr/>
        </p:nvSpPr>
        <p:spPr bwMode="auto">
          <a:xfrm>
            <a:off x="1580893" y="566682"/>
            <a:ext cx="5952199" cy="162018"/>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fontAlgn="auto">
              <a:spcBef>
                <a:spcPts val="0"/>
              </a:spcBef>
              <a:spcAft>
                <a:spcPts val="0"/>
              </a:spcAft>
            </a:pPr>
            <a:r>
              <a:rPr lang="es-ES" sz="3600" kern="10" dirty="0">
                <a:solidFill>
                  <a:srgbClr val="006600"/>
                </a:solidFill>
                <a:latin typeface="Impact"/>
                <a:cs typeface="+mn-cs"/>
              </a:rPr>
              <a:t>MINISTERIO DE AGRICULTURA</a:t>
            </a:r>
          </a:p>
        </p:txBody>
      </p:sp>
      <p:sp>
        <p:nvSpPr>
          <p:cNvPr id="6" name="WordArt 16"/>
          <p:cNvSpPr>
            <a:spLocks noChangeArrowheads="1" noChangeShapeType="1" noTextEdit="1"/>
          </p:cNvSpPr>
          <p:nvPr/>
        </p:nvSpPr>
        <p:spPr bwMode="auto">
          <a:xfrm>
            <a:off x="1580892" y="782706"/>
            <a:ext cx="6048672" cy="162018"/>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fontAlgn="auto">
              <a:spcBef>
                <a:spcPts val="0"/>
              </a:spcBef>
              <a:spcAft>
                <a:spcPts val="0"/>
              </a:spcAft>
            </a:pPr>
            <a:r>
              <a:rPr lang="es-ES" sz="3600" kern="10" dirty="0">
                <a:solidFill>
                  <a:srgbClr val="3366FF"/>
                </a:solidFill>
                <a:latin typeface="Impact"/>
                <a:cs typeface="+mn-cs"/>
              </a:rPr>
              <a:t>CONSEJO NACIONAL DE PRODUCCION PECUARIA</a:t>
            </a:r>
          </a:p>
        </p:txBody>
      </p:sp>
      <p:pic>
        <p:nvPicPr>
          <p:cNvPr id="7" name="Picture 3" descr="I:\Sin título.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076388" y="388314"/>
            <a:ext cx="672075" cy="576063"/>
          </a:xfrm>
          <a:prstGeom prst="rect">
            <a:avLst/>
          </a:prstGeom>
          <a:noFill/>
        </p:spPr>
      </p:pic>
      <p:sp>
        <p:nvSpPr>
          <p:cNvPr id="8" name="15 Rectángulo redondeado"/>
          <p:cNvSpPr/>
          <p:nvPr/>
        </p:nvSpPr>
        <p:spPr>
          <a:xfrm>
            <a:off x="443541" y="674694"/>
            <a:ext cx="672075" cy="378042"/>
          </a:xfrm>
          <a:prstGeom prst="roundRect">
            <a:avLst/>
          </a:prstGeom>
          <a:blipFill dpi="0" rotWithShape="1">
            <a:blip r:embed="rId4" cstate="print"/>
            <a:srcRect/>
            <a:stretch>
              <a:fillRect l="-4000" t="-31000" r="-3000" b="-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DO">
              <a:solidFill>
                <a:prstClr val="white"/>
              </a:solidFill>
            </a:endParaRPr>
          </a:p>
        </p:txBody>
      </p:sp>
      <p:sp>
        <p:nvSpPr>
          <p:cNvPr id="9" name="19 Rectángulo"/>
          <p:cNvSpPr/>
          <p:nvPr/>
        </p:nvSpPr>
        <p:spPr>
          <a:xfrm>
            <a:off x="376088" y="476672"/>
            <a:ext cx="792205" cy="230832"/>
          </a:xfrm>
          <a:prstGeom prst="rect">
            <a:avLst/>
          </a:prstGeom>
          <a:noFill/>
        </p:spPr>
        <p:txBody>
          <a:bodyPr wrap="none" lIns="91440" tIns="45720" rIns="91440" bIns="45720">
            <a:spAutoFit/>
          </a:bodyPr>
          <a:lstStyle/>
          <a:p>
            <a:pPr algn="ctr" fontAlgn="auto">
              <a:spcBef>
                <a:spcPts val="0"/>
              </a:spcBef>
              <a:spcAft>
                <a:spcPts val="0"/>
              </a:spcAft>
            </a:pPr>
            <a:r>
              <a:rPr lang="es-ES" sz="9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cs typeface="+mn-cs"/>
              </a:rPr>
              <a:t>CONAPROPE</a:t>
            </a:r>
            <a:endParaRPr lang="es-DO" sz="9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cs typeface="+mn-cs"/>
            </a:endParaRPr>
          </a:p>
        </p:txBody>
      </p:sp>
    </p:spTree>
    <p:extLst>
      <p:ext uri="{BB962C8B-B14F-4D97-AF65-F5344CB8AC3E}">
        <p14:creationId xmlns:p14="http://schemas.microsoft.com/office/powerpoint/2010/main" xmlns="" val="26540239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s-DO" b="1" dirty="0" smtClean="0">
                <a:latin typeface="Arial" pitchFamily="34" charset="0"/>
                <a:cs typeface="Arial" pitchFamily="34" charset="0"/>
              </a:rPr>
              <a:t>DAIRY FARM</a:t>
            </a:r>
            <a:endParaRPr lang="es-DO" b="1" dirty="0">
              <a:latin typeface="Arial" pitchFamily="34" charset="0"/>
              <a:cs typeface="Arial" pitchFamily="34" charset="0"/>
            </a:endParaRPr>
          </a:p>
        </p:txBody>
      </p:sp>
      <p:sp>
        <p:nvSpPr>
          <p:cNvPr id="3" name="Subtitle 2"/>
          <p:cNvSpPr>
            <a:spLocks noGrp="1"/>
          </p:cNvSpPr>
          <p:nvPr>
            <p:ph type="subTitle" idx="1"/>
          </p:nvPr>
        </p:nvSpPr>
        <p:spPr>
          <a:xfrm>
            <a:off x="755576" y="2420888"/>
            <a:ext cx="7776864" cy="2232248"/>
          </a:xfrm>
        </p:spPr>
        <p:txBody>
          <a:bodyPr>
            <a:noAutofit/>
          </a:bodyPr>
          <a:lstStyle/>
          <a:p>
            <a:pPr algn="just"/>
            <a:r>
              <a:rPr lang="en-US" sz="3200" dirty="0">
                <a:solidFill>
                  <a:schemeClr val="tx1"/>
                </a:solidFill>
                <a:latin typeface="Arial" pitchFamily="34" charset="0"/>
                <a:cs typeface="Arial" pitchFamily="34" charset="0"/>
              </a:rPr>
              <a:t>By </a:t>
            </a:r>
            <a:r>
              <a:rPr lang="en-US" sz="3200" dirty="0" smtClean="0">
                <a:solidFill>
                  <a:schemeClr val="tx1"/>
                </a:solidFill>
                <a:latin typeface="Arial" pitchFamily="34" charset="0"/>
                <a:cs typeface="Arial" pitchFamily="34" charset="0"/>
              </a:rPr>
              <a:t>the 2013 </a:t>
            </a:r>
            <a:r>
              <a:rPr lang="en-US" sz="3200" dirty="0">
                <a:solidFill>
                  <a:schemeClr val="tx1"/>
                </a:solidFill>
                <a:latin typeface="Arial" pitchFamily="34" charset="0"/>
                <a:cs typeface="Arial" pitchFamily="34" charset="0"/>
              </a:rPr>
              <a:t>we had </a:t>
            </a:r>
            <a:r>
              <a:rPr lang="en-US" sz="3200" dirty="0" smtClean="0">
                <a:solidFill>
                  <a:schemeClr val="tx1"/>
                </a:solidFill>
                <a:latin typeface="Arial" pitchFamily="34" charset="0"/>
                <a:cs typeface="Arial" pitchFamily="34" charset="0"/>
              </a:rPr>
              <a:t>a cattle </a:t>
            </a:r>
            <a:r>
              <a:rPr lang="en-US" sz="3200" dirty="0">
                <a:solidFill>
                  <a:schemeClr val="tx1"/>
                </a:solidFill>
                <a:latin typeface="Arial" pitchFamily="34" charset="0"/>
                <a:cs typeface="Arial" pitchFamily="34" charset="0"/>
              </a:rPr>
              <a:t>population of 1,750,000 </a:t>
            </a:r>
            <a:r>
              <a:rPr lang="en-US" sz="3200" dirty="0" smtClean="0">
                <a:solidFill>
                  <a:schemeClr val="tx1"/>
                </a:solidFill>
                <a:latin typeface="Arial" pitchFamily="34" charset="0"/>
                <a:cs typeface="Arial" pitchFamily="34" charset="0"/>
              </a:rPr>
              <a:t>heads </a:t>
            </a:r>
            <a:r>
              <a:rPr lang="en-US" sz="3200" dirty="0">
                <a:solidFill>
                  <a:schemeClr val="tx1"/>
                </a:solidFill>
                <a:latin typeface="Arial" pitchFamily="34" charset="0"/>
                <a:cs typeface="Arial" pitchFamily="34" charset="0"/>
              </a:rPr>
              <a:t>of which 856,000 were for the production of milk, spread over </a:t>
            </a:r>
            <a:r>
              <a:rPr lang="en-US" sz="3200" dirty="0" smtClean="0">
                <a:solidFill>
                  <a:schemeClr val="tx1"/>
                </a:solidFill>
                <a:latin typeface="Arial" pitchFamily="34" charset="0"/>
                <a:cs typeface="Arial" pitchFamily="34" charset="0"/>
              </a:rPr>
              <a:t>6,000 farms.</a:t>
            </a:r>
            <a:endParaRPr lang="es-DO" sz="32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xmlns="" val="414055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b="1" dirty="0" smtClean="0">
                <a:solidFill>
                  <a:schemeClr val="tx1"/>
                </a:solidFill>
              </a:rPr>
              <a:t>ENVIRONMENTAL LAW AND LIVESTOCK PRODUCTION</a:t>
            </a:r>
          </a:p>
          <a:p>
            <a:endParaRPr lang="es-DO" dirty="0" smtClean="0">
              <a:solidFill>
                <a:schemeClr val="tx1"/>
              </a:solidFill>
            </a:endParaRPr>
          </a:p>
          <a:p>
            <a:pPr marL="342900" indent="-342900" algn="l">
              <a:buFont typeface="Arial" pitchFamily="34" charset="0"/>
              <a:buChar char="•"/>
            </a:pPr>
            <a:r>
              <a:rPr lang="en-US" dirty="0" smtClean="0">
                <a:solidFill>
                  <a:schemeClr val="tx1"/>
                </a:solidFill>
              </a:rPr>
              <a:t>The Act is supplemented by a series of rules and regulations, related to farming activities. Some of the standards that can be mentioned are:  (SEMARENA 2003).</a:t>
            </a:r>
            <a:endParaRPr lang="es-DO" dirty="0" smtClean="0">
              <a:solidFill>
                <a:schemeClr val="tx1"/>
              </a:solidFill>
            </a:endParaRPr>
          </a:p>
          <a:p>
            <a:pPr marL="342900" indent="-342900" algn="l">
              <a:buFont typeface="Arial" pitchFamily="34" charset="0"/>
              <a:buChar char="•"/>
            </a:pPr>
            <a:r>
              <a:rPr lang="en-US" dirty="0" smtClean="0">
                <a:solidFill>
                  <a:schemeClr val="tx1"/>
                </a:solidFill>
              </a:rPr>
              <a:t>Environmental standards on water quality and discharge control.</a:t>
            </a:r>
            <a:endParaRPr lang="es-DO" dirty="0" smtClean="0">
              <a:solidFill>
                <a:schemeClr val="tx1"/>
              </a:solidFill>
            </a:endParaRPr>
          </a:p>
          <a:p>
            <a:pPr marL="342900" indent="-342900" algn="l">
              <a:buFont typeface="Arial" pitchFamily="34" charset="0"/>
              <a:buChar char="•"/>
            </a:pPr>
            <a:r>
              <a:rPr lang="en-US" dirty="0" smtClean="0">
                <a:solidFill>
                  <a:schemeClr val="tx1"/>
                </a:solidFill>
              </a:rPr>
              <a:t>Environmental Standard on quality of groundwater and download the sub-soil</a:t>
            </a:r>
          </a:p>
          <a:p>
            <a:pPr marL="342900" indent="-342900" algn="l">
              <a:buFont typeface="Arial" pitchFamily="34" charset="0"/>
              <a:buChar char="•"/>
            </a:pPr>
            <a:r>
              <a:rPr lang="en-US" dirty="0" smtClean="0">
                <a:solidFill>
                  <a:schemeClr val="tx1"/>
                </a:solidFill>
              </a:rPr>
              <a:t>Environmental </a:t>
            </a:r>
            <a:r>
              <a:rPr lang="en-US" dirty="0">
                <a:solidFill>
                  <a:schemeClr val="tx1"/>
                </a:solidFill>
              </a:rPr>
              <a:t>quality standard of the cure and control of the atmospheric emissions</a:t>
            </a:r>
            <a:endParaRPr lang="es-DO" dirty="0">
              <a:solidFill>
                <a:schemeClr val="tx1"/>
              </a:solidFill>
            </a:endParaRPr>
          </a:p>
        </p:txBody>
      </p:sp>
    </p:spTree>
    <p:extLst>
      <p:ext uri="{BB962C8B-B14F-4D97-AF65-F5344CB8AC3E}">
        <p14:creationId xmlns:p14="http://schemas.microsoft.com/office/powerpoint/2010/main" xmlns="" val="33021937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lnSpcReduction="10000"/>
          </a:bodyPr>
          <a:lstStyle/>
          <a:p>
            <a:pPr algn="l"/>
            <a:r>
              <a:rPr lang="en-US" dirty="0" smtClean="0">
                <a:solidFill>
                  <a:schemeClr val="tx1"/>
                </a:solidFill>
              </a:rPr>
              <a:t>Regulation for the Environmental Management of Swine Farms (SEMARENA 2003), classified as:</a:t>
            </a:r>
          </a:p>
          <a:p>
            <a:pPr algn="l"/>
            <a:endParaRPr lang="es-DO" dirty="0" smtClean="0">
              <a:solidFill>
                <a:schemeClr val="tx1"/>
              </a:solidFill>
            </a:endParaRPr>
          </a:p>
          <a:p>
            <a:pPr algn="l"/>
            <a:r>
              <a:rPr lang="en-US" dirty="0" smtClean="0">
                <a:solidFill>
                  <a:schemeClr val="tx1"/>
                </a:solidFill>
              </a:rPr>
              <a:t>1. Swine Farm Type: Farm with capacity for over 350 pig units.</a:t>
            </a:r>
            <a:endParaRPr lang="es-DO" dirty="0" smtClean="0">
              <a:solidFill>
                <a:schemeClr val="tx1"/>
              </a:solidFill>
            </a:endParaRPr>
          </a:p>
          <a:p>
            <a:pPr algn="l"/>
            <a:r>
              <a:rPr lang="en-US" dirty="0" smtClean="0">
                <a:solidFill>
                  <a:schemeClr val="tx1"/>
                </a:solidFill>
              </a:rPr>
              <a:t>2. Swine Farm Type B: Farm with capacities ranging from 200-349 pig units.</a:t>
            </a:r>
            <a:endParaRPr lang="es-DO" dirty="0" smtClean="0">
              <a:solidFill>
                <a:schemeClr val="tx1"/>
              </a:solidFill>
            </a:endParaRPr>
          </a:p>
          <a:p>
            <a:pPr algn="l"/>
            <a:r>
              <a:rPr lang="en-US" dirty="0" smtClean="0">
                <a:solidFill>
                  <a:schemeClr val="tx1"/>
                </a:solidFill>
              </a:rPr>
              <a:t>3. Swine Farm Type C: Farm capacity for less than 200 pig units.</a:t>
            </a:r>
            <a:endParaRPr lang="es-DO" dirty="0" smtClean="0">
              <a:solidFill>
                <a:schemeClr val="tx1"/>
              </a:solidFill>
            </a:endParaRPr>
          </a:p>
          <a:p>
            <a:pPr algn="l"/>
            <a:r>
              <a:rPr lang="en-US" dirty="0" smtClean="0">
                <a:solidFill>
                  <a:schemeClr val="tx1"/>
                </a:solidFill>
              </a:rPr>
              <a:t>4. Swine Farm Type D: Farm Domestic or family subsistence.</a:t>
            </a:r>
            <a:endParaRPr lang="es-DO" dirty="0" smtClean="0">
              <a:solidFill>
                <a:schemeClr val="tx1"/>
              </a:solidFill>
            </a:endParaRPr>
          </a:p>
          <a:p>
            <a:pPr algn="l"/>
            <a:r>
              <a:rPr lang="en-US" dirty="0" smtClean="0">
                <a:solidFill>
                  <a:schemeClr val="tx1"/>
                </a:solidFill>
              </a:rPr>
              <a:t> </a:t>
            </a:r>
            <a:endParaRPr lang="es-DO" dirty="0" smtClean="0">
              <a:solidFill>
                <a:schemeClr val="tx1"/>
              </a:solidFill>
            </a:endParaRPr>
          </a:p>
          <a:p>
            <a:pPr algn="l"/>
            <a:r>
              <a:rPr lang="en-US" dirty="0" smtClean="0">
                <a:solidFill>
                  <a:schemeClr val="tx1"/>
                </a:solidFill>
              </a:rPr>
              <a:t> </a:t>
            </a:r>
            <a:endParaRPr lang="es-DO" dirty="0">
              <a:solidFill>
                <a:schemeClr val="tx1"/>
              </a:solidFill>
            </a:endParaRPr>
          </a:p>
        </p:txBody>
      </p:sp>
    </p:spTree>
    <p:extLst>
      <p:ext uri="{BB962C8B-B14F-4D97-AF65-F5344CB8AC3E}">
        <p14:creationId xmlns:p14="http://schemas.microsoft.com/office/powerpoint/2010/main" xmlns="" val="26678896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548680"/>
            <a:ext cx="8208912" cy="5472608"/>
          </a:xfrm>
        </p:spPr>
        <p:txBody>
          <a:bodyPr>
            <a:normAutofit/>
          </a:bodyPr>
          <a:lstStyle/>
          <a:p>
            <a:r>
              <a:rPr lang="en-US" b="1" dirty="0" smtClean="0">
                <a:solidFill>
                  <a:schemeClr val="tx1"/>
                </a:solidFill>
              </a:rPr>
              <a:t>This regulation in its Article 5, sets out the distance that swine operations must be constructed; these are the following:</a:t>
            </a:r>
          </a:p>
          <a:p>
            <a:endParaRPr lang="es-DO" dirty="0" smtClean="0">
              <a:solidFill>
                <a:schemeClr val="tx1"/>
              </a:solidFill>
            </a:endParaRPr>
          </a:p>
          <a:p>
            <a:r>
              <a:rPr lang="en-US" dirty="0" smtClean="0">
                <a:solidFill>
                  <a:schemeClr val="tx1"/>
                </a:solidFill>
              </a:rPr>
              <a:t>1. At least 50 meters from the perimeter fence of the farm.</a:t>
            </a:r>
            <a:endParaRPr lang="es-DO" dirty="0" smtClean="0">
              <a:solidFill>
                <a:schemeClr val="tx1"/>
              </a:solidFill>
            </a:endParaRPr>
          </a:p>
          <a:p>
            <a:r>
              <a:rPr lang="en-US" dirty="0" smtClean="0">
                <a:solidFill>
                  <a:schemeClr val="tx1"/>
                </a:solidFill>
              </a:rPr>
              <a:t>2. Spaced not less than 1 kilometer from one to another.</a:t>
            </a:r>
            <a:endParaRPr lang="es-DO" dirty="0" smtClean="0">
              <a:solidFill>
                <a:schemeClr val="tx1"/>
              </a:solidFill>
            </a:endParaRPr>
          </a:p>
          <a:p>
            <a:r>
              <a:rPr lang="en-US" dirty="0" smtClean="0">
                <a:solidFill>
                  <a:schemeClr val="tx1"/>
                </a:solidFill>
              </a:rPr>
              <a:t>3. The Swine farms must be built over 2.5 kilometer away from inhabited areas and not less than 800 meters of highways, roads, rivers and streams.</a:t>
            </a:r>
            <a:endParaRPr lang="es-DO" dirty="0">
              <a:solidFill>
                <a:schemeClr val="tx1"/>
              </a:solidFill>
            </a:endParaRPr>
          </a:p>
        </p:txBody>
      </p:sp>
    </p:spTree>
    <p:extLst>
      <p:ext uri="{BB962C8B-B14F-4D97-AF65-F5344CB8AC3E}">
        <p14:creationId xmlns:p14="http://schemas.microsoft.com/office/powerpoint/2010/main" xmlns="" val="208145904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827584" y="1124744"/>
            <a:ext cx="7772400" cy="3960440"/>
          </a:xfrm>
        </p:spPr>
        <p:txBody>
          <a:bodyPr>
            <a:noAutofit/>
          </a:bodyPr>
          <a:lstStyle/>
          <a:p>
            <a:pPr algn="just"/>
            <a:r>
              <a:rPr lang="en-US" sz="2800" dirty="0" smtClean="0"/>
              <a:t>In chapter 4 on treatment and disposal of ¨</a:t>
            </a:r>
            <a:r>
              <a:rPr lang="en-US" sz="2800" dirty="0" err="1" smtClean="0"/>
              <a:t>cerdaza</a:t>
            </a:r>
            <a:r>
              <a:rPr lang="en-US" sz="2800" dirty="0" smtClean="0"/>
              <a:t>¨ cited Article 11 which, "states that pork waste shall be collected, separated, accumulated, used where appropriate and attached to treatment and disposal to avoid or decrease possible pollution of the air, soil and water ".</a:t>
            </a:r>
            <a:endParaRPr lang="es-DO" sz="2800" dirty="0"/>
          </a:p>
        </p:txBody>
      </p:sp>
    </p:spTree>
    <p:extLst>
      <p:ext uri="{BB962C8B-B14F-4D97-AF65-F5344CB8AC3E}">
        <p14:creationId xmlns:p14="http://schemas.microsoft.com/office/powerpoint/2010/main" xmlns="" val="38691422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1305342"/>
            <a:ext cx="8892480" cy="3970318"/>
          </a:xfrm>
          <a:prstGeom prst="rect">
            <a:avLst/>
          </a:prstGeom>
        </p:spPr>
        <p:txBody>
          <a:bodyPr wrap="square">
            <a:spAutoFit/>
          </a:bodyPr>
          <a:lstStyle/>
          <a:p>
            <a:r>
              <a:rPr lang="es-DO" b="1" dirty="0" err="1" smtClean="0"/>
              <a:t>Stage</a:t>
            </a:r>
            <a:r>
              <a:rPr lang="es-DO" b="1" dirty="0" smtClean="0"/>
              <a:t> 		</a:t>
            </a:r>
            <a:r>
              <a:rPr lang="es-DO" b="1" dirty="0" err="1" smtClean="0"/>
              <a:t>Manure</a:t>
            </a:r>
            <a:r>
              <a:rPr lang="es-DO" b="1" dirty="0" smtClean="0"/>
              <a:t>	</a:t>
            </a:r>
            <a:r>
              <a:rPr lang="es-DO" b="1" dirty="0"/>
              <a:t> </a:t>
            </a:r>
            <a:r>
              <a:rPr lang="es-DO" b="1" dirty="0" smtClean="0"/>
              <a:t>              </a:t>
            </a:r>
            <a:r>
              <a:rPr lang="es-DO" b="1" dirty="0" err="1" smtClean="0"/>
              <a:t>Manure+urine</a:t>
            </a:r>
            <a:r>
              <a:rPr lang="es-DO" b="1" dirty="0" smtClean="0"/>
              <a:t>	</a:t>
            </a:r>
            <a:r>
              <a:rPr lang="es-DO" b="1" dirty="0"/>
              <a:t> </a:t>
            </a:r>
            <a:r>
              <a:rPr lang="es-DO" b="1" dirty="0" err="1" smtClean="0"/>
              <a:t>Volume</a:t>
            </a:r>
            <a:r>
              <a:rPr lang="es-DO" b="1" dirty="0" smtClean="0"/>
              <a:t>  	</a:t>
            </a:r>
            <a:r>
              <a:rPr lang="es-DO" b="1" dirty="0" err="1" smtClean="0"/>
              <a:t>Volume</a:t>
            </a:r>
            <a:endParaRPr lang="es-DO" b="1" dirty="0" smtClean="0"/>
          </a:p>
          <a:p>
            <a:r>
              <a:rPr lang="es-DO" b="1" dirty="0" smtClean="0"/>
              <a:t>		kg/</a:t>
            </a:r>
            <a:r>
              <a:rPr lang="es-DO" b="1" dirty="0" err="1" smtClean="0"/>
              <a:t>day</a:t>
            </a:r>
            <a:r>
              <a:rPr lang="es-DO" b="1" dirty="0" smtClean="0"/>
              <a:t> 		 kg/</a:t>
            </a:r>
            <a:r>
              <a:rPr lang="es-DO" b="1" dirty="0" err="1" smtClean="0"/>
              <a:t>day</a:t>
            </a:r>
            <a:r>
              <a:rPr lang="es-DO" b="1" dirty="0" smtClean="0"/>
              <a:t>		  l/</a:t>
            </a:r>
            <a:r>
              <a:rPr lang="es-DO" b="1" dirty="0" err="1" smtClean="0"/>
              <a:t>day</a:t>
            </a:r>
            <a:r>
              <a:rPr lang="es-DO" b="1" dirty="0" smtClean="0"/>
              <a:t>               </a:t>
            </a:r>
            <a:r>
              <a:rPr lang="es-DO" sz="1400" b="1" dirty="0" smtClean="0"/>
              <a:t>m3/animal/</a:t>
            </a:r>
            <a:r>
              <a:rPr lang="es-DO" sz="1400" b="1" dirty="0" err="1" smtClean="0"/>
              <a:t>month</a:t>
            </a:r>
            <a:r>
              <a:rPr lang="es-DO" dirty="0" smtClean="0"/>
              <a:t> </a:t>
            </a:r>
            <a:endParaRPr lang="es-DO" dirty="0"/>
          </a:p>
          <a:p>
            <a:pPr>
              <a:lnSpc>
                <a:spcPct val="200000"/>
              </a:lnSpc>
            </a:pPr>
            <a:r>
              <a:rPr lang="es-DO" dirty="0"/>
              <a:t>25 -100 kg </a:t>
            </a:r>
            <a:r>
              <a:rPr lang="es-DO" dirty="0" smtClean="0"/>
              <a:t>	2.30		    4.90 		    7.00 		0.25 </a:t>
            </a:r>
            <a:endParaRPr lang="es-DO" dirty="0"/>
          </a:p>
          <a:p>
            <a:pPr>
              <a:lnSpc>
                <a:spcPct val="200000"/>
              </a:lnSpc>
            </a:pPr>
            <a:r>
              <a:rPr lang="es-DO" dirty="0" err="1" smtClean="0"/>
              <a:t>Sows</a:t>
            </a:r>
            <a:r>
              <a:rPr lang="es-DO" dirty="0" smtClean="0"/>
              <a:t>		3.60 		  11.00 		  16.00		0.48 </a:t>
            </a:r>
            <a:endParaRPr lang="es-DO" dirty="0"/>
          </a:p>
          <a:p>
            <a:pPr>
              <a:lnSpc>
                <a:spcPct val="200000"/>
              </a:lnSpc>
            </a:pPr>
            <a:r>
              <a:rPr lang="es-DO" dirty="0" err="1" smtClean="0"/>
              <a:t>Lactating</a:t>
            </a:r>
            <a:r>
              <a:rPr lang="es-DO" dirty="0" smtClean="0"/>
              <a:t> </a:t>
            </a:r>
            <a:r>
              <a:rPr lang="es-DO" dirty="0" err="1" smtClean="0"/>
              <a:t>sows</a:t>
            </a:r>
            <a:r>
              <a:rPr lang="es-DO" dirty="0" smtClean="0"/>
              <a:t> 	6.40 		  18.00 		  27.00 		0.81 </a:t>
            </a:r>
            <a:endParaRPr lang="es-DO" dirty="0"/>
          </a:p>
          <a:p>
            <a:pPr>
              <a:lnSpc>
                <a:spcPct val="200000"/>
              </a:lnSpc>
            </a:pPr>
            <a:r>
              <a:rPr lang="es-DO" dirty="0" err="1" smtClean="0"/>
              <a:t>Boar</a:t>
            </a:r>
            <a:r>
              <a:rPr lang="es-DO" dirty="0" smtClean="0"/>
              <a:t> 		3.00		    6.00 		    9.00 		0.28 </a:t>
            </a:r>
            <a:r>
              <a:rPr lang="es-DO" dirty="0"/>
              <a:t> </a:t>
            </a:r>
            <a:r>
              <a:rPr lang="es-DO" dirty="0" smtClean="0"/>
              <a:t> 	   </a:t>
            </a:r>
            <a:r>
              <a:rPr lang="es-DO" dirty="0" err="1" smtClean="0"/>
              <a:t>Fattering</a:t>
            </a:r>
            <a:r>
              <a:rPr lang="es-DO" dirty="0" smtClean="0"/>
              <a:t> </a:t>
            </a:r>
            <a:r>
              <a:rPr lang="es-DO" dirty="0" err="1" smtClean="0"/>
              <a:t>pigs</a:t>
            </a:r>
            <a:r>
              <a:rPr lang="es-DO" dirty="0" smtClean="0"/>
              <a:t>	0.35 		    0.95 		    1.40		0.05 </a:t>
            </a:r>
            <a:endParaRPr lang="es-DO" dirty="0"/>
          </a:p>
          <a:p>
            <a:pPr>
              <a:lnSpc>
                <a:spcPct val="200000"/>
              </a:lnSpc>
            </a:pPr>
            <a:r>
              <a:rPr lang="es-DO" smtClean="0"/>
              <a:t>Mean      </a:t>
            </a:r>
            <a:r>
              <a:rPr lang="es-DO" dirty="0" smtClean="0"/>
              <a:t>	2.25 		    5.80 		    8.60 		0.27 </a:t>
            </a:r>
            <a:endParaRPr lang="es-DO" dirty="0"/>
          </a:p>
        </p:txBody>
      </p:sp>
      <p:sp>
        <p:nvSpPr>
          <p:cNvPr id="5" name="Rectangle 4"/>
          <p:cNvSpPr/>
          <p:nvPr/>
        </p:nvSpPr>
        <p:spPr>
          <a:xfrm>
            <a:off x="1331640" y="476672"/>
            <a:ext cx="6840760" cy="830997"/>
          </a:xfrm>
          <a:prstGeom prst="rect">
            <a:avLst/>
          </a:prstGeom>
        </p:spPr>
        <p:txBody>
          <a:bodyPr wrap="square">
            <a:spAutoFit/>
          </a:bodyPr>
          <a:lstStyle/>
          <a:p>
            <a:pPr algn="ctr"/>
            <a:r>
              <a:rPr lang="es-DO" sz="2400" dirty="0"/>
              <a:t> </a:t>
            </a:r>
            <a:r>
              <a:rPr lang="en-US" sz="2400" dirty="0" smtClean="0"/>
              <a:t>Droppings volume according to the Productive Stage of the Animal</a:t>
            </a:r>
            <a:endParaRPr lang="es-DO" sz="2400" dirty="0"/>
          </a:p>
        </p:txBody>
      </p:sp>
    </p:spTree>
    <p:extLst>
      <p:ext uri="{BB962C8B-B14F-4D97-AF65-F5344CB8AC3E}">
        <p14:creationId xmlns:p14="http://schemas.microsoft.com/office/powerpoint/2010/main" xmlns="" val="227920755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pPr marL="457200" indent="-457200"/>
            <a:r>
              <a:rPr lang="en-US" sz="2800" b="1" dirty="0" smtClean="0">
                <a:solidFill>
                  <a:schemeClr val="tx1"/>
                </a:solidFill>
                <a:latin typeface="Arial" pitchFamily="34" charset="0"/>
                <a:cs typeface="Arial" pitchFamily="34" charset="0"/>
              </a:rPr>
              <a:t>USE OF SWINE EXCRETA</a:t>
            </a:r>
          </a:p>
          <a:p>
            <a:pPr marL="457200" indent="-457200" algn="just"/>
            <a:endParaRPr lang="en-US" sz="2800" dirty="0" smtClean="0">
              <a:solidFill>
                <a:schemeClr val="tx1"/>
              </a:solidFill>
              <a:latin typeface="Arial" pitchFamily="34" charset="0"/>
              <a:cs typeface="Arial" pitchFamily="34" charset="0"/>
            </a:endParaRPr>
          </a:p>
          <a:p>
            <a:pPr marL="457200" indent="-457200" algn="just"/>
            <a:r>
              <a:rPr lang="en-US" sz="2800" dirty="0" smtClean="0">
                <a:solidFill>
                  <a:schemeClr val="tx1"/>
                </a:solidFill>
                <a:latin typeface="Arial" pitchFamily="34" charset="0"/>
                <a:cs typeface="Arial" pitchFamily="34" charset="0"/>
              </a:rPr>
              <a:t>1. Organic Fertilization</a:t>
            </a:r>
          </a:p>
          <a:p>
            <a:pPr marL="457200" indent="-457200" algn="just"/>
            <a:r>
              <a:rPr lang="en-US" sz="2800" dirty="0" smtClean="0">
                <a:solidFill>
                  <a:schemeClr val="tx1"/>
                </a:solidFill>
                <a:latin typeface="Arial" pitchFamily="34" charset="0"/>
                <a:cs typeface="Arial" pitchFamily="34" charset="0"/>
              </a:rPr>
              <a:t>2. Material energy generator</a:t>
            </a:r>
          </a:p>
          <a:p>
            <a:pPr marL="457200" indent="-457200" algn="just"/>
            <a:r>
              <a:rPr lang="en-US" sz="2800" dirty="0" smtClean="0">
                <a:solidFill>
                  <a:schemeClr val="tx1"/>
                </a:solidFill>
                <a:latin typeface="Arial" pitchFamily="34" charset="0"/>
                <a:cs typeface="Arial" pitchFamily="34" charset="0"/>
              </a:rPr>
              <a:t>3. Sources of food for farm animals.</a:t>
            </a:r>
          </a:p>
          <a:p>
            <a:pPr marL="457200" indent="-457200" algn="just"/>
            <a:endParaRPr lang="en-US" sz="2800" dirty="0" smtClean="0">
              <a:solidFill>
                <a:schemeClr val="tx1"/>
              </a:solidFill>
              <a:latin typeface="Arial" pitchFamily="34" charset="0"/>
              <a:cs typeface="Arial" pitchFamily="34" charset="0"/>
            </a:endParaRPr>
          </a:p>
          <a:p>
            <a:pPr marL="457200" indent="-457200" algn="just"/>
            <a:r>
              <a:rPr lang="en-US" sz="2800" dirty="0" smtClean="0">
                <a:solidFill>
                  <a:schemeClr val="tx1"/>
                </a:solidFill>
                <a:latin typeface="Arial" pitchFamily="34" charset="0"/>
                <a:cs typeface="Arial" pitchFamily="34" charset="0"/>
              </a:rPr>
              <a:t>In Dominican Republic just the third is being</a:t>
            </a:r>
          </a:p>
          <a:p>
            <a:pPr marL="457200" indent="-457200" algn="just"/>
            <a:r>
              <a:rPr lang="en-US" sz="2800" dirty="0" smtClean="0">
                <a:solidFill>
                  <a:schemeClr val="tx1"/>
                </a:solidFill>
                <a:latin typeface="Arial" pitchFamily="34" charset="0"/>
                <a:cs typeface="Arial" pitchFamily="34" charset="0"/>
              </a:rPr>
              <a:t>used in a low percentage.</a:t>
            </a:r>
            <a:endParaRPr lang="es-DO" sz="28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xmlns="" val="28452594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404664"/>
            <a:ext cx="7772400" cy="1224135"/>
          </a:xfrm>
        </p:spPr>
        <p:txBody>
          <a:bodyPr>
            <a:normAutofit/>
          </a:bodyPr>
          <a:lstStyle/>
          <a:p>
            <a:r>
              <a:rPr lang="en-US" sz="2400" b="1" dirty="0" smtClean="0"/>
              <a:t>PROGRAM</a:t>
            </a:r>
            <a:r>
              <a:rPr lang="es-DO" sz="2400" b="1" dirty="0" smtClean="0"/>
              <a:t/>
            </a:r>
            <a:br>
              <a:rPr lang="es-DO" sz="2400" b="1" dirty="0" smtClean="0"/>
            </a:br>
            <a:r>
              <a:rPr lang="en-US" sz="2400" b="1" dirty="0" smtClean="0"/>
              <a:t>Theoretical-Practical Construction Course, Operation and Maintenance of Rubber </a:t>
            </a:r>
            <a:r>
              <a:rPr lang="en-US" sz="2400" b="1" dirty="0" err="1" smtClean="0"/>
              <a:t>Biodigestors</a:t>
            </a:r>
            <a:endParaRPr lang="es-DO" sz="2400" b="1" dirty="0"/>
          </a:p>
        </p:txBody>
      </p:sp>
      <p:sp>
        <p:nvSpPr>
          <p:cNvPr id="3" name="Subtitle 2"/>
          <p:cNvSpPr>
            <a:spLocks noGrp="1"/>
          </p:cNvSpPr>
          <p:nvPr>
            <p:ph type="subTitle" idx="1"/>
          </p:nvPr>
        </p:nvSpPr>
        <p:spPr>
          <a:xfrm>
            <a:off x="755576" y="1772816"/>
            <a:ext cx="7776864" cy="4248472"/>
          </a:xfrm>
        </p:spPr>
        <p:txBody>
          <a:bodyPr>
            <a:noAutofit/>
          </a:bodyPr>
          <a:lstStyle/>
          <a:p>
            <a:r>
              <a:rPr lang="en-US" sz="1600" b="1" dirty="0" smtClean="0">
                <a:solidFill>
                  <a:schemeClr val="tx1"/>
                </a:solidFill>
              </a:rPr>
              <a:t>Topic 1.</a:t>
            </a:r>
            <a:endParaRPr lang="es-DO" sz="1600" b="1" dirty="0" smtClean="0">
              <a:solidFill>
                <a:schemeClr val="tx1"/>
              </a:solidFill>
            </a:endParaRPr>
          </a:p>
          <a:p>
            <a:r>
              <a:rPr lang="en-US" sz="1600" dirty="0" smtClean="0">
                <a:solidFill>
                  <a:schemeClr val="tx1"/>
                </a:solidFill>
              </a:rPr>
              <a:t>General introduction.</a:t>
            </a:r>
            <a:endParaRPr lang="es-DO" sz="1600" dirty="0" smtClean="0">
              <a:solidFill>
                <a:schemeClr val="tx1"/>
              </a:solidFill>
            </a:endParaRPr>
          </a:p>
          <a:p>
            <a:r>
              <a:rPr lang="en-US" sz="1600" dirty="0" smtClean="0">
                <a:solidFill>
                  <a:schemeClr val="tx1"/>
                </a:solidFill>
              </a:rPr>
              <a:t>Climate change and its effects on the biosphere.</a:t>
            </a:r>
            <a:endParaRPr lang="es-DO" sz="1600" dirty="0" smtClean="0">
              <a:solidFill>
                <a:schemeClr val="tx1"/>
              </a:solidFill>
            </a:endParaRPr>
          </a:p>
          <a:p>
            <a:r>
              <a:rPr lang="en-US" sz="1600" dirty="0" smtClean="0">
                <a:solidFill>
                  <a:schemeClr val="tx1"/>
                </a:solidFill>
              </a:rPr>
              <a:t>Environmental benefits of anaerobic digestion.</a:t>
            </a:r>
            <a:endParaRPr lang="es-DO" sz="1600" dirty="0" smtClean="0">
              <a:solidFill>
                <a:schemeClr val="tx1"/>
              </a:solidFill>
            </a:endParaRPr>
          </a:p>
          <a:p>
            <a:r>
              <a:rPr lang="en-US" sz="1600" dirty="0" smtClean="0">
                <a:solidFill>
                  <a:schemeClr val="tx1"/>
                </a:solidFill>
              </a:rPr>
              <a:t>Family benefits; self-sufficiency in gas and </a:t>
            </a:r>
            <a:r>
              <a:rPr lang="en-US" sz="1600" dirty="0" err="1" smtClean="0">
                <a:solidFill>
                  <a:schemeClr val="tx1"/>
                </a:solidFill>
              </a:rPr>
              <a:t>biofertilizer</a:t>
            </a:r>
            <a:r>
              <a:rPr lang="en-US" sz="1600" dirty="0" smtClean="0">
                <a:solidFill>
                  <a:schemeClr val="tx1"/>
                </a:solidFill>
              </a:rPr>
              <a:t>.</a:t>
            </a:r>
            <a:endParaRPr lang="es-DO" sz="1600" dirty="0" smtClean="0">
              <a:solidFill>
                <a:schemeClr val="tx1"/>
              </a:solidFill>
            </a:endParaRPr>
          </a:p>
          <a:p>
            <a:r>
              <a:rPr lang="en-US" sz="1600" dirty="0" smtClean="0">
                <a:solidFill>
                  <a:schemeClr val="tx1"/>
                </a:solidFill>
              </a:rPr>
              <a:t>Criteria for the selection of the correct place.   </a:t>
            </a:r>
            <a:endParaRPr lang="es-DO" sz="1600" dirty="0" smtClean="0">
              <a:solidFill>
                <a:schemeClr val="tx1"/>
              </a:solidFill>
            </a:endParaRPr>
          </a:p>
          <a:p>
            <a:r>
              <a:rPr lang="es-DO" sz="1600" dirty="0" smtClean="0">
                <a:solidFill>
                  <a:schemeClr val="tx1"/>
                </a:solidFill>
                <a:latin typeface="Arial" pitchFamily="34" charset="0"/>
                <a:cs typeface="Arial" pitchFamily="34" charset="0"/>
              </a:rPr>
              <a:t> </a:t>
            </a:r>
            <a:r>
              <a:rPr lang="es-DO" sz="1600" b="1" dirty="0" smtClean="0">
                <a:solidFill>
                  <a:schemeClr val="tx1"/>
                </a:solidFill>
                <a:latin typeface="Arial" pitchFamily="34" charset="0"/>
                <a:cs typeface="Arial" pitchFamily="34" charset="0"/>
              </a:rPr>
              <a:t> </a:t>
            </a:r>
            <a:endParaRPr lang="es-DO" sz="1600" dirty="0" smtClean="0">
              <a:solidFill>
                <a:schemeClr val="tx1"/>
              </a:solidFill>
              <a:latin typeface="Arial" pitchFamily="34" charset="0"/>
              <a:cs typeface="Arial" pitchFamily="34" charset="0"/>
            </a:endParaRPr>
          </a:p>
          <a:p>
            <a:r>
              <a:rPr lang="en-US" sz="1600" b="1" dirty="0" smtClean="0">
                <a:solidFill>
                  <a:schemeClr val="tx1"/>
                </a:solidFill>
              </a:rPr>
              <a:t>Topic 2</a:t>
            </a:r>
            <a:endParaRPr lang="es-DO" sz="1600" b="1" dirty="0" smtClean="0">
              <a:solidFill>
                <a:schemeClr val="tx1"/>
              </a:solidFill>
            </a:endParaRPr>
          </a:p>
          <a:p>
            <a:r>
              <a:rPr lang="en-US" sz="1600" dirty="0" smtClean="0">
                <a:solidFill>
                  <a:schemeClr val="tx1"/>
                </a:solidFill>
              </a:rPr>
              <a:t>What is a family </a:t>
            </a:r>
            <a:r>
              <a:rPr lang="en-US" sz="1600" dirty="0" err="1" smtClean="0">
                <a:solidFill>
                  <a:schemeClr val="tx1"/>
                </a:solidFill>
              </a:rPr>
              <a:t>digestor</a:t>
            </a:r>
            <a:r>
              <a:rPr lang="en-US" sz="1600" dirty="0" smtClean="0">
                <a:solidFill>
                  <a:schemeClr val="tx1"/>
                </a:solidFill>
              </a:rPr>
              <a:t> for rural areas?</a:t>
            </a:r>
            <a:endParaRPr lang="es-DO" sz="1600" dirty="0" smtClean="0">
              <a:solidFill>
                <a:schemeClr val="tx1"/>
              </a:solidFill>
            </a:endParaRPr>
          </a:p>
          <a:p>
            <a:r>
              <a:rPr lang="en-US" sz="1600" dirty="0" smtClean="0">
                <a:solidFill>
                  <a:schemeClr val="tx1"/>
                </a:solidFill>
              </a:rPr>
              <a:t>Basic biochemical process.</a:t>
            </a:r>
            <a:endParaRPr lang="es-DO" sz="1600" dirty="0" smtClean="0">
              <a:solidFill>
                <a:schemeClr val="tx1"/>
              </a:solidFill>
            </a:endParaRPr>
          </a:p>
          <a:p>
            <a:r>
              <a:rPr lang="en-US" sz="1600" dirty="0" smtClean="0">
                <a:solidFill>
                  <a:schemeClr val="tx1"/>
                </a:solidFill>
              </a:rPr>
              <a:t>Toxic materials.</a:t>
            </a:r>
            <a:endParaRPr lang="es-DO" sz="1600" dirty="0" smtClean="0">
              <a:solidFill>
                <a:schemeClr val="tx1"/>
              </a:solidFill>
            </a:endParaRPr>
          </a:p>
          <a:p>
            <a:r>
              <a:rPr lang="en-US" sz="1600" dirty="0" smtClean="0">
                <a:solidFill>
                  <a:schemeClr val="tx1"/>
                </a:solidFill>
              </a:rPr>
              <a:t>How a digester is built.</a:t>
            </a:r>
            <a:endParaRPr lang="es-DO" sz="1600" dirty="0" smtClean="0">
              <a:solidFill>
                <a:schemeClr val="tx1"/>
              </a:solidFill>
            </a:endParaRPr>
          </a:p>
          <a:p>
            <a:r>
              <a:rPr lang="es-DO" sz="1600" dirty="0" smtClean="0">
                <a:solidFill>
                  <a:schemeClr val="tx1"/>
                </a:solidFill>
              </a:rPr>
              <a:t>Safety </a:t>
            </a:r>
            <a:r>
              <a:rPr lang="es-DO" sz="1600" dirty="0" err="1" smtClean="0">
                <a:solidFill>
                  <a:schemeClr val="tx1"/>
                </a:solidFill>
              </a:rPr>
              <a:t>valve</a:t>
            </a:r>
            <a:r>
              <a:rPr lang="es-DO" sz="1600" dirty="0" smtClean="0">
                <a:solidFill>
                  <a:schemeClr val="tx1"/>
                </a:solidFill>
              </a:rPr>
              <a:t>.</a:t>
            </a:r>
          </a:p>
          <a:p>
            <a:r>
              <a:rPr lang="en-US" sz="1600" dirty="0" smtClean="0">
                <a:solidFill>
                  <a:schemeClr val="tx1"/>
                </a:solidFill>
              </a:rPr>
              <a:t>Different models and materials: Chinese, Indian, Plug-flow, industrial.</a:t>
            </a:r>
            <a:endParaRPr lang="es-DO" sz="1600" dirty="0">
              <a:solidFill>
                <a:schemeClr val="tx1"/>
              </a:solidFill>
            </a:endParaRPr>
          </a:p>
        </p:txBody>
      </p:sp>
    </p:spTree>
    <p:extLst>
      <p:ext uri="{BB962C8B-B14F-4D97-AF65-F5344CB8AC3E}">
        <p14:creationId xmlns:p14="http://schemas.microsoft.com/office/powerpoint/2010/main" xmlns="" val="340791468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55576" y="764704"/>
            <a:ext cx="7776864" cy="5256584"/>
          </a:xfrm>
        </p:spPr>
        <p:txBody>
          <a:bodyPr>
            <a:normAutofit lnSpcReduction="10000"/>
          </a:bodyPr>
          <a:lstStyle/>
          <a:p>
            <a:r>
              <a:rPr lang="en-US" sz="1600" b="1" dirty="0" smtClean="0">
                <a:solidFill>
                  <a:schemeClr val="tx1"/>
                </a:solidFill>
              </a:rPr>
              <a:t>Topic 3.</a:t>
            </a:r>
            <a:endParaRPr lang="es-DO" sz="1600" b="1" dirty="0" smtClean="0">
              <a:solidFill>
                <a:schemeClr val="tx1"/>
              </a:solidFill>
            </a:endParaRPr>
          </a:p>
          <a:p>
            <a:r>
              <a:rPr lang="en-US" sz="1600" dirty="0" smtClean="0">
                <a:solidFill>
                  <a:schemeClr val="tx1"/>
                </a:solidFill>
              </a:rPr>
              <a:t>Dimensioning and design of the </a:t>
            </a:r>
            <a:r>
              <a:rPr lang="en-US" sz="1600" dirty="0" err="1" smtClean="0">
                <a:solidFill>
                  <a:schemeClr val="tx1"/>
                </a:solidFill>
              </a:rPr>
              <a:t>digestor</a:t>
            </a:r>
            <a:r>
              <a:rPr lang="en-US" sz="1600" dirty="0" smtClean="0">
                <a:solidFill>
                  <a:schemeClr val="tx1"/>
                </a:solidFill>
              </a:rPr>
              <a:t>.</a:t>
            </a:r>
            <a:endParaRPr lang="es-DO" sz="1600" dirty="0" smtClean="0">
              <a:solidFill>
                <a:schemeClr val="tx1"/>
              </a:solidFill>
            </a:endParaRPr>
          </a:p>
          <a:p>
            <a:r>
              <a:rPr lang="en-US" sz="1600" dirty="0" smtClean="0">
                <a:solidFill>
                  <a:schemeClr val="tx1"/>
                </a:solidFill>
              </a:rPr>
              <a:t>Manure flow calculation and different mixtures.</a:t>
            </a:r>
            <a:endParaRPr lang="es-DO" sz="1600" dirty="0" smtClean="0">
              <a:solidFill>
                <a:schemeClr val="tx1"/>
              </a:solidFill>
            </a:endParaRPr>
          </a:p>
          <a:p>
            <a:r>
              <a:rPr lang="en-US" sz="1600" dirty="0" smtClean="0">
                <a:solidFill>
                  <a:schemeClr val="tx1"/>
                </a:solidFill>
              </a:rPr>
              <a:t>How good is the waste?</a:t>
            </a:r>
            <a:endParaRPr lang="es-DO" sz="1600" dirty="0" smtClean="0">
              <a:solidFill>
                <a:schemeClr val="tx1"/>
              </a:solidFill>
            </a:endParaRPr>
          </a:p>
          <a:p>
            <a:r>
              <a:rPr lang="en-US" sz="1600" dirty="0" smtClean="0">
                <a:solidFill>
                  <a:schemeClr val="tx1"/>
                </a:solidFill>
              </a:rPr>
              <a:t>Control of pH and acidity.</a:t>
            </a:r>
            <a:endParaRPr lang="es-DO" sz="1600" dirty="0" smtClean="0">
              <a:solidFill>
                <a:schemeClr val="tx1"/>
              </a:solidFill>
            </a:endParaRPr>
          </a:p>
          <a:p>
            <a:r>
              <a:rPr lang="en-US" sz="1600" dirty="0" smtClean="0">
                <a:solidFill>
                  <a:schemeClr val="tx1"/>
                </a:solidFill>
              </a:rPr>
              <a:t>Retention Time.</a:t>
            </a:r>
            <a:endParaRPr lang="es-DO" sz="1600" dirty="0" smtClean="0">
              <a:solidFill>
                <a:schemeClr val="tx1"/>
              </a:solidFill>
            </a:endParaRPr>
          </a:p>
          <a:p>
            <a:r>
              <a:rPr lang="en-US" sz="1600" dirty="0" smtClean="0">
                <a:solidFill>
                  <a:schemeClr val="tx1"/>
                </a:solidFill>
              </a:rPr>
              <a:t>Influence of climate.</a:t>
            </a:r>
            <a:endParaRPr lang="es-DO" sz="1600" dirty="0" smtClean="0">
              <a:solidFill>
                <a:schemeClr val="tx1"/>
              </a:solidFill>
            </a:endParaRPr>
          </a:p>
          <a:p>
            <a:r>
              <a:rPr lang="en-US" sz="1600" dirty="0" smtClean="0">
                <a:solidFill>
                  <a:schemeClr val="tx1"/>
                </a:solidFill>
              </a:rPr>
              <a:t>Production curves for different wastes.</a:t>
            </a:r>
            <a:endParaRPr lang="es-DO" sz="1600" dirty="0" smtClean="0">
              <a:solidFill>
                <a:schemeClr val="tx1"/>
              </a:solidFill>
            </a:endParaRPr>
          </a:p>
          <a:p>
            <a:r>
              <a:rPr lang="en-US" sz="1600" dirty="0" smtClean="0">
                <a:solidFill>
                  <a:schemeClr val="tx1"/>
                </a:solidFill>
              </a:rPr>
              <a:t> </a:t>
            </a:r>
            <a:endParaRPr lang="es-DO" sz="1600" dirty="0" smtClean="0">
              <a:solidFill>
                <a:schemeClr val="tx1"/>
              </a:solidFill>
            </a:endParaRPr>
          </a:p>
          <a:p>
            <a:r>
              <a:rPr lang="en-US" sz="1600" b="1" dirty="0" smtClean="0">
                <a:solidFill>
                  <a:schemeClr val="tx1"/>
                </a:solidFill>
              </a:rPr>
              <a:t> </a:t>
            </a:r>
            <a:endParaRPr lang="es-DO" sz="1600" b="1" dirty="0" smtClean="0">
              <a:solidFill>
                <a:schemeClr val="tx1"/>
              </a:solidFill>
            </a:endParaRPr>
          </a:p>
          <a:p>
            <a:r>
              <a:rPr lang="en-US" sz="1600" b="1" dirty="0" smtClean="0">
                <a:solidFill>
                  <a:schemeClr val="tx1"/>
                </a:solidFill>
              </a:rPr>
              <a:t>Topic  4.</a:t>
            </a:r>
            <a:endParaRPr lang="es-DO" sz="1600" b="1" dirty="0" smtClean="0">
              <a:solidFill>
                <a:schemeClr val="tx1"/>
              </a:solidFill>
            </a:endParaRPr>
          </a:p>
          <a:p>
            <a:r>
              <a:rPr lang="en-US" sz="1600" dirty="0" smtClean="0">
                <a:solidFill>
                  <a:schemeClr val="tx1"/>
                </a:solidFill>
              </a:rPr>
              <a:t>Digester Construction Rubber.</a:t>
            </a:r>
            <a:endParaRPr lang="es-DO" sz="1600" dirty="0" smtClean="0">
              <a:solidFill>
                <a:schemeClr val="tx1"/>
              </a:solidFill>
            </a:endParaRPr>
          </a:p>
          <a:p>
            <a:r>
              <a:rPr lang="en-US" sz="1600" dirty="0" smtClean="0">
                <a:solidFill>
                  <a:schemeClr val="tx1"/>
                </a:solidFill>
              </a:rPr>
              <a:t>List of materials and construction, fermentation tank.</a:t>
            </a:r>
            <a:endParaRPr lang="es-DO" sz="1600" dirty="0" smtClean="0">
              <a:solidFill>
                <a:schemeClr val="tx1"/>
              </a:solidFill>
            </a:endParaRPr>
          </a:p>
          <a:p>
            <a:r>
              <a:rPr lang="en-US" sz="1600" dirty="0" smtClean="0">
                <a:solidFill>
                  <a:schemeClr val="tx1"/>
                </a:solidFill>
              </a:rPr>
              <a:t>Tina pre-mixed.</a:t>
            </a:r>
            <a:endParaRPr lang="es-DO" sz="1600" dirty="0" smtClean="0">
              <a:solidFill>
                <a:schemeClr val="tx1"/>
              </a:solidFill>
            </a:endParaRPr>
          </a:p>
          <a:p>
            <a:r>
              <a:rPr lang="en-US" sz="1600" dirty="0" smtClean="0">
                <a:solidFill>
                  <a:schemeClr val="tx1"/>
                </a:solidFill>
              </a:rPr>
              <a:t>Separators and tank </a:t>
            </a:r>
            <a:r>
              <a:rPr lang="en-US" sz="1600" dirty="0" err="1" smtClean="0">
                <a:solidFill>
                  <a:schemeClr val="tx1"/>
                </a:solidFill>
              </a:rPr>
              <a:t>bioabono</a:t>
            </a:r>
            <a:r>
              <a:rPr lang="en-US" sz="1600" dirty="0" smtClean="0">
                <a:solidFill>
                  <a:schemeClr val="tx1"/>
                </a:solidFill>
              </a:rPr>
              <a:t>.</a:t>
            </a:r>
            <a:endParaRPr lang="es-DO" sz="1600" dirty="0" smtClean="0">
              <a:solidFill>
                <a:schemeClr val="tx1"/>
              </a:solidFill>
            </a:endParaRPr>
          </a:p>
          <a:p>
            <a:r>
              <a:rPr lang="en-US" sz="1600" dirty="0" smtClean="0">
                <a:solidFill>
                  <a:schemeClr val="tx1"/>
                </a:solidFill>
              </a:rPr>
              <a:t>Suppliers.</a:t>
            </a:r>
            <a:endParaRPr lang="es-DO" sz="1600" dirty="0" smtClean="0">
              <a:solidFill>
                <a:schemeClr val="tx1"/>
              </a:solidFill>
            </a:endParaRPr>
          </a:p>
          <a:p>
            <a:r>
              <a:rPr lang="en-US" sz="1600" dirty="0" smtClean="0">
                <a:solidFill>
                  <a:schemeClr val="tx1"/>
                </a:solidFill>
              </a:rPr>
              <a:t>Example of actual cases in the country and abroad.</a:t>
            </a:r>
            <a:endParaRPr lang="es-DO" sz="1600" dirty="0" smtClean="0">
              <a:solidFill>
                <a:schemeClr val="tx1"/>
              </a:solidFill>
            </a:endParaRPr>
          </a:p>
          <a:p>
            <a:r>
              <a:rPr lang="en-US" sz="1600" dirty="0" smtClean="0">
                <a:solidFill>
                  <a:schemeClr val="tx1"/>
                </a:solidFill>
              </a:rPr>
              <a:t>Brief cost / benefit analysis.</a:t>
            </a:r>
            <a:endParaRPr lang="es-DO" sz="1600" dirty="0">
              <a:solidFill>
                <a:schemeClr val="tx1"/>
              </a:solidFill>
            </a:endParaRPr>
          </a:p>
        </p:txBody>
      </p:sp>
    </p:spTree>
    <p:extLst>
      <p:ext uri="{BB962C8B-B14F-4D97-AF65-F5344CB8AC3E}">
        <p14:creationId xmlns:p14="http://schemas.microsoft.com/office/powerpoint/2010/main" xmlns="" val="38517900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Grp="1" noChangeArrowheads="1"/>
          </p:cNvSpPr>
          <p:nvPr>
            <p:ph type="subTitle" idx="1"/>
          </p:nvPr>
        </p:nvSpPr>
        <p:spPr>
          <a:xfrm>
            <a:off x="523876" y="518230"/>
            <a:ext cx="8296596" cy="1053395"/>
          </a:xfrm>
        </p:spPr>
        <p:txBody>
          <a:bodyPr>
            <a:noAutofit/>
          </a:bodyPr>
          <a:lstStyle/>
          <a:p>
            <a:pPr algn="just"/>
            <a:r>
              <a:rPr lang="en-US" b="1" dirty="0" smtClean="0">
                <a:solidFill>
                  <a:schemeClr val="tx1"/>
                </a:solidFill>
              </a:rPr>
              <a:t>The IIBI is created with an specific mandate to implement institutional research, development and innovation in industrial technologies, emphasizing in biotechnology (</a:t>
            </a:r>
            <a:r>
              <a:rPr lang="en-US" b="1" dirty="0" err="1" smtClean="0">
                <a:solidFill>
                  <a:schemeClr val="tx1"/>
                </a:solidFill>
              </a:rPr>
              <a:t>agroindustrial</a:t>
            </a:r>
            <a:r>
              <a:rPr lang="en-US" b="1" dirty="0" smtClean="0">
                <a:solidFill>
                  <a:schemeClr val="tx1"/>
                </a:solidFill>
              </a:rPr>
              <a:t>, biomedical, environmental, industrial and pharmaceutical), in the Dominican Republic.</a:t>
            </a:r>
            <a:endParaRPr lang="es-DO" b="1" dirty="0">
              <a:solidFill>
                <a:schemeClr val="tx1"/>
              </a:solidFill>
            </a:endParaRPr>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15546" y="2636912"/>
            <a:ext cx="4425991" cy="33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9799818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27584" y="335846"/>
            <a:ext cx="7560840" cy="5355312"/>
          </a:xfrm>
          <a:prstGeom prst="rect">
            <a:avLst/>
          </a:prstGeom>
        </p:spPr>
        <p:txBody>
          <a:bodyPr wrap="square">
            <a:spAutoFit/>
          </a:bodyPr>
          <a:lstStyle/>
          <a:p>
            <a:pPr algn="ctr"/>
            <a:r>
              <a:rPr lang="en-US" b="1" dirty="0" smtClean="0"/>
              <a:t>Topic 5.</a:t>
            </a:r>
            <a:endParaRPr lang="es-DO" b="1" dirty="0" smtClean="0"/>
          </a:p>
          <a:p>
            <a:pPr algn="ctr"/>
            <a:r>
              <a:rPr lang="en-US" dirty="0" smtClean="0"/>
              <a:t>Installing the </a:t>
            </a:r>
            <a:r>
              <a:rPr lang="en-US" dirty="0" err="1" smtClean="0"/>
              <a:t>digestor</a:t>
            </a:r>
            <a:r>
              <a:rPr lang="en-US" dirty="0" smtClean="0"/>
              <a:t> (process supported by photographs).</a:t>
            </a:r>
            <a:endParaRPr lang="es-DO" dirty="0" smtClean="0"/>
          </a:p>
          <a:p>
            <a:pPr algn="ctr"/>
            <a:r>
              <a:rPr lang="en-US" dirty="0" smtClean="0"/>
              <a:t>Filling the </a:t>
            </a:r>
            <a:r>
              <a:rPr lang="en-US" dirty="0" err="1" smtClean="0"/>
              <a:t>Digestor</a:t>
            </a:r>
            <a:r>
              <a:rPr lang="en-US" dirty="0" smtClean="0"/>
              <a:t>.</a:t>
            </a:r>
            <a:endParaRPr lang="es-DO" dirty="0" smtClean="0"/>
          </a:p>
          <a:p>
            <a:pPr algn="ctr"/>
            <a:r>
              <a:rPr lang="en-US" dirty="0" smtClean="0"/>
              <a:t>Leak tests.</a:t>
            </a:r>
            <a:endParaRPr lang="es-DO" dirty="0" smtClean="0"/>
          </a:p>
          <a:p>
            <a:pPr algn="ctr"/>
            <a:r>
              <a:rPr lang="en-US" dirty="0" smtClean="0"/>
              <a:t>Home filled with water and manure.</a:t>
            </a:r>
            <a:endParaRPr lang="es-DO" dirty="0" smtClean="0"/>
          </a:p>
          <a:p>
            <a:pPr algn="ctr"/>
            <a:r>
              <a:rPr lang="en-US" dirty="0" smtClean="0"/>
              <a:t>Collection of biogas.</a:t>
            </a:r>
            <a:endParaRPr lang="es-DO" dirty="0" smtClean="0"/>
          </a:p>
          <a:p>
            <a:pPr algn="ctr"/>
            <a:r>
              <a:rPr lang="en-US" dirty="0" smtClean="0"/>
              <a:t>Storage.</a:t>
            </a:r>
            <a:endParaRPr lang="es-DO" dirty="0" smtClean="0"/>
          </a:p>
          <a:p>
            <a:pPr algn="ctr"/>
            <a:r>
              <a:rPr lang="en-US" dirty="0" smtClean="0"/>
              <a:t>Risks and precautions.</a:t>
            </a:r>
            <a:endParaRPr lang="es-DO" dirty="0" smtClean="0"/>
          </a:p>
          <a:p>
            <a:pPr algn="ctr"/>
            <a:r>
              <a:rPr lang="en-US" dirty="0" smtClean="0"/>
              <a:t>Bio-fertilizer (</a:t>
            </a:r>
            <a:r>
              <a:rPr lang="en-US" dirty="0" err="1" smtClean="0"/>
              <a:t>Biol</a:t>
            </a:r>
            <a:r>
              <a:rPr lang="en-US" dirty="0" smtClean="0"/>
              <a:t>) and how to apply it in agriculture.</a:t>
            </a:r>
            <a:endParaRPr lang="es-DO" dirty="0" smtClean="0"/>
          </a:p>
          <a:p>
            <a:pPr algn="ctr"/>
            <a:r>
              <a:rPr lang="en-US" dirty="0" smtClean="0"/>
              <a:t>  </a:t>
            </a:r>
            <a:endParaRPr lang="es-DO" dirty="0" smtClean="0"/>
          </a:p>
          <a:p>
            <a:pPr algn="ctr"/>
            <a:r>
              <a:rPr lang="en-US" b="1" dirty="0" smtClean="0"/>
              <a:t>  </a:t>
            </a:r>
            <a:endParaRPr lang="es-DO" b="1" dirty="0" smtClean="0"/>
          </a:p>
          <a:p>
            <a:pPr algn="ctr"/>
            <a:r>
              <a:rPr lang="en-US" b="1" dirty="0" smtClean="0"/>
              <a:t>Topic 6.</a:t>
            </a:r>
            <a:endParaRPr lang="es-DO" b="1" dirty="0" smtClean="0"/>
          </a:p>
          <a:p>
            <a:pPr algn="ctr"/>
            <a:r>
              <a:rPr lang="en-US" dirty="0" smtClean="0"/>
              <a:t>Periodic maintenance and protection.</a:t>
            </a:r>
            <a:endParaRPr lang="es-DO" dirty="0" smtClean="0"/>
          </a:p>
          <a:p>
            <a:pPr algn="ctr"/>
            <a:r>
              <a:rPr lang="en-US" dirty="0" smtClean="0"/>
              <a:t>Construction of protective fence.</a:t>
            </a:r>
            <a:endParaRPr lang="es-DO" dirty="0" smtClean="0"/>
          </a:p>
          <a:p>
            <a:pPr algn="ctr"/>
            <a:r>
              <a:rPr lang="en-US" dirty="0" smtClean="0"/>
              <a:t>Removal of condensate water and gas filter.</a:t>
            </a:r>
            <a:endParaRPr lang="es-DO" dirty="0" smtClean="0"/>
          </a:p>
          <a:p>
            <a:pPr algn="ctr"/>
            <a:r>
              <a:rPr lang="en-US" dirty="0" smtClean="0"/>
              <a:t>Correction PH and acidity.</a:t>
            </a:r>
            <a:endParaRPr lang="es-DO" dirty="0" smtClean="0"/>
          </a:p>
          <a:p>
            <a:pPr algn="ctr"/>
            <a:r>
              <a:rPr lang="en-US" dirty="0" smtClean="0"/>
              <a:t>Removal of sediments.</a:t>
            </a:r>
            <a:endParaRPr lang="es-DO" dirty="0" smtClean="0"/>
          </a:p>
          <a:p>
            <a:pPr algn="ctr"/>
            <a:r>
              <a:rPr lang="es-DO" dirty="0" err="1" smtClean="0"/>
              <a:t>Repairing</a:t>
            </a:r>
            <a:r>
              <a:rPr lang="es-DO" dirty="0" smtClean="0"/>
              <a:t> </a:t>
            </a:r>
            <a:r>
              <a:rPr lang="es-DO" dirty="0" err="1" smtClean="0"/>
              <a:t>holes</a:t>
            </a:r>
            <a:r>
              <a:rPr lang="es-DO" dirty="0" smtClean="0"/>
              <a:t>.</a:t>
            </a:r>
          </a:p>
          <a:p>
            <a:pPr algn="ctr"/>
            <a:r>
              <a:rPr lang="en-US" dirty="0" smtClean="0"/>
              <a:t>Common problems and their possible causes.</a:t>
            </a:r>
            <a:endParaRPr lang="es-DO" dirty="0"/>
          </a:p>
        </p:txBody>
      </p:sp>
    </p:spTree>
    <p:extLst>
      <p:ext uri="{BB962C8B-B14F-4D97-AF65-F5344CB8AC3E}">
        <p14:creationId xmlns:p14="http://schemas.microsoft.com/office/powerpoint/2010/main" xmlns="" val="168200610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s-DO" sz="2400" b="1" dirty="0" smtClean="0">
                <a:latin typeface="Arial" pitchFamily="34" charset="0"/>
                <a:cs typeface="Arial" pitchFamily="34" charset="0"/>
              </a:rPr>
              <a:t>PLACES OF THE DOMINICAN REPUBLIC WHERE WE HAVE WORKED</a:t>
            </a:r>
            <a:endParaRPr lang="es-DO" sz="2400" b="1" dirty="0">
              <a:latin typeface="Arial" pitchFamily="34" charset="0"/>
              <a:cs typeface="Arial" pitchFamily="34" charset="0"/>
            </a:endParaRPr>
          </a:p>
        </p:txBody>
      </p:sp>
      <p:sp>
        <p:nvSpPr>
          <p:cNvPr id="3" name="Subtitle 2"/>
          <p:cNvSpPr>
            <a:spLocks noGrp="1"/>
          </p:cNvSpPr>
          <p:nvPr>
            <p:ph type="subTitle" idx="1"/>
          </p:nvPr>
        </p:nvSpPr>
        <p:spPr/>
        <p:txBody>
          <a:bodyPr/>
          <a:lstStyle/>
          <a:p>
            <a:pPr marL="342900" indent="-342900" algn="l">
              <a:lnSpc>
                <a:spcPct val="150000"/>
              </a:lnSpc>
              <a:buFont typeface="Arial" pitchFamily="34" charset="0"/>
              <a:buChar char="•"/>
            </a:pPr>
            <a:r>
              <a:rPr lang="es-DO" b="1" dirty="0" err="1" smtClean="0">
                <a:solidFill>
                  <a:schemeClr val="tx1"/>
                </a:solidFill>
                <a:latin typeface="Arial" pitchFamily="34" charset="0"/>
                <a:cs typeface="Arial" pitchFamily="34" charset="0"/>
              </a:rPr>
              <a:t>Monción</a:t>
            </a:r>
            <a:endParaRPr lang="es-DO" b="1" dirty="0">
              <a:solidFill>
                <a:schemeClr val="tx1"/>
              </a:solidFill>
              <a:latin typeface="Arial" pitchFamily="34" charset="0"/>
              <a:cs typeface="Arial" pitchFamily="34" charset="0"/>
            </a:endParaRPr>
          </a:p>
          <a:p>
            <a:pPr marL="342900" indent="-342900" algn="l">
              <a:lnSpc>
                <a:spcPct val="150000"/>
              </a:lnSpc>
              <a:buFont typeface="Arial" pitchFamily="34" charset="0"/>
              <a:buChar char="•"/>
            </a:pPr>
            <a:r>
              <a:rPr lang="es-DO" b="1" dirty="0" err="1" smtClean="0">
                <a:solidFill>
                  <a:schemeClr val="tx1"/>
                </a:solidFill>
                <a:latin typeface="Arial" pitchFamily="34" charset="0"/>
                <a:cs typeface="Arial" pitchFamily="34" charset="0"/>
              </a:rPr>
              <a:t>Bayaguana</a:t>
            </a:r>
            <a:endParaRPr lang="es-DO" b="1" dirty="0" smtClean="0">
              <a:solidFill>
                <a:schemeClr val="tx1"/>
              </a:solidFill>
              <a:latin typeface="Arial" pitchFamily="34" charset="0"/>
              <a:cs typeface="Arial" pitchFamily="34" charset="0"/>
            </a:endParaRPr>
          </a:p>
          <a:p>
            <a:pPr marL="342900" indent="-342900" algn="l">
              <a:lnSpc>
                <a:spcPct val="150000"/>
              </a:lnSpc>
              <a:buFont typeface="Arial" pitchFamily="34" charset="0"/>
              <a:buChar char="•"/>
            </a:pPr>
            <a:r>
              <a:rPr lang="es-DO" b="1" dirty="0" smtClean="0">
                <a:solidFill>
                  <a:schemeClr val="tx1"/>
                </a:solidFill>
                <a:latin typeface="Arial" pitchFamily="34" charset="0"/>
                <a:cs typeface="Arial" pitchFamily="34" charset="0"/>
              </a:rPr>
              <a:t>Bani</a:t>
            </a:r>
          </a:p>
          <a:p>
            <a:pPr marL="342900" indent="-342900" algn="l">
              <a:lnSpc>
                <a:spcPct val="150000"/>
              </a:lnSpc>
              <a:buFont typeface="Arial" pitchFamily="34" charset="0"/>
              <a:buChar char="•"/>
            </a:pPr>
            <a:r>
              <a:rPr lang="es-DO" b="1" dirty="0" smtClean="0">
                <a:solidFill>
                  <a:schemeClr val="tx1"/>
                </a:solidFill>
                <a:latin typeface="Arial" pitchFamily="34" charset="0"/>
                <a:cs typeface="Arial" pitchFamily="34" charset="0"/>
              </a:rPr>
              <a:t>Moca</a:t>
            </a:r>
          </a:p>
          <a:p>
            <a:pPr marL="342900" indent="-342900" algn="l">
              <a:lnSpc>
                <a:spcPct val="150000"/>
              </a:lnSpc>
              <a:buFont typeface="Arial" pitchFamily="34" charset="0"/>
              <a:buChar char="•"/>
            </a:pPr>
            <a:r>
              <a:rPr lang="es-DO" b="1" dirty="0" smtClean="0">
                <a:solidFill>
                  <a:schemeClr val="tx1"/>
                </a:solidFill>
                <a:latin typeface="Arial" pitchFamily="34" charset="0"/>
                <a:cs typeface="Arial" pitchFamily="34" charset="0"/>
              </a:rPr>
              <a:t>Sabaneta </a:t>
            </a:r>
          </a:p>
          <a:p>
            <a:pPr marL="342900" indent="-342900" algn="l">
              <a:lnSpc>
                <a:spcPct val="150000"/>
              </a:lnSpc>
              <a:buFont typeface="Arial" pitchFamily="34" charset="0"/>
              <a:buChar char="•"/>
            </a:pPr>
            <a:r>
              <a:rPr lang="es-DO" b="1" dirty="0" smtClean="0">
                <a:solidFill>
                  <a:schemeClr val="tx1"/>
                </a:solidFill>
                <a:latin typeface="Arial" pitchFamily="34" charset="0"/>
                <a:cs typeface="Arial" pitchFamily="34" charset="0"/>
              </a:rPr>
              <a:t>Hato Mayor</a:t>
            </a:r>
          </a:p>
          <a:p>
            <a:pPr marL="342900" indent="-342900" algn="l">
              <a:lnSpc>
                <a:spcPct val="150000"/>
              </a:lnSpc>
              <a:buFont typeface="Arial" pitchFamily="34" charset="0"/>
              <a:buChar char="•"/>
            </a:pPr>
            <a:r>
              <a:rPr lang="es-DO" b="1" dirty="0" smtClean="0">
                <a:solidFill>
                  <a:schemeClr val="tx1"/>
                </a:solidFill>
                <a:latin typeface="Arial" pitchFamily="34" charset="0"/>
                <a:cs typeface="Arial" pitchFamily="34" charset="0"/>
              </a:rPr>
              <a:t>Polo</a:t>
            </a:r>
            <a:endParaRPr lang="es-DO" b="1" dirty="0">
              <a:solidFill>
                <a:schemeClr val="tx1"/>
              </a:solidFill>
              <a:latin typeface="Arial" pitchFamily="34" charset="0"/>
              <a:cs typeface="Arial" pitchFamily="34" charset="0"/>
            </a:endParaRPr>
          </a:p>
        </p:txBody>
      </p:sp>
      <p:pic>
        <p:nvPicPr>
          <p:cNvPr id="3074" name="Picture 2" descr="http://www.nalsite.com/Servicios/Mapas/Provincias/Mapas/RepDominicanaP.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987824" y="1625762"/>
            <a:ext cx="5802841" cy="396044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922301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s-DO" b="1" dirty="0">
                <a:latin typeface="Arial" pitchFamily="34" charset="0"/>
                <a:cs typeface="Arial" pitchFamily="34" charset="0"/>
              </a:rPr>
              <a:t>COLABORATION AGREEMENT TO WORK WITH BIO ENERGY</a:t>
            </a:r>
          </a:p>
        </p:txBody>
      </p:sp>
      <p:sp>
        <p:nvSpPr>
          <p:cNvPr id="4" name="AutoShape 2" descr="Image result for nestl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DO"/>
          </a:p>
        </p:txBody>
      </p:sp>
      <p:sp>
        <p:nvSpPr>
          <p:cNvPr id="5" name="AutoShape 4" descr="Image result for nestl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DO"/>
          </a:p>
        </p:txBody>
      </p:sp>
      <p:pic>
        <p:nvPicPr>
          <p:cNvPr id="2054" name="Picture 6" descr="http://www.elemprendedor.ec/wp-content/uploads/2014/04/nest.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39459" y="1484784"/>
            <a:ext cx="2924429" cy="2067663"/>
          </a:xfrm>
          <a:prstGeom prst="rect">
            <a:avLst/>
          </a:prstGeom>
          <a:noFill/>
          <a:extLst>
            <a:ext uri="{909E8E84-426E-40DD-AFC4-6F175D3DCCD1}">
              <a14:hiddenFill xmlns:a14="http://schemas.microsoft.com/office/drawing/2010/main" xmlns="">
                <a:solidFill>
                  <a:srgbClr val="FFFFFF"/>
                </a:solidFill>
              </a14:hiddenFill>
            </a:ext>
          </a:extLst>
        </p:spPr>
      </p:pic>
      <p:pic>
        <p:nvPicPr>
          <p:cNvPr id="2056" name="Picture 8" descr="https://babysnap.in/statichtml/uploader/server/uploads/REDDOM%20Logo_Final.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48064" y="1473167"/>
            <a:ext cx="3519208" cy="1739810"/>
          </a:xfrm>
          <a:prstGeom prst="rect">
            <a:avLst/>
          </a:prstGeom>
          <a:noFill/>
          <a:extLst>
            <a:ext uri="{909E8E84-426E-40DD-AFC4-6F175D3DCCD1}">
              <a14:hiddenFill xmlns:a14="http://schemas.microsoft.com/office/drawing/2010/main" xmlns="">
                <a:solidFill>
                  <a:srgbClr val="FFFFFF"/>
                </a:solidFill>
              </a14:hiddenFill>
            </a:ext>
          </a:extLst>
        </p:spPr>
      </p:pic>
      <p:pic>
        <p:nvPicPr>
          <p:cNvPr id="2058" name="Picture 10" descr="http://www.climaccion.org/wp-content/uploads/2012/07/Comision-Nacional-Energia.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80627" y="4090635"/>
            <a:ext cx="2752725" cy="1209676"/>
          </a:xfrm>
          <a:prstGeom prst="rect">
            <a:avLst/>
          </a:prstGeom>
          <a:noFill/>
          <a:extLst>
            <a:ext uri="{909E8E84-426E-40DD-AFC4-6F175D3DCCD1}">
              <a14:hiddenFill xmlns:a14="http://schemas.microsoft.com/office/drawing/2010/main" xmlns="">
                <a:solidFill>
                  <a:srgbClr val="FFFFFF"/>
                </a:solidFill>
              </a14:hiddenFill>
            </a:ext>
          </a:extLst>
        </p:spPr>
      </p:pic>
      <p:pic>
        <p:nvPicPr>
          <p:cNvPr id="2064" name="Picture 16" descr="https://yt3.ggpht.com/-NzT7RmphJP0/AAAAAAAAAAI/AAAAAAAAAAA/lOxp_3Fw5jM/s88-c-k-no/photo.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592270" y="3861048"/>
            <a:ext cx="1990328" cy="1990330"/>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descr="http://www.climaccion.org/wp-content/uploads/2012/07/PPS-DOM.jp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5502666" y="3906110"/>
            <a:ext cx="3562350" cy="11620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507735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2 Subtítulo"/>
          <p:cNvSpPr>
            <a:spLocks noGrp="1"/>
          </p:cNvSpPr>
          <p:nvPr>
            <p:ph type="subTitle" idx="1"/>
          </p:nvPr>
        </p:nvSpPr>
        <p:spPr>
          <a:xfrm>
            <a:off x="755650" y="1412875"/>
            <a:ext cx="7777163" cy="4608513"/>
          </a:xfrm>
        </p:spPr>
        <p:txBody>
          <a:bodyPr/>
          <a:lstStyle/>
          <a:p>
            <a:r>
              <a:rPr lang="es-DO" sz="9600" dirty="0" err="1" smtClean="0">
                <a:solidFill>
                  <a:srgbClr val="0070C0"/>
                </a:solidFill>
                <a:latin typeface="Monotype Corsiva" pitchFamily="66" charset="0"/>
                <a:cs typeface="Times New Roman" pitchFamily="18" charset="0"/>
              </a:rPr>
              <a:t>Thank</a:t>
            </a:r>
            <a:r>
              <a:rPr lang="es-DO" sz="9600" dirty="0" smtClean="0">
                <a:solidFill>
                  <a:srgbClr val="0070C0"/>
                </a:solidFill>
                <a:latin typeface="Monotype Corsiva" pitchFamily="66" charset="0"/>
                <a:cs typeface="Times New Roman" pitchFamily="18" charset="0"/>
              </a:rPr>
              <a:t> </a:t>
            </a:r>
            <a:r>
              <a:rPr lang="es-DO" sz="9600" dirty="0" err="1" smtClean="0">
                <a:solidFill>
                  <a:srgbClr val="0070C0"/>
                </a:solidFill>
                <a:latin typeface="Monotype Corsiva" pitchFamily="66" charset="0"/>
                <a:cs typeface="Times New Roman" pitchFamily="18" charset="0"/>
              </a:rPr>
              <a:t>You</a:t>
            </a:r>
            <a:r>
              <a:rPr lang="es-DO" sz="9600" smtClean="0">
                <a:solidFill>
                  <a:srgbClr val="0070C0"/>
                </a:solidFill>
                <a:latin typeface="Monotype Corsiva" pitchFamily="66" charset="0"/>
                <a:cs typeface="Times New Roman" pitchFamily="18" charset="0"/>
              </a:rPr>
              <a:t>!</a:t>
            </a:r>
            <a:endParaRPr lang="es-DO" sz="9600" dirty="0" smtClean="0">
              <a:solidFill>
                <a:srgbClr val="0070C0"/>
              </a:solidFill>
            </a:endParaRPr>
          </a:p>
        </p:txBody>
      </p:sp>
      <p:pic>
        <p:nvPicPr>
          <p:cNvPr id="25602" name="8 Imagen" descr="1289883247L78k9I.jpg"/>
          <p:cNvPicPr>
            <a:picLocks noChangeAspect="1"/>
          </p:cNvPicPr>
          <p:nvPr/>
        </p:nvPicPr>
        <p:blipFill>
          <a:blip r:embed="rId2"/>
          <a:srcRect/>
          <a:stretch>
            <a:fillRect/>
          </a:stretch>
        </p:blipFill>
        <p:spPr bwMode="auto">
          <a:xfrm rot="2274080">
            <a:off x="1782763" y="5181600"/>
            <a:ext cx="1200150" cy="1098550"/>
          </a:xfrm>
          <a:prstGeom prst="rect">
            <a:avLst/>
          </a:prstGeom>
          <a:noFill/>
          <a:ln w="9525">
            <a:noFill/>
            <a:miter lim="800000"/>
            <a:headEnd/>
            <a:tailEnd/>
          </a:ln>
        </p:spPr>
      </p:pic>
      <p:pic>
        <p:nvPicPr>
          <p:cNvPr id="25603" name="9 Imagen" descr="1289883247L78k9I.jpg"/>
          <p:cNvPicPr>
            <a:picLocks noChangeAspect="1"/>
          </p:cNvPicPr>
          <p:nvPr/>
        </p:nvPicPr>
        <p:blipFill>
          <a:blip r:embed="rId3"/>
          <a:srcRect/>
          <a:stretch>
            <a:fillRect/>
          </a:stretch>
        </p:blipFill>
        <p:spPr bwMode="auto">
          <a:xfrm rot="2946132">
            <a:off x="3144044" y="3975894"/>
            <a:ext cx="1200150" cy="1119188"/>
          </a:xfrm>
          <a:prstGeom prst="rect">
            <a:avLst/>
          </a:prstGeom>
          <a:noFill/>
          <a:ln w="9525">
            <a:noFill/>
            <a:miter lim="800000"/>
            <a:headEnd/>
            <a:tailEnd/>
          </a:ln>
        </p:spPr>
      </p:pic>
      <p:pic>
        <p:nvPicPr>
          <p:cNvPr id="25604" name="10 Imagen" descr="1289883247L78k9I.jpg"/>
          <p:cNvPicPr>
            <a:picLocks noChangeAspect="1"/>
          </p:cNvPicPr>
          <p:nvPr/>
        </p:nvPicPr>
        <p:blipFill>
          <a:blip r:embed="rId4"/>
          <a:srcRect/>
          <a:stretch>
            <a:fillRect/>
          </a:stretch>
        </p:blipFill>
        <p:spPr bwMode="auto">
          <a:xfrm rot="3316608">
            <a:off x="4853782" y="2685256"/>
            <a:ext cx="1103312" cy="917575"/>
          </a:xfrm>
          <a:prstGeom prst="rect">
            <a:avLst/>
          </a:prstGeom>
          <a:noFill/>
          <a:ln w="9525">
            <a:noFill/>
            <a:miter lim="800000"/>
            <a:headEnd/>
            <a:tailEnd/>
          </a:ln>
        </p:spPr>
      </p:pic>
      <p:pic>
        <p:nvPicPr>
          <p:cNvPr id="25605" name="7 Imagen" descr="planeta_beta-300x300.jpg"/>
          <p:cNvPicPr>
            <a:picLocks noChangeAspect="1"/>
          </p:cNvPicPr>
          <p:nvPr/>
        </p:nvPicPr>
        <p:blipFill>
          <a:blip r:embed="rId5"/>
          <a:srcRect/>
          <a:stretch>
            <a:fillRect/>
          </a:stretch>
        </p:blipFill>
        <p:spPr bwMode="auto">
          <a:xfrm>
            <a:off x="5795963" y="3357563"/>
            <a:ext cx="3348037" cy="32178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4"/>
          <p:cNvSpPr>
            <a:spLocks noGrp="1"/>
          </p:cNvSpPr>
          <p:nvPr>
            <p:ph type="subTitle" idx="1"/>
          </p:nvPr>
        </p:nvSpPr>
        <p:spPr>
          <a:xfrm>
            <a:off x="251520" y="508361"/>
            <a:ext cx="8784976" cy="2320297"/>
          </a:xfrm>
        </p:spPr>
        <p:txBody>
          <a:bodyPr>
            <a:noAutofit/>
          </a:bodyPr>
          <a:lstStyle/>
          <a:p>
            <a:r>
              <a:rPr lang="en-US" sz="2800" dirty="0" smtClean="0">
                <a:solidFill>
                  <a:schemeClr val="tx1"/>
                </a:solidFill>
              </a:rPr>
              <a:t>With a team of highly qualified researchers and projects that begin to make an impact in several sectors of the nation, with concrete results in scientific-technological management, the IIBI is set as the principal </a:t>
            </a:r>
            <a:r>
              <a:rPr lang="en-US" sz="2800" dirty="0" err="1" smtClean="0">
                <a:solidFill>
                  <a:schemeClr val="tx1"/>
                </a:solidFill>
              </a:rPr>
              <a:t>executant</a:t>
            </a:r>
            <a:r>
              <a:rPr lang="en-US" sz="2800" dirty="0" smtClean="0">
                <a:solidFill>
                  <a:schemeClr val="tx1"/>
                </a:solidFill>
              </a:rPr>
              <a:t> of the national scientific activity.</a:t>
            </a:r>
            <a:endParaRPr lang="es-DO" sz="2800" dirty="0">
              <a:solidFill>
                <a:schemeClr val="tx1"/>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23528" y="3068960"/>
            <a:ext cx="4296778" cy="2876356"/>
          </a:xfrm>
          <a:prstGeom prst="rect">
            <a:avLst/>
          </a:prstGeom>
        </p:spPr>
      </p:pic>
      <p:pic>
        <p:nvPicPr>
          <p:cNvPr id="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004048" y="3068960"/>
            <a:ext cx="2310875" cy="13490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7" descr="H:\fotos para presentacion\222 030.jpg"/>
          <p:cNvPicPr>
            <a:picLocks noChangeAspect="1" noChangeArrowheads="1"/>
          </p:cNvPicPr>
          <p:nvPr/>
        </p:nvPicPr>
        <p:blipFill>
          <a:blip r:embed="rId4"/>
          <a:srcRect/>
          <a:stretch>
            <a:fillRect/>
          </a:stretch>
        </p:blipFill>
        <p:spPr bwMode="auto">
          <a:xfrm>
            <a:off x="6238317" y="4507138"/>
            <a:ext cx="2153211" cy="1614909"/>
          </a:xfrm>
          <a:prstGeom prst="rect">
            <a:avLst/>
          </a:prstGeom>
          <a:noFill/>
          <a:ln w="9525">
            <a:noFill/>
            <a:miter lim="800000"/>
            <a:headEnd/>
            <a:tailEnd/>
          </a:ln>
        </p:spPr>
      </p:pic>
    </p:spTree>
    <p:extLst>
      <p:ext uri="{BB962C8B-B14F-4D97-AF65-F5344CB8AC3E}">
        <p14:creationId xmlns:p14="http://schemas.microsoft.com/office/powerpoint/2010/main" xmlns="" val="31655502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subTitle" idx="1"/>
          </p:nvPr>
        </p:nvSpPr>
        <p:spPr>
          <a:xfrm>
            <a:off x="1285852" y="714356"/>
            <a:ext cx="6544178" cy="2342107"/>
          </a:xfrm>
        </p:spPr>
        <p:txBody>
          <a:bodyPr>
            <a:normAutofit fontScale="77500" lnSpcReduction="20000"/>
          </a:bodyPr>
          <a:lstStyle/>
          <a:p>
            <a:pPr algn="just">
              <a:buFont typeface="Wingdings" panose="05000000000000000000" pitchFamily="2" charset="2"/>
              <a:buNone/>
            </a:pPr>
            <a:endParaRPr lang="es-ES" dirty="0" smtClean="0">
              <a:effectLst>
                <a:outerShdw blurRad="38100" dist="38100" dir="2700000" algn="tl">
                  <a:srgbClr val="C0C0C0"/>
                </a:outerShdw>
              </a:effectLst>
            </a:endParaRPr>
          </a:p>
          <a:p>
            <a:pPr algn="just"/>
            <a:r>
              <a:rPr lang="en-US" sz="3000" b="1" dirty="0" smtClean="0">
                <a:solidFill>
                  <a:schemeClr val="tx1"/>
                </a:solidFill>
              </a:rPr>
              <a:t>This stems from its dual role as:</a:t>
            </a:r>
          </a:p>
          <a:p>
            <a:pPr algn="just"/>
            <a:endParaRPr lang="es-DO" sz="3000" b="1" dirty="0" smtClean="0">
              <a:solidFill>
                <a:schemeClr val="tx1"/>
              </a:solidFill>
            </a:endParaRPr>
          </a:p>
          <a:p>
            <a:pPr algn="just"/>
            <a:r>
              <a:rPr lang="en-US" b="1" dirty="0" smtClean="0">
                <a:solidFill>
                  <a:schemeClr val="tx1"/>
                </a:solidFill>
              </a:rPr>
              <a:t>a) Entity of research , development and innovation (R + D + </a:t>
            </a:r>
            <a:r>
              <a:rPr lang="en-US" b="1" dirty="0" err="1" smtClean="0">
                <a:solidFill>
                  <a:schemeClr val="tx1"/>
                </a:solidFill>
              </a:rPr>
              <a:t>i</a:t>
            </a:r>
            <a:r>
              <a:rPr lang="en-US" b="1" dirty="0" smtClean="0">
                <a:solidFill>
                  <a:schemeClr val="tx1"/>
                </a:solidFill>
              </a:rPr>
              <a:t>).</a:t>
            </a:r>
            <a:endParaRPr lang="es-DO" b="1" dirty="0" smtClean="0">
              <a:solidFill>
                <a:schemeClr val="tx1"/>
              </a:solidFill>
            </a:endParaRPr>
          </a:p>
          <a:p>
            <a:pPr algn="just"/>
            <a:r>
              <a:rPr lang="en-US" b="1" dirty="0" smtClean="0">
                <a:solidFill>
                  <a:schemeClr val="tx1"/>
                </a:solidFill>
              </a:rPr>
              <a:t>b) provider of technology specialized services</a:t>
            </a:r>
            <a:endParaRPr lang="es-DO" b="1" dirty="0" smtClean="0">
              <a:solidFill>
                <a:schemeClr val="tx1"/>
              </a:solidFill>
            </a:endParaRPr>
          </a:p>
          <a:p>
            <a:r>
              <a:rPr lang="en-US" b="1" dirty="0" smtClean="0">
                <a:solidFill>
                  <a:schemeClr val="tx1"/>
                </a:solidFill>
              </a:rPr>
              <a:t> </a:t>
            </a:r>
            <a:endParaRPr lang="es-DO" b="1" dirty="0" smtClean="0">
              <a:solidFill>
                <a:schemeClr val="tx1"/>
              </a:solidFill>
            </a:endParaRPr>
          </a:p>
          <a:p>
            <a:r>
              <a:rPr lang="en-US" b="1" dirty="0" smtClean="0">
                <a:solidFill>
                  <a:schemeClr val="tx1"/>
                </a:solidFill>
              </a:rPr>
              <a:t> </a:t>
            </a:r>
            <a:endParaRPr lang="es-DO" b="1" dirty="0">
              <a:solidFill>
                <a:schemeClr val="tx1"/>
              </a:solidFill>
            </a:endParaRPr>
          </a:p>
        </p:txBody>
      </p:sp>
      <p:pic>
        <p:nvPicPr>
          <p:cNvPr id="5" name="Picture 4" descr="maquinas%2001"/>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7544" y="3628902"/>
            <a:ext cx="2659063" cy="199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3" descr="Fig1_Investigacion36_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419872" y="3628902"/>
            <a:ext cx="2710608" cy="20333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5" descr="Environmental_Assessment_Image01"/>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372200" y="3601547"/>
            <a:ext cx="2629222" cy="2110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7189950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DO"/>
          </a:p>
        </p:txBody>
      </p:sp>
      <p:graphicFrame>
        <p:nvGraphicFramePr>
          <p:cNvPr id="5" name="Object 4"/>
          <p:cNvGraphicFramePr>
            <a:graphicFrameLocks noChangeAspect="1"/>
          </p:cNvGraphicFramePr>
          <p:nvPr>
            <p:extLst>
              <p:ext uri="{D42A27DB-BD31-4B8C-83A1-F6EECF244321}">
                <p14:modId xmlns:p14="http://schemas.microsoft.com/office/powerpoint/2010/main" xmlns="" val="1314666659"/>
              </p:ext>
            </p:extLst>
          </p:nvPr>
        </p:nvGraphicFramePr>
        <p:xfrm>
          <a:off x="683568" y="692696"/>
          <a:ext cx="7848872" cy="5400600"/>
        </p:xfrm>
        <a:graphic>
          <a:graphicData uri="http://schemas.openxmlformats.org/presentationml/2006/ole">
            <p:oleObj spid="_x0000_s1046" r:id="rId3" imgW="9269492" imgH="7857411" progId="">
              <p:embed/>
            </p:oleObj>
          </a:graphicData>
        </a:graphic>
      </p:graphicFrame>
    </p:spTree>
    <p:extLst>
      <p:ext uri="{BB962C8B-B14F-4D97-AF65-F5344CB8AC3E}">
        <p14:creationId xmlns:p14="http://schemas.microsoft.com/office/powerpoint/2010/main" xmlns="" val="11000551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457200" y="332657"/>
            <a:ext cx="8229600" cy="1243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s-DO" sz="3200" b="1" dirty="0" smtClean="0"/>
              <a:t>COORDINATION OF RESEARCH</a:t>
            </a:r>
            <a:endParaRPr lang="es-ES" sz="3200" b="1" dirty="0">
              <a:latin typeface="Tahoma" pitchFamily="34" charset="0"/>
            </a:endParaRPr>
          </a:p>
        </p:txBody>
      </p:sp>
      <p:sp>
        <p:nvSpPr>
          <p:cNvPr id="5" name="Rectangle 6"/>
          <p:cNvSpPr>
            <a:spLocks noChangeArrowheads="1"/>
          </p:cNvSpPr>
          <p:nvPr/>
        </p:nvSpPr>
        <p:spPr bwMode="auto">
          <a:xfrm>
            <a:off x="755576" y="2288846"/>
            <a:ext cx="8229600" cy="26776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s-ES" b="1" dirty="0">
                <a:effectLst>
                  <a:outerShdw blurRad="38100" dist="38100" dir="2700000" algn="tl">
                    <a:srgbClr val="C0C0C0"/>
                  </a:outerShdw>
                </a:effectLst>
                <a:ea typeface="ＭＳ Ｐゴシック" charset="-128"/>
              </a:rPr>
              <a:t> </a:t>
            </a:r>
            <a:r>
              <a:rPr lang="en-US" sz="2800" dirty="0" smtClean="0"/>
              <a:t>• Medical Biotechnology</a:t>
            </a:r>
            <a:endParaRPr lang="es-DO" sz="2800" dirty="0" smtClean="0"/>
          </a:p>
          <a:p>
            <a:r>
              <a:rPr lang="en-US" sz="2800" dirty="0" smtClean="0"/>
              <a:t>• Pharmaceutical Biotechnology</a:t>
            </a:r>
            <a:endParaRPr lang="es-DO" sz="2800" dirty="0" smtClean="0"/>
          </a:p>
          <a:p>
            <a:r>
              <a:rPr lang="en-US" sz="2800" dirty="0" smtClean="0"/>
              <a:t>• Environmental Biotechnology</a:t>
            </a:r>
            <a:endParaRPr lang="es-DO" sz="2800" dirty="0" smtClean="0"/>
          </a:p>
          <a:p>
            <a:r>
              <a:rPr lang="es-DO" sz="2800" dirty="0" smtClean="0"/>
              <a:t>• </a:t>
            </a:r>
            <a:r>
              <a:rPr lang="es-DO" sz="2800" dirty="0" err="1" smtClean="0"/>
              <a:t>Plant</a:t>
            </a:r>
            <a:r>
              <a:rPr lang="es-DO" sz="2800" dirty="0" smtClean="0"/>
              <a:t> </a:t>
            </a:r>
            <a:r>
              <a:rPr lang="es-DO" sz="2800" dirty="0" err="1" smtClean="0"/>
              <a:t>Biotechnology</a:t>
            </a:r>
            <a:endParaRPr lang="es-DO" sz="2800" dirty="0" smtClean="0"/>
          </a:p>
          <a:p>
            <a:r>
              <a:rPr lang="es-DO" sz="2800" dirty="0" smtClean="0"/>
              <a:t>• Industrial </a:t>
            </a:r>
            <a:r>
              <a:rPr lang="es-DO" sz="2800" dirty="0" err="1" smtClean="0"/>
              <a:t>Biotechnology</a:t>
            </a:r>
            <a:endParaRPr lang="es-DO" sz="2800" dirty="0" smtClean="0"/>
          </a:p>
          <a:p>
            <a:r>
              <a:rPr lang="es-DO" sz="2800" b="1" dirty="0" smtClean="0"/>
              <a:t> </a:t>
            </a:r>
            <a:endParaRPr lang="es-DO" sz="28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plantilla Oficial IIBI-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plantilla Oficial IIBI-1</Template>
  <TotalTime>2703</TotalTime>
  <Words>1195</Words>
  <Application>Microsoft Office PowerPoint</Application>
  <PresentationFormat>Presentación en pantalla (4:3)</PresentationFormat>
  <Paragraphs>176</Paragraphs>
  <Slides>53</Slides>
  <Notes>1</Notes>
  <HiddenSlides>0</HiddenSlides>
  <MMClips>0</MMClips>
  <ScaleCrop>false</ScaleCrop>
  <HeadingPairs>
    <vt:vector size="6" baseType="variant">
      <vt:variant>
        <vt:lpstr>Tema</vt:lpstr>
      </vt:variant>
      <vt:variant>
        <vt:i4>1</vt:i4>
      </vt:variant>
      <vt:variant>
        <vt:lpstr>Servidores OLE incrustados</vt:lpstr>
      </vt:variant>
      <vt:variant>
        <vt:i4>0</vt:i4>
      </vt:variant>
      <vt:variant>
        <vt:lpstr>Títulos de diapositiva</vt:lpstr>
      </vt:variant>
      <vt:variant>
        <vt:i4>53</vt:i4>
      </vt:variant>
    </vt:vector>
  </HeadingPairs>
  <TitlesOfParts>
    <vt:vector size="54" baseType="lpstr">
      <vt:lpstr>plantilla Oficial IIBI-1</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ENVIRONMENTAL BIOTECHNOLOGY</vt:lpstr>
      <vt:lpstr>WORK GUIDANCE TO BIOENERGY</vt:lpstr>
      <vt:lpstr>WE ARE WORKING WITH THE FOLLOWING PROJECTS</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DAIRY FARM</vt:lpstr>
      <vt:lpstr>Diapositiva 42</vt:lpstr>
      <vt:lpstr>Diapositiva 43</vt:lpstr>
      <vt:lpstr>Diapositiva 44</vt:lpstr>
      <vt:lpstr>In chapter 4 on treatment and disposal of ¨cerdaza¨ cited Article 11 which, "states that pork waste shall be collected, separated, accumulated, used where appropriate and attached to treatment and disposal to avoid or decrease possible pollution of the air, soil and water ".</vt:lpstr>
      <vt:lpstr>Diapositiva 46</vt:lpstr>
      <vt:lpstr>Diapositiva 47</vt:lpstr>
      <vt:lpstr>PROGRAM Theoretical-Practical Construction Course, Operation and Maintenance of Rubber Biodigestors</vt:lpstr>
      <vt:lpstr>Diapositiva 49</vt:lpstr>
      <vt:lpstr>Diapositiva 50</vt:lpstr>
      <vt:lpstr>PLACES OF THE DOMINICAN REPUBLIC WHERE WE HAVE WORKED</vt:lpstr>
      <vt:lpstr>COLABORATION AGREEMENT TO WORK WITH BIO ENERGY</vt:lpstr>
      <vt:lpstr>Diapositiva 53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SubTecnica Cebive</dc:creator>
  <cp:lastModifiedBy>KarenH</cp:lastModifiedBy>
  <cp:revision>156</cp:revision>
  <dcterms:created xsi:type="dcterms:W3CDTF">2013-06-12T13:52:27Z</dcterms:created>
  <dcterms:modified xsi:type="dcterms:W3CDTF">2015-03-05T12:44:45Z</dcterms:modified>
</cp:coreProperties>
</file>