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3" r:id="rId2"/>
    <p:sldId id="493" r:id="rId3"/>
    <p:sldId id="519" r:id="rId4"/>
    <p:sldId id="509" r:id="rId5"/>
    <p:sldId id="523" r:id="rId6"/>
    <p:sldId id="516" r:id="rId7"/>
    <p:sldId id="515" r:id="rId8"/>
    <p:sldId id="520" r:id="rId9"/>
    <p:sldId id="518" r:id="rId10"/>
    <p:sldId id="507" r:id="rId11"/>
    <p:sldId id="508" r:id="rId12"/>
    <p:sldId id="522" r:id="rId13"/>
    <p:sldId id="500" r:id="rId14"/>
    <p:sldId id="498" r:id="rId15"/>
    <p:sldId id="499" r:id="rId16"/>
    <p:sldId id="496" r:id="rId17"/>
    <p:sldId id="52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d Hundt" initials="RH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2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87699" autoAdjust="0"/>
  </p:normalViewPr>
  <p:slideViewPr>
    <p:cSldViewPr snapToGrid="0">
      <p:cViewPr varScale="1">
        <p:scale>
          <a:sx n="84" d="100"/>
          <a:sy n="84" d="100"/>
        </p:scale>
        <p:origin x="1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81F29-F10A-4B9A-9346-FBCDA0DF936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344AC9D-00AF-4412-954A-D817AB94038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Thought Leadership</a:t>
          </a:r>
          <a:endParaRPr lang="en-US" dirty="0"/>
        </a:p>
      </dgm:t>
    </dgm:pt>
    <dgm:pt modelId="{FC99F36E-6301-48C2-A8BF-A2FF574274A0}" type="parTrans" cxnId="{CB4E0578-C758-4C91-8230-5A3DEEC26567}">
      <dgm:prSet/>
      <dgm:spPr/>
      <dgm:t>
        <a:bodyPr/>
        <a:lstStyle/>
        <a:p>
          <a:endParaRPr lang="en-US"/>
        </a:p>
      </dgm:t>
    </dgm:pt>
    <dgm:pt modelId="{74DD9EFA-07FE-4491-9476-E61659740120}" type="sibTrans" cxnId="{CB4E0578-C758-4C91-8230-5A3DEEC26567}">
      <dgm:prSet/>
      <dgm:spPr/>
      <dgm:t>
        <a:bodyPr/>
        <a:lstStyle/>
        <a:p>
          <a:endParaRPr lang="en-US"/>
        </a:p>
      </dgm:t>
    </dgm:pt>
    <dgm:pt modelId="{F5CB1E37-23E4-4F03-960C-5C0062FA34F4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Advocacy</a:t>
          </a:r>
          <a:endParaRPr lang="en-US" dirty="0"/>
        </a:p>
      </dgm:t>
    </dgm:pt>
    <dgm:pt modelId="{396F92B9-3151-4CDF-ADFD-E2EB59131EC6}" type="parTrans" cxnId="{C60FDD78-953E-40C9-8DB5-15C7573FB79C}">
      <dgm:prSet/>
      <dgm:spPr/>
      <dgm:t>
        <a:bodyPr/>
        <a:lstStyle/>
        <a:p>
          <a:endParaRPr lang="en-US"/>
        </a:p>
      </dgm:t>
    </dgm:pt>
    <dgm:pt modelId="{4CE0ECFC-03BB-48BA-9CB6-664E2F12F249}" type="sibTrans" cxnId="{C60FDD78-953E-40C9-8DB5-15C7573FB79C}">
      <dgm:prSet/>
      <dgm:spPr/>
      <dgm:t>
        <a:bodyPr/>
        <a:lstStyle/>
        <a:p>
          <a:endParaRPr lang="en-US"/>
        </a:p>
      </dgm:t>
    </dgm:pt>
    <dgm:pt modelId="{481DC65C-58E2-4CC4-A3AC-EBB9F1BD6E6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Consulting</a:t>
          </a:r>
          <a:endParaRPr lang="en-US" dirty="0"/>
        </a:p>
      </dgm:t>
    </dgm:pt>
    <dgm:pt modelId="{BEB7401B-B38A-4905-9417-A60D8A07F4D5}" type="parTrans" cxnId="{9F9FDE10-9497-4CB1-85F2-CDCD35B81CD1}">
      <dgm:prSet/>
      <dgm:spPr/>
      <dgm:t>
        <a:bodyPr/>
        <a:lstStyle/>
        <a:p>
          <a:endParaRPr lang="en-US"/>
        </a:p>
      </dgm:t>
    </dgm:pt>
    <dgm:pt modelId="{E5BD2E17-85ED-46F6-A9AD-0CBA4DE2EF28}" type="sibTrans" cxnId="{9F9FDE10-9497-4CB1-85F2-CDCD35B81CD1}">
      <dgm:prSet/>
      <dgm:spPr/>
      <dgm:t>
        <a:bodyPr/>
        <a:lstStyle/>
        <a:p>
          <a:endParaRPr lang="en-US"/>
        </a:p>
      </dgm:t>
    </dgm:pt>
    <dgm:pt modelId="{7F72F729-7BD0-4E8C-9F71-460B1979F345}" type="pres">
      <dgm:prSet presAssocID="{82881F29-F10A-4B9A-9346-FBCDA0DF936A}" presName="compositeShape" presStyleCnt="0">
        <dgm:presLayoutVars>
          <dgm:chMax val="7"/>
          <dgm:dir/>
          <dgm:resizeHandles val="exact"/>
        </dgm:presLayoutVars>
      </dgm:prSet>
      <dgm:spPr/>
    </dgm:pt>
    <dgm:pt modelId="{F94616D8-7812-426B-A357-83785209DE78}" type="pres">
      <dgm:prSet presAssocID="{82881F29-F10A-4B9A-9346-FBCDA0DF936A}" presName="wedge1" presStyleLbl="node1" presStyleIdx="0" presStyleCnt="3"/>
      <dgm:spPr/>
      <dgm:t>
        <a:bodyPr/>
        <a:lstStyle/>
        <a:p>
          <a:endParaRPr lang="en-US"/>
        </a:p>
      </dgm:t>
    </dgm:pt>
    <dgm:pt modelId="{C337D94C-3D9B-440D-90E8-44180BCCF4F4}" type="pres">
      <dgm:prSet presAssocID="{82881F29-F10A-4B9A-9346-FBCDA0DF936A}" presName="dummy1a" presStyleCnt="0"/>
      <dgm:spPr/>
    </dgm:pt>
    <dgm:pt modelId="{EC899627-4FFF-43C7-B2C3-90ACC95C2E80}" type="pres">
      <dgm:prSet presAssocID="{82881F29-F10A-4B9A-9346-FBCDA0DF936A}" presName="dummy1b" presStyleCnt="0"/>
      <dgm:spPr/>
    </dgm:pt>
    <dgm:pt modelId="{BC9258FA-EE51-4204-87A7-32B61EE75FEF}" type="pres">
      <dgm:prSet presAssocID="{82881F29-F10A-4B9A-9346-FBCDA0DF936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9DA1C-4902-4353-BA0E-789F24BCD9B5}" type="pres">
      <dgm:prSet presAssocID="{82881F29-F10A-4B9A-9346-FBCDA0DF936A}" presName="wedge2" presStyleLbl="node1" presStyleIdx="1" presStyleCnt="3"/>
      <dgm:spPr/>
      <dgm:t>
        <a:bodyPr/>
        <a:lstStyle/>
        <a:p>
          <a:endParaRPr lang="en-US"/>
        </a:p>
      </dgm:t>
    </dgm:pt>
    <dgm:pt modelId="{86DD2C93-9EC4-4863-8868-B209C9F392A0}" type="pres">
      <dgm:prSet presAssocID="{82881F29-F10A-4B9A-9346-FBCDA0DF936A}" presName="dummy2a" presStyleCnt="0"/>
      <dgm:spPr/>
    </dgm:pt>
    <dgm:pt modelId="{0909BF67-4CD4-4B63-BB42-F21A97503967}" type="pres">
      <dgm:prSet presAssocID="{82881F29-F10A-4B9A-9346-FBCDA0DF936A}" presName="dummy2b" presStyleCnt="0"/>
      <dgm:spPr/>
    </dgm:pt>
    <dgm:pt modelId="{B24DCCB4-7013-47B3-90EC-615828F319FB}" type="pres">
      <dgm:prSet presAssocID="{82881F29-F10A-4B9A-9346-FBCDA0DF936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63987-FDF5-48D0-A43D-63027669350D}" type="pres">
      <dgm:prSet presAssocID="{82881F29-F10A-4B9A-9346-FBCDA0DF936A}" presName="wedge3" presStyleLbl="node1" presStyleIdx="2" presStyleCnt="3"/>
      <dgm:spPr/>
      <dgm:t>
        <a:bodyPr/>
        <a:lstStyle/>
        <a:p>
          <a:endParaRPr lang="en-US"/>
        </a:p>
      </dgm:t>
    </dgm:pt>
    <dgm:pt modelId="{E040E25E-769F-4740-9BC6-702A8D97EC03}" type="pres">
      <dgm:prSet presAssocID="{82881F29-F10A-4B9A-9346-FBCDA0DF936A}" presName="dummy3a" presStyleCnt="0"/>
      <dgm:spPr/>
    </dgm:pt>
    <dgm:pt modelId="{F982E0DD-30D9-4A3F-BEBF-CD5C136E0EB1}" type="pres">
      <dgm:prSet presAssocID="{82881F29-F10A-4B9A-9346-FBCDA0DF936A}" presName="dummy3b" presStyleCnt="0"/>
      <dgm:spPr/>
    </dgm:pt>
    <dgm:pt modelId="{E4EB1C3E-706D-42EB-9CB1-7B808C9ABF18}" type="pres">
      <dgm:prSet presAssocID="{82881F29-F10A-4B9A-9346-FBCDA0DF936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E0EC1-55D7-4A5C-A035-BD5A281E4858}" type="pres">
      <dgm:prSet presAssocID="{74DD9EFA-07FE-4491-9476-E61659740120}" presName="arrowWedge1" presStyleLbl="fgSibTrans2D1" presStyleIdx="0" presStyleCnt="3"/>
      <dgm:spPr>
        <a:solidFill>
          <a:srgbClr val="4B7B27"/>
        </a:solidFill>
      </dgm:spPr>
    </dgm:pt>
    <dgm:pt modelId="{80694973-282E-465A-9AC2-01B7402BFD44}" type="pres">
      <dgm:prSet presAssocID="{4CE0ECFC-03BB-48BA-9CB6-664E2F12F249}" presName="arrowWedge2" presStyleLbl="fgSibTrans2D1" presStyleIdx="1" presStyleCnt="3"/>
      <dgm:spPr>
        <a:solidFill>
          <a:srgbClr val="4B7B27"/>
        </a:solidFill>
      </dgm:spPr>
    </dgm:pt>
    <dgm:pt modelId="{6D4AF48F-59E8-4423-94ED-9D59386B9D00}" type="pres">
      <dgm:prSet presAssocID="{E5BD2E17-85ED-46F6-A9AD-0CBA4DE2EF28}" presName="arrowWedge3" presStyleLbl="fgSibTrans2D1" presStyleIdx="2" presStyleCnt="3"/>
      <dgm:spPr>
        <a:solidFill>
          <a:srgbClr val="4B7B27"/>
        </a:solidFill>
      </dgm:spPr>
    </dgm:pt>
  </dgm:ptLst>
  <dgm:cxnLst>
    <dgm:cxn modelId="{6AAC414C-C482-4EBB-BD3E-6A433CE37E55}" type="presOf" srcId="{F5CB1E37-23E4-4F03-960C-5C0062FA34F4}" destId="{6B09DA1C-4902-4353-BA0E-789F24BCD9B5}" srcOrd="0" destOrd="0" presId="urn:microsoft.com/office/officeart/2005/8/layout/cycle8"/>
    <dgm:cxn modelId="{CB4E0578-C758-4C91-8230-5A3DEEC26567}" srcId="{82881F29-F10A-4B9A-9346-FBCDA0DF936A}" destId="{A344AC9D-00AF-4412-954A-D817AB940382}" srcOrd="0" destOrd="0" parTransId="{FC99F36E-6301-48C2-A8BF-A2FF574274A0}" sibTransId="{74DD9EFA-07FE-4491-9476-E61659740120}"/>
    <dgm:cxn modelId="{C60FDD78-953E-40C9-8DB5-15C7573FB79C}" srcId="{82881F29-F10A-4B9A-9346-FBCDA0DF936A}" destId="{F5CB1E37-23E4-4F03-960C-5C0062FA34F4}" srcOrd="1" destOrd="0" parTransId="{396F92B9-3151-4CDF-ADFD-E2EB59131EC6}" sibTransId="{4CE0ECFC-03BB-48BA-9CB6-664E2F12F249}"/>
    <dgm:cxn modelId="{B6BFFE56-0CA4-4D77-8C59-893E0D37A462}" type="presOf" srcId="{82881F29-F10A-4B9A-9346-FBCDA0DF936A}" destId="{7F72F729-7BD0-4E8C-9F71-460B1979F345}" srcOrd="0" destOrd="0" presId="urn:microsoft.com/office/officeart/2005/8/layout/cycle8"/>
    <dgm:cxn modelId="{095AEB68-F68D-457D-B36E-F70197169D92}" type="presOf" srcId="{A344AC9D-00AF-4412-954A-D817AB940382}" destId="{BC9258FA-EE51-4204-87A7-32B61EE75FEF}" srcOrd="1" destOrd="0" presId="urn:microsoft.com/office/officeart/2005/8/layout/cycle8"/>
    <dgm:cxn modelId="{9F9FDE10-9497-4CB1-85F2-CDCD35B81CD1}" srcId="{82881F29-F10A-4B9A-9346-FBCDA0DF936A}" destId="{481DC65C-58E2-4CC4-A3AC-EBB9F1BD6E63}" srcOrd="2" destOrd="0" parTransId="{BEB7401B-B38A-4905-9417-A60D8A07F4D5}" sibTransId="{E5BD2E17-85ED-46F6-A9AD-0CBA4DE2EF28}"/>
    <dgm:cxn modelId="{6EA0F460-DE13-4996-BC02-11A045D32BC7}" type="presOf" srcId="{A344AC9D-00AF-4412-954A-D817AB940382}" destId="{F94616D8-7812-426B-A357-83785209DE78}" srcOrd="0" destOrd="0" presId="urn:microsoft.com/office/officeart/2005/8/layout/cycle8"/>
    <dgm:cxn modelId="{D03AA03A-3B61-4B33-932E-43A8153995C6}" type="presOf" srcId="{481DC65C-58E2-4CC4-A3AC-EBB9F1BD6E63}" destId="{04E63987-FDF5-48D0-A43D-63027669350D}" srcOrd="0" destOrd="0" presId="urn:microsoft.com/office/officeart/2005/8/layout/cycle8"/>
    <dgm:cxn modelId="{24C46E0C-851A-4E5D-9903-26086AAF2DA9}" type="presOf" srcId="{F5CB1E37-23E4-4F03-960C-5C0062FA34F4}" destId="{B24DCCB4-7013-47B3-90EC-615828F319FB}" srcOrd="1" destOrd="0" presId="urn:microsoft.com/office/officeart/2005/8/layout/cycle8"/>
    <dgm:cxn modelId="{A85A0803-1810-447C-9731-F680FE5645E3}" type="presOf" srcId="{481DC65C-58E2-4CC4-A3AC-EBB9F1BD6E63}" destId="{E4EB1C3E-706D-42EB-9CB1-7B808C9ABF18}" srcOrd="1" destOrd="0" presId="urn:microsoft.com/office/officeart/2005/8/layout/cycle8"/>
    <dgm:cxn modelId="{348CF541-4AA9-4E4D-B119-BD6B75D66622}" type="presParOf" srcId="{7F72F729-7BD0-4E8C-9F71-460B1979F345}" destId="{F94616D8-7812-426B-A357-83785209DE78}" srcOrd="0" destOrd="0" presId="urn:microsoft.com/office/officeart/2005/8/layout/cycle8"/>
    <dgm:cxn modelId="{237C6F7B-76EC-4C9C-BFFF-94705D6FEEA8}" type="presParOf" srcId="{7F72F729-7BD0-4E8C-9F71-460B1979F345}" destId="{C337D94C-3D9B-440D-90E8-44180BCCF4F4}" srcOrd="1" destOrd="0" presId="urn:microsoft.com/office/officeart/2005/8/layout/cycle8"/>
    <dgm:cxn modelId="{C51819F9-C16B-420B-938C-940A0F3B96D8}" type="presParOf" srcId="{7F72F729-7BD0-4E8C-9F71-460B1979F345}" destId="{EC899627-4FFF-43C7-B2C3-90ACC95C2E80}" srcOrd="2" destOrd="0" presId="urn:microsoft.com/office/officeart/2005/8/layout/cycle8"/>
    <dgm:cxn modelId="{C3CEC3CD-5035-49B3-B5AF-F726D150FC3B}" type="presParOf" srcId="{7F72F729-7BD0-4E8C-9F71-460B1979F345}" destId="{BC9258FA-EE51-4204-87A7-32B61EE75FEF}" srcOrd="3" destOrd="0" presId="urn:microsoft.com/office/officeart/2005/8/layout/cycle8"/>
    <dgm:cxn modelId="{98BFFFEB-1281-4E3D-9AE6-B0A2B0F5419D}" type="presParOf" srcId="{7F72F729-7BD0-4E8C-9F71-460B1979F345}" destId="{6B09DA1C-4902-4353-BA0E-789F24BCD9B5}" srcOrd="4" destOrd="0" presId="urn:microsoft.com/office/officeart/2005/8/layout/cycle8"/>
    <dgm:cxn modelId="{4637E803-3B18-44F3-A53A-0BAA87C02261}" type="presParOf" srcId="{7F72F729-7BD0-4E8C-9F71-460B1979F345}" destId="{86DD2C93-9EC4-4863-8868-B209C9F392A0}" srcOrd="5" destOrd="0" presId="urn:microsoft.com/office/officeart/2005/8/layout/cycle8"/>
    <dgm:cxn modelId="{E4686C97-CB61-4889-AA94-F01C4A687695}" type="presParOf" srcId="{7F72F729-7BD0-4E8C-9F71-460B1979F345}" destId="{0909BF67-4CD4-4B63-BB42-F21A97503967}" srcOrd="6" destOrd="0" presId="urn:microsoft.com/office/officeart/2005/8/layout/cycle8"/>
    <dgm:cxn modelId="{44C7C3B0-A12C-432F-BC28-526415A8FB68}" type="presParOf" srcId="{7F72F729-7BD0-4E8C-9F71-460B1979F345}" destId="{B24DCCB4-7013-47B3-90EC-615828F319FB}" srcOrd="7" destOrd="0" presId="urn:microsoft.com/office/officeart/2005/8/layout/cycle8"/>
    <dgm:cxn modelId="{79B3BD62-266F-42E3-A6F2-77E9D965872D}" type="presParOf" srcId="{7F72F729-7BD0-4E8C-9F71-460B1979F345}" destId="{04E63987-FDF5-48D0-A43D-63027669350D}" srcOrd="8" destOrd="0" presId="urn:microsoft.com/office/officeart/2005/8/layout/cycle8"/>
    <dgm:cxn modelId="{22E46EBB-4D0F-478D-91D7-09B7DAD07419}" type="presParOf" srcId="{7F72F729-7BD0-4E8C-9F71-460B1979F345}" destId="{E040E25E-769F-4740-9BC6-702A8D97EC03}" srcOrd="9" destOrd="0" presId="urn:microsoft.com/office/officeart/2005/8/layout/cycle8"/>
    <dgm:cxn modelId="{37258B78-4FB3-406A-8BAD-91E883479C78}" type="presParOf" srcId="{7F72F729-7BD0-4E8C-9F71-460B1979F345}" destId="{F982E0DD-30D9-4A3F-BEBF-CD5C136E0EB1}" srcOrd="10" destOrd="0" presId="urn:microsoft.com/office/officeart/2005/8/layout/cycle8"/>
    <dgm:cxn modelId="{86D9F34B-4F28-41AD-8AD5-A5E4F28E1C5F}" type="presParOf" srcId="{7F72F729-7BD0-4E8C-9F71-460B1979F345}" destId="{E4EB1C3E-706D-42EB-9CB1-7B808C9ABF18}" srcOrd="11" destOrd="0" presId="urn:microsoft.com/office/officeart/2005/8/layout/cycle8"/>
    <dgm:cxn modelId="{0875FB04-8318-4AAE-B7B6-8A73CA40633C}" type="presParOf" srcId="{7F72F729-7BD0-4E8C-9F71-460B1979F345}" destId="{EFFE0EC1-55D7-4A5C-A035-BD5A281E4858}" srcOrd="12" destOrd="0" presId="urn:microsoft.com/office/officeart/2005/8/layout/cycle8"/>
    <dgm:cxn modelId="{F7BA9583-3718-4434-BD83-84677620DCB8}" type="presParOf" srcId="{7F72F729-7BD0-4E8C-9F71-460B1979F345}" destId="{80694973-282E-465A-9AC2-01B7402BFD44}" srcOrd="13" destOrd="0" presId="urn:microsoft.com/office/officeart/2005/8/layout/cycle8"/>
    <dgm:cxn modelId="{308FBE06-71D6-4592-992E-2BA31B3D619C}" type="presParOf" srcId="{7F72F729-7BD0-4E8C-9F71-460B1979F345}" destId="{6D4AF48F-59E8-4423-94ED-9D59386B9D0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8ADC7-3ED7-4C22-B728-EBCB6FC4A6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23E38-E77E-4F45-B498-9416DF361D4F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Specific Focus</a:t>
          </a:r>
        </a:p>
      </dgm:t>
    </dgm:pt>
    <dgm:pt modelId="{B5000073-6E3A-4BA5-A173-FD4F709AA401}" type="parTrans" cxnId="{78AF3E75-0E1C-47F2-823C-E738622E4620}">
      <dgm:prSet/>
      <dgm:spPr/>
      <dgm:t>
        <a:bodyPr/>
        <a:lstStyle/>
        <a:p>
          <a:endParaRPr lang="en-US"/>
        </a:p>
      </dgm:t>
    </dgm:pt>
    <dgm:pt modelId="{6485391F-CC17-482C-B96A-5FAC479E2DA2}" type="sibTrans" cxnId="{78AF3E75-0E1C-47F2-823C-E738622E4620}">
      <dgm:prSet/>
      <dgm:spPr/>
      <dgm:t>
        <a:bodyPr/>
        <a:lstStyle/>
        <a:p>
          <a:endParaRPr lang="en-US"/>
        </a:p>
      </dgm:t>
    </dgm:pt>
    <dgm:pt modelId="{F686C75B-DEB8-47CB-8DCE-62549AEC8D4A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Prime the Pump</a:t>
          </a:r>
        </a:p>
      </dgm:t>
    </dgm:pt>
    <dgm:pt modelId="{0259C1CD-AD01-4312-941D-34945138C438}" type="parTrans" cxnId="{40700EE2-F193-4F19-998A-7B227897B338}">
      <dgm:prSet/>
      <dgm:spPr/>
      <dgm:t>
        <a:bodyPr/>
        <a:lstStyle/>
        <a:p>
          <a:endParaRPr lang="en-US"/>
        </a:p>
      </dgm:t>
    </dgm:pt>
    <dgm:pt modelId="{931AE5F8-3FC7-4FCA-954C-2CE00C3BCEA6}" type="sibTrans" cxnId="{40700EE2-F193-4F19-998A-7B227897B338}">
      <dgm:prSet/>
      <dgm:spPr/>
      <dgm:t>
        <a:bodyPr/>
        <a:lstStyle/>
        <a:p>
          <a:endParaRPr lang="en-US"/>
        </a:p>
      </dgm:t>
    </dgm:pt>
    <dgm:pt modelId="{2FCDA9A8-7C8C-43CC-937B-E623BC28DA4D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Take 1</a:t>
          </a:r>
          <a:r>
            <a:rPr lang="en-US" baseline="30000" dirty="0"/>
            <a:t>st</a:t>
          </a:r>
          <a:r>
            <a:rPr lang="en-US" dirty="0"/>
            <a:t> or 2</a:t>
          </a:r>
          <a:r>
            <a:rPr lang="en-US" baseline="30000" dirty="0"/>
            <a:t>nd</a:t>
          </a:r>
          <a:r>
            <a:rPr lang="en-US" dirty="0"/>
            <a:t> Loss</a:t>
          </a:r>
        </a:p>
      </dgm:t>
    </dgm:pt>
    <dgm:pt modelId="{436F955A-4741-404C-B28C-154F2488A71C}" type="parTrans" cxnId="{AF6EAFBE-481B-4BA4-B414-A961C6EE8975}">
      <dgm:prSet/>
      <dgm:spPr/>
      <dgm:t>
        <a:bodyPr/>
        <a:lstStyle/>
        <a:p>
          <a:endParaRPr lang="en-US"/>
        </a:p>
      </dgm:t>
    </dgm:pt>
    <dgm:pt modelId="{74D79C2B-A032-4DFB-85BF-6F906E51832C}" type="sibTrans" cxnId="{AF6EAFBE-481B-4BA4-B414-A961C6EE8975}">
      <dgm:prSet/>
      <dgm:spPr/>
      <dgm:t>
        <a:bodyPr/>
        <a:lstStyle/>
        <a:p>
          <a:endParaRPr lang="en-US"/>
        </a:p>
      </dgm:t>
    </dgm:pt>
    <dgm:pt modelId="{DB5E93BC-783B-42B2-80C4-3E92E963CD9F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Carry Market-Making Costs</a:t>
          </a:r>
        </a:p>
      </dgm:t>
    </dgm:pt>
    <dgm:pt modelId="{FF6A149A-2A5D-4AF7-B186-BBEE038EAFBB}" type="parTrans" cxnId="{1F57F838-2FAC-48D0-9348-5B28A5AFCB92}">
      <dgm:prSet/>
      <dgm:spPr/>
      <dgm:t>
        <a:bodyPr/>
        <a:lstStyle/>
        <a:p>
          <a:endParaRPr lang="en-US"/>
        </a:p>
      </dgm:t>
    </dgm:pt>
    <dgm:pt modelId="{211EB2CA-6A46-44FA-855B-329C310B0C06}" type="sibTrans" cxnId="{1F57F838-2FAC-48D0-9348-5B28A5AFCB92}">
      <dgm:prSet/>
      <dgm:spPr/>
      <dgm:t>
        <a:bodyPr/>
        <a:lstStyle/>
        <a:p>
          <a:endParaRPr lang="en-US"/>
        </a:p>
      </dgm:t>
    </dgm:pt>
    <dgm:pt modelId="{DA0A412F-43D9-47FA-B054-F93665E0C2EA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/>
            <a:t>Convene &amp; Organize</a:t>
          </a:r>
        </a:p>
      </dgm:t>
    </dgm:pt>
    <dgm:pt modelId="{945FD26E-7423-4B3C-80D4-E84D6B33C066}" type="parTrans" cxnId="{13FB4BE0-848B-4C9F-B555-80717F6514EA}">
      <dgm:prSet/>
      <dgm:spPr/>
      <dgm:t>
        <a:bodyPr/>
        <a:lstStyle/>
        <a:p>
          <a:endParaRPr lang="en-US"/>
        </a:p>
      </dgm:t>
    </dgm:pt>
    <dgm:pt modelId="{2029217C-A392-4795-94DD-74B52DC0B7B9}" type="sibTrans" cxnId="{13FB4BE0-848B-4C9F-B555-80717F6514EA}">
      <dgm:prSet/>
      <dgm:spPr/>
      <dgm:t>
        <a:bodyPr/>
        <a:lstStyle/>
        <a:p>
          <a:endParaRPr lang="en-US"/>
        </a:p>
      </dgm:t>
    </dgm:pt>
    <dgm:pt modelId="{FFCEF705-1AB9-42E7-95FF-56BA0B7E2DFE}">
      <dgm:prSet phldrT="[Text]"/>
      <dgm:spPr>
        <a:solidFill>
          <a:srgbClr val="4B7B27"/>
        </a:solidFill>
      </dgm:spPr>
      <dgm:t>
        <a:bodyPr/>
        <a:lstStyle/>
        <a:p>
          <a:r>
            <a:rPr lang="en-US" dirty="0" smtClean="0"/>
            <a:t>Local Capital Formation</a:t>
          </a:r>
          <a:endParaRPr lang="en-US" dirty="0"/>
        </a:p>
      </dgm:t>
    </dgm:pt>
    <dgm:pt modelId="{80D77FA5-1142-4C5E-B96A-20F8AFD70B2E}" type="parTrans" cxnId="{50CB7720-F1ED-4EBC-90E6-33BE5A07500F}">
      <dgm:prSet/>
      <dgm:spPr/>
      <dgm:t>
        <a:bodyPr/>
        <a:lstStyle/>
        <a:p>
          <a:endParaRPr lang="en-US"/>
        </a:p>
      </dgm:t>
    </dgm:pt>
    <dgm:pt modelId="{B98C66B9-EE73-4C05-9784-74B1F667AFB1}" type="sibTrans" cxnId="{50CB7720-F1ED-4EBC-90E6-33BE5A07500F}">
      <dgm:prSet/>
      <dgm:spPr/>
      <dgm:t>
        <a:bodyPr/>
        <a:lstStyle/>
        <a:p>
          <a:endParaRPr lang="en-US"/>
        </a:p>
      </dgm:t>
    </dgm:pt>
    <dgm:pt modelId="{A1F76D60-25DA-41A6-B865-30013F2FC150}" type="pres">
      <dgm:prSet presAssocID="{EFE8ADC7-3ED7-4C22-B728-EBCB6FC4A6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A8346-E707-4E24-AB69-0A6520457048}" type="pres">
      <dgm:prSet presAssocID="{AE723E38-E77E-4F45-B498-9416DF361D4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31CFF-A1A9-47D5-B65E-CBB5717C94CC}" type="pres">
      <dgm:prSet presAssocID="{6485391F-CC17-482C-B96A-5FAC479E2DA2}" presName="sibTrans" presStyleCnt="0"/>
      <dgm:spPr/>
    </dgm:pt>
    <dgm:pt modelId="{37ED4897-B52F-49A4-A440-79658FB8C44C}" type="pres">
      <dgm:prSet presAssocID="{FFCEF705-1AB9-42E7-95FF-56BA0B7E2D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8EC99-A1C7-4C9A-94D1-AF06010DC8D2}" type="pres">
      <dgm:prSet presAssocID="{B98C66B9-EE73-4C05-9784-74B1F667AFB1}" presName="sibTrans" presStyleCnt="0"/>
      <dgm:spPr/>
    </dgm:pt>
    <dgm:pt modelId="{447CE94E-029D-4999-BB4E-E5827EBA9EC7}" type="pres">
      <dgm:prSet presAssocID="{F686C75B-DEB8-47CB-8DCE-62549AEC8D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376A5-6E2F-46C6-BE58-3B527285F355}" type="pres">
      <dgm:prSet presAssocID="{931AE5F8-3FC7-4FCA-954C-2CE00C3BCEA6}" presName="sibTrans" presStyleCnt="0"/>
      <dgm:spPr/>
    </dgm:pt>
    <dgm:pt modelId="{A1E82F2C-505E-4863-8255-3D06F78F9FB7}" type="pres">
      <dgm:prSet presAssocID="{2FCDA9A8-7C8C-43CC-937B-E623BC28DA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A96D6-D5D6-456F-9A10-BC3277A8D9DC}" type="pres">
      <dgm:prSet presAssocID="{74D79C2B-A032-4DFB-85BF-6F906E51832C}" presName="sibTrans" presStyleCnt="0"/>
      <dgm:spPr/>
    </dgm:pt>
    <dgm:pt modelId="{F4EBB30D-F992-4202-ACAF-59711F9B59F5}" type="pres">
      <dgm:prSet presAssocID="{DB5E93BC-783B-42B2-80C4-3E92E963CD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E95A8-28DD-4326-85FA-E67453D2B368}" type="pres">
      <dgm:prSet presAssocID="{211EB2CA-6A46-44FA-855B-329C310B0C06}" presName="sibTrans" presStyleCnt="0"/>
      <dgm:spPr/>
    </dgm:pt>
    <dgm:pt modelId="{B8A566DD-CDD8-406C-A3DB-E986977972D5}" type="pres">
      <dgm:prSet presAssocID="{DA0A412F-43D9-47FA-B054-F93665E0C2E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7F838-2FAC-48D0-9348-5B28A5AFCB92}" srcId="{EFE8ADC7-3ED7-4C22-B728-EBCB6FC4A661}" destId="{DB5E93BC-783B-42B2-80C4-3E92E963CD9F}" srcOrd="4" destOrd="0" parTransId="{FF6A149A-2A5D-4AF7-B186-BBEE038EAFBB}" sibTransId="{211EB2CA-6A46-44FA-855B-329C310B0C06}"/>
    <dgm:cxn modelId="{40700EE2-F193-4F19-998A-7B227897B338}" srcId="{EFE8ADC7-3ED7-4C22-B728-EBCB6FC4A661}" destId="{F686C75B-DEB8-47CB-8DCE-62549AEC8D4A}" srcOrd="2" destOrd="0" parTransId="{0259C1CD-AD01-4312-941D-34945138C438}" sibTransId="{931AE5F8-3FC7-4FCA-954C-2CE00C3BCEA6}"/>
    <dgm:cxn modelId="{7CE78A06-BE4D-4494-8E94-FA844EA94EFC}" type="presOf" srcId="{DA0A412F-43D9-47FA-B054-F93665E0C2EA}" destId="{B8A566DD-CDD8-406C-A3DB-E986977972D5}" srcOrd="0" destOrd="0" presId="urn:microsoft.com/office/officeart/2005/8/layout/default"/>
    <dgm:cxn modelId="{50CB7720-F1ED-4EBC-90E6-33BE5A07500F}" srcId="{EFE8ADC7-3ED7-4C22-B728-EBCB6FC4A661}" destId="{FFCEF705-1AB9-42E7-95FF-56BA0B7E2DFE}" srcOrd="1" destOrd="0" parTransId="{80D77FA5-1142-4C5E-B96A-20F8AFD70B2E}" sibTransId="{B98C66B9-EE73-4C05-9784-74B1F667AFB1}"/>
    <dgm:cxn modelId="{961F7B59-D8F2-4C0C-87E1-56C77657D654}" type="presOf" srcId="{DB5E93BC-783B-42B2-80C4-3E92E963CD9F}" destId="{F4EBB30D-F992-4202-ACAF-59711F9B59F5}" srcOrd="0" destOrd="0" presId="urn:microsoft.com/office/officeart/2005/8/layout/default"/>
    <dgm:cxn modelId="{A78A03CD-F415-4E7F-B1E3-03A891645507}" type="presOf" srcId="{FFCEF705-1AB9-42E7-95FF-56BA0B7E2DFE}" destId="{37ED4897-B52F-49A4-A440-79658FB8C44C}" srcOrd="0" destOrd="0" presId="urn:microsoft.com/office/officeart/2005/8/layout/default"/>
    <dgm:cxn modelId="{D0F5BF8D-C866-4AED-A873-8433B094AD31}" type="presOf" srcId="{2FCDA9A8-7C8C-43CC-937B-E623BC28DA4D}" destId="{A1E82F2C-505E-4863-8255-3D06F78F9FB7}" srcOrd="0" destOrd="0" presId="urn:microsoft.com/office/officeart/2005/8/layout/default"/>
    <dgm:cxn modelId="{13FB4BE0-848B-4C9F-B555-80717F6514EA}" srcId="{EFE8ADC7-3ED7-4C22-B728-EBCB6FC4A661}" destId="{DA0A412F-43D9-47FA-B054-F93665E0C2EA}" srcOrd="5" destOrd="0" parTransId="{945FD26E-7423-4B3C-80D4-E84D6B33C066}" sibTransId="{2029217C-A392-4795-94DD-74B52DC0B7B9}"/>
    <dgm:cxn modelId="{DCA02130-52E7-4F16-95E1-BEA136C9F572}" type="presOf" srcId="{EFE8ADC7-3ED7-4C22-B728-EBCB6FC4A661}" destId="{A1F76D60-25DA-41A6-B865-30013F2FC150}" srcOrd="0" destOrd="0" presId="urn:microsoft.com/office/officeart/2005/8/layout/default"/>
    <dgm:cxn modelId="{85243394-51DE-432A-B2A3-D8EF3AEE0961}" type="presOf" srcId="{AE723E38-E77E-4F45-B498-9416DF361D4F}" destId="{950A8346-E707-4E24-AB69-0A6520457048}" srcOrd="0" destOrd="0" presId="urn:microsoft.com/office/officeart/2005/8/layout/default"/>
    <dgm:cxn modelId="{AFC71EB2-A4ED-4203-98B6-C534DC0C94F0}" type="presOf" srcId="{F686C75B-DEB8-47CB-8DCE-62549AEC8D4A}" destId="{447CE94E-029D-4999-BB4E-E5827EBA9EC7}" srcOrd="0" destOrd="0" presId="urn:microsoft.com/office/officeart/2005/8/layout/default"/>
    <dgm:cxn modelId="{78AF3E75-0E1C-47F2-823C-E738622E4620}" srcId="{EFE8ADC7-3ED7-4C22-B728-EBCB6FC4A661}" destId="{AE723E38-E77E-4F45-B498-9416DF361D4F}" srcOrd="0" destOrd="0" parTransId="{B5000073-6E3A-4BA5-A173-FD4F709AA401}" sibTransId="{6485391F-CC17-482C-B96A-5FAC479E2DA2}"/>
    <dgm:cxn modelId="{AF6EAFBE-481B-4BA4-B414-A961C6EE8975}" srcId="{EFE8ADC7-3ED7-4C22-B728-EBCB6FC4A661}" destId="{2FCDA9A8-7C8C-43CC-937B-E623BC28DA4D}" srcOrd="3" destOrd="0" parTransId="{436F955A-4741-404C-B28C-154F2488A71C}" sibTransId="{74D79C2B-A032-4DFB-85BF-6F906E51832C}"/>
    <dgm:cxn modelId="{01278E2B-F312-46CF-9866-6ACBDA058BE1}" type="presParOf" srcId="{A1F76D60-25DA-41A6-B865-30013F2FC150}" destId="{950A8346-E707-4E24-AB69-0A6520457048}" srcOrd="0" destOrd="0" presId="urn:microsoft.com/office/officeart/2005/8/layout/default"/>
    <dgm:cxn modelId="{C672A9E4-C621-4276-BA61-384290F316A1}" type="presParOf" srcId="{A1F76D60-25DA-41A6-B865-30013F2FC150}" destId="{7CC31CFF-A1A9-47D5-B65E-CBB5717C94CC}" srcOrd="1" destOrd="0" presId="urn:microsoft.com/office/officeart/2005/8/layout/default"/>
    <dgm:cxn modelId="{37F4BFC8-E252-49B3-AC8E-84D60143143D}" type="presParOf" srcId="{A1F76D60-25DA-41A6-B865-30013F2FC150}" destId="{37ED4897-B52F-49A4-A440-79658FB8C44C}" srcOrd="2" destOrd="0" presId="urn:microsoft.com/office/officeart/2005/8/layout/default"/>
    <dgm:cxn modelId="{E7B22BE9-FC0D-40B3-AC8B-989EF7F75E34}" type="presParOf" srcId="{A1F76D60-25DA-41A6-B865-30013F2FC150}" destId="{82E8EC99-A1C7-4C9A-94D1-AF06010DC8D2}" srcOrd="3" destOrd="0" presId="urn:microsoft.com/office/officeart/2005/8/layout/default"/>
    <dgm:cxn modelId="{6A91C2C3-9710-4F92-BBCD-586ACED4608C}" type="presParOf" srcId="{A1F76D60-25DA-41A6-B865-30013F2FC150}" destId="{447CE94E-029D-4999-BB4E-E5827EBA9EC7}" srcOrd="4" destOrd="0" presId="urn:microsoft.com/office/officeart/2005/8/layout/default"/>
    <dgm:cxn modelId="{6E51FDD5-DFF1-426D-AE36-1D964EB5F208}" type="presParOf" srcId="{A1F76D60-25DA-41A6-B865-30013F2FC150}" destId="{2FC376A5-6E2F-46C6-BE58-3B527285F355}" srcOrd="5" destOrd="0" presId="urn:microsoft.com/office/officeart/2005/8/layout/default"/>
    <dgm:cxn modelId="{D6AC32C3-3D32-4E16-BB67-4B4107D09033}" type="presParOf" srcId="{A1F76D60-25DA-41A6-B865-30013F2FC150}" destId="{A1E82F2C-505E-4863-8255-3D06F78F9FB7}" srcOrd="6" destOrd="0" presId="urn:microsoft.com/office/officeart/2005/8/layout/default"/>
    <dgm:cxn modelId="{821CF8ED-2FB4-40A8-9487-F8249DAD349A}" type="presParOf" srcId="{A1F76D60-25DA-41A6-B865-30013F2FC150}" destId="{56AA96D6-D5D6-456F-9A10-BC3277A8D9DC}" srcOrd="7" destOrd="0" presId="urn:microsoft.com/office/officeart/2005/8/layout/default"/>
    <dgm:cxn modelId="{1AC81F3E-5671-4591-93B4-726BF293EE5F}" type="presParOf" srcId="{A1F76D60-25DA-41A6-B865-30013F2FC150}" destId="{F4EBB30D-F992-4202-ACAF-59711F9B59F5}" srcOrd="8" destOrd="0" presId="urn:microsoft.com/office/officeart/2005/8/layout/default"/>
    <dgm:cxn modelId="{9602CB3E-8DFC-4E78-BB21-CF60DBE514AA}" type="presParOf" srcId="{A1F76D60-25DA-41A6-B865-30013F2FC150}" destId="{F3CE95A8-28DD-4326-85FA-E67453D2B368}" srcOrd="9" destOrd="0" presId="urn:microsoft.com/office/officeart/2005/8/layout/default"/>
    <dgm:cxn modelId="{CED598AA-5DE0-4199-AE5D-CC61023A711E}" type="presParOf" srcId="{A1F76D60-25DA-41A6-B865-30013F2FC150}" destId="{B8A566DD-CDD8-406C-A3DB-E986977972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616D8-7812-426B-A357-83785209DE78}">
      <dsp:nvSpPr>
        <dsp:cNvPr id="0" name=""/>
        <dsp:cNvSpPr/>
      </dsp:nvSpPr>
      <dsp:spPr>
        <a:xfrm>
          <a:off x="618945" y="286331"/>
          <a:ext cx="3700281" cy="3700281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Thought Leadership</a:t>
          </a:r>
          <a:endParaRPr lang="en-US" sz="2000" kern="1200" dirty="0"/>
        </a:p>
      </dsp:txBody>
      <dsp:txXfrm>
        <a:off x="2569081" y="1070438"/>
        <a:ext cx="1321529" cy="1101274"/>
      </dsp:txXfrm>
    </dsp:sp>
    <dsp:sp modelId="{6B09DA1C-4902-4353-BA0E-789F24BCD9B5}">
      <dsp:nvSpPr>
        <dsp:cNvPr id="0" name=""/>
        <dsp:cNvSpPr/>
      </dsp:nvSpPr>
      <dsp:spPr>
        <a:xfrm>
          <a:off x="542737" y="418484"/>
          <a:ext cx="3700281" cy="3700281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Advocacy</a:t>
          </a:r>
          <a:endParaRPr lang="en-US" sz="2000" kern="1200" dirty="0"/>
        </a:p>
      </dsp:txBody>
      <dsp:txXfrm>
        <a:off x="1423756" y="2819262"/>
        <a:ext cx="1982293" cy="969121"/>
      </dsp:txXfrm>
    </dsp:sp>
    <dsp:sp modelId="{04E63987-FDF5-48D0-A43D-63027669350D}">
      <dsp:nvSpPr>
        <dsp:cNvPr id="0" name=""/>
        <dsp:cNvSpPr/>
      </dsp:nvSpPr>
      <dsp:spPr>
        <a:xfrm>
          <a:off x="466529" y="286331"/>
          <a:ext cx="3700281" cy="3700281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Consulting</a:t>
          </a:r>
          <a:endParaRPr lang="en-US" sz="2000" kern="1200" dirty="0"/>
        </a:p>
      </dsp:txBody>
      <dsp:txXfrm>
        <a:off x="895145" y="1070438"/>
        <a:ext cx="1321529" cy="1101274"/>
      </dsp:txXfrm>
    </dsp:sp>
    <dsp:sp modelId="{EFFE0EC1-55D7-4A5C-A035-BD5A281E4858}">
      <dsp:nvSpPr>
        <dsp:cNvPr id="0" name=""/>
        <dsp:cNvSpPr/>
      </dsp:nvSpPr>
      <dsp:spPr>
        <a:xfrm>
          <a:off x="390185" y="57266"/>
          <a:ext cx="4158411" cy="415841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4B7B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4973-282E-465A-9AC2-01B7402BFD44}">
      <dsp:nvSpPr>
        <dsp:cNvPr id="0" name=""/>
        <dsp:cNvSpPr/>
      </dsp:nvSpPr>
      <dsp:spPr>
        <a:xfrm>
          <a:off x="313672" y="189185"/>
          <a:ext cx="4158411" cy="415841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4B7B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AF48F-59E8-4423-94ED-9D59386B9D00}">
      <dsp:nvSpPr>
        <dsp:cNvPr id="0" name=""/>
        <dsp:cNvSpPr/>
      </dsp:nvSpPr>
      <dsp:spPr>
        <a:xfrm>
          <a:off x="237158" y="57266"/>
          <a:ext cx="4158411" cy="415841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B7B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A8346-E707-4E24-AB69-0A6520457048}">
      <dsp:nvSpPr>
        <dsp:cNvPr id="0" name=""/>
        <dsp:cNvSpPr/>
      </dsp:nvSpPr>
      <dsp:spPr>
        <a:xfrm>
          <a:off x="0" y="394245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Specific Focus</a:t>
          </a:r>
        </a:p>
      </dsp:txBody>
      <dsp:txXfrm>
        <a:off x="0" y="394245"/>
        <a:ext cx="2675929" cy="1605557"/>
      </dsp:txXfrm>
    </dsp:sp>
    <dsp:sp modelId="{37ED4897-B52F-49A4-A440-79658FB8C44C}">
      <dsp:nvSpPr>
        <dsp:cNvPr id="0" name=""/>
        <dsp:cNvSpPr/>
      </dsp:nvSpPr>
      <dsp:spPr>
        <a:xfrm>
          <a:off x="2943522" y="394245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Local Capital Formation</a:t>
          </a:r>
          <a:endParaRPr lang="en-US" sz="3100" kern="1200" dirty="0"/>
        </a:p>
      </dsp:txBody>
      <dsp:txXfrm>
        <a:off x="2943522" y="394245"/>
        <a:ext cx="2675929" cy="1605557"/>
      </dsp:txXfrm>
    </dsp:sp>
    <dsp:sp modelId="{447CE94E-029D-4999-BB4E-E5827EBA9EC7}">
      <dsp:nvSpPr>
        <dsp:cNvPr id="0" name=""/>
        <dsp:cNvSpPr/>
      </dsp:nvSpPr>
      <dsp:spPr>
        <a:xfrm>
          <a:off x="5887045" y="394245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Prime the Pump</a:t>
          </a:r>
        </a:p>
      </dsp:txBody>
      <dsp:txXfrm>
        <a:off x="5887045" y="394245"/>
        <a:ext cx="2675929" cy="1605557"/>
      </dsp:txXfrm>
    </dsp:sp>
    <dsp:sp modelId="{A1E82F2C-505E-4863-8255-3D06F78F9FB7}">
      <dsp:nvSpPr>
        <dsp:cNvPr id="0" name=""/>
        <dsp:cNvSpPr/>
      </dsp:nvSpPr>
      <dsp:spPr>
        <a:xfrm>
          <a:off x="0" y="2267396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Take 1</a:t>
          </a:r>
          <a:r>
            <a:rPr lang="en-US" sz="3100" kern="1200" baseline="30000" dirty="0"/>
            <a:t>st</a:t>
          </a:r>
          <a:r>
            <a:rPr lang="en-US" sz="3100" kern="1200" dirty="0"/>
            <a:t> or 2</a:t>
          </a:r>
          <a:r>
            <a:rPr lang="en-US" sz="3100" kern="1200" baseline="30000" dirty="0"/>
            <a:t>nd</a:t>
          </a:r>
          <a:r>
            <a:rPr lang="en-US" sz="3100" kern="1200" dirty="0"/>
            <a:t> Loss</a:t>
          </a:r>
        </a:p>
      </dsp:txBody>
      <dsp:txXfrm>
        <a:off x="0" y="2267396"/>
        <a:ext cx="2675929" cy="1605557"/>
      </dsp:txXfrm>
    </dsp:sp>
    <dsp:sp modelId="{F4EBB30D-F992-4202-ACAF-59711F9B59F5}">
      <dsp:nvSpPr>
        <dsp:cNvPr id="0" name=""/>
        <dsp:cNvSpPr/>
      </dsp:nvSpPr>
      <dsp:spPr>
        <a:xfrm>
          <a:off x="2943522" y="2267396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Carry Market-Making Costs</a:t>
          </a:r>
        </a:p>
      </dsp:txBody>
      <dsp:txXfrm>
        <a:off x="2943522" y="2267396"/>
        <a:ext cx="2675929" cy="1605557"/>
      </dsp:txXfrm>
    </dsp:sp>
    <dsp:sp modelId="{B8A566DD-CDD8-406C-A3DB-E986977972D5}">
      <dsp:nvSpPr>
        <dsp:cNvPr id="0" name=""/>
        <dsp:cNvSpPr/>
      </dsp:nvSpPr>
      <dsp:spPr>
        <a:xfrm>
          <a:off x="5887045" y="2267396"/>
          <a:ext cx="2675929" cy="1605557"/>
        </a:xfrm>
        <a:prstGeom prst="rect">
          <a:avLst/>
        </a:prstGeom>
        <a:solidFill>
          <a:srgbClr val="4B7B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Convene &amp; Organize</a:t>
          </a:r>
        </a:p>
      </dsp:txBody>
      <dsp:txXfrm>
        <a:off x="5887045" y="2267396"/>
        <a:ext cx="2675929" cy="1605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F6206-3FAC-4969-8BAC-6D94A1AC4011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E72C-EC89-4331-8F05-823570C2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7E5D22-AE1B-4411-A194-212935EADB2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4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36BBD-54EA-2D47-A705-5F1399BE1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2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36BBD-54EA-2D47-A705-5F1399BE1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1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9BE8BB-5F41-4999-95EA-16DB2153A8D3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3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19F43-9E01-41C3-B79A-E6A7D33429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1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4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rgbClr val="6EB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rgbClr val="4B7B2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03" y="413305"/>
            <a:ext cx="5789795" cy="9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7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3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6296" indent="-178519">
              <a:buSzPct val="75000"/>
              <a:buChar char="•"/>
            </a:lvl2pPr>
            <a:lvl3pPr marL="714075" indent="-178519">
              <a:buSzPct val="75000"/>
              <a:buChar char="•"/>
            </a:lvl3pPr>
            <a:lvl4pPr marL="981854" indent="-178519">
              <a:buSzPct val="75000"/>
              <a:buChar char="•"/>
            </a:lvl4pPr>
            <a:lvl5pPr marL="1249632" indent="-178519">
              <a:buSzPct val="7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8585B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14284B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292201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4" y="152400"/>
            <a:ext cx="8763000" cy="1143000"/>
          </a:xfrm>
        </p:spPr>
        <p:txBody>
          <a:bodyPr/>
          <a:lstStyle>
            <a:lvl1pPr algn="l"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84" y="1645693"/>
            <a:ext cx="8562833" cy="426720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j-lt"/>
              </a:defRPr>
            </a:lvl1pPr>
          </a:lstStyle>
          <a:p>
            <a:fld id="{A18D860C-7DA1-4B25-84B3-A9E931FFADF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14313" y="1333500"/>
            <a:ext cx="8777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4" y="6314996"/>
            <a:ext cx="1981209" cy="3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1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4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b="1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7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2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1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A18D860C-7DA1-4B25-84B3-A9E931FFAD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3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ctrTitle"/>
          </p:nvPr>
        </p:nvSpPr>
        <p:spPr>
          <a:xfrm>
            <a:off x="436420" y="2419598"/>
            <a:ext cx="8229600" cy="1222375"/>
          </a:xfrm>
        </p:spPr>
        <p:txBody>
          <a:bodyPr/>
          <a:lstStyle/>
          <a:p>
            <a:r>
              <a:rPr lang="en-US" altLang="en-US" sz="4000" dirty="0" smtClean="0"/>
              <a:t>Dedicated Green Banks To </a:t>
            </a:r>
            <a:br>
              <a:rPr lang="en-US" altLang="en-US" sz="4000" dirty="0" smtClean="0"/>
            </a:br>
            <a:r>
              <a:rPr lang="en-US" altLang="en-US" sz="4000" dirty="0" smtClean="0"/>
              <a:t>Accelerate Climate Investment </a:t>
            </a:r>
            <a:br>
              <a:rPr lang="en-US" altLang="en-US" sz="4000" dirty="0" smtClean="0"/>
            </a:br>
            <a:r>
              <a:rPr lang="en-US" altLang="en-US" sz="4000" dirty="0" smtClean="0"/>
              <a:t>&amp; Achieve NDCs</a:t>
            </a:r>
            <a:endParaRPr lang="en-US" altLang="en-US" sz="2800" b="0" i="1" dirty="0" smtClean="0"/>
          </a:p>
        </p:txBody>
      </p:sp>
      <p:sp>
        <p:nvSpPr>
          <p:cNvPr id="14339" name="Subtitle 5"/>
          <p:cNvSpPr>
            <a:spLocks noGrp="1"/>
          </p:cNvSpPr>
          <p:nvPr>
            <p:ph type="subTitle" idx="1"/>
          </p:nvPr>
        </p:nvSpPr>
        <p:spPr>
          <a:xfrm>
            <a:off x="436419" y="4078160"/>
            <a:ext cx="8446323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i="1" dirty="0"/>
              <a:t>Innovative Financial Instruments to Support EE Financing</a:t>
            </a:r>
          </a:p>
          <a:p>
            <a:pPr>
              <a:spcBef>
                <a:spcPts val="0"/>
              </a:spcBef>
            </a:pPr>
            <a:endParaRPr lang="en-US" altLang="en-US" sz="1600" i="1" dirty="0" smtClean="0"/>
          </a:p>
          <a:p>
            <a:pPr>
              <a:spcBef>
                <a:spcPts val="0"/>
              </a:spcBef>
            </a:pPr>
            <a:r>
              <a:rPr lang="en-US" altLang="en-US" i="1" dirty="0" smtClean="0"/>
              <a:t>Coalition </a:t>
            </a:r>
            <a:r>
              <a:rPr lang="en-US" altLang="en-US" i="1" dirty="0"/>
              <a:t>for Green Capital</a:t>
            </a:r>
          </a:p>
          <a:p>
            <a:pPr>
              <a:spcBef>
                <a:spcPts val="0"/>
              </a:spcBef>
            </a:pPr>
            <a:r>
              <a:rPr lang="en-US" altLang="en-US" i="1" dirty="0"/>
              <a:t>Jeffrey Schub, Executive Director</a:t>
            </a:r>
          </a:p>
          <a:p>
            <a:pPr>
              <a:spcBef>
                <a:spcPts val="0"/>
              </a:spcBef>
            </a:pPr>
            <a:r>
              <a:rPr lang="en-US" altLang="en-US" i="1" dirty="0"/>
              <a:t>November 16, </a:t>
            </a:r>
            <a:r>
              <a:rPr lang="en-US" altLang="en-US" i="1" dirty="0" smtClean="0"/>
              <a:t>2016 – Lima, Peru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7735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CGC &amp; partners have just described this idea in greater detail in our new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-319" b="2778"/>
          <a:stretch/>
        </p:blipFill>
        <p:spPr>
          <a:xfrm>
            <a:off x="484414" y="1816923"/>
            <a:ext cx="3873484" cy="637985"/>
          </a:xfrm>
          <a:prstGeom prst="rect">
            <a:avLst/>
          </a:prstGeom>
        </p:spPr>
      </p:pic>
      <p:pic>
        <p:nvPicPr>
          <p:cNvPr id="7" name="Picture 2" descr="C:\Users\sdougherty\Pictures\NRDC_Logo_Shield_Ve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721" r="16095" b="15018"/>
          <a:stretch/>
        </p:blipFill>
        <p:spPr bwMode="auto">
          <a:xfrm>
            <a:off x="1814684" y="2369508"/>
            <a:ext cx="1212945" cy="16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77" y="4040974"/>
            <a:ext cx="2804559" cy="1364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254" y="5415254"/>
            <a:ext cx="4509805" cy="79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2000" i="1" dirty="0" smtClean="0"/>
              <a:t>Download at</a:t>
            </a:r>
            <a:r>
              <a:rPr lang="en-US" sz="2000" dirty="0" smtClean="0"/>
              <a:t> </a:t>
            </a:r>
            <a:r>
              <a:rPr lang="en-US" sz="2000" u="sng" dirty="0" smtClean="0"/>
              <a:t>www.coalitionforgreencapital.com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871" y="1578798"/>
            <a:ext cx="4039920" cy="4904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48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New Green Bank Network, launched at COP21, is a new hub for Green Bank know-how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-319" b="2778"/>
          <a:stretch/>
        </p:blipFill>
        <p:spPr>
          <a:xfrm>
            <a:off x="6466183" y="5495888"/>
            <a:ext cx="2218751" cy="365441"/>
          </a:xfrm>
          <a:prstGeom prst="rect">
            <a:avLst/>
          </a:prstGeom>
        </p:spPr>
      </p:pic>
      <p:pic>
        <p:nvPicPr>
          <p:cNvPr id="6" name="Picture 2" descr="C:\Users\sdougherty\Pictures\NRDC_Logo_Shield_Ve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721" r="16095" b="15018"/>
          <a:stretch/>
        </p:blipFill>
        <p:spPr bwMode="auto">
          <a:xfrm>
            <a:off x="5475291" y="5160157"/>
            <a:ext cx="756941" cy="10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GB Logo 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93" y="3986867"/>
            <a:ext cx="2586927" cy="5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04" y="1862915"/>
            <a:ext cx="1194857" cy="83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NYGB_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8446" y="2942020"/>
            <a:ext cx="2944421" cy="620777"/>
          </a:xfrm>
          <a:prstGeom prst="rect">
            <a:avLst/>
          </a:prstGeom>
        </p:spPr>
      </p:pic>
      <p:pic>
        <p:nvPicPr>
          <p:cNvPr id="10" name="Picture 9" descr="Screen Shot 2016-05-01 at 7.32.36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60" y="2904508"/>
            <a:ext cx="1328144" cy="72954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94" y="1942057"/>
            <a:ext cx="2696325" cy="63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6-05-01 at 8.06.5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01" y="3828642"/>
            <a:ext cx="1245863" cy="818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5292" y="1417596"/>
            <a:ext cx="294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Founding Members</a:t>
            </a:r>
            <a:endParaRPr lang="en-US" sz="20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475291" y="4823535"/>
            <a:ext cx="294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Managing Partners</a:t>
            </a:r>
            <a:endParaRPr lang="en-US" sz="20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49916" y="1520163"/>
            <a:ext cx="3882048" cy="45304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International network to connect Green Banks and share best practices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Central hub for know-how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Regular reports on transactions and other news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www.greenbanknetwork.org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5" y="1678837"/>
            <a:ext cx="3348749" cy="14802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84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CGC will work with any nation to develop and implement the Green Bank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Green Bank </a:t>
            </a:r>
            <a:r>
              <a:rPr lang="en-US" b="1" dirty="0" smtClean="0"/>
              <a:t>opportunity</a:t>
            </a:r>
            <a:r>
              <a:rPr lang="en-US" dirty="0" smtClean="0"/>
              <a:t> and market needs</a:t>
            </a:r>
          </a:p>
          <a:p>
            <a:endParaRPr lang="en-US" dirty="0"/>
          </a:p>
          <a:p>
            <a:r>
              <a:rPr lang="en-US" b="1" dirty="0" smtClean="0"/>
              <a:t>Design</a:t>
            </a:r>
            <a:r>
              <a:rPr lang="en-US" dirty="0" smtClean="0"/>
              <a:t> tailored institutional model</a:t>
            </a:r>
          </a:p>
          <a:p>
            <a:endParaRPr lang="en-US" dirty="0"/>
          </a:p>
          <a:p>
            <a:r>
              <a:rPr lang="en-US" dirty="0" smtClean="0"/>
              <a:t>Identify international </a:t>
            </a:r>
            <a:r>
              <a:rPr lang="en-US" b="1" dirty="0" smtClean="0"/>
              <a:t>capitalization</a:t>
            </a:r>
            <a:r>
              <a:rPr lang="en-US" dirty="0" smtClean="0"/>
              <a:t> sources</a:t>
            </a:r>
          </a:p>
          <a:p>
            <a:endParaRPr lang="en-US" dirty="0"/>
          </a:p>
          <a:p>
            <a:r>
              <a:rPr lang="en-US" b="1" dirty="0" smtClean="0"/>
              <a:t>Implement</a:t>
            </a:r>
            <a:r>
              <a:rPr lang="en-US" dirty="0" smtClean="0"/>
              <a:t> Green Bank model and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6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Thank You &amp; Appendix</a:t>
            </a:r>
          </a:p>
        </p:txBody>
      </p:sp>
      <p:sp>
        <p:nvSpPr>
          <p:cNvPr id="2765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Jeffrey Schub, Executive Director</a:t>
            </a:r>
          </a:p>
          <a:p>
            <a:r>
              <a:rPr lang="en-US" altLang="en-US" dirty="0" smtClean="0"/>
              <a:t>Coalition for Green Capital</a:t>
            </a:r>
          </a:p>
          <a:p>
            <a:r>
              <a:rPr lang="en-US" altLang="en-US" dirty="0" smtClean="0"/>
              <a:t>jeff@coalitionforgreencapital.com</a:t>
            </a:r>
          </a:p>
          <a:p>
            <a:r>
              <a:rPr lang="en-US" altLang="en-US" dirty="0" smtClean="0"/>
              <a:t>CGC Twitter: @</a:t>
            </a:r>
            <a:r>
              <a:rPr lang="en-US" altLang="en-US" dirty="0" err="1" smtClean="0"/>
              <a:t>CGreenCapital</a:t>
            </a:r>
            <a:endParaRPr lang="en-US" altLang="en-US" dirty="0" smtClean="0"/>
          </a:p>
          <a:p>
            <a:r>
              <a:rPr lang="en-US" altLang="en-US" dirty="0" smtClean="0"/>
              <a:t>GBN Twitter</a:t>
            </a:r>
            <a:r>
              <a:rPr lang="en-US" altLang="en-US" dirty="0"/>
              <a:t>: </a:t>
            </a:r>
            <a:r>
              <a:rPr lang="en-US" altLang="en-US" dirty="0" smtClean="0"/>
              <a:t>@</a:t>
            </a:r>
            <a:r>
              <a:rPr lang="en-US" dirty="0"/>
              <a:t>@</a:t>
            </a:r>
            <a:r>
              <a:rPr lang="en-US" dirty="0" err="1"/>
              <a:t>GreenBankNtwrk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6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Green Banks can be the dedicated entities needed to attract and deploy that investment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7707" y="2966304"/>
            <a:ext cx="2728586" cy="1219200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Green Bank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19727" y="4839128"/>
            <a:ext cx="2126293" cy="11806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j-lt"/>
              </a:rPr>
              <a:t>Inefficient Capital Markets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694170" y="4839128"/>
            <a:ext cx="2126293" cy="11806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j-lt"/>
              </a:rPr>
              <a:t>Tepid Consumer Demand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2472690" y="5162764"/>
            <a:ext cx="713905" cy="53340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5959153" y="5162764"/>
            <a:ext cx="713905" cy="533400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07707" y="4839128"/>
            <a:ext cx="2728586" cy="11806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j-lt"/>
              </a:rPr>
              <a:t>Clean Energy Market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1" name="Bent-Up Arrow 10"/>
          <p:cNvSpPr/>
          <p:nvPr/>
        </p:nvSpPr>
        <p:spPr bwMode="auto">
          <a:xfrm flipH="1" flipV="1">
            <a:off x="1043937" y="3434934"/>
            <a:ext cx="1981201" cy="1361014"/>
          </a:xfrm>
          <a:prstGeom prst="bentUpArrow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33" y="3160406"/>
            <a:ext cx="23622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Deploy public capital efficiently to maximize private investment</a:t>
            </a:r>
            <a:endParaRPr lang="en-US" sz="1600" dirty="0"/>
          </a:p>
        </p:txBody>
      </p:sp>
      <p:sp>
        <p:nvSpPr>
          <p:cNvPr id="13" name="Bent-Up Arrow 12"/>
          <p:cNvSpPr/>
          <p:nvPr/>
        </p:nvSpPr>
        <p:spPr bwMode="auto">
          <a:xfrm flipV="1">
            <a:off x="6126481" y="3439586"/>
            <a:ext cx="1981201" cy="1361014"/>
          </a:xfrm>
          <a:prstGeom prst="bentUpArrow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646" y="3160406"/>
            <a:ext cx="23622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Implement new market behavior and lower price to spark demand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19726" y="1542871"/>
            <a:ext cx="836707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A </a:t>
            </a:r>
            <a:r>
              <a:rPr lang="en-US" sz="2400" i="1" dirty="0" smtClean="0"/>
              <a:t>Green Bank </a:t>
            </a:r>
            <a:r>
              <a:rPr lang="en-US" sz="2400" i="1" dirty="0"/>
              <a:t>is a </a:t>
            </a:r>
            <a:r>
              <a:rPr lang="en-US" sz="2400" i="1" dirty="0" smtClean="0"/>
              <a:t>public financing </a:t>
            </a:r>
            <a:r>
              <a:rPr lang="en-US" sz="2400" i="1" dirty="0"/>
              <a:t>authority that leverages private capital with </a:t>
            </a:r>
            <a:r>
              <a:rPr lang="en-US" sz="2400" i="1" dirty="0" smtClean="0"/>
              <a:t>limited public </a:t>
            </a:r>
            <a:r>
              <a:rPr lang="en-US" sz="2400" i="1" dirty="0"/>
              <a:t>dollars to </a:t>
            </a:r>
            <a:r>
              <a:rPr lang="en-US" sz="2400" i="1" dirty="0" smtClean="0"/>
              <a:t>accelerate the growth of clean energy markets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790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lvl="0"/>
            <a:r>
              <a:rPr lang="en-US" dirty="0" smtClean="0"/>
              <a:t>Green Banks use multiple structures to draw in more investment capital at better financing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619500" y="2382395"/>
            <a:ext cx="1905000" cy="955964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Green Bank Capital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619500" y="5074920"/>
            <a:ext cx="190500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Private Capital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553200" y="3468988"/>
            <a:ext cx="1905000" cy="955964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Green Bank Origination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553200" y="5074920"/>
            <a:ext cx="1905000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Private Purchase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Portfolio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1325" y="2258696"/>
            <a:ext cx="2133600" cy="2286000"/>
            <a:chOff x="731325" y="2081151"/>
            <a:chExt cx="2133600" cy="2286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38200" y="2209800"/>
              <a:ext cx="1905000" cy="1097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Senior Private Capital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45625" y="3320541"/>
              <a:ext cx="1905000" cy="955964"/>
            </a:xfrm>
            <a:prstGeom prst="rect">
              <a:avLst/>
            </a:prstGeom>
            <a:solidFill>
              <a:srgbClr val="4B7B2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Green Bank Credit Enhancement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1325" y="2081151"/>
              <a:ext cx="213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986887" y="5267008"/>
            <a:ext cx="1683825" cy="7131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Project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3730088" y="3850087"/>
            <a:ext cx="1683825" cy="7131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Project</a:t>
            </a:r>
          </a:p>
        </p:txBody>
      </p:sp>
      <p:cxnSp>
        <p:nvCxnSpPr>
          <p:cNvPr id="24" name="Straight Arrow Connector 13"/>
          <p:cNvCxnSpPr>
            <a:cxnSpLocks noChangeShapeType="1"/>
          </p:cNvCxnSpPr>
          <p:nvPr/>
        </p:nvCxnSpPr>
        <p:spPr bwMode="auto">
          <a:xfrm flipH="1">
            <a:off x="4571207" y="3401697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13"/>
          <p:cNvCxnSpPr>
            <a:cxnSpLocks noChangeShapeType="1"/>
          </p:cNvCxnSpPr>
          <p:nvPr/>
        </p:nvCxnSpPr>
        <p:spPr bwMode="auto">
          <a:xfrm flipH="1" flipV="1">
            <a:off x="4571207" y="4624300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/>
          <p:cNvSpPr/>
          <p:nvPr/>
        </p:nvSpPr>
        <p:spPr bwMode="auto">
          <a:xfrm>
            <a:off x="6663787" y="2127567"/>
            <a:ext cx="1683825" cy="7131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Project</a:t>
            </a:r>
          </a:p>
        </p:txBody>
      </p:sp>
      <p:cxnSp>
        <p:nvCxnSpPr>
          <p:cNvPr id="28" name="Straight Arrow Connector 13"/>
          <p:cNvCxnSpPr>
            <a:cxnSpLocks noChangeShapeType="1"/>
          </p:cNvCxnSpPr>
          <p:nvPr/>
        </p:nvCxnSpPr>
        <p:spPr bwMode="auto">
          <a:xfrm flipH="1" flipV="1">
            <a:off x="7505699" y="2922510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13"/>
          <p:cNvCxnSpPr>
            <a:cxnSpLocks noChangeShapeType="1"/>
          </p:cNvCxnSpPr>
          <p:nvPr/>
        </p:nvCxnSpPr>
        <p:spPr bwMode="auto">
          <a:xfrm flipH="1" flipV="1">
            <a:off x="7504112" y="4525873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13"/>
          <p:cNvCxnSpPr>
            <a:cxnSpLocks noChangeShapeType="1"/>
          </p:cNvCxnSpPr>
          <p:nvPr/>
        </p:nvCxnSpPr>
        <p:spPr bwMode="auto">
          <a:xfrm flipH="1">
            <a:off x="1790700" y="4754871"/>
            <a:ext cx="1587" cy="365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3147950" y="1583375"/>
            <a:ext cx="0" cy="4721225"/>
          </a:xfrm>
          <a:prstGeom prst="line">
            <a:avLst/>
          </a:prstGeom>
          <a:solidFill>
            <a:srgbClr val="76A82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6079176" y="1583375"/>
            <a:ext cx="0" cy="4721225"/>
          </a:xfrm>
          <a:prstGeom prst="line">
            <a:avLst/>
          </a:prstGeom>
          <a:solidFill>
            <a:srgbClr val="76A82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874070" y="1582984"/>
            <a:ext cx="191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/>
              <a:t>Credit Support</a:t>
            </a:r>
            <a:endParaRPr lang="en-US" sz="2000" i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3615788" y="1582984"/>
            <a:ext cx="191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/>
              <a:t>Co-Investment</a:t>
            </a:r>
            <a:endParaRPr lang="en-US" sz="2000" i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6553200" y="1582984"/>
            <a:ext cx="191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/>
              <a:t>Warehousing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0092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5871969"/>
            <a:ext cx="3383110" cy="9902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4379" y="3780803"/>
            <a:ext cx="4628602" cy="27445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4379" y="1836958"/>
            <a:ext cx="4628602" cy="18276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Green Banks are already operating or in development around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68211" y="1922583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UK GIB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930767" y="1922583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Australia CEFC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68211" y="2795962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Japan GFO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930766" y="2795961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Malaysia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GTFS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68211" y="3880355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NY Green Bank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930766" y="3880358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CT Green Bank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68211" y="4753734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RI Infrastructure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Bank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930765" y="4761994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 CLEEN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Center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8210" y="5639529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HI Green Infrastructure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Authority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30765" y="5635372"/>
            <a:ext cx="2028093" cy="769571"/>
          </a:xfrm>
          <a:prstGeom prst="round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Montgomery County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, MD Green Bank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7434" y="1457712"/>
            <a:ext cx="29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Operating Green Banks</a:t>
            </a:r>
            <a:endParaRPr lang="en-US" b="1" u="sng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94195" y="2579621"/>
            <a:ext cx="29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National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194196" y="4951159"/>
            <a:ext cx="294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State/Local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1" y="1556659"/>
            <a:ext cx="311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Green Banks Or Similar in Development or Under Consideration</a:t>
            </a:r>
            <a:endParaRPr lang="en-US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5464879" y="2479989"/>
            <a:ext cx="3501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India (National)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Ontario, Canada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Washington, 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Maryland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Nevada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Colorado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Missouri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Pennsylvania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Vermont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Increasing recognition of Green Bank model by global institutions and experts</a:t>
            </a:r>
            <a:endParaRPr lang="en-US" i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2" y="3695899"/>
            <a:ext cx="2175611" cy="2982415"/>
          </a:xfrm>
          <a:prstGeom prst="rect">
            <a:avLst/>
          </a:prstGeom>
        </p:spPr>
      </p:pic>
      <p:pic>
        <p:nvPicPr>
          <p:cNvPr id="11" name="Picture 2" descr="https://pbs.twimg.com/profile_images/451392154842046464/1_klWH35_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25" y="4168491"/>
            <a:ext cx="1927509" cy="19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588" y="3736537"/>
            <a:ext cx="2074308" cy="287288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785" y="3736537"/>
            <a:ext cx="2199443" cy="28498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388115" y="3736537"/>
            <a:ext cx="2089520" cy="287288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401" y="1598168"/>
            <a:ext cx="8728364" cy="189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OECD Report on Green Banks released at Clean Energy Ministerial (CEM) event May 31, 2016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Felipe Calderon</a:t>
            </a:r>
            <a:r>
              <a:rPr lang="en-US" sz="2000" dirty="0" smtClean="0"/>
              <a:t> of Global Commission on the Economy and Climate includes Green Bank model in four-point climate plan in Financial Times June 28, 2016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816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CGC is the leading expert on Green Bank model &amp; institution formation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41296"/>
              </p:ext>
            </p:extLst>
          </p:nvPr>
        </p:nvGraphicFramePr>
        <p:xfrm>
          <a:off x="106878" y="1658176"/>
          <a:ext cx="4785756" cy="4405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5756" y="1658176"/>
            <a:ext cx="3901044" cy="484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CGC partners directly with governments and NGOs to study, design and implement tailored Green Banks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Helped design &amp; create 6 GBs, which have catalyzed over $1.5 billion in clean energy investment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CEO Reed </a:t>
            </a:r>
            <a:r>
              <a:rPr lang="en-US" sz="2000" dirty="0" err="1" smtClean="0"/>
              <a:t>Hundt</a:t>
            </a:r>
            <a:r>
              <a:rPr lang="en-US" sz="2000" dirty="0" smtClean="0"/>
              <a:t>, former chairman of U.S. FCC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Supported by major global foundations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312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all know the staggering global investment targets that must be reached to save the planet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2" y="1749070"/>
            <a:ext cx="8756681" cy="4022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7894" y="6413963"/>
            <a:ext cx="3731257" cy="256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098" rtlCol="0" anchor="ctr">
            <a:spAutoFit/>
          </a:bodyPr>
          <a:lstStyle/>
          <a:p>
            <a:pPr defTabSz="410730" latinLnBrk="1" hangingPunct="0"/>
            <a:r>
              <a:rPr lang="en-US" sz="1200" kern="0" dirty="0">
                <a:solidFill>
                  <a:srgbClr val="000000"/>
                </a:solidFill>
                <a:sym typeface="Helvetica Light"/>
              </a:rPr>
              <a:t>Source: International Energy Agency 2015</a:t>
            </a:r>
          </a:p>
        </p:txBody>
      </p:sp>
    </p:spTree>
    <p:extLst>
      <p:ext uri="{BB962C8B-B14F-4D97-AF65-F5344CB8AC3E}">
        <p14:creationId xmlns:p14="http://schemas.microsoft.com/office/powerpoint/2010/main" val="3569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it is up to each nation to find the investment capital it needs to meet local energy and climate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Earth_Globe.png (336×3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7" y="1937182"/>
            <a:ext cx="2721175" cy="27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87662" y="1606771"/>
            <a:ext cx="2609850" cy="3414393"/>
            <a:chOff x="5248275" y="2055812"/>
            <a:chExt cx="2609850" cy="34143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275" y="2055812"/>
              <a:ext cx="2609850" cy="1714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8275" y="3765230"/>
              <a:ext cx="2562225" cy="1704975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 bwMode="auto">
          <a:xfrm>
            <a:off x="4092201" y="2547790"/>
            <a:ext cx="1140031" cy="1532354"/>
          </a:xfrm>
          <a:prstGeom prst="rightArrow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NDCs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330" y="5197329"/>
            <a:ext cx="7873340" cy="830997"/>
          </a:xfrm>
          <a:prstGeom prst="rect">
            <a:avLst/>
          </a:prstGeom>
          <a:solidFill>
            <a:srgbClr val="4B7B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How to find foreign and domestic capital that produces clean AND affordable power?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Green Banks can be the dedicated entities needed to attract and deploy that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98475" y="2327975"/>
            <a:ext cx="2770496" cy="766152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Multiple </a:t>
            </a:r>
          </a:p>
          <a:p>
            <a:pPr algn="ctr" defTabSz="457200"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Finance Tools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92524" y="3094127"/>
            <a:ext cx="2758952" cy="17291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Loans</a:t>
            </a:r>
          </a:p>
          <a:p>
            <a:pPr marL="285750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Credit Enhancement</a:t>
            </a:r>
          </a:p>
          <a:p>
            <a:pPr marL="285750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Warehousing &amp; Securitization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2150" y="2837326"/>
            <a:ext cx="2770496" cy="766152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Innovative</a:t>
            </a:r>
          </a:p>
          <a:p>
            <a:pPr algn="ctr" defTabSz="457200"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Mechanisms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2150" y="3603478"/>
            <a:ext cx="2758952" cy="17291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PACE/Local Improvement Charges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On-Bill Recovery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ESA’s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1304" y="2837326"/>
            <a:ext cx="2770496" cy="766152"/>
          </a:xfrm>
          <a:prstGeom prst="rect">
            <a:avLst/>
          </a:prstGeom>
          <a:solidFill>
            <a:srgbClr val="4B7B27"/>
          </a:solidFill>
          <a:ln>
            <a:noFill/>
          </a:ln>
          <a:effectLst/>
          <a:extLst/>
        </p:spPr>
        <p:txBody>
          <a:bodyPr anchor="ctr"/>
          <a:lstStyle/>
          <a:p>
            <a:pPr algn="ctr" defTabSz="457200"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Market Development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1304" y="3603478"/>
            <a:ext cx="2758952" cy="17291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square"/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Contractor Training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Info Transparency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Standardization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Demand Aggregation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661139" y="5688097"/>
            <a:ext cx="3821723" cy="8777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rgbClr val="4B7B27"/>
                </a:solidFill>
                <a:effectLst/>
                <a:latin typeface="+mj-lt"/>
              </a:rPr>
              <a:t>Efficient &amp; Rapid Market Growth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4021016" y="4866262"/>
            <a:ext cx="1101969" cy="69458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flipV="1">
            <a:off x="1289540" y="5433763"/>
            <a:ext cx="1172307" cy="953965"/>
          </a:xfrm>
          <a:prstGeom prst="bentArrow">
            <a:avLst>
              <a:gd name="adj1" fmla="val 3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flipH="1" flipV="1">
            <a:off x="6682153" y="5433763"/>
            <a:ext cx="1172307" cy="953965"/>
          </a:xfrm>
          <a:prstGeom prst="bentArrow">
            <a:avLst>
              <a:gd name="adj1" fmla="val 35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253" y="1459744"/>
            <a:ext cx="848549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</a:t>
            </a:r>
            <a:r>
              <a:rPr lang="en-US" sz="2000" i="1" dirty="0" smtClean="0"/>
              <a:t>Green Bank </a:t>
            </a:r>
            <a:r>
              <a:rPr lang="en-US" sz="2000" i="1" dirty="0"/>
              <a:t>is a </a:t>
            </a:r>
            <a:r>
              <a:rPr lang="en-US" sz="2000" i="1" dirty="0" smtClean="0"/>
              <a:t>financing </a:t>
            </a:r>
            <a:r>
              <a:rPr lang="en-US" sz="2000" i="1" dirty="0"/>
              <a:t>authority that </a:t>
            </a:r>
            <a:r>
              <a:rPr lang="en-US" sz="2000" i="1" dirty="0" smtClean="0"/>
              <a:t>uses limited public resources to leverage more private investment to produce affordable clean energy.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293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Green Banks? Because of importance of dedicated </a:t>
            </a:r>
            <a:r>
              <a:rPr lang="en-US" dirty="0" smtClean="0"/>
              <a:t>local institutions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37834"/>
              </p:ext>
            </p:extLst>
          </p:nvPr>
        </p:nvGraphicFramePr>
        <p:xfrm>
          <a:off x="290513" y="1646238"/>
          <a:ext cx="85629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Operating Green Banks have already driven </a:t>
            </a:r>
            <a:r>
              <a:rPr lang="en-US" dirty="0" smtClean="0"/>
              <a:t>USD $22B investment</a:t>
            </a:r>
            <a:r>
              <a:rPr lang="en-US" dirty="0"/>
              <a:t>, </a:t>
            </a:r>
            <a:r>
              <a:rPr lang="en-US" dirty="0" smtClean="0"/>
              <a:t>proven the model works</a:t>
            </a:r>
            <a:endParaRPr lang="en-US" dirty="0"/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8" y="1685956"/>
            <a:ext cx="7993364" cy="3976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86399" y="2694486"/>
            <a:ext cx="2302691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UK Green Investment Bank </a:t>
            </a:r>
            <a:endParaRPr lang="en-US" sz="1200" i="1" dirty="0">
              <a:solidFill>
                <a:schemeClr val="tx2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4868" y="3270985"/>
            <a:ext cx="2813591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Japan Green Finance Organization</a:t>
            </a:r>
            <a:endParaRPr lang="en-US" sz="1200" i="1" dirty="0">
              <a:solidFill>
                <a:schemeClr val="tx2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2300" y="3847484"/>
            <a:ext cx="1839824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GreenTech</a:t>
            </a:r>
            <a:r>
              <a:rPr lang="en-US" sz="1200" i="1" dirty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Malaysia</a:t>
            </a:r>
            <a:endParaRPr lang="en-US" sz="1200" i="1" dirty="0">
              <a:solidFill>
                <a:schemeClr val="tx2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9191" y="2955352"/>
            <a:ext cx="1458334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CT Green Bank</a:t>
            </a:r>
            <a:endParaRPr lang="en-US" sz="1200" i="1" dirty="0">
              <a:solidFill>
                <a:schemeClr val="tx2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0198" y="3509350"/>
            <a:ext cx="1493807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NY Green Bank</a:t>
            </a:r>
            <a:endParaRPr lang="en-US" sz="1200" i="1" dirty="0">
              <a:solidFill>
                <a:schemeClr val="tx2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22310" y="4423982"/>
            <a:ext cx="2950190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rPr>
              <a:t>Clean Energy Finance Corporation</a:t>
            </a:r>
            <a:endParaRPr lang="en-US" sz="1200" i="1" dirty="0">
              <a:solidFill>
                <a:schemeClr val="tx2"/>
              </a:solidFill>
              <a:latin typeface="Georgia" panose="02040502050405020303" pitchFamily="18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8488" y="6341108"/>
            <a:ext cx="568027" cy="245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algn="ctr" defTabSz="410730" latinLnBrk="1" hangingPunct="0"/>
            <a:fld id="{2E6929AD-6177-D547-BD9E-9C49819525F6}" type="slidenum">
              <a:rPr lang="en-US" sz="1100" kern="0">
                <a:solidFill>
                  <a:srgbClr val="FFFFFF">
                    <a:lumMod val="50000"/>
                  </a:srgbClr>
                </a:solidFill>
                <a:latin typeface="Trebuchet MS"/>
                <a:ea typeface="Helvetica Light"/>
                <a:cs typeface="Trebuchet MS"/>
                <a:sym typeface="Helvetica Light"/>
              </a:rPr>
              <a:pPr algn="ctr" defTabSz="410730" latinLnBrk="1" hangingPunct="0"/>
              <a:t>7</a:t>
            </a:fld>
            <a:endParaRPr lang="en-US" sz="1100" kern="0" dirty="0">
              <a:solidFill>
                <a:srgbClr val="FFFFFF">
                  <a:lumMod val="50000"/>
                </a:srgbClr>
              </a:solidFill>
              <a:latin typeface="Trebuchet MS"/>
              <a:ea typeface="Helvetica Light"/>
              <a:cs typeface="Trebuchet MS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866" y="4837794"/>
            <a:ext cx="39210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Leverage ratios </a:t>
            </a:r>
            <a:r>
              <a:rPr lang="en-US" sz="2200" b="1" dirty="0" smtClean="0">
                <a:solidFill>
                  <a:srgbClr val="1A3360"/>
                </a:solidFill>
                <a:latin typeface="Georgia" panose="02040502050405020303" pitchFamily="18" charset="0"/>
              </a:rPr>
              <a:t>3x, 4x</a:t>
            </a:r>
            <a:r>
              <a:rPr lang="is-IS" sz="2200" b="1" dirty="0" smtClean="0">
                <a:solidFill>
                  <a:srgbClr val="1A3360"/>
                </a:solidFill>
                <a:latin typeface="Georgia" panose="02040502050405020303" pitchFamily="18" charset="0"/>
              </a:rPr>
              <a:t>…11x for certain investments</a:t>
            </a:r>
            <a:endParaRPr lang="en-US" sz="2200" dirty="0">
              <a:solidFill>
                <a:srgbClr val="1A33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432" y="1461628"/>
            <a:ext cx="454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USD 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6.3 billion</a:t>
            </a:r>
            <a:r>
              <a:rPr lang="en-US" sz="3200" b="1" dirty="0">
                <a:solidFill>
                  <a:srgbClr val="008000"/>
                </a:solidFill>
                <a:latin typeface="Georgia" panose="02040502050405020303" pitchFamily="18" charset="0"/>
              </a:rPr>
              <a:t> </a:t>
            </a:r>
            <a:r>
              <a:rPr lang="en-US" sz="2200" b="1" dirty="0">
                <a:solidFill>
                  <a:srgbClr val="1A3360"/>
                </a:solidFill>
                <a:latin typeface="Georgia" panose="02040502050405020303" pitchFamily="18" charset="0"/>
              </a:rPr>
              <a:t>in capital </a:t>
            </a:r>
            <a:r>
              <a:rPr lang="en-US" sz="2200" b="1" dirty="0" smtClean="0">
                <a:solidFill>
                  <a:srgbClr val="1A3360"/>
                </a:solidFill>
                <a:latin typeface="Georgia" panose="02040502050405020303" pitchFamily="18" charset="0"/>
              </a:rPr>
              <a:t>committed or invested</a:t>
            </a:r>
            <a:endParaRPr lang="en-US" sz="2200" dirty="0">
              <a:solidFill>
                <a:srgbClr val="1A33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29" y="3962826"/>
            <a:ext cx="45400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USD 22 billion</a:t>
            </a:r>
            <a:r>
              <a:rPr lang="en-US" sz="3200" b="1" dirty="0" smtClean="0">
                <a:solidFill>
                  <a:srgbClr val="1A33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200" b="1" dirty="0" smtClean="0">
                <a:solidFill>
                  <a:srgbClr val="1A3360"/>
                </a:solidFill>
                <a:latin typeface="Georgia" panose="02040502050405020303" pitchFamily="18" charset="0"/>
              </a:rPr>
              <a:t>total capital mobilized for clean energy projects</a:t>
            </a:r>
            <a:endParaRPr lang="en-US" sz="2200" dirty="0">
              <a:solidFill>
                <a:srgbClr val="1A33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299" y="5936109"/>
            <a:ext cx="353060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+mn-ea"/>
                <a:cs typeface="Georgia"/>
                <a:sym typeface="Helvetica Light"/>
              </a:rPr>
              <a:t>Source:</a:t>
            </a:r>
            <a:r>
              <a:rPr kumimoji="0" lang="en-US" sz="14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+mn-ea"/>
                <a:cs typeface="Georgia"/>
                <a:sym typeface="Helvetica Light"/>
              </a:rPr>
              <a:t> NRDC and CGC calculation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+mn-ea"/>
              <a:cs typeface="Georgia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97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And now Green Bank interest is growing, including in emerging markets</a:t>
            </a:r>
            <a:endParaRPr lang="en-US" i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-296" b="9996"/>
          <a:stretch/>
        </p:blipFill>
        <p:spPr>
          <a:xfrm>
            <a:off x="278659" y="1646936"/>
            <a:ext cx="4241826" cy="2787410"/>
          </a:xfrm>
          <a:prstGeom prst="rect">
            <a:avLst/>
          </a:prstGeom>
          <a:ln w="12700">
            <a:solidFill>
              <a:srgbClr val="F0F0F0">
                <a:lumMod val="10000"/>
              </a:srgb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33" y="1539025"/>
            <a:ext cx="3859281" cy="1899633"/>
          </a:xfrm>
          <a:prstGeom prst="rect">
            <a:avLst/>
          </a:prstGeom>
          <a:ln w="12700">
            <a:solidFill>
              <a:srgbClr val="F0F0F0">
                <a:lumMod val="10000"/>
              </a:srgb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463" y="3648852"/>
            <a:ext cx="3767139" cy="277506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F0F0F0">
                <a:lumMod val="10000"/>
              </a:srgbClr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82107" y="5950644"/>
            <a:ext cx="2378594" cy="86303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8358" t="8957" r="29580" b="44836"/>
          <a:stretch/>
        </p:blipFill>
        <p:spPr>
          <a:xfrm>
            <a:off x="772405" y="4611894"/>
            <a:ext cx="3305041" cy="2042242"/>
          </a:xfrm>
          <a:prstGeom prst="rect">
            <a:avLst/>
          </a:prstGeom>
          <a:ln w="12700">
            <a:solidFill>
              <a:srgbClr val="F0F0F0">
                <a:lumMod val="1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4143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Network of National GBs can use range of capital sources for locally-determined investment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60C-7DA1-4B25-84B3-A9E931FFAD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82107" y="5950644"/>
            <a:ext cx="2378594" cy="86303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8656" y="1596777"/>
            <a:ext cx="7906689" cy="5124698"/>
            <a:chOff x="491843" y="1101160"/>
            <a:chExt cx="8543002" cy="5614832"/>
          </a:xfrm>
        </p:grpSpPr>
        <p:sp>
          <p:nvSpPr>
            <p:cNvPr id="5" name="Rounded Rectangle 4"/>
            <p:cNvSpPr/>
            <p:nvPr/>
          </p:nvSpPr>
          <p:spPr>
            <a:xfrm rot="16200000">
              <a:off x="2997780" y="1588080"/>
              <a:ext cx="3148440" cy="710738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DEVELOPING NATION</a:t>
              </a:r>
              <a:endParaRPr lang="en-US" sz="28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535637" y="4104416"/>
              <a:ext cx="3158836" cy="831273"/>
            </a:xfrm>
            <a:prstGeom prst="roundRect">
              <a:avLst/>
            </a:prstGeom>
            <a:solidFill>
              <a:srgbClr val="4B7B27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National Green Bank</a:t>
              </a:r>
              <a:endParaRPr lang="en-US" sz="24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48348" y="4073244"/>
              <a:ext cx="1350818" cy="89361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National </a:t>
              </a:r>
              <a:r>
                <a:rPr lang="en-US" dirty="0" err="1" smtClean="0">
                  <a:solidFill>
                    <a:prstClr val="white"/>
                  </a:solidFill>
                  <a:latin typeface="Georgia" panose="02040502050405020303" pitchFamily="18" charset="0"/>
                </a:rPr>
                <a:t>Govt</a:t>
              </a:r>
              <a:endParaRPr lang="en-US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699166" y="4520052"/>
              <a:ext cx="8364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348348" y="5679375"/>
              <a:ext cx="1350818" cy="893618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Local Domestic Lender</a:t>
              </a:r>
              <a:endParaRPr lang="en-US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87164" y="5543557"/>
              <a:ext cx="3274221" cy="10904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Georgia" panose="02040502050405020303" pitchFamily="18" charset="0"/>
                </a:rPr>
                <a:t>Clean Energy Projects</a:t>
              </a:r>
              <a:endParaRPr lang="en-US" dirty="0">
                <a:solidFill>
                  <a:prstClr val="black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16323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06531" y="6113816"/>
              <a:ext cx="8806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491843" y="2317288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Development Finance Institutions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(</a:t>
              </a:r>
              <a:r>
                <a:rPr lang="en-US" dirty="0" err="1" smtClean="0">
                  <a:solidFill>
                    <a:prstClr val="white"/>
                  </a:solidFill>
                  <a:latin typeface="Georgia" panose="02040502050405020303" pitchFamily="18" charset="0"/>
                </a:rPr>
                <a:t>e.g</a:t>
              </a:r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 IDB)</a:t>
              </a:r>
              <a:endParaRPr lang="en-US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00610" y="1101160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Foreign Institutional Investors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(e.g. Pensions</a:t>
              </a:r>
              <a:r>
                <a:rPr lang="en-US" dirty="0">
                  <a:solidFill>
                    <a:prstClr val="white"/>
                  </a:solidFill>
                  <a:latin typeface="Georgia" panose="02040502050405020303" pitchFamily="18" charset="0"/>
                </a:rPr>
                <a:t>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09781" y="1101160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Environmental Funds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(e.g. GCF)</a:t>
              </a:r>
              <a:endParaRPr lang="en-US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3" idx="2"/>
            </p:cNvCxnSpPr>
            <p:nvPr/>
          </p:nvCxnSpPr>
          <p:spPr>
            <a:xfrm>
              <a:off x="1776852" y="3262860"/>
              <a:ext cx="4039471" cy="7934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2"/>
            </p:cNvCxnSpPr>
            <p:nvPr/>
          </p:nvCxnSpPr>
          <p:spPr>
            <a:xfrm>
              <a:off x="6085619" y="2046732"/>
              <a:ext cx="29435" cy="19605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2"/>
            </p:cNvCxnSpPr>
            <p:nvPr/>
          </p:nvCxnSpPr>
          <p:spPr>
            <a:xfrm>
              <a:off x="3294790" y="2046732"/>
              <a:ext cx="2709426" cy="19605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59509" y="2519895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5725" y="3294033"/>
              <a:ext cx="36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13388" y="3083919"/>
              <a:ext cx="567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3924" y="4035374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5956" y="5651246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64827" y="2317288"/>
              <a:ext cx="2570018" cy="94557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Green Bonds</a:t>
              </a:r>
              <a:endParaRPr lang="en-US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 flipH="1">
              <a:off x="6346623" y="3262860"/>
              <a:ext cx="1403213" cy="7725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04974" y="2515750"/>
              <a:ext cx="35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$</a:t>
              </a:r>
              <a:endParaRPr lang="en-US" sz="1600" b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535692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115054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412695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675560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938423" y="4966862"/>
              <a:ext cx="0" cy="5455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A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A82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A82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35244</TotalTime>
  <Words>762</Words>
  <Application>Microsoft Macintosh PowerPoint</Application>
  <PresentationFormat>On-screen Show (4:3)</PresentationFormat>
  <Paragraphs>167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Helvetica Light</vt:lpstr>
      <vt:lpstr>Trebuchet MS</vt:lpstr>
      <vt:lpstr>GBA 2</vt:lpstr>
      <vt:lpstr>Dedicated Green Banks To  Accelerate Climate Investment  &amp; Achieve NDCs</vt:lpstr>
      <vt:lpstr>CGC is the leading expert on Green Bank model &amp; institution formation</vt:lpstr>
      <vt:lpstr>We all know the staggering global investment targets that must be reached to save the planet</vt:lpstr>
      <vt:lpstr>And now it is up to each nation to find the investment capital it needs to meet local energy and climate needs</vt:lpstr>
      <vt:lpstr>National Green Banks can be the dedicated entities needed to attract and deploy that investment</vt:lpstr>
      <vt:lpstr>Why Green Banks? Because of importance of dedicated local institutions</vt:lpstr>
      <vt:lpstr>Operating Green Banks have already driven USD $22B investment, proven the model works</vt:lpstr>
      <vt:lpstr>And now Green Bank interest is growing, including in emerging markets</vt:lpstr>
      <vt:lpstr>Network of National GBs can use range of capital sources for locally-determined investment needs</vt:lpstr>
      <vt:lpstr>CGC &amp; partners have just described this idea in greater detail in our new paper</vt:lpstr>
      <vt:lpstr>And the New Green Bank Network, launched at COP21, is a new hub for Green Bank know-how</vt:lpstr>
      <vt:lpstr>CGC will work with any nation to develop and implement the Green Bank model</vt:lpstr>
      <vt:lpstr>Thank You &amp; Appendix</vt:lpstr>
      <vt:lpstr>National Green Banks can be the dedicated entities needed to attract and deploy that investment</vt:lpstr>
      <vt:lpstr>Green Banks use multiple structures to draw in more investment capital at better financing terms</vt:lpstr>
      <vt:lpstr>Many Green Banks are already operating or in development around the world</vt:lpstr>
      <vt:lpstr>Increasing recognition of Green Bank model by global institutions and experts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Clean Energy Markets Quickly with Green Bank Financing &amp; Market Development</dc:title>
  <dc:creator>Jeffrey Schub</dc:creator>
  <cp:lastModifiedBy>Lucila Serra</cp:lastModifiedBy>
  <cp:revision>215</cp:revision>
  <dcterms:created xsi:type="dcterms:W3CDTF">2016-01-07T23:32:02Z</dcterms:created>
  <dcterms:modified xsi:type="dcterms:W3CDTF">2016-11-15T15:07:36Z</dcterms:modified>
</cp:coreProperties>
</file>