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65" r:id="rId4"/>
    <p:sldId id="295" r:id="rId5"/>
    <p:sldId id="296" r:id="rId6"/>
    <p:sldId id="297" r:id="rId7"/>
    <p:sldId id="266" r:id="rId8"/>
    <p:sldId id="267" r:id="rId9"/>
    <p:sldId id="268" r:id="rId10"/>
    <p:sldId id="269" r:id="rId11"/>
    <p:sldId id="270" r:id="rId12"/>
    <p:sldId id="305" r:id="rId13"/>
    <p:sldId id="273" r:id="rId14"/>
    <p:sldId id="274" r:id="rId15"/>
    <p:sldId id="306" r:id="rId16"/>
    <p:sldId id="313" r:id="rId17"/>
    <p:sldId id="307" r:id="rId18"/>
    <p:sldId id="308" r:id="rId19"/>
    <p:sldId id="309" r:id="rId20"/>
    <p:sldId id="312" r:id="rId21"/>
    <p:sldId id="275" r:id="rId22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FF0066"/>
    <a:srgbClr val="AC146E"/>
    <a:srgbClr val="000000"/>
    <a:srgbClr val="EA5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99772" autoAdjust="0"/>
  </p:normalViewPr>
  <p:slideViewPr>
    <p:cSldViewPr>
      <p:cViewPr>
        <p:scale>
          <a:sx n="81" d="100"/>
          <a:sy n="81" d="100"/>
        </p:scale>
        <p:origin x="-1764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138324973883083E-2"/>
          <c:y val="5.074193277729086E-2"/>
          <c:w val="0.93172335005223383"/>
          <c:h val="0.80959425704475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  <c:pt idx="0">
                  <c:v>1990</c:v>
                </c:pt>
                <c:pt idx="1">
                  <c:v>2005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298</c:v>
                </c:pt>
                <c:pt idx="1">
                  <c:v>594</c:v>
                </c:pt>
                <c:pt idx="2">
                  <c:v>813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1990</c:v>
                </c:pt>
                <c:pt idx="1">
                  <c:v>2005</c:v>
                </c:pt>
                <c:pt idx="2">
                  <c:v>2020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 3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0"/>
                  <c:y val="0.184516119190148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  <c:pt idx="0">
                  <c:v>1990</c:v>
                </c:pt>
                <c:pt idx="1">
                  <c:v>2005</c:v>
                </c:pt>
                <c:pt idx="2">
                  <c:v>2020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569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848192"/>
        <c:axId val="37849728"/>
      </c:barChart>
      <c:catAx>
        <c:axId val="3784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ko-KR"/>
          </a:p>
        </c:txPr>
        <c:crossAx val="37849728"/>
        <c:crosses val="autoZero"/>
        <c:auto val="1"/>
        <c:lblAlgn val="ctr"/>
        <c:lblOffset val="100"/>
        <c:noMultiLvlLbl val="0"/>
      </c:catAx>
      <c:valAx>
        <c:axId val="3784972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7848192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>
          <a:lumMod val="65000"/>
          <a:lumOff val="35000"/>
        </a:schemeClr>
      </a:solidFill>
    </a:ln>
  </c:spPr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0.58144</cdr:x>
      <cdr:y>0.07846</cdr:y>
    </cdr:from>
    <cdr:to>
      <cdr:x>0.73981</cdr:x>
      <cdr:y>0.15944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79342" y="216024"/>
          <a:ext cx="648072" cy="2229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400" b="1" dirty="0" smtClean="0"/>
            <a:t>BAU</a:t>
          </a:r>
          <a:endParaRPr lang="ko-KR" altLang="en-US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839" y="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0EA8F-5A6C-4413-9FF3-1077C42478C6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839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A1702-5344-4D2F-8124-CE17ACEAC8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497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8BF7F-39BF-47F7-88C2-581787F94E7E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E5904-2552-4DD9-B787-E76908E18F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4252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93B36-9477-4E5C-AD8C-9ADF34C9774C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12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93B36-9477-4E5C-AD8C-9ADF34C9774C}" type="slidenum">
              <a:rPr lang="ko-KR" altLang="en-US" smtClean="0">
                <a:solidFill>
                  <a:prstClr val="black"/>
                </a:solidFill>
              </a:rPr>
              <a:pPr/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12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The KCRC's primary mission is to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93B36-9477-4E5C-AD8C-9ADF34C9774C}" type="slidenum">
              <a:rPr lang="ko-KR" altLang="en-US" smtClean="0">
                <a:solidFill>
                  <a:prstClr val="black"/>
                </a:solidFill>
              </a:rPr>
              <a:pPr/>
              <a:t>17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12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93B36-9477-4E5C-AD8C-9ADF34C9774C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12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C47-025B-4E4D-8E7E-046B0CB0418E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5339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C47-025B-4E4D-8E7E-046B0CB0418E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6062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C47-025B-4E4D-8E7E-046B0CB0418E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6396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                                              Technology</a:t>
            </a:r>
            <a:r>
              <a:rPr lang="en-US" altLang="ko-KR" baseline="0" dirty="0" smtClean="0"/>
              <a:t> Development</a:t>
            </a:r>
          </a:p>
          <a:p>
            <a:r>
              <a:rPr lang="en-US" altLang="ko-KR" baseline="0" dirty="0" smtClean="0">
                <a:solidFill>
                  <a:srgbClr val="FF0000"/>
                </a:solidFill>
              </a:rPr>
              <a:t>Commercialization  </a:t>
            </a:r>
            <a:r>
              <a:rPr lang="en-US" altLang="ko-KR" baseline="0" dirty="0" smtClean="0"/>
              <a:t>                     290 billion won (10%)            Environment Management &amp; Base Establishment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2 trillion 275 billion won (79%)     Conversion Technology Development                315 billion won (11%)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Proof of large scale capture   Integrated Research on Capture-Storage (60 </a:t>
            </a:r>
            <a:r>
              <a:rPr lang="en-US" altLang="ko-KR" baseline="0" dirty="0" err="1" smtClean="0"/>
              <a:t>bil</a:t>
            </a:r>
            <a:r>
              <a:rPr lang="en-US" altLang="ko-KR" baseline="0" dirty="0" smtClean="0"/>
              <a:t>. won)  Whole cycle environment management </a:t>
            </a:r>
          </a:p>
          <a:p>
            <a:r>
              <a:rPr lang="en-US" altLang="ko-KR" baseline="0" dirty="0" smtClean="0"/>
              <a:t>(1 trillion 460 billion won)                                                                                       (175 billion won)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Selection of Storage site &amp; proof of Storage     Development of key tech. for Capture  </a:t>
            </a:r>
          </a:p>
          <a:p>
            <a:r>
              <a:rPr lang="en-US" altLang="ko-KR" baseline="0" dirty="0" smtClean="0"/>
              <a:t>(815 billion won)                                            (130 billion won)</a:t>
            </a:r>
          </a:p>
          <a:p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ko-KR" altLang="en-US" baseline="0" dirty="0" smtClean="0">
                <a:solidFill>
                  <a:srgbClr val="FF0000"/>
                </a:solidFill>
              </a:rPr>
              <a:t>사회적</a:t>
            </a:r>
            <a:r>
              <a:rPr lang="en-US" altLang="ko-KR" baseline="0" dirty="0" smtClean="0">
                <a:solidFill>
                  <a:srgbClr val="FF0000"/>
                </a:solidFill>
              </a:rPr>
              <a:t>….</a:t>
            </a:r>
          </a:p>
          <a:p>
            <a:r>
              <a:rPr lang="en-US" altLang="ko-KR" baseline="0" dirty="0" smtClean="0"/>
              <a:t>Social accommodation capability enhancement, international cooperation and manpower cultivation</a:t>
            </a:r>
          </a:p>
          <a:p>
            <a:r>
              <a:rPr lang="en-US" altLang="ko-KR" baseline="0" dirty="0" smtClean="0"/>
              <a:t>(140 billion won) 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Civil participation: Proof of large scale capture (Government – 20%, Civil – 80%), Proof of large scale storage (Government - 60%, Civil – 40%)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C47-025B-4E4D-8E7E-046B0CB0418E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C47-025B-4E4D-8E7E-046B0CB0418E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                                                CCS R&amp;D Center</a:t>
            </a:r>
          </a:p>
          <a:p>
            <a:r>
              <a:rPr lang="en-US" altLang="ko-KR" dirty="0" smtClean="0"/>
              <a:t>                                         - Basic Original Research</a:t>
            </a:r>
            <a:r>
              <a:rPr lang="en-US" altLang="ko-KR" baseline="0" dirty="0" smtClean="0"/>
              <a:t> Network</a:t>
            </a:r>
          </a:p>
          <a:p>
            <a:r>
              <a:rPr lang="en-US" altLang="ko-KR" baseline="0" dirty="0" smtClean="0"/>
              <a:t>                                         - Technology Trend analysis &amp; Platform creation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                                                  Green Growth Committee</a:t>
            </a:r>
          </a:p>
          <a:p>
            <a:endParaRPr lang="en-US" altLang="ko-KR" baseline="0" dirty="0" smtClean="0"/>
          </a:p>
          <a:p>
            <a:pPr>
              <a:buFontTx/>
              <a:buChar char="-"/>
            </a:pPr>
            <a:r>
              <a:rPr lang="en-US" altLang="ko-KR" baseline="0" dirty="0" smtClean="0"/>
              <a:t> Industry Cooperation Group                          CCS Association                  CCS Environment Center</a:t>
            </a:r>
          </a:p>
          <a:p>
            <a:pPr>
              <a:buFontTx/>
              <a:buNone/>
            </a:pPr>
            <a:r>
              <a:rPr lang="en-US" altLang="ko-KR" baseline="0" dirty="0" smtClean="0"/>
              <a:t>- Commercialization &amp; Promotion of Industry        MKE                                 ME/MLTM</a:t>
            </a:r>
          </a:p>
          <a:p>
            <a:pPr>
              <a:buFontTx/>
              <a:buNone/>
            </a:pPr>
            <a:r>
              <a:rPr lang="en-US" altLang="ko-KR" baseline="0" dirty="0" smtClean="0"/>
              <a:t>                                                                                                              - Control, license and permission related matters</a:t>
            </a:r>
          </a:p>
          <a:p>
            <a:pPr>
              <a:buFontTx/>
              <a:buNone/>
            </a:pPr>
            <a:r>
              <a:rPr lang="en-US" altLang="ko-KR" baseline="0" dirty="0" smtClean="0"/>
              <a:t>                                                                                                              - Law and system related matters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03C47-025B-4E4D-8E7E-046B0CB0418E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93B36-9477-4E5C-AD8C-9ADF34C9774C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12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D567-E90A-4749-9BB7-1F4BD0ED14C1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858F-216D-45FB-97DB-5C675347E4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76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D567-E90A-4749-9BB7-1F4BD0ED14C1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858F-216D-45FB-97DB-5C675347E4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014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D567-E90A-4749-9BB7-1F4BD0ED14C1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858F-216D-45FB-97DB-5C675347E4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8024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AD70-98C0-42A4-9405-DDC2B546D76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686100" y="6521086"/>
            <a:ext cx="576064" cy="365125"/>
          </a:xfrm>
        </p:spPr>
        <p:txBody>
          <a:bodyPr/>
          <a:lstStyle>
            <a:lvl1pPr algn="r">
              <a:defRPr sz="1050" b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6DEF087E-D983-4FB4-AE23-0BB2860B8239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2222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15975" y="92075"/>
            <a:ext cx="8229600" cy="5619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052513"/>
            <a:ext cx="8229600" cy="5256212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725738" y="6524625"/>
            <a:ext cx="213360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5B035-6E11-40A4-8410-BBE1F439D335}" type="slidenum">
              <a:rPr lang="en-US" altLang="ko-KR"/>
              <a:pPr>
                <a:defRPr/>
              </a:pPr>
              <a:t>‹#›</a:t>
            </a:fld>
            <a:r>
              <a:rPr lang="en-US" altLang="ko-KR" dirty="0"/>
              <a:t>/47</a:t>
            </a:r>
          </a:p>
        </p:txBody>
      </p:sp>
    </p:spTree>
    <p:extLst>
      <p:ext uri="{BB962C8B-B14F-4D97-AF65-F5344CB8AC3E}">
        <p14:creationId xmlns:p14="http://schemas.microsoft.com/office/powerpoint/2010/main" val="1009248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AD70-98C0-42A4-9405-DDC2B546D76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2015-03-19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686100" y="6521086"/>
            <a:ext cx="576064" cy="365125"/>
          </a:xfrm>
        </p:spPr>
        <p:txBody>
          <a:bodyPr/>
          <a:lstStyle>
            <a:lvl1pPr algn="r">
              <a:defRPr sz="1050" b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6DEF087E-D983-4FB4-AE23-0BB2860B8239}" type="slidenum">
              <a:rPr lang="ko-KR" altLang="en-US" smtClean="0">
                <a:solidFill>
                  <a:prstClr val="black"/>
                </a:solidFill>
              </a:rPr>
              <a:pPr/>
              <a:t>‹#›</a:t>
            </a:fld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5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57258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D567-E90A-4749-9BB7-1F4BD0ED14C1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858F-216D-45FB-97DB-5C675347E4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824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D567-E90A-4749-9BB7-1F4BD0ED14C1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858F-216D-45FB-97DB-5C675347E4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074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D567-E90A-4749-9BB7-1F4BD0ED14C1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858F-216D-45FB-97DB-5C675347E4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6856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D567-E90A-4749-9BB7-1F4BD0ED14C1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858F-216D-45FB-97DB-5C675347E4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852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D567-E90A-4749-9BB7-1F4BD0ED14C1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858F-216D-45FB-97DB-5C675347E4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3876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D567-E90A-4749-9BB7-1F4BD0ED14C1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858F-216D-45FB-97DB-5C675347E4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4766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D567-E90A-4749-9BB7-1F4BD0ED14C1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858F-216D-45FB-97DB-5C675347E4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078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0D567-E90A-4749-9BB7-1F4BD0ED14C1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E858F-216D-45FB-97DB-5C675347E4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822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0D567-E90A-4749-9BB7-1F4BD0ED14C1}" type="datetimeFigureOut">
              <a:rPr lang="ko-KR" altLang="en-US" smtClean="0"/>
              <a:t>2015-03-19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E858F-216D-45FB-97DB-5C675347E4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499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Excel_Worksheet2.xlsx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36" y="5187987"/>
            <a:ext cx="1872000" cy="1512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pic>
        <p:nvPicPr>
          <p:cNvPr id="18" name="그림 17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4" b="6694"/>
          <a:stretch/>
        </p:blipFill>
        <p:spPr>
          <a:xfrm>
            <a:off x="184520" y="5229368"/>
            <a:ext cx="1872000" cy="151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pic>
        <p:nvPicPr>
          <p:cNvPr id="21" name="_x190775352" descr="EMB00001118bdfa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5072"/>
            <a:ext cx="1872000" cy="1512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16024" y="738570"/>
            <a:ext cx="8820472" cy="1754326"/>
          </a:xfr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dirty="0" smtClean="0">
                <a:solidFill>
                  <a:srgbClr val="990000"/>
                </a:solidFill>
                <a:latin typeface="Verdana" pitchFamily="34" charset="0"/>
                <a:ea typeface="나눔고딕 ExtraBold" pitchFamily="50" charset="-127"/>
              </a:rPr>
              <a:t>Korea CCS R&amp;D Strategy &amp; </a:t>
            </a:r>
            <a:br>
              <a:rPr lang="en-US" altLang="ko-KR" sz="3600" b="1" dirty="0" smtClean="0">
                <a:solidFill>
                  <a:srgbClr val="990000"/>
                </a:solidFill>
                <a:latin typeface="Verdana" pitchFamily="34" charset="0"/>
                <a:ea typeface="나눔고딕 ExtraBold" pitchFamily="50" charset="-127"/>
              </a:rPr>
            </a:br>
            <a:r>
              <a:rPr lang="en-US" altLang="ko-KR" sz="3600" b="1" dirty="0" smtClean="0">
                <a:solidFill>
                  <a:srgbClr val="990000"/>
                </a:solidFill>
                <a:latin typeface="Verdana" pitchFamily="34" charset="0"/>
                <a:ea typeface="나눔고딕 ExtraBold" pitchFamily="50" charset="-127"/>
              </a:rPr>
              <a:t>Korea CCS 2020 Project</a:t>
            </a:r>
            <a:endParaRPr lang="ko-KR" altLang="en-US" sz="3600" b="1" dirty="0">
              <a:solidFill>
                <a:srgbClr val="990000"/>
              </a:solidFill>
              <a:latin typeface="Verdana" pitchFamily="34" charset="0"/>
              <a:ea typeface="나눔고딕 ExtraBold" pitchFamily="50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985368"/>
            <a:ext cx="1253112" cy="65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4499992" y="3438474"/>
            <a:ext cx="4157339" cy="1125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Verdana" pitchFamily="34" charset="0"/>
                <a:ea typeface="나눔고딕 ExtraBold" pitchFamily="50" charset="-127"/>
              </a:rPr>
              <a:t>Dr. </a:t>
            </a:r>
            <a:r>
              <a:rPr lang="en-US" altLang="ko-KR" sz="2400" b="1" dirty="0" err="1" smtClean="0">
                <a:latin typeface="Verdana" pitchFamily="34" charset="0"/>
                <a:ea typeface="나눔고딕 ExtraBold" pitchFamily="50" charset="-127"/>
              </a:rPr>
              <a:t>Hwansoo</a:t>
            </a:r>
            <a:r>
              <a:rPr lang="en-US" altLang="ko-KR" sz="2400" b="1" dirty="0" smtClean="0">
                <a:latin typeface="Verdana" pitchFamily="34" charset="0"/>
                <a:ea typeface="나눔고딕 ExtraBold" pitchFamily="50" charset="-127"/>
              </a:rPr>
              <a:t> Chong</a:t>
            </a:r>
          </a:p>
          <a:p>
            <a:pPr>
              <a:lnSpc>
                <a:spcPct val="150000"/>
              </a:lnSpc>
            </a:pPr>
            <a:r>
              <a:rPr lang="en-US" altLang="ko-KR" sz="2400" b="1" dirty="0" smtClean="0">
                <a:latin typeface="Verdana" pitchFamily="34" charset="0"/>
                <a:ea typeface="나눔고딕 ExtraBold" pitchFamily="50" charset="-127"/>
              </a:rPr>
              <a:t>Korea CCS R&amp;D Center</a:t>
            </a:r>
            <a:endParaRPr lang="ko-KR" altLang="en-US" sz="2400" b="1" dirty="0">
              <a:latin typeface="Verdana" pitchFamily="34" charset="0"/>
              <a:ea typeface="나눔고딕 ExtraBold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2376264" cy="938724"/>
          </a:xfrm>
          <a:prstGeom prst="rect">
            <a:avLst/>
          </a:prstGeom>
        </p:spPr>
      </p:pic>
      <p:pic>
        <p:nvPicPr>
          <p:cNvPr id="19" name="그림 18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0" y="3645192"/>
            <a:ext cx="1872000" cy="151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pic>
        <p:nvPicPr>
          <p:cNvPr id="12" name="Picture 7" descr="C:\Users\kwkim\Dropbox\3차년도 분과워크샵 (12월)\without_notation_label_rev.jpg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499" y="3429168"/>
            <a:ext cx="2038445" cy="172802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Z:\Shinn_Desk\연구원 사업\14사업\[미래부] 장기분지 지중저장\[연구행정] 사업단\저장소 부지선정관련사진\1단계 3차년 부지선정 조사사진-장기3호공.jpg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184800"/>
            <a:ext cx="1872000" cy="1512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59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 anchor="ctr">
            <a:normAutofit/>
          </a:bodyPr>
          <a:lstStyle/>
          <a:p>
            <a:r>
              <a:rPr lang="en-US" altLang="ko-KR" sz="3600" b="1" dirty="0" smtClean="0">
                <a:solidFill>
                  <a:srgbClr val="99000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</a:rPr>
              <a:t>Role by the Ministry</a:t>
            </a:r>
            <a:endParaRPr lang="ko-KR" altLang="en-US" sz="3600" b="1" dirty="0">
              <a:solidFill>
                <a:srgbClr val="990000"/>
              </a:solidFill>
              <a:latin typeface="Arial" pitchFamily="34" charset="0"/>
              <a:ea typeface="나눔고딕 ExtraBold" pitchFamily="50" charset="-127"/>
              <a:cs typeface="Arial" pitchFamily="34" charset="0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23528" y="1052736"/>
            <a:ext cx="8505328" cy="54726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직사각형 29"/>
          <p:cNvSpPr/>
          <p:nvPr/>
        </p:nvSpPr>
        <p:spPr bwMode="auto">
          <a:xfrm>
            <a:off x="1562948" y="1124744"/>
            <a:ext cx="7329532" cy="1120271"/>
          </a:xfrm>
          <a:prstGeom prst="rect">
            <a:avLst/>
          </a:prstGeom>
          <a:noFill/>
          <a:ln>
            <a:noFill/>
            <a:tailEnd type="none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latinLnBrk="0">
              <a:buFont typeface="Arial" pitchFamily="34" charset="0"/>
              <a:buChar char="•"/>
              <a:defRPr/>
            </a:pPr>
            <a:r>
              <a:rPr lang="en-US" altLang="ko-KR" sz="1350" b="1" dirty="0" smtClean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(Capture) </a:t>
            </a:r>
            <a:r>
              <a:rPr lang="en-US" altLang="ko-KR" sz="1350" dirty="0" smtClean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Develop core technologies, demonstrate small scale projects less than 0.5MW</a:t>
            </a:r>
          </a:p>
          <a:p>
            <a:pPr marL="173038" indent="-173038" latinLnBrk="0">
              <a:buFont typeface="Arial" pitchFamily="34" charset="0"/>
              <a:buChar char="•"/>
              <a:defRPr/>
            </a:pPr>
            <a:r>
              <a:rPr lang="en-US" altLang="ko-KR" sz="1350" b="1" dirty="0" smtClean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(Storage) </a:t>
            </a:r>
            <a:r>
              <a:rPr lang="en-US" altLang="ko-KR" sz="1350" dirty="0" smtClean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Develop core technologies connected with capture, </a:t>
            </a:r>
            <a:r>
              <a:rPr lang="en-US" altLang="ko-KR" sz="1350" dirty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small scale </a:t>
            </a:r>
            <a:r>
              <a:rPr lang="en-US" altLang="ko-KR" sz="1350" dirty="0" smtClean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demonstration </a:t>
            </a:r>
          </a:p>
          <a:p>
            <a:pPr latinLnBrk="0">
              <a:defRPr/>
            </a:pPr>
            <a:r>
              <a:rPr lang="en-US" altLang="ko-KR" sz="1350" dirty="0" smtClean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    of less than 10,000 tons</a:t>
            </a:r>
          </a:p>
          <a:p>
            <a:pPr marL="173038" indent="-173038" latinLnBrk="0">
              <a:buFont typeface="Arial" pitchFamily="34" charset="0"/>
              <a:buChar char="•"/>
              <a:defRPr/>
            </a:pPr>
            <a:r>
              <a:rPr lang="en-US" altLang="ko-KR" sz="1350" b="1" dirty="0" smtClean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(Conversion) </a:t>
            </a:r>
            <a:r>
              <a:rPr lang="en-US" altLang="ko-KR" sz="1350" dirty="0" smtClean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Develop next-generation biological and chemical conversion technology</a:t>
            </a:r>
          </a:p>
        </p:txBody>
      </p:sp>
      <p:sp>
        <p:nvSpPr>
          <p:cNvPr id="31" name="직사각형 30"/>
          <p:cNvSpPr/>
          <p:nvPr/>
        </p:nvSpPr>
        <p:spPr bwMode="auto">
          <a:xfrm>
            <a:off x="1562948" y="2432061"/>
            <a:ext cx="7252608" cy="1376010"/>
          </a:xfrm>
          <a:prstGeom prst="rect">
            <a:avLst/>
          </a:prstGeom>
          <a:noFill/>
          <a:ln>
            <a:noFill/>
            <a:tailEnd type="none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latinLnBrk="0">
              <a:buFont typeface="Arial" pitchFamily="34" charset="0"/>
              <a:buChar char="•"/>
              <a:defRPr/>
            </a:pPr>
            <a:r>
              <a:rPr lang="en-US" altLang="ko-KR" sz="1350" b="1" dirty="0" smtClean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(Capture) </a:t>
            </a:r>
            <a:r>
              <a:rPr lang="en-US" altLang="ko-KR" sz="1350" dirty="0" smtClean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Develop core technologies aimed at commercialization, carry out </a:t>
            </a:r>
            <a:r>
              <a:rPr lang="en-US" altLang="ko-KR" sz="1350" dirty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medium to large scale demonstration </a:t>
            </a:r>
            <a:r>
              <a:rPr lang="en-US" altLang="ko-KR" sz="1350" dirty="0" smtClean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of over 0.5MW</a:t>
            </a:r>
          </a:p>
          <a:p>
            <a:pPr marL="173038" indent="-173038" latinLnBrk="0">
              <a:buFont typeface="Arial" pitchFamily="34" charset="0"/>
              <a:buChar char="•"/>
              <a:defRPr/>
            </a:pPr>
            <a:r>
              <a:rPr lang="en-US" altLang="ko-KR" sz="1350" b="1" dirty="0" smtClean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(Exploration) </a:t>
            </a:r>
            <a:r>
              <a:rPr lang="en-US" altLang="ko-KR" sz="1350" dirty="0" smtClean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Land and underground exploration, provide exploration data of the Ministries concerned through KNOC</a:t>
            </a:r>
          </a:p>
          <a:p>
            <a:pPr marL="173038" indent="-173038" latinLnBrk="0">
              <a:buFont typeface="Arial" pitchFamily="34" charset="0"/>
              <a:buChar char="•"/>
              <a:defRPr/>
            </a:pPr>
            <a:r>
              <a:rPr lang="en-US" altLang="ko-KR" sz="1350" b="1" dirty="0" smtClean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(Storage) </a:t>
            </a:r>
            <a:r>
              <a:rPr lang="en-US" altLang="ko-KR" sz="1350" dirty="0" smtClean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Develop core technologies for commercialization connected to capture, medium scale demonstration of over 10,000 tons</a:t>
            </a:r>
            <a:endParaRPr lang="ko-KR" altLang="en-US" sz="1350" dirty="0" smtClean="0">
              <a:solidFill>
                <a:schemeClr val="tx1"/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32" name="직사각형 31"/>
          <p:cNvSpPr/>
          <p:nvPr/>
        </p:nvSpPr>
        <p:spPr bwMode="auto">
          <a:xfrm>
            <a:off x="1562948" y="3837898"/>
            <a:ext cx="7257523" cy="1440160"/>
          </a:xfrm>
          <a:prstGeom prst="rect">
            <a:avLst/>
          </a:prstGeom>
          <a:noFill/>
          <a:ln>
            <a:noFill/>
            <a:tailEnd type="none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latinLnBrk="0">
              <a:buFont typeface="Arial" pitchFamily="34" charset="0"/>
              <a:buChar char="•"/>
              <a:defRPr/>
            </a:pPr>
            <a:r>
              <a:rPr lang="en-US" altLang="ko-KR" sz="1350" b="1" dirty="0" smtClean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(Capture) </a:t>
            </a:r>
            <a:r>
              <a:rPr lang="en-US" altLang="ko-KR" sz="1350" dirty="0" smtClean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Jointly participate in land and underground exploration and evaluation of other Ministries․ (Environmental protection DB establishment)</a:t>
            </a:r>
          </a:p>
          <a:p>
            <a:pPr marL="173038" indent="-173038" latinLnBrk="0">
              <a:buFont typeface="Arial" pitchFamily="34" charset="0"/>
              <a:buChar char="•"/>
              <a:defRPr/>
            </a:pPr>
            <a:r>
              <a:rPr lang="en-US" altLang="ko-KR" sz="1350" b="1" dirty="0" smtClean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(Conversion) </a:t>
            </a:r>
            <a:r>
              <a:rPr lang="en-US" altLang="ko-KR" sz="1350" dirty="0" smtClean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Fix CO</a:t>
            </a:r>
            <a:r>
              <a:rPr lang="en-US" altLang="ko-KR" sz="1350" baseline="-25000" dirty="0" smtClean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2</a:t>
            </a:r>
            <a:r>
              <a:rPr lang="en-US" altLang="ko-KR" sz="1350" dirty="0" smtClean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 emitted from environment facilities, fix CO</a:t>
            </a:r>
            <a:r>
              <a:rPr lang="en-US" altLang="ko-KR" sz="1350" baseline="-25000" dirty="0" smtClean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2</a:t>
            </a:r>
            <a:r>
              <a:rPr lang="en-US" altLang="ko-KR" sz="1350" dirty="0" smtClean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 using wastes</a:t>
            </a:r>
          </a:p>
          <a:p>
            <a:pPr marL="173038" indent="-173038" latinLnBrk="0">
              <a:buFont typeface="Arial" pitchFamily="34" charset="0"/>
              <a:buChar char="•"/>
              <a:defRPr/>
            </a:pPr>
            <a:r>
              <a:rPr lang="en-US" altLang="ko-KR" sz="1350" b="1" dirty="0" smtClean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(Storage) </a:t>
            </a:r>
            <a:r>
              <a:rPr lang="en-US" altLang="ko-KR" sz="1350" dirty="0" smtClean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Prevent</a:t>
            </a:r>
            <a:r>
              <a:rPr lang="ko-KR" altLang="en-US" sz="1350" dirty="0" smtClean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 </a:t>
            </a:r>
            <a:r>
              <a:rPr lang="en-US" altLang="ko-KR" sz="1350" dirty="0" smtClean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CO</a:t>
            </a:r>
            <a:r>
              <a:rPr lang="en-US" altLang="ko-KR" sz="1350" baseline="-25000" dirty="0" smtClean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2</a:t>
            </a:r>
            <a:r>
              <a:rPr lang="ko-KR" altLang="en-US" sz="1350" dirty="0" smtClean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 </a:t>
            </a:r>
            <a:r>
              <a:rPr lang="en-US" altLang="ko-KR" sz="1350" dirty="0" smtClean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leakage at the time of storing underground, develop monitoring and harmfulness evaluation technology and  demonstrate it (Joint implementation with MSIP &amp; MOTIE)</a:t>
            </a:r>
            <a:endParaRPr lang="ko-KR" altLang="en-US" sz="1350" b="1" dirty="0" smtClean="0">
              <a:solidFill>
                <a:schemeClr val="tx1"/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33" name="직사각형 32"/>
          <p:cNvSpPr/>
          <p:nvPr/>
        </p:nvSpPr>
        <p:spPr bwMode="auto">
          <a:xfrm>
            <a:off x="1562947" y="5326916"/>
            <a:ext cx="7257523" cy="1152128"/>
          </a:xfrm>
          <a:prstGeom prst="rect">
            <a:avLst/>
          </a:prstGeom>
          <a:noFill/>
          <a:ln>
            <a:noFill/>
            <a:tailEnd type="none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3038" indent="-173038" latinLnBrk="0">
              <a:buFont typeface="Arial" pitchFamily="34" charset="0"/>
              <a:buChar char="•"/>
              <a:defRPr/>
            </a:pPr>
            <a:r>
              <a:rPr lang="en-US" altLang="ko-KR" sz="1350" b="1" dirty="0" smtClean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(Exploration) </a:t>
            </a:r>
            <a:r>
              <a:rPr lang="en-US" altLang="ko-KR" sz="1350" dirty="0" smtClean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Carry out marine &amp; underground exploration and evaluation </a:t>
            </a:r>
          </a:p>
          <a:p>
            <a:pPr marL="173038" indent="-173038" latinLnBrk="0">
              <a:buFont typeface="Arial" pitchFamily="34" charset="0"/>
              <a:buChar char="•"/>
              <a:defRPr/>
            </a:pPr>
            <a:r>
              <a:rPr lang="en-US" altLang="ko-KR" sz="1350" b="1" dirty="0" smtClean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(Storage) </a:t>
            </a:r>
            <a:r>
              <a:rPr lang="en-US" altLang="ko-KR" sz="1350" dirty="0" smtClean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Prevent</a:t>
            </a:r>
            <a:r>
              <a:rPr lang="ko-KR" altLang="en-US" sz="1350" dirty="0" smtClean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 </a:t>
            </a:r>
            <a:r>
              <a:rPr lang="en-US" altLang="ko-KR" sz="1350" dirty="0" smtClean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CO</a:t>
            </a:r>
            <a:r>
              <a:rPr lang="en-US" altLang="ko-KR" sz="1350" baseline="-25000" dirty="0" smtClean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2</a:t>
            </a:r>
            <a:r>
              <a:rPr lang="ko-KR" altLang="en-US" sz="1350" dirty="0" smtClean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 </a:t>
            </a:r>
            <a:r>
              <a:rPr lang="en-US" altLang="ko-KR" sz="1350" dirty="0" smtClean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leakage at the time of storing at offshore underground, develop monitoring and harmfulness evaluation technology and demonstrate at offshore underground (Joint implementation with MOTIE)</a:t>
            </a:r>
            <a:endParaRPr lang="ko-KR" altLang="en-US" sz="1350" b="1" dirty="0" smtClean="0">
              <a:solidFill>
                <a:schemeClr val="tx1"/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259468"/>
            <a:ext cx="1109782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MSIP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7544" y="2575360"/>
            <a:ext cx="1109782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MOTIE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7544" y="4013272"/>
            <a:ext cx="1109782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ME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7544" y="5363924"/>
            <a:ext cx="1109782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MOF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770861" y="2348880"/>
            <a:ext cx="7673231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>
            <a:off x="770861" y="3837898"/>
            <a:ext cx="7673231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>
            <a:off x="770861" y="5301208"/>
            <a:ext cx="7673231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6DEF087E-D983-4FB4-AE23-0BB2860B823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/>
              <a:t>10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650866"/>
            <a:ext cx="14260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/>
              <a:t>(Ministry of Science, ICT and Future Planning)</a:t>
            </a:r>
            <a:endParaRPr lang="ko-KR" alt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323528" y="3068960"/>
            <a:ext cx="1426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/>
              <a:t>(Ministry of Trade, Industry &amp; Energy)</a:t>
            </a:r>
            <a:endParaRPr lang="ko-KR" alt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4581128"/>
            <a:ext cx="1426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/>
              <a:t>(Ministry of Environment)</a:t>
            </a:r>
            <a:endParaRPr lang="ko-KR" alt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452262" y="5755322"/>
            <a:ext cx="12394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 smtClean="0"/>
              <a:t>(Ministry of Oceans and Fisheries)</a:t>
            </a:r>
            <a:endParaRPr lang="ko-KR" altLang="en-US" sz="1000" dirty="0"/>
          </a:p>
        </p:txBody>
      </p:sp>
      <p:sp>
        <p:nvSpPr>
          <p:cNvPr id="4" name="직사각형 3"/>
          <p:cNvSpPr/>
          <p:nvPr/>
        </p:nvSpPr>
        <p:spPr>
          <a:xfrm>
            <a:off x="395536" y="1124744"/>
            <a:ext cx="8352928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아래쪽 화살표 5"/>
          <p:cNvSpPr/>
          <p:nvPr/>
        </p:nvSpPr>
        <p:spPr>
          <a:xfrm rot="19383842">
            <a:off x="280323" y="918094"/>
            <a:ext cx="360040" cy="48656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1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도넛 1"/>
          <p:cNvSpPr/>
          <p:nvPr/>
        </p:nvSpPr>
        <p:spPr>
          <a:xfrm>
            <a:off x="2675673" y="2190035"/>
            <a:ext cx="3235406" cy="2946733"/>
          </a:xfrm>
          <a:prstGeom prst="donut">
            <a:avLst>
              <a:gd name="adj" fmla="val 3885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669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67544" y="5373216"/>
            <a:ext cx="23042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(Nov 22 2010) </a:t>
            </a:r>
            <a:endParaRPr lang="ko-KR" altLang="en-US" sz="1200" b="1" dirty="0"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620857" y="1592630"/>
            <a:ext cx="179085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sz="1400" b="1" smtClean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(Dec 22 2011)</a:t>
            </a:r>
            <a:endParaRPr lang="en-US" altLang="ko-KR" sz="1400" b="1" dirty="0" smtClean="0">
              <a:solidFill>
                <a:schemeClr val="tx1"/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152" y="4950449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107504" y="218076"/>
            <a:ext cx="8856984" cy="994122"/>
          </a:xfrm>
        </p:spPr>
        <p:txBody>
          <a:bodyPr anchor="t">
            <a:noAutofit/>
          </a:bodyPr>
          <a:lstStyle/>
          <a:p>
            <a:r>
              <a:rPr lang="en-US" altLang="ko-KR" sz="3600" b="1" dirty="0" smtClean="0">
                <a:solidFill>
                  <a:srgbClr val="99000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</a:rPr>
              <a:t>Strategies &amp; Platform</a:t>
            </a:r>
            <a:endParaRPr lang="ko-KR" altLang="en-US" sz="3600" b="1" dirty="0">
              <a:solidFill>
                <a:srgbClr val="990000"/>
              </a:solidFill>
              <a:latin typeface="Arial" pitchFamily="34" charset="0"/>
              <a:ea typeface="나눔고딕 ExtraBold" pitchFamily="50" charset="-127"/>
              <a:cs typeface="Arial" pitchFamily="34" charset="0"/>
            </a:endParaRPr>
          </a:p>
        </p:txBody>
      </p:sp>
      <p:sp>
        <p:nvSpPr>
          <p:cNvPr id="9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948264" y="6448251"/>
            <a:ext cx="2133600" cy="365125"/>
          </a:xfrm>
        </p:spPr>
        <p:txBody>
          <a:bodyPr/>
          <a:lstStyle/>
          <a:p>
            <a:fld id="{6DEF087E-D983-4FB4-AE23-0BB2860B823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/>
              <a:t>11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691680" y="1268760"/>
            <a:ext cx="5004556" cy="4032448"/>
            <a:chOff x="2159732" y="1628800"/>
            <a:chExt cx="5004556" cy="4032448"/>
          </a:xfrm>
        </p:grpSpPr>
        <p:sp>
          <p:nvSpPr>
            <p:cNvPr id="12" name="타원 11"/>
            <p:cNvSpPr/>
            <p:nvPr/>
          </p:nvSpPr>
          <p:spPr>
            <a:xfrm>
              <a:off x="3923928" y="1628800"/>
              <a:ext cx="1584176" cy="1512168"/>
            </a:xfrm>
            <a:prstGeom prst="ellipse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/>
                <a:t>MSIP</a:t>
              </a:r>
              <a:r>
                <a:rPr lang="en-US" altLang="ko-KR" dirty="0"/>
                <a:t> </a:t>
              </a:r>
              <a:endParaRPr lang="en-US" altLang="ko-KR" dirty="0" smtClean="0"/>
            </a:p>
            <a:p>
              <a:pPr algn="ctr"/>
              <a:r>
                <a:rPr lang="en-US" altLang="ko-KR" sz="1400" dirty="0"/>
                <a:t>(</a:t>
              </a:r>
              <a:r>
                <a:rPr lang="en-US" altLang="ko-KR" sz="1400" dirty="0" smtClean="0"/>
                <a:t>CCS R&amp;D Center)</a:t>
              </a:r>
              <a:endParaRPr lang="en-US" altLang="ko-KR" sz="1600" dirty="0" smtClean="0"/>
            </a:p>
          </p:txBody>
        </p:sp>
        <p:sp>
          <p:nvSpPr>
            <p:cNvPr id="13" name="타원 12"/>
            <p:cNvSpPr/>
            <p:nvPr/>
          </p:nvSpPr>
          <p:spPr>
            <a:xfrm>
              <a:off x="5580112" y="4149080"/>
              <a:ext cx="1584176" cy="15121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59732" y="4148214"/>
              <a:ext cx="1584176" cy="151216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33740" y="3611627"/>
              <a:ext cx="22195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b="1" baseline="0" dirty="0" smtClean="0"/>
                <a:t>National CCS R&amp;D</a:t>
              </a:r>
            </a:p>
            <a:p>
              <a:pPr algn="ctr"/>
              <a:r>
                <a:rPr lang="en-US" altLang="ko-KR" b="1" dirty="0" smtClean="0"/>
                <a:t>Network</a:t>
              </a:r>
              <a:endParaRPr lang="ko-KR" altLang="en-US" b="1" baseline="0" dirty="0" smtClean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95165" y="4470211"/>
              <a:ext cx="15121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</a:rPr>
                <a:t>MOTIE</a:t>
              </a:r>
              <a:r>
                <a:rPr lang="en-US" altLang="ko-KR" dirty="0">
                  <a:solidFill>
                    <a:schemeClr val="bg1"/>
                  </a:solidFill>
                </a:rPr>
                <a:t> </a:t>
              </a:r>
              <a:endParaRPr lang="en-US" altLang="ko-KR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altLang="ko-KR" sz="1400" dirty="0">
                  <a:solidFill>
                    <a:schemeClr val="bg1"/>
                  </a:solidFill>
                </a:rPr>
                <a:t>(</a:t>
              </a:r>
              <a:r>
                <a:rPr lang="en-US" altLang="ko-KR" sz="1400" dirty="0" smtClean="0">
                  <a:solidFill>
                    <a:schemeClr val="bg1"/>
                  </a:solidFill>
                </a:rPr>
                <a:t>CCS</a:t>
              </a:r>
              <a:endParaRPr lang="en-US" altLang="ko-KR" sz="1400" baseline="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altLang="ko-KR" sz="1400" baseline="0" dirty="0" smtClean="0">
                  <a:solidFill>
                    <a:schemeClr val="bg1"/>
                  </a:solidFill>
                </a:rPr>
                <a:t>Association)</a:t>
              </a:r>
              <a:endParaRPr lang="ko-KR" altLang="en-US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16116" y="4398784"/>
              <a:ext cx="1512168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chemeClr val="bg1"/>
                  </a:solidFill>
                </a:rPr>
                <a:t>ME/MOF </a:t>
              </a:r>
              <a:r>
                <a:rPr lang="en-US" altLang="ko-KR" sz="1400" dirty="0" smtClean="0">
                  <a:solidFill>
                    <a:schemeClr val="bg1"/>
                  </a:solidFill>
                </a:rPr>
                <a:t>(CCS</a:t>
              </a:r>
              <a:endParaRPr lang="en-US" altLang="ko-KR" sz="1400" baseline="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altLang="ko-KR" sz="1400" baseline="0" dirty="0" smtClean="0">
                  <a:solidFill>
                    <a:schemeClr val="bg1"/>
                  </a:solidFill>
                </a:rPr>
                <a:t>Environment Center)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23528" y="5724545"/>
            <a:ext cx="4439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aseline="0" dirty="0" smtClean="0"/>
              <a:t>- Industry Cooperation Group</a:t>
            </a:r>
          </a:p>
          <a:p>
            <a:r>
              <a:rPr lang="en-US" altLang="ko-KR" sz="1600" baseline="0" dirty="0" smtClean="0"/>
              <a:t>- Commercialization &amp; Promotion of Industry</a:t>
            </a:r>
            <a:endParaRPr lang="ko-KR" altLang="en-US" sz="1600" baseline="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5511530" y="5404249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aseline="0" dirty="0" smtClean="0"/>
              <a:t>- Control, license and permission</a:t>
            </a:r>
          </a:p>
          <a:p>
            <a:r>
              <a:rPr lang="en-US" altLang="ko-KR" sz="1600" dirty="0"/>
              <a:t> </a:t>
            </a:r>
            <a:r>
              <a:rPr lang="en-US" altLang="ko-KR" sz="1600" baseline="0" dirty="0" smtClean="0"/>
              <a:t> related matters</a:t>
            </a:r>
          </a:p>
          <a:p>
            <a:pPr>
              <a:buFontTx/>
              <a:buNone/>
            </a:pPr>
            <a:r>
              <a:rPr lang="en-US" altLang="ko-KR" sz="1600" baseline="0" dirty="0" smtClean="0"/>
              <a:t>- Law and system related matters</a:t>
            </a:r>
            <a:endParaRPr lang="ko-KR" altLang="en-US" sz="16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511530" y="2190035"/>
            <a:ext cx="3593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-  Core Research</a:t>
            </a:r>
            <a:r>
              <a:rPr lang="en-US" altLang="ko-KR" sz="1600" baseline="0" dirty="0" smtClean="0"/>
              <a:t> &amp; Network</a:t>
            </a:r>
          </a:p>
          <a:p>
            <a:r>
              <a:rPr lang="en-US" altLang="ko-KR" sz="1600" baseline="0" dirty="0" smtClean="0"/>
              <a:t>-  Analyze technology trends &amp;</a:t>
            </a:r>
          </a:p>
          <a:p>
            <a:r>
              <a:rPr lang="en-US" altLang="ko-KR" sz="1600" dirty="0" smtClean="0"/>
              <a:t>   Play roles of CCS t</a:t>
            </a:r>
            <a:r>
              <a:rPr lang="en-US" altLang="ko-KR" sz="1600" baseline="0" dirty="0" smtClean="0"/>
              <a:t>hink-tank</a:t>
            </a:r>
          </a:p>
        </p:txBody>
      </p:sp>
      <p:pic>
        <p:nvPicPr>
          <p:cNvPr id="2051" name="Picture 3" descr="D:\조지현\KCRC\로고 &amp; 이미지 &amp; 이름표\Logos\english_sho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15" y="1388395"/>
            <a:ext cx="1458781" cy="63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아래쪽 화살표 21"/>
          <p:cNvSpPr/>
          <p:nvPr/>
        </p:nvSpPr>
        <p:spPr>
          <a:xfrm rot="2738471">
            <a:off x="6660655" y="1050550"/>
            <a:ext cx="360040" cy="48656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595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 l="1505" r="815" b="66909"/>
          <a:stretch>
            <a:fillRect/>
          </a:stretch>
        </p:blipFill>
        <p:spPr bwMode="auto">
          <a:xfrm>
            <a:off x="0" y="5341462"/>
            <a:ext cx="9144000" cy="154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29217" y="2348502"/>
            <a:ext cx="6485566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altLang="ko-KR" sz="3200" b="1" dirty="0" smtClean="0">
                <a:latin typeface="Verdana" pitchFamily="34" charset="0"/>
                <a:ea typeface="나눔고딕" pitchFamily="50" charset="-127"/>
              </a:rPr>
              <a:t>Korea CCS 2020 Project</a:t>
            </a:r>
            <a:endParaRPr lang="ko-KR" altLang="en-US" sz="3200" b="1" dirty="0">
              <a:latin typeface="Verdana" pitchFamily="34" charset="0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495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504" y="202630"/>
            <a:ext cx="9001000" cy="850106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solidFill>
                  <a:srgbClr val="99000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</a:rPr>
              <a:t>Overview</a:t>
            </a:r>
            <a:endParaRPr lang="ko-KR" altLang="en-US" dirty="0">
              <a:solidFill>
                <a:srgbClr val="990000"/>
              </a:solidFill>
              <a:latin typeface="Arial" pitchFamily="34" charset="0"/>
              <a:ea typeface="나눔고딕 ExtraBold" pitchFamily="50" charset="-127"/>
              <a:cs typeface="Arial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7010400" y="6484988"/>
            <a:ext cx="2133600" cy="365125"/>
          </a:xfrm>
        </p:spPr>
        <p:txBody>
          <a:bodyPr/>
          <a:lstStyle/>
          <a:p>
            <a:fld id="{6DEF087E-D983-4FB4-AE23-0BB2860B8239}" type="slidenum">
              <a:rPr lang="ko-KR" altLang="en-US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/>
              <a:t>13</a:t>
            </a:fld>
            <a:endParaRPr lang="ko-KR" alt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81924" y="4217020"/>
            <a:ext cx="8438491" cy="24523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endParaRPr lang="ko-KR" altLang="en-US" dirty="0">
              <a:solidFill>
                <a:schemeClr val="tx1"/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84837" y="1556792"/>
            <a:ext cx="8450757" cy="2035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dirty="0">
              <a:solidFill>
                <a:schemeClr val="tx1"/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395536" y="1072592"/>
            <a:ext cx="2304256" cy="486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altLang="ko-KR" sz="2000" b="1" spc="-1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Project  Overview</a:t>
            </a:r>
            <a:endParaRPr lang="ko-KR" altLang="en-US" sz="2000" b="1" spc="-100" dirty="0"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95594" y="1628800"/>
            <a:ext cx="8424878" cy="195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ko-KR" sz="16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(Period) Nov. 1, 2011~May 31, 2020 (Approx. 9 years)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ko-KR" sz="16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(Budget) Total</a:t>
            </a:r>
            <a:r>
              <a:rPr lang="ko-KR" altLang="en-US" sz="16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 </a:t>
            </a:r>
            <a:r>
              <a:rPr lang="en-US" altLang="ko-KR" sz="1600" dirty="0">
                <a:latin typeface="Arial" pitchFamily="34" charset="0"/>
                <a:ea typeface="나눔고딕" pitchFamily="50" charset="-127"/>
                <a:cs typeface="Arial" pitchFamily="34" charset="0"/>
              </a:rPr>
              <a:t>$151 </a:t>
            </a:r>
            <a:r>
              <a:rPr lang="en-US" altLang="ko-KR" sz="16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million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ko-KR" sz="16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(</a:t>
            </a:r>
            <a:r>
              <a:rPr lang="en-US" altLang="ko-KR" sz="1600" dirty="0">
                <a:latin typeface="Arial" pitchFamily="34" charset="0"/>
                <a:ea typeface="나눔고딕" pitchFamily="50" charset="-127"/>
                <a:cs typeface="Arial" pitchFamily="34" charset="0"/>
              </a:rPr>
              <a:t>Support </a:t>
            </a:r>
            <a:r>
              <a:rPr lang="en-US" altLang="ko-KR" sz="16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Tasks) 54 tasks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ko-KR" sz="16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(Participating Institutions) 39 institutions, universities and corporates including KIER, KRICT, KIST, Seoul National University, Korea University, </a:t>
            </a:r>
            <a:r>
              <a:rPr lang="en-US" altLang="ko-KR" sz="1600" dirty="0" err="1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Yonsei</a:t>
            </a:r>
            <a:r>
              <a:rPr lang="en-US" altLang="ko-KR" sz="16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 University, KAIST, Univ. of Texas, Univ. of California at Berkeley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ko-KR" sz="16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(Participants)</a:t>
            </a:r>
            <a:r>
              <a:rPr lang="ko-KR" altLang="en-US" sz="16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 </a:t>
            </a:r>
            <a:r>
              <a:rPr lang="en-US" altLang="ko-KR" sz="16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Approx. 650 researchers with master and doctorate degrees</a:t>
            </a:r>
            <a:endParaRPr lang="ko-KR" altLang="en-US" sz="1600" dirty="0"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389956" y="3731020"/>
            <a:ext cx="2309836" cy="486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altLang="ko-KR" sz="2000" b="1" spc="-1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Project  Objective</a:t>
            </a:r>
            <a:endParaRPr lang="ko-KR" altLang="en-US" sz="2000" b="1" spc="-100" dirty="0"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546301" y="4289028"/>
            <a:ext cx="82741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1600" b="1" dirty="0" smtClean="0">
                <a:solidFill>
                  <a:schemeClr val="tx2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Securing leading CCS technology in the world through the development of innovative original CCS technology</a:t>
            </a:r>
            <a:endParaRPr lang="en-US" altLang="ko-KR" sz="1600" b="1" dirty="0" smtClean="0">
              <a:latin typeface="Arial" pitchFamily="34" charset="0"/>
              <a:ea typeface="나눔고딕" pitchFamily="50" charset="-127"/>
              <a:cs typeface="Arial" pitchFamily="34" charset="0"/>
            </a:endParaRPr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ko-KR" sz="16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(Capture) Securing of more than 4 kinds of original technology for 3</a:t>
            </a:r>
            <a:r>
              <a:rPr lang="en-US" altLang="ko-KR" sz="1600" baseline="300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rd</a:t>
            </a:r>
            <a:r>
              <a:rPr lang="en-US" altLang="ko-KR" sz="16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-generation CO</a:t>
            </a:r>
            <a:r>
              <a:rPr lang="en-US" altLang="ko-KR" sz="1600" baseline="-250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2</a:t>
            </a:r>
            <a:r>
              <a:rPr lang="ko-KR" altLang="en-US" sz="16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 </a:t>
            </a:r>
            <a:r>
              <a:rPr lang="en-US" altLang="ko-KR" sz="16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capture within 30% of power generation cost increase rate (US$ 20/</a:t>
            </a:r>
            <a:r>
              <a:rPr lang="en-US" altLang="ko-KR" sz="1600" spc="-15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tCO</a:t>
            </a:r>
            <a:r>
              <a:rPr lang="en-US" altLang="ko-KR" sz="1600" spc="-150" baseline="-250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2</a:t>
            </a:r>
            <a:r>
              <a:rPr lang="en-US" altLang="ko-KR" sz="16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 level as of 2010) by 2020</a:t>
            </a:r>
            <a:endParaRPr lang="ko-KR" altLang="en-US" sz="1600" dirty="0">
              <a:latin typeface="Arial" pitchFamily="34" charset="0"/>
              <a:ea typeface="나눔고딕" pitchFamily="50" charset="-127"/>
              <a:cs typeface="Arial" pitchFamily="34" charset="0"/>
            </a:endParaRPr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ko-KR" sz="16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(Storage) Completion of CCS technology through the implementation of CO</a:t>
            </a:r>
            <a:r>
              <a:rPr lang="en-US" altLang="ko-KR" sz="1600" baseline="-250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2</a:t>
            </a:r>
            <a:r>
              <a:rPr lang="ko-KR" altLang="en-US" sz="16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 </a:t>
            </a:r>
            <a:r>
              <a:rPr lang="en-US" altLang="ko-KR" sz="16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capture-storage integration project</a:t>
            </a:r>
            <a:endParaRPr lang="ko-KR" altLang="en-US" sz="1600" dirty="0">
              <a:latin typeface="Arial" pitchFamily="34" charset="0"/>
              <a:ea typeface="나눔고딕" pitchFamily="50" charset="-127"/>
              <a:cs typeface="Arial" pitchFamily="34" charset="0"/>
            </a:endParaRPr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ko-KR" sz="16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(Conversion) Securing of more than 2 kinds of original technology for CO</a:t>
            </a:r>
            <a:r>
              <a:rPr lang="en-US" altLang="ko-KR" sz="1600" baseline="-250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2 </a:t>
            </a:r>
            <a:r>
              <a:rPr lang="en-US" altLang="ko-KR" sz="16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 conversion and use that are applicable to massive CO</a:t>
            </a:r>
            <a:r>
              <a:rPr lang="en-US" altLang="ko-KR" sz="1600" baseline="-250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2 </a:t>
            </a:r>
            <a:r>
              <a:rPr lang="en-US" altLang="ko-KR" sz="16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sequestration</a:t>
            </a:r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ko-KR" sz="16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(Base Creation) Establishment of Think-tank platform center through CCS base creation</a:t>
            </a:r>
            <a:endParaRPr lang="ko-KR" altLang="en-US" sz="1600" dirty="0"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42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88640"/>
            <a:ext cx="9180512" cy="85010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Roadmap for Technology Development</a:t>
            </a:r>
            <a:endParaRPr lang="ko-KR" altLang="en-US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6DEF087E-D983-4FB4-AE23-0BB2860B823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/>
              <a:t>14</a:t>
            </a:fld>
            <a:endParaRPr lang="ko-KR" altLang="en-US" dirty="0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7861638" y="3576772"/>
            <a:ext cx="1180855" cy="655086"/>
          </a:xfrm>
          <a:prstGeom prst="rect">
            <a:avLst/>
          </a:prstGeom>
          <a:solidFill>
            <a:srgbClr val="FFEFB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861638" y="4336302"/>
            <a:ext cx="1180855" cy="641181"/>
          </a:xfrm>
          <a:prstGeom prst="rect">
            <a:avLst/>
          </a:prstGeom>
          <a:solidFill>
            <a:srgbClr val="FFEFB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7861638" y="5101704"/>
            <a:ext cx="1180855" cy="637798"/>
          </a:xfrm>
          <a:prstGeom prst="rect">
            <a:avLst/>
          </a:prstGeom>
          <a:solidFill>
            <a:srgbClr val="FFEFB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19444" y="5101703"/>
            <a:ext cx="2098913" cy="637799"/>
          </a:xfrm>
          <a:prstGeom prst="rect">
            <a:avLst/>
          </a:prstGeom>
          <a:solidFill>
            <a:srgbClr val="E5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488417" y="5101703"/>
            <a:ext cx="2164406" cy="637799"/>
          </a:xfrm>
          <a:prstGeom prst="rect">
            <a:avLst/>
          </a:prstGeom>
          <a:solidFill>
            <a:srgbClr val="E5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93621" y="5084416"/>
            <a:ext cx="2189042" cy="655086"/>
          </a:xfrm>
          <a:prstGeom prst="rect">
            <a:avLst/>
          </a:prstGeom>
          <a:solidFill>
            <a:srgbClr val="E5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719444" y="4322398"/>
            <a:ext cx="2098913" cy="655086"/>
          </a:xfrm>
          <a:prstGeom prst="rect">
            <a:avLst/>
          </a:prstGeom>
          <a:solidFill>
            <a:srgbClr val="E5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488417" y="4345057"/>
            <a:ext cx="2164406" cy="655086"/>
          </a:xfrm>
          <a:prstGeom prst="rect">
            <a:avLst/>
          </a:prstGeom>
          <a:solidFill>
            <a:srgbClr val="E5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193621" y="4336302"/>
            <a:ext cx="2189042" cy="655086"/>
          </a:xfrm>
          <a:prstGeom prst="rect">
            <a:avLst/>
          </a:prstGeom>
          <a:solidFill>
            <a:srgbClr val="E5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723090" y="3576772"/>
            <a:ext cx="2095267" cy="655086"/>
          </a:xfrm>
          <a:prstGeom prst="rect">
            <a:avLst/>
          </a:prstGeom>
          <a:solidFill>
            <a:srgbClr val="E5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488417" y="3576773"/>
            <a:ext cx="2164406" cy="655086"/>
          </a:xfrm>
          <a:prstGeom prst="rect">
            <a:avLst/>
          </a:prstGeom>
          <a:solidFill>
            <a:srgbClr val="E5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202728" y="3576773"/>
            <a:ext cx="2189042" cy="655086"/>
          </a:xfrm>
          <a:prstGeom prst="rect">
            <a:avLst/>
          </a:prstGeom>
          <a:solidFill>
            <a:srgbClr val="E5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728672" y="2759927"/>
            <a:ext cx="2089685" cy="740292"/>
          </a:xfrm>
          <a:prstGeom prst="rect">
            <a:avLst/>
          </a:prstGeom>
          <a:solidFill>
            <a:srgbClr val="E5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478040" y="2751565"/>
            <a:ext cx="2189042" cy="740292"/>
          </a:xfrm>
          <a:prstGeom prst="rect">
            <a:avLst/>
          </a:prstGeom>
          <a:solidFill>
            <a:srgbClr val="E5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870602" y="2742600"/>
            <a:ext cx="1180855" cy="740292"/>
          </a:xfrm>
          <a:prstGeom prst="rect">
            <a:avLst/>
          </a:prstGeom>
          <a:solidFill>
            <a:srgbClr val="FFEFB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193621" y="2742600"/>
            <a:ext cx="2189042" cy="740292"/>
          </a:xfrm>
          <a:prstGeom prst="rect">
            <a:avLst/>
          </a:prstGeom>
          <a:solidFill>
            <a:srgbClr val="E5F3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686920" y="1693981"/>
            <a:ext cx="2131437" cy="9470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나눔고딕" pitchFamily="50" charset="-127"/>
                <a:cs typeface="Arial" pitchFamily="34" charset="0"/>
              </a:rPr>
              <a:t>Massive emission source pilot scale proof</a:t>
            </a:r>
          </a:p>
          <a:p>
            <a:pPr algn="ctr">
              <a:lnSpc>
                <a:spcPct val="80000"/>
              </a:lnSpc>
            </a:pPr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나눔고딕" pitchFamily="50" charset="-127"/>
                <a:cs typeface="Arial" pitchFamily="34" charset="0"/>
              </a:rPr>
              <a:t>(pilot development)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09442" y="1318433"/>
            <a:ext cx="1586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1</a:t>
            </a:r>
            <a:r>
              <a:rPr lang="en-US" altLang="ko-KR" sz="1400" baseline="3000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st</a:t>
            </a:r>
            <a:r>
              <a:rPr lang="en-US" altLang="ko-KR" sz="140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 Stage (‘11-’13)</a:t>
            </a:r>
            <a:endParaRPr lang="ko-KR" altLang="en-US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17765" y="1318433"/>
            <a:ext cx="1592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2</a:t>
            </a:r>
            <a:r>
              <a:rPr lang="en-US" altLang="ko-KR" sz="1400" baseline="3000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nd</a:t>
            </a:r>
            <a:r>
              <a:rPr lang="en-US" altLang="ko-KR" sz="140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 Stage(‘14-’16)</a:t>
            </a:r>
            <a:endParaRPr lang="ko-KR" altLang="en-US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0474" y="1318433"/>
            <a:ext cx="156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3</a:t>
            </a:r>
            <a:r>
              <a:rPr lang="en-US" altLang="ko-KR" sz="1400" baseline="3000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rd</a:t>
            </a:r>
            <a:r>
              <a:rPr lang="en-US" altLang="ko-KR" sz="140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 Stage(‘17-’19)</a:t>
            </a:r>
            <a:endParaRPr lang="ko-KR" altLang="en-US" sz="14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5869" y="274260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ko-KR" sz="1000" dirty="0" smtClean="0">
                <a:solidFill>
                  <a:schemeClr val="tx2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Proof of bench scale for more than 4 kinds of CO</a:t>
            </a:r>
            <a:r>
              <a:rPr lang="en-US" altLang="ko-KR" sz="1000" baseline="-25000" dirty="0" smtClean="0">
                <a:solidFill>
                  <a:schemeClr val="tx2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2 </a:t>
            </a:r>
            <a:r>
              <a:rPr lang="ko-KR" altLang="en-US" sz="1000" dirty="0" smtClean="0">
                <a:solidFill>
                  <a:schemeClr val="tx2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 </a:t>
            </a:r>
            <a:r>
              <a:rPr lang="en-US" altLang="ko-KR" sz="1000" dirty="0" smtClean="0">
                <a:solidFill>
                  <a:schemeClr val="tx2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capture technology</a:t>
            </a:r>
            <a:r>
              <a:rPr lang="ko-KR" altLang="en-US" sz="1000" dirty="0" smtClean="0">
                <a:solidFill>
                  <a:schemeClr val="tx2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 </a:t>
            </a:r>
            <a:r>
              <a:rPr lang="en-US" altLang="ko-KR" sz="1000" dirty="0" smtClean="0">
                <a:solidFill>
                  <a:schemeClr val="tx2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(1Nm</a:t>
            </a:r>
            <a:r>
              <a:rPr lang="en-US" altLang="ko-KR" sz="1000" baseline="30000" dirty="0" smtClean="0">
                <a:solidFill>
                  <a:schemeClr val="tx2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3</a:t>
            </a:r>
            <a:r>
              <a:rPr lang="en-US" altLang="ko-KR" sz="1000" dirty="0" smtClean="0">
                <a:solidFill>
                  <a:schemeClr val="tx2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/h scale)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ko-KR" sz="1000" dirty="0" smtClean="0">
                <a:solidFill>
                  <a:schemeClr val="tx2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Secure economic analysis data</a:t>
            </a:r>
            <a:endParaRPr lang="ko-KR" altLang="en-US" sz="1000" dirty="0">
              <a:solidFill>
                <a:schemeClr val="tx2"/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58117" y="274260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ko-KR" sz="1000" dirty="0" smtClean="0">
                <a:solidFill>
                  <a:schemeClr val="tx2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Proof of prototype for actual environment of CO</a:t>
            </a:r>
            <a:r>
              <a:rPr lang="en-US" altLang="ko-KR" sz="1000" baseline="-25000" dirty="0" smtClean="0">
                <a:solidFill>
                  <a:schemeClr val="tx2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2 </a:t>
            </a:r>
            <a:r>
              <a:rPr lang="ko-KR" altLang="en-US" sz="1000" dirty="0" smtClean="0">
                <a:solidFill>
                  <a:schemeClr val="tx2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 </a:t>
            </a:r>
            <a:r>
              <a:rPr lang="en-US" altLang="ko-KR" sz="1000" dirty="0" smtClean="0">
                <a:solidFill>
                  <a:schemeClr val="tx2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capture technology</a:t>
            </a:r>
          </a:p>
          <a:p>
            <a:pPr marL="182563" indent="-182563"/>
            <a:r>
              <a:rPr lang="en-US" altLang="ko-KR" sz="1000" dirty="0" smtClean="0">
                <a:solidFill>
                  <a:schemeClr val="tx2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     (100~2,000 Nm</a:t>
            </a:r>
            <a:r>
              <a:rPr lang="en-US" altLang="ko-KR" sz="1000" baseline="30000" dirty="0" smtClean="0">
                <a:solidFill>
                  <a:schemeClr val="tx2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3</a:t>
            </a:r>
            <a:r>
              <a:rPr lang="en-US" altLang="ko-KR" sz="1000" dirty="0" smtClean="0">
                <a:solidFill>
                  <a:schemeClr val="tx2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/h scale)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93621" y="2670592"/>
            <a:ext cx="22733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ko-KR" sz="1000" dirty="0" smtClean="0">
                <a:solidFill>
                  <a:schemeClr val="tx2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Proof of more than 4 kinds of innovative capture technology through new materials compounding and process modeling</a:t>
            </a:r>
            <a:endParaRPr lang="ko-KR" altLang="en-US" sz="1000" dirty="0">
              <a:solidFill>
                <a:schemeClr val="tx2"/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113501" y="2863114"/>
            <a:ext cx="1223934" cy="59322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Capture</a:t>
            </a:r>
            <a:endParaRPr lang="ko-KR" altLang="en-US" sz="1000" b="1" dirty="0">
              <a:solidFill>
                <a:schemeClr val="bg2">
                  <a:lumMod val="25000"/>
                </a:schemeClr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113501" y="3602774"/>
            <a:ext cx="1223934" cy="59322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Storage</a:t>
            </a:r>
            <a:endParaRPr lang="ko-KR" altLang="en-US" sz="1000" b="1" dirty="0">
              <a:solidFill>
                <a:schemeClr val="bg2">
                  <a:lumMod val="25000"/>
                </a:schemeClr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113501" y="4384604"/>
            <a:ext cx="1255020" cy="59322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Conversion</a:t>
            </a:r>
            <a:endParaRPr lang="ko-KR" altLang="en-US" sz="1000" b="1" dirty="0">
              <a:solidFill>
                <a:schemeClr val="bg2">
                  <a:lumMod val="25000"/>
                </a:schemeClr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15158" y="2807549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563" indent="-182563" algn="ctr"/>
            <a:r>
              <a:rPr lang="en-US" altLang="ko-KR" sz="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Develop more than </a:t>
            </a:r>
          </a:p>
          <a:p>
            <a:pPr marL="182563" indent="-182563" algn="ctr"/>
            <a:r>
              <a:rPr lang="en-US" altLang="ko-KR" sz="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4 kinds of CO</a:t>
            </a:r>
            <a:r>
              <a:rPr lang="en-US" altLang="ko-KR" sz="900" b="1" baseline="-25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2</a:t>
            </a:r>
            <a:r>
              <a:rPr lang="ko-KR" altLang="en-US" sz="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 </a:t>
            </a:r>
            <a:endParaRPr lang="en-US" altLang="ko-KR" sz="9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  <a:p>
            <a:pPr marL="182563" indent="-182563" algn="ctr"/>
            <a:r>
              <a:rPr lang="en-US" altLang="ko-KR" sz="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capture technology </a:t>
            </a:r>
          </a:p>
          <a:p>
            <a:pPr marL="182563" indent="-182563" algn="ctr"/>
            <a:r>
              <a:rPr lang="en-US" altLang="ko-KR" sz="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that can be licensed</a:t>
            </a:r>
            <a:endParaRPr lang="ko-KR" altLang="en-US" sz="9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31164" y="3668554"/>
            <a:ext cx="2154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ko-KR" sz="1000" dirty="0" smtClean="0">
                <a:solidFill>
                  <a:schemeClr val="tx2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Establish CO</a:t>
            </a:r>
            <a:r>
              <a:rPr lang="en-US" altLang="ko-KR" sz="1000" baseline="-25000" dirty="0" smtClean="0">
                <a:solidFill>
                  <a:schemeClr val="tx2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2</a:t>
            </a:r>
            <a:r>
              <a:rPr lang="en-US" altLang="ko-KR" sz="1000" dirty="0" smtClean="0">
                <a:solidFill>
                  <a:schemeClr val="tx2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 injection &amp; operation technology</a:t>
            </a:r>
            <a:endParaRPr lang="ko-KR" altLang="en-US" sz="1000" dirty="0">
              <a:solidFill>
                <a:schemeClr val="tx2"/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58118" y="3668554"/>
            <a:ext cx="2160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ko-KR" sz="1000" dirty="0" smtClean="0">
                <a:solidFill>
                  <a:schemeClr val="tx2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Establish management technology after CO</a:t>
            </a:r>
            <a:r>
              <a:rPr lang="en-US" altLang="ko-KR" sz="1000" baseline="-25000" dirty="0" smtClean="0">
                <a:solidFill>
                  <a:schemeClr val="tx2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2</a:t>
            </a:r>
            <a:r>
              <a:rPr lang="en-US" altLang="ko-KR" sz="1000" dirty="0" smtClean="0">
                <a:solidFill>
                  <a:schemeClr val="tx2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 injection</a:t>
            </a:r>
            <a:endParaRPr lang="ko-KR" altLang="en-US" sz="1000" dirty="0">
              <a:solidFill>
                <a:schemeClr val="tx2"/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52550" y="3668554"/>
            <a:ext cx="2273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ko-KR" sz="1000" dirty="0" smtClean="0">
                <a:solidFill>
                  <a:schemeClr val="tx2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Establish design &amp; engineering technology before CO</a:t>
            </a:r>
            <a:r>
              <a:rPr lang="en-US" altLang="ko-KR" sz="1000" baseline="-25000" dirty="0" smtClean="0">
                <a:solidFill>
                  <a:schemeClr val="tx2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2</a:t>
            </a:r>
            <a:r>
              <a:rPr lang="en-US" altLang="ko-KR" sz="1000" dirty="0" smtClean="0">
                <a:solidFill>
                  <a:schemeClr val="tx2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 injection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83452" y="3534675"/>
            <a:ext cx="133722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563" indent="-182563" algn="ctr"/>
            <a:r>
              <a:rPr lang="en-US" altLang="ko-KR" sz="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Proof of CO</a:t>
            </a:r>
            <a:r>
              <a:rPr lang="en-US" altLang="ko-KR" sz="900" b="1" baseline="-25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2</a:t>
            </a:r>
            <a:r>
              <a:rPr lang="en-US" altLang="ko-KR" sz="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Storage </a:t>
            </a:r>
          </a:p>
          <a:p>
            <a:pPr marL="182563" indent="-182563" algn="ctr"/>
            <a:r>
              <a:rPr lang="en-US" altLang="ko-KR" sz="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possibility at Korea </a:t>
            </a:r>
          </a:p>
          <a:p>
            <a:pPr marL="182563" indent="-182563" algn="ctr"/>
            <a:r>
              <a:rPr lang="en-US" altLang="ko-KR" sz="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Peninsula stratum </a:t>
            </a:r>
          </a:p>
          <a:p>
            <a:pPr marL="182563" indent="-182563" algn="ctr"/>
            <a:r>
              <a:rPr lang="en-US" altLang="ko-KR" sz="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&amp; secure storage </a:t>
            </a:r>
          </a:p>
          <a:p>
            <a:pPr marL="182563" indent="-182563" algn="ctr"/>
            <a:r>
              <a:rPr lang="en-US" altLang="ko-KR" sz="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technology</a:t>
            </a:r>
          </a:p>
        </p:txBody>
      </p:sp>
      <p:sp>
        <p:nvSpPr>
          <p:cNvPr id="35" name="타원 34"/>
          <p:cNvSpPr/>
          <p:nvPr/>
        </p:nvSpPr>
        <p:spPr>
          <a:xfrm>
            <a:off x="7954647" y="1848913"/>
            <a:ext cx="1043608" cy="7372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나눔고딕" pitchFamily="50" charset="-127"/>
                <a:cs typeface="Arial" pitchFamily="34" charset="0"/>
              </a:rPr>
              <a:t>Final Goal</a:t>
            </a:r>
            <a:endParaRPr lang="ko-KR" alt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5869" y="4419109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ko-KR" sz="1000" dirty="0" smtClean="0">
                <a:solidFill>
                  <a:schemeClr val="tx2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Proof of bench scale for organic/inorganic conversion technology for CO</a:t>
            </a:r>
            <a:r>
              <a:rPr lang="en-US" altLang="ko-KR" sz="1000" baseline="-25000" dirty="0" smtClean="0">
                <a:solidFill>
                  <a:schemeClr val="tx2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2</a:t>
            </a:r>
            <a:endParaRPr lang="ko-KR" altLang="en-US" sz="1000" dirty="0">
              <a:solidFill>
                <a:schemeClr val="tx2"/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52823" y="4419109"/>
            <a:ext cx="2088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ko-KR" sz="1000" dirty="0" smtClean="0">
                <a:solidFill>
                  <a:schemeClr val="tx2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Pilot proof of more than 2 kinds of organic/inorganic conversion technology for CO</a:t>
            </a:r>
            <a:r>
              <a:rPr lang="en-US" altLang="ko-KR" sz="1000" baseline="-25000" dirty="0" smtClean="0">
                <a:solidFill>
                  <a:schemeClr val="tx2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2</a:t>
            </a:r>
            <a:endParaRPr lang="ko-KR" altLang="en-US" sz="1000" dirty="0">
              <a:solidFill>
                <a:schemeClr val="tx2"/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52551" y="4419109"/>
            <a:ext cx="2230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ko-KR" sz="1000" dirty="0" smtClean="0">
                <a:solidFill>
                  <a:schemeClr val="tx2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Proof of more than 4 kinds of organic/inorganic conversion technology for CO</a:t>
            </a:r>
            <a:r>
              <a:rPr lang="en-US" altLang="ko-KR" sz="1000" baseline="-25000" dirty="0" smtClean="0">
                <a:solidFill>
                  <a:schemeClr val="tx2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2</a:t>
            </a:r>
            <a:endParaRPr lang="en-US" altLang="ko-KR" sz="1000" dirty="0" smtClean="0">
              <a:solidFill>
                <a:schemeClr val="tx2"/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51916" y="4258007"/>
            <a:ext cx="142859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563" indent="-182563" algn="ctr"/>
            <a:r>
              <a:rPr lang="en-US" altLang="ko-KR" sz="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Develop more than </a:t>
            </a:r>
          </a:p>
          <a:p>
            <a:pPr marL="182563" indent="-182563" algn="ctr"/>
            <a:r>
              <a:rPr lang="en-US" altLang="ko-KR" sz="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2 kinds of CO</a:t>
            </a:r>
            <a:r>
              <a:rPr lang="en-US" altLang="ko-KR" sz="900" b="1" baseline="-25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2</a:t>
            </a:r>
            <a:r>
              <a:rPr lang="ko-KR" altLang="en-US" sz="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 </a:t>
            </a:r>
            <a:endParaRPr lang="en-US" altLang="ko-KR" sz="9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  <a:p>
            <a:pPr marL="182563" indent="-182563" algn="ctr"/>
            <a:r>
              <a:rPr lang="en-US" altLang="ko-KR" sz="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conversion </a:t>
            </a:r>
          </a:p>
          <a:p>
            <a:pPr marL="182563" indent="-182563" algn="ctr"/>
            <a:r>
              <a:rPr lang="en-US" altLang="ko-KR" sz="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technology for</a:t>
            </a:r>
          </a:p>
          <a:p>
            <a:pPr marL="182563" indent="-182563" algn="ctr"/>
            <a:r>
              <a:rPr lang="en-US" altLang="ko-KR" sz="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massive sequestration</a:t>
            </a:r>
          </a:p>
        </p:txBody>
      </p:sp>
      <p:sp>
        <p:nvSpPr>
          <p:cNvPr id="40" name="타원 39"/>
          <p:cNvSpPr/>
          <p:nvPr/>
        </p:nvSpPr>
        <p:spPr>
          <a:xfrm>
            <a:off x="113501" y="5090919"/>
            <a:ext cx="1275952" cy="59322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Base</a:t>
            </a:r>
            <a:endParaRPr lang="ko-KR" altLang="en-US" sz="1000" b="1" dirty="0">
              <a:solidFill>
                <a:schemeClr val="bg2">
                  <a:lumMod val="25000"/>
                </a:schemeClr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34376" y="5167484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ko-KR" sz="1000" dirty="0" smtClean="0">
                <a:solidFill>
                  <a:schemeClr val="tx2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Reinforce outcome management of Project team and maintain R&amp;D base</a:t>
            </a:r>
            <a:endParaRPr lang="ko-KR" altLang="en-US" sz="1000" dirty="0">
              <a:solidFill>
                <a:schemeClr val="tx2"/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75619" y="516748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ko-KR" sz="1000" dirty="0" smtClean="0">
                <a:solidFill>
                  <a:schemeClr val="tx2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Establish</a:t>
            </a:r>
            <a:r>
              <a:rPr lang="ko-KR" altLang="en-US" sz="1000" dirty="0" smtClean="0">
                <a:solidFill>
                  <a:schemeClr val="tx2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 </a:t>
            </a:r>
            <a:r>
              <a:rPr lang="en-US" altLang="ko-KR" sz="1000" dirty="0" smtClean="0">
                <a:solidFill>
                  <a:schemeClr val="tx2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CCS R&amp;D base of global level</a:t>
            </a:r>
            <a:endParaRPr lang="ko-KR" altLang="en-US" sz="1000" dirty="0">
              <a:solidFill>
                <a:schemeClr val="tx2"/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75347" y="5167484"/>
            <a:ext cx="22073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ko-KR" sz="1000" dirty="0" smtClean="0">
                <a:solidFill>
                  <a:schemeClr val="tx2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Establish initial R&amp;D Management/Support System for Project team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46603" y="5176614"/>
            <a:ext cx="102463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2563" indent="-182563" algn="ctr"/>
            <a:r>
              <a:rPr lang="en-US" altLang="ko-KR" sz="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Establish CCS </a:t>
            </a:r>
          </a:p>
          <a:p>
            <a:pPr marL="182563" indent="-182563" algn="ctr"/>
            <a:r>
              <a:rPr lang="en-US" altLang="ko-KR" sz="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Think-tank </a:t>
            </a:r>
          </a:p>
          <a:p>
            <a:pPr marL="182563" indent="-182563" algn="ctr"/>
            <a:r>
              <a:rPr lang="en-US" altLang="ko-KR" sz="9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platform center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3541" y="5930116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Technology development  will be systematically implemented based on Level &amp; Gate System starting from Proof of concept for technology (TRL3) stage to Proof of actual environment pilot (TRL6) stage.</a:t>
            </a:r>
            <a:endParaRPr lang="ko-KR" altLang="en-US" sz="1400" dirty="0"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cxnSp>
        <p:nvCxnSpPr>
          <p:cNvPr id="46" name="직선 연결선 45"/>
          <p:cNvCxnSpPr/>
          <p:nvPr/>
        </p:nvCxnSpPr>
        <p:spPr>
          <a:xfrm>
            <a:off x="3440052" y="2742600"/>
            <a:ext cx="0" cy="309634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/>
        </p:nvCxnSpPr>
        <p:spPr>
          <a:xfrm>
            <a:off x="5693977" y="2742600"/>
            <a:ext cx="0" cy="309634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/>
          <p:cNvCxnSpPr/>
          <p:nvPr/>
        </p:nvCxnSpPr>
        <p:spPr>
          <a:xfrm>
            <a:off x="761573" y="3516758"/>
            <a:ext cx="828092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761573" y="4281951"/>
            <a:ext cx="828092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/>
          <p:cNvCxnSpPr/>
          <p:nvPr/>
        </p:nvCxnSpPr>
        <p:spPr>
          <a:xfrm>
            <a:off x="761573" y="5037891"/>
            <a:ext cx="828092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오각형 50"/>
          <p:cNvSpPr/>
          <p:nvPr/>
        </p:nvSpPr>
        <p:spPr>
          <a:xfrm>
            <a:off x="3440271" y="1693981"/>
            <a:ext cx="2212552" cy="947020"/>
          </a:xfrm>
          <a:prstGeom prst="homePlate">
            <a:avLst>
              <a:gd name="adj" fmla="val 22691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나눔고딕" pitchFamily="50" charset="-127"/>
                <a:cs typeface="Arial" pitchFamily="34" charset="0"/>
              </a:rPr>
              <a:t>CCS Lab.</a:t>
            </a:r>
            <a:r>
              <a:rPr lang="ko-KR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나눔고딕" pitchFamily="50" charset="-127"/>
                <a:cs typeface="Arial" pitchFamily="34" charset="0"/>
              </a:rPr>
              <a:t> </a:t>
            </a:r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나눔고딕" pitchFamily="50" charset="-127"/>
                <a:cs typeface="Arial" pitchFamily="34" charset="0"/>
              </a:rPr>
              <a:t>Scale technology development</a:t>
            </a:r>
          </a:p>
          <a:p>
            <a:pPr algn="ctr">
              <a:lnSpc>
                <a:spcPct val="80000"/>
              </a:lnSpc>
            </a:pPr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나눔고딕" pitchFamily="50" charset="-127"/>
                <a:cs typeface="Arial" pitchFamily="34" charset="0"/>
              </a:rPr>
              <a:t>(lab scale dev.)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52" name="오각형 51"/>
          <p:cNvSpPr/>
          <p:nvPr/>
        </p:nvSpPr>
        <p:spPr>
          <a:xfrm>
            <a:off x="1193621" y="1693981"/>
            <a:ext cx="2189042" cy="947020"/>
          </a:xfrm>
          <a:prstGeom prst="homePlate">
            <a:avLst>
              <a:gd name="adj" fmla="val 1586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나눔고딕" pitchFamily="50" charset="-127"/>
                <a:cs typeface="Arial" pitchFamily="34" charset="0"/>
              </a:rPr>
              <a:t>New CCS technology concept proof</a:t>
            </a:r>
          </a:p>
          <a:p>
            <a:pPr algn="ctr">
              <a:lnSpc>
                <a:spcPct val="80000"/>
              </a:lnSpc>
            </a:pPr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나눔고딕" pitchFamily="50" charset="-127"/>
                <a:cs typeface="Arial" pitchFamily="34" charset="0"/>
              </a:rPr>
              <a:t>(proof of concept)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53" name="아래쪽 화살표 52"/>
          <p:cNvSpPr/>
          <p:nvPr/>
        </p:nvSpPr>
        <p:spPr>
          <a:xfrm>
            <a:off x="4433981" y="916842"/>
            <a:ext cx="360040" cy="35191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/>
          <p:cNvSpPr/>
          <p:nvPr/>
        </p:nvSpPr>
        <p:spPr>
          <a:xfrm>
            <a:off x="3434376" y="1268760"/>
            <a:ext cx="2232706" cy="46020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375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 l="1505" r="815" b="66909"/>
          <a:stretch>
            <a:fillRect/>
          </a:stretch>
        </p:blipFill>
        <p:spPr bwMode="auto">
          <a:xfrm>
            <a:off x="0" y="5341462"/>
            <a:ext cx="9144000" cy="154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29217" y="2348502"/>
            <a:ext cx="6485566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altLang="ko-KR" sz="3200" b="1" dirty="0" smtClean="0">
                <a:latin typeface="Verdana" pitchFamily="34" charset="0"/>
                <a:ea typeface="나눔고딕" pitchFamily="50" charset="-127"/>
              </a:rPr>
              <a:t>Korea CCS R&amp;D Center</a:t>
            </a:r>
            <a:endParaRPr lang="ko-KR" altLang="en-US" sz="3200" b="1" dirty="0">
              <a:latin typeface="Verdana" pitchFamily="34" charset="0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464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264696" cy="634082"/>
          </a:xfrm>
        </p:spPr>
        <p:txBody>
          <a:bodyPr anchor="t">
            <a:noAutofit/>
          </a:bodyPr>
          <a:lstStyle/>
          <a:p>
            <a:r>
              <a:rPr lang="en-US" altLang="ko-KR" sz="3600" b="1" dirty="0" smtClean="0">
                <a:solidFill>
                  <a:srgbClr val="99000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</a:rPr>
              <a:t>History</a:t>
            </a:r>
            <a:endParaRPr lang="ko-KR" altLang="en-US" sz="3600" b="1" dirty="0">
              <a:solidFill>
                <a:srgbClr val="99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" name="도형 3"/>
          <p:cNvSpPr/>
          <p:nvPr/>
        </p:nvSpPr>
        <p:spPr>
          <a:xfrm rot="15697812" flipV="1">
            <a:off x="1687591" y="-1267353"/>
            <a:ext cx="5053261" cy="9596306"/>
          </a:xfrm>
          <a:prstGeom prst="swooshArrow">
            <a:avLst>
              <a:gd name="adj1" fmla="val 8481"/>
              <a:gd name="adj2" fmla="val 13254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146" name="Picture 2" descr="D:\조지현\KCRC\로고 &amp; 이미지 &amp; 이름표\Logos\CDRS\시그니춰_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86" y="5971651"/>
            <a:ext cx="987630" cy="40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그룹 43"/>
          <p:cNvGrpSpPr/>
          <p:nvPr/>
        </p:nvGrpSpPr>
        <p:grpSpPr>
          <a:xfrm>
            <a:off x="2274178" y="5694843"/>
            <a:ext cx="2339186" cy="246221"/>
            <a:chOff x="386805" y="1022539"/>
            <a:chExt cx="2339186" cy="246221"/>
          </a:xfrm>
        </p:grpSpPr>
        <p:sp>
          <p:nvSpPr>
            <p:cNvPr id="51" name="타원 50"/>
            <p:cNvSpPr/>
            <p:nvPr/>
          </p:nvSpPr>
          <p:spPr>
            <a:xfrm>
              <a:off x="386805" y="1082372"/>
              <a:ext cx="126554" cy="12655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2" name="TextBox 51"/>
            <p:cNvSpPr txBox="1"/>
            <p:nvPr/>
          </p:nvSpPr>
          <p:spPr>
            <a:xfrm>
              <a:off x="459024" y="1022539"/>
              <a:ext cx="22669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July : Establishment of the CDRS</a:t>
              </a:r>
              <a:endParaRPr lang="ko-KR" altLang="en-US" sz="10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3" name="그룹 52"/>
          <p:cNvGrpSpPr/>
          <p:nvPr/>
        </p:nvGrpSpPr>
        <p:grpSpPr>
          <a:xfrm>
            <a:off x="1259632" y="6126892"/>
            <a:ext cx="2913061" cy="246221"/>
            <a:chOff x="386805" y="1022539"/>
            <a:chExt cx="2913061" cy="246221"/>
          </a:xfrm>
        </p:grpSpPr>
        <p:sp>
          <p:nvSpPr>
            <p:cNvPr id="54" name="타원 53"/>
            <p:cNvSpPr/>
            <p:nvPr/>
          </p:nvSpPr>
          <p:spPr>
            <a:xfrm>
              <a:off x="386805" y="1082372"/>
              <a:ext cx="126554" cy="12655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TextBox 54"/>
            <p:cNvSpPr txBox="1"/>
            <p:nvPr/>
          </p:nvSpPr>
          <p:spPr>
            <a:xfrm>
              <a:off x="459024" y="1022539"/>
              <a:ext cx="284084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October : 1</a:t>
              </a:r>
              <a:r>
                <a:rPr lang="en-US" altLang="ko-KR" sz="1000" b="1" baseline="30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st</a:t>
              </a:r>
              <a:r>
                <a:rPr lang="en-US" altLang="ko-KR" sz="1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Stage of CDRS Project Started</a:t>
              </a:r>
              <a:endParaRPr lang="ko-KR" altLang="en-US" sz="10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6" name="그룹 55"/>
          <p:cNvGrpSpPr/>
          <p:nvPr/>
        </p:nvGrpSpPr>
        <p:grpSpPr>
          <a:xfrm>
            <a:off x="3260853" y="5281464"/>
            <a:ext cx="2816881" cy="246221"/>
            <a:chOff x="386805" y="1022539"/>
            <a:chExt cx="2816881" cy="246221"/>
          </a:xfrm>
        </p:grpSpPr>
        <p:sp>
          <p:nvSpPr>
            <p:cNvPr id="61" name="타원 60"/>
            <p:cNvSpPr/>
            <p:nvPr/>
          </p:nvSpPr>
          <p:spPr>
            <a:xfrm>
              <a:off x="386805" y="1082372"/>
              <a:ext cx="126554" cy="12655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TextBox 61"/>
            <p:cNvSpPr txBox="1"/>
            <p:nvPr/>
          </p:nvSpPr>
          <p:spPr>
            <a:xfrm>
              <a:off x="459024" y="1022539"/>
              <a:ext cx="27446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April : 2</a:t>
              </a:r>
              <a:r>
                <a:rPr lang="en-US" altLang="ko-KR" sz="1000" b="1" baseline="30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nd</a:t>
              </a:r>
              <a:r>
                <a:rPr lang="en-US" altLang="ko-KR" sz="1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Stage of CDRS Project Started</a:t>
              </a:r>
              <a:endParaRPr lang="ko-KR" altLang="en-US" sz="10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3" name="그룹 62"/>
          <p:cNvGrpSpPr/>
          <p:nvPr/>
        </p:nvGrpSpPr>
        <p:grpSpPr>
          <a:xfrm>
            <a:off x="4039061" y="4849415"/>
            <a:ext cx="2799248" cy="246221"/>
            <a:chOff x="386805" y="1022539"/>
            <a:chExt cx="2799248" cy="246221"/>
          </a:xfrm>
        </p:grpSpPr>
        <p:sp>
          <p:nvSpPr>
            <p:cNvPr id="64" name="타원 63"/>
            <p:cNvSpPr/>
            <p:nvPr/>
          </p:nvSpPr>
          <p:spPr>
            <a:xfrm>
              <a:off x="386805" y="1082372"/>
              <a:ext cx="126554" cy="12655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5" name="TextBox 64"/>
            <p:cNvSpPr txBox="1"/>
            <p:nvPr/>
          </p:nvSpPr>
          <p:spPr>
            <a:xfrm>
              <a:off x="459024" y="1022539"/>
              <a:ext cx="272702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April : 3</a:t>
              </a:r>
              <a:r>
                <a:rPr lang="en-US" altLang="ko-KR" sz="1000" b="1" baseline="30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rd</a:t>
              </a:r>
              <a:r>
                <a:rPr lang="en-US" altLang="ko-KR" sz="10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Stage of CDRS Project Started</a:t>
              </a:r>
              <a:endParaRPr lang="ko-KR" altLang="en-US" sz="10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475656" y="5639831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6"/>
                </a:solidFill>
              </a:rPr>
              <a:t>2002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411760" y="5219908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6"/>
                </a:solidFill>
              </a:rPr>
              <a:t>2005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203848" y="4787860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6"/>
                </a:solidFill>
              </a:rPr>
              <a:t>2008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grpSp>
        <p:nvGrpSpPr>
          <p:cNvPr id="72" name="그룹 71"/>
          <p:cNvGrpSpPr/>
          <p:nvPr/>
        </p:nvGrpSpPr>
        <p:grpSpPr>
          <a:xfrm>
            <a:off x="2417566" y="3902859"/>
            <a:ext cx="3168352" cy="246221"/>
            <a:chOff x="505986" y="1022539"/>
            <a:chExt cx="2989447" cy="246221"/>
          </a:xfrm>
        </p:grpSpPr>
        <p:sp>
          <p:nvSpPr>
            <p:cNvPr id="73" name="타원 72"/>
            <p:cNvSpPr/>
            <p:nvPr/>
          </p:nvSpPr>
          <p:spPr>
            <a:xfrm>
              <a:off x="3368879" y="1082372"/>
              <a:ext cx="126554" cy="126554"/>
            </a:xfrm>
            <a:prstGeom prst="ellipse">
              <a:avLst/>
            </a:prstGeom>
            <a:solidFill>
              <a:srgbClr val="EA549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4" name="TextBox 73"/>
            <p:cNvSpPr txBox="1"/>
            <p:nvPr/>
          </p:nvSpPr>
          <p:spPr>
            <a:xfrm>
              <a:off x="505986" y="1022539"/>
              <a:ext cx="285729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September : </a:t>
              </a:r>
              <a:r>
                <a:rPr lang="en-US" altLang="ko-KR" sz="1000" b="1" dirty="0" smtClean="0"/>
                <a:t>Select</a:t>
              </a:r>
              <a:r>
                <a:rPr lang="en-US" altLang="ko-KR" sz="1000" b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ko-KR" sz="1000" b="1" dirty="0" smtClean="0"/>
                <a:t>Korea CCS 2020 Project</a:t>
              </a:r>
              <a:endParaRPr lang="ko-KR" altLang="en-US" sz="1000" b="1" dirty="0"/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1619672" y="3542819"/>
            <a:ext cx="4470302" cy="246221"/>
            <a:chOff x="-650653" y="1022539"/>
            <a:chExt cx="4217880" cy="246221"/>
          </a:xfrm>
        </p:grpSpPr>
        <p:sp>
          <p:nvSpPr>
            <p:cNvPr id="76" name="타원 75"/>
            <p:cNvSpPr/>
            <p:nvPr/>
          </p:nvSpPr>
          <p:spPr>
            <a:xfrm>
              <a:off x="3368879" y="1082372"/>
              <a:ext cx="126554" cy="126554"/>
            </a:xfrm>
            <a:prstGeom prst="ellipse">
              <a:avLst/>
            </a:prstGeom>
            <a:solidFill>
              <a:srgbClr val="EA549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7" name="TextBox 76"/>
            <p:cNvSpPr txBox="1"/>
            <p:nvPr/>
          </p:nvSpPr>
          <p:spPr>
            <a:xfrm>
              <a:off x="-650653" y="1022539"/>
              <a:ext cx="42178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November : Start 1</a:t>
              </a:r>
              <a:r>
                <a:rPr lang="en-US" altLang="ko-KR" sz="1000" b="1" baseline="30000" dirty="0" smtClean="0">
                  <a:solidFill>
                    <a:srgbClr val="FF0000"/>
                  </a:solidFill>
                </a:rPr>
                <a:t>st</a:t>
              </a:r>
              <a:r>
                <a:rPr lang="en-US" altLang="ko-KR" sz="1000" b="1" dirty="0" smtClean="0">
                  <a:solidFill>
                    <a:srgbClr val="FF0000"/>
                  </a:solidFill>
                </a:rPr>
                <a:t> Stage 1</a:t>
              </a:r>
              <a:r>
                <a:rPr lang="en-US" altLang="ko-KR" sz="1000" b="1" baseline="30000" dirty="0" smtClean="0">
                  <a:solidFill>
                    <a:srgbClr val="FF0000"/>
                  </a:solidFill>
                </a:rPr>
                <a:t>st</a:t>
              </a:r>
              <a:r>
                <a:rPr lang="en-US" altLang="ko-KR" sz="1000" b="1" dirty="0" smtClean="0">
                  <a:solidFill>
                    <a:srgbClr val="FF0000"/>
                  </a:solidFill>
                </a:rPr>
                <a:t> period of Korea CCS 2020 Project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6061131" y="3611162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5">
                    <a:lumMod val="50000"/>
                  </a:schemeClr>
                </a:solidFill>
              </a:rPr>
              <a:t>2011</a:t>
            </a:r>
            <a:endParaRPr lang="ko-KR" alt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69255" y="2935396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5">
                    <a:lumMod val="50000"/>
                  </a:schemeClr>
                </a:solidFill>
              </a:rPr>
              <a:t>2012</a:t>
            </a:r>
            <a:endParaRPr lang="ko-KR" alt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83" name="그룹 82"/>
          <p:cNvGrpSpPr/>
          <p:nvPr/>
        </p:nvGrpSpPr>
        <p:grpSpPr>
          <a:xfrm>
            <a:off x="4718587" y="2996952"/>
            <a:ext cx="1803435" cy="246221"/>
            <a:chOff x="1793832" y="1022539"/>
            <a:chExt cx="1701602" cy="246221"/>
          </a:xfrm>
        </p:grpSpPr>
        <p:sp>
          <p:nvSpPr>
            <p:cNvPr id="84" name="타원 83"/>
            <p:cNvSpPr/>
            <p:nvPr/>
          </p:nvSpPr>
          <p:spPr>
            <a:xfrm>
              <a:off x="3368879" y="1082372"/>
              <a:ext cx="126554" cy="126554"/>
            </a:xfrm>
            <a:prstGeom prst="ellipse">
              <a:avLst/>
            </a:prstGeom>
            <a:solidFill>
              <a:srgbClr val="EA549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5" name="TextBox 84"/>
            <p:cNvSpPr txBox="1"/>
            <p:nvPr/>
          </p:nvSpPr>
          <p:spPr>
            <a:xfrm>
              <a:off x="1793832" y="1022539"/>
              <a:ext cx="17016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January : Open KCRC </a:t>
              </a:r>
              <a:endParaRPr lang="ko-KR" altLang="en-US" sz="1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2910010" y="2348880"/>
            <a:ext cx="4470302" cy="246221"/>
            <a:chOff x="-188118" y="1017485"/>
            <a:chExt cx="4217880" cy="246221"/>
          </a:xfrm>
        </p:grpSpPr>
        <p:sp>
          <p:nvSpPr>
            <p:cNvPr id="87" name="타원 86"/>
            <p:cNvSpPr/>
            <p:nvPr/>
          </p:nvSpPr>
          <p:spPr>
            <a:xfrm>
              <a:off x="3563498" y="1082372"/>
              <a:ext cx="126554" cy="126554"/>
            </a:xfrm>
            <a:prstGeom prst="ellipse">
              <a:avLst/>
            </a:prstGeom>
            <a:solidFill>
              <a:srgbClr val="EA549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8" name="TextBox 87"/>
            <p:cNvSpPr txBox="1"/>
            <p:nvPr/>
          </p:nvSpPr>
          <p:spPr>
            <a:xfrm>
              <a:off x="-188118" y="1017485"/>
              <a:ext cx="42178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June :</a:t>
              </a:r>
              <a:r>
                <a:rPr lang="en-US" altLang="ko-KR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altLang="ko-KR" sz="1000" b="1" dirty="0" smtClean="0"/>
                <a:t>Start 1</a:t>
              </a:r>
              <a:r>
                <a:rPr lang="en-US" altLang="ko-KR" sz="1000" b="1" baseline="30000" dirty="0" smtClean="0"/>
                <a:t>st</a:t>
              </a:r>
              <a:r>
                <a:rPr lang="en-US" altLang="ko-KR" sz="1000" b="1" dirty="0" smtClean="0"/>
                <a:t> Stage 2</a:t>
              </a:r>
              <a:r>
                <a:rPr lang="en-US" altLang="ko-KR" sz="1000" b="1" baseline="30000" dirty="0" smtClean="0"/>
                <a:t>nd</a:t>
              </a:r>
              <a:r>
                <a:rPr lang="en-US" altLang="ko-KR" sz="1000" b="1" dirty="0" smtClean="0"/>
                <a:t> period of Korea CCS 2020 Project</a:t>
              </a:r>
              <a:endParaRPr lang="ko-KR" altLang="en-US" sz="1000" b="1" dirty="0"/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7778060" y="1359622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5">
                    <a:lumMod val="50000"/>
                  </a:schemeClr>
                </a:solidFill>
              </a:rPr>
              <a:t>2014</a:t>
            </a:r>
            <a:endParaRPr lang="ko-KR" alt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85117" y="173142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PRESENT</a:t>
            </a:r>
            <a:endParaRPr lang="ko-KR" altLang="en-US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251520" y="6282221"/>
            <a:ext cx="73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PAST</a:t>
            </a:r>
            <a:endParaRPr lang="ko-KR" altLang="en-US" b="1" dirty="0"/>
          </a:p>
        </p:txBody>
      </p:sp>
      <p:grpSp>
        <p:nvGrpSpPr>
          <p:cNvPr id="38" name="그룹 37"/>
          <p:cNvGrpSpPr/>
          <p:nvPr/>
        </p:nvGrpSpPr>
        <p:grpSpPr>
          <a:xfrm>
            <a:off x="3185344" y="1872887"/>
            <a:ext cx="4470302" cy="246221"/>
            <a:chOff x="-188118" y="1017485"/>
            <a:chExt cx="4217880" cy="246221"/>
          </a:xfrm>
        </p:grpSpPr>
        <p:sp>
          <p:nvSpPr>
            <p:cNvPr id="39" name="타원 38"/>
            <p:cNvSpPr/>
            <p:nvPr/>
          </p:nvSpPr>
          <p:spPr>
            <a:xfrm>
              <a:off x="3563498" y="1082372"/>
              <a:ext cx="126554" cy="126554"/>
            </a:xfrm>
            <a:prstGeom prst="ellipse">
              <a:avLst/>
            </a:prstGeom>
            <a:solidFill>
              <a:srgbClr val="EA549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TextBox 39"/>
            <p:cNvSpPr txBox="1"/>
            <p:nvPr/>
          </p:nvSpPr>
          <p:spPr>
            <a:xfrm>
              <a:off x="-188118" y="1017485"/>
              <a:ext cx="42178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June :</a:t>
              </a:r>
              <a:r>
                <a:rPr lang="en-US" altLang="ko-KR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altLang="ko-KR" sz="1000" b="1" dirty="0" smtClean="0"/>
                <a:t>Start 1</a:t>
              </a:r>
              <a:r>
                <a:rPr lang="en-US" altLang="ko-KR" sz="1000" b="1" baseline="30000" dirty="0" smtClean="0"/>
                <a:t>st</a:t>
              </a:r>
              <a:r>
                <a:rPr lang="en-US" altLang="ko-KR" sz="1000" b="1" dirty="0" smtClean="0"/>
                <a:t> Stage 3</a:t>
              </a:r>
              <a:r>
                <a:rPr lang="en-US" altLang="ko-KR" sz="1000" b="1" baseline="30000" dirty="0"/>
                <a:t>r</a:t>
              </a:r>
              <a:r>
                <a:rPr lang="en-US" altLang="ko-KR" sz="1000" b="1" baseline="30000" dirty="0" smtClean="0"/>
                <a:t>d</a:t>
              </a:r>
              <a:r>
                <a:rPr lang="en-US" altLang="ko-KR" sz="1000" b="1" dirty="0" smtClean="0"/>
                <a:t> period of Korea CCS 2020 Project</a:t>
              </a:r>
              <a:endParaRPr lang="ko-KR" altLang="en-US" sz="1000" b="1" dirty="0"/>
            </a:p>
          </p:txBody>
        </p:sp>
      </p:grp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164" y="2794257"/>
            <a:ext cx="1253112" cy="65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2" name="그룹 41"/>
          <p:cNvGrpSpPr/>
          <p:nvPr/>
        </p:nvGrpSpPr>
        <p:grpSpPr>
          <a:xfrm>
            <a:off x="3414066" y="1412776"/>
            <a:ext cx="4470302" cy="246221"/>
            <a:chOff x="-188118" y="1017485"/>
            <a:chExt cx="4217880" cy="246221"/>
          </a:xfrm>
        </p:grpSpPr>
        <p:sp>
          <p:nvSpPr>
            <p:cNvPr id="43" name="타원 42"/>
            <p:cNvSpPr/>
            <p:nvPr/>
          </p:nvSpPr>
          <p:spPr>
            <a:xfrm>
              <a:off x="3563498" y="1082372"/>
              <a:ext cx="126554" cy="126554"/>
            </a:xfrm>
            <a:prstGeom prst="ellipse">
              <a:avLst/>
            </a:prstGeom>
            <a:solidFill>
              <a:srgbClr val="EA549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TextBox 44"/>
            <p:cNvSpPr txBox="1"/>
            <p:nvPr/>
          </p:nvSpPr>
          <p:spPr>
            <a:xfrm>
              <a:off x="-188118" y="1017485"/>
              <a:ext cx="42178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smtClean="0">
                  <a:solidFill>
                    <a:srgbClr val="FF0000"/>
                  </a:solidFill>
                </a:rPr>
                <a:t>June :</a:t>
              </a:r>
              <a:r>
                <a:rPr lang="en-US" altLang="ko-KR" sz="10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en-US" altLang="ko-KR" sz="1000" b="1" dirty="0" smtClean="0"/>
                <a:t>Start </a:t>
              </a:r>
              <a:r>
                <a:rPr lang="en-US" altLang="ko-KR" sz="1000" b="1" dirty="0"/>
                <a:t>2</a:t>
              </a:r>
              <a:r>
                <a:rPr lang="en-US" altLang="ko-KR" sz="1000" b="1" baseline="30000" dirty="0"/>
                <a:t>nd</a:t>
              </a:r>
              <a:r>
                <a:rPr lang="en-US" altLang="ko-KR" sz="1000" b="1" dirty="0" smtClean="0"/>
                <a:t> Stage </a:t>
              </a:r>
              <a:r>
                <a:rPr lang="en-US" altLang="ko-KR" sz="1000" b="1" dirty="0"/>
                <a:t>1</a:t>
              </a:r>
              <a:r>
                <a:rPr lang="en-US" altLang="ko-KR" sz="1000" b="1" baseline="30000" dirty="0"/>
                <a:t>st</a:t>
              </a:r>
              <a:r>
                <a:rPr lang="en-US" altLang="ko-KR" sz="1000" b="1" dirty="0" smtClean="0"/>
                <a:t> period of Korea CCS 2020 Project</a:t>
              </a:r>
              <a:endParaRPr lang="ko-KR" altLang="en-US" sz="1000" b="1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452320" y="1844824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5">
                    <a:lumMod val="50000"/>
                  </a:schemeClr>
                </a:solidFill>
              </a:rPr>
              <a:t>2013</a:t>
            </a:r>
            <a:endParaRPr lang="ko-KR" alt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79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 l="1505" r="815" b="66909"/>
          <a:stretch>
            <a:fillRect/>
          </a:stretch>
        </p:blipFill>
        <p:spPr bwMode="auto">
          <a:xfrm>
            <a:off x="0" y="5341462"/>
            <a:ext cx="9144000" cy="154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427012" y="1916832"/>
            <a:ext cx="8352928" cy="36317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80975">
              <a:spcBef>
                <a:spcPts val="1200"/>
              </a:spcBef>
            </a:pPr>
            <a:r>
              <a:rPr lang="en-US" altLang="ko-KR" sz="2000" dirty="0">
                <a:latin typeface="Times New Roman" panose="02020603050405020304" pitchFamily="18" charset="0"/>
                <a:ea typeface="나눔고딕" pitchFamily="50" charset="-127"/>
                <a:cs typeface="Times New Roman" panose="02020603050405020304" pitchFamily="18" charset="0"/>
              </a:rPr>
              <a:t>● Korea </a:t>
            </a:r>
            <a:r>
              <a:rPr lang="en-US" altLang="ko-KR" sz="2000" dirty="0" smtClean="0">
                <a:latin typeface="Times New Roman" panose="02020603050405020304" pitchFamily="18" charset="0"/>
                <a:ea typeface="나눔고딕" pitchFamily="50" charset="-127"/>
                <a:cs typeface="Times New Roman" panose="02020603050405020304" pitchFamily="18" charset="0"/>
              </a:rPr>
              <a:t>government-funded CCS R&amp;D Center </a:t>
            </a:r>
          </a:p>
          <a:p>
            <a:pPr marL="180975">
              <a:spcBef>
                <a:spcPts val="1200"/>
              </a:spcBef>
            </a:pPr>
            <a:r>
              <a:rPr lang="en-US" altLang="ko-KR" sz="2000" dirty="0">
                <a:latin typeface="Times New Roman" panose="02020603050405020304" pitchFamily="18" charset="0"/>
                <a:ea typeface="나눔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smtClean="0">
                <a:latin typeface="Times New Roman" panose="02020603050405020304" pitchFamily="18" charset="0"/>
                <a:ea typeface="나눔고딕" pitchFamily="50" charset="-127"/>
                <a:cs typeface="Times New Roman" panose="02020603050405020304" pitchFamily="18" charset="0"/>
              </a:rPr>
              <a:t>- Conduct CCS R&amp;D for the benefit of the public</a:t>
            </a:r>
          </a:p>
          <a:p>
            <a:pPr marL="180975" indent="-1080000">
              <a:spcBef>
                <a:spcPts val="1200"/>
              </a:spcBef>
            </a:pPr>
            <a:r>
              <a:rPr lang="en-US" altLang="ko-KR" sz="2000" dirty="0" smtClean="0">
                <a:latin typeface="Times New Roman" panose="02020603050405020304" pitchFamily="18" charset="0"/>
                <a:ea typeface="나눔고딕" pitchFamily="50" charset="-127"/>
                <a:cs typeface="Times New Roman" panose="02020603050405020304" pitchFamily="18" charset="0"/>
              </a:rPr>
              <a:t>    </a:t>
            </a:r>
            <a:r>
              <a:rPr lang="en-US" altLang="ko-KR" sz="2000" dirty="0">
                <a:latin typeface="Times New Roman" panose="02020603050405020304" pitchFamily="18" charset="0"/>
                <a:ea typeface="나눔고딕" pitchFamily="50" charset="-127"/>
                <a:cs typeface="Times New Roman" panose="02020603050405020304" pitchFamily="18" charset="0"/>
              </a:rPr>
              <a:t>- Develop CCS </a:t>
            </a:r>
            <a:r>
              <a:rPr lang="en-US" altLang="ko-KR" sz="2000" dirty="0" smtClean="0">
                <a:latin typeface="Times New Roman" panose="02020603050405020304" pitchFamily="18" charset="0"/>
                <a:ea typeface="나눔고딕" pitchFamily="50" charset="-127"/>
                <a:cs typeface="Times New Roman" panose="02020603050405020304" pitchFamily="18" charset="0"/>
              </a:rPr>
              <a:t>technologies with collaboration of universities, institutes, and    </a:t>
            </a:r>
          </a:p>
          <a:p>
            <a:pPr marL="180975" indent="-1080000">
              <a:spcBef>
                <a:spcPts val="1200"/>
              </a:spcBef>
            </a:pPr>
            <a:r>
              <a:rPr lang="en-US" altLang="ko-KR" sz="2000" dirty="0">
                <a:latin typeface="Times New Roman" panose="02020603050405020304" pitchFamily="18" charset="0"/>
                <a:ea typeface="나눔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smtClean="0">
                <a:latin typeface="Times New Roman" panose="02020603050405020304" pitchFamily="18" charset="0"/>
                <a:ea typeface="나눔고딕" pitchFamily="50" charset="-127"/>
                <a:cs typeface="Times New Roman" panose="02020603050405020304" pitchFamily="18" charset="0"/>
              </a:rPr>
              <a:t>     industry</a:t>
            </a:r>
          </a:p>
          <a:p>
            <a:pPr marL="180975">
              <a:spcBef>
                <a:spcPts val="1200"/>
              </a:spcBef>
            </a:pPr>
            <a:r>
              <a:rPr lang="en-US" altLang="ko-KR" sz="2000" dirty="0" smtClean="0">
                <a:latin typeface="Times New Roman" panose="02020603050405020304" pitchFamily="18" charset="0"/>
                <a:ea typeface="나눔고딕" pitchFamily="50" charset="-127"/>
                <a:cs typeface="Times New Roman" panose="02020603050405020304" pitchFamily="18" charset="0"/>
              </a:rPr>
              <a:t>● National CCS focal point &amp; think-tank</a:t>
            </a:r>
          </a:p>
          <a:p>
            <a:pPr marL="180975" indent="-630000">
              <a:spcBef>
                <a:spcPts val="1200"/>
              </a:spcBef>
            </a:pPr>
            <a:r>
              <a:rPr lang="en-US" altLang="ko-KR" sz="2000" dirty="0" smtClean="0">
                <a:latin typeface="Times New Roman" panose="02020603050405020304" pitchFamily="18" charset="0"/>
                <a:ea typeface="나눔고딕" pitchFamily="50" charset="-127"/>
                <a:cs typeface="Times New Roman" panose="02020603050405020304" pitchFamily="18" charset="0"/>
              </a:rPr>
              <a:t>    - Build a global network where academics, industry, regulators and other </a:t>
            </a:r>
          </a:p>
          <a:p>
            <a:pPr marL="180975" indent="-630000">
              <a:spcBef>
                <a:spcPts val="1200"/>
              </a:spcBef>
            </a:pPr>
            <a:r>
              <a:rPr lang="en-US" altLang="ko-KR" sz="2000" dirty="0">
                <a:latin typeface="Times New Roman" panose="02020603050405020304" pitchFamily="18" charset="0"/>
                <a:ea typeface="나눔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smtClean="0">
                <a:latin typeface="Times New Roman" panose="02020603050405020304" pitchFamily="18" charset="0"/>
                <a:ea typeface="나눔고딕" pitchFamily="50" charset="-127"/>
                <a:cs typeface="Times New Roman" panose="02020603050405020304" pitchFamily="18" charset="0"/>
              </a:rPr>
              <a:t>     stakeholders collaborate to analyze problems, carry out world-leading </a:t>
            </a:r>
          </a:p>
          <a:p>
            <a:pPr marL="180975" indent="-630000">
              <a:spcBef>
                <a:spcPts val="1200"/>
              </a:spcBef>
            </a:pPr>
            <a:r>
              <a:rPr lang="en-US" altLang="ko-KR" sz="2000" dirty="0">
                <a:latin typeface="Times New Roman" panose="02020603050405020304" pitchFamily="18" charset="0"/>
                <a:ea typeface="나눔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 smtClean="0">
                <a:latin typeface="Times New Roman" panose="02020603050405020304" pitchFamily="18" charset="0"/>
                <a:ea typeface="나눔고딕" pitchFamily="50" charset="-127"/>
                <a:cs typeface="Times New Roman" panose="02020603050405020304" pitchFamily="18" charset="0"/>
              </a:rPr>
              <a:t>     research, and share knowledge </a:t>
            </a:r>
            <a:endParaRPr lang="ko-KR" altLang="en-US" sz="20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539552" y="58614"/>
            <a:ext cx="8064896" cy="634082"/>
          </a:xfrm>
        </p:spPr>
        <p:txBody>
          <a:bodyPr anchor="t">
            <a:noAutofit/>
          </a:bodyPr>
          <a:lstStyle/>
          <a:p>
            <a:r>
              <a:rPr lang="en-US" altLang="ko-KR" sz="3600" b="1" dirty="0" smtClean="0">
                <a:solidFill>
                  <a:srgbClr val="99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KCRC’s Mission</a:t>
            </a:r>
            <a:endParaRPr lang="ko-KR" altLang="en-US" sz="2800" b="1" dirty="0">
              <a:solidFill>
                <a:srgbClr val="99000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51520" y="62068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>
              <a:spcBef>
                <a:spcPts val="1200"/>
              </a:spcBef>
            </a:pPr>
            <a:r>
              <a:rPr lang="en-US" altLang="ko-KR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나눔고딕" pitchFamily="50" charset="-127"/>
                <a:cs typeface="Times New Roman" panose="02020603050405020304" pitchFamily="18" charset="0"/>
              </a:rPr>
              <a:t>Leads and coordinates a program of underpinning research on all POST-CO2 CAPTURE aspects of CCS in support of basic science and Korea Government efforts on energy and climate change</a:t>
            </a:r>
            <a:endParaRPr lang="en-US" altLang="ko-KR" sz="2400" dirty="0">
              <a:solidFill>
                <a:srgbClr val="002060"/>
              </a:solidFill>
              <a:latin typeface="Times New Roman" panose="02020603050405020304" pitchFamily="18" charset="0"/>
              <a:ea typeface="나눔고딕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83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직사각형 38"/>
          <p:cNvSpPr/>
          <p:nvPr/>
        </p:nvSpPr>
        <p:spPr>
          <a:xfrm>
            <a:off x="467544" y="1556792"/>
            <a:ext cx="8208912" cy="446449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388424" y="6520259"/>
            <a:ext cx="611560" cy="365125"/>
          </a:xfrm>
        </p:spPr>
        <p:txBody>
          <a:bodyPr/>
          <a:lstStyle/>
          <a:p>
            <a:fld id="{6DEF087E-D983-4FB4-AE23-0BB2860B823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539552" y="130622"/>
            <a:ext cx="8064896" cy="1282154"/>
          </a:xfrm>
        </p:spPr>
        <p:txBody>
          <a:bodyPr anchor="t">
            <a:noAutofit/>
          </a:bodyPr>
          <a:lstStyle/>
          <a:p>
            <a:r>
              <a:rPr lang="en-US" altLang="ko-KR" sz="3600" b="1" dirty="0" smtClean="0">
                <a:solidFill>
                  <a:srgbClr val="99000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</a:rPr>
              <a:t>Mission Into Plan</a:t>
            </a:r>
            <a:br>
              <a:rPr lang="en-US" altLang="ko-KR" sz="3600" b="1" dirty="0" smtClean="0">
                <a:solidFill>
                  <a:srgbClr val="99000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</a:rPr>
            </a:br>
            <a:r>
              <a:rPr lang="en-US" altLang="ko-KR" sz="2800" b="1" dirty="0" smtClean="0">
                <a:solidFill>
                  <a:srgbClr val="99000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</a:rPr>
              <a:t>(</a:t>
            </a:r>
            <a:r>
              <a:rPr lang="en-US" altLang="ko-KR" sz="2800" b="1" dirty="0">
                <a:solidFill>
                  <a:srgbClr val="99000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</a:rPr>
              <a:t>8</a:t>
            </a:r>
            <a:r>
              <a:rPr lang="en-US" altLang="ko-KR" sz="2800" b="1" dirty="0" smtClean="0">
                <a:solidFill>
                  <a:srgbClr val="99000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</a:rPr>
              <a:t> targets Needed To Achieve 1 goal)</a:t>
            </a:r>
            <a:endParaRPr lang="ko-KR" altLang="en-US" sz="2800" b="1" dirty="0">
              <a:solidFill>
                <a:srgbClr val="99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자유형 9"/>
          <p:cNvSpPr/>
          <p:nvPr/>
        </p:nvSpPr>
        <p:spPr>
          <a:xfrm>
            <a:off x="3790582" y="4158372"/>
            <a:ext cx="1562837" cy="1347438"/>
          </a:xfrm>
          <a:custGeom>
            <a:avLst/>
            <a:gdLst>
              <a:gd name="connsiteX0" fmla="*/ 0 w 1562837"/>
              <a:gd name="connsiteY0" fmla="*/ 673719 h 1347438"/>
              <a:gd name="connsiteX1" fmla="*/ 336860 w 1562837"/>
              <a:gd name="connsiteY1" fmla="*/ 0 h 1347438"/>
              <a:gd name="connsiteX2" fmla="*/ 1225978 w 1562837"/>
              <a:gd name="connsiteY2" fmla="*/ 0 h 1347438"/>
              <a:gd name="connsiteX3" fmla="*/ 1562837 w 1562837"/>
              <a:gd name="connsiteY3" fmla="*/ 673719 h 1347438"/>
              <a:gd name="connsiteX4" fmla="*/ 1225978 w 1562837"/>
              <a:gd name="connsiteY4" fmla="*/ 1347438 h 1347438"/>
              <a:gd name="connsiteX5" fmla="*/ 336860 w 1562837"/>
              <a:gd name="connsiteY5" fmla="*/ 1347438 h 1347438"/>
              <a:gd name="connsiteX6" fmla="*/ 0 w 1562837"/>
              <a:gd name="connsiteY6" fmla="*/ 673719 h 134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2837" h="1347438">
                <a:moveTo>
                  <a:pt x="0" y="673719"/>
                </a:moveTo>
                <a:lnTo>
                  <a:pt x="336860" y="0"/>
                </a:lnTo>
                <a:lnTo>
                  <a:pt x="1225978" y="0"/>
                </a:lnTo>
                <a:lnTo>
                  <a:pt x="1562837" y="673719"/>
                </a:lnTo>
                <a:lnTo>
                  <a:pt x="1225978" y="1347438"/>
                </a:lnTo>
                <a:lnTo>
                  <a:pt x="336860" y="1347438"/>
                </a:lnTo>
                <a:lnTo>
                  <a:pt x="0" y="673719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523" tIns="240847" rIns="242523" bIns="240847" numCol="1" spcCol="1270" anchor="ctr" anchorCtr="0">
            <a:noAutofit/>
          </a:bodyPr>
          <a:lstStyle/>
          <a:p>
            <a:pPr lvl="0" algn="ctr" defTabSz="11112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2500" kern="1200"/>
          </a:p>
        </p:txBody>
      </p:sp>
      <p:sp>
        <p:nvSpPr>
          <p:cNvPr id="11" name="육각형 10"/>
          <p:cNvSpPr/>
          <p:nvPr/>
        </p:nvSpPr>
        <p:spPr>
          <a:xfrm>
            <a:off x="3831182" y="4753238"/>
            <a:ext cx="182979" cy="157705"/>
          </a:xfrm>
          <a:prstGeom prst="hexagon">
            <a:avLst>
              <a:gd name="adj" fmla="val 25000"/>
              <a:gd name="vf" fmla="val 11547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육각형 11"/>
          <p:cNvSpPr/>
          <p:nvPr/>
        </p:nvSpPr>
        <p:spPr>
          <a:xfrm>
            <a:off x="2454661" y="3482733"/>
            <a:ext cx="1562837" cy="134743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육각형 12"/>
          <p:cNvSpPr/>
          <p:nvPr/>
        </p:nvSpPr>
        <p:spPr>
          <a:xfrm>
            <a:off x="3518615" y="4652175"/>
            <a:ext cx="182979" cy="157705"/>
          </a:xfrm>
          <a:prstGeom prst="hexagon">
            <a:avLst>
              <a:gd name="adj" fmla="val 25000"/>
              <a:gd name="vf" fmla="val 11547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자유형 13"/>
          <p:cNvSpPr/>
          <p:nvPr/>
        </p:nvSpPr>
        <p:spPr>
          <a:xfrm>
            <a:off x="5122053" y="3466713"/>
            <a:ext cx="1562837" cy="1347438"/>
          </a:xfrm>
          <a:custGeom>
            <a:avLst/>
            <a:gdLst>
              <a:gd name="connsiteX0" fmla="*/ 0 w 1562837"/>
              <a:gd name="connsiteY0" fmla="*/ 673719 h 1347438"/>
              <a:gd name="connsiteX1" fmla="*/ 336860 w 1562837"/>
              <a:gd name="connsiteY1" fmla="*/ 0 h 1347438"/>
              <a:gd name="connsiteX2" fmla="*/ 1225978 w 1562837"/>
              <a:gd name="connsiteY2" fmla="*/ 0 h 1347438"/>
              <a:gd name="connsiteX3" fmla="*/ 1562837 w 1562837"/>
              <a:gd name="connsiteY3" fmla="*/ 673719 h 1347438"/>
              <a:gd name="connsiteX4" fmla="*/ 1225978 w 1562837"/>
              <a:gd name="connsiteY4" fmla="*/ 1347438 h 1347438"/>
              <a:gd name="connsiteX5" fmla="*/ 336860 w 1562837"/>
              <a:gd name="connsiteY5" fmla="*/ 1347438 h 1347438"/>
              <a:gd name="connsiteX6" fmla="*/ 0 w 1562837"/>
              <a:gd name="connsiteY6" fmla="*/ 673719 h 134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2837" h="1347438">
                <a:moveTo>
                  <a:pt x="0" y="673719"/>
                </a:moveTo>
                <a:lnTo>
                  <a:pt x="336860" y="0"/>
                </a:lnTo>
                <a:lnTo>
                  <a:pt x="1225978" y="0"/>
                </a:lnTo>
                <a:lnTo>
                  <a:pt x="1562837" y="673719"/>
                </a:lnTo>
                <a:lnTo>
                  <a:pt x="1225978" y="1347438"/>
                </a:lnTo>
                <a:lnTo>
                  <a:pt x="336860" y="1347438"/>
                </a:lnTo>
                <a:lnTo>
                  <a:pt x="0" y="673719"/>
                </a:lnTo>
                <a:close/>
              </a:path>
            </a:pathLst>
          </a:cu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523" tIns="240847" rIns="242523" bIns="240847" numCol="1" spcCol="1270" anchor="ctr" anchorCtr="0">
            <a:noAutofit/>
          </a:bodyPr>
          <a:lstStyle/>
          <a:p>
            <a:pPr lvl="0" algn="ctr" defTabSz="11112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2500" kern="1200"/>
          </a:p>
        </p:txBody>
      </p:sp>
      <p:sp>
        <p:nvSpPr>
          <p:cNvPr id="15" name="육각형 14"/>
          <p:cNvSpPr/>
          <p:nvPr/>
        </p:nvSpPr>
        <p:spPr>
          <a:xfrm>
            <a:off x="6190455" y="4634731"/>
            <a:ext cx="182979" cy="157705"/>
          </a:xfrm>
          <a:prstGeom prst="hexagon">
            <a:avLst>
              <a:gd name="adj" fmla="val 25000"/>
              <a:gd name="vf" fmla="val 11547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육각형 15"/>
          <p:cNvSpPr/>
          <p:nvPr/>
        </p:nvSpPr>
        <p:spPr>
          <a:xfrm>
            <a:off x="6453524" y="4158372"/>
            <a:ext cx="1562837" cy="134743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CCCC">
              <a:alpha val="9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육각형 16"/>
          <p:cNvSpPr/>
          <p:nvPr/>
        </p:nvSpPr>
        <p:spPr>
          <a:xfrm>
            <a:off x="6494124" y="4753238"/>
            <a:ext cx="182979" cy="157705"/>
          </a:xfrm>
          <a:prstGeom prst="hexagon">
            <a:avLst>
              <a:gd name="adj" fmla="val 25000"/>
              <a:gd name="vf" fmla="val 11547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자유형 17"/>
          <p:cNvSpPr/>
          <p:nvPr/>
        </p:nvSpPr>
        <p:spPr>
          <a:xfrm>
            <a:off x="3790582" y="2730161"/>
            <a:ext cx="1562837" cy="1347438"/>
          </a:xfrm>
          <a:custGeom>
            <a:avLst/>
            <a:gdLst>
              <a:gd name="connsiteX0" fmla="*/ 0 w 1562837"/>
              <a:gd name="connsiteY0" fmla="*/ 673719 h 1347438"/>
              <a:gd name="connsiteX1" fmla="*/ 336860 w 1562837"/>
              <a:gd name="connsiteY1" fmla="*/ 0 h 1347438"/>
              <a:gd name="connsiteX2" fmla="*/ 1225978 w 1562837"/>
              <a:gd name="connsiteY2" fmla="*/ 0 h 1347438"/>
              <a:gd name="connsiteX3" fmla="*/ 1562837 w 1562837"/>
              <a:gd name="connsiteY3" fmla="*/ 673719 h 1347438"/>
              <a:gd name="connsiteX4" fmla="*/ 1225978 w 1562837"/>
              <a:gd name="connsiteY4" fmla="*/ 1347438 h 1347438"/>
              <a:gd name="connsiteX5" fmla="*/ 336860 w 1562837"/>
              <a:gd name="connsiteY5" fmla="*/ 1347438 h 1347438"/>
              <a:gd name="connsiteX6" fmla="*/ 0 w 1562837"/>
              <a:gd name="connsiteY6" fmla="*/ 673719 h 134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2837" h="1347438">
                <a:moveTo>
                  <a:pt x="0" y="673719"/>
                </a:moveTo>
                <a:lnTo>
                  <a:pt x="336860" y="0"/>
                </a:lnTo>
                <a:lnTo>
                  <a:pt x="1225978" y="0"/>
                </a:lnTo>
                <a:lnTo>
                  <a:pt x="1562837" y="673719"/>
                </a:lnTo>
                <a:lnTo>
                  <a:pt x="1225978" y="1347438"/>
                </a:lnTo>
                <a:lnTo>
                  <a:pt x="336860" y="1347438"/>
                </a:lnTo>
                <a:lnTo>
                  <a:pt x="0" y="67371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523" tIns="240847" rIns="242523" bIns="240847" numCol="1" spcCol="1270" anchor="ctr" anchorCtr="0">
            <a:noAutofit/>
          </a:bodyPr>
          <a:lstStyle/>
          <a:p>
            <a:pPr lvl="0" algn="ctr" defTabSz="11112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2500" kern="1200" dirty="0"/>
          </a:p>
        </p:txBody>
      </p:sp>
      <p:sp>
        <p:nvSpPr>
          <p:cNvPr id="19" name="육각형 18"/>
          <p:cNvSpPr/>
          <p:nvPr/>
        </p:nvSpPr>
        <p:spPr>
          <a:xfrm>
            <a:off x="4850086" y="2759352"/>
            <a:ext cx="182979" cy="157705"/>
          </a:xfrm>
          <a:prstGeom prst="hexagon">
            <a:avLst>
              <a:gd name="adj" fmla="val 25000"/>
              <a:gd name="vf" fmla="val 11547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육각형 19"/>
          <p:cNvSpPr/>
          <p:nvPr/>
        </p:nvSpPr>
        <p:spPr>
          <a:xfrm>
            <a:off x="5122053" y="2070140"/>
            <a:ext cx="1562837" cy="134743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CFFCC">
              <a:alpha val="9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육각형 20"/>
          <p:cNvSpPr/>
          <p:nvPr/>
        </p:nvSpPr>
        <p:spPr>
          <a:xfrm>
            <a:off x="5168215" y="2661802"/>
            <a:ext cx="182979" cy="157705"/>
          </a:xfrm>
          <a:prstGeom prst="hexagon">
            <a:avLst>
              <a:gd name="adj" fmla="val 25000"/>
              <a:gd name="vf" fmla="val 11547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자유형 27"/>
          <p:cNvSpPr/>
          <p:nvPr/>
        </p:nvSpPr>
        <p:spPr>
          <a:xfrm>
            <a:off x="6459648" y="2734759"/>
            <a:ext cx="1562837" cy="1347438"/>
          </a:xfrm>
          <a:custGeom>
            <a:avLst/>
            <a:gdLst>
              <a:gd name="connsiteX0" fmla="*/ 0 w 1562837"/>
              <a:gd name="connsiteY0" fmla="*/ 673719 h 1347438"/>
              <a:gd name="connsiteX1" fmla="*/ 336860 w 1562837"/>
              <a:gd name="connsiteY1" fmla="*/ 0 h 1347438"/>
              <a:gd name="connsiteX2" fmla="*/ 1225978 w 1562837"/>
              <a:gd name="connsiteY2" fmla="*/ 0 h 1347438"/>
              <a:gd name="connsiteX3" fmla="*/ 1562837 w 1562837"/>
              <a:gd name="connsiteY3" fmla="*/ 673719 h 1347438"/>
              <a:gd name="connsiteX4" fmla="*/ 1225978 w 1562837"/>
              <a:gd name="connsiteY4" fmla="*/ 1347438 h 1347438"/>
              <a:gd name="connsiteX5" fmla="*/ 336860 w 1562837"/>
              <a:gd name="connsiteY5" fmla="*/ 1347438 h 1347438"/>
              <a:gd name="connsiteX6" fmla="*/ 0 w 1562837"/>
              <a:gd name="connsiteY6" fmla="*/ 673719 h 134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2837" h="1347438">
                <a:moveTo>
                  <a:pt x="0" y="673719"/>
                </a:moveTo>
                <a:lnTo>
                  <a:pt x="336860" y="0"/>
                </a:lnTo>
                <a:lnTo>
                  <a:pt x="1225978" y="0"/>
                </a:lnTo>
                <a:lnTo>
                  <a:pt x="1562837" y="673719"/>
                </a:lnTo>
                <a:lnTo>
                  <a:pt x="1225978" y="1347438"/>
                </a:lnTo>
                <a:lnTo>
                  <a:pt x="336860" y="1347438"/>
                </a:lnTo>
                <a:lnTo>
                  <a:pt x="0" y="673719"/>
                </a:lnTo>
                <a:close/>
              </a:path>
            </a:pathLst>
          </a:cu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523" tIns="240847" rIns="242523" bIns="240847" numCol="1" spcCol="1270" anchor="ctr" anchorCtr="0">
            <a:noAutofit/>
          </a:bodyPr>
          <a:lstStyle/>
          <a:p>
            <a:pPr lvl="0" algn="ctr" defTabSz="11112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2500" kern="1200" dirty="0"/>
          </a:p>
        </p:txBody>
      </p:sp>
      <p:sp>
        <p:nvSpPr>
          <p:cNvPr id="30" name="육각형 29"/>
          <p:cNvSpPr/>
          <p:nvPr/>
        </p:nvSpPr>
        <p:spPr>
          <a:xfrm>
            <a:off x="2446120" y="2070140"/>
            <a:ext cx="1562837" cy="134743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2">
              <a:lumMod val="20000"/>
              <a:lumOff val="80000"/>
              <a:alpha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자유형 31"/>
          <p:cNvSpPr/>
          <p:nvPr/>
        </p:nvSpPr>
        <p:spPr>
          <a:xfrm>
            <a:off x="663513" y="2585626"/>
            <a:ext cx="1981652" cy="1620843"/>
          </a:xfrm>
          <a:custGeom>
            <a:avLst/>
            <a:gdLst>
              <a:gd name="connsiteX0" fmla="*/ 0 w 1562837"/>
              <a:gd name="connsiteY0" fmla="*/ 673719 h 1347438"/>
              <a:gd name="connsiteX1" fmla="*/ 336860 w 1562837"/>
              <a:gd name="connsiteY1" fmla="*/ 0 h 1347438"/>
              <a:gd name="connsiteX2" fmla="*/ 1225978 w 1562837"/>
              <a:gd name="connsiteY2" fmla="*/ 0 h 1347438"/>
              <a:gd name="connsiteX3" fmla="*/ 1562837 w 1562837"/>
              <a:gd name="connsiteY3" fmla="*/ 673719 h 1347438"/>
              <a:gd name="connsiteX4" fmla="*/ 1225978 w 1562837"/>
              <a:gd name="connsiteY4" fmla="*/ 1347438 h 1347438"/>
              <a:gd name="connsiteX5" fmla="*/ 336860 w 1562837"/>
              <a:gd name="connsiteY5" fmla="*/ 1347438 h 1347438"/>
              <a:gd name="connsiteX6" fmla="*/ 0 w 1562837"/>
              <a:gd name="connsiteY6" fmla="*/ 673719 h 134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2837" h="1347438">
                <a:moveTo>
                  <a:pt x="0" y="673719"/>
                </a:moveTo>
                <a:lnTo>
                  <a:pt x="336860" y="0"/>
                </a:lnTo>
                <a:lnTo>
                  <a:pt x="1225978" y="0"/>
                </a:lnTo>
                <a:lnTo>
                  <a:pt x="1562837" y="673719"/>
                </a:lnTo>
                <a:lnTo>
                  <a:pt x="1225978" y="1347438"/>
                </a:lnTo>
                <a:lnTo>
                  <a:pt x="336860" y="1347438"/>
                </a:lnTo>
                <a:lnTo>
                  <a:pt x="0" y="67371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2523" tIns="240847" rIns="242523" bIns="240847" numCol="1" spcCol="1270" anchor="ctr" anchorCtr="0">
            <a:noAutofit/>
          </a:bodyPr>
          <a:lstStyle/>
          <a:p>
            <a:pPr lvl="0" algn="ctr" defTabSz="11112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2500" kern="12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75503" y="3717032"/>
            <a:ext cx="1342526" cy="73866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latin typeface="Arial" pitchFamily="34" charset="0"/>
                <a:ea typeface="나눔고딕" pitchFamily="50" charset="-127"/>
                <a:cs typeface="Arial" pitchFamily="34" charset="0"/>
              </a:rPr>
              <a:t>Enhance</a:t>
            </a:r>
          </a:p>
          <a:p>
            <a:pPr algn="ctr"/>
            <a:r>
              <a:rPr lang="en-US" altLang="ko-KR" sz="1400" dirty="0">
                <a:latin typeface="Arial" pitchFamily="34" charset="0"/>
                <a:ea typeface="나눔고딕" pitchFamily="50" charset="-127"/>
                <a:cs typeface="Arial" pitchFamily="34" charset="0"/>
              </a:rPr>
              <a:t>International C</a:t>
            </a:r>
            <a:r>
              <a:rPr lang="en-US" altLang="ko-KR" sz="14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ollaboration </a:t>
            </a:r>
            <a:endParaRPr lang="en-US" altLang="ko-KR" sz="1400" dirty="0"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86181" y="2276872"/>
            <a:ext cx="1372757" cy="95410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Educate Graduate &amp; Undergraduate Students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78201" y="3628676"/>
            <a:ext cx="1181447" cy="95410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Perform IPR-Based 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Technology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Transfers </a:t>
            </a:r>
            <a:endParaRPr lang="en-US" altLang="ko-KR" sz="1400" dirty="0" smtClean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10317" y="4221088"/>
            <a:ext cx="1513935" cy="132343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92075" indent="-92075" algn="ctr"/>
            <a:r>
              <a:rPr lang="en-US" altLang="ko-KR" sz="1600" dirty="0">
                <a:latin typeface="Arial" pitchFamily="34" charset="0"/>
                <a:ea typeface="나눔고딕" pitchFamily="50" charset="-127"/>
                <a:cs typeface="Arial" pitchFamily="34" charset="0"/>
              </a:rPr>
              <a:t>Publish </a:t>
            </a:r>
          </a:p>
          <a:p>
            <a:pPr marL="92075" indent="-92075" algn="ctr"/>
            <a:r>
              <a:rPr lang="en-US" altLang="ko-KR" sz="16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Issue Reports Related to CCS&amp; Energy</a:t>
            </a:r>
            <a:endParaRPr lang="en-US" altLang="ko-KR" sz="1600" dirty="0"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18029" y="4347101"/>
            <a:ext cx="1332895" cy="95410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92075" indent="-92075" algn="ctr"/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Set-up Globalized Test Platform &amp; Protocol 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58938" y="2996952"/>
            <a:ext cx="1363547" cy="73866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92075" indent="-92075"/>
            <a:r>
              <a:rPr lang="en-US" altLang="ko-KR" sz="14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 Build </a:t>
            </a:r>
          </a:p>
          <a:p>
            <a:pPr marL="92075" indent="-92075"/>
            <a:r>
              <a:rPr lang="en-US" altLang="ko-KR" sz="1400" dirty="0">
                <a:latin typeface="Arial" pitchFamily="34" charset="0"/>
                <a:ea typeface="나눔고딕" pitchFamily="50" charset="-127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CCS Public Acceptance </a:t>
            </a:r>
            <a:endParaRPr lang="ko-KR" altLang="en-US" sz="1400" dirty="0"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32140" y="2276872"/>
            <a:ext cx="1285889" cy="95410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Develop </a:t>
            </a:r>
            <a:endParaRPr lang="en-US" altLang="ko-KR" sz="1400" dirty="0">
              <a:latin typeface="Arial" pitchFamily="34" charset="0"/>
              <a:ea typeface="나눔고딕" pitchFamily="50" charset="-127"/>
              <a:cs typeface="Arial" pitchFamily="34" charset="0"/>
            </a:endParaRPr>
          </a:p>
          <a:p>
            <a:pPr algn="ctr"/>
            <a:r>
              <a:rPr lang="en-US" altLang="ko-KR" sz="1400" dirty="0">
                <a:latin typeface="Arial" pitchFamily="34" charset="0"/>
                <a:ea typeface="나눔고딕" pitchFamily="50" charset="-127"/>
                <a:cs typeface="Arial" pitchFamily="34" charset="0"/>
              </a:rPr>
              <a:t>CCS National R&amp;D Strategy and </a:t>
            </a:r>
            <a:r>
              <a:rPr lang="en-US" altLang="ko-KR" sz="14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Policy</a:t>
            </a:r>
            <a:endParaRPr lang="ko-KR" altLang="en-US" sz="1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9537" y="2744470"/>
            <a:ext cx="1566583" cy="120032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2"/>
                </a:solidFill>
                <a:latin typeface="나눔고딕" pitchFamily="50" charset="-127"/>
                <a:ea typeface="나눔고딕" pitchFamily="50" charset="-127"/>
              </a:rPr>
              <a:t>Develop innovative CCS technologies</a:t>
            </a:r>
            <a:endParaRPr lang="ko-KR" altLang="en-US" b="1" dirty="0">
              <a:solidFill>
                <a:schemeClr val="bg2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육각형 33"/>
          <p:cNvSpPr/>
          <p:nvPr/>
        </p:nvSpPr>
        <p:spPr>
          <a:xfrm>
            <a:off x="2053735" y="2643694"/>
            <a:ext cx="182979" cy="157705"/>
          </a:xfrm>
          <a:prstGeom prst="hexagon">
            <a:avLst>
              <a:gd name="adj" fmla="val 25000"/>
              <a:gd name="vf" fmla="val 11547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육각형 34"/>
          <p:cNvSpPr/>
          <p:nvPr/>
        </p:nvSpPr>
        <p:spPr>
          <a:xfrm>
            <a:off x="2823753" y="2165223"/>
            <a:ext cx="182979" cy="157705"/>
          </a:xfrm>
          <a:prstGeom prst="hexagon">
            <a:avLst>
              <a:gd name="adj" fmla="val 25000"/>
              <a:gd name="vf" fmla="val 11547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육각형 35"/>
          <p:cNvSpPr/>
          <p:nvPr/>
        </p:nvSpPr>
        <p:spPr>
          <a:xfrm>
            <a:off x="7791772" y="3314622"/>
            <a:ext cx="182979" cy="157705"/>
          </a:xfrm>
          <a:prstGeom prst="hexagon">
            <a:avLst>
              <a:gd name="adj" fmla="val 25000"/>
              <a:gd name="vf" fmla="val 115470"/>
            </a:avLst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TextBox 36"/>
          <p:cNvSpPr txBox="1"/>
          <p:nvPr/>
        </p:nvSpPr>
        <p:spPr>
          <a:xfrm>
            <a:off x="3990037" y="3050376"/>
            <a:ext cx="1164751" cy="73866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Manage CCS R&amp;D Project</a:t>
            </a:r>
            <a:endParaRPr lang="en-US" altLang="ko-KR" sz="1400" dirty="0" smtClean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444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8388424" y="6520259"/>
            <a:ext cx="611560" cy="365125"/>
          </a:xfrm>
        </p:spPr>
        <p:txBody>
          <a:bodyPr/>
          <a:lstStyle/>
          <a:p>
            <a:fld id="{6DEF087E-D983-4FB4-AE23-0BB2860B823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제목 1"/>
          <p:cNvSpPr>
            <a:spLocks noGrp="1"/>
          </p:cNvSpPr>
          <p:nvPr>
            <p:ph type="title"/>
          </p:nvPr>
        </p:nvSpPr>
        <p:spPr>
          <a:xfrm>
            <a:off x="539552" y="130622"/>
            <a:ext cx="8064896" cy="778098"/>
          </a:xfrm>
        </p:spPr>
        <p:txBody>
          <a:bodyPr anchor="t">
            <a:noAutofit/>
          </a:bodyPr>
          <a:lstStyle/>
          <a:p>
            <a:r>
              <a:rPr lang="en-US" altLang="ko-KR" sz="3600" b="1" dirty="0" smtClean="0">
                <a:solidFill>
                  <a:srgbClr val="99000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</a:rPr>
              <a:t>Commitment to…</a:t>
            </a:r>
            <a:endParaRPr lang="ko-KR" altLang="en-US" sz="2800" b="1" dirty="0">
              <a:solidFill>
                <a:srgbClr val="99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413102" y="836712"/>
            <a:ext cx="8352928" cy="54784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80975">
              <a:spcBef>
                <a:spcPts val="1200"/>
              </a:spcBef>
            </a:pPr>
            <a:r>
              <a:rPr lang="en-US" altLang="ko-KR" dirty="0">
                <a:latin typeface="Times New Roman" panose="02020603050405020304" pitchFamily="18" charset="0"/>
                <a:ea typeface="나눔고딕" pitchFamily="50" charset="-127"/>
                <a:cs typeface="Times New Roman" panose="02020603050405020304" pitchFamily="18" charset="0"/>
              </a:rPr>
              <a:t>● </a:t>
            </a:r>
            <a:r>
              <a:rPr lang="en-US" altLang="ko-KR" dirty="0" smtClean="0">
                <a:latin typeface="Times New Roman" panose="02020603050405020304" pitchFamily="18" charset="0"/>
                <a:ea typeface="나눔고딕" pitchFamily="50" charset="-127"/>
                <a:cs typeface="Times New Roman" panose="02020603050405020304" pitchFamily="18" charset="0"/>
              </a:rPr>
              <a:t>Objectivity</a:t>
            </a:r>
          </a:p>
          <a:p>
            <a:pPr marL="180975">
              <a:spcBef>
                <a:spcPts val="1200"/>
              </a:spcBef>
            </a:pPr>
            <a:r>
              <a:rPr lang="en-US" altLang="ko-KR" dirty="0" smtClean="0">
                <a:latin typeface="Times New Roman" panose="02020603050405020304" pitchFamily="18" charset="0"/>
                <a:ea typeface="나눔고딕" pitchFamily="50" charset="-127"/>
                <a:cs typeface="Times New Roman" panose="02020603050405020304" pitchFamily="18" charset="0"/>
              </a:rPr>
              <a:t>Together with research groups affiliated with our center we apply stringent standards of objectivity in performing CCS R&amp;D</a:t>
            </a:r>
          </a:p>
          <a:p>
            <a:pPr marL="180975">
              <a:spcBef>
                <a:spcPts val="1200"/>
              </a:spcBef>
            </a:pPr>
            <a:r>
              <a:rPr lang="en-US" altLang="ko-KR" dirty="0">
                <a:latin typeface="Times New Roman" panose="02020603050405020304" pitchFamily="18" charset="0"/>
                <a:ea typeface="나눔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latin typeface="Times New Roman" panose="02020603050405020304" pitchFamily="18" charset="0"/>
                <a:ea typeface="나눔고딕" pitchFamily="50" charset="-127"/>
                <a:cs typeface="Times New Roman" panose="02020603050405020304" pitchFamily="18" charset="0"/>
              </a:rPr>
              <a:t>Be achieved through our advisory committee and through world-class researchers from independent research and technical authorities from around the world</a:t>
            </a:r>
          </a:p>
          <a:p>
            <a:pPr marL="180975">
              <a:spcBef>
                <a:spcPts val="1200"/>
              </a:spcBef>
            </a:pPr>
            <a:r>
              <a:rPr lang="en-US" altLang="ko-KR" dirty="0" smtClean="0">
                <a:latin typeface="Times New Roman" panose="02020603050405020304" pitchFamily="18" charset="0"/>
                <a:ea typeface="나눔고딕" pitchFamily="50" charset="-127"/>
                <a:cs typeface="Times New Roman" panose="02020603050405020304" pitchFamily="18" charset="0"/>
              </a:rPr>
              <a:t>● Innovation</a:t>
            </a:r>
          </a:p>
          <a:p>
            <a:pPr marL="180975">
              <a:spcBef>
                <a:spcPts val="1200"/>
              </a:spcBef>
            </a:pPr>
            <a:r>
              <a:rPr lang="en-US" altLang="ko-KR" dirty="0" smtClean="0">
                <a:latin typeface="Times New Roman" panose="02020603050405020304" pitchFamily="18" charset="0"/>
                <a:ea typeface="나눔고딕" pitchFamily="50" charset="-127"/>
                <a:cs typeface="Times New Roman" panose="02020603050405020304" pitchFamily="18" charset="0"/>
              </a:rPr>
              <a:t> We incorporate unique combinations of scientific discovery, creative and adaptive application, accidental insight and experience gained in the real world.</a:t>
            </a:r>
          </a:p>
          <a:p>
            <a:pPr marL="180975">
              <a:spcBef>
                <a:spcPts val="1200"/>
              </a:spcBef>
            </a:pPr>
            <a:r>
              <a:rPr lang="en-US" altLang="ko-KR" dirty="0">
                <a:latin typeface="Times New Roman" panose="02020603050405020304" pitchFamily="18" charset="0"/>
                <a:ea typeface="나눔고딕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dirty="0" smtClean="0">
                <a:latin typeface="Times New Roman" panose="02020603050405020304" pitchFamily="18" charset="0"/>
                <a:ea typeface="나눔고딕" pitchFamily="50" charset="-127"/>
                <a:cs typeface="Times New Roman" panose="02020603050405020304" pitchFamily="18" charset="0"/>
              </a:rPr>
              <a:t>Be committed to driving innovation through collaborative research and the effective application of results</a:t>
            </a:r>
          </a:p>
          <a:p>
            <a:pPr marL="180975">
              <a:spcBef>
                <a:spcPts val="1200"/>
              </a:spcBef>
            </a:pPr>
            <a:r>
              <a:rPr lang="en-US" altLang="ko-KR" dirty="0">
                <a:latin typeface="Times New Roman" panose="02020603050405020304" pitchFamily="18" charset="0"/>
                <a:ea typeface="나눔고딕" pitchFamily="50" charset="-127"/>
                <a:cs typeface="Times New Roman" panose="02020603050405020304" pitchFamily="18" charset="0"/>
              </a:rPr>
              <a:t>● </a:t>
            </a:r>
            <a:r>
              <a:rPr lang="en-US" altLang="ko-KR" dirty="0" smtClean="0">
                <a:latin typeface="Times New Roman" panose="02020603050405020304" pitchFamily="18" charset="0"/>
                <a:ea typeface="나눔고딕" pitchFamily="50" charset="-127"/>
                <a:cs typeface="Times New Roman" panose="02020603050405020304" pitchFamily="18" charset="0"/>
              </a:rPr>
              <a:t>Result</a:t>
            </a:r>
          </a:p>
          <a:p>
            <a:pPr marL="180975">
              <a:spcBef>
                <a:spcPts val="1200"/>
              </a:spcBef>
            </a:pPr>
            <a:r>
              <a:rPr lang="en-US" altLang="ko-KR" dirty="0" smtClean="0">
                <a:latin typeface="Times New Roman" panose="02020603050405020304" pitchFamily="18" charset="0"/>
                <a:ea typeface="나눔고딕" pitchFamily="50" charset="-127"/>
                <a:cs typeface="Times New Roman" panose="02020603050405020304" pitchFamily="18" charset="0"/>
              </a:rPr>
              <a:t>We produce a variety of products that range from advanced </a:t>
            </a:r>
            <a:r>
              <a:rPr lang="en-US" altLang="ko-KR" dirty="0">
                <a:latin typeface="Times New Roman" panose="02020603050405020304" pitchFamily="18" charset="0"/>
                <a:ea typeface="나눔고딕" pitchFamily="50" charset="-127"/>
                <a:cs typeface="Times New Roman" panose="02020603050405020304" pitchFamily="18" charset="0"/>
              </a:rPr>
              <a:t>post-combustion </a:t>
            </a:r>
            <a:r>
              <a:rPr lang="en-US" altLang="ko-KR" dirty="0" smtClean="0">
                <a:latin typeface="Times New Roman" panose="02020603050405020304" pitchFamily="18" charset="0"/>
                <a:ea typeface="나눔고딕" pitchFamily="50" charset="-127"/>
                <a:cs typeface="Times New Roman" panose="02020603050405020304" pitchFamily="18" charset="0"/>
              </a:rPr>
              <a:t>CO2 </a:t>
            </a:r>
            <a:r>
              <a:rPr lang="en-US" altLang="ko-KR" dirty="0">
                <a:latin typeface="Times New Roman" panose="02020603050405020304" pitchFamily="18" charset="0"/>
                <a:ea typeface="나눔고딕" pitchFamily="50" charset="-127"/>
                <a:cs typeface="Times New Roman" panose="02020603050405020304" pitchFamily="18" charset="0"/>
              </a:rPr>
              <a:t>capture </a:t>
            </a:r>
            <a:r>
              <a:rPr lang="en-US" altLang="ko-KR" dirty="0" smtClean="0">
                <a:latin typeface="Times New Roman" panose="02020603050405020304" pitchFamily="18" charset="0"/>
                <a:ea typeface="나눔고딕" pitchFamily="50" charset="-127"/>
                <a:cs typeface="Times New Roman" panose="02020603050405020304" pitchFamily="18" charset="0"/>
              </a:rPr>
              <a:t>technologies, papers, patents, newsletters, comprehensive reports, to research guideline to shape the robust future in CCS</a:t>
            </a:r>
          </a:p>
          <a:p>
            <a:pPr marL="180975">
              <a:spcBef>
                <a:spcPts val="1200"/>
              </a:spcBef>
            </a:pPr>
            <a:r>
              <a:rPr lang="en-US" altLang="ko-KR" dirty="0" smtClean="0">
                <a:latin typeface="Times New Roman" panose="02020603050405020304" pitchFamily="18" charset="0"/>
                <a:ea typeface="나눔고딕" pitchFamily="50" charset="-127"/>
                <a:cs typeface="Times New Roman" panose="02020603050405020304" pitchFamily="18" charset="0"/>
              </a:rPr>
              <a:t>Secure resources for the next greatest innovation in energy and environment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088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51937"/>
            <a:ext cx="4950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solidFill>
                  <a:srgbClr val="990000"/>
                </a:solidFill>
                <a:latin typeface="Verdana" pitchFamily="34" charset="0"/>
                <a:ea typeface="나눔고딕" pitchFamily="50" charset="-127"/>
              </a:rPr>
              <a:t>Presentation Outline</a:t>
            </a:r>
            <a:endParaRPr lang="ko-KR" altLang="en-US" sz="3200" b="1" dirty="0">
              <a:solidFill>
                <a:srgbClr val="990000"/>
              </a:solidFill>
              <a:latin typeface="Verdana" pitchFamily="34" charset="0"/>
              <a:ea typeface="나눔고딕" pitchFamily="50" charset="-127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 l="1505" r="815" b="66909"/>
          <a:stretch>
            <a:fillRect/>
          </a:stretch>
        </p:blipFill>
        <p:spPr bwMode="auto">
          <a:xfrm>
            <a:off x="0" y="6168955"/>
            <a:ext cx="4240342" cy="71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79712" y="1628800"/>
            <a:ext cx="6535886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altLang="ko-KR" sz="3200" b="1" dirty="0" smtClean="0">
                <a:latin typeface="Verdana" pitchFamily="34" charset="0"/>
                <a:ea typeface="나눔고딕" pitchFamily="50" charset="-127"/>
              </a:rPr>
              <a:t>National</a:t>
            </a:r>
            <a:r>
              <a:rPr lang="ko-KR" altLang="en-US" sz="3200" b="1" dirty="0" smtClean="0">
                <a:latin typeface="Verdana" pitchFamily="34" charset="0"/>
                <a:ea typeface="나눔고딕" pitchFamily="50" charset="-127"/>
              </a:rPr>
              <a:t> </a:t>
            </a:r>
            <a:r>
              <a:rPr lang="en-US" altLang="ko-KR" sz="3200" b="1" dirty="0" smtClean="0">
                <a:latin typeface="Verdana" pitchFamily="34" charset="0"/>
                <a:ea typeface="나눔고딕" pitchFamily="50" charset="-127"/>
              </a:rPr>
              <a:t>CCS</a:t>
            </a:r>
            <a:r>
              <a:rPr lang="ko-KR" altLang="en-US" sz="3200" b="1" dirty="0" smtClean="0">
                <a:latin typeface="Verdana" pitchFamily="34" charset="0"/>
                <a:ea typeface="나눔고딕" pitchFamily="50" charset="-127"/>
              </a:rPr>
              <a:t> </a:t>
            </a:r>
            <a:r>
              <a:rPr lang="en-US" altLang="ko-KR" sz="3200" b="1" dirty="0" smtClean="0">
                <a:latin typeface="Verdana" pitchFamily="34" charset="0"/>
                <a:ea typeface="나눔고딕" pitchFamily="50" charset="-127"/>
              </a:rPr>
              <a:t>R&amp;D Plan</a:t>
            </a:r>
            <a:endParaRPr lang="ko-KR" altLang="en-US" sz="3200" b="1" dirty="0">
              <a:latin typeface="Verdana" pitchFamily="34" charset="0"/>
              <a:ea typeface="나눔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2924944"/>
            <a:ext cx="6535886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altLang="ko-KR" sz="3200" b="1" dirty="0" smtClean="0">
                <a:latin typeface="Verdana" pitchFamily="34" charset="0"/>
                <a:ea typeface="나눔고딕" pitchFamily="50" charset="-127"/>
              </a:rPr>
              <a:t>Korea CCS 2020 Project</a:t>
            </a:r>
            <a:endParaRPr lang="ko-KR" altLang="en-US" sz="3200" b="1" dirty="0">
              <a:latin typeface="Verdana" pitchFamily="34" charset="0"/>
              <a:ea typeface="나눔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2528" y="4365104"/>
            <a:ext cx="651307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altLang="ko-KR" sz="3200" b="1" dirty="0" smtClean="0">
                <a:latin typeface="Verdana" pitchFamily="34" charset="0"/>
                <a:ea typeface="나눔고딕" pitchFamily="50" charset="-127"/>
              </a:rPr>
              <a:t>Korea CCS R&amp;D Center</a:t>
            </a:r>
            <a:endParaRPr lang="ko-KR" altLang="en-US" sz="3200" b="1" dirty="0">
              <a:latin typeface="Verdana" pitchFamily="34" charset="0"/>
              <a:ea typeface="나눔고딕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83568" y="1628800"/>
            <a:ext cx="864096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</a:t>
            </a:r>
            <a:endParaRPr lang="ko-KR" altLang="en-US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681328" y="2994050"/>
            <a:ext cx="864096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II</a:t>
            </a:r>
            <a:endParaRPr lang="ko-KR" altLang="en-US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99664" y="4416428"/>
            <a:ext cx="864096" cy="10081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III</a:t>
            </a:r>
            <a:endParaRPr lang="ko-KR" altLang="en-US" sz="4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9430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내용 개체 틀 1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05170"/>
            <a:ext cx="4715944" cy="2620494"/>
          </a:xfrm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264696" cy="634082"/>
          </a:xfrm>
        </p:spPr>
        <p:txBody>
          <a:bodyPr anchor="t">
            <a:noAutofit/>
          </a:bodyPr>
          <a:lstStyle/>
          <a:p>
            <a:r>
              <a:rPr lang="en-US" altLang="ko-KR" sz="3600" b="1" dirty="0">
                <a:solidFill>
                  <a:srgbClr val="99000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</a:rPr>
              <a:t>Roles</a:t>
            </a:r>
            <a:r>
              <a:rPr lang="en-US" altLang="ko-KR" sz="3600" b="1" dirty="0" smtClean="0">
                <a:solidFill>
                  <a:srgbClr val="99000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</a:rPr>
              <a:t> and Activities</a:t>
            </a:r>
            <a:endParaRPr lang="ko-KR" altLang="en-US" sz="3600" b="1" dirty="0">
              <a:solidFill>
                <a:srgbClr val="9900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9512" y="4941168"/>
            <a:ext cx="8575310" cy="1815882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00CC99"/>
                </a:solidFill>
              </a:rPr>
              <a:t>Think tank in CCS-Energy-Environment</a:t>
            </a:r>
          </a:p>
          <a:p>
            <a:r>
              <a:rPr lang="en-US" altLang="ko-KR" sz="1600" b="1" dirty="0" smtClean="0">
                <a:solidFill>
                  <a:srgbClr val="00CC99"/>
                </a:solidFill>
              </a:rPr>
              <a:t>Planning </a:t>
            </a:r>
            <a:r>
              <a:rPr lang="en-US" altLang="ko-KR" sz="1600" b="1" dirty="0">
                <a:solidFill>
                  <a:srgbClr val="00CC99"/>
                </a:solidFill>
              </a:rPr>
              <a:t>and management of R&amp;D and </a:t>
            </a:r>
            <a:r>
              <a:rPr lang="en-US" altLang="ko-KR" sz="1600" b="1" dirty="0" smtClean="0">
                <a:solidFill>
                  <a:srgbClr val="00CC99"/>
                </a:solidFill>
              </a:rPr>
              <a:t>outcomes</a:t>
            </a:r>
          </a:p>
          <a:p>
            <a:r>
              <a:rPr lang="en-US" altLang="ko-KR" sz="1600" b="1" dirty="0" smtClean="0">
                <a:solidFill>
                  <a:srgbClr val="00CC99"/>
                </a:solidFill>
              </a:rPr>
              <a:t>Set-up </a:t>
            </a:r>
            <a:r>
              <a:rPr lang="en-US" altLang="ko-KR" sz="1600" b="1" dirty="0">
                <a:solidFill>
                  <a:srgbClr val="00CC99"/>
                </a:solidFill>
              </a:rPr>
              <a:t>a test and optimization </a:t>
            </a:r>
            <a:r>
              <a:rPr lang="en-US" altLang="ko-KR" sz="1600" b="1" dirty="0" smtClean="0">
                <a:solidFill>
                  <a:srgbClr val="00CC99"/>
                </a:solidFill>
              </a:rPr>
              <a:t>platform</a:t>
            </a:r>
            <a:endParaRPr lang="en-US" altLang="ko-KR" sz="1600" b="1" dirty="0">
              <a:solidFill>
                <a:srgbClr val="00CC99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altLang="ko-KR" sz="1600" dirty="0" smtClean="0"/>
              <a:t>Build solvent/sorbent/ membrane-based CO2 capture plant linked to a coal-fired power plant</a:t>
            </a:r>
          </a:p>
          <a:p>
            <a:pPr marL="171450" indent="-171450">
              <a:buFontTx/>
              <a:buChar char="-"/>
            </a:pPr>
            <a:r>
              <a:rPr lang="en-US" altLang="ko-KR" sz="1600" dirty="0" smtClean="0"/>
              <a:t>Establish  analysis system for environment safety and develop material performance</a:t>
            </a:r>
          </a:p>
          <a:p>
            <a:pPr marL="171450" indent="-171450">
              <a:buFontTx/>
              <a:buChar char="-"/>
            </a:pPr>
            <a:r>
              <a:rPr lang="en-US" altLang="ko-KR" sz="1600" dirty="0" smtClean="0"/>
              <a:t>Set-up CCS big data system</a:t>
            </a:r>
            <a:endParaRPr lang="ko-KR" alt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179512" y="3645024"/>
            <a:ext cx="8575311" cy="1077218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66"/>
                </a:solidFill>
              </a:rPr>
              <a:t>Developing innovative technology</a:t>
            </a:r>
          </a:p>
          <a:p>
            <a:pPr marL="171450" indent="-171450">
              <a:buFontTx/>
              <a:buChar char="-"/>
            </a:pPr>
            <a:r>
              <a:rPr lang="en-US" altLang="ko-KR" sz="1600" dirty="0" smtClean="0"/>
              <a:t>Secure over 4 types of core CO2 tech. (3</a:t>
            </a:r>
            <a:r>
              <a:rPr lang="en-US" altLang="ko-KR" sz="1600" baseline="30000" dirty="0" smtClean="0"/>
              <a:t>rd</a:t>
            </a:r>
            <a:r>
              <a:rPr lang="en-US" altLang="ko-KR" sz="1600" dirty="0" smtClean="0"/>
              <a:t> generation)</a:t>
            </a:r>
          </a:p>
          <a:p>
            <a:pPr marL="171450" indent="-171450">
              <a:buFontTx/>
              <a:buChar char="-"/>
            </a:pPr>
            <a:r>
              <a:rPr lang="en-US" altLang="ko-KR" sz="1600" dirty="0" smtClean="0"/>
              <a:t>Demonstrate first CO2 capture-transport-storage integration system </a:t>
            </a:r>
          </a:p>
          <a:p>
            <a:pPr marL="171450" indent="-171450">
              <a:buFontTx/>
              <a:buChar char="-"/>
            </a:pPr>
            <a:r>
              <a:rPr lang="en-US" altLang="ko-KR" sz="1600" dirty="0" smtClean="0"/>
              <a:t>Develop over 2 innovative tech. for CO2 conversion for large emitters</a:t>
            </a:r>
            <a:endParaRPr lang="ko-KR" altLang="en-US" sz="1600" b="1" dirty="0">
              <a:solidFill>
                <a:srgbClr val="FF0066"/>
              </a:solidFill>
            </a:endParaRPr>
          </a:p>
        </p:txBody>
      </p:sp>
      <p:cxnSp>
        <p:nvCxnSpPr>
          <p:cNvPr id="42" name="직선 연결선 41"/>
          <p:cNvCxnSpPr/>
          <p:nvPr/>
        </p:nvCxnSpPr>
        <p:spPr>
          <a:xfrm>
            <a:off x="2375176" y="2597248"/>
            <a:ext cx="360040" cy="28411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 flipV="1">
            <a:off x="6416716" y="1959109"/>
            <a:ext cx="306360" cy="92225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64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087E-D983-4FB4-AE23-0BB2860B8239}" type="slidenum">
              <a:rPr lang="ko-KR" altLang="en-US" smtClean="0">
                <a:solidFill>
                  <a:prstClr val="black"/>
                </a:solidFill>
                <a:latin typeface="Verdana" pitchFamily="34" charset="0"/>
              </a:rPr>
              <a:pPr/>
              <a:t>21</a:t>
            </a:fld>
            <a:endParaRPr lang="ko-KR" altLang="en-US" dirty="0">
              <a:solidFill>
                <a:prstClr val="black"/>
              </a:solidFill>
              <a:latin typeface="Verdana" pitchFamily="34" charset="0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55000"/>
                    </a14:imgEffect>
                  </a14:imgLayer>
                </a14:imgProps>
              </a:ext>
            </a:extLst>
          </a:blip>
          <a:srcRect l="1505" r="815" b="66909"/>
          <a:stretch>
            <a:fillRect/>
          </a:stretch>
        </p:blipFill>
        <p:spPr bwMode="auto">
          <a:xfrm>
            <a:off x="-7937" y="5517232"/>
            <a:ext cx="9139696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직사각형 17"/>
          <p:cNvSpPr/>
          <p:nvPr/>
        </p:nvSpPr>
        <p:spPr>
          <a:xfrm>
            <a:off x="299376" y="2564904"/>
            <a:ext cx="8525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rgbClr val="990000"/>
                </a:solidFill>
                <a:latin typeface="Verdana" pitchFamily="34" charset="0"/>
                <a:ea typeface="나눔고딕" pitchFamily="50" charset="-127"/>
              </a:rPr>
              <a:t>Thank you for your attention!</a:t>
            </a:r>
            <a:endParaRPr lang="ko-KR" altLang="en-US" sz="3600" b="1" dirty="0">
              <a:solidFill>
                <a:srgbClr val="990000"/>
              </a:solidFill>
              <a:latin typeface="Verdana" pitchFamily="34" charset="0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701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 l="1505" r="815" b="66909"/>
          <a:stretch>
            <a:fillRect/>
          </a:stretch>
        </p:blipFill>
        <p:spPr bwMode="auto">
          <a:xfrm>
            <a:off x="0" y="5341462"/>
            <a:ext cx="9144000" cy="154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29217" y="2348502"/>
            <a:ext cx="6485566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altLang="ko-KR" sz="3200" b="1" dirty="0" smtClean="0">
                <a:latin typeface="Verdana" pitchFamily="34" charset="0"/>
                <a:ea typeface="나눔고딕" pitchFamily="50" charset="-127"/>
              </a:rPr>
              <a:t>National</a:t>
            </a:r>
            <a:r>
              <a:rPr lang="ko-KR" altLang="en-US" sz="3200" b="1" dirty="0" smtClean="0">
                <a:latin typeface="Verdana" pitchFamily="34" charset="0"/>
                <a:ea typeface="나눔고딕" pitchFamily="50" charset="-127"/>
              </a:rPr>
              <a:t> </a:t>
            </a:r>
            <a:r>
              <a:rPr lang="en-US" altLang="ko-KR" sz="3200" b="1" dirty="0" smtClean="0">
                <a:latin typeface="Verdana" pitchFamily="34" charset="0"/>
                <a:ea typeface="나눔고딕" pitchFamily="50" charset="-127"/>
              </a:rPr>
              <a:t>CCS</a:t>
            </a:r>
            <a:r>
              <a:rPr lang="ko-KR" altLang="en-US" sz="3200" b="1" dirty="0" smtClean="0">
                <a:latin typeface="Verdana" pitchFamily="34" charset="0"/>
                <a:ea typeface="나눔고딕" pitchFamily="50" charset="-127"/>
              </a:rPr>
              <a:t> </a:t>
            </a:r>
            <a:r>
              <a:rPr lang="en-US" altLang="ko-KR" sz="3200" b="1" dirty="0" smtClean="0">
                <a:latin typeface="Verdana" pitchFamily="34" charset="0"/>
                <a:ea typeface="나눔고딕" pitchFamily="50" charset="-127"/>
              </a:rPr>
              <a:t>R&amp;D Plan</a:t>
            </a:r>
            <a:endParaRPr lang="ko-KR" altLang="en-US" sz="3200" b="1" dirty="0">
              <a:latin typeface="Verdana" pitchFamily="34" charset="0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925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34082"/>
          </a:xfrm>
        </p:spPr>
        <p:txBody>
          <a:bodyPr>
            <a:noAutofit/>
          </a:bodyPr>
          <a:lstStyle/>
          <a:p>
            <a:r>
              <a:rPr lang="en-US" altLang="ko-KR" dirty="0">
                <a:solidFill>
                  <a:srgbClr val="99000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</a:rPr>
              <a:t>Low Carbon, Green Growth</a:t>
            </a:r>
            <a:endParaRPr lang="ko-KR" altLang="en-US" dirty="0">
              <a:solidFill>
                <a:srgbClr val="990000"/>
              </a:solidFill>
              <a:latin typeface="Arial" pitchFamily="34" charset="0"/>
              <a:ea typeface="나눔고딕 ExtraBold" pitchFamily="50" charset="-127"/>
              <a:cs typeface="Arial" pitchFamily="34" charset="0"/>
            </a:endParaRPr>
          </a:p>
        </p:txBody>
      </p:sp>
      <p:sp>
        <p:nvSpPr>
          <p:cNvPr id="11" name="이등변 삼각형 10"/>
          <p:cNvSpPr/>
          <p:nvPr/>
        </p:nvSpPr>
        <p:spPr>
          <a:xfrm rot="10800000">
            <a:off x="467544" y="2008990"/>
            <a:ext cx="8280920" cy="4156313"/>
          </a:xfrm>
          <a:prstGeom prst="triangl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1556792"/>
            <a:ext cx="7704856" cy="432792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US" altLang="ko-KR" sz="2000" spc="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나눔고딕" pitchFamily="50" charset="-127"/>
                <a:cs typeface="Arial" pitchFamily="34" charset="0"/>
              </a:rPr>
              <a:t>Serious Situation with Global Warming &amp; Climate Change</a:t>
            </a:r>
            <a:endParaRPr lang="ko-KR" altLang="en-US" sz="2000" spc="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1187624" y="2492896"/>
            <a:ext cx="6840760" cy="432792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kumimoji="0" lang="en-US" altLang="ko-KR" sz="2000" spc="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나눔고딕" pitchFamily="50" charset="-127"/>
                <a:cs typeface="Arial" pitchFamily="34" charset="0"/>
                <a:sym typeface="맑은 고딕" pitchFamily="50" charset="-127"/>
              </a:rPr>
              <a:t>Need New Growth Engine for Economic Take-off</a:t>
            </a:r>
            <a:endParaRPr kumimoji="0" lang="ko-KR" altLang="en-US" sz="2000" spc="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나눔고딕" pitchFamily="50" charset="-127"/>
              <a:cs typeface="Arial" pitchFamily="34" charset="0"/>
              <a:sym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664" y="3429000"/>
            <a:ext cx="6120680" cy="432792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ko-KR" sz="2000" spc="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나눔고딕" pitchFamily="50" charset="-127"/>
                <a:cs typeface="Arial" pitchFamily="34" charset="0"/>
              </a:rPr>
              <a:t>Rapid Growth Trend of Green Industry Sector</a:t>
            </a:r>
            <a:endParaRPr lang="ko-KR" altLang="en-US" sz="2000" spc="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568738" y="4230006"/>
            <a:ext cx="6078532" cy="865584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kumimoji="0" lang="en-US" altLang="ko-KR" sz="2000" spc="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나눔고딕" pitchFamily="50" charset="-127"/>
                <a:cs typeface="Arial" pitchFamily="34" charset="0"/>
                <a:sym typeface="맑은 고딕" pitchFamily="50" charset="-127"/>
              </a:rPr>
              <a:t>Respond </a:t>
            </a:r>
            <a:r>
              <a:rPr kumimoji="0" lang="en-US" altLang="ko-KR" sz="2000" spc="5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나눔고딕" pitchFamily="50" charset="-127"/>
                <a:cs typeface="Arial" pitchFamily="34" charset="0"/>
                <a:sym typeface="맑은 고딕" pitchFamily="50" charset="-127"/>
              </a:rPr>
              <a:t>to International Effort to reduce Greenhouse Gas Emissions</a:t>
            </a:r>
            <a:endParaRPr kumimoji="0" lang="ko-KR" altLang="en-US" sz="2000" spc="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ea typeface="나눔고딕" pitchFamily="50" charset="-127"/>
              <a:cs typeface="Arial" pitchFamily="34" charset="0"/>
              <a:sym typeface="맑은 고딕" pitchFamily="50" charset="-127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1331640" y="5472464"/>
            <a:ext cx="6408712" cy="1298377"/>
          </a:xfrm>
          <a:prstGeom prst="ellipse">
            <a:avLst/>
          </a:prstGeom>
          <a:solidFill>
            <a:srgbClr val="CCFFC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Current administration presents </a:t>
            </a:r>
          </a:p>
          <a:p>
            <a:pPr algn="ctr">
              <a:defRPr/>
            </a:pPr>
            <a:r>
              <a:rPr lang="en-US" altLang="ko-KR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“Low Carbon &amp; Green Growth” </a:t>
            </a:r>
          </a:p>
          <a:p>
            <a:pPr algn="ctr">
              <a:defRPr/>
            </a:pPr>
            <a:r>
              <a:rPr lang="en-US" altLang="ko-KR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as a new National Vision</a:t>
            </a:r>
            <a:endParaRPr lang="en-US" altLang="ko-KR" dirty="0"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20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499992" y="4592724"/>
            <a:ext cx="4573016" cy="19076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제목 31"/>
          <p:cNvSpPr txBox="1">
            <a:spLocks/>
          </p:cNvSpPr>
          <p:nvPr/>
        </p:nvSpPr>
        <p:spPr>
          <a:xfrm>
            <a:off x="457200" y="341784"/>
            <a:ext cx="8229600" cy="57150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itchFamily="34" charset="0"/>
                <a:ea typeface="나눔고딕 ExtraBold" pitchFamily="50" charset="-127"/>
                <a:cs typeface="Arial" pitchFamily="34" charset="0"/>
              </a:rPr>
              <a:t>GHG Reduction Goal of Korea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 pitchFamily="34" charset="0"/>
              <a:ea typeface="나눔고딕 ExtraBold" pitchFamily="50" charset="-127"/>
              <a:cs typeface="Arial" pitchFamily="34" charset="0"/>
            </a:endParaRPr>
          </a:p>
        </p:txBody>
      </p:sp>
      <p:sp>
        <p:nvSpPr>
          <p:cNvPr id="37" name="타원형 설명선 36"/>
          <p:cNvSpPr/>
          <p:nvPr/>
        </p:nvSpPr>
        <p:spPr bwMode="auto">
          <a:xfrm>
            <a:off x="6280682" y="1611305"/>
            <a:ext cx="2592288" cy="908119"/>
          </a:xfrm>
          <a:prstGeom prst="wedgeEllipseCallout">
            <a:avLst>
              <a:gd name="adj1" fmla="val -59811"/>
              <a:gd name="adj2" fmla="val 62963"/>
            </a:avLst>
          </a:prstGeom>
          <a:solidFill>
            <a:srgbClr val="FFFFCC"/>
          </a:solidFill>
          <a:ln>
            <a:noFill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나눔고딕" pitchFamily="50" charset="-127"/>
                <a:cs typeface="Arial" pitchFamily="34" charset="0"/>
              </a:rPr>
              <a:t>Voluntary Reduction</a:t>
            </a:r>
            <a:r>
              <a:rPr kumimoji="1" lang="en-US" altLang="ko-KR" sz="18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나눔고딕" pitchFamily="50" charset="-127"/>
                <a:cs typeface="Arial" pitchFamily="34" charset="0"/>
              </a:rPr>
              <a:t> </a:t>
            </a:r>
            <a:r>
              <a:rPr kumimoji="1" lang="en-US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나눔고딕" pitchFamily="50" charset="-127"/>
                <a:cs typeface="Arial" pitchFamily="34" charset="0"/>
              </a:rPr>
              <a:t>Goal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38" name="타원형 설명선 37"/>
          <p:cNvSpPr/>
          <p:nvPr/>
        </p:nvSpPr>
        <p:spPr bwMode="auto">
          <a:xfrm>
            <a:off x="683568" y="1548984"/>
            <a:ext cx="2304256" cy="908119"/>
          </a:xfrm>
          <a:prstGeom prst="wedgeEllipseCallout">
            <a:avLst>
              <a:gd name="adj1" fmla="val 52745"/>
              <a:gd name="adj2" fmla="val 55279"/>
            </a:avLst>
          </a:prstGeom>
          <a:solidFill>
            <a:srgbClr val="FFCCFF"/>
          </a:solidFill>
          <a:ln>
            <a:noFill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나눔고딕" pitchFamily="50" charset="-127"/>
                <a:cs typeface="Arial" pitchFamily="34" charset="0"/>
              </a:rPr>
              <a:t>Anticipative Measure</a:t>
            </a:r>
            <a:endParaRPr kumimoji="1" lang="ko-K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4499992" y="4869160"/>
            <a:ext cx="450511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/>
            <a:r>
              <a:rPr lang="en-US" altLang="ko-KR" sz="16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- Supply next generation Green Car such as electric car and fuel cell car</a:t>
            </a:r>
          </a:p>
          <a:p>
            <a:pPr marL="173038" indent="-173038"/>
            <a:r>
              <a:rPr lang="en-US" altLang="ko-KR" sz="16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- Expand supply of state-of-the-art high efficiency products</a:t>
            </a:r>
            <a:endParaRPr lang="ko-KR" altLang="en-US" sz="1600" dirty="0">
              <a:latin typeface="Arial" pitchFamily="34" charset="0"/>
              <a:ea typeface="나눔고딕" pitchFamily="50" charset="-127"/>
              <a:cs typeface="Arial" pitchFamily="34" charset="0"/>
            </a:endParaRPr>
          </a:p>
          <a:p>
            <a:pPr marL="173038" indent="-173038"/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- </a:t>
            </a:r>
            <a:r>
              <a:rPr lang="en-US" altLang="ko-KR" b="1" dirty="0" err="1" smtClean="0">
                <a:solidFill>
                  <a:srgbClr val="FF0000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Accerelate</a:t>
            </a:r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 CCS Early Deployment</a:t>
            </a:r>
            <a:endParaRPr lang="ko-KR" altLang="en-US" b="1" dirty="0">
              <a:solidFill>
                <a:srgbClr val="FF0000"/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40" name="모서리가 둥근 직사각형 39"/>
          <p:cNvSpPr/>
          <p:nvPr/>
        </p:nvSpPr>
        <p:spPr>
          <a:xfrm>
            <a:off x="4932040" y="4372025"/>
            <a:ext cx="3744416" cy="44139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tIns="0" rIns="0" bIns="0" anchor="ctr">
            <a:noAutofit/>
          </a:bodyPr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Major Means </a:t>
            </a:r>
            <a:r>
              <a:rPr lang="en-US" altLang="ko-KR" smtClean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for Reduction</a:t>
            </a:r>
            <a:endParaRPr lang="en-US" altLang="ko-KR" dirty="0">
              <a:solidFill>
                <a:schemeClr val="tx1"/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grpSp>
        <p:nvGrpSpPr>
          <p:cNvPr id="41" name="그룹 40"/>
          <p:cNvGrpSpPr/>
          <p:nvPr/>
        </p:nvGrpSpPr>
        <p:grpSpPr>
          <a:xfrm>
            <a:off x="2339751" y="1700808"/>
            <a:ext cx="4608512" cy="1800200"/>
            <a:chOff x="3635896" y="2348880"/>
            <a:chExt cx="3818204" cy="1565116"/>
          </a:xfrm>
        </p:grpSpPr>
        <p:pic>
          <p:nvPicPr>
            <p:cNvPr id="42" name="Oval 1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3635896" y="2348880"/>
              <a:ext cx="3818204" cy="1565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Box 42"/>
            <p:cNvSpPr txBox="1"/>
            <p:nvPr/>
          </p:nvSpPr>
          <p:spPr bwMode="auto">
            <a:xfrm>
              <a:off x="4514640" y="2851231"/>
              <a:ext cx="1932661" cy="40137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 smtClean="0">
                  <a:latin typeface="Arial" pitchFamily="34" charset="0"/>
                  <a:ea typeface="나눔고딕" pitchFamily="50" charset="-127"/>
                  <a:cs typeface="Arial" pitchFamily="34" charset="0"/>
                </a:rPr>
                <a:t>Reduce GHG by </a:t>
              </a:r>
              <a:r>
                <a:rPr lang="en-US" altLang="ko-KR" sz="1200" b="1" dirty="0" smtClean="0">
                  <a:latin typeface="Arial" pitchFamily="34" charset="0"/>
                  <a:ea typeface="나눔고딕" pitchFamily="50" charset="-127"/>
                  <a:cs typeface="Arial" pitchFamily="34" charset="0"/>
                </a:rPr>
                <a:t>244 mil. tons</a:t>
              </a:r>
            </a:p>
            <a:p>
              <a:pPr algn="ctr"/>
              <a:r>
                <a:rPr lang="en-US" altLang="ko-KR" sz="1200" b="1" smtClean="0">
                  <a:latin typeface="Arial" pitchFamily="34" charset="0"/>
                  <a:ea typeface="나눔고딕" pitchFamily="50" charset="-127"/>
                  <a:cs typeface="Arial" pitchFamily="34" charset="0"/>
                </a:rPr>
                <a:t>Reduce </a:t>
              </a:r>
              <a:r>
                <a:rPr lang="en-US" altLang="ko-KR" sz="1200" b="1" smtClean="0">
                  <a:solidFill>
                    <a:schemeClr val="tx1"/>
                  </a:solidFill>
                  <a:latin typeface="Arial" pitchFamily="34" charset="0"/>
                  <a:ea typeface="나눔고딕" pitchFamily="50" charset="-127"/>
                  <a:cs typeface="Arial" pitchFamily="34" charset="0"/>
                </a:rPr>
                <a:t>30% of  BAU by 2020</a:t>
              </a:r>
              <a:endParaRPr lang="ko-KR" altLang="en-US" sz="1200" b="1" dirty="0" smtClean="0">
                <a:solidFill>
                  <a:schemeClr val="tx1"/>
                </a:solidFill>
                <a:latin typeface="Arial" pitchFamily="34" charset="0"/>
                <a:ea typeface="나눔고딕" pitchFamily="50" charset="-127"/>
                <a:cs typeface="Arial" pitchFamily="34" charset="0"/>
              </a:endParaRPr>
            </a:p>
          </p:txBody>
        </p:sp>
      </p:grpSp>
      <p:sp>
        <p:nvSpPr>
          <p:cNvPr id="45" name="슬라이드 번호 개체 틀 1"/>
          <p:cNvSpPr>
            <a:spLocks noGrp="1"/>
          </p:cNvSpPr>
          <p:nvPr>
            <p:ph type="sldNum" sz="quarter" idx="4294967295"/>
          </p:nvPr>
        </p:nvSpPr>
        <p:spPr>
          <a:xfrm>
            <a:off x="8481036" y="6492875"/>
            <a:ext cx="576064" cy="365125"/>
          </a:xfrm>
          <a:prstGeom prst="rect">
            <a:avLst/>
          </a:prstGeom>
        </p:spPr>
        <p:txBody>
          <a:bodyPr anchor="ctr"/>
          <a:lstStyle/>
          <a:p>
            <a:pPr algn="r"/>
            <a:fld id="{6DEF087E-D983-4FB4-AE23-0BB2860B8239}" type="slidenum">
              <a:rPr lang="ko-KR" altLang="en-US" sz="1050" smtClean="0">
                <a:solidFill>
                  <a:prstClr val="black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pPr algn="r"/>
              <a:t>5</a:t>
            </a:fld>
            <a:endParaRPr lang="ko-KR" altLang="en-US" sz="1050" dirty="0">
              <a:solidFill>
                <a:prstClr val="black"/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4446" y="944884"/>
            <a:ext cx="860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Arial" pitchFamily="34" charset="0"/>
                <a:cs typeface="Arial" pitchFamily="34" charset="0"/>
              </a:rPr>
              <a:t>Announced mid-term GHG Reduction Goal</a:t>
            </a:r>
            <a:r>
              <a:rPr lang="ko-KR" alt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(19 Nov., 2009)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284446" y="3496415"/>
            <a:ext cx="4215546" cy="3045772"/>
            <a:chOff x="284446" y="3496415"/>
            <a:chExt cx="4215546" cy="3045772"/>
          </a:xfrm>
        </p:grpSpPr>
        <p:graphicFrame>
          <p:nvGraphicFramePr>
            <p:cNvPr id="22" name="차트 21"/>
            <p:cNvGraphicFramePr/>
            <p:nvPr>
              <p:extLst>
                <p:ext uri="{D42A27DB-BD31-4B8C-83A1-F6EECF244321}">
                  <p14:modId xmlns:p14="http://schemas.microsoft.com/office/powerpoint/2010/main" val="1235701082"/>
                </p:ext>
              </p:extLst>
            </p:nvPr>
          </p:nvGraphicFramePr>
          <p:xfrm>
            <a:off x="284446" y="3789040"/>
            <a:ext cx="4092175" cy="27531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23" name="직선 연결선 22"/>
            <p:cNvCxnSpPr/>
            <p:nvPr/>
          </p:nvCxnSpPr>
          <p:spPr>
            <a:xfrm rot="-60000" flipV="1">
              <a:off x="911121" y="4869160"/>
              <a:ext cx="996583" cy="64061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 flipV="1">
              <a:off x="2177226" y="4354211"/>
              <a:ext cx="1014746" cy="4884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2177922" y="4831238"/>
              <a:ext cx="1529982" cy="5496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/>
            <p:cNvCxnSpPr/>
            <p:nvPr/>
          </p:nvCxnSpPr>
          <p:spPr>
            <a:xfrm>
              <a:off x="3426244" y="4354211"/>
              <a:ext cx="78571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화살표 연결선 26"/>
            <p:cNvCxnSpPr/>
            <p:nvPr/>
          </p:nvCxnSpPr>
          <p:spPr>
            <a:xfrm>
              <a:off x="3819102" y="4354211"/>
              <a:ext cx="0" cy="531992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1"/>
            <p:cNvSpPr txBox="1"/>
            <p:nvPr/>
          </p:nvSpPr>
          <p:spPr>
            <a:xfrm>
              <a:off x="3804934" y="4486982"/>
              <a:ext cx="576064" cy="222945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smtClean="0"/>
                <a:t>30%</a:t>
              </a:r>
              <a:endParaRPr lang="ko-KR" altLang="en-US" sz="1400" b="1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96822" y="3496415"/>
              <a:ext cx="170317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smtClean="0"/>
                <a:t>Unit : million tone CO</a:t>
              </a:r>
              <a:r>
                <a:rPr lang="en-US" altLang="ko-KR" sz="1100" baseline="-25000" smtClean="0"/>
                <a:t>2</a:t>
              </a:r>
              <a:endParaRPr lang="ko-KR" altLang="en-US" sz="1100" baseline="-25000"/>
            </a:p>
          </p:txBody>
        </p:sp>
      </p:grpSp>
    </p:spTree>
    <p:extLst>
      <p:ext uri="{BB962C8B-B14F-4D97-AF65-F5344CB8AC3E}">
        <p14:creationId xmlns:p14="http://schemas.microsoft.com/office/powerpoint/2010/main" val="332725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8567936" y="6534998"/>
            <a:ext cx="576064" cy="365125"/>
          </a:xfrm>
        </p:spPr>
        <p:txBody>
          <a:bodyPr/>
          <a:lstStyle/>
          <a:p>
            <a:fld id="{6DEF087E-D983-4FB4-AE23-0BB2860B8239}" type="slidenum">
              <a:rPr lang="ko-KR" altLang="en-US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6</a:t>
            </a:fld>
            <a:endParaRPr lang="ko-KR" alt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How to Reduce GHG?</a:t>
            </a:r>
            <a:endParaRPr lang="ko-KR" altLang="en-US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631936"/>
              </p:ext>
            </p:extLst>
          </p:nvPr>
        </p:nvGraphicFramePr>
        <p:xfrm>
          <a:off x="565275" y="1629361"/>
          <a:ext cx="7869433" cy="1028256"/>
        </p:xfrm>
        <a:graphic>
          <a:graphicData uri="http://schemas.openxmlformats.org/drawingml/2006/table">
            <a:tbl>
              <a:tblPr/>
              <a:tblGrid>
                <a:gridCol w="766365"/>
                <a:gridCol w="1296144"/>
                <a:gridCol w="794715"/>
                <a:gridCol w="789461"/>
                <a:gridCol w="1368152"/>
                <a:gridCol w="799679"/>
                <a:gridCol w="1002442"/>
                <a:gridCol w="1052475"/>
              </a:tblGrid>
              <a:tr h="5034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나눔고딕"/>
                          <a:cs typeface="Arial" pitchFamily="34" charset="0"/>
                        </a:rPr>
                        <a:t>Industry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나눔고딕"/>
                        <a:cs typeface="Arial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나눔고딕"/>
                          <a:cs typeface="Arial" pitchFamily="34" charset="0"/>
                        </a:rPr>
                        <a:t>Conversion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나눔고딕"/>
                          <a:cs typeface="Arial" pitchFamily="34" charset="0"/>
                        </a:rPr>
                        <a:t>(Power Generation)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나눔고딕"/>
                        <a:cs typeface="Arial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나눔고딕"/>
                          <a:cs typeface="Arial" pitchFamily="34" charset="0"/>
                        </a:rPr>
                        <a:t>Transport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나눔고딕"/>
                        <a:cs typeface="Arial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나눔고딕"/>
                          <a:cs typeface="Arial" pitchFamily="34" charset="0"/>
                        </a:rPr>
                        <a:t>Building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나눔고딕"/>
                        <a:cs typeface="Arial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나눔고딕"/>
                          <a:cs typeface="Arial" pitchFamily="34" charset="0"/>
                        </a:rPr>
                        <a:t>Agriculture, Forestry &amp; Fisheries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나눔고딕"/>
                        <a:cs typeface="Arial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나눔고딕"/>
                          <a:cs typeface="Arial" pitchFamily="34" charset="0"/>
                        </a:rPr>
                        <a:t>Wastes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나눔고딕"/>
                        <a:cs typeface="Arial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나눔고딕"/>
                          <a:cs typeface="Arial" pitchFamily="34" charset="0"/>
                        </a:rPr>
                        <a:t>Public &amp; others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나눔고딕"/>
                        <a:cs typeface="Arial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나눔고딕"/>
                          <a:cs typeface="Arial" pitchFamily="34" charset="0"/>
                        </a:rPr>
                        <a:t>Country as a whole</a:t>
                      </a: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나눔고딕"/>
                        <a:cs typeface="Arial" pitchFamily="34" charset="0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47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나눔고딕"/>
                          <a:cs typeface="Arial" pitchFamily="34" charset="0"/>
                        </a:rPr>
                        <a:t>18.2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나눔고딕"/>
                        <a:cs typeface="Arial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나눔고딕"/>
                          <a:cs typeface="Arial" pitchFamily="34" charset="0"/>
                        </a:rPr>
                        <a:t>26.7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나눔고딕"/>
                        <a:cs typeface="Arial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나눔고딕"/>
                          <a:cs typeface="Arial" pitchFamily="34" charset="0"/>
                        </a:rPr>
                        <a:t>34.3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나눔고딕"/>
                        <a:cs typeface="Arial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나눔고딕"/>
                          <a:cs typeface="Arial" pitchFamily="34" charset="0"/>
                        </a:rPr>
                        <a:t>26.9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나눔고딕"/>
                        <a:cs typeface="Arial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나눔고딕"/>
                          <a:cs typeface="Arial" pitchFamily="34" charset="0"/>
                        </a:rPr>
                        <a:t>5.2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나눔고딕"/>
                        <a:cs typeface="Arial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나눔고딕"/>
                          <a:cs typeface="Arial" pitchFamily="34" charset="0"/>
                        </a:rPr>
                        <a:t>12.3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나눔고딕"/>
                        <a:cs typeface="Arial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나눔고딕"/>
                          <a:cs typeface="Arial" pitchFamily="34" charset="0"/>
                        </a:rPr>
                        <a:t>25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나눔고딕"/>
                        <a:cs typeface="Arial" pitchFamily="34" charset="0"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나눔고딕"/>
                          <a:cs typeface="Arial" pitchFamily="34" charset="0"/>
                        </a:rPr>
                        <a:t>30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나눔고딕"/>
                        <a:cs typeface="Arial" pitchFamily="34" charset="0"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5602014"/>
            <a:ext cx="806489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altLang="ko-KR" b="1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Total national emission will reach maximum in 2014, and from 2015 emission will start to be abated to realize the decoupling of economic growth and greenhouse gas emission</a:t>
            </a:r>
            <a:endParaRPr lang="ko-KR" altLang="en-US" dirty="0"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1155863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latin typeface="Arial" pitchFamily="34" charset="0"/>
                <a:cs typeface="Arial" pitchFamily="34" charset="0"/>
              </a:rPr>
              <a:t>Reduction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Goal</a:t>
            </a:r>
            <a:r>
              <a:rPr lang="en-US" altLang="ko-KR" b="1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 by Sector</a:t>
            </a:r>
            <a:r>
              <a:rPr lang="ko-KR" altLang="en-US" b="1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 </a:t>
            </a:r>
            <a:r>
              <a:rPr lang="en-US" altLang="ko-KR" b="1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(%)</a:t>
            </a:r>
            <a:endParaRPr lang="ko-KR" altLang="en-US" b="1" dirty="0"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2" y="280299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latin typeface="Arial" pitchFamily="34" charset="0"/>
                <a:cs typeface="Arial" pitchFamily="34" charset="0"/>
              </a:rPr>
              <a:t>Reduction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Goal</a:t>
            </a:r>
            <a:r>
              <a:rPr lang="en-US" altLang="ko-KR" b="1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 by year</a:t>
            </a:r>
            <a:endParaRPr lang="ko-KR" altLang="en-US" b="1" dirty="0"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1619672" y="3256248"/>
            <a:ext cx="5839743" cy="2211387"/>
            <a:chOff x="615950" y="3284538"/>
            <a:chExt cx="5839743" cy="2211387"/>
          </a:xfrm>
        </p:grpSpPr>
        <p:graphicFrame>
          <p:nvGraphicFramePr>
            <p:cNvPr id="6" name="개체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1840007"/>
                </p:ext>
              </p:extLst>
            </p:nvPr>
          </p:nvGraphicFramePr>
          <p:xfrm>
            <a:off x="615950" y="3284538"/>
            <a:ext cx="5638800" cy="2211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3" name="워크시트" r:id="rId5" imgW="5638800" imgH="1800228" progId="Excel.Sheet.12">
                    <p:embed/>
                  </p:oleObj>
                </mc:Choice>
                <mc:Fallback>
                  <p:oleObj name="워크시트" r:id="rId5" imgW="5638800" imgH="1800228" progId="Excel.Sheet.1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5950" y="3284538"/>
                          <a:ext cx="5638800" cy="22113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" name="직선 화살표 연결선 7"/>
            <p:cNvCxnSpPr/>
            <p:nvPr/>
          </p:nvCxnSpPr>
          <p:spPr>
            <a:xfrm>
              <a:off x="3923928" y="4028034"/>
              <a:ext cx="0" cy="36004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923928" y="4054165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latin typeface="Arial" pitchFamily="34" charset="0"/>
                  <a:ea typeface="나눔고딕" pitchFamily="50" charset="-127"/>
                  <a:cs typeface="Arial" pitchFamily="34" charset="0"/>
                </a:rPr>
                <a:t>-10%</a:t>
              </a:r>
              <a:endParaRPr lang="ko-KR" altLang="en-US" sz="1400" b="1" dirty="0">
                <a:latin typeface="Arial" pitchFamily="34" charset="0"/>
                <a:ea typeface="나눔고딕" pitchFamily="50" charset="-127"/>
                <a:cs typeface="Arial" pitchFamily="34" charset="0"/>
              </a:endParaRPr>
            </a:p>
          </p:txBody>
        </p:sp>
        <p:cxnSp>
          <p:nvCxnSpPr>
            <p:cNvPr id="10" name="직선 화살표 연결선 9"/>
            <p:cNvCxnSpPr/>
            <p:nvPr/>
          </p:nvCxnSpPr>
          <p:spPr>
            <a:xfrm>
              <a:off x="5735613" y="3769619"/>
              <a:ext cx="0" cy="100549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735613" y="4118479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latin typeface="Arial" pitchFamily="34" charset="0"/>
                  <a:ea typeface="나눔고딕" pitchFamily="50" charset="-127"/>
                  <a:cs typeface="Arial" pitchFamily="34" charset="0"/>
                </a:rPr>
                <a:t>-30%</a:t>
              </a:r>
              <a:endParaRPr lang="ko-KR" altLang="en-US" sz="1400" b="1" dirty="0">
                <a:latin typeface="Arial" pitchFamily="34" charset="0"/>
                <a:ea typeface="나눔고딕" pitchFamily="50" charset="-127"/>
                <a:cs typeface="Arial" pitchFamily="34" charset="0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2158028" y="4720531"/>
              <a:ext cx="757788" cy="1546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123728" y="4882358"/>
              <a:ext cx="757788" cy="1546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09644" y="4597420"/>
              <a:ext cx="131499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/>
                <a:t>After reduction</a:t>
              </a:r>
              <a:endParaRPr lang="ko-KR" altLang="en-US" sz="1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09644" y="4388074"/>
              <a:ext cx="1314998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/>
                <a:t>BAU</a:t>
              </a:r>
              <a:endParaRPr lang="ko-KR" alt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5187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087E-D983-4FB4-AE23-0BB2860B823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/>
              <a:t>7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06090"/>
          </a:xfrm>
        </p:spPr>
        <p:txBody>
          <a:bodyPr anchor="ctr">
            <a:normAutofit/>
          </a:bodyPr>
          <a:lstStyle/>
          <a:p>
            <a:r>
              <a:rPr lang="en-US" altLang="ko-KR" sz="3600" b="1" dirty="0" smtClean="0">
                <a:solidFill>
                  <a:srgbClr val="99000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</a:rPr>
              <a:t>Objectives &amp; Implementation Tasks</a:t>
            </a:r>
            <a:endParaRPr lang="ko-KR" altLang="en-US" sz="3600" b="1" dirty="0">
              <a:solidFill>
                <a:srgbClr val="990000"/>
              </a:solidFill>
              <a:latin typeface="Arial" pitchFamily="34" charset="0"/>
              <a:ea typeface="나눔고딕 ExtraBold" pitchFamily="50" charset="-127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782763" y="24966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23528" y="2800087"/>
            <a:ext cx="1459235" cy="10399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Objective</a:t>
            </a:r>
            <a:endParaRPr lang="ko-KR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926779" y="2984753"/>
            <a:ext cx="6605661" cy="1292662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R="127000" algn="just"/>
            <a:r>
              <a:rPr lang="en-US" altLang="ko-KR" dirty="0" smtClean="0">
                <a:solidFill>
                  <a:srgbClr val="000000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(</a:t>
            </a:r>
            <a:r>
              <a:rPr lang="ko-KR" altLang="en-US" dirty="0" smtClean="0">
                <a:solidFill>
                  <a:srgbClr val="000000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상용화</a:t>
            </a:r>
            <a:r>
              <a:rPr lang="en-US" altLang="ko-KR" dirty="0" smtClean="0">
                <a:solidFill>
                  <a:srgbClr val="000000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)100</a:t>
            </a:r>
            <a:r>
              <a:rPr lang="ko-KR" altLang="en-US" dirty="0" err="1">
                <a:solidFill>
                  <a:srgbClr val="000000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만톤급</a:t>
            </a:r>
            <a:r>
              <a:rPr lang="ko-KR" altLang="en-US" dirty="0">
                <a:solidFill>
                  <a:srgbClr val="000000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포집</a:t>
            </a:r>
            <a:r>
              <a:rPr lang="en-US" altLang="ko-KR" dirty="0">
                <a:solidFill>
                  <a:srgbClr val="000000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-</a:t>
            </a:r>
            <a:r>
              <a:rPr lang="ko-KR" altLang="en-US" dirty="0">
                <a:solidFill>
                  <a:srgbClr val="000000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수송</a:t>
            </a:r>
            <a:r>
              <a:rPr lang="en-US" altLang="ko-KR" dirty="0">
                <a:solidFill>
                  <a:srgbClr val="000000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-</a:t>
            </a:r>
            <a:r>
              <a:rPr lang="ko-KR" altLang="en-US" dirty="0">
                <a:solidFill>
                  <a:srgbClr val="000000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저장 통합 플랜트 </a:t>
            </a:r>
            <a:r>
              <a:rPr lang="ko-KR" altLang="en-US" dirty="0" smtClean="0">
                <a:solidFill>
                  <a:srgbClr val="000000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실증완료</a:t>
            </a:r>
            <a:endParaRPr lang="en-US" altLang="ko-KR" dirty="0" smtClean="0">
              <a:solidFill>
                <a:srgbClr val="000000"/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  <a:p>
            <a:pPr marR="127000" algn="just"/>
            <a:r>
              <a:rPr lang="en-US" altLang="ko-KR" dirty="0">
                <a:solidFill>
                  <a:srgbClr val="000000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 </a:t>
            </a:r>
            <a:r>
              <a:rPr lang="en-US" altLang="ko-KR" sz="1400" b="1" dirty="0" smtClean="0">
                <a:solidFill>
                  <a:srgbClr val="000000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- Demonstration of 1Mt-CO</a:t>
            </a:r>
            <a:r>
              <a:rPr lang="en-US" altLang="ko-KR" sz="1400" b="1" baseline="-25000" dirty="0" smtClean="0">
                <a:solidFill>
                  <a:srgbClr val="000000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2</a:t>
            </a:r>
            <a:r>
              <a:rPr lang="en-US" altLang="ko-KR" sz="1400" b="1" dirty="0" smtClean="0">
                <a:solidFill>
                  <a:srgbClr val="000000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 integrated capture and storage systems</a:t>
            </a:r>
          </a:p>
          <a:p>
            <a:pPr marR="127000" algn="just"/>
            <a:r>
              <a:rPr lang="en-US" altLang="ko-KR" sz="1400" b="1" dirty="0">
                <a:solidFill>
                  <a:srgbClr val="000000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 </a:t>
            </a:r>
            <a:r>
              <a:rPr lang="en-US" altLang="ko-KR" sz="1400" b="1" dirty="0" smtClean="0">
                <a:solidFill>
                  <a:srgbClr val="000000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  (Select one or two domestic CO</a:t>
            </a:r>
            <a:r>
              <a:rPr lang="ko-KR" altLang="en-US" sz="1400" b="1" baseline="-25000" dirty="0" smtClean="0">
                <a:solidFill>
                  <a:srgbClr val="000000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₂</a:t>
            </a:r>
            <a:r>
              <a:rPr lang="en-US" altLang="ko-KR" sz="1400" b="1" dirty="0" smtClean="0">
                <a:solidFill>
                  <a:srgbClr val="000000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storage sites by 2015)</a:t>
            </a:r>
            <a:endParaRPr lang="ko-KR" altLang="en-US" sz="1400" b="1" dirty="0">
              <a:solidFill>
                <a:srgbClr val="000000"/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  <a:p>
            <a:pPr marR="127000"/>
            <a:r>
              <a:rPr lang="en-US" altLang="ko-KR" sz="1400" b="1" dirty="0" smtClean="0">
                <a:solidFill>
                  <a:srgbClr val="000000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 - Development of original technology for CCS cost below $30/t CO</a:t>
            </a:r>
            <a:r>
              <a:rPr lang="ko-KR" altLang="en-US" sz="1400" b="1" baseline="-25000" dirty="0" smtClean="0">
                <a:solidFill>
                  <a:srgbClr val="000000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₂</a:t>
            </a:r>
            <a:endParaRPr lang="en-US" altLang="ko-KR" sz="1400" b="1" baseline="-25000" dirty="0" smtClean="0">
              <a:solidFill>
                <a:srgbClr val="000000"/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  <a:p>
            <a:pPr marL="207963" marR="127000" indent="-207963" algn="just"/>
            <a:r>
              <a:rPr lang="en-US" altLang="ko-KR" sz="1400" b="1" dirty="0" smtClean="0">
                <a:solidFill>
                  <a:srgbClr val="000000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    (Capture: Below $20/t CO</a:t>
            </a:r>
            <a:r>
              <a:rPr lang="en-US" altLang="ko-KR" sz="1400" b="1" baseline="-25000" dirty="0" smtClean="0">
                <a:solidFill>
                  <a:srgbClr val="000000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2</a:t>
            </a:r>
            <a:r>
              <a:rPr lang="ko-KR" altLang="en-US" sz="1400" b="1" dirty="0" smtClean="0">
                <a:solidFill>
                  <a:srgbClr val="000000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 </a:t>
            </a:r>
            <a:r>
              <a:rPr lang="en-US" altLang="ko-KR" sz="1400" b="1" dirty="0">
                <a:solidFill>
                  <a:srgbClr val="000000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/ </a:t>
            </a:r>
            <a:r>
              <a:rPr lang="en-US" altLang="ko-KR" sz="1400" b="1" dirty="0" smtClean="0">
                <a:solidFill>
                  <a:srgbClr val="000000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Transport-Storage: Below $10/t CO</a:t>
            </a:r>
            <a:r>
              <a:rPr lang="ko-KR" altLang="en-US" sz="1400" b="1" baseline="-25000" dirty="0" smtClean="0">
                <a:solidFill>
                  <a:srgbClr val="000000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₂</a:t>
            </a:r>
            <a:r>
              <a:rPr lang="en-US" altLang="ko-KR" sz="1400" b="1" dirty="0" smtClean="0">
                <a:solidFill>
                  <a:srgbClr val="000000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)</a:t>
            </a:r>
            <a:endParaRPr lang="ko-KR" altLang="en-US" sz="1400" b="1" dirty="0">
              <a:solidFill>
                <a:srgbClr val="000000"/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51520" y="980728"/>
            <a:ext cx="856895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/>
            </a:r>
            <a:b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</a:b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I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n 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July 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2010, 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National</a:t>
            </a:r>
            <a:r>
              <a:rPr lang="ko-KR" alt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 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CCS RD&amp;D 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Plan was established for development of  innovative CCS technologies and the promotion of commercialization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926339" y="2531867"/>
            <a:ext cx="6606131" cy="8125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127000"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ko-KR" dirty="0">
                <a:solidFill>
                  <a:srgbClr val="000000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C</a:t>
            </a:r>
            <a:r>
              <a:rPr lang="en-US" altLang="ko-KR" dirty="0" smtClean="0">
                <a:solidFill>
                  <a:srgbClr val="000000"/>
                </a:solidFill>
                <a:latin typeface="Arial" pitchFamily="34" charset="0"/>
                <a:ea typeface="나눔고딕" pitchFamily="50" charset="-127"/>
                <a:cs typeface="Arial" pitchFamily="34" charset="0"/>
              </a:rPr>
              <a:t>ommercialization of plant and securing of international competitiveness for CCS technology by 2020</a:t>
            </a:r>
            <a:endParaRPr lang="en-US" altLang="ko-KR" dirty="0">
              <a:solidFill>
                <a:srgbClr val="000000"/>
              </a:solidFill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323528" y="4909368"/>
            <a:ext cx="1481453" cy="103991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Implemen-tation</a:t>
            </a:r>
            <a:r>
              <a:rPr lang="en-US" altLang="ko-K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Tasks</a:t>
            </a:r>
            <a:endParaRPr lang="ko-KR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926779" y="4790182"/>
            <a:ext cx="6605661" cy="1231106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ko-KR" sz="16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Advancement of R&amp;D to develop innovative and core technology</a:t>
            </a: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ko-KR" sz="16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Promotion of </a:t>
            </a:r>
            <a:r>
              <a:rPr lang="en-US" altLang="ko-KR" sz="1600" dirty="0">
                <a:latin typeface="Arial" pitchFamily="34" charset="0"/>
                <a:ea typeface="나눔고딕" pitchFamily="50" charset="-127"/>
                <a:cs typeface="Arial" pitchFamily="34" charset="0"/>
              </a:rPr>
              <a:t>early deployment </a:t>
            </a:r>
            <a:r>
              <a:rPr lang="en-US" altLang="ko-KR" sz="16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and commercialization</a:t>
            </a:r>
            <a:endParaRPr lang="ko-KR" altLang="en-US" sz="1600" dirty="0">
              <a:latin typeface="Arial" pitchFamily="34" charset="0"/>
              <a:ea typeface="나눔고딕" pitchFamily="50" charset="-127"/>
              <a:cs typeface="Arial" pitchFamily="34" charset="0"/>
            </a:endParaRPr>
          </a:p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ko-KR" sz="1600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Development of whole cycle in management of environment &amp; commercialization</a:t>
            </a:r>
            <a:endParaRPr lang="ko-KR" altLang="en-US" sz="1600" dirty="0"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4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456602"/>
            <a:ext cx="2133600" cy="365125"/>
          </a:xfrm>
        </p:spPr>
        <p:txBody>
          <a:bodyPr wrap="square">
            <a:normAutofit/>
          </a:bodyPr>
          <a:lstStyle/>
          <a:p>
            <a:fld id="{6DEF087E-D983-4FB4-AE23-0BB2860B823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/>
              <a:t>8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오각형 7"/>
          <p:cNvSpPr>
            <a:spLocks noChangeArrowheads="1"/>
          </p:cNvSpPr>
          <p:nvPr/>
        </p:nvSpPr>
        <p:spPr bwMode="auto">
          <a:xfrm>
            <a:off x="1643063" y="4396573"/>
            <a:ext cx="6816725" cy="1365250"/>
          </a:xfrm>
          <a:prstGeom prst="homePlate">
            <a:avLst>
              <a:gd name="adj" fmla="val 10703"/>
            </a:avLst>
          </a:prstGeom>
          <a:solidFill>
            <a:srgbClr val="FFFF99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6" name="그룹 55"/>
          <p:cNvGrpSpPr/>
          <p:nvPr/>
        </p:nvGrpSpPr>
        <p:grpSpPr>
          <a:xfrm>
            <a:off x="785813" y="931177"/>
            <a:ext cx="7786687" cy="5859346"/>
            <a:chOff x="785813" y="922826"/>
            <a:chExt cx="7786687" cy="5859346"/>
          </a:xfrm>
        </p:grpSpPr>
        <p:grpSp>
          <p:nvGrpSpPr>
            <p:cNvPr id="5" name="그룹 67"/>
            <p:cNvGrpSpPr>
              <a:grpSpLocks/>
            </p:cNvGrpSpPr>
            <p:nvPr/>
          </p:nvGrpSpPr>
          <p:grpSpPr bwMode="auto">
            <a:xfrm>
              <a:off x="785813" y="4300909"/>
              <a:ext cx="7786687" cy="2481263"/>
              <a:chOff x="785786" y="2214554"/>
              <a:chExt cx="7786742" cy="3883129"/>
            </a:xfrm>
          </p:grpSpPr>
          <p:sp>
            <p:nvSpPr>
              <p:cNvPr id="6" name="직사각형 14"/>
              <p:cNvSpPr/>
              <p:nvPr/>
            </p:nvSpPr>
            <p:spPr>
              <a:xfrm>
                <a:off x="1357290" y="2214554"/>
                <a:ext cx="7215238" cy="38831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anchor="ctr">
                <a:norm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직사각형 13"/>
              <p:cNvSpPr/>
              <p:nvPr/>
            </p:nvSpPr>
            <p:spPr>
              <a:xfrm>
                <a:off x="785786" y="2214554"/>
                <a:ext cx="571504" cy="38831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" wrap="square" anchor="ctr">
                <a:normAutofit/>
              </a:bodyPr>
              <a:lstStyle/>
              <a:p>
                <a:pPr algn="ctr">
                  <a:defRPr/>
                </a:pPr>
                <a:r>
                  <a:rPr kumimoji="0" lang="en-US" altLang="ko-KR" sz="1400" b="1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Demonstration</a:t>
                </a:r>
                <a:endParaRPr kumimoji="0" lang="ko-KR" altLang="en-US" sz="14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그룹 67"/>
            <p:cNvGrpSpPr>
              <a:grpSpLocks/>
            </p:cNvGrpSpPr>
            <p:nvPr/>
          </p:nvGrpSpPr>
          <p:grpSpPr bwMode="auto">
            <a:xfrm>
              <a:off x="785813" y="922826"/>
              <a:ext cx="7786687" cy="3386137"/>
              <a:chOff x="785786" y="2214554"/>
              <a:chExt cx="7786742" cy="3883129"/>
            </a:xfrm>
          </p:grpSpPr>
          <p:sp>
            <p:nvSpPr>
              <p:cNvPr id="10" name="직사각형 9"/>
              <p:cNvSpPr/>
              <p:nvPr/>
            </p:nvSpPr>
            <p:spPr>
              <a:xfrm>
                <a:off x="1357290" y="2214554"/>
                <a:ext cx="7215238" cy="38831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anchor="ctr">
                <a:norm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785786" y="2214554"/>
                <a:ext cx="571504" cy="38831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vert" wrap="square" anchor="ctr">
                <a:norm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1400" b="1" dirty="0" smtClean="0">
                    <a:latin typeface="Arial" pitchFamily="34" charset="0"/>
                    <a:cs typeface="Arial" pitchFamily="34" charset="0"/>
                  </a:rPr>
                  <a:t>Technology Development</a:t>
                </a:r>
                <a:endParaRPr kumimoji="0" lang="ko-KR" alt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2" name="오각형 43"/>
          <p:cNvSpPr/>
          <p:nvPr/>
        </p:nvSpPr>
        <p:spPr>
          <a:xfrm>
            <a:off x="1643063" y="1005789"/>
            <a:ext cx="6816725" cy="944563"/>
          </a:xfrm>
          <a:prstGeom prst="homePlate">
            <a:avLst>
              <a:gd name="adj" fmla="val 10620"/>
            </a:avLst>
          </a:prstGeom>
          <a:solidFill>
            <a:schemeClr val="tx2">
              <a:lumMod val="20000"/>
              <a:lumOff val="80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오각형 12"/>
          <p:cNvSpPr/>
          <p:nvPr/>
        </p:nvSpPr>
        <p:spPr>
          <a:xfrm>
            <a:off x="1643063" y="2021789"/>
            <a:ext cx="6816725" cy="1152525"/>
          </a:xfrm>
          <a:prstGeom prst="homePlate">
            <a:avLst>
              <a:gd name="adj" fmla="val 10620"/>
            </a:avLst>
          </a:prstGeom>
          <a:solidFill>
            <a:schemeClr val="tx2">
              <a:lumMod val="20000"/>
              <a:lumOff val="80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오각형 13"/>
          <p:cNvSpPr/>
          <p:nvPr/>
        </p:nvSpPr>
        <p:spPr>
          <a:xfrm>
            <a:off x="1643063" y="3245752"/>
            <a:ext cx="6816725" cy="1016000"/>
          </a:xfrm>
          <a:prstGeom prst="homePlate">
            <a:avLst>
              <a:gd name="adj" fmla="val 25065"/>
            </a:avLst>
          </a:prstGeom>
          <a:solidFill>
            <a:schemeClr val="tx2">
              <a:lumMod val="20000"/>
              <a:lumOff val="80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오각형 88"/>
          <p:cNvSpPr>
            <a:spLocks noChangeArrowheads="1"/>
          </p:cNvSpPr>
          <p:nvPr/>
        </p:nvSpPr>
        <p:spPr bwMode="auto">
          <a:xfrm>
            <a:off x="1643063" y="5834848"/>
            <a:ext cx="6816725" cy="865187"/>
          </a:xfrm>
          <a:prstGeom prst="homePlate">
            <a:avLst>
              <a:gd name="adj" fmla="val 16451"/>
            </a:avLst>
          </a:prstGeom>
          <a:solidFill>
            <a:srgbClr val="FFFF99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dirty="0">
              <a:solidFill>
                <a:schemeClr val="dk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직사각형 83"/>
          <p:cNvSpPr>
            <a:spLocks noChangeArrowheads="1"/>
          </p:cNvSpPr>
          <p:nvPr/>
        </p:nvSpPr>
        <p:spPr bwMode="auto">
          <a:xfrm>
            <a:off x="1714500" y="2026552"/>
            <a:ext cx="1085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r>
              <a:rPr kumimoji="0" lang="en-US" altLang="ko-KR" sz="1200" b="1" dirty="0" smtClean="0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Transport.</a:t>
            </a:r>
          </a:p>
          <a:p>
            <a:r>
              <a:rPr lang="en-US" altLang="ko-KR" sz="1200" b="1" dirty="0" smtClean="0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Storage</a:t>
            </a:r>
            <a:endParaRPr kumimoji="0" lang="en-US" altLang="ko-KR" sz="1200" b="1" dirty="0">
              <a:solidFill>
                <a:srgbClr val="00000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8" name="오각형 17"/>
          <p:cNvSpPr/>
          <p:nvPr/>
        </p:nvSpPr>
        <p:spPr>
          <a:xfrm>
            <a:off x="7092950" y="1350277"/>
            <a:ext cx="1366838" cy="2824162"/>
          </a:xfrm>
          <a:prstGeom prst="homePlate">
            <a:avLst>
              <a:gd name="adj" fmla="val 17446"/>
            </a:avLst>
          </a:prstGeom>
          <a:ln w="31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normAutofit/>
          </a:bodyPr>
          <a:lstStyle/>
          <a:p>
            <a:pPr algn="ctr">
              <a:defRPr/>
            </a:pPr>
            <a:r>
              <a:rPr kumimoji="0" lang="en-US" altLang="ko-K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Cost Reduction</a:t>
            </a:r>
            <a:r>
              <a:rPr kumimoji="0" lang="ko-KR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ko-KR" alt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n-US" altLang="ko-K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(linked </a:t>
            </a:r>
            <a:r>
              <a:rPr kumimoji="0" lang="en-US" altLang="ko-KR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altLang="ko-KR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Demonstration</a:t>
            </a:r>
            <a:r>
              <a:rPr kumimoji="0" lang="en-US" altLang="ko-KR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en-US" altLang="ko-KR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직사각형 105"/>
          <p:cNvSpPr>
            <a:spLocks noChangeArrowheads="1"/>
          </p:cNvSpPr>
          <p:nvPr/>
        </p:nvSpPr>
        <p:spPr bwMode="auto">
          <a:xfrm>
            <a:off x="1714500" y="1013727"/>
            <a:ext cx="8643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r>
              <a:rPr kumimoji="0" lang="en-US" altLang="ko-KR" sz="12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Capture</a:t>
            </a:r>
            <a:endParaRPr kumimoji="0" lang="en-US" altLang="ko-KR" sz="1200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0" name="직사각형 107"/>
          <p:cNvSpPr>
            <a:spLocks noChangeArrowheads="1"/>
          </p:cNvSpPr>
          <p:nvPr/>
        </p:nvSpPr>
        <p:spPr bwMode="auto">
          <a:xfrm>
            <a:off x="1714500" y="3237814"/>
            <a:ext cx="11480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r>
              <a:rPr kumimoji="0" lang="en-US" altLang="ko-KR" sz="12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Conversion</a:t>
            </a:r>
            <a:endParaRPr kumimoji="0" lang="en-US" altLang="ko-KR" sz="1200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2390776" y="620688"/>
            <a:ext cx="641350" cy="285750"/>
          </a:xfrm>
          <a:prstGeom prst="rect">
            <a:avLst/>
          </a:prstGeom>
          <a:solidFill>
            <a:schemeClr val="bg2">
              <a:lumMod val="1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2010</a:t>
            </a:r>
            <a:endParaRPr kumimoji="0"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직사각형 21"/>
          <p:cNvSpPr/>
          <p:nvPr/>
        </p:nvSpPr>
        <p:spPr bwMode="auto">
          <a:xfrm>
            <a:off x="4613277" y="620688"/>
            <a:ext cx="641350" cy="285750"/>
          </a:xfrm>
          <a:prstGeom prst="rect">
            <a:avLst/>
          </a:prstGeom>
          <a:solidFill>
            <a:schemeClr val="bg2">
              <a:lumMod val="1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2015</a:t>
            </a:r>
            <a:endParaRPr kumimoji="0"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직사각형 22"/>
          <p:cNvSpPr/>
          <p:nvPr/>
        </p:nvSpPr>
        <p:spPr bwMode="auto">
          <a:xfrm>
            <a:off x="6835778" y="620688"/>
            <a:ext cx="641350" cy="285750"/>
          </a:xfrm>
          <a:prstGeom prst="rect">
            <a:avLst/>
          </a:prstGeom>
          <a:solidFill>
            <a:schemeClr val="bg2">
              <a:lumMod val="1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2020</a:t>
            </a:r>
            <a:endParaRPr kumimoji="0"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직사각형 83"/>
          <p:cNvSpPr>
            <a:spLocks noChangeArrowheads="1"/>
          </p:cNvSpPr>
          <p:nvPr/>
        </p:nvSpPr>
        <p:spPr bwMode="auto">
          <a:xfrm>
            <a:off x="1692275" y="5849135"/>
            <a:ext cx="22717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r>
              <a:rPr kumimoji="0" lang="en-US" altLang="ko-KR" sz="1200" b="1" dirty="0" smtClean="0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Storage site exploration</a:t>
            </a:r>
            <a:endParaRPr kumimoji="0" lang="ko-KR" altLang="en-US" sz="1200" b="1" dirty="0">
              <a:solidFill>
                <a:srgbClr val="00000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5" name="오각형 86"/>
          <p:cNvSpPr/>
          <p:nvPr/>
        </p:nvSpPr>
        <p:spPr>
          <a:xfrm>
            <a:off x="7092950" y="4472773"/>
            <a:ext cx="1366838" cy="2155825"/>
          </a:xfrm>
          <a:prstGeom prst="homePlate">
            <a:avLst>
              <a:gd name="adj" fmla="val 17446"/>
            </a:avLst>
          </a:prstGeom>
          <a:ln w="3175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normAutofit/>
          </a:bodyPr>
          <a:lstStyle/>
          <a:p>
            <a:pPr algn="ctr">
              <a:defRPr/>
            </a:pPr>
            <a:r>
              <a:rPr kumimoji="0" lang="en-US" altLang="ko-K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kern="1000" spc="-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Commercialization</a:t>
            </a:r>
            <a:endParaRPr kumimoji="0" lang="en-US" altLang="ko-KR" sz="1200" kern="1000" spc="-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꺾인 연결선 97"/>
          <p:cNvCxnSpPr>
            <a:cxnSpLocks noChangeShapeType="1"/>
            <a:stCxn id="30" idx="2"/>
            <a:endCxn id="37" idx="1"/>
          </p:cNvCxnSpPr>
          <p:nvPr/>
        </p:nvCxnSpPr>
        <p:spPr bwMode="auto">
          <a:xfrm rot="16200000" flipH="1">
            <a:off x="2475707" y="1676508"/>
            <a:ext cx="506412" cy="831850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8" name="직사각형 105"/>
          <p:cNvSpPr>
            <a:spLocks noChangeArrowheads="1"/>
          </p:cNvSpPr>
          <p:nvPr/>
        </p:nvSpPr>
        <p:spPr bwMode="auto">
          <a:xfrm>
            <a:off x="1313848" y="4492274"/>
            <a:ext cx="10793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rmAutofit fontScale="85000" lnSpcReduction="10000"/>
          </a:bodyPr>
          <a:lstStyle/>
          <a:p>
            <a:pPr algn="ctr"/>
            <a:r>
              <a:rPr kumimoji="0" lang="en-US" altLang="ko-KR" sz="12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Large scale </a:t>
            </a:r>
          </a:p>
          <a:p>
            <a:pPr algn="ctr"/>
            <a:r>
              <a:rPr kumimoji="0" lang="en-US" altLang="ko-KR" sz="1200" b="1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Demonstration</a:t>
            </a:r>
            <a:endParaRPr kumimoji="0" lang="en-US" altLang="ko-KR" sz="1200" dirty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9" name="오각형 53"/>
          <p:cNvSpPr/>
          <p:nvPr/>
        </p:nvSpPr>
        <p:spPr>
          <a:xfrm>
            <a:off x="1714500" y="6150760"/>
            <a:ext cx="1154113" cy="461963"/>
          </a:xfrm>
          <a:prstGeom prst="homePlate">
            <a:avLst>
              <a:gd name="adj" fmla="val 25065"/>
            </a:avLst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normAutofit/>
          </a:bodyPr>
          <a:lstStyle/>
          <a:p>
            <a:pPr algn="ctr">
              <a:defRPr/>
            </a:pPr>
            <a:r>
              <a:rPr kumimoji="0" lang="en-US" altLang="ko-K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Basic data </a:t>
            </a:r>
          </a:p>
          <a:p>
            <a:pPr algn="ctr">
              <a:defRPr/>
            </a:pPr>
            <a:r>
              <a:rPr kumimoji="0" lang="en-US" altLang="ko-K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Survey</a:t>
            </a:r>
            <a:endParaRPr kumimoji="0" lang="ko-KR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오각형 29"/>
          <p:cNvSpPr/>
          <p:nvPr/>
        </p:nvSpPr>
        <p:spPr>
          <a:xfrm>
            <a:off x="1714500" y="1340752"/>
            <a:ext cx="1344613" cy="498475"/>
          </a:xfrm>
          <a:prstGeom prst="homePlate">
            <a:avLst>
              <a:gd name="adj" fmla="val 25065"/>
            </a:avLst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normAutofit fontScale="92500" lnSpcReduction="10000"/>
          </a:bodyPr>
          <a:lstStyle/>
          <a:p>
            <a:pPr algn="ctr">
              <a:defRPr/>
            </a:pPr>
            <a:r>
              <a:rPr kumimoji="0" lang="en-US" altLang="ko-KR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kumimoji="0" lang="en-US" altLang="ko-KR" sz="10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kumimoji="0" lang="en-US" altLang="ko-KR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Generation Tech. </a:t>
            </a:r>
          </a:p>
          <a:p>
            <a:pPr algn="ctr">
              <a:defRPr/>
            </a:pPr>
            <a:r>
              <a:rPr kumimoji="0" lang="en-US" altLang="ko-KR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Develop </a:t>
            </a:r>
            <a:br>
              <a:rPr kumimoji="0" lang="en-US" altLang="ko-KR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kumimoji="0" lang="en-US" altLang="ko-KR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0.5MW level)</a:t>
            </a:r>
            <a:endParaRPr kumimoji="0" lang="en-US" altLang="ko-KR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Shape 77"/>
          <p:cNvCxnSpPr>
            <a:cxnSpLocks noChangeShapeType="1"/>
          </p:cNvCxnSpPr>
          <p:nvPr/>
        </p:nvCxnSpPr>
        <p:spPr bwMode="auto">
          <a:xfrm rot="-5400000">
            <a:off x="4622800" y="5761823"/>
            <a:ext cx="1511300" cy="0"/>
          </a:xfrm>
          <a:prstGeom prst="straightConnector1">
            <a:avLst/>
          </a:prstGeom>
          <a:noFill/>
          <a:ln w="9525" algn="ctr">
            <a:solidFill>
              <a:srgbClr val="080808"/>
            </a:solidFill>
            <a:round/>
            <a:headEnd/>
            <a:tailEnd type="triangle" w="med" len="med"/>
          </a:ln>
        </p:spPr>
      </p:cxnSp>
      <p:sp>
        <p:nvSpPr>
          <p:cNvPr id="33" name="오각형 32"/>
          <p:cNvSpPr/>
          <p:nvPr/>
        </p:nvSpPr>
        <p:spPr>
          <a:xfrm>
            <a:off x="5219700" y="5145873"/>
            <a:ext cx="1800225" cy="503237"/>
          </a:xfrm>
          <a:prstGeom prst="homePlate">
            <a:avLst>
              <a:gd name="adj" fmla="val 25065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normAutofit fontScale="77500" lnSpcReduction="20000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Integration of Capture-</a:t>
            </a:r>
          </a:p>
          <a:p>
            <a:pPr algn="ctr">
              <a:lnSpc>
                <a:spcPct val="120000"/>
              </a:lnSpc>
              <a:defRPr/>
            </a:pPr>
            <a:r>
              <a:rPr lang="en-US" altLang="ko-K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Transport-Storage</a:t>
            </a:r>
          </a:p>
          <a:p>
            <a:pPr algn="ctr">
              <a:lnSpc>
                <a:spcPct val="120000"/>
              </a:lnSpc>
              <a:defRPr/>
            </a:pPr>
            <a:r>
              <a:rPr kumimoji="0" lang="en-US" altLang="ko-KR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(100~300MW</a:t>
            </a:r>
            <a:r>
              <a:rPr kumimoji="0" lang="en-US" altLang="ko-KR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altLang="ko-KR" sz="1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Mt level</a:t>
            </a:r>
            <a:r>
              <a:rPr kumimoji="0" lang="en-US" altLang="ko-KR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en-US" altLang="ko-KR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hape 77"/>
          <p:cNvCxnSpPr>
            <a:cxnSpLocks noChangeShapeType="1"/>
          </p:cNvCxnSpPr>
          <p:nvPr/>
        </p:nvCxnSpPr>
        <p:spPr bwMode="auto">
          <a:xfrm rot="-5400000">
            <a:off x="5616576" y="6042810"/>
            <a:ext cx="792162" cy="1587"/>
          </a:xfrm>
          <a:prstGeom prst="bentConnector3">
            <a:avLst>
              <a:gd name="adj1" fmla="val 50699"/>
            </a:avLst>
          </a:prstGeom>
          <a:noFill/>
          <a:ln w="9525" algn="ctr">
            <a:solidFill>
              <a:srgbClr val="080808"/>
            </a:solidFill>
            <a:miter lim="800000"/>
            <a:headEnd/>
            <a:tailEnd type="triangle" w="med" len="med"/>
          </a:ln>
        </p:spPr>
      </p:cxnSp>
      <p:sp>
        <p:nvSpPr>
          <p:cNvPr id="35" name="오각형 55"/>
          <p:cNvSpPr/>
          <p:nvPr/>
        </p:nvSpPr>
        <p:spPr>
          <a:xfrm>
            <a:off x="4932363" y="6123773"/>
            <a:ext cx="2087562" cy="488950"/>
          </a:xfrm>
          <a:prstGeom prst="homePlate">
            <a:avLst>
              <a:gd name="adj" fmla="val 25065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normAutofit/>
          </a:bodyPr>
          <a:lstStyle/>
          <a:p>
            <a:pPr algn="ctr">
              <a:defRPr/>
            </a:pPr>
            <a:r>
              <a:rPr kumimoji="0" lang="en-US" altLang="ko-KR" sz="1200" dirty="0" smtClean="0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Storage site construction </a:t>
            </a:r>
          </a:p>
          <a:p>
            <a:pPr algn="ctr">
              <a:defRPr/>
            </a:pPr>
            <a:r>
              <a:rPr kumimoji="0" lang="en-US" altLang="ko-KR" sz="1200" dirty="0" smtClean="0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&amp; management</a:t>
            </a:r>
            <a:endParaRPr kumimoji="0" lang="en-US" altLang="ko-KR" sz="1200" dirty="0">
              <a:solidFill>
                <a:srgbClr val="00000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cxnSp>
        <p:nvCxnSpPr>
          <p:cNvPr id="36" name="Shape 77"/>
          <p:cNvCxnSpPr>
            <a:cxnSpLocks noChangeShapeType="1"/>
          </p:cNvCxnSpPr>
          <p:nvPr/>
        </p:nvCxnSpPr>
        <p:spPr bwMode="auto">
          <a:xfrm>
            <a:off x="4500563" y="2207410"/>
            <a:ext cx="287337" cy="2298700"/>
          </a:xfrm>
          <a:prstGeom prst="bentConnector2">
            <a:avLst/>
          </a:prstGeom>
          <a:noFill/>
          <a:ln w="9525" algn="ctr">
            <a:solidFill>
              <a:srgbClr val="080808"/>
            </a:solidFill>
            <a:miter lim="800000"/>
            <a:headEnd/>
            <a:tailEnd type="triangle" w="med" len="med"/>
          </a:ln>
        </p:spPr>
      </p:cxnSp>
      <p:sp>
        <p:nvSpPr>
          <p:cNvPr id="41" name="오각형 75"/>
          <p:cNvSpPr/>
          <p:nvPr/>
        </p:nvSpPr>
        <p:spPr>
          <a:xfrm>
            <a:off x="4498975" y="4506110"/>
            <a:ext cx="1800225" cy="503238"/>
          </a:xfrm>
          <a:prstGeom prst="homePlate">
            <a:avLst>
              <a:gd name="adj" fmla="val 25065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normAutofit fontScale="92500" lnSpcReduction="20000"/>
          </a:bodyPr>
          <a:lstStyle/>
          <a:p>
            <a:pPr algn="ctr">
              <a:defRPr/>
            </a:pPr>
            <a:r>
              <a:rPr kumimoji="0" lang="en-US" altLang="ko-K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Integration of Capture-</a:t>
            </a:r>
          </a:p>
          <a:p>
            <a:pPr algn="ctr">
              <a:defRPr/>
            </a:pPr>
            <a:r>
              <a:rPr kumimoji="0" lang="en-US" altLang="ko-K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Transport-Storage</a:t>
            </a:r>
            <a:endParaRPr kumimoji="0" lang="ko-KR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kumimoji="0" lang="en-US" altLang="ko-KR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(100~300MW, </a:t>
            </a:r>
            <a:r>
              <a:rPr kumimoji="0" lang="en-US" altLang="ko-KR" sz="1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 Mt level</a:t>
            </a:r>
            <a:r>
              <a:rPr kumimoji="0" lang="en-US" altLang="ko-KR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en-US" altLang="ko-KR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꺾인 연결선 97"/>
          <p:cNvCxnSpPr>
            <a:cxnSpLocks noChangeShapeType="1"/>
            <a:stCxn id="30" idx="2"/>
            <a:endCxn id="27" idx="1"/>
          </p:cNvCxnSpPr>
          <p:nvPr/>
        </p:nvCxnSpPr>
        <p:spPr bwMode="auto">
          <a:xfrm rot="16200000" flipH="1">
            <a:off x="1232473" y="2931089"/>
            <a:ext cx="2918502" cy="734778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3" name="꺾인 연결선 97"/>
          <p:cNvCxnSpPr>
            <a:cxnSpLocks noChangeShapeType="1"/>
            <a:stCxn id="30" idx="2"/>
            <a:endCxn id="50" idx="1"/>
          </p:cNvCxnSpPr>
          <p:nvPr/>
        </p:nvCxnSpPr>
        <p:spPr bwMode="auto">
          <a:xfrm rot="16200000" flipH="1">
            <a:off x="1272954" y="2890607"/>
            <a:ext cx="3558265" cy="1455503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4" name="오각형 43"/>
          <p:cNvSpPr/>
          <p:nvPr/>
        </p:nvSpPr>
        <p:spPr>
          <a:xfrm>
            <a:off x="1714500" y="2671077"/>
            <a:ext cx="1357313" cy="431800"/>
          </a:xfrm>
          <a:prstGeom prst="homePlate">
            <a:avLst>
              <a:gd name="adj" fmla="val 25065"/>
            </a:avLst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normAutofit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latin typeface="Arial" pitchFamily="34" charset="0"/>
                <a:cs typeface="Arial" pitchFamily="34" charset="0"/>
              </a:rPr>
              <a:t>Basic Base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 smtClean="0">
                <a:latin typeface="Arial" pitchFamily="34" charset="0"/>
                <a:cs typeface="Arial" pitchFamily="34" charset="0"/>
              </a:rPr>
              <a:t>Research</a:t>
            </a:r>
            <a:endParaRPr kumimoji="0"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오각형 44"/>
          <p:cNvSpPr/>
          <p:nvPr/>
        </p:nvSpPr>
        <p:spPr>
          <a:xfrm>
            <a:off x="1714500" y="3526739"/>
            <a:ext cx="1344613" cy="647700"/>
          </a:xfrm>
          <a:prstGeom prst="homePlate">
            <a:avLst>
              <a:gd name="adj" fmla="val 25065"/>
            </a:avLst>
          </a:prstGeom>
          <a:solidFill>
            <a:schemeClr val="accent6">
              <a:lumMod val="20000"/>
              <a:lumOff val="80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Basic Base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Research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오각형 78"/>
          <p:cNvSpPr>
            <a:spLocks noChangeArrowheads="1"/>
          </p:cNvSpPr>
          <p:nvPr/>
        </p:nvSpPr>
        <p:spPr bwMode="auto">
          <a:xfrm>
            <a:off x="5508104" y="1342339"/>
            <a:ext cx="1511821" cy="506413"/>
          </a:xfrm>
          <a:prstGeom prst="homePlate">
            <a:avLst>
              <a:gd name="adj" fmla="val 24181"/>
            </a:avLst>
          </a:prstGeom>
          <a:solidFill>
            <a:schemeClr val="bg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normAutofit fontScale="92500" lnSpcReduction="20000"/>
          </a:bodyPr>
          <a:lstStyle/>
          <a:p>
            <a:pPr algn="ctr"/>
            <a:r>
              <a:rPr kumimoji="0" lang="en-US" altLang="ko-K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kumimoji="0" lang="en-US" altLang="ko-KR" sz="12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kumimoji="0" lang="en-US" altLang="ko-K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Generation Tech. </a:t>
            </a:r>
          </a:p>
          <a:p>
            <a:pPr algn="ctr"/>
            <a:r>
              <a:rPr kumimoji="0" lang="en-US" altLang="ko-K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Verification</a:t>
            </a:r>
            <a:endParaRPr kumimoji="0" lang="ko-KR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kumimoji="0" lang="en-US" altLang="ko-KR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kumimoji="0" lang="en-US" altLang="ko-KR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0.5MW level)</a:t>
            </a:r>
            <a:endParaRPr kumimoji="0" lang="en-US" altLang="ko-KR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오각형 59"/>
          <p:cNvSpPr>
            <a:spLocks noChangeArrowheads="1"/>
          </p:cNvSpPr>
          <p:nvPr/>
        </p:nvSpPr>
        <p:spPr bwMode="auto">
          <a:xfrm>
            <a:off x="5580063" y="3526739"/>
            <a:ext cx="1439862" cy="293688"/>
          </a:xfrm>
          <a:prstGeom prst="homePlate">
            <a:avLst>
              <a:gd name="adj" fmla="val 25036"/>
            </a:avLst>
          </a:prstGeom>
          <a:solidFill>
            <a:schemeClr val="bg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normAutofit/>
          </a:bodyPr>
          <a:lstStyle/>
          <a:p>
            <a:pPr algn="ctr"/>
            <a:r>
              <a:rPr kumimoji="0" lang="en-US" altLang="ko-K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Tech. Verification</a:t>
            </a:r>
            <a:endParaRPr kumimoji="0" lang="en-US" altLang="ko-KR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오각형 60"/>
          <p:cNvSpPr>
            <a:spLocks noChangeArrowheads="1"/>
          </p:cNvSpPr>
          <p:nvPr/>
        </p:nvSpPr>
        <p:spPr bwMode="auto">
          <a:xfrm>
            <a:off x="5580063" y="3885514"/>
            <a:ext cx="1439862" cy="295275"/>
          </a:xfrm>
          <a:prstGeom prst="homePlate">
            <a:avLst>
              <a:gd name="adj" fmla="val 28287"/>
            </a:avLst>
          </a:prstGeom>
          <a:solidFill>
            <a:schemeClr val="bg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altLang="ko-K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Tech. Verification</a:t>
            </a:r>
            <a:endParaRPr lang="en-US" altLang="ko-KR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오각형 54"/>
          <p:cNvSpPr/>
          <p:nvPr/>
        </p:nvSpPr>
        <p:spPr>
          <a:xfrm>
            <a:off x="5580063" y="2094814"/>
            <a:ext cx="1439862" cy="500063"/>
          </a:xfrm>
          <a:prstGeom prst="homePlate">
            <a:avLst>
              <a:gd name="adj" fmla="val 25065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normAutofit fontScale="77500" lnSpcReduction="20000"/>
          </a:bodyPr>
          <a:lstStyle/>
          <a:p>
            <a:pPr algn="ctr">
              <a:defRPr/>
            </a:pPr>
            <a:r>
              <a:rPr kumimoji="0" lang="en-US" altLang="ko-KR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Following-up </a:t>
            </a:r>
            <a:r>
              <a:rPr kumimoji="0" lang="en-US" altLang="ko-K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Control &amp; </a:t>
            </a:r>
          </a:p>
          <a:p>
            <a:pPr algn="ctr">
              <a:defRPr/>
            </a:pPr>
            <a:r>
              <a:rPr kumimoji="0" lang="en-US" altLang="ko-K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Safety Evaluation </a:t>
            </a:r>
          </a:p>
          <a:p>
            <a:pPr algn="ctr">
              <a:defRPr/>
            </a:pPr>
            <a:r>
              <a:rPr kumimoji="0" lang="en-US" altLang="ko-K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Tech.</a:t>
            </a:r>
            <a:endParaRPr kumimoji="0" lang="en-US" altLang="ko-KR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제목 1"/>
          <p:cNvSpPr>
            <a:spLocks noGrp="1"/>
          </p:cNvSpPr>
          <p:nvPr>
            <p:ph type="title"/>
          </p:nvPr>
        </p:nvSpPr>
        <p:spPr>
          <a:xfrm>
            <a:off x="467544" y="-47625"/>
            <a:ext cx="8229600" cy="706090"/>
          </a:xfrm>
        </p:spPr>
        <p:txBody>
          <a:bodyPr anchor="ctr">
            <a:normAutofit/>
          </a:bodyPr>
          <a:lstStyle/>
          <a:p>
            <a:r>
              <a:rPr lang="en-US" altLang="ko-KR" sz="3200" b="1" dirty="0" smtClean="0">
                <a:solidFill>
                  <a:srgbClr val="99000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</a:rPr>
              <a:t>CCS RD&amp;D Roadmap</a:t>
            </a:r>
            <a:endParaRPr lang="ko-KR" altLang="en-US" sz="3200" b="1" dirty="0">
              <a:solidFill>
                <a:srgbClr val="990000"/>
              </a:solidFill>
              <a:latin typeface="Arial" pitchFamily="34" charset="0"/>
              <a:ea typeface="나눔고딕 ExtraBold" pitchFamily="50" charset="-127"/>
              <a:cs typeface="Arial" pitchFamily="34" charset="0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4716016" y="931177"/>
            <a:ext cx="0" cy="576885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오각형 78"/>
          <p:cNvSpPr>
            <a:spLocks noChangeArrowheads="1"/>
          </p:cNvSpPr>
          <p:nvPr/>
        </p:nvSpPr>
        <p:spPr bwMode="auto">
          <a:xfrm>
            <a:off x="3144838" y="1342339"/>
            <a:ext cx="2363787" cy="506413"/>
          </a:xfrm>
          <a:prstGeom prst="homePlate">
            <a:avLst>
              <a:gd name="adj" fmla="val 30016"/>
            </a:avLst>
          </a:prstGeom>
          <a:solidFill>
            <a:schemeClr val="bg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normAutofit fontScale="92500" lnSpcReduction="10000"/>
          </a:bodyPr>
          <a:lstStyle/>
          <a:p>
            <a:pPr algn="ctr"/>
            <a:r>
              <a:rPr lang="en-US" altLang="ko-KR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Development of</a:t>
            </a:r>
            <a:endParaRPr lang="ko-KR" altLang="en-US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kumimoji="0" lang="en-US" altLang="ko-KR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kumimoji="0" lang="en-US" altLang="ko-KR" sz="11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kumimoji="0" lang="en-US" altLang="ko-KR" sz="1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Generation Capture Tech</a:t>
            </a:r>
            <a:r>
              <a:rPr kumimoji="0" lang="en-US" altLang="ko-K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kumimoji="0" lang="en-US" altLang="ko-KR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(Capture cost: </a:t>
            </a:r>
            <a:r>
              <a:rPr kumimoji="0" lang="en-US" altLang="ko-KR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10~20$/tCO</a:t>
            </a:r>
            <a:r>
              <a:rPr kumimoji="0" lang="en-US" altLang="ko-KR" sz="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kumimoji="0" lang="en-US" altLang="ko-KR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7" name="오각형 36"/>
          <p:cNvSpPr/>
          <p:nvPr/>
        </p:nvSpPr>
        <p:spPr>
          <a:xfrm>
            <a:off x="3144838" y="2094814"/>
            <a:ext cx="2363787" cy="500063"/>
          </a:xfrm>
          <a:prstGeom prst="homePlate">
            <a:avLst>
              <a:gd name="adj" fmla="val 25065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normAutofit fontScale="92500" lnSpcReduction="20000"/>
          </a:bodyPr>
          <a:lstStyle/>
          <a:p>
            <a:pPr algn="ctr">
              <a:defRPr/>
            </a:pPr>
            <a:r>
              <a:rPr kumimoji="0" lang="en-US" altLang="ko-K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Integrated research for </a:t>
            </a:r>
          </a:p>
          <a:p>
            <a:pPr algn="ctr">
              <a:defRPr/>
            </a:pPr>
            <a:r>
              <a:rPr kumimoji="0" lang="en-US" altLang="ko-K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Capture-Transport-Storage</a:t>
            </a:r>
            <a:endParaRPr kumimoji="0" lang="ko-KR" altLang="en-US" sz="1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kumimoji="0" lang="en-US" altLang="ko-KR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(0.5MW, </a:t>
            </a:r>
            <a:r>
              <a:rPr kumimoji="0" lang="en-US" altLang="ko-KR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10,000t level)</a:t>
            </a:r>
            <a:endParaRPr kumimoji="0" lang="en-US" altLang="ko-KR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오각형 37"/>
          <p:cNvSpPr/>
          <p:nvPr/>
        </p:nvSpPr>
        <p:spPr>
          <a:xfrm>
            <a:off x="3144838" y="2680602"/>
            <a:ext cx="3875087" cy="422275"/>
          </a:xfrm>
          <a:prstGeom prst="homePlate">
            <a:avLst>
              <a:gd name="adj" fmla="val 25065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normAutofit lnSpcReduction="10000"/>
          </a:bodyPr>
          <a:lstStyle/>
          <a:p>
            <a:pPr algn="ctr">
              <a:defRPr/>
            </a:pPr>
            <a:r>
              <a:rPr lang="en-US" altLang="ko-KR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Development of</a:t>
            </a:r>
            <a:r>
              <a:rPr lang="ko-KR" altLang="en-US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Innovative </a:t>
            </a:r>
            <a:r>
              <a:rPr kumimoji="0" lang="en-US" altLang="ko-K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Storage Tech</a:t>
            </a:r>
            <a:r>
              <a:rPr kumimoji="0" lang="en-US" altLang="ko-KR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altLang="ko-KR" sz="10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kumimoji="0" lang="en-US" altLang="ko-KR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Transport</a:t>
            </a:r>
            <a:r>
              <a:rPr kumimoji="0" lang="ko-KR" altLang="en-US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∙</a:t>
            </a:r>
            <a:r>
              <a:rPr kumimoji="0" lang="en-US" altLang="ko-KR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Storage cost: </a:t>
            </a:r>
            <a:r>
              <a:rPr kumimoji="0" lang="en-US" altLang="ko-KR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10$/ tCO</a:t>
            </a:r>
            <a:r>
              <a:rPr kumimoji="0" lang="en-US" altLang="ko-KR" sz="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kumimoji="0" lang="en-US" altLang="ko-KR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39" name="오각형 59"/>
          <p:cNvSpPr>
            <a:spLocks noChangeArrowheads="1"/>
          </p:cNvSpPr>
          <p:nvPr/>
        </p:nvSpPr>
        <p:spPr bwMode="auto">
          <a:xfrm>
            <a:off x="3132138" y="3526739"/>
            <a:ext cx="2382837" cy="293688"/>
          </a:xfrm>
          <a:prstGeom prst="homePlate">
            <a:avLst>
              <a:gd name="adj" fmla="val 31891"/>
            </a:avLst>
          </a:prstGeom>
          <a:solidFill>
            <a:schemeClr val="bg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normAutofit/>
          </a:bodyPr>
          <a:lstStyle/>
          <a:p>
            <a:pPr algn="ctr"/>
            <a:r>
              <a:rPr kumimoji="0" lang="en-US" altLang="ko-KR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Biological Conversion &amp; Use tech. dev.</a:t>
            </a:r>
            <a:endParaRPr kumimoji="0" lang="en-US" altLang="ko-KR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오각형 60"/>
          <p:cNvSpPr>
            <a:spLocks noChangeArrowheads="1"/>
          </p:cNvSpPr>
          <p:nvPr/>
        </p:nvSpPr>
        <p:spPr bwMode="auto">
          <a:xfrm>
            <a:off x="3132138" y="3885514"/>
            <a:ext cx="2382837" cy="295275"/>
          </a:xfrm>
          <a:prstGeom prst="homePlate">
            <a:avLst>
              <a:gd name="adj" fmla="val 32242"/>
            </a:avLst>
          </a:prstGeom>
          <a:solidFill>
            <a:schemeClr val="bg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normAutofit/>
          </a:bodyPr>
          <a:lstStyle/>
          <a:p>
            <a:pPr algn="ctr"/>
            <a:r>
              <a:rPr kumimoji="0" lang="en-US" altLang="ko-KR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Chemical Conversion &amp; Use tech. dev.</a:t>
            </a:r>
            <a:endParaRPr kumimoji="0" lang="en-US" altLang="ko-KR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오각형 26"/>
          <p:cNvSpPr/>
          <p:nvPr/>
        </p:nvSpPr>
        <p:spPr>
          <a:xfrm>
            <a:off x="3059113" y="4506110"/>
            <a:ext cx="1368425" cy="503238"/>
          </a:xfrm>
          <a:prstGeom prst="homePlate">
            <a:avLst>
              <a:gd name="adj" fmla="val 25065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normAutofit fontScale="92500" lnSpcReduction="20000"/>
          </a:bodyPr>
          <a:lstStyle/>
          <a:p>
            <a:pPr algn="ctr"/>
            <a:r>
              <a:rPr lang="en-US" altLang="ko-KR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Post-combustion pilot plant</a:t>
            </a:r>
          </a:p>
          <a:p>
            <a:pPr algn="ctr"/>
            <a:r>
              <a:rPr kumimoji="0" lang="en-US" altLang="ko-KR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(10~30MW</a:t>
            </a:r>
            <a:r>
              <a:rPr kumimoji="0" lang="en-US" altLang="ko-KR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ko-KR" alt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오각형 74"/>
          <p:cNvSpPr/>
          <p:nvPr/>
        </p:nvSpPr>
        <p:spPr>
          <a:xfrm>
            <a:off x="3779838" y="5145873"/>
            <a:ext cx="1368425" cy="503237"/>
          </a:xfrm>
          <a:prstGeom prst="homePlate">
            <a:avLst>
              <a:gd name="adj" fmla="val 25065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kumimoji="0" lang="en-US" altLang="ko-KR" sz="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 &amp; Oxy- combustion pilot  plant</a:t>
            </a:r>
            <a:endParaRPr kumimoji="0" lang="ko-KR" altLang="en-US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kumimoji="0" lang="en-US" altLang="ko-KR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kumimoji="0" lang="en-US" altLang="ko-KR" sz="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10~30MW)</a:t>
            </a:r>
            <a:endParaRPr kumimoji="0" lang="ko-KR" altLang="en-US" sz="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오각형 30"/>
          <p:cNvSpPr/>
          <p:nvPr/>
        </p:nvSpPr>
        <p:spPr>
          <a:xfrm>
            <a:off x="2928938" y="6123773"/>
            <a:ext cx="1930400" cy="488950"/>
          </a:xfrm>
          <a:prstGeom prst="homePlate">
            <a:avLst>
              <a:gd name="adj" fmla="val 25065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normAutofit fontScale="85000" lnSpcReduction="20000"/>
          </a:bodyPr>
          <a:lstStyle/>
          <a:p>
            <a:pPr algn="ctr">
              <a:defRPr/>
            </a:pPr>
            <a:r>
              <a:rPr kumimoji="0" lang="en-US" altLang="ko-KR" sz="1200" dirty="0" smtClean="0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Potential storage capacity</a:t>
            </a:r>
          </a:p>
          <a:p>
            <a:pPr algn="ctr">
              <a:defRPr/>
            </a:pPr>
            <a:r>
              <a:rPr lang="en-US" altLang="ko-KR" sz="1200" smtClean="0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evaluation </a:t>
            </a:r>
            <a:r>
              <a:rPr lang="en-US" altLang="ko-KR" sz="1200" dirty="0" smtClean="0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&amp; underground</a:t>
            </a:r>
          </a:p>
          <a:p>
            <a:pPr algn="ctr">
              <a:defRPr/>
            </a:pPr>
            <a:r>
              <a:rPr lang="en-US" altLang="ko-KR" sz="1200" dirty="0" smtClean="0">
                <a:solidFill>
                  <a:srgbClr val="00000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(land/marine) exploration</a:t>
            </a:r>
            <a:endParaRPr kumimoji="0" lang="en-US" altLang="ko-KR" sz="1200" dirty="0">
              <a:solidFill>
                <a:srgbClr val="00000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49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F087E-D983-4FB4-AE23-0BB2860B8239}" type="slidenum">
              <a:rPr lang="ko-KR" alt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rPr>
              <a:pPr/>
              <a:t>9</a:t>
            </a:fld>
            <a:endParaRPr lang="ko-KR" altLang="en-US">
              <a:solidFill>
                <a:prstClr val="black">
                  <a:tint val="7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 anchor="ctr">
            <a:normAutofit/>
          </a:bodyPr>
          <a:lstStyle/>
          <a:p>
            <a:r>
              <a:rPr lang="en-US" altLang="ko-KR" sz="3600" b="1" dirty="0" smtClean="0">
                <a:solidFill>
                  <a:srgbClr val="990000"/>
                </a:solidFill>
                <a:latin typeface="Arial" pitchFamily="34" charset="0"/>
                <a:ea typeface="나눔고딕 ExtraBold" pitchFamily="50" charset="-127"/>
                <a:cs typeface="Arial" pitchFamily="34" charset="0"/>
              </a:rPr>
              <a:t>Investment Plan</a:t>
            </a:r>
            <a:endParaRPr lang="ko-KR" altLang="en-US" sz="3600" b="1" dirty="0">
              <a:solidFill>
                <a:srgbClr val="990000"/>
              </a:solidFill>
              <a:latin typeface="Arial" pitchFamily="34" charset="0"/>
              <a:ea typeface="나눔고딕 ExtraBold" pitchFamily="50" charset="-127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461" y="76470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Total investment for $ 2.6 billion from 2010 to </a:t>
            </a:r>
            <a:r>
              <a:rPr lang="ko-KR" altLang="en-US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 </a:t>
            </a:r>
            <a:r>
              <a:rPr lang="en-US" altLang="ko-KR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2019</a:t>
            </a:r>
            <a:endParaRPr lang="en-US" altLang="ko-KR" dirty="0">
              <a:latin typeface="Arial" pitchFamily="34" charset="0"/>
              <a:ea typeface="나눔고딕" pitchFamily="50" charset="-127"/>
              <a:cs typeface="Arial" pitchFamily="34" charset="0"/>
            </a:endParaRPr>
          </a:p>
          <a:p>
            <a:pPr algn="ctr"/>
            <a:r>
              <a:rPr lang="en-US" altLang="ko-KR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(Government –</a:t>
            </a:r>
            <a:r>
              <a:rPr lang="ko-KR" altLang="en-US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 </a:t>
            </a:r>
            <a:r>
              <a:rPr lang="en-US" altLang="ko-KR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$ 1.4 </a:t>
            </a:r>
            <a:r>
              <a:rPr lang="en-US" altLang="ko-KR" dirty="0">
                <a:latin typeface="Arial" pitchFamily="34" charset="0"/>
                <a:ea typeface="나눔고딕" pitchFamily="50" charset="-127"/>
                <a:cs typeface="Arial" pitchFamily="34" charset="0"/>
              </a:rPr>
              <a:t>billion (52</a:t>
            </a:r>
            <a:r>
              <a:rPr lang="en-US" altLang="ko-KR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%), Industry – $</a:t>
            </a:r>
            <a:r>
              <a:rPr lang="ko-KR" altLang="en-US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 </a:t>
            </a:r>
            <a:r>
              <a:rPr lang="en-US" altLang="ko-KR" dirty="0" smtClean="0">
                <a:latin typeface="Arial" pitchFamily="34" charset="0"/>
                <a:ea typeface="나눔고딕" pitchFamily="50" charset="-127"/>
                <a:cs typeface="Arial" pitchFamily="34" charset="0"/>
              </a:rPr>
              <a:t>1.2 billion (48%))</a:t>
            </a:r>
            <a:endParaRPr lang="ko-KR" altLang="en-US" dirty="0">
              <a:latin typeface="Arial" pitchFamily="34" charset="0"/>
              <a:ea typeface="나눔고딕" pitchFamily="50" charset="-127"/>
              <a:cs typeface="Arial" pitchFamily="34" charset="0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554500"/>
              </p:ext>
            </p:extLst>
          </p:nvPr>
        </p:nvGraphicFramePr>
        <p:xfrm>
          <a:off x="251520" y="1484784"/>
          <a:ext cx="8785059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0607"/>
                <a:gridCol w="2756099"/>
                <a:gridCol w="2928353"/>
              </a:tblGrid>
              <a:tr h="7786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/>
                        <a:t>Core Technology</a:t>
                      </a:r>
                      <a:r>
                        <a:rPr lang="en-US" altLang="ko-KR" sz="2000" baseline="0" dirty="0" smtClean="0"/>
                        <a:t> Development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aseline="0" dirty="0" smtClean="0"/>
                        <a:t>Commercialization</a:t>
                      </a:r>
                      <a:endParaRPr lang="ko-KR" altLang="en-US" sz="200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Environment Management &amp; Base Establishment</a:t>
                      </a:r>
                      <a:endParaRPr lang="ko-KR" altLang="en-US" sz="2000" dirty="0"/>
                    </a:p>
                  </a:txBody>
                  <a:tcPr anchor="ctr" anchorCtr="1"/>
                </a:tc>
              </a:tr>
              <a:tr h="5450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aseline="0" dirty="0" smtClean="0"/>
                        <a:t>$ 263.6 million (10%)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aseline="0" dirty="0" smtClean="0"/>
                        <a:t>$ 2.1 billion (79%) </a:t>
                      </a:r>
                      <a:endParaRPr lang="ko-KR" altLang="en-US" sz="2000" dirty="0" smtClean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aseline="0" dirty="0" smtClean="0"/>
                        <a:t>$ 286.3 million (10%)</a:t>
                      </a:r>
                      <a:endParaRPr lang="ko-KR" altLang="en-US" sz="2000" dirty="0"/>
                    </a:p>
                  </a:txBody>
                  <a:tcPr anchor="ctr" anchorCtr="1"/>
                </a:tc>
              </a:tr>
              <a:tr h="26976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aseline="0" dirty="0" smtClean="0"/>
                        <a:t>● Development of CO2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aseline="0" dirty="0" smtClean="0"/>
                        <a:t>    capture technology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dirty="0" smtClean="0"/>
                    </a:p>
                    <a:p>
                      <a:pPr algn="l" latinLnBrk="1"/>
                      <a:r>
                        <a:rPr lang="en-US" altLang="ko-KR" sz="1800" baseline="0" dirty="0" smtClean="0"/>
                        <a:t>● </a:t>
                      </a:r>
                      <a:r>
                        <a:rPr lang="en-US" altLang="ko-KR" sz="1800" dirty="0" smtClean="0"/>
                        <a:t>Development</a:t>
                      </a:r>
                      <a:r>
                        <a:rPr lang="en-US" altLang="ko-KR" sz="1800" baseline="0" dirty="0" smtClean="0"/>
                        <a:t> of </a:t>
                      </a:r>
                    </a:p>
                    <a:p>
                      <a:pPr algn="l" latinLnBrk="1"/>
                      <a:r>
                        <a:rPr lang="en-US" altLang="ko-KR" sz="1800" baseline="0" dirty="0" smtClean="0"/>
                        <a:t>    conversion technology</a:t>
                      </a:r>
                    </a:p>
                    <a:p>
                      <a:pPr algn="l" latinLnBrk="1"/>
                      <a:endParaRPr lang="en-US" altLang="ko-KR" sz="1800" baseline="0" dirty="0" smtClean="0"/>
                    </a:p>
                    <a:p>
                      <a:pPr algn="l" latinLnBrk="1"/>
                      <a:r>
                        <a:rPr lang="en-US" altLang="ko-KR" sz="1800" baseline="0" dirty="0" smtClean="0"/>
                        <a:t>● Integrated research on </a:t>
                      </a:r>
                    </a:p>
                    <a:p>
                      <a:pPr algn="l" latinLnBrk="1"/>
                      <a:r>
                        <a:rPr lang="en-US" altLang="ko-KR" sz="1800" baseline="0" dirty="0" smtClean="0"/>
                        <a:t>    capture &amp; storage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aseline="0" dirty="0" smtClean="0"/>
                        <a:t>● Demonstration of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aseline="0" dirty="0" smtClean="0"/>
                        <a:t>    large scale capture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aseline="0" dirty="0" smtClean="0"/>
                        <a:t>    technology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dirty="0" smtClean="0"/>
                    </a:p>
                    <a:p>
                      <a:pPr algn="l" latinLnBrk="1"/>
                      <a:r>
                        <a:rPr lang="en-US" altLang="ko-KR" sz="1800" baseline="0" dirty="0" smtClean="0"/>
                        <a:t>● </a:t>
                      </a:r>
                      <a:r>
                        <a:rPr lang="en-US" altLang="ko-KR" sz="1800" dirty="0" smtClean="0"/>
                        <a:t>Survey on storage </a:t>
                      </a:r>
                    </a:p>
                    <a:p>
                      <a:pPr algn="l" latinLnBrk="1"/>
                      <a:r>
                        <a:rPr lang="en-US" altLang="ko-KR" sz="1800" dirty="0" smtClean="0"/>
                        <a:t>    site</a:t>
                      </a:r>
                      <a:endParaRPr lang="en-US" altLang="ko-KR" sz="1800" baseline="0" dirty="0" smtClean="0"/>
                    </a:p>
                    <a:p>
                      <a:pPr algn="l" latinLnBrk="1"/>
                      <a:endParaRPr lang="en-US" altLang="ko-KR" sz="1800" baseline="0" dirty="0" smtClean="0"/>
                    </a:p>
                    <a:p>
                      <a:pPr algn="l" latinLnBrk="1"/>
                      <a:r>
                        <a:rPr lang="en-US" altLang="ko-KR" sz="1800" baseline="0" dirty="0" smtClean="0"/>
                        <a:t>● Demonstration of </a:t>
                      </a:r>
                    </a:p>
                    <a:p>
                      <a:pPr algn="l" latinLnBrk="1"/>
                      <a:r>
                        <a:rPr lang="en-US" altLang="ko-KR" sz="1800" baseline="0" dirty="0" smtClean="0"/>
                        <a:t>    large scale storage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aseline="0" dirty="0" smtClean="0"/>
                        <a:t>● Development of whole 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aseline="0" dirty="0" smtClean="0"/>
                        <a:t>    cycle in environmental  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aseline="0" dirty="0" smtClean="0"/>
                        <a:t>    management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dirty="0" smtClean="0"/>
                    </a:p>
                    <a:p>
                      <a:pPr algn="l" latinLnBrk="1"/>
                      <a:r>
                        <a:rPr lang="en-US" altLang="ko-KR" sz="1800" baseline="0" dirty="0" smtClean="0"/>
                        <a:t>● </a:t>
                      </a:r>
                      <a:r>
                        <a:rPr lang="en-US" altLang="ko-KR" sz="1800" dirty="0" smtClean="0"/>
                        <a:t>Enhancement of Public</a:t>
                      </a:r>
                      <a:r>
                        <a:rPr lang="en-US" altLang="ko-KR" sz="1800" baseline="0" dirty="0" smtClean="0"/>
                        <a:t> </a:t>
                      </a:r>
                    </a:p>
                    <a:p>
                      <a:pPr algn="l" latinLnBrk="1"/>
                      <a:r>
                        <a:rPr lang="en-US" altLang="ko-KR" sz="1800" baseline="0" dirty="0" smtClean="0"/>
                        <a:t>    acceptance</a:t>
                      </a:r>
                    </a:p>
                    <a:p>
                      <a:pPr algn="l" latinLnBrk="1"/>
                      <a:endParaRPr lang="en-US" altLang="ko-KR" sz="1800" baseline="0" dirty="0" smtClean="0"/>
                    </a:p>
                    <a:p>
                      <a:pPr algn="l" latinLnBrk="1"/>
                      <a:r>
                        <a:rPr lang="en-US" altLang="ko-KR" sz="1800" baseline="0" dirty="0" smtClean="0"/>
                        <a:t>● Education and Training</a:t>
                      </a:r>
                    </a:p>
                    <a:p>
                      <a:pPr algn="ctr" latinLnBrk="1"/>
                      <a:endParaRPr lang="en-US" altLang="ko-KR" sz="1800" baseline="0" dirty="0" smtClean="0"/>
                    </a:p>
                  </a:txBody>
                  <a:tcPr anchor="ctr" anchorCtr="1"/>
                </a:tc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347291"/>
              </p:ext>
            </p:extLst>
          </p:nvPr>
        </p:nvGraphicFramePr>
        <p:xfrm>
          <a:off x="251520" y="5805264"/>
          <a:ext cx="8568952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/>
              </a:tblGrid>
              <a:tr h="648072">
                <a:tc>
                  <a:txBody>
                    <a:bodyPr/>
                    <a:lstStyle/>
                    <a:p>
                      <a:r>
                        <a:rPr lang="en-US" altLang="ko-KR" sz="1600" baseline="0" dirty="0" smtClean="0"/>
                        <a:t>Company participation: Proof of large scale capture (Gov. – 20%, Company – 80%), </a:t>
                      </a:r>
                    </a:p>
                    <a:p>
                      <a:r>
                        <a:rPr lang="en-US" altLang="ko-KR" sz="1600" baseline="0" dirty="0" smtClean="0"/>
                        <a:t>                                 Proof of large scale storage (Gov. - 60%, Company – 40%)</a:t>
                      </a:r>
                    </a:p>
                  </a:txBody>
                  <a:tcPr>
                    <a:gradFill>
                      <a:gsLst>
                        <a:gs pos="0">
                          <a:schemeClr val="accent3"/>
                        </a:gs>
                        <a:gs pos="50000">
                          <a:schemeClr val="accent1">
                            <a:alpha val="89000"/>
                          </a:schemeClr>
                        </a:gs>
                        <a:gs pos="100000">
                          <a:srgbClr val="156B13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89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3253</TotalTime>
  <Words>2151</Words>
  <Application>Microsoft Office PowerPoint</Application>
  <PresentationFormat>화면 슬라이드 쇼(4:3)</PresentationFormat>
  <Paragraphs>389</Paragraphs>
  <Slides>21</Slides>
  <Notes>11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3" baseType="lpstr">
      <vt:lpstr>Office 테마</vt:lpstr>
      <vt:lpstr>워크시트</vt:lpstr>
      <vt:lpstr>Korea CCS R&amp;D Strategy &amp;  Korea CCS 2020 Project</vt:lpstr>
      <vt:lpstr>PowerPoint 프레젠테이션</vt:lpstr>
      <vt:lpstr>PowerPoint 프레젠테이션</vt:lpstr>
      <vt:lpstr>Low Carbon, Green Growth</vt:lpstr>
      <vt:lpstr>PowerPoint 프레젠테이션</vt:lpstr>
      <vt:lpstr>How to Reduce GHG?</vt:lpstr>
      <vt:lpstr>Objectives &amp; Implementation Tasks</vt:lpstr>
      <vt:lpstr>CCS RD&amp;D Roadmap</vt:lpstr>
      <vt:lpstr>Investment Plan</vt:lpstr>
      <vt:lpstr>Role by the Ministry</vt:lpstr>
      <vt:lpstr>Strategies &amp; Platform</vt:lpstr>
      <vt:lpstr>PowerPoint 프레젠테이션</vt:lpstr>
      <vt:lpstr>Overview</vt:lpstr>
      <vt:lpstr>Roadmap for Technology Development</vt:lpstr>
      <vt:lpstr>PowerPoint 프레젠테이션</vt:lpstr>
      <vt:lpstr>History</vt:lpstr>
      <vt:lpstr>KCRC’s Mission</vt:lpstr>
      <vt:lpstr>Mission Into Plan (8 targets Needed To Achieve 1 goal)</vt:lpstr>
      <vt:lpstr>Commitment to…</vt:lpstr>
      <vt:lpstr>Roles and Activities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Korea Carbon Capture &amp; Sequestration R&amp;D Center</dc:title>
  <dc:creator>User</dc:creator>
  <cp:lastModifiedBy>user</cp:lastModifiedBy>
  <cp:revision>170</cp:revision>
  <cp:lastPrinted>2013-10-31T05:28:14Z</cp:lastPrinted>
  <dcterms:created xsi:type="dcterms:W3CDTF">2013-10-18T01:50:28Z</dcterms:created>
  <dcterms:modified xsi:type="dcterms:W3CDTF">2015-03-18T15:35:38Z</dcterms:modified>
</cp:coreProperties>
</file>