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01" r:id="rId3"/>
    <p:sldId id="321" r:id="rId4"/>
    <p:sldId id="320" r:id="rId5"/>
    <p:sldId id="294" r:id="rId6"/>
    <p:sldId id="295" r:id="rId7"/>
    <p:sldId id="313" r:id="rId8"/>
    <p:sldId id="312" r:id="rId9"/>
    <p:sldId id="299" r:id="rId10"/>
    <p:sldId id="284" r:id="rId11"/>
    <p:sldId id="258" r:id="rId12"/>
    <p:sldId id="259" r:id="rId13"/>
    <p:sldId id="314" r:id="rId14"/>
    <p:sldId id="315" r:id="rId15"/>
    <p:sldId id="316" r:id="rId16"/>
    <p:sldId id="317" r:id="rId17"/>
    <p:sldId id="318" r:id="rId18"/>
    <p:sldId id="287" r:id="rId19"/>
    <p:sldId id="319" r:id="rId20"/>
    <p:sldId id="275" r:id="rId21"/>
    <p:sldId id="276" r:id="rId22"/>
    <p:sldId id="277" r:id="rId23"/>
    <p:sldId id="286" r:id="rId24"/>
    <p:sldId id="290" r:id="rId25"/>
    <p:sldId id="310" r:id="rId26"/>
    <p:sldId id="309" r:id="rId27"/>
    <p:sldId id="302" r:id="rId28"/>
    <p:sldId id="3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0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C27CA-C342-4585-9BD6-A490C873192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0DC22-1CDF-4516-ACCB-11D63F34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7CD58-2761-49C0-B5E9-503D1592412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6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7CD58-2761-49C0-B5E9-503D15924122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6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184" y="712108"/>
            <a:ext cx="4493121" cy="3422952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9751"/>
            <a:ext cx="5030391" cy="41335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dirty="0" smtClean="0">
                <a:latin typeface="Times" charset="0"/>
              </a:rPr>
              <a:t>The </a:t>
            </a:r>
            <a:r>
              <a:rPr lang="sv-SE" dirty="0">
                <a:latin typeface="Times" charset="0"/>
              </a:rPr>
              <a:t>reason for the Rio+20 conference was that it is more and more clear that we are now in a A new global era, human activities have expanded to the degree that we are not only shaping local and regional ecosystems, but now also the functioning of Earth as a whole, reflected e.g. in the climate change debate</a:t>
            </a:r>
            <a:endParaRPr lang="en-US" dirty="0">
              <a:latin typeface="Times" charset="0"/>
            </a:endParaRPr>
          </a:p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892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85892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85892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85892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85892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8589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8589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8589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8589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BAF003-BAEE-1347-9BA0-27CD72E6541D}" type="slidenum">
              <a:rPr lang="sv-SE" sz="1100">
                <a:solidFill>
                  <a:prstClr val="black"/>
                </a:solidFill>
                <a:latin typeface="Times" charset="0"/>
              </a:rPr>
              <a:pPr eaLnBrk="1" hangingPunct="1"/>
              <a:t>5</a:t>
            </a:fld>
            <a:endParaRPr lang="sv-SE" sz="11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dirty="0" smtClean="0">
                <a:latin typeface="Times" charset="0"/>
              </a:rPr>
              <a:t>We </a:t>
            </a:r>
            <a:r>
              <a:rPr lang="sv-SE" dirty="0">
                <a:latin typeface="Times" charset="0"/>
              </a:rPr>
              <a:t>can see an increase not just in green house gas emissions but also Increase in overfishing and loss of biodviersity etc in the same time,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7CD58-2761-49C0-B5E9-503D1592412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6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dirty="0"/>
              <a:t>The GEF is at the center stage of this discussion not because it is the most financially well-endowed multilateral fund, but because it is the only financial mechanism whose central mission is to address the global commons across most of its dimensions. </a:t>
            </a:r>
          </a:p>
          <a:p>
            <a:r>
              <a:rPr lang="en-US" dirty="0" smtClean="0"/>
              <a:t>We have made some good efforts</a:t>
            </a:r>
          </a:p>
          <a:p>
            <a:endParaRPr lang="en-US" dirty="0"/>
          </a:p>
          <a:p>
            <a:r>
              <a:rPr lang="en-US" dirty="0" smtClean="0"/>
              <a:t>Rio Summit and 3 Environmental Treaty</a:t>
            </a:r>
          </a:p>
          <a:p>
            <a:r>
              <a:rPr lang="en-US" dirty="0" smtClean="0"/>
              <a:t>GEF’s creation is a part of the effort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FFEF0-160D-4CBA-8802-3E1AF138E0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1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6835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24D0-9478-42D9-AE09-7E8D998C1D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7CD58-2761-49C0-B5E9-503D15924122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6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7CD58-2761-49C0-B5E9-503D15924122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6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7CD58-2761-49C0-B5E9-503D15924122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6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5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76200"/>
            <a:ext cx="9144000" cy="1247775"/>
            <a:chOff x="0" y="152400"/>
            <a:chExt cx="9144000" cy="1248156"/>
          </a:xfrm>
        </p:grpSpPr>
        <p:pic>
          <p:nvPicPr>
            <p:cNvPr id="5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6" name="Picture 6" descr="GEF-PPT-BG.pn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2400"/>
              <a:ext cx="9144000" cy="1248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89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8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9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415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9258DB-547A-46FD-AB65-DC1BBEC1BAD1}" type="datetime1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10/7/2014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457B2-B02D-4194-818B-D23B32A83AF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2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8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361E-FFC8-4315-BF1E-BFA814D98E4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4BA-B73E-4E97-89F9-31782F87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GEF-PPT-BG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536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io+de+janeiro&amp;source=images&amp;cd=&amp;cad=rja&amp;docid=U0AAsmgSbz5V3M&amp;tbnid=Gzx971LGnbCopM:&amp;ved=0CAUQjRw&amp;url=http://onebigphoto.com/christ-the-redeemer-rio-de-janeiro/&amp;ei=OD8lUaKfJMOB0AHIuICACA&amp;bvm=bv.42661473,d.dmQ&amp;psig=AFQjCNG6bZmuwn-Wt2nP0j4AbuETacOmAw&amp;ust=136148181844811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International Climate and Environmental Finance: Role of the GEF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0200" y="3581400"/>
            <a:ext cx="3048000" cy="160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Claus </a:t>
            </a:r>
            <a:r>
              <a:rPr lang="en-US" sz="2000" b="1" dirty="0" err="1" smtClean="0">
                <a:solidFill>
                  <a:schemeClr val="accent1"/>
                </a:solidFill>
              </a:rPr>
              <a:t>Astrup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Tuesday, October 7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Inter-American Development Bank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810000" cy="3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89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nebigphoto.com/uploads/2011/11/christ-the-redeemer-rio-de-janeir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5"/>
            <a:ext cx="9144000" cy="68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" y="0"/>
            <a:ext cx="8661400" cy="487362"/>
          </a:xfrm>
        </p:spPr>
        <p:txBody>
          <a:bodyPr>
            <a:noAutofit/>
          </a:bodyPr>
          <a:lstStyle/>
          <a:p>
            <a:pPr lvl="0" algn="l"/>
            <a:r>
              <a:rPr lang="en-US" sz="3200" dirty="0" smtClean="0">
                <a:solidFill>
                  <a:schemeClr val="bg1"/>
                </a:solidFill>
              </a:rPr>
              <a:t>The Global Environment Facility--GEF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457200"/>
            <a:ext cx="67818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Born out of the Earth Summit in Rio 1992….</a:t>
            </a:r>
          </a:p>
          <a:p>
            <a:pPr marL="0" indent="0">
              <a:buNone/>
            </a:pPr>
            <a:endParaRPr lang="en-US" sz="2200" b="1" i="1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2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200" b="1" i="1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2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200" b="1" i="1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The Global Environment Facility (GEF)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219200"/>
            <a:ext cx="7772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Originally financial mechanism of the three “Rio” </a:t>
            </a:r>
            <a:r>
              <a:rPr lang="en-US" sz="2600" u="sng" dirty="0" smtClean="0"/>
              <a:t>multilateral environmental agreements</a:t>
            </a:r>
            <a:r>
              <a:rPr lang="en-US" sz="2600" dirty="0" smtClean="0"/>
              <a:t> (UNFCC, CBD, CCD), later followed by Stockholm Convention (POPs) and </a:t>
            </a:r>
            <a:r>
              <a:rPr lang="en-US" sz="2600" dirty="0" err="1" smtClean="0"/>
              <a:t>Minamata</a:t>
            </a:r>
            <a:r>
              <a:rPr lang="en-US" sz="2600" dirty="0" smtClean="0"/>
              <a:t> Convention (</a:t>
            </a:r>
            <a:r>
              <a:rPr lang="en-US" sz="2600" dirty="0" smtClean="0"/>
              <a:t>Mercury).  Special </a:t>
            </a:r>
            <a:r>
              <a:rPr lang="en-US" sz="2600" dirty="0" smtClean="0"/>
              <a:t>funding for International Waters and Forests</a:t>
            </a:r>
          </a:p>
          <a:p>
            <a:endParaRPr lang="en-US" sz="2600" dirty="0" smtClean="0"/>
          </a:p>
          <a:p>
            <a:r>
              <a:rPr lang="en-US" sz="2600" u="sng" dirty="0" smtClean="0"/>
              <a:t>Global</a:t>
            </a:r>
            <a:r>
              <a:rPr lang="en-US" sz="2600" dirty="0" smtClean="0"/>
              <a:t>: 183 member countries; funding for 144</a:t>
            </a:r>
          </a:p>
          <a:p>
            <a:r>
              <a:rPr lang="en-US" sz="2600" u="sng" dirty="0" smtClean="0"/>
              <a:t>Network</a:t>
            </a:r>
            <a:r>
              <a:rPr lang="en-US" sz="2600" dirty="0" smtClean="0"/>
              <a:t> of partner agencies:  Originally WB, UNDP, UNEP; now 14 </a:t>
            </a:r>
          </a:p>
          <a:p>
            <a:endParaRPr lang="en-US" sz="2600" dirty="0" smtClean="0"/>
          </a:p>
          <a:p>
            <a:r>
              <a:rPr lang="en-US" sz="2600" u="sng" dirty="0" smtClean="0"/>
              <a:t>Independent</a:t>
            </a:r>
            <a:r>
              <a:rPr lang="en-US" sz="2600" dirty="0" smtClean="0"/>
              <a:t> (and ahead-of-its-time) governance structure</a:t>
            </a:r>
          </a:p>
          <a:p>
            <a:r>
              <a:rPr lang="en-US" sz="2600" dirty="0" smtClean="0"/>
              <a:t>Principally a </a:t>
            </a:r>
            <a:r>
              <a:rPr lang="en-US" sz="2600" u="sng" dirty="0" smtClean="0"/>
              <a:t>grant-making </a:t>
            </a:r>
            <a:r>
              <a:rPr lang="en-US" sz="2600" dirty="0" smtClean="0"/>
              <a:t>institution</a:t>
            </a:r>
          </a:p>
          <a:p>
            <a:endParaRPr lang="en-US" sz="2600" dirty="0" smtClean="0"/>
          </a:p>
          <a:p>
            <a:r>
              <a:rPr lang="en-US" sz="2600" dirty="0" smtClean="0"/>
              <a:t>6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Replenishment of the GEF (“GEF-6”) completed in April 2014 </a:t>
            </a:r>
            <a:r>
              <a:rPr lang="en-US" sz="2600" dirty="0" smtClean="0"/>
              <a:t>(more </a:t>
            </a:r>
            <a:r>
              <a:rPr lang="en-US" sz="2600" dirty="0" smtClean="0"/>
              <a:t>about this </a:t>
            </a:r>
            <a:r>
              <a:rPr lang="en-US" sz="2600" dirty="0" smtClean="0"/>
              <a:t>bel</a:t>
            </a:r>
            <a:r>
              <a:rPr lang="en-US" sz="2600" dirty="0" smtClean="0"/>
              <a:t>ow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630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2766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Reflections on the GEF-6 Replenishment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GEF-6:  Largest replenishment to date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172200" cy="371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181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=&gt; US$4.4bn for 2014-18....Increase over GEF-5 was modest on account of global macro/fiscal situation…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33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funds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9130229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4603898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i="1" dirty="0" smtClean="0"/>
              <a:t>Increases across the board, but particularly among MIC-5 (albeit from a low base)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funds—GEF Focal Areas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95400"/>
            <a:ext cx="6324599" cy="379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5200" y="19812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Excludes corporate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4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funds—GEF Recipient Countries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5223" y="520286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=&gt; Trade-off: “</a:t>
            </a:r>
            <a:r>
              <a:rPr lang="en-US" i="1" dirty="0" smtClean="0"/>
              <a:t>Impact” </a:t>
            </a:r>
            <a:r>
              <a:rPr lang="en-US" i="1" dirty="0" smtClean="0"/>
              <a:t>vs  ”</a:t>
            </a:r>
            <a:r>
              <a:rPr lang="en-US" i="1" dirty="0" smtClean="0"/>
              <a:t>equity</a:t>
            </a:r>
            <a:r>
              <a:rPr lang="en-US" i="1" dirty="0" smtClean="0"/>
              <a:t>”?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" y="1447800"/>
            <a:ext cx="8222085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9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2766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GEF Strategy—</a:t>
            </a:r>
            <a:r>
              <a:rPr lang="en-US" i="1" dirty="0"/>
              <a:t>GEF2020</a:t>
            </a:r>
            <a:br>
              <a:rPr lang="en-US" i="1" dirty="0"/>
            </a:br>
            <a:r>
              <a:rPr lang="en-US" i="1" dirty="0"/>
              <a:t>The “how</a:t>
            </a:r>
            <a:r>
              <a:rPr lang="en-US" i="1" dirty="0" smtClean="0"/>
              <a:t>” of the GEF:  Four Key </a:t>
            </a:r>
            <a:r>
              <a:rPr lang="en-US" i="1" dirty="0"/>
              <a:t>Strategic Priorities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9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1. </a:t>
            </a:r>
            <a:r>
              <a:rPr lang="en-US" sz="3600" dirty="0" smtClean="0"/>
              <a:t>Address </a:t>
            </a:r>
            <a:r>
              <a:rPr lang="en-US" sz="3600" dirty="0"/>
              <a:t>Drivers of </a:t>
            </a:r>
            <a:r>
              <a:rPr lang="en-US" sz="3600" dirty="0" smtClean="0"/>
              <a:t>Environmental Degradation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29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2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2. </a:t>
            </a:r>
            <a:r>
              <a:rPr lang="en-US" sz="3600" dirty="0" smtClean="0"/>
              <a:t>Deliver </a:t>
            </a:r>
            <a:r>
              <a:rPr lang="en-US" sz="3600" dirty="0"/>
              <a:t>Integrated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Integrated approach programs (IAPs) in GEF-6:</a:t>
            </a:r>
          </a:p>
          <a:p>
            <a:pPr lvl="1"/>
            <a:r>
              <a:rPr lang="en-US" sz="2400" i="1" dirty="0" smtClean="0"/>
              <a:t>Sustainable Cities</a:t>
            </a:r>
          </a:p>
          <a:p>
            <a:pPr lvl="1"/>
            <a:r>
              <a:rPr lang="en-US" sz="2400" i="1" dirty="0" smtClean="0"/>
              <a:t>Deforestation out of Commodity Supply </a:t>
            </a:r>
          </a:p>
          <a:p>
            <a:pPr lvl="1"/>
            <a:r>
              <a:rPr lang="en-US" sz="2400" i="1" dirty="0"/>
              <a:t>Fostering Sustainability and Resilience for Food Security in Sub-Saharan Africa</a:t>
            </a:r>
          </a:p>
          <a:p>
            <a:r>
              <a:rPr lang="en-US" sz="2800" dirty="0" smtClean="0"/>
              <a:t>An increasing portfolio of multi-focal area projects and programs</a:t>
            </a:r>
          </a:p>
        </p:txBody>
      </p:sp>
      <p:pic>
        <p:nvPicPr>
          <p:cNvPr id="2050" name="Picture 2" descr="https://farm9.staticflickr.com/8086/8589279535_2400c1584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9624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rm9.staticflickr.com/8370/8589425137_9eb22ac1e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2672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Background:  An urgent agenda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brief history of the GEF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Reflections on GEF-6 replenishment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GEF Strategy-GEF2020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Collaboration with National Development Banks—Case Study:  Development Bank of Southern Africa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7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 </a:t>
            </a:r>
            <a:r>
              <a:rPr lang="en-US" sz="3600" dirty="0" smtClean="0"/>
              <a:t>Enhance Resilience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GEF Adaptation Program:</a:t>
            </a:r>
          </a:p>
          <a:p>
            <a:pPr lvl="1"/>
            <a:r>
              <a:rPr lang="en-US" sz="2400" dirty="0" smtClean="0"/>
              <a:t>LDCF, SCCF</a:t>
            </a:r>
          </a:p>
          <a:p>
            <a:pPr lvl="1"/>
            <a:r>
              <a:rPr lang="en-US" sz="2400" dirty="0" smtClean="0"/>
              <a:t>124 countries worth </a:t>
            </a:r>
          </a:p>
          <a:p>
            <a:pPr marL="457200" lvl="1" indent="0">
              <a:buNone/>
            </a:pPr>
            <a:r>
              <a:rPr lang="en-US" sz="2400" dirty="0" smtClean="0"/>
              <a:t>US$1.2 </a:t>
            </a:r>
            <a:r>
              <a:rPr lang="en-US" sz="2400" dirty="0" smtClean="0"/>
              <a:t>billion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4191000"/>
            <a:ext cx="4038600" cy="2392363"/>
          </a:xfrm>
        </p:spPr>
        <p:txBody>
          <a:bodyPr/>
          <a:lstStyle/>
          <a:p>
            <a:pPr lvl="1"/>
            <a:r>
              <a:rPr lang="en-US" dirty="0"/>
              <a:t>National adaptation plans (NAPs)</a:t>
            </a:r>
          </a:p>
          <a:p>
            <a:pPr lvl="1"/>
            <a:r>
              <a:rPr lang="en-US" dirty="0"/>
              <a:t>Ecosystem </a:t>
            </a:r>
            <a:r>
              <a:rPr lang="en-US" dirty="0" smtClean="0"/>
              <a:t>based adaptation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farm7.staticflickr.com/6130/5955070503_e32fe26b2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429000"/>
            <a:ext cx="3352800" cy="23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arm7.staticflickr.com/6150/5955070357_3e5cee838b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77" y="1295400"/>
            <a:ext cx="3935813" cy="25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4. Ensure Complementarity, especially in Climate Finance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Increasingly complex climate finance architecture</a:t>
            </a:r>
          </a:p>
          <a:p>
            <a:r>
              <a:rPr lang="en-US" sz="2800" dirty="0" smtClean="0"/>
              <a:t>GEF “niche”:</a:t>
            </a:r>
          </a:p>
          <a:p>
            <a:pPr lvl="1"/>
            <a:r>
              <a:rPr lang="en-US" sz="2400" i="1" dirty="0"/>
              <a:t>Transforming policy and regulatory environments; build institutional capacity</a:t>
            </a:r>
          </a:p>
          <a:p>
            <a:pPr lvl="1"/>
            <a:r>
              <a:rPr lang="en-US" sz="2400" i="1" dirty="0" smtClean="0"/>
              <a:t>Demonstrate new technology and business models</a:t>
            </a:r>
          </a:p>
          <a:p>
            <a:pPr lvl="1"/>
            <a:r>
              <a:rPr lang="en-US" sz="2400" i="1" dirty="0" smtClean="0"/>
              <a:t>De-risk partner investments</a:t>
            </a:r>
          </a:p>
          <a:p>
            <a:pPr lvl="1"/>
            <a:r>
              <a:rPr lang="en-US" sz="2400" i="1" dirty="0" smtClean="0"/>
              <a:t>Build multi-stakeholder alliances</a:t>
            </a:r>
          </a:p>
          <a:p>
            <a:pPr lvl="1"/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7610" bIns="190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2" descr="http://upload.wikimedia.org/wikipedia/commons/e/e0/Wind_power_plants_in_Xinjiang%2C_Ch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339212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276600"/>
            <a:ext cx="77724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 smtClean="0"/>
              <a:t>Collaboration </a:t>
            </a:r>
            <a:r>
              <a:rPr lang="en-US" dirty="0" smtClean="0"/>
              <a:t>w/ National </a:t>
            </a:r>
            <a:r>
              <a:rPr lang="en-US" dirty="0"/>
              <a:t>Development </a:t>
            </a:r>
            <a:r>
              <a:rPr lang="en-US" dirty="0" smtClean="0"/>
              <a:t>Banks</a:t>
            </a:r>
          </a:p>
          <a:p>
            <a:pPr lvl="0" algn="ctr"/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 algn="ctr"/>
            <a:r>
              <a:rPr kumimoji="0" lang="en-US" sz="4000" b="1" i="1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Case Study:</a:t>
            </a:r>
            <a:r>
              <a:rPr kumimoji="0" lang="en-US" sz="4000" b="1" i="1" u="none" strike="noStrike" kern="1200" cap="all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Development</a:t>
            </a:r>
            <a:r>
              <a:rPr kumimoji="0" lang="en-US" sz="4000" b="1" i="1" u="none" strike="noStrike" kern="1200" cap="all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Bank of Southern </a:t>
            </a:r>
            <a:r>
              <a:rPr kumimoji="0" lang="en-US" sz="4000" b="1" i="1" u="none" strike="noStrike" kern="1200" cap="all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Africa (DBSA)</a:t>
            </a:r>
            <a:endParaRPr kumimoji="0" lang="en-US" sz="4000" b="1" i="1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7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DBSA—Company Profile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DBSA, owned by the government of the Republic </a:t>
            </a:r>
            <a:r>
              <a:rPr lang="en-US" sz="2400" dirty="0" smtClean="0"/>
              <a:t>of South </a:t>
            </a:r>
            <a:r>
              <a:rPr lang="en-US" sz="2400" dirty="0"/>
              <a:t>Africa, is </a:t>
            </a:r>
            <a:r>
              <a:rPr lang="en-US" sz="2400" dirty="0" smtClean="0"/>
              <a:t>a leading </a:t>
            </a:r>
            <a:r>
              <a:rPr lang="en-US" sz="2400" dirty="0"/>
              <a:t>development </a:t>
            </a:r>
            <a:r>
              <a:rPr lang="en-US" sz="2400" dirty="0" smtClean="0"/>
              <a:t>finance institutions </a:t>
            </a:r>
            <a:r>
              <a:rPr lang="en-US" sz="2400" dirty="0"/>
              <a:t>in Southern Africa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At </a:t>
            </a:r>
            <a:r>
              <a:rPr lang="en-US" sz="2400" dirty="0" smtClean="0"/>
              <a:t>end-2013, </a:t>
            </a:r>
            <a:r>
              <a:rPr lang="en-US" sz="2400" dirty="0"/>
              <a:t>the DBSA had development assets </a:t>
            </a:r>
            <a:r>
              <a:rPr lang="en-US" sz="2400" dirty="0" smtClean="0"/>
              <a:t>of R55.5 </a:t>
            </a:r>
            <a:r>
              <a:rPr lang="en-US" sz="2400" dirty="0"/>
              <a:t>billion spread across 13 SADC countries, mainly </a:t>
            </a:r>
            <a:r>
              <a:rPr lang="en-US" sz="2400" dirty="0" smtClean="0"/>
              <a:t>in the </a:t>
            </a:r>
            <a:r>
              <a:rPr lang="en-US" sz="2400" dirty="0"/>
              <a:t>energy, roads, water, transport and social </a:t>
            </a:r>
            <a:r>
              <a:rPr lang="en-US" sz="2400" dirty="0" smtClean="0"/>
              <a:t>infrastructure sectors.</a:t>
            </a:r>
          </a:p>
          <a:p>
            <a:r>
              <a:rPr lang="en-US" sz="2400" dirty="0" smtClean="0"/>
              <a:t>Supported development of more </a:t>
            </a:r>
            <a:r>
              <a:rPr lang="en-US" sz="2400" dirty="0" smtClean="0"/>
              <a:t>than 2,500MW renewable energy in 2013</a:t>
            </a:r>
          </a:p>
          <a:p>
            <a:r>
              <a:rPr lang="en-US" sz="2400" dirty="0" smtClean="0"/>
              <a:t>manages </a:t>
            </a:r>
            <a:r>
              <a:rPr lang="en-US" sz="2400" dirty="0" smtClean="0"/>
              <a:t>South Africa’s Green Fund established in </a:t>
            </a:r>
            <a:r>
              <a:rPr lang="en-US" sz="2400" dirty="0" smtClean="0"/>
              <a:t>2012; so </a:t>
            </a:r>
            <a:r>
              <a:rPr lang="en-US" sz="2400" dirty="0" smtClean="0"/>
              <a:t>far approved projects worth almost R700m.</a:t>
            </a:r>
          </a:p>
          <a:p>
            <a:endParaRPr lang="en-US" sz="2400" dirty="0"/>
          </a:p>
        </p:txBody>
      </p:sp>
      <p:pic>
        <p:nvPicPr>
          <p:cNvPr id="5122" name="Picture 2" descr="Turbines at the Darling Wind Farm in South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8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DBSA—Past </a:t>
            </a:r>
            <a:r>
              <a:rPr lang="en-US" sz="3600" dirty="0" smtClean="0"/>
              <a:t>Collaboration w/ GEF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South Africa Wind Energy </a:t>
            </a:r>
            <a:r>
              <a:rPr lang="en-US" sz="2400" dirty="0" err="1"/>
              <a:t>Programme</a:t>
            </a:r>
            <a:r>
              <a:rPr lang="en-US" sz="2400" dirty="0"/>
              <a:t> (SAWEP), </a:t>
            </a:r>
            <a:r>
              <a:rPr lang="en-US" sz="2400" dirty="0" smtClean="0"/>
              <a:t>(2002-2008), followed by the Renewable Energy Market Transformation Project</a:t>
            </a:r>
            <a:endParaRPr lang="en-US" sz="2400" dirty="0"/>
          </a:p>
          <a:p>
            <a:pPr lvl="1"/>
            <a:r>
              <a:rPr lang="en-US" dirty="0" smtClean="0"/>
              <a:t>DBSA was Executing </a:t>
            </a:r>
            <a:r>
              <a:rPr lang="en-US" dirty="0"/>
              <a:t>Agency </a:t>
            </a:r>
            <a:r>
              <a:rPr lang="en-US" dirty="0" smtClean="0"/>
              <a:t>for both projects</a:t>
            </a:r>
          </a:p>
          <a:p>
            <a:pPr lvl="1"/>
            <a:r>
              <a:rPr lang="en-US" dirty="0" smtClean="0"/>
              <a:t>Projects focused on helping build the regulatory and institutional capacity for expansion of the South African wind sector through IPPs, and for development of a commercial solar water heater sector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i="1" dirty="0" smtClean="0"/>
              <a:t> =&gt; From 2008 to 2013 South Africa had the fastest growing wind market in G20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111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DBSA: A new chapter with GEF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May 2014, DBSA became accredited </a:t>
            </a:r>
            <a:r>
              <a:rPr lang="en-US" sz="2000" dirty="0" smtClean="0"/>
              <a:t>GEF </a:t>
            </a:r>
            <a:r>
              <a:rPr lang="en-US" sz="2000" dirty="0" smtClean="0"/>
              <a:t>Project </a:t>
            </a:r>
            <a:r>
              <a:rPr lang="en-US" sz="2000" dirty="0"/>
              <a:t>Agency (“direct access”) </a:t>
            </a:r>
            <a:endParaRPr lang="en-US" sz="2000" dirty="0" smtClean="0"/>
          </a:p>
          <a:p>
            <a:pPr marL="800100" lvl="2" indent="0">
              <a:buNone/>
            </a:pPr>
            <a:r>
              <a:rPr lang="en-US" sz="2000" i="1" dirty="0" smtClean="0"/>
              <a:t>=&gt; Significant </a:t>
            </a:r>
            <a:r>
              <a:rPr lang="en-US" sz="2000" i="1" dirty="0"/>
              <a:t>p</a:t>
            </a:r>
            <a:r>
              <a:rPr lang="en-US" sz="2000" i="1" dirty="0" smtClean="0"/>
              <a:t>otential for synergies</a:t>
            </a:r>
          </a:p>
          <a:p>
            <a:r>
              <a:rPr lang="en-US" sz="2000" dirty="0" smtClean="0"/>
              <a:t>From DBSA’s view point: GEF </a:t>
            </a:r>
            <a:r>
              <a:rPr lang="en-US" sz="2000" dirty="0" smtClean="0"/>
              <a:t>contributes scope for innovation </a:t>
            </a:r>
            <a:r>
              <a:rPr lang="en-US" sz="2000" dirty="0" smtClean="0"/>
              <a:t>and </a:t>
            </a:r>
            <a:r>
              <a:rPr lang="en-US" sz="2000" dirty="0"/>
              <a:t>risk-sharing </a:t>
            </a:r>
            <a:r>
              <a:rPr lang="en-US" sz="2000" dirty="0" smtClean="0"/>
              <a:t>approaches; GEF </a:t>
            </a:r>
            <a:r>
              <a:rPr lang="en-US" sz="2000" dirty="0"/>
              <a:t>provides the </a:t>
            </a:r>
            <a:r>
              <a:rPr lang="en-US" sz="2000" dirty="0" smtClean="0"/>
              <a:t>opportunity </a:t>
            </a:r>
            <a:r>
              <a:rPr lang="en-US" sz="2000" dirty="0" smtClean="0"/>
              <a:t>to </a:t>
            </a:r>
            <a:r>
              <a:rPr lang="en-US" sz="2000" dirty="0"/>
              <a:t>expand </a:t>
            </a:r>
            <a:r>
              <a:rPr lang="en-US" sz="2000" dirty="0" smtClean="0"/>
              <a:t>DBSA’s focus to thematic </a:t>
            </a:r>
            <a:r>
              <a:rPr lang="en-US" sz="2000" dirty="0"/>
              <a:t>areas aligned with </a:t>
            </a:r>
            <a:r>
              <a:rPr lang="en-US" sz="2000" dirty="0" smtClean="0"/>
              <a:t>GEF (e.g. ecosystem services); </a:t>
            </a:r>
            <a:r>
              <a:rPr lang="en-US" sz="2000" dirty="0" smtClean="0"/>
              <a:t>GEF </a:t>
            </a:r>
            <a:r>
              <a:rPr lang="en-US" sz="2000" dirty="0"/>
              <a:t>Accreditation provides opportunity to </a:t>
            </a:r>
            <a:r>
              <a:rPr lang="en-US" sz="2000" dirty="0" smtClean="0"/>
              <a:t>benchmark </a:t>
            </a:r>
            <a:r>
              <a:rPr lang="en-US" sz="2000" dirty="0"/>
              <a:t>DBSA’s fiduciary, environmental &amp; social safeguards against international standards.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From GEF’s point of view:  </a:t>
            </a:r>
            <a:r>
              <a:rPr lang="en-US" sz="2000" dirty="0"/>
              <a:t>DBSA has strong investment track record and ability to leverage private sector investments, especially in climate change mitigation; DBSA has </a:t>
            </a:r>
            <a:r>
              <a:rPr lang="en-US" sz="2000" dirty="0" smtClean="0"/>
              <a:t>strong footprint in Souther</a:t>
            </a:r>
            <a:r>
              <a:rPr lang="en-US" sz="2000" dirty="0" smtClean="0"/>
              <a:t>n Africa</a:t>
            </a:r>
          </a:p>
          <a:p>
            <a:endParaRPr lang="en-US" sz="2000" dirty="0" smtClean="0"/>
          </a:p>
          <a:p>
            <a:pPr marL="0" indent="0" algn="r">
              <a:buNone/>
            </a:pPr>
            <a:r>
              <a:rPr lang="en-US" sz="2000" b="1" i="1" dirty="0" smtClean="0"/>
              <a:t>STILL BRAND NEW—SO STAY TUNED!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72137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2766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</a:rPr>
              <a:t>Thank you!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0762"/>
          </a:xfrm>
        </p:spPr>
        <p:txBody>
          <a:bodyPr/>
          <a:lstStyle/>
          <a:p>
            <a:r>
              <a:rPr lang="en-US" dirty="0" smtClean="0"/>
              <a:t>Higher scientific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045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4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2766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 smtClean="0"/>
              <a:t>Background:  </a:t>
            </a:r>
            <a:r>
              <a:rPr lang="en-US" dirty="0"/>
              <a:t>A changing context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4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pic>
        <p:nvPicPr>
          <p:cNvPr id="28674" name="Picture 3" descr="crowd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36613"/>
            <a:ext cx="48514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Picture 4" descr="Regime shifts, scales and sources of reorganisation in social-ecological systems"/>
          <p:cNvSpPr>
            <a:spLocks noChangeAspect="1" noChangeArrowheads="1"/>
          </p:cNvSpPr>
          <p:nvPr/>
        </p:nvSpPr>
        <p:spPr bwMode="auto">
          <a:xfrm>
            <a:off x="0" y="1052513"/>
            <a:ext cx="27717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87763"/>
            <a:ext cx="27574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44450"/>
            <a:ext cx="6289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sv-SE" sz="2800" b="1">
                <a:solidFill>
                  <a:srgbClr val="FFFF00"/>
                </a:solidFill>
              </a:rPr>
              <a:t>Antrophocene – humans influence </a:t>
            </a:r>
          </a:p>
          <a:p>
            <a:pPr defTabSz="457200"/>
            <a:r>
              <a:rPr lang="sv-SE" sz="2800" b="1">
                <a:solidFill>
                  <a:srgbClr val="FFFF00"/>
                </a:solidFill>
              </a:rPr>
              <a:t>the functioning of the Earth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28678" name="Picture 8" descr="Toronto"/>
          <p:cNvSpPr>
            <a:spLocks noChangeAspect="1" noChangeArrowheads="1"/>
          </p:cNvSpPr>
          <p:nvPr/>
        </p:nvSpPr>
        <p:spPr bwMode="auto">
          <a:xfrm>
            <a:off x="6267450" y="549275"/>
            <a:ext cx="2876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pic>
        <p:nvPicPr>
          <p:cNvPr id="28679" name="Picture 9" descr="004greece_800x5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334803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D84D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sp>
        <p:nvSpPr>
          <p:cNvPr id="28681" name="Rectangle 2"/>
          <p:cNvSpPr>
            <a:spLocks noChangeArrowheads="1"/>
          </p:cNvSpPr>
          <p:nvPr/>
        </p:nvSpPr>
        <p:spPr bwMode="auto">
          <a:xfrm>
            <a:off x="0" y="6721475"/>
            <a:ext cx="9144000" cy="152400"/>
          </a:xfrm>
          <a:prstGeom prst="rect">
            <a:avLst/>
          </a:prstGeom>
          <a:solidFill>
            <a:srgbClr val="D84D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pic>
        <p:nvPicPr>
          <p:cNvPr id="28682" name="Picture 8" descr="Toron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9275"/>
            <a:ext cx="2876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4" descr="Regime shifts, scales and sources of reorganisation in social-ecological system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27717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719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642938" y="3581400"/>
            <a:ext cx="32099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sv-SE" sz="3200">
                <a:solidFill>
                  <a:srgbClr val="3333CC"/>
                </a:solidFill>
                <a:latin typeface="Palatino" charset="0"/>
              </a:rPr>
              <a:t>The Planetary Response to the drivers of the Anthropocene 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0013"/>
            <a:ext cx="502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4313" y="1785938"/>
            <a:ext cx="7091362" cy="4995863"/>
            <a:chOff x="1293" y="935"/>
            <a:chExt cx="4467" cy="3147"/>
          </a:xfrm>
        </p:grpSpPr>
        <p:sp>
          <p:nvSpPr>
            <p:cNvPr id="26635" name="Rectangle 4"/>
            <p:cNvSpPr>
              <a:spLocks noChangeArrowheads="1"/>
            </p:cNvSpPr>
            <p:nvPr/>
          </p:nvSpPr>
          <p:spPr bwMode="auto">
            <a:xfrm>
              <a:off x="1293" y="998"/>
              <a:ext cx="4082" cy="3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36" name="Freeform 7"/>
            <p:cNvSpPr>
              <a:spLocks/>
            </p:cNvSpPr>
            <p:nvPr/>
          </p:nvSpPr>
          <p:spPr bwMode="auto">
            <a:xfrm>
              <a:off x="1563" y="1340"/>
              <a:ext cx="3285" cy="2132"/>
            </a:xfrm>
            <a:custGeom>
              <a:avLst/>
              <a:gdLst>
                <a:gd name="T0" fmla="*/ 0 w 3265"/>
                <a:gd name="T1" fmla="*/ 1024 h 2177"/>
                <a:gd name="T2" fmla="*/ 2429 w 3265"/>
                <a:gd name="T3" fmla="*/ 921 h 2177"/>
                <a:gd name="T4" fmla="*/ 3503 w 3265"/>
                <a:gd name="T5" fmla="*/ 598 h 2177"/>
                <a:gd name="T6" fmla="*/ 4067 w 3265"/>
                <a:gd name="T7" fmla="*/ 0 h 2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65"/>
                <a:gd name="T13" fmla="*/ 0 h 2177"/>
                <a:gd name="T14" fmla="*/ 3265 w 3265"/>
                <a:gd name="T15" fmla="*/ 2177 h 2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65" h="2177">
                  <a:moveTo>
                    <a:pt x="0" y="2177"/>
                  </a:moveTo>
                  <a:cubicBezTo>
                    <a:pt x="740" y="2139"/>
                    <a:pt x="1481" y="2101"/>
                    <a:pt x="1950" y="1950"/>
                  </a:cubicBezTo>
                  <a:cubicBezTo>
                    <a:pt x="2419" y="1799"/>
                    <a:pt x="2593" y="1595"/>
                    <a:pt x="2812" y="1270"/>
                  </a:cubicBezTo>
                  <a:cubicBezTo>
                    <a:pt x="3031" y="945"/>
                    <a:pt x="3189" y="212"/>
                    <a:pt x="3265" y="0"/>
                  </a:cubicBezTo>
                </a:path>
              </a:pathLst>
            </a:cu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37" name="Line 8"/>
            <p:cNvSpPr>
              <a:spLocks noChangeShapeType="1"/>
            </p:cNvSpPr>
            <p:nvPr/>
          </p:nvSpPr>
          <p:spPr bwMode="auto">
            <a:xfrm>
              <a:off x="1519" y="3521"/>
              <a:ext cx="3720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38" name="Line 9"/>
            <p:cNvSpPr>
              <a:spLocks noChangeShapeType="1"/>
            </p:cNvSpPr>
            <p:nvPr/>
          </p:nvSpPr>
          <p:spPr bwMode="auto">
            <a:xfrm flipV="1">
              <a:off x="1530" y="935"/>
              <a:ext cx="0" cy="2586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>
              <a:off x="3267" y="3385"/>
              <a:ext cx="0" cy="2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40" name="Text Box 11"/>
            <p:cNvSpPr txBox="1">
              <a:spLocks noChangeArrowheads="1"/>
            </p:cNvSpPr>
            <p:nvPr/>
          </p:nvSpPr>
          <p:spPr bwMode="auto">
            <a:xfrm>
              <a:off x="1338" y="3612"/>
              <a:ext cx="44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>
                <a:spcBef>
                  <a:spcPct val="50000"/>
                </a:spcBef>
              </a:pPr>
              <a:r>
                <a:rPr lang="sv-SE" b="1">
                  <a:solidFill>
                    <a:prstClr val="black"/>
                  </a:solidFill>
                  <a:latin typeface="Verdana" charset="0"/>
                </a:rPr>
                <a:t>1900		       1950               2000</a:t>
              </a:r>
            </a:p>
          </p:txBody>
        </p:sp>
        <p:sp>
          <p:nvSpPr>
            <p:cNvPr id="26641" name="Line 12"/>
            <p:cNvSpPr>
              <a:spLocks noChangeShapeType="1"/>
            </p:cNvSpPr>
            <p:nvPr/>
          </p:nvSpPr>
          <p:spPr bwMode="auto">
            <a:xfrm>
              <a:off x="4921" y="3397"/>
              <a:ext cx="0" cy="2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1683" y="1490"/>
              <a:ext cx="2305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>
                <a:spcBef>
                  <a:spcPct val="50000"/>
                </a:spcBef>
              </a:pPr>
              <a:r>
                <a:rPr lang="sv-SE" b="1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CO</a:t>
              </a:r>
              <a:r>
                <a:rPr lang="sv-SE" b="1" baseline="-250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2</a:t>
              </a:r>
              <a:r>
                <a:rPr lang="sv-SE" b="1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 concentrations</a:t>
              </a:r>
              <a:endParaRPr lang="sv-SE" b="1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  <a:p>
              <a:pPr defTabSz="457200" eaLnBrk="1" hangingPunct="1">
                <a:spcBef>
                  <a:spcPct val="50000"/>
                </a:spcBef>
              </a:pPr>
              <a:r>
                <a:rPr lang="sv-SE" b="1" dirty="0">
                  <a:solidFill>
                    <a:prstClr val="black"/>
                  </a:solidFill>
                  <a:latin typeface="Calibri" charset="0"/>
                  <a:cs typeface="Calibri" charset="0"/>
                </a:rPr>
                <a:t>Overfishing</a:t>
              </a:r>
            </a:p>
            <a:p>
              <a:pPr defTabSz="457200" eaLnBrk="1" hangingPunct="1">
                <a:spcBef>
                  <a:spcPct val="50000"/>
                </a:spcBef>
              </a:pPr>
              <a:r>
                <a:rPr lang="sv-SE" b="1" dirty="0">
                  <a:solidFill>
                    <a:prstClr val="black"/>
                  </a:solidFill>
                  <a:latin typeface="Calibri" charset="0"/>
                  <a:cs typeface="Calibri" charset="0"/>
                </a:rPr>
                <a:t>Land degradation</a:t>
              </a:r>
            </a:p>
            <a:p>
              <a:pPr defTabSz="457200" eaLnBrk="1" hangingPunct="1">
                <a:spcBef>
                  <a:spcPct val="50000"/>
                </a:spcBef>
              </a:pPr>
              <a:r>
                <a:rPr lang="sv-SE" b="1" dirty="0">
                  <a:solidFill>
                    <a:prstClr val="black"/>
                  </a:solidFill>
                  <a:latin typeface="Calibri" charset="0"/>
                  <a:cs typeface="Calibri" charset="0"/>
                </a:rPr>
                <a:t>Loss of Biodiversity</a:t>
              </a:r>
            </a:p>
            <a:p>
              <a:pPr defTabSz="457200" eaLnBrk="1" hangingPunct="1">
                <a:spcBef>
                  <a:spcPct val="50000"/>
                </a:spcBef>
              </a:pPr>
              <a:r>
                <a:rPr lang="sv-SE" b="1" dirty="0">
                  <a:solidFill>
                    <a:prstClr val="black"/>
                  </a:solidFill>
                  <a:latin typeface="Calibri" charset="0"/>
                  <a:cs typeface="Calibri" charset="0"/>
                </a:rPr>
                <a:t>Water </a:t>
              </a:r>
              <a:r>
                <a:rPr lang="sv-SE" b="1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Depletion</a:t>
              </a:r>
              <a:endParaRPr lang="sv-SE" b="1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857875" y="1357313"/>
            <a:ext cx="2730500" cy="4572000"/>
            <a:chOff x="5813742" y="775345"/>
            <a:chExt cx="2729552" cy="4571421"/>
          </a:xfrm>
        </p:grpSpPr>
        <p:sp>
          <p:nvSpPr>
            <p:cNvPr id="26632" name="Freeform 15"/>
            <p:cNvSpPr>
              <a:spLocks noChangeArrowheads="1"/>
            </p:cNvSpPr>
            <p:nvPr/>
          </p:nvSpPr>
          <p:spPr bwMode="auto">
            <a:xfrm>
              <a:off x="5813742" y="1428736"/>
              <a:ext cx="2729552" cy="2786082"/>
            </a:xfrm>
            <a:custGeom>
              <a:avLst/>
              <a:gdLst>
                <a:gd name="T0" fmla="*/ 0 w 2729552"/>
                <a:gd name="T1" fmla="*/ 2147483647 h 2295099"/>
                <a:gd name="T2" fmla="*/ 95534 w 2729552"/>
                <a:gd name="T3" fmla="*/ 852910466 h 2295099"/>
                <a:gd name="T4" fmla="*/ 204716 w 2729552"/>
                <a:gd name="T5" fmla="*/ 349555926 h 2295099"/>
                <a:gd name="T6" fmla="*/ 286602 w 2729552"/>
                <a:gd name="T7" fmla="*/ 181768581 h 2295099"/>
                <a:gd name="T8" fmla="*/ 477671 w 2729552"/>
                <a:gd name="T9" fmla="*/ 13985727 h 2295099"/>
                <a:gd name="T10" fmla="*/ 682388 w 2729552"/>
                <a:gd name="T11" fmla="*/ 265659344 h 2295099"/>
                <a:gd name="T12" fmla="*/ 887104 w 2729552"/>
                <a:gd name="T13" fmla="*/ 936806642 h 2295099"/>
                <a:gd name="T14" fmla="*/ 1078173 w 2729552"/>
                <a:gd name="T15" fmla="*/ 2147483647 h 2295099"/>
                <a:gd name="T16" fmla="*/ 1364776 w 2729552"/>
                <a:gd name="T17" fmla="*/ 2147483647 h 2295099"/>
                <a:gd name="T18" fmla="*/ 1705970 w 2729552"/>
                <a:gd name="T19" fmla="*/ 2147483647 h 2295099"/>
                <a:gd name="T20" fmla="*/ 2156346 w 2729552"/>
                <a:gd name="T21" fmla="*/ 2147483647 h 2295099"/>
                <a:gd name="T22" fmla="*/ 2729552 w 2729552"/>
                <a:gd name="T23" fmla="*/ 2147483647 h 2295099"/>
                <a:gd name="T24" fmla="*/ 2729552 w 2729552"/>
                <a:gd name="T25" fmla="*/ 2147483647 h 22950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29552"/>
                <a:gd name="T40" fmla="*/ 0 h 2295099"/>
                <a:gd name="T41" fmla="*/ 2729552 w 2729552"/>
                <a:gd name="T42" fmla="*/ 2295099 h 22950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29552" h="2295099">
                  <a:moveTo>
                    <a:pt x="0" y="357117"/>
                  </a:moveTo>
                  <a:cubicBezTo>
                    <a:pt x="30707" y="272955"/>
                    <a:pt x="61415" y="188794"/>
                    <a:pt x="95534" y="138752"/>
                  </a:cubicBezTo>
                  <a:cubicBezTo>
                    <a:pt x="129653" y="88710"/>
                    <a:pt x="172872" y="75063"/>
                    <a:pt x="204716" y="56866"/>
                  </a:cubicBezTo>
                  <a:cubicBezTo>
                    <a:pt x="236560" y="38669"/>
                    <a:pt x="241110" y="38668"/>
                    <a:pt x="286602" y="29570"/>
                  </a:cubicBezTo>
                  <a:cubicBezTo>
                    <a:pt x="332094" y="20472"/>
                    <a:pt x="411707" y="0"/>
                    <a:pt x="477671" y="2275"/>
                  </a:cubicBezTo>
                  <a:cubicBezTo>
                    <a:pt x="543635" y="4550"/>
                    <a:pt x="614149" y="18197"/>
                    <a:pt x="682388" y="43218"/>
                  </a:cubicBezTo>
                  <a:cubicBezTo>
                    <a:pt x="750627" y="68239"/>
                    <a:pt x="821140" y="97809"/>
                    <a:pt x="887104" y="152400"/>
                  </a:cubicBezTo>
                  <a:cubicBezTo>
                    <a:pt x="953068" y="206991"/>
                    <a:pt x="998561" y="254758"/>
                    <a:pt x="1078173" y="370764"/>
                  </a:cubicBezTo>
                  <a:cubicBezTo>
                    <a:pt x="1157785" y="486770"/>
                    <a:pt x="1260143" y="668741"/>
                    <a:pt x="1364776" y="848436"/>
                  </a:cubicBezTo>
                  <a:cubicBezTo>
                    <a:pt x="1469409" y="1028132"/>
                    <a:pt x="1574042" y="1266967"/>
                    <a:pt x="1705970" y="1448937"/>
                  </a:cubicBezTo>
                  <a:cubicBezTo>
                    <a:pt x="1837898" y="1630907"/>
                    <a:pt x="1985749" y="1799230"/>
                    <a:pt x="2156346" y="1940257"/>
                  </a:cubicBezTo>
                  <a:cubicBezTo>
                    <a:pt x="2326943" y="2081284"/>
                    <a:pt x="2729552" y="2295099"/>
                    <a:pt x="2729552" y="2295099"/>
                  </a:cubicBezTo>
                </a:path>
              </a:pathLst>
            </a:custGeom>
            <a:noFill/>
            <a:ln w="1174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633" name="Rectangle 16"/>
            <p:cNvSpPr>
              <a:spLocks noChangeArrowheads="1"/>
            </p:cNvSpPr>
            <p:nvPr/>
          </p:nvSpPr>
          <p:spPr bwMode="auto">
            <a:xfrm>
              <a:off x="6028056" y="1061059"/>
              <a:ext cx="500066" cy="4285707"/>
            </a:xfrm>
            <a:prstGeom prst="rect">
              <a:avLst/>
            </a:prstGeom>
            <a:solidFill>
              <a:srgbClr val="0000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5091421" y="1723013"/>
              <a:ext cx="2357138" cy="4618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sv-SE" b="1" dirty="0">
                  <a:solidFill>
                    <a:prstClr val="white"/>
                  </a:solidFill>
                </a:rPr>
                <a:t>2010-2020</a:t>
              </a:r>
            </a:p>
          </p:txBody>
        </p:sp>
      </p:grp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36972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sv-SE" sz="3200" b="1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Deterioration Across </a:t>
            </a:r>
            <a:r>
              <a:rPr lang="sv-SE" sz="3200" b="1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Virtually all Environmental Domains</a:t>
            </a:r>
            <a:endParaRPr lang="en-US" sz="3200" b="1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D84D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D84D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3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"/>
            <a:ext cx="8229600" cy="1143000"/>
          </a:xfrm>
        </p:spPr>
        <p:txBody>
          <a:bodyPr/>
          <a:lstStyle/>
          <a:p>
            <a:r>
              <a:rPr lang="en-US" dirty="0" smtClean="0"/>
              <a:t>A changing view on conservation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763619" cy="5610730"/>
          </a:xfrm>
        </p:spPr>
      </p:pic>
      <p:sp>
        <p:nvSpPr>
          <p:cNvPr id="5" name="TextBox 4"/>
          <p:cNvSpPr txBox="1"/>
          <p:nvPr/>
        </p:nvSpPr>
        <p:spPr>
          <a:xfrm>
            <a:off x="46482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 Science Sept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89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251492"/>
            <a:ext cx="5867401" cy="45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TextBox 2"/>
          <p:cNvSpPr txBox="1">
            <a:spLocks noChangeArrowheads="1"/>
          </p:cNvSpPr>
          <p:nvPr/>
        </p:nvSpPr>
        <p:spPr bwMode="auto">
          <a:xfrm>
            <a:off x="15875" y="63500"/>
            <a:ext cx="8923338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sv-SE" sz="3600" dirty="0" smtClean="0">
                <a:solidFill>
                  <a:srgbClr val="595959"/>
                </a:solidFill>
                <a:latin typeface="Calibri" pitchFamily="34" charset="0"/>
                <a:cs typeface="Arial" pitchFamily="34" charset="0"/>
              </a:rPr>
              <a:t>Planetary Boundaries</a:t>
            </a:r>
            <a:endParaRPr lang="sv-SE" sz="3600" dirty="0">
              <a:solidFill>
                <a:srgbClr val="595959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Economy and the Environment—what (if any) is the trade-off?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0060"/>
            <a:ext cx="3429000" cy="460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8289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2766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 brief history of the GEF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887</Words>
  <Application>Microsoft Office PowerPoint</Application>
  <PresentationFormat>On-screen Show (4:3)</PresentationFormat>
  <Paragraphs>114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International Climate and Environmental Finance: Role of the GEF</vt:lpstr>
      <vt:lpstr>Content</vt:lpstr>
      <vt:lpstr>PowerPoint Presentation</vt:lpstr>
      <vt:lpstr>PowerPoint Presentation</vt:lpstr>
      <vt:lpstr>PowerPoint Presentation</vt:lpstr>
      <vt:lpstr>A changing view on conservation</vt:lpstr>
      <vt:lpstr>PowerPoint Presentation</vt:lpstr>
      <vt:lpstr>The Economy and the Environment—what (if any) is the trade-off?</vt:lpstr>
      <vt:lpstr>PowerPoint Presentation</vt:lpstr>
      <vt:lpstr>The Global Environment Facility--GEF</vt:lpstr>
      <vt:lpstr>The Global Environment Facility (GEF)</vt:lpstr>
      <vt:lpstr>PowerPoint Presentation</vt:lpstr>
      <vt:lpstr>GEF-6:  Largest replenishment to date</vt:lpstr>
      <vt:lpstr>Source of funds</vt:lpstr>
      <vt:lpstr>Use of funds—GEF Focal Areas</vt:lpstr>
      <vt:lpstr>Use of funds—GEF Recipient Countries</vt:lpstr>
      <vt:lpstr>PowerPoint Presentation</vt:lpstr>
      <vt:lpstr>1. Address Drivers of Environmental Degradation</vt:lpstr>
      <vt:lpstr>2. Deliver Integrated Solutions</vt:lpstr>
      <vt:lpstr>3. Enhance Resilience</vt:lpstr>
      <vt:lpstr>4. Ensure Complementarity, especially in Climate Finance</vt:lpstr>
      <vt:lpstr>PowerPoint Presentation</vt:lpstr>
      <vt:lpstr>DBSA—Company Profile</vt:lpstr>
      <vt:lpstr>DBSA—Past Collaboration w/ GEF</vt:lpstr>
      <vt:lpstr>DBSA: A new chapter with GEF</vt:lpstr>
      <vt:lpstr>PowerPoint Presentation</vt:lpstr>
      <vt:lpstr>Higher scientific confidence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Claus Pram Astrup</dc:creator>
  <cp:lastModifiedBy>Claus Pram Astrup</cp:lastModifiedBy>
  <cp:revision>52</cp:revision>
  <dcterms:created xsi:type="dcterms:W3CDTF">2014-10-06T17:00:01Z</dcterms:created>
  <dcterms:modified xsi:type="dcterms:W3CDTF">2014-10-07T12:57:02Z</dcterms:modified>
</cp:coreProperties>
</file>