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gif" ContentType="image/gi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6" r:id="rId1"/>
  </p:sldMasterIdLst>
  <p:notesMasterIdLst>
    <p:notesMasterId r:id="rId10"/>
  </p:notesMasterIdLst>
  <p:handoutMasterIdLst>
    <p:handoutMasterId r:id="rId11"/>
  </p:handoutMasterIdLst>
  <p:sldIdLst>
    <p:sldId id="256" r:id="rId2"/>
    <p:sldId id="275" r:id="rId3"/>
    <p:sldId id="259" r:id="rId4"/>
    <p:sldId id="278" r:id="rId5"/>
    <p:sldId id="302" r:id="rId6"/>
    <p:sldId id="299" r:id="rId7"/>
    <p:sldId id="301" r:id="rId8"/>
    <p:sldId id="274" r:id="rId9"/>
  </p:sldIdLst>
  <p:sldSz cx="9144000" cy="6858000" type="screen4x3"/>
  <p:notesSz cx="68580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ancisco Javier Canizares Villanueva" initials="FJCV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B8B"/>
    <a:srgbClr val="F0F8FA"/>
    <a:srgbClr val="3366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5" d="100"/>
          <a:sy n="75" d="100"/>
        </p:scale>
        <p:origin x="-96" y="-4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3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commentAuthors" Target="commentAuthors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gif"/><Relationship Id="rId2" Type="http://schemas.openxmlformats.org/officeDocument/2006/relationships/image" Target="../media/image7.jpeg"/><Relationship Id="rId3" Type="http://schemas.openxmlformats.org/officeDocument/2006/relationships/image" Target="../media/image8.gif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gif"/><Relationship Id="rId2" Type="http://schemas.openxmlformats.org/officeDocument/2006/relationships/image" Target="../media/image7.jpeg"/><Relationship Id="rId3" Type="http://schemas.openxmlformats.org/officeDocument/2006/relationships/image" Target="../media/image8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A68DD2-4514-4F0C-8B07-36B2BF1620BE}" type="doc">
      <dgm:prSet loTypeId="urn:microsoft.com/office/officeart/2005/8/layout/pList2#1" loCatId="list" qsTypeId="urn:microsoft.com/office/officeart/2005/8/quickstyle/simple1" qsCatId="simple" csTypeId="urn:microsoft.com/office/officeart/2005/8/colors/accent1_2" csCatId="accent1" phldr="1"/>
      <dgm:spPr/>
    </dgm:pt>
    <dgm:pt modelId="{6B83685E-BCBF-4E34-A09E-997F94718869}">
      <dgm:prSet phldrT="[Texto]" custT="1"/>
      <dgm:spPr>
        <a:solidFill>
          <a:schemeClr val="accent1">
            <a:lumMod val="25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1000"/>
            </a:spcAft>
          </a:pPr>
          <a:r>
            <a:rPr lang="es-MX" sz="1200" b="1" noProof="0" dirty="0" smtClean="0">
              <a:solidFill>
                <a:srgbClr val="FFFF00"/>
              </a:solidFill>
              <a:latin typeface="Calibri" panose="020F0502020204030204" pitchFamily="34" charset="0"/>
              <a:cs typeface="Arial" panose="020B0604020202020204" pitchFamily="34" charset="0"/>
            </a:rPr>
            <a:t>Factibilidad Tecnológica</a:t>
          </a:r>
        </a:p>
        <a:p>
          <a:pPr>
            <a:lnSpc>
              <a:spcPct val="100000"/>
            </a:lnSpc>
            <a:spcAft>
              <a:spcPts val="600"/>
            </a:spcAft>
          </a:pPr>
          <a:r>
            <a:rPr lang="es-MX" sz="1200" b="1" noProof="0" dirty="0" smtClean="0">
              <a:solidFill>
                <a:schemeClr val="bg1"/>
              </a:solidFill>
              <a:latin typeface="Calibri" panose="020F0502020204030204" pitchFamily="34" charset="0"/>
            </a:rPr>
            <a:t>- Tecnologías Probadas.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sz="1200" b="1" noProof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Arial" pitchFamily="34" charset="0"/>
            </a:rPr>
            <a:t>- Amigables con el Medio Ambiente.</a:t>
          </a:r>
          <a:endParaRPr lang="es-MX" sz="12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cs typeface="Arial" pitchFamily="34" charset="0"/>
          </a:endParaRPr>
        </a:p>
      </dgm:t>
    </dgm:pt>
    <dgm:pt modelId="{B7B748E8-B76D-470F-82A8-24DEBA6E5881}" type="parTrans" cxnId="{598E94BE-67FD-40A7-B7C7-04327980505B}">
      <dgm:prSet/>
      <dgm:spPr/>
      <dgm:t>
        <a:bodyPr/>
        <a:lstStyle/>
        <a:p>
          <a:endParaRPr lang="es-MX" sz="1200">
            <a:latin typeface="Arial" pitchFamily="34" charset="0"/>
            <a:cs typeface="Arial" pitchFamily="34" charset="0"/>
          </a:endParaRPr>
        </a:p>
      </dgm:t>
    </dgm:pt>
    <dgm:pt modelId="{10F22847-D68B-4DB9-8487-4960B25C9146}" type="sibTrans" cxnId="{598E94BE-67FD-40A7-B7C7-04327980505B}">
      <dgm:prSet/>
      <dgm:spPr/>
      <dgm:t>
        <a:bodyPr/>
        <a:lstStyle/>
        <a:p>
          <a:endParaRPr lang="es-MX" sz="1200">
            <a:latin typeface="Arial" pitchFamily="34" charset="0"/>
            <a:cs typeface="Arial" pitchFamily="34" charset="0"/>
          </a:endParaRPr>
        </a:p>
      </dgm:t>
    </dgm:pt>
    <dgm:pt modelId="{F04663C1-A764-4D8A-B761-9EEB4F36350C}">
      <dgm:prSet phldrT="[Texto]" custT="1"/>
      <dgm:spPr>
        <a:solidFill>
          <a:schemeClr val="accent1">
            <a:lumMod val="25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1000"/>
            </a:spcAft>
          </a:pPr>
          <a:r>
            <a:rPr lang="es-MX" sz="1200" b="1" noProof="0" dirty="0" smtClean="0">
              <a:solidFill>
                <a:srgbClr val="FFFF00"/>
              </a:solidFill>
              <a:latin typeface="Calibri" panose="020F0502020204030204" pitchFamily="34" charset="0"/>
              <a:cs typeface="Arial" panose="020B0604020202020204" pitchFamily="34" charset="0"/>
            </a:rPr>
            <a:t>Factibilidad Financiera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sz="1200" b="1" noProof="0" dirty="0" smtClean="0">
              <a:solidFill>
                <a:schemeClr val="bg1"/>
              </a:solidFill>
              <a:latin typeface="Calibri" panose="020F0502020204030204" pitchFamily="34" charset="0"/>
            </a:rPr>
            <a:t>- Rentabilidad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sz="1200" b="1" noProof="0" dirty="0" smtClean="0">
              <a:solidFill>
                <a:schemeClr val="bg1"/>
              </a:solidFill>
              <a:latin typeface="Calibri" panose="020F0502020204030204" pitchFamily="34" charset="0"/>
            </a:rPr>
            <a:t>- Apalancamiento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sz="1200" b="1" noProof="0" dirty="0" smtClean="0">
              <a:solidFill>
                <a:schemeClr val="bg1"/>
              </a:solidFill>
              <a:latin typeface="Calibri" panose="020F0502020204030204" pitchFamily="34" charset="0"/>
            </a:rPr>
            <a:t>- Cobertura de la deuda</a:t>
          </a:r>
          <a:endParaRPr lang="es-MX" sz="11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cs typeface="Arial" pitchFamily="34" charset="0"/>
          </a:endParaRPr>
        </a:p>
      </dgm:t>
    </dgm:pt>
    <dgm:pt modelId="{0FA6B059-3028-4C2F-AEA6-AD0B6E36E764}" type="parTrans" cxnId="{FDBEACD9-48A7-46FE-9BD0-F78A142E5140}">
      <dgm:prSet/>
      <dgm:spPr/>
      <dgm:t>
        <a:bodyPr/>
        <a:lstStyle/>
        <a:p>
          <a:endParaRPr lang="es-MX" sz="1200">
            <a:latin typeface="Arial" pitchFamily="34" charset="0"/>
            <a:cs typeface="Arial" pitchFamily="34" charset="0"/>
          </a:endParaRPr>
        </a:p>
      </dgm:t>
    </dgm:pt>
    <dgm:pt modelId="{707E4FCD-0466-451C-949A-90E220690585}" type="sibTrans" cxnId="{FDBEACD9-48A7-46FE-9BD0-F78A142E5140}">
      <dgm:prSet/>
      <dgm:spPr/>
      <dgm:t>
        <a:bodyPr/>
        <a:lstStyle/>
        <a:p>
          <a:endParaRPr lang="es-MX" sz="1200">
            <a:latin typeface="Arial" pitchFamily="34" charset="0"/>
            <a:cs typeface="Arial" pitchFamily="34" charset="0"/>
          </a:endParaRPr>
        </a:p>
      </dgm:t>
    </dgm:pt>
    <dgm:pt modelId="{86BC45FA-C9E8-4A23-8653-BA20B4C43AB3}">
      <dgm:prSet phldrT="[Texto]" custT="1"/>
      <dgm:spPr>
        <a:solidFill>
          <a:schemeClr val="accent1">
            <a:lumMod val="25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1000"/>
            </a:spcAft>
          </a:pPr>
          <a:r>
            <a:rPr lang="es-MX" sz="1200" b="1" noProof="0" dirty="0" smtClean="0">
              <a:solidFill>
                <a:srgbClr val="FFFF00"/>
              </a:solidFill>
              <a:latin typeface="Calibri" panose="020F0502020204030204" pitchFamily="34" charset="0"/>
              <a:cs typeface="Arial" panose="020B0604020202020204" pitchFamily="34" charset="0"/>
            </a:rPr>
            <a:t>Factibilidad Comercial</a:t>
          </a:r>
        </a:p>
        <a:p>
          <a:pPr>
            <a:lnSpc>
              <a:spcPct val="100000"/>
            </a:lnSpc>
            <a:spcAft>
              <a:spcPts val="600"/>
            </a:spcAft>
          </a:pPr>
          <a:r>
            <a:rPr lang="es-MX" sz="1200" b="1" noProof="0" dirty="0" smtClean="0">
              <a:solidFill>
                <a:schemeClr val="bg1"/>
              </a:solidFill>
              <a:latin typeface="Calibri" panose="020F0502020204030204" pitchFamily="34" charset="0"/>
            </a:rPr>
            <a:t>- Calidad del Off-taker.</a:t>
          </a:r>
        </a:p>
        <a:p>
          <a:pPr>
            <a:lnSpc>
              <a:spcPct val="100000"/>
            </a:lnSpc>
            <a:spcAft>
              <a:spcPts val="600"/>
            </a:spcAft>
          </a:pPr>
          <a:r>
            <a:rPr lang="es-MX" sz="1200" b="1" noProof="0" dirty="0" smtClean="0">
              <a:solidFill>
                <a:schemeClr val="bg1"/>
              </a:solidFill>
              <a:latin typeface="Calibri" panose="020F0502020204030204" pitchFamily="34" charset="0"/>
            </a:rPr>
            <a:t>- Contrato PPA y Plan de Negocios</a:t>
          </a:r>
          <a:endParaRPr lang="es-MX" sz="1100" noProof="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cs typeface="Arial" pitchFamily="34" charset="0"/>
          </a:endParaRPr>
        </a:p>
      </dgm:t>
    </dgm:pt>
    <dgm:pt modelId="{6930120B-5804-40A2-8A3D-B7219ED23374}" type="sibTrans" cxnId="{F354A880-5A93-4E6A-BAE4-42A62417576B}">
      <dgm:prSet/>
      <dgm:spPr/>
      <dgm:t>
        <a:bodyPr/>
        <a:lstStyle/>
        <a:p>
          <a:endParaRPr lang="es-MX" sz="1200">
            <a:latin typeface="Arial" pitchFamily="34" charset="0"/>
            <a:cs typeface="Arial" pitchFamily="34" charset="0"/>
          </a:endParaRPr>
        </a:p>
      </dgm:t>
    </dgm:pt>
    <dgm:pt modelId="{92B2DC28-7F3E-4843-A1E6-60BD8D3CE21D}" type="parTrans" cxnId="{F354A880-5A93-4E6A-BAE4-42A62417576B}">
      <dgm:prSet/>
      <dgm:spPr/>
      <dgm:t>
        <a:bodyPr/>
        <a:lstStyle/>
        <a:p>
          <a:endParaRPr lang="es-MX" sz="1200">
            <a:latin typeface="Arial" pitchFamily="34" charset="0"/>
            <a:cs typeface="Arial" pitchFamily="34" charset="0"/>
          </a:endParaRPr>
        </a:p>
      </dgm:t>
    </dgm:pt>
    <dgm:pt modelId="{C9AFD0A8-87A1-487F-9344-C15E26B42DB0}" type="pres">
      <dgm:prSet presAssocID="{4EA68DD2-4514-4F0C-8B07-36B2BF1620BE}" presName="Name0" presStyleCnt="0">
        <dgm:presLayoutVars>
          <dgm:dir/>
          <dgm:resizeHandles val="exact"/>
        </dgm:presLayoutVars>
      </dgm:prSet>
      <dgm:spPr/>
    </dgm:pt>
    <dgm:pt modelId="{468B6116-9DDA-46DB-B14F-6A6AF17871F3}" type="pres">
      <dgm:prSet presAssocID="{4EA68DD2-4514-4F0C-8B07-36B2BF1620BE}" presName="bkgdShp" presStyleLbl="alignAccFollowNode1" presStyleIdx="0" presStyleCnt="1" custScaleX="95923" custLinFactNeighborX="177" custLinFactNeighborY="1895"/>
      <dgm:spPr/>
    </dgm:pt>
    <dgm:pt modelId="{35F654DD-CA4D-4A02-BD59-9FA09FA7A5BC}" type="pres">
      <dgm:prSet presAssocID="{4EA68DD2-4514-4F0C-8B07-36B2BF1620BE}" presName="linComp" presStyleCnt="0"/>
      <dgm:spPr/>
    </dgm:pt>
    <dgm:pt modelId="{727FCE68-E752-490D-B6D2-205CCA9A2852}" type="pres">
      <dgm:prSet presAssocID="{6B83685E-BCBF-4E34-A09E-997F94718869}" presName="compNode" presStyleCnt="0"/>
      <dgm:spPr/>
    </dgm:pt>
    <dgm:pt modelId="{6E72F0F5-D092-4CE9-9FC2-DFF4896F6C36}" type="pres">
      <dgm:prSet presAssocID="{6B83685E-BCBF-4E34-A09E-997F94718869}" presName="node" presStyleLbl="node1" presStyleIdx="0" presStyleCnt="3" custScaleX="198351" custScaleY="93557" custLinFactNeighborY="53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829001F-8FD7-468B-8847-2B23B1FACD72}" type="pres">
      <dgm:prSet presAssocID="{6B83685E-BCBF-4E34-A09E-997F94718869}" presName="invisiNode" presStyleLbl="node1" presStyleIdx="0" presStyleCnt="3"/>
      <dgm:spPr/>
    </dgm:pt>
    <dgm:pt modelId="{F3D52F66-D6EA-4607-9ABA-860ECFC2EBC5}" type="pres">
      <dgm:prSet presAssocID="{6B83685E-BCBF-4E34-A09E-997F94718869}" presName="imagNode" presStyleLbl="fgImgPlace1" presStyleIdx="0" presStyleCnt="3" custScaleX="14528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527B7E3-9299-4E79-8DAC-714B682CF0EB}" type="pres">
      <dgm:prSet presAssocID="{10F22847-D68B-4DB9-8487-4960B25C9146}" presName="sibTrans" presStyleLbl="sibTrans2D1" presStyleIdx="0" presStyleCnt="0"/>
      <dgm:spPr/>
      <dgm:t>
        <a:bodyPr/>
        <a:lstStyle/>
        <a:p>
          <a:endParaRPr lang="es-MX"/>
        </a:p>
      </dgm:t>
    </dgm:pt>
    <dgm:pt modelId="{DDE548F3-F604-455F-A0A6-363F70064DC8}" type="pres">
      <dgm:prSet presAssocID="{86BC45FA-C9E8-4A23-8653-BA20B4C43AB3}" presName="compNode" presStyleCnt="0"/>
      <dgm:spPr/>
    </dgm:pt>
    <dgm:pt modelId="{D46CB096-9655-436E-9E71-D8775422F2F7}" type="pres">
      <dgm:prSet presAssocID="{86BC45FA-C9E8-4A23-8653-BA20B4C43AB3}" presName="node" presStyleLbl="node1" presStyleIdx="1" presStyleCnt="3" custScaleX="168022" custScaleY="93557" custLinFactNeighborY="53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DF37805-AD75-4BAF-9072-E5AE1E08C591}" type="pres">
      <dgm:prSet presAssocID="{86BC45FA-C9E8-4A23-8653-BA20B4C43AB3}" presName="invisiNode" presStyleLbl="node1" presStyleIdx="1" presStyleCnt="3"/>
      <dgm:spPr/>
    </dgm:pt>
    <dgm:pt modelId="{C8AFDCDB-9845-478D-80F6-034C746A6FB9}" type="pres">
      <dgm:prSet presAssocID="{86BC45FA-C9E8-4A23-8653-BA20B4C43AB3}" presName="imagNode" presStyleLbl="fgImgPlace1" presStyleIdx="1" presStyleCnt="3" custScaleX="13523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51D3B506-C222-4773-8870-EF7891A8350E}" type="pres">
      <dgm:prSet presAssocID="{6930120B-5804-40A2-8A3D-B7219ED23374}" presName="sibTrans" presStyleLbl="sibTrans2D1" presStyleIdx="0" presStyleCnt="0"/>
      <dgm:spPr/>
      <dgm:t>
        <a:bodyPr/>
        <a:lstStyle/>
        <a:p>
          <a:endParaRPr lang="es-MX"/>
        </a:p>
      </dgm:t>
    </dgm:pt>
    <dgm:pt modelId="{1FB69350-4939-4A14-B5D8-A7D5CF2D97D4}" type="pres">
      <dgm:prSet presAssocID="{F04663C1-A764-4D8A-B761-9EEB4F36350C}" presName="compNode" presStyleCnt="0"/>
      <dgm:spPr/>
    </dgm:pt>
    <dgm:pt modelId="{E07C378C-FBDC-4CAB-9140-B8276D0D7C41}" type="pres">
      <dgm:prSet presAssocID="{F04663C1-A764-4D8A-B761-9EEB4F36350C}" presName="node" presStyleLbl="node1" presStyleIdx="2" presStyleCnt="3" custScaleX="215977" custScaleY="93557" custLinFactNeighborY="53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1827806-920A-4E73-90FD-7E72135BE705}" type="pres">
      <dgm:prSet presAssocID="{F04663C1-A764-4D8A-B761-9EEB4F36350C}" presName="invisiNode" presStyleLbl="node1" presStyleIdx="2" presStyleCnt="3"/>
      <dgm:spPr/>
    </dgm:pt>
    <dgm:pt modelId="{96D7671F-A375-4D2A-A31F-282602F68F4C}" type="pres">
      <dgm:prSet presAssocID="{F04663C1-A764-4D8A-B761-9EEB4F36350C}" presName="imagNode" presStyleLbl="fgImgPlace1" presStyleIdx="2" presStyleCnt="3" custScaleX="138860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265F053F-3DFA-4C64-AE58-052579596D40}" type="presOf" srcId="{6B83685E-BCBF-4E34-A09E-997F94718869}" destId="{6E72F0F5-D092-4CE9-9FC2-DFF4896F6C36}" srcOrd="0" destOrd="0" presId="urn:microsoft.com/office/officeart/2005/8/layout/pList2#1"/>
    <dgm:cxn modelId="{CCEA10AD-4745-4DE9-A3B9-D72240BD0388}" type="presOf" srcId="{6930120B-5804-40A2-8A3D-B7219ED23374}" destId="{51D3B506-C222-4773-8870-EF7891A8350E}" srcOrd="0" destOrd="0" presId="urn:microsoft.com/office/officeart/2005/8/layout/pList2#1"/>
    <dgm:cxn modelId="{598E94BE-67FD-40A7-B7C7-04327980505B}" srcId="{4EA68DD2-4514-4F0C-8B07-36B2BF1620BE}" destId="{6B83685E-BCBF-4E34-A09E-997F94718869}" srcOrd="0" destOrd="0" parTransId="{B7B748E8-B76D-470F-82A8-24DEBA6E5881}" sibTransId="{10F22847-D68B-4DB9-8487-4960B25C9146}"/>
    <dgm:cxn modelId="{1C983D38-9BB5-44D1-8C6F-D80C03CC8A25}" type="presOf" srcId="{F04663C1-A764-4D8A-B761-9EEB4F36350C}" destId="{E07C378C-FBDC-4CAB-9140-B8276D0D7C41}" srcOrd="0" destOrd="0" presId="urn:microsoft.com/office/officeart/2005/8/layout/pList2#1"/>
    <dgm:cxn modelId="{FDBEACD9-48A7-46FE-9BD0-F78A142E5140}" srcId="{4EA68DD2-4514-4F0C-8B07-36B2BF1620BE}" destId="{F04663C1-A764-4D8A-B761-9EEB4F36350C}" srcOrd="2" destOrd="0" parTransId="{0FA6B059-3028-4C2F-AEA6-AD0B6E36E764}" sibTransId="{707E4FCD-0466-451C-949A-90E220690585}"/>
    <dgm:cxn modelId="{FC37F34D-9731-476F-B265-8B2DB96C3D32}" type="presOf" srcId="{86BC45FA-C9E8-4A23-8653-BA20B4C43AB3}" destId="{D46CB096-9655-436E-9E71-D8775422F2F7}" srcOrd="0" destOrd="0" presId="urn:microsoft.com/office/officeart/2005/8/layout/pList2#1"/>
    <dgm:cxn modelId="{F354A880-5A93-4E6A-BAE4-42A62417576B}" srcId="{4EA68DD2-4514-4F0C-8B07-36B2BF1620BE}" destId="{86BC45FA-C9E8-4A23-8653-BA20B4C43AB3}" srcOrd="1" destOrd="0" parTransId="{92B2DC28-7F3E-4843-A1E6-60BD8D3CE21D}" sibTransId="{6930120B-5804-40A2-8A3D-B7219ED23374}"/>
    <dgm:cxn modelId="{3D7743DE-2504-48C1-BAA7-24B64A292E0B}" type="presOf" srcId="{4EA68DD2-4514-4F0C-8B07-36B2BF1620BE}" destId="{C9AFD0A8-87A1-487F-9344-C15E26B42DB0}" srcOrd="0" destOrd="0" presId="urn:microsoft.com/office/officeart/2005/8/layout/pList2#1"/>
    <dgm:cxn modelId="{4BFBFB61-19D6-400E-91FB-51EEEA4374E9}" type="presOf" srcId="{10F22847-D68B-4DB9-8487-4960B25C9146}" destId="{D527B7E3-9299-4E79-8DAC-714B682CF0EB}" srcOrd="0" destOrd="0" presId="urn:microsoft.com/office/officeart/2005/8/layout/pList2#1"/>
    <dgm:cxn modelId="{B1DCF098-3A15-4233-A964-4DFBE79D2348}" type="presParOf" srcId="{C9AFD0A8-87A1-487F-9344-C15E26B42DB0}" destId="{468B6116-9DDA-46DB-B14F-6A6AF17871F3}" srcOrd="0" destOrd="0" presId="urn:microsoft.com/office/officeart/2005/8/layout/pList2#1"/>
    <dgm:cxn modelId="{3A323E45-D68D-46F5-AE32-2DA3BD1A8E93}" type="presParOf" srcId="{C9AFD0A8-87A1-487F-9344-C15E26B42DB0}" destId="{35F654DD-CA4D-4A02-BD59-9FA09FA7A5BC}" srcOrd="1" destOrd="0" presId="urn:microsoft.com/office/officeart/2005/8/layout/pList2#1"/>
    <dgm:cxn modelId="{A85207CD-2CFA-4D22-98C2-11F617C85983}" type="presParOf" srcId="{35F654DD-CA4D-4A02-BD59-9FA09FA7A5BC}" destId="{727FCE68-E752-490D-B6D2-205CCA9A2852}" srcOrd="0" destOrd="0" presId="urn:microsoft.com/office/officeart/2005/8/layout/pList2#1"/>
    <dgm:cxn modelId="{D729E03C-6D50-4168-AA93-0BAE29B33967}" type="presParOf" srcId="{727FCE68-E752-490D-B6D2-205CCA9A2852}" destId="{6E72F0F5-D092-4CE9-9FC2-DFF4896F6C36}" srcOrd="0" destOrd="0" presId="urn:microsoft.com/office/officeart/2005/8/layout/pList2#1"/>
    <dgm:cxn modelId="{875E3B03-C8CA-47A5-8A5B-F628C24D964C}" type="presParOf" srcId="{727FCE68-E752-490D-B6D2-205CCA9A2852}" destId="{9829001F-8FD7-468B-8847-2B23B1FACD72}" srcOrd="1" destOrd="0" presId="urn:microsoft.com/office/officeart/2005/8/layout/pList2#1"/>
    <dgm:cxn modelId="{BFFDA35C-D916-4E9B-846F-A02214F1D87B}" type="presParOf" srcId="{727FCE68-E752-490D-B6D2-205CCA9A2852}" destId="{F3D52F66-D6EA-4607-9ABA-860ECFC2EBC5}" srcOrd="2" destOrd="0" presId="urn:microsoft.com/office/officeart/2005/8/layout/pList2#1"/>
    <dgm:cxn modelId="{BBDE2E71-369A-46B3-B926-4A04225CD929}" type="presParOf" srcId="{35F654DD-CA4D-4A02-BD59-9FA09FA7A5BC}" destId="{D527B7E3-9299-4E79-8DAC-714B682CF0EB}" srcOrd="1" destOrd="0" presId="urn:microsoft.com/office/officeart/2005/8/layout/pList2#1"/>
    <dgm:cxn modelId="{A359FCFB-E62C-4A69-862F-FF7949073616}" type="presParOf" srcId="{35F654DD-CA4D-4A02-BD59-9FA09FA7A5BC}" destId="{DDE548F3-F604-455F-A0A6-363F70064DC8}" srcOrd="2" destOrd="0" presId="urn:microsoft.com/office/officeart/2005/8/layout/pList2#1"/>
    <dgm:cxn modelId="{74F68358-63E5-410B-B6F7-3ECB16DDF5C9}" type="presParOf" srcId="{DDE548F3-F604-455F-A0A6-363F70064DC8}" destId="{D46CB096-9655-436E-9E71-D8775422F2F7}" srcOrd="0" destOrd="0" presId="urn:microsoft.com/office/officeart/2005/8/layout/pList2#1"/>
    <dgm:cxn modelId="{F7F90A39-7F04-43B5-A6B1-6B8B920433D9}" type="presParOf" srcId="{DDE548F3-F604-455F-A0A6-363F70064DC8}" destId="{3DF37805-AD75-4BAF-9072-E5AE1E08C591}" srcOrd="1" destOrd="0" presId="urn:microsoft.com/office/officeart/2005/8/layout/pList2#1"/>
    <dgm:cxn modelId="{5B98B7CF-8F62-45A2-9C44-661860D4C245}" type="presParOf" srcId="{DDE548F3-F604-455F-A0A6-363F70064DC8}" destId="{C8AFDCDB-9845-478D-80F6-034C746A6FB9}" srcOrd="2" destOrd="0" presId="urn:microsoft.com/office/officeart/2005/8/layout/pList2#1"/>
    <dgm:cxn modelId="{43E01961-AFED-450D-AD2B-AB8826A79418}" type="presParOf" srcId="{35F654DD-CA4D-4A02-BD59-9FA09FA7A5BC}" destId="{51D3B506-C222-4773-8870-EF7891A8350E}" srcOrd="3" destOrd="0" presId="urn:microsoft.com/office/officeart/2005/8/layout/pList2#1"/>
    <dgm:cxn modelId="{F53AF59F-63AC-4BE4-8BF5-94A64CDDEB12}" type="presParOf" srcId="{35F654DD-CA4D-4A02-BD59-9FA09FA7A5BC}" destId="{1FB69350-4939-4A14-B5D8-A7D5CF2D97D4}" srcOrd="4" destOrd="0" presId="urn:microsoft.com/office/officeart/2005/8/layout/pList2#1"/>
    <dgm:cxn modelId="{72A3DBB9-30E2-4E29-B5D8-A8AFB9107BB5}" type="presParOf" srcId="{1FB69350-4939-4A14-B5D8-A7D5CF2D97D4}" destId="{E07C378C-FBDC-4CAB-9140-B8276D0D7C41}" srcOrd="0" destOrd="0" presId="urn:microsoft.com/office/officeart/2005/8/layout/pList2#1"/>
    <dgm:cxn modelId="{63289C74-FDCC-47D3-8519-0D6B21759F10}" type="presParOf" srcId="{1FB69350-4939-4A14-B5D8-A7D5CF2D97D4}" destId="{41827806-920A-4E73-90FD-7E72135BE705}" srcOrd="1" destOrd="0" presId="urn:microsoft.com/office/officeart/2005/8/layout/pList2#1"/>
    <dgm:cxn modelId="{4667FF5F-2BC3-4B39-AF0E-BD0A3D831215}" type="presParOf" srcId="{1FB69350-4939-4A14-B5D8-A7D5CF2D97D4}" destId="{96D7671F-A375-4D2A-A31F-282602F68F4C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54B0DB-C02B-4111-A4A1-274CCDB9C084}" type="doc">
      <dgm:prSet loTypeId="urn:microsoft.com/office/officeart/2005/8/layout/radial6" loCatId="cycle" qsTypeId="urn:microsoft.com/office/officeart/2005/8/quickstyle/3d6" qsCatId="3D" csTypeId="urn:microsoft.com/office/officeart/2005/8/colors/colorful3" csCatId="colorful" phldr="1"/>
      <dgm:spPr/>
      <dgm:t>
        <a:bodyPr/>
        <a:lstStyle/>
        <a:p>
          <a:endParaRPr lang="es-MX"/>
        </a:p>
      </dgm:t>
    </dgm:pt>
    <dgm:pt modelId="{20B72707-AE76-4A70-9644-166CE9D0B9F3}">
      <dgm:prSet phldrT="[Texto]" custT="1"/>
      <dgm:spPr/>
      <dgm:t>
        <a:bodyPr/>
        <a:lstStyle/>
        <a:p>
          <a:r>
            <a:rPr lang="es-MX" sz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Energías Limpias y Renovables</a:t>
          </a:r>
          <a:endParaRPr lang="es-MX" sz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E264076-87E6-489C-AC0D-EBC59A27A2D2}" type="parTrans" cxnId="{C0EB5D52-38BA-4E51-922B-AA9FCAD609AA}">
      <dgm:prSet/>
      <dgm:spPr/>
      <dgm:t>
        <a:bodyPr/>
        <a:lstStyle/>
        <a:p>
          <a:endParaRPr lang="es-MX" sz="1200"/>
        </a:p>
      </dgm:t>
    </dgm:pt>
    <dgm:pt modelId="{63045C65-491E-4A58-872E-218D5760B5DC}" type="sibTrans" cxnId="{C0EB5D52-38BA-4E51-922B-AA9FCAD609AA}">
      <dgm:prSet/>
      <dgm:spPr/>
      <dgm:t>
        <a:bodyPr/>
        <a:lstStyle/>
        <a:p>
          <a:endParaRPr lang="es-MX" sz="1200"/>
        </a:p>
      </dgm:t>
    </dgm:pt>
    <dgm:pt modelId="{8875B952-659E-4D98-8D1B-B3FDF22021F5}">
      <dgm:prSet phldrT="[Texto]" custT="1"/>
      <dgm:spPr/>
      <dgm:t>
        <a:bodyPr/>
        <a:lstStyle/>
        <a:p>
          <a:r>
            <a:rPr lang="es-MX" sz="1600" b="1" noProof="0" dirty="0" smtClean="0">
              <a:solidFill>
                <a:schemeClr val="accent2"/>
              </a:solidFill>
              <a:effectLst/>
            </a:rPr>
            <a:t>Eólica</a:t>
          </a:r>
          <a:endParaRPr lang="es-MX" sz="1600" b="1" noProof="0" dirty="0">
            <a:solidFill>
              <a:schemeClr val="accent2"/>
            </a:solidFill>
            <a:effectLst/>
          </a:endParaRPr>
        </a:p>
      </dgm:t>
    </dgm:pt>
    <dgm:pt modelId="{351B385B-23AC-4D8A-BC8C-594C324FF026}" type="parTrans" cxnId="{D7A917A9-669C-4186-8232-E8300B805547}">
      <dgm:prSet/>
      <dgm:spPr/>
      <dgm:t>
        <a:bodyPr/>
        <a:lstStyle/>
        <a:p>
          <a:endParaRPr lang="es-MX" sz="1200"/>
        </a:p>
      </dgm:t>
    </dgm:pt>
    <dgm:pt modelId="{2000FF96-99D3-4C64-9E16-32155D710D4F}" type="sibTrans" cxnId="{D7A917A9-669C-4186-8232-E8300B805547}">
      <dgm:prSet/>
      <dgm:spPr/>
      <dgm:t>
        <a:bodyPr/>
        <a:lstStyle/>
        <a:p>
          <a:endParaRPr lang="es-MX" sz="1200"/>
        </a:p>
      </dgm:t>
    </dgm:pt>
    <dgm:pt modelId="{A56F3A65-42E6-41C4-B1D7-31CEACBA306C}">
      <dgm:prSet phldrT="[Texto]" custT="1"/>
      <dgm:spPr/>
      <dgm:t>
        <a:bodyPr/>
        <a:lstStyle/>
        <a:p>
          <a:r>
            <a:rPr lang="es-MX" sz="1200" b="1" noProof="0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Solar FV</a:t>
          </a:r>
          <a:endParaRPr lang="es-MX" sz="1200" b="1" noProof="0" dirty="0">
            <a:solidFill>
              <a:schemeClr val="accent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9BE3ED2-AC9C-4E51-B854-89AC7968621F}" type="parTrans" cxnId="{B22F3F42-3114-4A86-A8B1-81AA0FE4C853}">
      <dgm:prSet/>
      <dgm:spPr/>
      <dgm:t>
        <a:bodyPr/>
        <a:lstStyle/>
        <a:p>
          <a:endParaRPr lang="es-MX" sz="1200"/>
        </a:p>
      </dgm:t>
    </dgm:pt>
    <dgm:pt modelId="{80BAD31A-FC53-49A9-ADA1-BF505B5E0989}" type="sibTrans" cxnId="{B22F3F42-3114-4A86-A8B1-81AA0FE4C853}">
      <dgm:prSet/>
      <dgm:spPr/>
      <dgm:t>
        <a:bodyPr/>
        <a:lstStyle/>
        <a:p>
          <a:endParaRPr lang="es-MX" sz="1200"/>
        </a:p>
      </dgm:t>
    </dgm:pt>
    <dgm:pt modelId="{9FFDB1BB-110F-4989-89D4-C06DF9C74B0C}">
      <dgm:prSet phldrT="[Texto]" custT="1"/>
      <dgm:spPr/>
      <dgm:t>
        <a:bodyPr/>
        <a:lstStyle/>
        <a:p>
          <a:r>
            <a:rPr lang="es-MX" sz="1200" b="1" noProof="0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Mini-Hidro</a:t>
          </a:r>
          <a:endParaRPr lang="es-MX" sz="1200" b="1" noProof="0" dirty="0">
            <a:solidFill>
              <a:schemeClr val="accent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08DE9CB-B4E0-4A12-A437-3DC4A5F748A3}" type="parTrans" cxnId="{A9BF7D86-C00B-4725-BEF1-89886EAF0A3C}">
      <dgm:prSet/>
      <dgm:spPr/>
      <dgm:t>
        <a:bodyPr/>
        <a:lstStyle/>
        <a:p>
          <a:endParaRPr lang="es-MX" sz="1200"/>
        </a:p>
      </dgm:t>
    </dgm:pt>
    <dgm:pt modelId="{E631E715-CA42-42F9-8DFC-814276FBB955}" type="sibTrans" cxnId="{A9BF7D86-C00B-4725-BEF1-89886EAF0A3C}">
      <dgm:prSet/>
      <dgm:spPr/>
      <dgm:t>
        <a:bodyPr/>
        <a:lstStyle/>
        <a:p>
          <a:endParaRPr lang="es-MX" sz="1200"/>
        </a:p>
      </dgm:t>
    </dgm:pt>
    <dgm:pt modelId="{C584751B-37AB-4E19-9C91-5B0F7D77863A}">
      <dgm:prSet phldrT="[Texto]" custT="1"/>
      <dgm:spPr/>
      <dgm:t>
        <a:bodyPr/>
        <a:lstStyle/>
        <a:p>
          <a:r>
            <a:rPr lang="es-MX" sz="1200" b="1" u="none" noProof="0" dirty="0" err="1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Geotér</a:t>
          </a:r>
          <a:r>
            <a:rPr lang="es-MX" sz="1200" b="1" u="none" noProof="0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-mica</a:t>
          </a:r>
          <a:endParaRPr lang="es-MX" sz="1200" b="1" u="none" noProof="0" dirty="0">
            <a:solidFill>
              <a:schemeClr val="accent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842B2B3-9599-4C0C-9743-BDF51D0F1627}" type="parTrans" cxnId="{DF223DD3-2639-4AC8-928D-1C4B7CC4D05D}">
      <dgm:prSet/>
      <dgm:spPr/>
      <dgm:t>
        <a:bodyPr/>
        <a:lstStyle/>
        <a:p>
          <a:endParaRPr lang="es-MX" sz="1200"/>
        </a:p>
      </dgm:t>
    </dgm:pt>
    <dgm:pt modelId="{143E3984-3E72-4DA6-BBE8-AD2B9362E904}" type="sibTrans" cxnId="{DF223DD3-2639-4AC8-928D-1C4B7CC4D05D}">
      <dgm:prSet/>
      <dgm:spPr/>
      <dgm:t>
        <a:bodyPr/>
        <a:lstStyle/>
        <a:p>
          <a:endParaRPr lang="es-MX" sz="1200"/>
        </a:p>
      </dgm:t>
    </dgm:pt>
    <dgm:pt modelId="{D5B464D6-9068-429F-B6A5-534D49AF144E}">
      <dgm:prSet phldrT="[Texto]" custT="1"/>
      <dgm:spPr/>
      <dgm:t>
        <a:bodyPr/>
        <a:lstStyle/>
        <a:p>
          <a:r>
            <a:rPr lang="es-MX" sz="1200" b="1" noProof="0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Bio-masa</a:t>
          </a:r>
          <a:endParaRPr lang="es-MX" sz="1200" b="1" noProof="0" dirty="0">
            <a:solidFill>
              <a:schemeClr val="accent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F33C12C-8854-4423-9AE1-ECD865C8BDB3}" type="parTrans" cxnId="{2055D79F-9F08-43C0-830D-39184B83C05C}">
      <dgm:prSet/>
      <dgm:spPr/>
      <dgm:t>
        <a:bodyPr/>
        <a:lstStyle/>
        <a:p>
          <a:endParaRPr lang="es-MX" sz="1200"/>
        </a:p>
      </dgm:t>
    </dgm:pt>
    <dgm:pt modelId="{70BD2DD6-7C92-4FA6-85CA-8E6D69C233BF}" type="sibTrans" cxnId="{2055D79F-9F08-43C0-830D-39184B83C05C}">
      <dgm:prSet/>
      <dgm:spPr/>
      <dgm:t>
        <a:bodyPr/>
        <a:lstStyle/>
        <a:p>
          <a:endParaRPr lang="es-MX" sz="1200"/>
        </a:p>
      </dgm:t>
    </dgm:pt>
    <dgm:pt modelId="{F5ED6C1F-DB73-45F7-8B94-A493DFBEFF09}">
      <dgm:prSet phldrT="[Texto]" custT="1"/>
      <dgm:spPr/>
      <dgm:t>
        <a:bodyPr/>
        <a:lstStyle/>
        <a:p>
          <a:r>
            <a:rPr lang="es-MX" sz="1200" b="1" noProof="0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Cogeneración eficiente</a:t>
          </a:r>
          <a:endParaRPr lang="es-MX" sz="1200" b="1" noProof="0" dirty="0">
            <a:solidFill>
              <a:schemeClr val="accent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6D23938-09DB-496D-9305-81C366DAAFE2}" type="parTrans" cxnId="{AD903C99-C775-4CEB-8279-CA3A9B6E146C}">
      <dgm:prSet/>
      <dgm:spPr/>
      <dgm:t>
        <a:bodyPr/>
        <a:lstStyle/>
        <a:p>
          <a:endParaRPr lang="es-MX" sz="1200"/>
        </a:p>
      </dgm:t>
    </dgm:pt>
    <dgm:pt modelId="{3413E015-4E59-471C-BCA4-057F80E36FB4}" type="sibTrans" cxnId="{AD903C99-C775-4CEB-8279-CA3A9B6E146C}">
      <dgm:prSet/>
      <dgm:spPr/>
      <dgm:t>
        <a:bodyPr/>
        <a:lstStyle/>
        <a:p>
          <a:endParaRPr lang="es-MX" sz="1200"/>
        </a:p>
      </dgm:t>
    </dgm:pt>
    <dgm:pt modelId="{4A1C3489-3B3C-418B-9BC8-0EDA3130FFFD}">
      <dgm:prSet phldrT="[Texto]" custT="1"/>
      <dgm:spPr/>
      <dgm:t>
        <a:bodyPr/>
        <a:lstStyle/>
        <a:p>
          <a:r>
            <a:rPr lang="es-MX" sz="1200" b="1" noProof="0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Ahorro de Energía</a:t>
          </a:r>
          <a:endParaRPr lang="es-MX" sz="1200" b="1" noProof="0" dirty="0">
            <a:solidFill>
              <a:schemeClr val="accent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3984506-4D61-4582-AF6E-5E8A7CFC88B8}" type="parTrans" cxnId="{68AE2F3D-C7E7-465C-8C51-8A237C3133FC}">
      <dgm:prSet/>
      <dgm:spPr/>
      <dgm:t>
        <a:bodyPr/>
        <a:lstStyle/>
        <a:p>
          <a:endParaRPr lang="es-MX"/>
        </a:p>
      </dgm:t>
    </dgm:pt>
    <dgm:pt modelId="{12B29A23-F9F2-488B-8B79-C3E2BE681848}" type="sibTrans" cxnId="{68AE2F3D-C7E7-465C-8C51-8A237C3133FC}">
      <dgm:prSet/>
      <dgm:spPr/>
      <dgm:t>
        <a:bodyPr/>
        <a:lstStyle/>
        <a:p>
          <a:endParaRPr lang="es-MX"/>
        </a:p>
      </dgm:t>
    </dgm:pt>
    <dgm:pt modelId="{09C770B6-7FBD-4806-9C23-529CFA3EC87B}" type="pres">
      <dgm:prSet presAssocID="{DE54B0DB-C02B-4111-A4A1-274CCDB9C08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62D4F7FA-7F64-4AFB-BE46-36370AE18A3F}" type="pres">
      <dgm:prSet presAssocID="{20B72707-AE76-4A70-9644-166CE9D0B9F3}" presName="centerShape" presStyleLbl="node0" presStyleIdx="0" presStyleCnt="1"/>
      <dgm:spPr/>
      <dgm:t>
        <a:bodyPr/>
        <a:lstStyle/>
        <a:p>
          <a:endParaRPr lang="es-MX"/>
        </a:p>
      </dgm:t>
    </dgm:pt>
    <dgm:pt modelId="{0335E63F-EB3D-4DA3-8FCD-A016797203BD}" type="pres">
      <dgm:prSet presAssocID="{8875B952-659E-4D98-8D1B-B3FDF22021F5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1B73456-E3A4-4CDE-A965-4CC12A04F439}" type="pres">
      <dgm:prSet presAssocID="{8875B952-659E-4D98-8D1B-B3FDF22021F5}" presName="dummy" presStyleCnt="0"/>
      <dgm:spPr/>
    </dgm:pt>
    <dgm:pt modelId="{6EC9872F-D0C6-466C-88DB-20646B91E638}" type="pres">
      <dgm:prSet presAssocID="{2000FF96-99D3-4C64-9E16-32155D710D4F}" presName="sibTrans" presStyleLbl="sibTrans2D1" presStyleIdx="0" presStyleCnt="7"/>
      <dgm:spPr/>
      <dgm:t>
        <a:bodyPr/>
        <a:lstStyle/>
        <a:p>
          <a:endParaRPr lang="es-MX"/>
        </a:p>
      </dgm:t>
    </dgm:pt>
    <dgm:pt modelId="{283A244B-D730-470C-8CB1-3AE4FE31F6CF}" type="pres">
      <dgm:prSet presAssocID="{A56F3A65-42E6-41C4-B1D7-31CEACBA306C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022B3E7-CAD4-4F6B-9D13-90EF06C0C9EA}" type="pres">
      <dgm:prSet presAssocID="{A56F3A65-42E6-41C4-B1D7-31CEACBA306C}" presName="dummy" presStyleCnt="0"/>
      <dgm:spPr/>
    </dgm:pt>
    <dgm:pt modelId="{545DCEBD-2C66-4711-B549-944845E95440}" type="pres">
      <dgm:prSet presAssocID="{80BAD31A-FC53-49A9-ADA1-BF505B5E0989}" presName="sibTrans" presStyleLbl="sibTrans2D1" presStyleIdx="1" presStyleCnt="7"/>
      <dgm:spPr/>
      <dgm:t>
        <a:bodyPr/>
        <a:lstStyle/>
        <a:p>
          <a:endParaRPr lang="es-MX"/>
        </a:p>
      </dgm:t>
    </dgm:pt>
    <dgm:pt modelId="{CBA89504-C16F-413C-9D49-8D72A48F0EEB}" type="pres">
      <dgm:prSet presAssocID="{9FFDB1BB-110F-4989-89D4-C06DF9C74B0C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54E8F4B-4CBE-45A8-91CD-737D003DF9DE}" type="pres">
      <dgm:prSet presAssocID="{9FFDB1BB-110F-4989-89D4-C06DF9C74B0C}" presName="dummy" presStyleCnt="0"/>
      <dgm:spPr/>
    </dgm:pt>
    <dgm:pt modelId="{C9689F4B-45B8-4BB9-89B7-013D7B255CDE}" type="pres">
      <dgm:prSet presAssocID="{E631E715-CA42-42F9-8DFC-814276FBB955}" presName="sibTrans" presStyleLbl="sibTrans2D1" presStyleIdx="2" presStyleCnt="7"/>
      <dgm:spPr/>
      <dgm:t>
        <a:bodyPr/>
        <a:lstStyle/>
        <a:p>
          <a:endParaRPr lang="es-MX"/>
        </a:p>
      </dgm:t>
    </dgm:pt>
    <dgm:pt modelId="{5B6B774F-2397-4E82-85BA-B901F41906BF}" type="pres">
      <dgm:prSet presAssocID="{C584751B-37AB-4E19-9C91-5B0F7D77863A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386CEB7-DBE5-4423-B521-CD662DE34F30}" type="pres">
      <dgm:prSet presAssocID="{C584751B-37AB-4E19-9C91-5B0F7D77863A}" presName="dummy" presStyleCnt="0"/>
      <dgm:spPr/>
    </dgm:pt>
    <dgm:pt modelId="{E05FB58B-32FC-4D33-91FB-B4BE2BB79F76}" type="pres">
      <dgm:prSet presAssocID="{143E3984-3E72-4DA6-BBE8-AD2B9362E904}" presName="sibTrans" presStyleLbl="sibTrans2D1" presStyleIdx="3" presStyleCnt="7"/>
      <dgm:spPr/>
      <dgm:t>
        <a:bodyPr/>
        <a:lstStyle/>
        <a:p>
          <a:endParaRPr lang="es-MX"/>
        </a:p>
      </dgm:t>
    </dgm:pt>
    <dgm:pt modelId="{BADC0D5A-FA7C-4996-8865-AA68C001A389}" type="pres">
      <dgm:prSet presAssocID="{D5B464D6-9068-429F-B6A5-534D49AF144E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C190883-7D66-4CD9-BE79-549324A50DAA}" type="pres">
      <dgm:prSet presAssocID="{D5B464D6-9068-429F-B6A5-534D49AF144E}" presName="dummy" presStyleCnt="0"/>
      <dgm:spPr/>
    </dgm:pt>
    <dgm:pt modelId="{627FE1E6-A32D-47FA-9D34-2109DDED915D}" type="pres">
      <dgm:prSet presAssocID="{70BD2DD6-7C92-4FA6-85CA-8E6D69C233BF}" presName="sibTrans" presStyleLbl="sibTrans2D1" presStyleIdx="4" presStyleCnt="7"/>
      <dgm:spPr/>
      <dgm:t>
        <a:bodyPr/>
        <a:lstStyle/>
        <a:p>
          <a:endParaRPr lang="es-MX"/>
        </a:p>
      </dgm:t>
    </dgm:pt>
    <dgm:pt modelId="{7D91FC31-41F5-46A9-B33D-B42DFA541A7D}" type="pres">
      <dgm:prSet presAssocID="{F5ED6C1F-DB73-45F7-8B94-A493DFBEFF09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894F0E5-CBA5-4783-94CA-C8C15E1905F9}" type="pres">
      <dgm:prSet presAssocID="{F5ED6C1F-DB73-45F7-8B94-A493DFBEFF09}" presName="dummy" presStyleCnt="0"/>
      <dgm:spPr/>
    </dgm:pt>
    <dgm:pt modelId="{EA6810D0-E992-41F7-80B6-A4526501F5A5}" type="pres">
      <dgm:prSet presAssocID="{3413E015-4E59-471C-BCA4-057F80E36FB4}" presName="sibTrans" presStyleLbl="sibTrans2D1" presStyleIdx="5" presStyleCnt="7"/>
      <dgm:spPr/>
      <dgm:t>
        <a:bodyPr/>
        <a:lstStyle/>
        <a:p>
          <a:endParaRPr lang="es-MX"/>
        </a:p>
      </dgm:t>
    </dgm:pt>
    <dgm:pt modelId="{3597BD93-A9F2-4306-92B8-2160E2B9E9A2}" type="pres">
      <dgm:prSet presAssocID="{4A1C3489-3B3C-418B-9BC8-0EDA3130FFFD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91F76AC-8A2E-426A-8972-5EAB694F2A20}" type="pres">
      <dgm:prSet presAssocID="{4A1C3489-3B3C-418B-9BC8-0EDA3130FFFD}" presName="dummy" presStyleCnt="0"/>
      <dgm:spPr/>
    </dgm:pt>
    <dgm:pt modelId="{0EF37BB1-FF18-4D23-B50B-788C40D4F8E2}" type="pres">
      <dgm:prSet presAssocID="{12B29A23-F9F2-488B-8B79-C3E2BE681848}" presName="sibTrans" presStyleLbl="sibTrans2D1" presStyleIdx="6" presStyleCnt="7"/>
      <dgm:spPr/>
      <dgm:t>
        <a:bodyPr/>
        <a:lstStyle/>
        <a:p>
          <a:endParaRPr lang="es-MX"/>
        </a:p>
      </dgm:t>
    </dgm:pt>
  </dgm:ptLst>
  <dgm:cxnLst>
    <dgm:cxn modelId="{D7A917A9-669C-4186-8232-E8300B805547}" srcId="{20B72707-AE76-4A70-9644-166CE9D0B9F3}" destId="{8875B952-659E-4D98-8D1B-B3FDF22021F5}" srcOrd="0" destOrd="0" parTransId="{351B385B-23AC-4D8A-BC8C-594C324FF026}" sibTransId="{2000FF96-99D3-4C64-9E16-32155D710D4F}"/>
    <dgm:cxn modelId="{C1897F7B-3761-4EE4-8BB4-E4608B95A3EA}" type="presOf" srcId="{F5ED6C1F-DB73-45F7-8B94-A493DFBEFF09}" destId="{7D91FC31-41F5-46A9-B33D-B42DFA541A7D}" srcOrd="0" destOrd="0" presId="urn:microsoft.com/office/officeart/2005/8/layout/radial6"/>
    <dgm:cxn modelId="{262DCF80-D21A-47BA-B05E-8CF78D97C3D8}" type="presOf" srcId="{4A1C3489-3B3C-418B-9BC8-0EDA3130FFFD}" destId="{3597BD93-A9F2-4306-92B8-2160E2B9E9A2}" srcOrd="0" destOrd="0" presId="urn:microsoft.com/office/officeart/2005/8/layout/radial6"/>
    <dgm:cxn modelId="{2055D79F-9F08-43C0-830D-39184B83C05C}" srcId="{20B72707-AE76-4A70-9644-166CE9D0B9F3}" destId="{D5B464D6-9068-429F-B6A5-534D49AF144E}" srcOrd="4" destOrd="0" parTransId="{6F33C12C-8854-4423-9AE1-ECD865C8BDB3}" sibTransId="{70BD2DD6-7C92-4FA6-85CA-8E6D69C233BF}"/>
    <dgm:cxn modelId="{0D18438E-3092-490D-8F26-345B7EC57CC5}" type="presOf" srcId="{12B29A23-F9F2-488B-8B79-C3E2BE681848}" destId="{0EF37BB1-FF18-4D23-B50B-788C40D4F8E2}" srcOrd="0" destOrd="0" presId="urn:microsoft.com/office/officeart/2005/8/layout/radial6"/>
    <dgm:cxn modelId="{75290ACB-3DAE-4B39-82A0-435ED4313622}" type="presOf" srcId="{2000FF96-99D3-4C64-9E16-32155D710D4F}" destId="{6EC9872F-D0C6-466C-88DB-20646B91E638}" srcOrd="0" destOrd="0" presId="urn:microsoft.com/office/officeart/2005/8/layout/radial6"/>
    <dgm:cxn modelId="{9E4DA9FC-8144-4A7C-9BEE-429AA4DB8415}" type="presOf" srcId="{8875B952-659E-4D98-8D1B-B3FDF22021F5}" destId="{0335E63F-EB3D-4DA3-8FCD-A016797203BD}" srcOrd="0" destOrd="0" presId="urn:microsoft.com/office/officeart/2005/8/layout/radial6"/>
    <dgm:cxn modelId="{C0EB5D52-38BA-4E51-922B-AA9FCAD609AA}" srcId="{DE54B0DB-C02B-4111-A4A1-274CCDB9C084}" destId="{20B72707-AE76-4A70-9644-166CE9D0B9F3}" srcOrd="0" destOrd="0" parTransId="{6E264076-87E6-489C-AC0D-EBC59A27A2D2}" sibTransId="{63045C65-491E-4A58-872E-218D5760B5DC}"/>
    <dgm:cxn modelId="{0EF0AF86-DFE2-4FB0-8F09-533F1C18369F}" type="presOf" srcId="{143E3984-3E72-4DA6-BBE8-AD2B9362E904}" destId="{E05FB58B-32FC-4D33-91FB-B4BE2BB79F76}" srcOrd="0" destOrd="0" presId="urn:microsoft.com/office/officeart/2005/8/layout/radial6"/>
    <dgm:cxn modelId="{B22F3F42-3114-4A86-A8B1-81AA0FE4C853}" srcId="{20B72707-AE76-4A70-9644-166CE9D0B9F3}" destId="{A56F3A65-42E6-41C4-B1D7-31CEACBA306C}" srcOrd="1" destOrd="0" parTransId="{F9BE3ED2-AC9C-4E51-B854-89AC7968621F}" sibTransId="{80BAD31A-FC53-49A9-ADA1-BF505B5E0989}"/>
    <dgm:cxn modelId="{DF223DD3-2639-4AC8-928D-1C4B7CC4D05D}" srcId="{20B72707-AE76-4A70-9644-166CE9D0B9F3}" destId="{C584751B-37AB-4E19-9C91-5B0F7D77863A}" srcOrd="3" destOrd="0" parTransId="{F842B2B3-9599-4C0C-9743-BDF51D0F1627}" sibTransId="{143E3984-3E72-4DA6-BBE8-AD2B9362E904}"/>
    <dgm:cxn modelId="{0DD5F0B9-491D-4E4F-AE8D-C59523A94A24}" type="presOf" srcId="{DE54B0DB-C02B-4111-A4A1-274CCDB9C084}" destId="{09C770B6-7FBD-4806-9C23-529CFA3EC87B}" srcOrd="0" destOrd="0" presId="urn:microsoft.com/office/officeart/2005/8/layout/radial6"/>
    <dgm:cxn modelId="{76DA9F31-2CAE-4FBB-8992-6B7E415008C6}" type="presOf" srcId="{20B72707-AE76-4A70-9644-166CE9D0B9F3}" destId="{62D4F7FA-7F64-4AFB-BE46-36370AE18A3F}" srcOrd="0" destOrd="0" presId="urn:microsoft.com/office/officeart/2005/8/layout/radial6"/>
    <dgm:cxn modelId="{68AE2F3D-C7E7-465C-8C51-8A237C3133FC}" srcId="{20B72707-AE76-4A70-9644-166CE9D0B9F3}" destId="{4A1C3489-3B3C-418B-9BC8-0EDA3130FFFD}" srcOrd="6" destOrd="0" parTransId="{53984506-4D61-4582-AF6E-5E8A7CFC88B8}" sibTransId="{12B29A23-F9F2-488B-8B79-C3E2BE681848}"/>
    <dgm:cxn modelId="{7DCDA0D2-B9B5-45BC-8AEE-76476805C349}" type="presOf" srcId="{3413E015-4E59-471C-BCA4-057F80E36FB4}" destId="{EA6810D0-E992-41F7-80B6-A4526501F5A5}" srcOrd="0" destOrd="0" presId="urn:microsoft.com/office/officeart/2005/8/layout/radial6"/>
    <dgm:cxn modelId="{4ABA5C2B-CA9B-404C-9636-951D377C6BEF}" type="presOf" srcId="{9FFDB1BB-110F-4989-89D4-C06DF9C74B0C}" destId="{CBA89504-C16F-413C-9D49-8D72A48F0EEB}" srcOrd="0" destOrd="0" presId="urn:microsoft.com/office/officeart/2005/8/layout/radial6"/>
    <dgm:cxn modelId="{E114B32A-ECF0-44D3-B6AC-E7DEA790D0FF}" type="presOf" srcId="{C584751B-37AB-4E19-9C91-5B0F7D77863A}" destId="{5B6B774F-2397-4E82-85BA-B901F41906BF}" srcOrd="0" destOrd="0" presId="urn:microsoft.com/office/officeart/2005/8/layout/radial6"/>
    <dgm:cxn modelId="{B6692E33-0A76-4445-98E3-E4D4CB841B85}" type="presOf" srcId="{70BD2DD6-7C92-4FA6-85CA-8E6D69C233BF}" destId="{627FE1E6-A32D-47FA-9D34-2109DDED915D}" srcOrd="0" destOrd="0" presId="urn:microsoft.com/office/officeart/2005/8/layout/radial6"/>
    <dgm:cxn modelId="{31C550CF-0AF6-4267-B45D-8460F2405603}" type="presOf" srcId="{A56F3A65-42E6-41C4-B1D7-31CEACBA306C}" destId="{283A244B-D730-470C-8CB1-3AE4FE31F6CF}" srcOrd="0" destOrd="0" presId="urn:microsoft.com/office/officeart/2005/8/layout/radial6"/>
    <dgm:cxn modelId="{A9BF7D86-C00B-4725-BEF1-89886EAF0A3C}" srcId="{20B72707-AE76-4A70-9644-166CE9D0B9F3}" destId="{9FFDB1BB-110F-4989-89D4-C06DF9C74B0C}" srcOrd="2" destOrd="0" parTransId="{F08DE9CB-B4E0-4A12-A437-3DC4A5F748A3}" sibTransId="{E631E715-CA42-42F9-8DFC-814276FBB955}"/>
    <dgm:cxn modelId="{F5B3B449-2F27-4CBF-96ED-258C694D5FC6}" type="presOf" srcId="{E631E715-CA42-42F9-8DFC-814276FBB955}" destId="{C9689F4B-45B8-4BB9-89B7-013D7B255CDE}" srcOrd="0" destOrd="0" presId="urn:microsoft.com/office/officeart/2005/8/layout/radial6"/>
    <dgm:cxn modelId="{1BB0FC7C-9779-427B-908E-83521F3B1138}" type="presOf" srcId="{80BAD31A-FC53-49A9-ADA1-BF505B5E0989}" destId="{545DCEBD-2C66-4711-B549-944845E95440}" srcOrd="0" destOrd="0" presId="urn:microsoft.com/office/officeart/2005/8/layout/radial6"/>
    <dgm:cxn modelId="{AD903C99-C775-4CEB-8279-CA3A9B6E146C}" srcId="{20B72707-AE76-4A70-9644-166CE9D0B9F3}" destId="{F5ED6C1F-DB73-45F7-8B94-A493DFBEFF09}" srcOrd="5" destOrd="0" parTransId="{C6D23938-09DB-496D-9305-81C366DAAFE2}" sibTransId="{3413E015-4E59-471C-BCA4-057F80E36FB4}"/>
    <dgm:cxn modelId="{7069DB63-EEA1-43C1-BE0C-BE97381D0F08}" type="presOf" srcId="{D5B464D6-9068-429F-B6A5-534D49AF144E}" destId="{BADC0D5A-FA7C-4996-8865-AA68C001A389}" srcOrd="0" destOrd="0" presId="urn:microsoft.com/office/officeart/2005/8/layout/radial6"/>
    <dgm:cxn modelId="{32A709DD-559C-40C0-88E5-134FB63F1536}" type="presParOf" srcId="{09C770B6-7FBD-4806-9C23-529CFA3EC87B}" destId="{62D4F7FA-7F64-4AFB-BE46-36370AE18A3F}" srcOrd="0" destOrd="0" presId="urn:microsoft.com/office/officeart/2005/8/layout/radial6"/>
    <dgm:cxn modelId="{80EC39B5-4200-43AD-8F1E-90D1006A6D14}" type="presParOf" srcId="{09C770B6-7FBD-4806-9C23-529CFA3EC87B}" destId="{0335E63F-EB3D-4DA3-8FCD-A016797203BD}" srcOrd="1" destOrd="0" presId="urn:microsoft.com/office/officeart/2005/8/layout/radial6"/>
    <dgm:cxn modelId="{5DA1B64A-28F8-445F-8F58-D2B8D61FBA49}" type="presParOf" srcId="{09C770B6-7FBD-4806-9C23-529CFA3EC87B}" destId="{F1B73456-E3A4-4CDE-A965-4CC12A04F439}" srcOrd="2" destOrd="0" presId="urn:microsoft.com/office/officeart/2005/8/layout/radial6"/>
    <dgm:cxn modelId="{1BED2A46-B016-4EA5-A7A4-891D12B7B04F}" type="presParOf" srcId="{09C770B6-7FBD-4806-9C23-529CFA3EC87B}" destId="{6EC9872F-D0C6-466C-88DB-20646B91E638}" srcOrd="3" destOrd="0" presId="urn:microsoft.com/office/officeart/2005/8/layout/radial6"/>
    <dgm:cxn modelId="{94007708-6A86-4605-A50D-8981018463D4}" type="presParOf" srcId="{09C770B6-7FBD-4806-9C23-529CFA3EC87B}" destId="{283A244B-D730-470C-8CB1-3AE4FE31F6CF}" srcOrd="4" destOrd="0" presId="urn:microsoft.com/office/officeart/2005/8/layout/radial6"/>
    <dgm:cxn modelId="{326B1FF4-CFEF-45E1-82AE-426D6E12E556}" type="presParOf" srcId="{09C770B6-7FBD-4806-9C23-529CFA3EC87B}" destId="{1022B3E7-CAD4-4F6B-9D13-90EF06C0C9EA}" srcOrd="5" destOrd="0" presId="urn:microsoft.com/office/officeart/2005/8/layout/radial6"/>
    <dgm:cxn modelId="{882ACF2C-662B-443E-9F78-418CE7097AAE}" type="presParOf" srcId="{09C770B6-7FBD-4806-9C23-529CFA3EC87B}" destId="{545DCEBD-2C66-4711-B549-944845E95440}" srcOrd="6" destOrd="0" presId="urn:microsoft.com/office/officeart/2005/8/layout/radial6"/>
    <dgm:cxn modelId="{01198299-3987-4C8C-AEE6-05F9F855AF8B}" type="presParOf" srcId="{09C770B6-7FBD-4806-9C23-529CFA3EC87B}" destId="{CBA89504-C16F-413C-9D49-8D72A48F0EEB}" srcOrd="7" destOrd="0" presId="urn:microsoft.com/office/officeart/2005/8/layout/radial6"/>
    <dgm:cxn modelId="{9F1F7D67-59AC-492B-888F-895FB6273A46}" type="presParOf" srcId="{09C770B6-7FBD-4806-9C23-529CFA3EC87B}" destId="{A54E8F4B-4CBE-45A8-91CD-737D003DF9DE}" srcOrd="8" destOrd="0" presId="urn:microsoft.com/office/officeart/2005/8/layout/radial6"/>
    <dgm:cxn modelId="{F7F73389-369E-4648-8931-FF3D90099917}" type="presParOf" srcId="{09C770B6-7FBD-4806-9C23-529CFA3EC87B}" destId="{C9689F4B-45B8-4BB9-89B7-013D7B255CDE}" srcOrd="9" destOrd="0" presId="urn:microsoft.com/office/officeart/2005/8/layout/radial6"/>
    <dgm:cxn modelId="{61FC0940-275A-4197-8AE3-31D9F59E847E}" type="presParOf" srcId="{09C770B6-7FBD-4806-9C23-529CFA3EC87B}" destId="{5B6B774F-2397-4E82-85BA-B901F41906BF}" srcOrd="10" destOrd="0" presId="urn:microsoft.com/office/officeart/2005/8/layout/radial6"/>
    <dgm:cxn modelId="{272F3366-E711-4838-B488-585A8E81474C}" type="presParOf" srcId="{09C770B6-7FBD-4806-9C23-529CFA3EC87B}" destId="{0386CEB7-DBE5-4423-B521-CD662DE34F30}" srcOrd="11" destOrd="0" presId="urn:microsoft.com/office/officeart/2005/8/layout/radial6"/>
    <dgm:cxn modelId="{BCE7F318-3996-4F9B-A0E3-CAD85621E035}" type="presParOf" srcId="{09C770B6-7FBD-4806-9C23-529CFA3EC87B}" destId="{E05FB58B-32FC-4D33-91FB-B4BE2BB79F76}" srcOrd="12" destOrd="0" presId="urn:microsoft.com/office/officeart/2005/8/layout/radial6"/>
    <dgm:cxn modelId="{D82CA909-A4BA-4DBE-9FE4-71149FE4A7F8}" type="presParOf" srcId="{09C770B6-7FBD-4806-9C23-529CFA3EC87B}" destId="{BADC0D5A-FA7C-4996-8865-AA68C001A389}" srcOrd="13" destOrd="0" presId="urn:microsoft.com/office/officeart/2005/8/layout/radial6"/>
    <dgm:cxn modelId="{61C1951F-50A5-4148-A9FA-78A5F80435FC}" type="presParOf" srcId="{09C770B6-7FBD-4806-9C23-529CFA3EC87B}" destId="{4C190883-7D66-4CD9-BE79-549324A50DAA}" srcOrd="14" destOrd="0" presId="urn:microsoft.com/office/officeart/2005/8/layout/radial6"/>
    <dgm:cxn modelId="{700FEE57-C25B-413B-8C55-FDEFC1BF2968}" type="presParOf" srcId="{09C770B6-7FBD-4806-9C23-529CFA3EC87B}" destId="{627FE1E6-A32D-47FA-9D34-2109DDED915D}" srcOrd="15" destOrd="0" presId="urn:microsoft.com/office/officeart/2005/8/layout/radial6"/>
    <dgm:cxn modelId="{3E9F91A3-AE23-4585-BCFE-95DD5D8D31FD}" type="presParOf" srcId="{09C770B6-7FBD-4806-9C23-529CFA3EC87B}" destId="{7D91FC31-41F5-46A9-B33D-B42DFA541A7D}" srcOrd="16" destOrd="0" presId="urn:microsoft.com/office/officeart/2005/8/layout/radial6"/>
    <dgm:cxn modelId="{C764BA6F-A7FE-41E7-9114-8CE23AE095B4}" type="presParOf" srcId="{09C770B6-7FBD-4806-9C23-529CFA3EC87B}" destId="{4894F0E5-CBA5-4783-94CA-C8C15E1905F9}" srcOrd="17" destOrd="0" presId="urn:microsoft.com/office/officeart/2005/8/layout/radial6"/>
    <dgm:cxn modelId="{5C08D90B-EBDB-4CEC-8E62-06D0BD9E60AD}" type="presParOf" srcId="{09C770B6-7FBD-4806-9C23-529CFA3EC87B}" destId="{EA6810D0-E992-41F7-80B6-A4526501F5A5}" srcOrd="18" destOrd="0" presId="urn:microsoft.com/office/officeart/2005/8/layout/radial6"/>
    <dgm:cxn modelId="{0371F2FE-1BA9-42F5-BA77-BDA531D173F0}" type="presParOf" srcId="{09C770B6-7FBD-4806-9C23-529CFA3EC87B}" destId="{3597BD93-A9F2-4306-92B8-2160E2B9E9A2}" srcOrd="19" destOrd="0" presId="urn:microsoft.com/office/officeart/2005/8/layout/radial6"/>
    <dgm:cxn modelId="{2971BF9A-0B93-4B9E-B68C-6377F166501A}" type="presParOf" srcId="{09C770B6-7FBD-4806-9C23-529CFA3EC87B}" destId="{991F76AC-8A2E-426A-8972-5EAB694F2A20}" srcOrd="20" destOrd="0" presId="urn:microsoft.com/office/officeart/2005/8/layout/radial6"/>
    <dgm:cxn modelId="{BFA1C05C-062B-425B-86F3-565BA286F9FF}" type="presParOf" srcId="{09C770B6-7FBD-4806-9C23-529CFA3EC87B}" destId="{0EF37BB1-FF18-4D23-B50B-788C40D4F8E2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8B6116-9DDA-46DB-B14F-6A6AF17871F3}">
      <dsp:nvSpPr>
        <dsp:cNvPr id="0" name=""/>
        <dsp:cNvSpPr/>
      </dsp:nvSpPr>
      <dsp:spPr>
        <a:xfrm>
          <a:off x="89570" y="41362"/>
          <a:ext cx="3878089" cy="143650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D52F66-D6EA-4607-9ABA-860ECFC2EBC5}">
      <dsp:nvSpPr>
        <dsp:cNvPr id="0" name=""/>
        <dsp:cNvSpPr/>
      </dsp:nvSpPr>
      <dsp:spPr>
        <a:xfrm>
          <a:off x="288710" y="233954"/>
          <a:ext cx="916601" cy="105343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72F0F5-D092-4CE9-9FC2-DFF4896F6C36}">
      <dsp:nvSpPr>
        <dsp:cNvPr id="0" name=""/>
        <dsp:cNvSpPr/>
      </dsp:nvSpPr>
      <dsp:spPr>
        <a:xfrm rot="10800000">
          <a:off x="121296" y="1544864"/>
          <a:ext cx="1251429" cy="1642609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lumMod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1000"/>
            </a:spcAft>
          </a:pPr>
          <a:r>
            <a:rPr lang="es-MX" sz="1200" b="1" kern="1200" noProof="0" dirty="0" smtClean="0">
              <a:solidFill>
                <a:srgbClr val="FFFF00"/>
              </a:solidFill>
              <a:latin typeface="Calibri" panose="020F0502020204030204" pitchFamily="34" charset="0"/>
              <a:cs typeface="Arial" panose="020B0604020202020204" pitchFamily="34" charset="0"/>
            </a:rPr>
            <a:t>Factibilidad Tecnológica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es-MX" sz="1200" b="1" kern="1200" noProof="0" dirty="0" smtClean="0">
              <a:solidFill>
                <a:schemeClr val="bg1"/>
              </a:solidFill>
              <a:latin typeface="Calibri" panose="020F0502020204030204" pitchFamily="34" charset="0"/>
            </a:rPr>
            <a:t>- Tecnologías Probadas.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1" kern="1200" noProof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Arial" pitchFamily="34" charset="0"/>
            </a:rPr>
            <a:t>- Amigables con el Medio Ambiente.</a:t>
          </a:r>
          <a:endParaRPr lang="es-MX" sz="120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cs typeface="Arial" pitchFamily="34" charset="0"/>
          </a:endParaRPr>
        </a:p>
      </dsp:txBody>
      <dsp:txXfrm rot="10800000">
        <a:off x="159782" y="1544864"/>
        <a:ext cx="1174457" cy="1604123"/>
      </dsp:txXfrm>
    </dsp:sp>
    <dsp:sp modelId="{C8AFDCDB-9845-478D-80F6-034C746A6FB9}">
      <dsp:nvSpPr>
        <dsp:cNvPr id="0" name=""/>
        <dsp:cNvSpPr/>
      </dsp:nvSpPr>
      <dsp:spPr>
        <a:xfrm>
          <a:off x="1539237" y="233954"/>
          <a:ext cx="853238" cy="105343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6CB096-9655-436E-9E71-D8775422F2F7}">
      <dsp:nvSpPr>
        <dsp:cNvPr id="0" name=""/>
        <dsp:cNvSpPr/>
      </dsp:nvSpPr>
      <dsp:spPr>
        <a:xfrm rot="10800000">
          <a:off x="1435817" y="1544864"/>
          <a:ext cx="1060078" cy="1642609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lumMod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1000"/>
            </a:spcAft>
          </a:pPr>
          <a:r>
            <a:rPr lang="es-MX" sz="1200" b="1" kern="1200" noProof="0" dirty="0" smtClean="0">
              <a:solidFill>
                <a:srgbClr val="FFFF00"/>
              </a:solidFill>
              <a:latin typeface="Calibri" panose="020F0502020204030204" pitchFamily="34" charset="0"/>
              <a:cs typeface="Arial" panose="020B0604020202020204" pitchFamily="34" charset="0"/>
            </a:rPr>
            <a:t>Factibilidad Comercial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es-MX" sz="1200" b="1" kern="1200" noProof="0" dirty="0" smtClean="0">
              <a:solidFill>
                <a:schemeClr val="bg1"/>
              </a:solidFill>
              <a:latin typeface="Calibri" panose="020F0502020204030204" pitchFamily="34" charset="0"/>
            </a:rPr>
            <a:t>- Calidad del Off-taker.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es-MX" sz="1200" b="1" kern="1200" noProof="0" dirty="0" smtClean="0">
              <a:solidFill>
                <a:schemeClr val="bg1"/>
              </a:solidFill>
              <a:latin typeface="Calibri" panose="020F0502020204030204" pitchFamily="34" charset="0"/>
            </a:rPr>
            <a:t>- Contrato PPA y Plan de Negocios</a:t>
          </a:r>
          <a:endParaRPr lang="es-MX" sz="1100" kern="1200" noProof="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cs typeface="Arial" pitchFamily="34" charset="0"/>
          </a:endParaRPr>
        </a:p>
      </dsp:txBody>
      <dsp:txXfrm rot="10800000">
        <a:off x="1468418" y="1544864"/>
        <a:ext cx="994876" cy="1610008"/>
      </dsp:txXfrm>
    </dsp:sp>
    <dsp:sp modelId="{96D7671F-A375-4D2A-A31F-282602F68F4C}">
      <dsp:nvSpPr>
        <dsp:cNvPr id="0" name=""/>
        <dsp:cNvSpPr/>
      </dsp:nvSpPr>
      <dsp:spPr>
        <a:xfrm>
          <a:off x="2802259" y="233954"/>
          <a:ext cx="876090" cy="105343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7C378C-FBDC-4CAB-9140-B8276D0D7C41}">
      <dsp:nvSpPr>
        <dsp:cNvPr id="0" name=""/>
        <dsp:cNvSpPr/>
      </dsp:nvSpPr>
      <dsp:spPr>
        <a:xfrm rot="10800000">
          <a:off x="2558987" y="1544864"/>
          <a:ext cx="1362634" cy="1642609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lumMod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1000"/>
            </a:spcAft>
          </a:pPr>
          <a:r>
            <a:rPr lang="es-MX" sz="1200" b="1" kern="1200" noProof="0" dirty="0" smtClean="0">
              <a:solidFill>
                <a:srgbClr val="FFFF00"/>
              </a:solidFill>
              <a:latin typeface="Calibri" panose="020F0502020204030204" pitchFamily="34" charset="0"/>
              <a:cs typeface="Arial" panose="020B0604020202020204" pitchFamily="34" charset="0"/>
            </a:rPr>
            <a:t>Factibilidad Financiera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1" kern="1200" noProof="0" dirty="0" smtClean="0">
              <a:solidFill>
                <a:schemeClr val="bg1"/>
              </a:solidFill>
              <a:latin typeface="Calibri" panose="020F0502020204030204" pitchFamily="34" charset="0"/>
            </a:rPr>
            <a:t>- Rentabilidad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1" kern="1200" noProof="0" dirty="0" smtClean="0">
              <a:solidFill>
                <a:schemeClr val="bg1"/>
              </a:solidFill>
              <a:latin typeface="Calibri" panose="020F0502020204030204" pitchFamily="34" charset="0"/>
            </a:rPr>
            <a:t>- Apalancamiento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1" kern="1200" noProof="0" dirty="0" smtClean="0">
              <a:solidFill>
                <a:schemeClr val="bg1"/>
              </a:solidFill>
              <a:latin typeface="Calibri" panose="020F0502020204030204" pitchFamily="34" charset="0"/>
            </a:rPr>
            <a:t>- Cobertura de la deuda</a:t>
          </a:r>
          <a:endParaRPr lang="es-MX" sz="11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cs typeface="Arial" pitchFamily="34" charset="0"/>
          </a:endParaRPr>
        </a:p>
      </dsp:txBody>
      <dsp:txXfrm rot="10800000">
        <a:off x="2600893" y="1544864"/>
        <a:ext cx="1278822" cy="16007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F37BB1-FF18-4D23-B50B-788C40D4F8E2}">
      <dsp:nvSpPr>
        <dsp:cNvPr id="0" name=""/>
        <dsp:cNvSpPr/>
      </dsp:nvSpPr>
      <dsp:spPr>
        <a:xfrm>
          <a:off x="528841" y="432866"/>
          <a:ext cx="3446584" cy="3446584"/>
        </a:xfrm>
        <a:prstGeom prst="blockArc">
          <a:avLst>
            <a:gd name="adj1" fmla="val 13114286"/>
            <a:gd name="adj2" fmla="val 16200000"/>
            <a:gd name="adj3" fmla="val 3885"/>
          </a:avLst>
        </a:prstGeom>
        <a:solidFill>
          <a:schemeClr val="accent3">
            <a:hueOff val="-8031215"/>
            <a:satOff val="-17597"/>
            <a:lumOff val="392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25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6810D0-E992-41F7-80B6-A4526501F5A5}">
      <dsp:nvSpPr>
        <dsp:cNvPr id="0" name=""/>
        <dsp:cNvSpPr/>
      </dsp:nvSpPr>
      <dsp:spPr>
        <a:xfrm>
          <a:off x="528841" y="432866"/>
          <a:ext cx="3446584" cy="3446584"/>
        </a:xfrm>
        <a:prstGeom prst="blockArc">
          <a:avLst>
            <a:gd name="adj1" fmla="val 10028571"/>
            <a:gd name="adj2" fmla="val 13114286"/>
            <a:gd name="adj3" fmla="val 3885"/>
          </a:avLst>
        </a:prstGeom>
        <a:solidFill>
          <a:schemeClr val="accent3">
            <a:hueOff val="-6692679"/>
            <a:satOff val="-14664"/>
            <a:lumOff val="327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25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27FE1E6-A32D-47FA-9D34-2109DDED915D}">
      <dsp:nvSpPr>
        <dsp:cNvPr id="0" name=""/>
        <dsp:cNvSpPr/>
      </dsp:nvSpPr>
      <dsp:spPr>
        <a:xfrm>
          <a:off x="528841" y="432866"/>
          <a:ext cx="3446584" cy="3446584"/>
        </a:xfrm>
        <a:prstGeom prst="blockArc">
          <a:avLst>
            <a:gd name="adj1" fmla="val 6942857"/>
            <a:gd name="adj2" fmla="val 10028571"/>
            <a:gd name="adj3" fmla="val 3885"/>
          </a:avLst>
        </a:prstGeom>
        <a:solidFill>
          <a:schemeClr val="accent3">
            <a:hueOff val="-5354143"/>
            <a:satOff val="-11731"/>
            <a:lumOff val="261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25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05FB58B-32FC-4D33-91FB-B4BE2BB79F76}">
      <dsp:nvSpPr>
        <dsp:cNvPr id="0" name=""/>
        <dsp:cNvSpPr/>
      </dsp:nvSpPr>
      <dsp:spPr>
        <a:xfrm>
          <a:off x="528841" y="432866"/>
          <a:ext cx="3446584" cy="3446584"/>
        </a:xfrm>
        <a:prstGeom prst="blockArc">
          <a:avLst>
            <a:gd name="adj1" fmla="val 3857143"/>
            <a:gd name="adj2" fmla="val 6942857"/>
            <a:gd name="adj3" fmla="val 3885"/>
          </a:avLst>
        </a:prstGeom>
        <a:solidFill>
          <a:schemeClr val="accent3">
            <a:hueOff val="-4015607"/>
            <a:satOff val="-8798"/>
            <a:lumOff val="196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25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9689F4B-45B8-4BB9-89B7-013D7B255CDE}">
      <dsp:nvSpPr>
        <dsp:cNvPr id="0" name=""/>
        <dsp:cNvSpPr/>
      </dsp:nvSpPr>
      <dsp:spPr>
        <a:xfrm>
          <a:off x="528841" y="432866"/>
          <a:ext cx="3446584" cy="3446584"/>
        </a:xfrm>
        <a:prstGeom prst="blockArc">
          <a:avLst>
            <a:gd name="adj1" fmla="val 771429"/>
            <a:gd name="adj2" fmla="val 3857143"/>
            <a:gd name="adj3" fmla="val 3885"/>
          </a:avLst>
        </a:prstGeom>
        <a:solidFill>
          <a:schemeClr val="accent3">
            <a:hueOff val="-2677072"/>
            <a:satOff val="-5866"/>
            <a:lumOff val="131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25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45DCEBD-2C66-4711-B549-944845E95440}">
      <dsp:nvSpPr>
        <dsp:cNvPr id="0" name=""/>
        <dsp:cNvSpPr/>
      </dsp:nvSpPr>
      <dsp:spPr>
        <a:xfrm>
          <a:off x="528841" y="432866"/>
          <a:ext cx="3446584" cy="3446584"/>
        </a:xfrm>
        <a:prstGeom prst="blockArc">
          <a:avLst>
            <a:gd name="adj1" fmla="val 19285714"/>
            <a:gd name="adj2" fmla="val 771429"/>
            <a:gd name="adj3" fmla="val 3885"/>
          </a:avLst>
        </a:prstGeom>
        <a:solidFill>
          <a:schemeClr val="accent3">
            <a:hueOff val="-1338536"/>
            <a:satOff val="-2933"/>
            <a:lumOff val="65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25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EC9872F-D0C6-466C-88DB-20646B91E638}">
      <dsp:nvSpPr>
        <dsp:cNvPr id="0" name=""/>
        <dsp:cNvSpPr/>
      </dsp:nvSpPr>
      <dsp:spPr>
        <a:xfrm>
          <a:off x="528841" y="432866"/>
          <a:ext cx="3446584" cy="3446584"/>
        </a:xfrm>
        <a:prstGeom prst="blockArc">
          <a:avLst>
            <a:gd name="adj1" fmla="val 16200000"/>
            <a:gd name="adj2" fmla="val 19285714"/>
            <a:gd name="adj3" fmla="val 3885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25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2D4F7FA-7F64-4AFB-BE46-36370AE18A3F}">
      <dsp:nvSpPr>
        <dsp:cNvPr id="0" name=""/>
        <dsp:cNvSpPr/>
      </dsp:nvSpPr>
      <dsp:spPr>
        <a:xfrm>
          <a:off x="1587930" y="1491955"/>
          <a:ext cx="1328406" cy="132840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Energías Limpias y Renovables</a:t>
          </a:r>
          <a:endParaRPr lang="es-MX" sz="12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82471" y="1686496"/>
        <a:ext cx="939324" cy="939324"/>
      </dsp:txXfrm>
    </dsp:sp>
    <dsp:sp modelId="{0335E63F-EB3D-4DA3-8FCD-A016797203BD}">
      <dsp:nvSpPr>
        <dsp:cNvPr id="0" name=""/>
        <dsp:cNvSpPr/>
      </dsp:nvSpPr>
      <dsp:spPr>
        <a:xfrm>
          <a:off x="1787191" y="1399"/>
          <a:ext cx="929884" cy="92988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noProof="0" dirty="0" smtClean="0">
              <a:solidFill>
                <a:schemeClr val="accent2"/>
              </a:solidFill>
              <a:effectLst/>
            </a:rPr>
            <a:t>Eólica</a:t>
          </a:r>
          <a:endParaRPr lang="es-MX" sz="1600" b="1" kern="1200" noProof="0" dirty="0">
            <a:solidFill>
              <a:schemeClr val="accent2"/>
            </a:solidFill>
            <a:effectLst/>
          </a:endParaRPr>
        </a:p>
      </dsp:txBody>
      <dsp:txXfrm>
        <a:off x="1923369" y="137577"/>
        <a:ext cx="657528" cy="657528"/>
      </dsp:txXfrm>
    </dsp:sp>
    <dsp:sp modelId="{283A244B-D730-470C-8CB1-3AE4FE31F6CF}">
      <dsp:nvSpPr>
        <dsp:cNvPr id="0" name=""/>
        <dsp:cNvSpPr/>
      </dsp:nvSpPr>
      <dsp:spPr>
        <a:xfrm>
          <a:off x="3108342" y="637632"/>
          <a:ext cx="929884" cy="929884"/>
        </a:xfrm>
        <a:prstGeom prst="ellipse">
          <a:avLst/>
        </a:prstGeom>
        <a:solidFill>
          <a:schemeClr val="accent3">
            <a:hueOff val="-1338536"/>
            <a:satOff val="-2933"/>
            <a:lumOff val="6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noProof="0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Solar FV</a:t>
          </a:r>
          <a:endParaRPr lang="es-MX" sz="1200" b="1" kern="1200" noProof="0" dirty="0">
            <a:solidFill>
              <a:schemeClr val="accent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244520" y="773810"/>
        <a:ext cx="657528" cy="657528"/>
      </dsp:txXfrm>
    </dsp:sp>
    <dsp:sp modelId="{CBA89504-C16F-413C-9D49-8D72A48F0EEB}">
      <dsp:nvSpPr>
        <dsp:cNvPr id="0" name=""/>
        <dsp:cNvSpPr/>
      </dsp:nvSpPr>
      <dsp:spPr>
        <a:xfrm>
          <a:off x="3434640" y="2067235"/>
          <a:ext cx="929884" cy="929884"/>
        </a:xfrm>
        <a:prstGeom prst="ellipse">
          <a:avLst/>
        </a:prstGeom>
        <a:solidFill>
          <a:schemeClr val="accent3">
            <a:hueOff val="-2677072"/>
            <a:satOff val="-5866"/>
            <a:lumOff val="13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noProof="0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Mini-Hidro</a:t>
          </a:r>
          <a:endParaRPr lang="es-MX" sz="1200" b="1" kern="1200" noProof="0" dirty="0">
            <a:solidFill>
              <a:schemeClr val="accent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70818" y="2203413"/>
        <a:ext cx="657528" cy="657528"/>
      </dsp:txXfrm>
    </dsp:sp>
    <dsp:sp modelId="{5B6B774F-2397-4E82-85BA-B901F41906BF}">
      <dsp:nvSpPr>
        <dsp:cNvPr id="0" name=""/>
        <dsp:cNvSpPr/>
      </dsp:nvSpPr>
      <dsp:spPr>
        <a:xfrm>
          <a:off x="2520375" y="3213688"/>
          <a:ext cx="929884" cy="929884"/>
        </a:xfrm>
        <a:prstGeom prst="ellipse">
          <a:avLst/>
        </a:prstGeom>
        <a:solidFill>
          <a:schemeClr val="accent3">
            <a:hueOff val="-4015607"/>
            <a:satOff val="-8798"/>
            <a:lumOff val="19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u="none" kern="1200" noProof="0" dirty="0" err="1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Geotér</a:t>
          </a:r>
          <a:r>
            <a:rPr lang="es-MX" sz="1200" b="1" u="none" kern="1200" noProof="0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-mica</a:t>
          </a:r>
          <a:endParaRPr lang="es-MX" sz="1200" b="1" u="none" kern="1200" noProof="0" dirty="0">
            <a:solidFill>
              <a:schemeClr val="accent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656553" y="3349866"/>
        <a:ext cx="657528" cy="657528"/>
      </dsp:txXfrm>
    </dsp:sp>
    <dsp:sp modelId="{BADC0D5A-FA7C-4996-8865-AA68C001A389}">
      <dsp:nvSpPr>
        <dsp:cNvPr id="0" name=""/>
        <dsp:cNvSpPr/>
      </dsp:nvSpPr>
      <dsp:spPr>
        <a:xfrm>
          <a:off x="1054007" y="3213688"/>
          <a:ext cx="929884" cy="929884"/>
        </a:xfrm>
        <a:prstGeom prst="ellipse">
          <a:avLst/>
        </a:prstGeom>
        <a:solidFill>
          <a:schemeClr val="accent3">
            <a:hueOff val="-5354143"/>
            <a:satOff val="-11731"/>
            <a:lumOff val="26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noProof="0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Bio-masa</a:t>
          </a:r>
          <a:endParaRPr lang="es-MX" sz="1200" b="1" kern="1200" noProof="0" dirty="0">
            <a:solidFill>
              <a:schemeClr val="accent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190185" y="3349866"/>
        <a:ext cx="657528" cy="657528"/>
      </dsp:txXfrm>
    </dsp:sp>
    <dsp:sp modelId="{7D91FC31-41F5-46A9-B33D-B42DFA541A7D}">
      <dsp:nvSpPr>
        <dsp:cNvPr id="0" name=""/>
        <dsp:cNvSpPr/>
      </dsp:nvSpPr>
      <dsp:spPr>
        <a:xfrm>
          <a:off x="139741" y="2067235"/>
          <a:ext cx="929884" cy="929884"/>
        </a:xfrm>
        <a:prstGeom prst="ellipse">
          <a:avLst/>
        </a:prstGeom>
        <a:solidFill>
          <a:schemeClr val="accent3">
            <a:hueOff val="-6692679"/>
            <a:satOff val="-14664"/>
            <a:lumOff val="32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noProof="0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Cogeneración eficiente</a:t>
          </a:r>
          <a:endParaRPr lang="es-MX" sz="1200" b="1" kern="1200" noProof="0" dirty="0">
            <a:solidFill>
              <a:schemeClr val="accent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75919" y="2203413"/>
        <a:ext cx="657528" cy="657528"/>
      </dsp:txXfrm>
    </dsp:sp>
    <dsp:sp modelId="{3597BD93-A9F2-4306-92B8-2160E2B9E9A2}">
      <dsp:nvSpPr>
        <dsp:cNvPr id="0" name=""/>
        <dsp:cNvSpPr/>
      </dsp:nvSpPr>
      <dsp:spPr>
        <a:xfrm>
          <a:off x="466039" y="637632"/>
          <a:ext cx="929884" cy="929884"/>
        </a:xfrm>
        <a:prstGeom prst="ellipse">
          <a:avLst/>
        </a:prstGeom>
        <a:solidFill>
          <a:schemeClr val="accent3">
            <a:hueOff val="-8031215"/>
            <a:satOff val="-17597"/>
            <a:lumOff val="39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noProof="0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Ahorro de Energía</a:t>
          </a:r>
          <a:endParaRPr lang="es-MX" sz="1200" b="1" kern="1200" noProof="0" dirty="0">
            <a:solidFill>
              <a:schemeClr val="accent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02217" y="773810"/>
        <a:ext cx="657528" cy="6575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63164E3-C9D2-425A-8A81-14AE8D5D5636}" type="datetimeFigureOut">
              <a:rPr lang="es-MX" smtClean="0"/>
              <a:pPr/>
              <a:t>10/06/16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297180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829968"/>
            <a:ext cx="297180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79F0DFD-C8ED-4B2E-AACD-38C460EAED23}" type="slidenum">
              <a:rPr lang="es-MX" smtClean="0"/>
              <a:pPr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492653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2421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027" y="1"/>
            <a:ext cx="2972421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480792-0893-4DE8-B2AE-200855DEB7A9}" type="datetimeFigureOut">
              <a:rPr lang="es-MX" smtClean="0"/>
              <a:pPr/>
              <a:t>10/06/16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6421" y="4473576"/>
            <a:ext cx="5485158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1" y="8829676"/>
            <a:ext cx="2972421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027" y="8829676"/>
            <a:ext cx="2972421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2D1527-C325-4DCD-A7AE-9DE99D105FFC}" type="slidenum">
              <a:rPr lang="es-MX" smtClean="0"/>
              <a:pPr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2399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D1527-C325-4DCD-A7AE-9DE99D105FFC}" type="slidenum">
              <a:rPr lang="es-MX" smtClean="0"/>
              <a:pPr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64074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F6840-71CF-4232-AD49-F4A238F97625}" type="slidenum">
              <a:rPr lang="es-MX" smtClean="0"/>
              <a:pPr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069502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D1527-C325-4DCD-A7AE-9DE99D105FFC}" type="slidenum">
              <a:rPr lang="es-MX" smtClean="0"/>
              <a:pPr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7178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418" y="0"/>
            <a:ext cx="9284835" cy="690535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869995" y="2184645"/>
            <a:ext cx="3929064" cy="97493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18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869995" y="3602039"/>
            <a:ext cx="3929064" cy="13369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>
                    <a:lumMod val="65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B3456-EDE1-4F6B-AC60-70A6FD12315A}" type="datetime1">
              <a:rPr lang="es-MX" smtClean="0"/>
              <a:pPr/>
              <a:t>10/06/16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3D299-A3E6-478F-9474-8913281F6304}" type="slidenum">
              <a:rPr lang="es-MX" smtClean="0"/>
              <a:pPr/>
              <a:t>‹#›</a:t>
            </a:fld>
            <a:endParaRPr lang="es-MX"/>
          </a:p>
        </p:txBody>
      </p:sp>
      <p:sp>
        <p:nvSpPr>
          <p:cNvPr id="8" name="Rectángulo 7"/>
          <p:cNvSpPr/>
          <p:nvPr/>
        </p:nvSpPr>
        <p:spPr>
          <a:xfrm>
            <a:off x="4916941" y="3265715"/>
            <a:ext cx="4227059" cy="97972"/>
          </a:xfrm>
          <a:prstGeom prst="rect">
            <a:avLst/>
          </a:prstGeom>
          <a:solidFill>
            <a:srgbClr val="8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MX" sz="1350"/>
          </a:p>
        </p:txBody>
      </p:sp>
    </p:spTree>
    <p:extLst>
      <p:ext uri="{BB962C8B-B14F-4D97-AF65-F5344CB8AC3E}">
        <p14:creationId xmlns:p14="http://schemas.microsoft.com/office/powerpoint/2010/main" val="777799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980727"/>
            <a:ext cx="5486400" cy="36004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E0A59-6222-4DF3-9925-C1C4F4EDD089}" type="datetime1">
              <a:rPr lang="es-MX" smtClean="0"/>
              <a:pPr/>
              <a:t>10/06/16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3D299-A3E6-478F-9474-8913281F6304}" type="slidenum">
              <a:rPr lang="es-MX" smtClean="0"/>
              <a:pPr/>
              <a:t>‹#›</a:t>
            </a:fld>
            <a:endParaRPr lang="es-MX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57200" y="27384"/>
            <a:ext cx="6707088" cy="6825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s-MX" sz="2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54330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8A915-40ED-44AB-9E62-21B5DC8154E5}" type="datetime1">
              <a:rPr lang="es-MX" smtClean="0"/>
              <a:pPr/>
              <a:t>10/06/16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3D299-A3E6-478F-9474-8913281F6304}" type="slidenum">
              <a:rPr lang="es-MX" smtClean="0"/>
              <a:pPr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74657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836712"/>
            <a:ext cx="2057400" cy="528945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836712"/>
            <a:ext cx="6019800" cy="528945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1457F-95F2-4E46-A5B8-B96C77AE3FCC}" type="datetime1">
              <a:rPr lang="es-MX" smtClean="0"/>
              <a:pPr/>
              <a:t>10/06/16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3D299-A3E6-478F-9474-8913281F6304}" type="slidenum">
              <a:rPr lang="es-MX" smtClean="0"/>
              <a:pPr/>
              <a:t>‹#›</a:t>
            </a:fld>
            <a:endParaRPr lang="es-MX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57200" y="27384"/>
            <a:ext cx="6707088" cy="6825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s-MX" sz="2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45840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contenido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418" y="0"/>
            <a:ext cx="9284835" cy="6905353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860032" y="2571354"/>
            <a:ext cx="3960440" cy="872713"/>
          </a:xfr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860032" y="3645024"/>
            <a:ext cx="3744416" cy="648072"/>
          </a:xfrm>
        </p:spPr>
        <p:txBody>
          <a:bodyPr>
            <a:normAutofit/>
          </a:bodyPr>
          <a:lstStyle>
            <a:lvl1pPr marL="0" indent="0" algn="l">
              <a:buNone/>
              <a:defRPr sz="1400" b="1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392C6-65D6-48AA-8C23-020BCBE67D22}" type="datetime1">
              <a:rPr lang="es-MX" smtClean="0"/>
              <a:pPr/>
              <a:t>10/06/16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3D299-A3E6-478F-9474-8913281F6304}" type="slidenum">
              <a:rPr lang="es-MX" smtClean="0"/>
              <a:pPr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56922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27384"/>
            <a:ext cx="9180512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4624"/>
            <a:ext cx="6347048" cy="648072"/>
          </a:xfrm>
        </p:spPr>
        <p:txBody>
          <a:bodyPr>
            <a:noAutofit/>
          </a:bodyPr>
          <a:lstStyle>
            <a:lvl1pPr algn="l">
              <a:defRPr sz="24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37312"/>
            <a:ext cx="2133600" cy="365125"/>
          </a:xfrm>
        </p:spPr>
        <p:txBody>
          <a:bodyPr/>
          <a:lstStyle/>
          <a:p>
            <a:fld id="{6B1E321C-8A4C-4475-AE28-973A84D6247B}" type="datetime1">
              <a:rPr lang="es-MX" noProof="0" smtClean="0"/>
              <a:pPr/>
              <a:t>10/06/16</a:t>
            </a:fld>
            <a:endParaRPr lang="en-US" noProof="0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37312"/>
            <a:ext cx="2895600" cy="365125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37312"/>
            <a:ext cx="2133600" cy="365125"/>
          </a:xfrm>
        </p:spPr>
        <p:txBody>
          <a:bodyPr/>
          <a:lstStyle/>
          <a:p>
            <a:fld id="{4F73D299-A3E6-478F-9474-8913281F630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8" name="6 Grupo"/>
          <p:cNvGrpSpPr/>
          <p:nvPr userDrawn="1"/>
        </p:nvGrpSpPr>
        <p:grpSpPr>
          <a:xfrm>
            <a:off x="262750" y="222774"/>
            <a:ext cx="1627382" cy="802100"/>
            <a:chOff x="312930" y="116632"/>
            <a:chExt cx="1931954" cy="802100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930" y="869719"/>
              <a:ext cx="1931954" cy="49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8 Imagen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069" y="116632"/>
              <a:ext cx="1466850" cy="6762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46540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contenido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418" y="0"/>
            <a:ext cx="9284835" cy="6905353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97758" y="3579093"/>
            <a:ext cx="3922714" cy="1362075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897758" y="2570981"/>
            <a:ext cx="3888432" cy="83388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69268-4386-4EB7-A80E-2655B99D3B68}" type="datetime1">
              <a:rPr lang="es-MX" smtClean="0"/>
              <a:pPr/>
              <a:t>10/06/16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3D299-A3E6-478F-9474-8913281F6304}" type="slidenum">
              <a:rPr lang="es-MX" smtClean="0"/>
              <a:pPr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66816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947861"/>
            <a:ext cx="4038600" cy="507342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947861"/>
            <a:ext cx="4038600" cy="507342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0BBA8-24D3-4789-BFF9-22C2E5378F9E}" type="datetime1">
              <a:rPr lang="es-MX" smtClean="0"/>
              <a:pPr/>
              <a:t>10/06/16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3D299-A3E6-478F-9474-8913281F6304}" type="slidenum">
              <a:rPr lang="es-MX" smtClean="0"/>
              <a:pPr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50660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908720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28800"/>
            <a:ext cx="4040188" cy="4497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908720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628800"/>
            <a:ext cx="4041775" cy="4497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1D6ED-E4E2-492B-A61A-759FCB954A1D}" type="datetime1">
              <a:rPr lang="es-MX" smtClean="0"/>
              <a:pPr/>
              <a:t>10/06/16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3D299-A3E6-478F-9474-8913281F6304}" type="slidenum">
              <a:rPr lang="es-MX" smtClean="0"/>
              <a:pPr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49390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84"/>
            <a:ext cx="6707088" cy="68255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C0CEC-7DD0-486F-97E9-557271352A5A}" type="datetime1">
              <a:rPr lang="es-MX" smtClean="0"/>
              <a:pPr/>
              <a:t>10/06/16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3D299-A3E6-478F-9474-8913281F6304}" type="slidenum">
              <a:rPr lang="es-MX" smtClean="0"/>
              <a:pPr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27082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A40DF-2414-45A2-942C-392FF27040F7}" type="datetime1">
              <a:rPr lang="es-MX" smtClean="0"/>
              <a:pPr/>
              <a:t>10/06/16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3D299-A3E6-478F-9474-8913281F6304}" type="slidenum">
              <a:rPr lang="es-MX" smtClean="0"/>
              <a:pPr/>
              <a:t>‹#›</a:t>
            </a:fld>
            <a:endParaRPr lang="es-MX"/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57200" y="27384"/>
            <a:ext cx="6707088" cy="68255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56714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83671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836712"/>
            <a:ext cx="5111750" cy="5289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2060848"/>
            <a:ext cx="3008313" cy="40653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23067-6D57-43EE-92CE-9898C4BE3C80}" type="datetime1">
              <a:rPr lang="es-MX" smtClean="0"/>
              <a:pPr/>
              <a:t>10/06/16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3D299-A3E6-478F-9474-8913281F6304}" type="slidenum">
              <a:rPr lang="es-MX" smtClean="0"/>
              <a:pPr/>
              <a:t>‹#›</a:t>
            </a:fld>
            <a:endParaRPr lang="es-MX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57200" y="27384"/>
            <a:ext cx="6707088" cy="6825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s-MX" sz="2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38504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27384"/>
            <a:ext cx="9180512" cy="6858000"/>
          </a:xfrm>
          <a:prstGeom prst="rect">
            <a:avLst/>
          </a:prstGeom>
        </p:spPr>
      </p:pic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384"/>
            <a:ext cx="6851104" cy="6825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908720"/>
            <a:ext cx="8229600" cy="52174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MX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23222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40183-7664-4BF7-9EFB-2F7DE0C702F3}" type="datetime1">
              <a:rPr lang="es-MX" smtClean="0"/>
              <a:pPr/>
              <a:t>10/06/16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23222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99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400" b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4F73D299-A3E6-478F-9474-8913281F6304}" type="slidenum">
              <a:rPr lang="es-MX" smtClean="0"/>
              <a:pPr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19408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lang="es-MX" sz="2400" b="1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2.xml"/><Relationship Id="rId12" Type="http://schemas.microsoft.com/office/2007/relationships/diagramDrawing" Target="../diagrams/drawing2.xml"/><Relationship Id="rId13" Type="http://schemas.openxmlformats.org/officeDocument/2006/relationships/image" Target="../media/image10.tiff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1.xml"/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9.png"/><Relationship Id="rId8" Type="http://schemas.openxmlformats.org/officeDocument/2006/relationships/diagramData" Target="../diagrams/data2.xml"/><Relationship Id="rId9" Type="http://schemas.openxmlformats.org/officeDocument/2006/relationships/diagramLayout" Target="../diagrams/layout2.xml"/><Relationship Id="rId10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4" Type="http://schemas.openxmlformats.org/officeDocument/2006/relationships/image" Target="../media/image15.jpeg"/><Relationship Id="rId5" Type="http://schemas.openxmlformats.org/officeDocument/2006/relationships/image" Target="../media/image16.w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jpeg"/><Relationship Id="rId5" Type="http://schemas.openxmlformats.org/officeDocument/2006/relationships/image" Target="../media/image20.png"/><Relationship Id="rId6" Type="http://schemas.openxmlformats.org/officeDocument/2006/relationships/image" Target="../media/image21.jpeg"/><Relationship Id="rId7" Type="http://schemas.openxmlformats.org/officeDocument/2006/relationships/image" Target="../media/image22.jpeg"/><Relationship Id="rId8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8" Type="http://schemas.openxmlformats.org/officeDocument/2006/relationships/image" Target="../media/image28.png"/><Relationship Id="rId9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tiff"/><Relationship Id="rId3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4491492" y="2479764"/>
            <a:ext cx="3960440" cy="872713"/>
          </a:xfrm>
        </p:spPr>
        <p:txBody>
          <a:bodyPr>
            <a:noAutofit/>
          </a:bodyPr>
          <a:lstStyle/>
          <a:p>
            <a:pPr algn="ctr"/>
            <a:r>
              <a:rPr lang="es-MX" sz="2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Programa de Energía Renovable</a:t>
            </a:r>
            <a:endParaRPr lang="es-MX" sz="28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>
          <a:xfrm>
            <a:off x="7371644" y="6491111"/>
            <a:ext cx="1636889" cy="366889"/>
          </a:xfrm>
        </p:spPr>
        <p:txBody>
          <a:bodyPr>
            <a:normAutofit fontScale="85000" lnSpcReduction="10000"/>
          </a:bodyPr>
          <a:lstStyle/>
          <a:p>
            <a:r>
              <a:rPr lang="es-MX" dirty="0" smtClean="0"/>
              <a:t>Septiembre de 2014</a:t>
            </a: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4211" y="5320578"/>
            <a:ext cx="4514850" cy="1038225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4215283" y="3674808"/>
            <a:ext cx="414850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Scaling Up Private Sector Investments to Address Climate Change: Catalytic Role of National Development Banks</a:t>
            </a:r>
            <a:endParaRPr lang="es-MX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367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93306" y="2998793"/>
            <a:ext cx="206212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MX" sz="135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TIPO DE PROYECTOS</a:t>
            </a:r>
            <a:endParaRPr lang="es-MX" sz="135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14" name="13 Rectángulo"/>
          <p:cNvSpPr>
            <a:spLocks noChangeArrowheads="1"/>
          </p:cNvSpPr>
          <p:nvPr/>
        </p:nvSpPr>
        <p:spPr bwMode="auto">
          <a:xfrm>
            <a:off x="5579057" y="2998793"/>
            <a:ext cx="2473754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MX" sz="135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CRITERIOS DE SELECCIÓN</a:t>
            </a:r>
            <a:endParaRPr lang="es-MX" sz="135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9" name="8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9542993"/>
              </p:ext>
            </p:extLst>
          </p:nvPr>
        </p:nvGraphicFramePr>
        <p:xfrm>
          <a:off x="4524604" y="3298875"/>
          <a:ext cx="4042919" cy="3192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Proyectos Sustentables.</a:t>
            </a:r>
            <a:endParaRPr lang="es-MX" sz="135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5767" y="6596376"/>
            <a:ext cx="1277539" cy="238045"/>
          </a:xfrm>
          <a:prstGeom prst="rect">
            <a:avLst/>
          </a:prstGeom>
        </p:spPr>
      </p:pic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2474595571"/>
              </p:ext>
            </p:extLst>
          </p:nvPr>
        </p:nvGraphicFramePr>
        <p:xfrm>
          <a:off x="158045" y="2689447"/>
          <a:ext cx="4504267" cy="41449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3D299-A3E6-478F-9474-8913281F6304}" type="slidenum">
              <a:rPr lang="es-MX" smtClean="0"/>
              <a:pPr/>
              <a:t>2</a:t>
            </a:fld>
            <a:endParaRPr lang="es-MX" dirty="0"/>
          </a:p>
        </p:txBody>
      </p:sp>
      <p:sp>
        <p:nvSpPr>
          <p:cNvPr id="6" name="Rectángulo 5"/>
          <p:cNvSpPr/>
          <p:nvPr/>
        </p:nvSpPr>
        <p:spPr>
          <a:xfrm>
            <a:off x="366889" y="860645"/>
            <a:ext cx="831991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6675" algn="just">
              <a:spcAft>
                <a:spcPts val="1200"/>
              </a:spcAft>
              <a:buClr>
                <a:schemeClr val="accent5">
                  <a:lumMod val="50000"/>
                </a:schemeClr>
              </a:buClr>
              <a:buSzPct val="115000"/>
              <a:defRPr/>
            </a:pPr>
            <a:r>
              <a:rPr lang="es-MX" sz="1600" b="1" dirty="0" smtClean="0">
                <a:solidFill>
                  <a:srgbClr val="0070C0"/>
                </a:solidFill>
                <a:latin typeface="Arial" pitchFamily="34" charset="0"/>
              </a:rPr>
              <a:t>Líneas Estratégicas.</a:t>
            </a:r>
          </a:p>
          <a:p>
            <a:pPr marL="361950" indent="-295275" algn="just">
              <a:spcAft>
                <a:spcPts val="600"/>
              </a:spcAft>
              <a:buClr>
                <a:schemeClr val="accent5">
                  <a:lumMod val="50000"/>
                </a:schemeClr>
              </a:buClr>
              <a:buSzPct val="90000"/>
              <a:buBlip>
                <a:blip r:embed="rId13"/>
              </a:buBlip>
              <a:defRPr/>
            </a:pPr>
            <a:r>
              <a:rPr lang="es-MX" sz="1400" dirty="0" smtClean="0">
                <a:solidFill>
                  <a:srgbClr val="FF0000"/>
                </a:solidFill>
                <a:latin typeface="Arial" pitchFamily="34" charset="0"/>
              </a:rPr>
              <a:t>Fomentar </a:t>
            </a:r>
            <a:r>
              <a:rPr lang="es-MX" sz="1400" dirty="0" smtClean="0">
                <a:solidFill>
                  <a:schemeClr val="accent2"/>
                </a:solidFill>
                <a:latin typeface="Arial" pitchFamily="34" charset="0"/>
              </a:rPr>
              <a:t>y </a:t>
            </a:r>
            <a:r>
              <a:rPr lang="es-MX" sz="1400" dirty="0" smtClean="0">
                <a:solidFill>
                  <a:srgbClr val="FF0000"/>
                </a:solidFill>
                <a:latin typeface="Arial" pitchFamily="34" charset="0"/>
              </a:rPr>
              <a:t>apoyar</a:t>
            </a:r>
            <a:r>
              <a:rPr lang="es-MX" sz="1400" dirty="0" smtClean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es-MX" sz="1400" dirty="0" smtClean="0">
                <a:solidFill>
                  <a:schemeClr val="accent2"/>
                </a:solidFill>
                <a:latin typeface="Arial" pitchFamily="34" charset="0"/>
              </a:rPr>
              <a:t>el desarrollo de Proyectos de Energía de Fuentes Renovables y Bajos en Carbono en México, de alto impacto en la reducción de emisiones de CO</a:t>
            </a:r>
            <a:r>
              <a:rPr lang="es-MX" sz="1600" baseline="-25000" dirty="0" smtClean="0">
                <a:solidFill>
                  <a:schemeClr val="accent2"/>
                </a:solidFill>
                <a:latin typeface="Arial" pitchFamily="34" charset="0"/>
              </a:rPr>
              <a:t>2</a:t>
            </a:r>
            <a:r>
              <a:rPr lang="es-MX" sz="1400" dirty="0" smtClean="0">
                <a:solidFill>
                  <a:schemeClr val="accent2"/>
                </a:solidFill>
                <a:latin typeface="Arial" pitchFamily="34" charset="0"/>
              </a:rPr>
              <a:t>.</a:t>
            </a:r>
          </a:p>
          <a:p>
            <a:pPr marL="361950" indent="-295275" algn="just">
              <a:spcAft>
                <a:spcPts val="600"/>
              </a:spcAft>
              <a:buClr>
                <a:schemeClr val="accent5">
                  <a:lumMod val="50000"/>
                </a:schemeClr>
              </a:buClr>
              <a:buSzPct val="90000"/>
              <a:buBlip>
                <a:blip r:embed="rId13"/>
              </a:buBlip>
              <a:defRPr/>
            </a:pPr>
            <a:r>
              <a:rPr lang="es-MX" sz="1400" dirty="0" smtClean="0">
                <a:solidFill>
                  <a:schemeClr val="accent2"/>
                </a:solidFill>
                <a:latin typeface="Arial" pitchFamily="34" charset="0"/>
              </a:rPr>
              <a:t>Diseñar e implementar esquemas </a:t>
            </a:r>
            <a:r>
              <a:rPr lang="es-MX" sz="1400" dirty="0" smtClean="0">
                <a:solidFill>
                  <a:srgbClr val="FF0000"/>
                </a:solidFill>
                <a:latin typeface="Arial" pitchFamily="34" charset="0"/>
              </a:rPr>
              <a:t>de financiamiento a largo plazo </a:t>
            </a:r>
            <a:r>
              <a:rPr lang="es-MX" sz="1400" dirty="0" smtClean="0">
                <a:solidFill>
                  <a:schemeClr val="accent2"/>
                </a:solidFill>
                <a:latin typeface="Arial" pitchFamily="34" charset="0"/>
              </a:rPr>
              <a:t>para Proyectos Sustentables</a:t>
            </a:r>
            <a:r>
              <a:rPr lang="es-MX" sz="1400" dirty="0" smtClean="0">
                <a:solidFill>
                  <a:srgbClr val="C00000"/>
                </a:solidFill>
                <a:latin typeface="Arial" pitchFamily="34" charset="0"/>
              </a:rPr>
              <a:t>.</a:t>
            </a:r>
          </a:p>
          <a:p>
            <a:pPr marL="361950" indent="-295275" algn="just">
              <a:spcAft>
                <a:spcPts val="600"/>
              </a:spcAft>
              <a:buClr>
                <a:schemeClr val="accent5">
                  <a:lumMod val="50000"/>
                </a:schemeClr>
              </a:buClr>
              <a:buSzPct val="90000"/>
              <a:buBlip>
                <a:blip r:embed="rId13"/>
              </a:buBlip>
              <a:defRPr/>
            </a:pPr>
            <a:r>
              <a:rPr lang="es-MX" sz="1400" dirty="0" smtClean="0">
                <a:solidFill>
                  <a:schemeClr val="accent2"/>
                </a:solidFill>
                <a:latin typeface="Arial" pitchFamily="34" charset="0"/>
              </a:rPr>
              <a:t>Hacer </a:t>
            </a:r>
            <a:r>
              <a:rPr lang="es-MX" sz="1400" dirty="0" smtClean="0">
                <a:solidFill>
                  <a:srgbClr val="FF0000"/>
                </a:solidFill>
                <a:latin typeface="Arial" pitchFamily="34" charset="0"/>
              </a:rPr>
              <a:t>un uso eficiente de las fuentes domésticas de fondos</a:t>
            </a:r>
            <a:r>
              <a:rPr lang="es-MX" sz="1400" dirty="0" smtClean="0">
                <a:solidFill>
                  <a:schemeClr val="accent2"/>
                </a:solidFill>
                <a:latin typeface="Arial" pitchFamily="34" charset="0"/>
              </a:rPr>
              <a:t>, tanto privadas como públicas, así como </a:t>
            </a:r>
            <a:r>
              <a:rPr lang="es-MX" sz="1400" dirty="0" smtClean="0">
                <a:solidFill>
                  <a:srgbClr val="FF0000"/>
                </a:solidFill>
                <a:latin typeface="Arial" pitchFamily="34" charset="0"/>
              </a:rPr>
              <a:t>apalancar recursos </a:t>
            </a:r>
            <a:r>
              <a:rPr lang="es-MX" sz="1400" dirty="0" smtClean="0">
                <a:solidFill>
                  <a:schemeClr val="accent2"/>
                </a:solidFill>
                <a:latin typeface="Arial" pitchFamily="34" charset="0"/>
              </a:rPr>
              <a:t>de Instituciones Bilaterales y Multilaterales para financiar Proyectos Sustentables en México.</a:t>
            </a:r>
          </a:p>
        </p:txBody>
      </p:sp>
    </p:spTree>
    <p:extLst>
      <p:ext uri="{BB962C8B-B14F-4D97-AF65-F5344CB8AC3E}">
        <p14:creationId xmlns:p14="http://schemas.microsoft.com/office/powerpoint/2010/main" val="2956064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719965" y="2957341"/>
            <a:ext cx="2842361" cy="3031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FF0000"/>
              </a:buClr>
              <a:buSzPct val="125000"/>
              <a:buBlip>
                <a:blip r:embed="rId2"/>
              </a:buBlip>
            </a:pPr>
            <a:r>
              <a:rPr lang="es-MX" sz="1600" dirty="0" smtClean="0">
                <a:cs typeface="Arial" pitchFamily="34" charset="0"/>
              </a:rPr>
              <a:t>Atención al </a:t>
            </a:r>
            <a:r>
              <a:rPr lang="es-MX" sz="1600" dirty="0" smtClean="0">
                <a:solidFill>
                  <a:srgbClr val="FF0000"/>
                </a:solidFill>
                <a:cs typeface="Arial" pitchFamily="34" charset="0"/>
              </a:rPr>
              <a:t>mercado masivo.</a:t>
            </a:r>
          </a:p>
          <a:p>
            <a:pPr marL="285750" indent="-285750">
              <a:spcAft>
                <a:spcPts val="600"/>
              </a:spcAft>
              <a:buClr>
                <a:srgbClr val="FF0000"/>
              </a:buClr>
              <a:buSzPct val="125000"/>
              <a:buBlip>
                <a:blip r:embed="rId2"/>
              </a:buBlip>
            </a:pPr>
            <a:r>
              <a:rPr lang="es-MX" sz="1600" dirty="0" smtClean="0">
                <a:cs typeface="Arial" pitchFamily="34" charset="0"/>
              </a:rPr>
              <a:t>Enfocado en </a:t>
            </a:r>
            <a:r>
              <a:rPr lang="es-MX" sz="1600" dirty="0" smtClean="0">
                <a:solidFill>
                  <a:srgbClr val="FF0000"/>
                </a:solidFill>
                <a:cs typeface="Arial" pitchFamily="34" charset="0"/>
              </a:rPr>
              <a:t>Pymes</a:t>
            </a:r>
            <a:r>
              <a:rPr lang="es-MX" sz="1600" dirty="0" smtClean="0">
                <a:cs typeface="Arial" pitchFamily="34" charset="0"/>
              </a:rPr>
              <a:t> e individuos.</a:t>
            </a:r>
          </a:p>
          <a:p>
            <a:pPr marL="285750" indent="-285750">
              <a:spcAft>
                <a:spcPts val="600"/>
              </a:spcAft>
              <a:buClr>
                <a:srgbClr val="FF0000"/>
              </a:buClr>
              <a:buSzPct val="125000"/>
              <a:buBlip>
                <a:blip r:embed="rId2"/>
              </a:buBlip>
            </a:pPr>
            <a:r>
              <a:rPr lang="es-MX" sz="1600" dirty="0" smtClean="0">
                <a:cs typeface="Arial" pitchFamily="34" charset="0"/>
              </a:rPr>
              <a:t>Productos </a:t>
            </a:r>
            <a:r>
              <a:rPr lang="es-MX" sz="1600" dirty="0" smtClean="0">
                <a:solidFill>
                  <a:srgbClr val="FF0000"/>
                </a:solidFill>
                <a:cs typeface="Arial" pitchFamily="34" charset="0"/>
              </a:rPr>
              <a:t>estandarizados</a:t>
            </a:r>
            <a:r>
              <a:rPr lang="es-MX" sz="1600" dirty="0" smtClean="0">
                <a:solidFill>
                  <a:srgbClr val="C00000"/>
                </a:solidFill>
                <a:cs typeface="Arial" pitchFamily="34" charset="0"/>
              </a:rPr>
              <a:t> </a:t>
            </a:r>
            <a:r>
              <a:rPr lang="es-MX" sz="1600" dirty="0" smtClean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s-MX" sz="1600" dirty="0" smtClean="0">
                <a:cs typeface="Arial" pitchFamily="34" charset="0"/>
              </a:rPr>
              <a:t>por programa.</a:t>
            </a:r>
          </a:p>
          <a:p>
            <a:pPr marL="285750" indent="-285750">
              <a:spcAft>
                <a:spcPts val="600"/>
              </a:spcAft>
              <a:buClr>
                <a:srgbClr val="FF0000"/>
              </a:buClr>
              <a:buSzPct val="125000"/>
              <a:buBlip>
                <a:blip r:embed="rId2"/>
              </a:buBlip>
            </a:pPr>
            <a:r>
              <a:rPr lang="es-MX" sz="1600" dirty="0" smtClean="0">
                <a:cs typeface="Arial" pitchFamily="34" charset="0"/>
              </a:rPr>
              <a:t> </a:t>
            </a:r>
            <a:r>
              <a:rPr lang="es-MX" sz="1600" dirty="0">
                <a:cs typeface="Arial" pitchFamily="34" charset="0"/>
              </a:rPr>
              <a:t>L</a:t>
            </a:r>
            <a:r>
              <a:rPr lang="es-MX" sz="1600" dirty="0" smtClean="0">
                <a:cs typeface="Arial" pitchFamily="34" charset="0"/>
              </a:rPr>
              <a:t>os intermediarios de la Red Nafin pueden  acceder a toda la </a:t>
            </a:r>
            <a:r>
              <a:rPr lang="es-MX" sz="1600" dirty="0" smtClean="0">
                <a:solidFill>
                  <a:srgbClr val="FF0000"/>
                </a:solidFill>
                <a:cs typeface="Arial" pitchFamily="34" charset="0"/>
              </a:rPr>
              <a:t>oferta Nafin para pequeños negocios.</a:t>
            </a:r>
            <a:endParaRPr lang="es-MX" sz="16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5799967" y="2570384"/>
            <a:ext cx="2565100" cy="2839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spAutoFit/>
          </a:bodyPr>
          <a:lstStyle/>
          <a:p>
            <a:pPr marL="285750" indent="-285750" defTabSz="685800" eaLnBrk="0" fontAlgn="base" hangingPunct="0">
              <a:spcAft>
                <a:spcPts val="1200"/>
              </a:spcAft>
              <a:buClr>
                <a:srgbClr val="FF0000"/>
              </a:buClr>
              <a:buSzPct val="125000"/>
              <a:buBlip>
                <a:blip r:embed="rId2"/>
              </a:buBlip>
            </a:pPr>
            <a:r>
              <a:rPr lang="es-MX" sz="1600" dirty="0" smtClean="0">
                <a:solidFill>
                  <a:srgbClr val="000000"/>
                </a:solidFill>
                <a:ea typeface="Times New Roman" panose="02020603050405020304" pitchFamily="18" charset="0"/>
                <a:cs typeface="Arial" pitchFamily="34" charset="0"/>
              </a:rPr>
              <a:t>Enfocado a </a:t>
            </a:r>
            <a:r>
              <a:rPr lang="es-MX" sz="1600" dirty="0" smtClean="0">
                <a:solidFill>
                  <a:srgbClr val="FF0000"/>
                </a:solidFill>
                <a:ea typeface="Times New Roman" panose="02020603050405020304" pitchFamily="18" charset="0"/>
                <a:cs typeface="Arial" pitchFamily="34" charset="0"/>
              </a:rPr>
              <a:t>Proyectos</a:t>
            </a:r>
            <a:r>
              <a:rPr lang="es-MX" sz="1600" dirty="0" smtClean="0">
                <a:solidFill>
                  <a:srgbClr val="C00000"/>
                </a:solidFill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s-MX" sz="1600" dirty="0" smtClean="0">
                <a:solidFill>
                  <a:srgbClr val="FF0000"/>
                </a:solidFill>
                <a:ea typeface="Times New Roman" panose="02020603050405020304" pitchFamily="18" charset="0"/>
                <a:cs typeface="Arial" pitchFamily="34" charset="0"/>
              </a:rPr>
              <a:t>de gran escala </a:t>
            </a:r>
            <a:r>
              <a:rPr lang="es-MX" sz="1600" dirty="0" smtClean="0">
                <a:solidFill>
                  <a:srgbClr val="000000"/>
                </a:solidFill>
                <a:ea typeface="Times New Roman" panose="02020603050405020304" pitchFamily="18" charset="0"/>
                <a:cs typeface="Arial" pitchFamily="34" charset="0"/>
              </a:rPr>
              <a:t>(mayores a 30 millones de dólares).</a:t>
            </a:r>
            <a:endParaRPr lang="es-MX" sz="1600" dirty="0" smtClean="0">
              <a:cs typeface="Arial" pitchFamily="34" charset="0"/>
            </a:endParaRPr>
          </a:p>
          <a:p>
            <a:pPr marL="285750" indent="-285750" defTabSz="685800" eaLnBrk="0" fontAlgn="base" hangingPunct="0">
              <a:spcAft>
                <a:spcPts val="1200"/>
              </a:spcAft>
              <a:buClr>
                <a:srgbClr val="FF0000"/>
              </a:buClr>
              <a:buSzPct val="125000"/>
              <a:buBlip>
                <a:blip r:embed="rId2"/>
              </a:buBlip>
            </a:pPr>
            <a:r>
              <a:rPr lang="es-MX" sz="1600" dirty="0" smtClean="0">
                <a:solidFill>
                  <a:srgbClr val="000000"/>
                </a:solidFill>
                <a:ea typeface="Times New Roman" panose="02020603050405020304" pitchFamily="18" charset="0"/>
                <a:cs typeface="Arial" pitchFamily="34" charset="0"/>
              </a:rPr>
              <a:t>Estructuración </a:t>
            </a:r>
            <a:r>
              <a:rPr lang="es-MX" sz="1600" dirty="0" smtClean="0">
                <a:solidFill>
                  <a:srgbClr val="FF0000"/>
                </a:solidFill>
                <a:ea typeface="Times New Roman" panose="02020603050405020304" pitchFamily="18" charset="0"/>
                <a:cs typeface="Arial" pitchFamily="34" charset="0"/>
              </a:rPr>
              <a:t>caso por caso.</a:t>
            </a:r>
            <a:endParaRPr lang="es-MX" sz="1600" dirty="0" smtClean="0">
              <a:solidFill>
                <a:srgbClr val="FF0000"/>
              </a:solidFill>
              <a:cs typeface="Arial" pitchFamily="34" charset="0"/>
            </a:endParaRPr>
          </a:p>
          <a:p>
            <a:pPr marL="285750" indent="-285750" defTabSz="685800" eaLnBrk="0" fontAlgn="base" hangingPunct="0">
              <a:spcAft>
                <a:spcPts val="1200"/>
              </a:spcAft>
              <a:buClr>
                <a:srgbClr val="FF0000"/>
              </a:buClr>
              <a:buSzPct val="125000"/>
              <a:buBlip>
                <a:blip r:embed="rId2"/>
              </a:buBlip>
            </a:pPr>
            <a:r>
              <a:rPr lang="es-MX" sz="1600" dirty="0" smtClean="0">
                <a:solidFill>
                  <a:srgbClr val="FF0000"/>
                </a:solidFill>
                <a:ea typeface="Times New Roman" panose="02020603050405020304" pitchFamily="18" charset="0"/>
                <a:cs typeface="Arial" pitchFamily="34" charset="0"/>
              </a:rPr>
              <a:t>Alianzas </a:t>
            </a:r>
            <a:r>
              <a:rPr lang="es-MX" sz="1600" dirty="0" smtClean="0">
                <a:solidFill>
                  <a:srgbClr val="000000"/>
                </a:solidFill>
                <a:ea typeface="Times New Roman" panose="02020603050405020304" pitchFamily="18" charset="0"/>
                <a:cs typeface="Arial" pitchFamily="34" charset="0"/>
              </a:rPr>
              <a:t>con bancos comerciales y agencias internacionales </a:t>
            </a:r>
            <a:r>
              <a:rPr lang="es-MX" sz="1600" dirty="0" smtClean="0">
                <a:solidFill>
                  <a:srgbClr val="FF0000"/>
                </a:solidFill>
                <a:ea typeface="Times New Roman" panose="02020603050405020304" pitchFamily="18" charset="0"/>
                <a:cs typeface="Arial" pitchFamily="34" charset="0"/>
              </a:rPr>
              <a:t>(Club </a:t>
            </a:r>
            <a:r>
              <a:rPr lang="es-MX" sz="1600" dirty="0" err="1" smtClean="0">
                <a:solidFill>
                  <a:srgbClr val="FF0000"/>
                </a:solidFill>
                <a:ea typeface="Times New Roman" panose="02020603050405020304" pitchFamily="18" charset="0"/>
                <a:cs typeface="Arial" pitchFamily="34" charset="0"/>
              </a:rPr>
              <a:t>Deal</a:t>
            </a:r>
            <a:r>
              <a:rPr lang="es-MX" sz="1600" dirty="0" smtClean="0">
                <a:solidFill>
                  <a:srgbClr val="FF0000"/>
                </a:solidFill>
                <a:ea typeface="Times New Roman" panose="02020603050405020304" pitchFamily="18" charset="0"/>
                <a:cs typeface="Arial" pitchFamily="34" charset="0"/>
              </a:rPr>
              <a:t> y Sindicaciones)</a:t>
            </a:r>
            <a:r>
              <a:rPr lang="es-MX" sz="1600" dirty="0" smtClean="0">
                <a:solidFill>
                  <a:srgbClr val="000000"/>
                </a:solidFill>
                <a:ea typeface="Times New Roman" panose="02020603050405020304" pitchFamily="18" charset="0"/>
                <a:cs typeface="Arial" pitchFamily="34" charset="0"/>
              </a:rPr>
              <a:t>.</a:t>
            </a:r>
            <a:endParaRPr lang="es-MX" sz="1600" dirty="0">
              <a:cs typeface="Arial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983913" y="1591285"/>
            <a:ext cx="2250937" cy="30610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lnSpc>
                <a:spcPct val="107000"/>
              </a:lnSpc>
            </a:pPr>
            <a:r>
              <a:rPr lang="es-MX" sz="1400" b="1" dirty="0" smtClean="0">
                <a:solidFill>
                  <a:schemeClr val="accent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PROGRAMAS MASIVOS</a:t>
            </a:r>
            <a:endParaRPr lang="es-MX" sz="1400" dirty="0">
              <a:solidFill>
                <a:schemeClr val="accent2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5679951" y="1574549"/>
            <a:ext cx="3077446" cy="32284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lnSpc>
                <a:spcPct val="107000"/>
              </a:lnSpc>
            </a:pPr>
            <a:r>
              <a:rPr lang="es-MX" sz="1400" b="1" dirty="0" smtClean="0">
                <a:solidFill>
                  <a:schemeClr val="accent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FINANCIAMIENTO A PROYECTOS</a:t>
            </a:r>
            <a:endParaRPr lang="es-MX" sz="1400" b="1" dirty="0">
              <a:solidFill>
                <a:schemeClr val="accent2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Apoyo a la Sustentabilidad.</a:t>
            </a:r>
            <a:endParaRPr lang="es-MX" dirty="0"/>
          </a:p>
        </p:txBody>
      </p:sp>
      <p:grpSp>
        <p:nvGrpSpPr>
          <p:cNvPr id="6" name="Grupo 5"/>
          <p:cNvGrpSpPr/>
          <p:nvPr/>
        </p:nvGrpSpPr>
        <p:grpSpPr>
          <a:xfrm>
            <a:off x="3700530" y="2957341"/>
            <a:ext cx="1893498" cy="1906770"/>
            <a:chOff x="3371827" y="2089480"/>
            <a:chExt cx="1893498" cy="190677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1827" y="2089480"/>
              <a:ext cx="1893498" cy="19067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8235" y="2549752"/>
              <a:ext cx="1170400" cy="493113"/>
            </a:xfrm>
            <a:prstGeom prst="rect">
              <a:avLst/>
            </a:prstGeom>
          </p:spPr>
        </p:pic>
      </p:grp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3D299-A3E6-478F-9474-8913281F6304}" type="slidenum">
              <a:rPr lang="es-MX" smtClean="0"/>
              <a:pPr/>
              <a:t>3</a:t>
            </a:fld>
            <a:endParaRPr lang="es-MX"/>
          </a:p>
        </p:txBody>
      </p:sp>
      <p:sp>
        <p:nvSpPr>
          <p:cNvPr id="10" name="CuadroTexto 9"/>
          <p:cNvSpPr txBox="1"/>
          <p:nvPr/>
        </p:nvSpPr>
        <p:spPr>
          <a:xfrm>
            <a:off x="719966" y="2177057"/>
            <a:ext cx="27090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smtClean="0"/>
              <a:t>A través de los Intermediarios Financieros de la Red Nafin</a:t>
            </a:r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val="2978000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ítulo 2"/>
          <p:cNvSpPr>
            <a:spLocks noGrp="1"/>
          </p:cNvSpPr>
          <p:nvPr>
            <p:ph type="title"/>
          </p:nvPr>
        </p:nvSpPr>
        <p:spPr>
          <a:xfrm>
            <a:off x="457200" y="27384"/>
            <a:ext cx="6707088" cy="682552"/>
          </a:xfrm>
        </p:spPr>
        <p:txBody>
          <a:bodyPr/>
          <a:lstStyle/>
          <a:p>
            <a:r>
              <a:rPr lang="es-MX" dirty="0" smtClean="0"/>
              <a:t>Programa de Energías Renovables.</a:t>
            </a:r>
            <a:endParaRPr lang="es-MX" dirty="0"/>
          </a:p>
        </p:txBody>
      </p:sp>
      <p:sp>
        <p:nvSpPr>
          <p:cNvPr id="42" name="60 CuadroTexto"/>
          <p:cNvSpPr txBox="1">
            <a:spLocks noChangeArrowheads="1"/>
          </p:cNvSpPr>
          <p:nvPr/>
        </p:nvSpPr>
        <p:spPr bwMode="auto">
          <a:xfrm>
            <a:off x="479778" y="1076644"/>
            <a:ext cx="7819968" cy="5370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  <a:buClr>
                <a:schemeClr val="accent5">
                  <a:lumMod val="50000"/>
                </a:schemeClr>
              </a:buClr>
              <a:buNone/>
            </a:pPr>
            <a:r>
              <a:rPr lang="es-MX" sz="1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Nafin ha establecido una oferta crediticia para Proyectos Sustentables, incluyendo:</a:t>
            </a:r>
          </a:p>
          <a:p>
            <a:pPr marL="361950" indent="-271463" algn="just">
              <a:spcBef>
                <a:spcPts val="0"/>
              </a:spcBef>
              <a:spcAft>
                <a:spcPts val="600"/>
              </a:spcAft>
              <a:buClr>
                <a:schemeClr val="accent5">
                  <a:lumMod val="50000"/>
                </a:schemeClr>
              </a:buClr>
              <a:buSzPct val="85000"/>
              <a:buBlip>
                <a:blip r:embed="rId3"/>
              </a:buBlip>
            </a:pPr>
            <a:r>
              <a:rPr lang="es-MX" sz="1600" dirty="0" smtClean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Deuda de Largo Plazo </a:t>
            </a:r>
            <a:r>
              <a:rPr lang="es-MX" sz="1600" dirty="0" smtClean="0">
                <a:solidFill>
                  <a:schemeClr val="accent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para el desarrollo, construcción y equipamiento del proyecto.</a:t>
            </a:r>
          </a:p>
          <a:p>
            <a:pPr marL="361950" indent="-271463" algn="just">
              <a:spcBef>
                <a:spcPts val="0"/>
              </a:spcBef>
              <a:spcAft>
                <a:spcPts val="600"/>
              </a:spcAft>
              <a:buClr>
                <a:schemeClr val="accent5">
                  <a:lumMod val="50000"/>
                </a:schemeClr>
              </a:buClr>
              <a:buSzPct val="85000"/>
              <a:buBlip>
                <a:blip r:embed="rId3"/>
              </a:buBlip>
            </a:pPr>
            <a:r>
              <a:rPr lang="es-MX" sz="1600" dirty="0" smtClean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Deuda de Corto Plazo </a:t>
            </a:r>
            <a:r>
              <a:rPr lang="es-MX" sz="1600" dirty="0" smtClean="0">
                <a:solidFill>
                  <a:schemeClr val="accent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para financiar el IVA de la construcción.</a:t>
            </a:r>
          </a:p>
          <a:p>
            <a:pPr marL="361950" indent="-271463" algn="just">
              <a:spcBef>
                <a:spcPts val="0"/>
              </a:spcBef>
              <a:spcAft>
                <a:spcPts val="600"/>
              </a:spcAft>
              <a:buClr>
                <a:schemeClr val="accent5">
                  <a:lumMod val="50000"/>
                </a:schemeClr>
              </a:buClr>
              <a:buSzPct val="85000"/>
              <a:buBlip>
                <a:blip r:embed="rId3"/>
              </a:buBlip>
            </a:pPr>
            <a:r>
              <a:rPr lang="es-MX" sz="1600" dirty="0" smtClean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Línea de Crédito Contingente</a:t>
            </a:r>
            <a:r>
              <a:rPr lang="es-MX" sz="1600" dirty="0" smtClean="0">
                <a:solidFill>
                  <a:schemeClr val="accent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para cubrir faltantes en el flujo para el pago del servicio de la deuda.</a:t>
            </a:r>
          </a:p>
          <a:p>
            <a:pPr marL="361950" indent="-271463" algn="just">
              <a:spcBef>
                <a:spcPts val="0"/>
              </a:spcBef>
              <a:spcAft>
                <a:spcPts val="600"/>
              </a:spcAft>
              <a:buClr>
                <a:schemeClr val="accent5">
                  <a:lumMod val="50000"/>
                </a:schemeClr>
              </a:buClr>
              <a:buSzPct val="85000"/>
              <a:buBlip>
                <a:blip r:embed="rId3"/>
              </a:buBlip>
            </a:pPr>
            <a:r>
              <a:rPr lang="es-MX" sz="1600" dirty="0" smtClean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Garantía Parcial de Crédito </a:t>
            </a:r>
            <a:r>
              <a:rPr lang="es-MX" sz="1600" dirty="0" smtClean="0">
                <a:solidFill>
                  <a:schemeClr val="accent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para proyectos sustentables de menor escala (a través de los intermediarios financieros de la Red de Nafin).</a:t>
            </a:r>
          </a:p>
          <a:p>
            <a:pPr marL="361950" indent="-271463" algn="just">
              <a:spcBef>
                <a:spcPts val="0"/>
              </a:spcBef>
              <a:spcAft>
                <a:spcPts val="600"/>
              </a:spcAft>
              <a:buClr>
                <a:schemeClr val="accent5">
                  <a:lumMod val="50000"/>
                </a:schemeClr>
              </a:buClr>
              <a:buSzPct val="85000"/>
              <a:buBlip>
                <a:blip r:embed="rId3"/>
              </a:buBlip>
            </a:pPr>
            <a:r>
              <a:rPr lang="es-MX" sz="1600" dirty="0" smtClean="0">
                <a:solidFill>
                  <a:schemeClr val="accent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Financiamiento en pesos a </a:t>
            </a:r>
            <a:r>
              <a:rPr lang="es-MX" sz="1600" dirty="0" smtClean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bancos extranjeros,</a:t>
            </a:r>
            <a:r>
              <a:rPr lang="es-MX" sz="1600" dirty="0" smtClean="0">
                <a:solidFill>
                  <a:schemeClr val="accent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para fondear su participación en proyectos mexicanos.</a:t>
            </a:r>
          </a:p>
          <a:p>
            <a:pPr marL="361950" indent="-271463" algn="just">
              <a:spcBef>
                <a:spcPts val="0"/>
              </a:spcBef>
              <a:spcAft>
                <a:spcPts val="600"/>
              </a:spcAft>
              <a:buClr>
                <a:schemeClr val="accent5">
                  <a:lumMod val="50000"/>
                </a:schemeClr>
              </a:buClr>
              <a:buSzPct val="85000"/>
              <a:buBlip>
                <a:blip r:embed="rId3"/>
              </a:buBlip>
            </a:pPr>
            <a:r>
              <a:rPr lang="es-MX" sz="1600" dirty="0" smtClean="0">
                <a:solidFill>
                  <a:schemeClr val="accent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Financiamiento “</a:t>
            </a:r>
            <a:r>
              <a:rPr lang="es-MX" sz="1600" dirty="0" smtClean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 la medida</a:t>
            </a:r>
            <a:r>
              <a:rPr lang="es-MX" sz="1600" dirty="0" smtClean="0">
                <a:solidFill>
                  <a:schemeClr val="accent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”.</a:t>
            </a:r>
            <a:endParaRPr lang="es-MX" sz="1400" dirty="0" smtClean="0">
              <a:solidFill>
                <a:schemeClr val="accent2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361950" lvl="1" indent="4763">
              <a:spcBef>
                <a:spcPts val="1200"/>
              </a:spcBef>
              <a:spcAft>
                <a:spcPts val="1200"/>
              </a:spcAft>
              <a:buClr>
                <a:schemeClr val="accent5">
                  <a:lumMod val="50000"/>
                </a:schemeClr>
              </a:buClr>
              <a:buSzPct val="85000"/>
              <a:buNone/>
            </a:pPr>
            <a:r>
              <a:rPr lang="es-MX" sz="1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El esquema de financiamiento puede ser:</a:t>
            </a:r>
          </a:p>
          <a:p>
            <a:pPr marL="801688" lvl="1" algn="just">
              <a:spcBef>
                <a:spcPts val="0"/>
              </a:spcBef>
              <a:spcAft>
                <a:spcPts val="600"/>
              </a:spcAft>
              <a:buClr>
                <a:schemeClr val="accent5">
                  <a:lumMod val="50000"/>
                </a:schemeClr>
              </a:buClr>
              <a:buSzPct val="80000"/>
              <a:buBlip>
                <a:blip r:embed="rId4"/>
              </a:buBlip>
            </a:pPr>
            <a:r>
              <a:rPr lang="es-MX" sz="1400" b="1" dirty="0" smtClean="0">
                <a:solidFill>
                  <a:schemeClr val="accent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Financiamiento al proyecto (Project Finance).</a:t>
            </a:r>
          </a:p>
          <a:p>
            <a:pPr marL="801688" lvl="1" algn="just">
              <a:spcBef>
                <a:spcPts val="0"/>
              </a:spcBef>
              <a:spcAft>
                <a:spcPts val="600"/>
              </a:spcAft>
              <a:buClr>
                <a:schemeClr val="accent5">
                  <a:lumMod val="50000"/>
                </a:schemeClr>
              </a:buClr>
              <a:buSzPct val="80000"/>
              <a:buBlip>
                <a:blip r:embed="rId4"/>
              </a:buBlip>
            </a:pPr>
            <a:r>
              <a:rPr lang="es-MX" sz="1400" b="1" dirty="0" smtClean="0">
                <a:solidFill>
                  <a:schemeClr val="accent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Corporativo.</a:t>
            </a:r>
          </a:p>
          <a:p>
            <a:pPr marL="801688" lvl="1" algn="just">
              <a:spcBef>
                <a:spcPts val="0"/>
              </a:spcBef>
              <a:spcAft>
                <a:spcPts val="600"/>
              </a:spcAft>
              <a:buClr>
                <a:schemeClr val="accent5">
                  <a:lumMod val="50000"/>
                </a:schemeClr>
              </a:buClr>
              <a:buSzPct val="80000"/>
              <a:buBlip>
                <a:blip r:embed="rId4"/>
              </a:buBlip>
            </a:pPr>
            <a:r>
              <a:rPr lang="es-MX" sz="1400" b="1" dirty="0" smtClean="0">
                <a:solidFill>
                  <a:schemeClr val="accent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En Pesos o en dólares.</a:t>
            </a:r>
          </a:p>
          <a:p>
            <a:pPr marL="801688" lvl="1" algn="just">
              <a:spcBef>
                <a:spcPts val="0"/>
              </a:spcBef>
              <a:spcAft>
                <a:spcPts val="600"/>
              </a:spcAft>
              <a:buClr>
                <a:schemeClr val="accent5">
                  <a:lumMod val="50000"/>
                </a:schemeClr>
              </a:buClr>
              <a:buSzPct val="80000"/>
              <a:buBlip>
                <a:blip r:embed="rId4"/>
              </a:buBlip>
            </a:pPr>
            <a:r>
              <a:rPr lang="es-MX" sz="1400" b="1" dirty="0" smtClean="0">
                <a:solidFill>
                  <a:schemeClr val="accent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 tasa fija o flotante.</a:t>
            </a:r>
            <a:endParaRPr lang="es-MX" sz="1400" b="1" dirty="0">
              <a:solidFill>
                <a:schemeClr val="accent2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033" y="830983"/>
            <a:ext cx="1203767" cy="962893"/>
          </a:xfrm>
          <a:prstGeom prst="rect">
            <a:avLst/>
          </a:prstGeom>
        </p:spPr>
      </p:pic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3D299-A3E6-478F-9474-8913281F6304}" type="slidenum">
              <a:rPr lang="es-MX" smtClean="0"/>
              <a:pPr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46735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3D299-A3E6-478F-9474-8913281F6304}" type="slidenum">
              <a:rPr lang="es-MX" smtClean="0"/>
              <a:pPr/>
              <a:t>5</a:t>
            </a:fld>
            <a:endParaRPr lang="es-MX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Avances del programa.</a:t>
            </a:r>
            <a:endParaRPr lang="es-MX" dirty="0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1083516"/>
              </p:ext>
            </p:extLst>
          </p:nvPr>
        </p:nvGraphicFramePr>
        <p:xfrm>
          <a:off x="428975" y="1024467"/>
          <a:ext cx="8208000" cy="174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000"/>
                <a:gridCol w="2052000"/>
                <a:gridCol w="33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6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Programa de Energías Renovables</a:t>
                      </a:r>
                      <a:endParaRPr lang="es-MX" sz="1600" b="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600" b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Portafolio</a:t>
                      </a:r>
                      <a:r>
                        <a:rPr lang="es-MX" sz="1600" b="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Nafin</a:t>
                      </a:r>
                    </a:p>
                    <a:p>
                      <a:pPr algn="ctr"/>
                      <a:r>
                        <a:rPr lang="es-MX" sz="1400" b="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Características</a:t>
                      </a:r>
                      <a:endParaRPr lang="es-MX" sz="1400" b="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s-MX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CTF		</a:t>
                      </a:r>
                      <a:r>
                        <a:rPr lang="es-MX" sz="1400" b="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US$ 70</a:t>
                      </a:r>
                      <a:endParaRPr lang="es-MX" sz="1400" b="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NAFIN</a:t>
                      </a:r>
                      <a:r>
                        <a:rPr lang="es-MX" sz="14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US$ 787</a:t>
                      </a:r>
                      <a:endParaRPr lang="es-MX" sz="14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s-MX" sz="1400" b="0" dirty="0" smtClean="0">
                          <a:solidFill>
                            <a:srgbClr val="FF0000"/>
                          </a:solidFill>
                        </a:rPr>
                        <a:t>US$ 5,000</a:t>
                      </a:r>
                      <a:r>
                        <a:rPr lang="es-MX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. Total</a:t>
                      </a:r>
                      <a:endParaRPr lang="es-MX" sz="1400" b="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s-MX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BID		US$ 250</a:t>
                      </a:r>
                      <a:endParaRPr lang="es-MX" sz="1400" b="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400" b="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s-MX" sz="1400" b="0" dirty="0" smtClean="0">
                          <a:solidFill>
                            <a:srgbClr val="FF0000"/>
                          </a:solidFill>
                        </a:rPr>
                        <a:t>2 GW </a:t>
                      </a:r>
                      <a:r>
                        <a:rPr lang="es-MX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de capacidad</a:t>
                      </a:r>
                      <a:endParaRPr lang="es-MX" sz="1400" b="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s-MX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Total		US$ 320</a:t>
                      </a:r>
                      <a:endParaRPr lang="es-MX" sz="14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400" b="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s-MX" sz="1400" b="0" dirty="0" smtClean="0">
                          <a:solidFill>
                            <a:srgbClr val="FF0000"/>
                          </a:solidFill>
                        </a:rPr>
                        <a:t>4.5 millones </a:t>
                      </a:r>
                      <a:r>
                        <a:rPr lang="es-MX" sz="1400" b="0" dirty="0" err="1" smtClean="0">
                          <a:solidFill>
                            <a:srgbClr val="FF0000"/>
                          </a:solidFill>
                        </a:rPr>
                        <a:t>Tons</a:t>
                      </a:r>
                      <a:r>
                        <a:rPr lang="es-MX" sz="1400" b="0" dirty="0" smtClean="0">
                          <a:solidFill>
                            <a:srgbClr val="FF0000"/>
                          </a:solidFill>
                        </a:rPr>
                        <a:t> CO</a:t>
                      </a:r>
                      <a:r>
                        <a:rPr lang="es-MX" sz="1600" b="0" baseline="-250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es-MX" sz="1400" b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s-MX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evitadas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es-MX" sz="1400" b="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367632" y="2544168"/>
            <a:ext cx="31608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i="1" dirty="0" smtClean="0">
                <a:solidFill>
                  <a:srgbClr val="FF0000"/>
                </a:solidFill>
              </a:rPr>
              <a:t>Millones de dólares (US$)</a:t>
            </a:r>
            <a:endParaRPr lang="es-MX" sz="1200" i="1" dirty="0">
              <a:solidFill>
                <a:srgbClr val="FF000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5919" y="2931259"/>
            <a:ext cx="7620118" cy="3304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961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Box 1"/>
          <p:cNvSpPr txBox="1">
            <a:spLocks noChangeArrowheads="1"/>
          </p:cNvSpPr>
          <p:nvPr/>
        </p:nvSpPr>
        <p:spPr bwMode="auto">
          <a:xfrm>
            <a:off x="647700" y="112713"/>
            <a:ext cx="73437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endParaRPr lang="en-US" altLang="en-US" sz="32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4" name="Título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Programa de Financiamiento para Proyectos de Geotermia.</a:t>
            </a:r>
            <a:endParaRPr lang="es-MX" dirty="0"/>
          </a:p>
        </p:txBody>
      </p:sp>
      <p:sp>
        <p:nvSpPr>
          <p:cNvPr id="15" name="Marcador de número de diapositiva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3D299-A3E6-478F-9474-8913281F6304}" type="slidenum">
              <a:rPr lang="es-MX" smtClean="0"/>
              <a:pPr/>
              <a:t>6</a:t>
            </a:fld>
            <a:endParaRPr lang="es-MX"/>
          </a:p>
        </p:txBody>
      </p:sp>
      <p:sp>
        <p:nvSpPr>
          <p:cNvPr id="58" name="CuadroTexto 57"/>
          <p:cNvSpPr txBox="1"/>
          <p:nvPr/>
        </p:nvSpPr>
        <p:spPr>
          <a:xfrm>
            <a:off x="341665" y="936864"/>
            <a:ext cx="7131579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1200"/>
              </a:spcAft>
              <a:buSzPct val="150000"/>
              <a:buBlip>
                <a:blip r:embed="rId3"/>
              </a:buBlip>
            </a:pPr>
            <a:r>
              <a:rPr lang="es-MX" sz="1400" dirty="0" smtClean="0"/>
              <a:t>Nafin, CTF, BID y la SENER trabajan conjuntamente en el diseño e implementación de </a:t>
            </a:r>
            <a:r>
              <a:rPr lang="es-MX" sz="1400" dirty="0" smtClean="0">
                <a:solidFill>
                  <a:srgbClr val="FF0000"/>
                </a:solidFill>
              </a:rPr>
              <a:t>un instrumento asegurado para la exploración temprana </a:t>
            </a:r>
            <a:r>
              <a:rPr lang="es-MX" sz="1400" dirty="0" smtClean="0"/>
              <a:t>en Proyectos de geotermia.</a:t>
            </a:r>
            <a:endParaRPr lang="es-MX" sz="1400" dirty="0" smtClean="0">
              <a:solidFill>
                <a:srgbClr val="FF0000"/>
              </a:solidFill>
            </a:endParaRPr>
          </a:p>
          <a:p>
            <a:pPr marL="285750" indent="-285750" algn="just">
              <a:spcAft>
                <a:spcPts val="1200"/>
              </a:spcAft>
              <a:buSzPct val="150000"/>
              <a:buBlip>
                <a:blip r:embed="rId3"/>
              </a:buBlip>
            </a:pPr>
            <a:r>
              <a:rPr lang="es-MX" sz="1400" dirty="0" smtClean="0"/>
              <a:t>Este instrumento contribuirá a resolver las principales </a:t>
            </a:r>
            <a:r>
              <a:rPr lang="es-MX" sz="1400" dirty="0" smtClean="0">
                <a:solidFill>
                  <a:srgbClr val="FF0000"/>
                </a:solidFill>
              </a:rPr>
              <a:t>barreras financieras</a:t>
            </a:r>
            <a:r>
              <a:rPr lang="es-MX" sz="1400" dirty="0" smtClean="0"/>
              <a:t> para el desarrollo de proyectos que aprovechen la energía geotérmica</a:t>
            </a:r>
          </a:p>
          <a:p>
            <a:pPr marL="285750" indent="-285750" algn="just">
              <a:spcAft>
                <a:spcPts val="1200"/>
              </a:spcAft>
              <a:buSzPct val="150000"/>
              <a:buBlip>
                <a:blip r:embed="rId3"/>
              </a:buBlip>
            </a:pPr>
            <a:r>
              <a:rPr lang="es-MX" sz="1400" dirty="0" smtClean="0"/>
              <a:t>La fase de exploración temprana es donde se encuentra localizado </a:t>
            </a:r>
            <a:r>
              <a:rPr lang="es-MX" sz="1400" dirty="0" smtClean="0">
                <a:solidFill>
                  <a:srgbClr val="FF0000"/>
                </a:solidFill>
              </a:rPr>
              <a:t>el mayor riesgo </a:t>
            </a:r>
            <a:r>
              <a:rPr lang="es-MX" sz="1400" dirty="0" smtClean="0"/>
              <a:t>en esta tecnología.</a:t>
            </a:r>
            <a:endParaRPr lang="es-MX" sz="1400" dirty="0"/>
          </a:p>
        </p:txBody>
      </p:sp>
      <p:pic>
        <p:nvPicPr>
          <p:cNvPr id="63" name="Imagen 6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448" y="1001895"/>
            <a:ext cx="911627" cy="14122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6029341"/>
              </p:ext>
            </p:extLst>
          </p:nvPr>
        </p:nvGraphicFramePr>
        <p:xfrm>
          <a:off x="750847" y="2981630"/>
          <a:ext cx="7884000" cy="2727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88000"/>
                <a:gridCol w="1080000"/>
                <a:gridCol w="1836000"/>
                <a:gridCol w="1800000"/>
                <a:gridCol w="1980000"/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s-MX" sz="1100" b="1" noProof="0" dirty="0" smtClean="0">
                          <a:effectLst/>
                        </a:rPr>
                        <a:t>Fases del proyecto</a:t>
                      </a:r>
                      <a:endParaRPr lang="es-MX" sz="1100" b="1" noProof="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100" b="1" noProof="0" dirty="0" smtClean="0">
                          <a:effectLst/>
                        </a:rPr>
                        <a:t>Estudios superficiales</a:t>
                      </a:r>
                      <a:endParaRPr lang="es-MX" sz="1100" b="1" noProof="0" dirty="0">
                        <a:effectLst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100" b="1" noProof="0" dirty="0" smtClean="0">
                          <a:effectLst/>
                        </a:rPr>
                        <a:t>Exploración y pruebas de perforación</a:t>
                      </a:r>
                      <a:endParaRPr lang="es-MX" sz="1100" b="1" noProof="0" dirty="0">
                        <a:effectLst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100" b="1" noProof="0" dirty="0" smtClean="0">
                          <a:effectLst/>
                        </a:rPr>
                        <a:t>Desarrollo del sitio y pruebas de producción</a:t>
                      </a:r>
                      <a:endParaRPr lang="es-MX" sz="1100" b="1" noProof="0" dirty="0">
                        <a:effectLst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100" b="1" noProof="0" dirty="0" smtClean="0">
                          <a:effectLst/>
                        </a:rPr>
                        <a:t>Construcción de la planta y producción</a:t>
                      </a:r>
                      <a:endParaRPr lang="es-MX" sz="1100" b="1" noProof="0" dirty="0">
                        <a:effectLst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171450" indent="-171450" algn="l">
                        <a:buClr>
                          <a:srgbClr val="C00000"/>
                        </a:buClr>
                        <a:buSzPct val="120000"/>
                        <a:buFont typeface="Wingdings" panose="05000000000000000000" pitchFamily="2" charset="2"/>
                        <a:buChar char="§"/>
                      </a:pPr>
                      <a:r>
                        <a:rPr lang="es-MX" sz="1100" b="1" noProof="0" dirty="0" smtClean="0">
                          <a:effectLst/>
                        </a:rPr>
                        <a:t>Nivel de Riesgo</a:t>
                      </a:r>
                      <a:endParaRPr lang="es-MX" sz="1100" b="1" noProof="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noProof="0" dirty="0" smtClean="0">
                          <a:effectLst/>
                        </a:rPr>
                        <a:t>Bajo</a:t>
                      </a:r>
                      <a:endParaRPr lang="es-MX" sz="1100" b="1" noProof="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noProof="0" dirty="0" smtClean="0">
                          <a:effectLst/>
                        </a:rPr>
                        <a:t>Muy Alto</a:t>
                      </a:r>
                      <a:endParaRPr lang="es-MX" sz="1100" b="1" noProof="0" dirty="0">
                        <a:effectLst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noProof="0" dirty="0" smtClean="0">
                          <a:effectLst/>
                        </a:rPr>
                        <a:t>Alto</a:t>
                      </a:r>
                      <a:endParaRPr lang="es-MX" sz="1100" b="1" noProof="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noProof="0" dirty="0" smtClean="0">
                          <a:effectLst/>
                        </a:rPr>
                        <a:t>Medio-Alto</a:t>
                      </a:r>
                      <a:endParaRPr lang="es-MX" sz="1100" b="1" noProof="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1450" indent="-171450" algn="l">
                        <a:buClr>
                          <a:srgbClr val="C00000"/>
                        </a:buClr>
                        <a:buSzPct val="120000"/>
                        <a:buFont typeface="Wingdings" panose="05000000000000000000" pitchFamily="2" charset="2"/>
                        <a:buChar char="§"/>
                      </a:pPr>
                      <a:r>
                        <a:rPr lang="es-MX" sz="1100" b="1" noProof="0" dirty="0" smtClean="0">
                          <a:effectLst/>
                        </a:rPr>
                        <a:t>Fuentes de Fondeo</a:t>
                      </a:r>
                      <a:endParaRPr lang="es-MX" sz="1100" b="1" noProof="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noProof="0" dirty="0" smtClean="0">
                          <a:effectLst/>
                        </a:rPr>
                        <a:t>Sponsor</a:t>
                      </a:r>
                      <a:endParaRPr lang="es-MX" sz="1100" b="1" noProof="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noProof="0" dirty="0" smtClean="0">
                          <a:effectLst/>
                        </a:rPr>
                        <a:t>Sponsor / SENER / CTF / BID / NAFIN</a:t>
                      </a:r>
                      <a:endParaRPr lang="es-MX" sz="1100" b="1" noProof="0" dirty="0">
                        <a:effectLst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noProof="0" dirty="0" smtClean="0">
                          <a:effectLst/>
                        </a:rPr>
                        <a:t>Sponsor / SENER / CTF / BID / NAFIN</a:t>
                      </a:r>
                      <a:endParaRPr lang="es-MX" sz="1100" b="1" noProof="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noProof="0" dirty="0" smtClean="0">
                          <a:effectLst/>
                        </a:rPr>
                        <a:t>Sponsor / NAFIN </a:t>
                      </a:r>
                    </a:p>
                    <a:p>
                      <a:pPr algn="ctr"/>
                      <a:r>
                        <a:rPr lang="es-MX" sz="1100" b="1" noProof="0" dirty="0" smtClean="0">
                          <a:effectLst/>
                        </a:rPr>
                        <a:t>(CTF / BID Fondeo)</a:t>
                      </a:r>
                      <a:endParaRPr lang="es-MX" sz="1100" b="1" noProof="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1450" indent="-171450" algn="l">
                        <a:buClr>
                          <a:srgbClr val="C00000"/>
                        </a:buClr>
                        <a:buSzPct val="120000"/>
                        <a:buFont typeface="Wingdings" panose="05000000000000000000" pitchFamily="2" charset="2"/>
                        <a:buChar char="§"/>
                      </a:pPr>
                      <a:r>
                        <a:rPr lang="es-MX" sz="1100" b="1" noProof="0" dirty="0" smtClean="0">
                          <a:effectLst/>
                        </a:rPr>
                        <a:t>Instrumento</a:t>
                      </a:r>
                      <a:r>
                        <a:rPr lang="es-MX" sz="1100" b="1" baseline="0" noProof="0" dirty="0" smtClean="0">
                          <a:effectLst/>
                        </a:rPr>
                        <a:t> Financiero</a:t>
                      </a:r>
                      <a:endParaRPr lang="es-MX" sz="1100" b="1" noProof="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noProof="0" dirty="0" smtClean="0">
                          <a:effectLst/>
                        </a:rPr>
                        <a:t>Capital</a:t>
                      </a:r>
                      <a:endParaRPr lang="es-MX" sz="1100" b="1" noProof="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noProof="0" dirty="0" smtClean="0">
                          <a:effectLst/>
                        </a:rPr>
                        <a:t>Capital / </a:t>
                      </a:r>
                    </a:p>
                    <a:p>
                      <a:pPr algn="ctr"/>
                      <a:r>
                        <a:rPr lang="es-MX" sz="1100" b="1" noProof="0" dirty="0" smtClean="0">
                          <a:effectLst/>
                        </a:rPr>
                        <a:t>Subsidio para el seguro</a:t>
                      </a:r>
                      <a:r>
                        <a:rPr lang="es-MX" sz="1100" b="1" baseline="0" noProof="0" dirty="0" smtClean="0">
                          <a:effectLst/>
                        </a:rPr>
                        <a:t> / Deuda Bancaria</a:t>
                      </a:r>
                      <a:endParaRPr lang="es-MX" sz="1100" b="1" noProof="0" dirty="0">
                        <a:effectLst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noProof="0" dirty="0" smtClean="0">
                          <a:effectLst/>
                        </a:rPr>
                        <a:t>PRÉSTAMO ASEGURADO</a:t>
                      </a:r>
                      <a:endParaRPr lang="es-MX" sz="1100" b="1" noProof="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noProof="0" dirty="0" smtClean="0">
                          <a:effectLst/>
                        </a:rPr>
                        <a:t>Deuda Principal/ Deuda Subordinada / Garantías/ Línea Contingente</a:t>
                      </a:r>
                      <a:endParaRPr lang="es-MX" sz="1100" b="1" noProof="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1450" indent="-171450" algn="l">
                        <a:buClr>
                          <a:srgbClr val="C00000"/>
                        </a:buClr>
                        <a:buSzPct val="120000"/>
                        <a:buFont typeface="Wingdings" panose="05000000000000000000" pitchFamily="2" charset="2"/>
                        <a:buChar char="§"/>
                      </a:pPr>
                      <a:r>
                        <a:rPr lang="es-MX" sz="1100" b="1" noProof="0" dirty="0" smtClean="0">
                          <a:effectLst/>
                        </a:rPr>
                        <a:t>Mecanismo de Seguro</a:t>
                      </a:r>
                      <a:endParaRPr lang="es-MX" sz="1100" b="1" noProof="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100" b="1" noProof="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noProof="0" dirty="0" err="1" smtClean="0">
                          <a:effectLst/>
                        </a:rPr>
                        <a:t>Munich</a:t>
                      </a:r>
                      <a:r>
                        <a:rPr lang="es-MX" sz="1100" b="1" noProof="0" dirty="0" smtClean="0">
                          <a:effectLst/>
                        </a:rPr>
                        <a:t> RE</a:t>
                      </a:r>
                    </a:p>
                    <a:p>
                      <a:pPr algn="ctr"/>
                      <a:r>
                        <a:rPr lang="es-MX" sz="1050" b="1" noProof="0" dirty="0" smtClean="0">
                          <a:effectLst/>
                        </a:rPr>
                        <a:t>(CTF – SENER)</a:t>
                      </a:r>
                      <a:endParaRPr lang="es-MX" sz="1050" b="1" noProof="0" dirty="0">
                        <a:effectLst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noProof="0" dirty="0" err="1" smtClean="0">
                          <a:effectLst/>
                        </a:rPr>
                        <a:t>Munich</a:t>
                      </a:r>
                      <a:r>
                        <a:rPr lang="es-MX" sz="1100" b="1" noProof="0" dirty="0" smtClean="0">
                          <a:effectLst/>
                        </a:rPr>
                        <a:t> RE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50" b="1" noProof="0" dirty="0" smtClean="0">
                          <a:effectLst/>
                        </a:rPr>
                        <a:t>(CTF – SENER)</a:t>
                      </a:r>
                      <a:endParaRPr lang="es-MX" sz="1050" b="1" noProof="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noProof="0" dirty="0" smtClean="0">
                          <a:effectLst/>
                        </a:rPr>
                        <a:t>Project Finance</a:t>
                      </a:r>
                      <a:endParaRPr lang="es-MX" sz="1100" b="1" noProof="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1450" indent="-171450" algn="l">
                        <a:buClr>
                          <a:srgbClr val="C00000"/>
                        </a:buClr>
                        <a:buSzPct val="120000"/>
                        <a:buFont typeface="Wingdings" panose="05000000000000000000" pitchFamily="2" charset="2"/>
                        <a:buChar char="§"/>
                      </a:pPr>
                      <a:r>
                        <a:rPr lang="es-MX" sz="1100" b="1" noProof="0" dirty="0" smtClean="0">
                          <a:effectLst/>
                        </a:rPr>
                        <a:t>Etapa Actual</a:t>
                      </a:r>
                      <a:endParaRPr lang="es-MX" sz="1100" b="1" noProof="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noProof="0" dirty="0" smtClean="0">
                          <a:effectLst/>
                        </a:rPr>
                        <a:t>Exploración</a:t>
                      </a:r>
                      <a:endParaRPr lang="es-MX" sz="1100" b="1" noProof="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noProof="0" dirty="0" smtClean="0">
                          <a:effectLst/>
                        </a:rPr>
                        <a:t>Exploración</a:t>
                      </a:r>
                      <a:endParaRPr lang="es-MX" sz="1100" b="1" noProof="0" dirty="0">
                        <a:effectLst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noProof="0" dirty="0" smtClean="0">
                          <a:effectLst/>
                        </a:rPr>
                        <a:t>Exploración</a:t>
                      </a:r>
                      <a:endParaRPr lang="es-MX" sz="1100" b="1" noProof="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noProof="0" dirty="0" err="1" smtClean="0">
                          <a:effectLst/>
                        </a:rPr>
                        <a:t>Bancabilidad</a:t>
                      </a:r>
                      <a:endParaRPr lang="es-MX" sz="1100" b="1" noProof="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27" y="6029502"/>
            <a:ext cx="1510595" cy="51497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2" descr="https://www.climateinvestmentfunds.org/cif/sites/climateinvestmentfunds.org/files/Clean_tech_fund_banner.jpg"/>
          <p:cNvPicPr>
            <a:picLocks noChangeAspect="1" noChangeArrowheads="1"/>
          </p:cNvPicPr>
          <p:nvPr/>
        </p:nvPicPr>
        <p:blipFill>
          <a:blip r:embed="rId6" cstate="print"/>
          <a:srcRect r="45895"/>
          <a:stretch>
            <a:fillRect/>
          </a:stretch>
        </p:blipFill>
        <p:spPr bwMode="auto">
          <a:xfrm>
            <a:off x="2913417" y="6029502"/>
            <a:ext cx="1500363" cy="514976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506" y="6029502"/>
            <a:ext cx="1410406" cy="52273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152" y="6008684"/>
            <a:ext cx="1229607" cy="566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487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2000" dirty="0" smtClean="0"/>
              <a:t>Oportunidades de inversión en el sector de energía. </a:t>
            </a:r>
            <a:r>
              <a:rPr lang="es-MX" sz="1800" dirty="0" smtClean="0"/>
              <a:t>(Estrategia Nacional de Energía 2013- 2027).</a:t>
            </a:r>
            <a:endParaRPr lang="es-MX" sz="2000" dirty="0"/>
          </a:p>
        </p:txBody>
      </p:sp>
      <p:sp>
        <p:nvSpPr>
          <p:cNvPr id="10" name="Marcador de número de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3D299-A3E6-478F-9474-8913281F6304}" type="slidenum">
              <a:rPr lang="es-MX" smtClean="0"/>
              <a:pPr/>
              <a:t>7</a:t>
            </a:fld>
            <a:endParaRPr lang="es-MX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4182962"/>
              </p:ext>
            </p:extLst>
          </p:nvPr>
        </p:nvGraphicFramePr>
        <p:xfrm>
          <a:off x="325120" y="925074"/>
          <a:ext cx="8371840" cy="5201406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092960"/>
                <a:gridCol w="2092960"/>
                <a:gridCol w="2092960"/>
                <a:gridCol w="209296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solidFill>
                            <a:schemeClr val="bg1"/>
                          </a:solidFill>
                        </a:rPr>
                        <a:t>EÓLICA</a:t>
                      </a:r>
                      <a:endParaRPr lang="es-MX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solidFill>
                            <a:schemeClr val="bg1"/>
                          </a:solidFill>
                        </a:rPr>
                        <a:t>SOLAR</a:t>
                      </a:r>
                      <a:r>
                        <a:rPr lang="es-MX" sz="1200" baseline="0" dirty="0" smtClean="0">
                          <a:solidFill>
                            <a:schemeClr val="bg1"/>
                          </a:solidFill>
                        </a:rPr>
                        <a:t> FOTOVOLAICA</a:t>
                      </a:r>
                      <a:endParaRPr lang="es-MX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solidFill>
                            <a:schemeClr val="bg1"/>
                          </a:solidFill>
                        </a:rPr>
                        <a:t>PEQUEÑA HIDRO</a:t>
                      </a:r>
                      <a:endParaRPr lang="es-MX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solidFill>
                            <a:schemeClr val="bg1"/>
                          </a:solidFill>
                        </a:rPr>
                        <a:t>GEOTHÉRMICA</a:t>
                      </a:r>
                      <a:endParaRPr lang="es-MX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10000"/>
                      </a:schemeClr>
                    </a:solidFill>
                  </a:tcPr>
                </a:tc>
              </a:tr>
              <a:tr h="1797806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1564640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MX" sz="1200" noProof="0" dirty="0" smtClean="0"/>
                        <a:t>P</a:t>
                      </a:r>
                      <a:r>
                        <a:rPr lang="es-MX" sz="1200" baseline="0" noProof="0" dirty="0" smtClean="0"/>
                        <a:t>otencial: </a:t>
                      </a:r>
                      <a:r>
                        <a:rPr lang="es-MX" sz="1200" b="1" baseline="0" noProof="0" dirty="0" smtClean="0"/>
                        <a:t>20 GW.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s-MX" sz="900" b="1" baseline="0" noProof="0" dirty="0" smtClean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MX" sz="1200" b="1" baseline="0" noProof="0" dirty="0" smtClean="0"/>
                        <a:t>Oaxaca, Tamaulipas, Zacatecas and Baja California</a:t>
                      </a:r>
                      <a:r>
                        <a:rPr lang="es-MX" sz="1200" baseline="0" noProof="0" dirty="0" smtClean="0"/>
                        <a:t>, son las mejores zonas de viento del país.</a:t>
                      </a:r>
                      <a:endParaRPr lang="es-MX" sz="1200" noProof="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MX" sz="1200" noProof="0" dirty="0" smtClean="0"/>
                        <a:t>Potencial: </a:t>
                      </a:r>
                      <a:r>
                        <a:rPr lang="es-MX" sz="1200" b="1" noProof="0" dirty="0" smtClean="0"/>
                        <a:t>6 G</a:t>
                      </a:r>
                      <a:r>
                        <a:rPr lang="es-MX" sz="1200" b="1" baseline="0" noProof="0" dirty="0" smtClean="0"/>
                        <a:t>W.</a:t>
                      </a:r>
                      <a:r>
                        <a:rPr lang="es-MX" sz="1200" b="1" noProof="0" dirty="0" smtClean="0"/>
                        <a:t>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s-MX" sz="800" b="1" noProof="0" dirty="0" smtClean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noProof="0" dirty="0" smtClean="0"/>
                        <a:t>Recurso solar extraordinario</a:t>
                      </a:r>
                      <a:r>
                        <a:rPr lang="es-MX" sz="1200" b="0" baseline="0" noProof="0" dirty="0" smtClean="0"/>
                        <a:t>, </a:t>
                      </a:r>
                      <a:r>
                        <a:rPr lang="es-MX" sz="1200" b="1" baseline="0" noProof="0" dirty="0" smtClean="0"/>
                        <a:t>(5KWh/m</a:t>
                      </a:r>
                      <a:r>
                        <a:rPr lang="es-MX" sz="1200" b="1" baseline="30000" noProof="0" dirty="0" smtClean="0"/>
                        <a:t>2</a:t>
                      </a:r>
                      <a:r>
                        <a:rPr lang="es-MX" sz="1200" b="1" baseline="0" noProof="0" dirty="0" smtClean="0"/>
                        <a:t>/día)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s-MX" sz="800" b="1" baseline="0" noProof="0" dirty="0" smtClean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MX" sz="1200" b="1" noProof="0" dirty="0" smtClean="0"/>
                        <a:t>Norte – Oeste – Centro</a:t>
                      </a:r>
                      <a:endParaRPr lang="es-MX" sz="1200" b="1" noProof="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MX" sz="1200" noProof="0" dirty="0" smtClean="0"/>
                        <a:t>Potencial: </a:t>
                      </a:r>
                      <a:r>
                        <a:rPr lang="es-MX" sz="1200" b="1" noProof="0" dirty="0" smtClean="0"/>
                        <a:t>3.2 G</a:t>
                      </a:r>
                      <a:r>
                        <a:rPr lang="es-MX" sz="1200" b="1" baseline="0" noProof="0" dirty="0" smtClean="0"/>
                        <a:t>W.</a:t>
                      </a:r>
                      <a:r>
                        <a:rPr lang="es-MX" sz="1200" b="1" noProof="0" dirty="0" smtClean="0"/>
                        <a:t>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s-MX" sz="800" b="1" noProof="0" dirty="0" smtClean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MX" sz="1200" b="1" noProof="0" dirty="0" smtClean="0"/>
                        <a:t>Chiapas, Tabasco, Guerrero, Jalisco</a:t>
                      </a:r>
                      <a:r>
                        <a:rPr lang="es-MX" sz="1200" b="1" baseline="0" noProof="0" dirty="0" smtClean="0"/>
                        <a:t> </a:t>
                      </a:r>
                      <a:r>
                        <a:rPr lang="es-MX" sz="1200" b="1" noProof="0" dirty="0" smtClean="0"/>
                        <a:t>and Veracruz </a:t>
                      </a:r>
                      <a:r>
                        <a:rPr lang="es-MX" sz="1200" b="0" noProof="0" dirty="0" smtClean="0"/>
                        <a:t>las</a:t>
                      </a:r>
                      <a:r>
                        <a:rPr lang="es-MX" sz="1200" b="0" baseline="0" noProof="0" dirty="0" smtClean="0"/>
                        <a:t> mejores zonas Hidroeléctricas.</a:t>
                      </a:r>
                      <a:endParaRPr lang="es-MX" sz="1200" b="1" noProof="0" dirty="0" smtClean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MX" sz="1150" noProof="0" dirty="0" smtClean="0"/>
                        <a:t>Potencial:</a:t>
                      </a:r>
                      <a:r>
                        <a:rPr lang="es-MX" sz="1150" baseline="0" noProof="0" dirty="0" smtClean="0"/>
                        <a:t> </a:t>
                      </a:r>
                      <a:r>
                        <a:rPr lang="es-MX" sz="1150" b="1" baseline="0" noProof="0" dirty="0" smtClean="0"/>
                        <a:t>10GW.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MX" sz="1150" baseline="0" noProof="0" dirty="0" smtClean="0"/>
                        <a:t>La energía geotérmica podría </a:t>
                      </a:r>
                      <a:r>
                        <a:rPr lang="es-MX" sz="1150" b="1" baseline="0" noProof="0" dirty="0" smtClean="0"/>
                        <a:t>contribuir con más del 12%</a:t>
                      </a:r>
                      <a:r>
                        <a:rPr lang="es-MX" sz="1150" baseline="0" noProof="0" dirty="0" smtClean="0"/>
                        <a:t> de la generación total de electricidad en México.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MX" sz="1150" b="1" baseline="0" noProof="0" dirty="0" smtClean="0"/>
                        <a:t>Norte – Centro.</a:t>
                      </a:r>
                      <a:endParaRPr lang="es-MX" sz="1150" b="1" noProof="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4640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200" b="1" noProof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200" b="1" noProof="0" dirty="0" smtClean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150" b="1" noProof="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759" y="1335525"/>
            <a:ext cx="2105170" cy="1615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43089" y="1335525"/>
            <a:ext cx="1999951" cy="1615798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 rotWithShape="1">
          <a:blip r:embed="rId5" cstate="print"/>
          <a:srcRect l="750"/>
          <a:stretch/>
        </p:blipFill>
        <p:spPr>
          <a:xfrm>
            <a:off x="361670" y="1310641"/>
            <a:ext cx="2027008" cy="1600946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14945" y="1310640"/>
            <a:ext cx="2030430" cy="1701643"/>
          </a:xfrm>
          <a:prstGeom prst="rect">
            <a:avLst/>
          </a:prstGeom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655" y="1505274"/>
            <a:ext cx="574401" cy="339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825" y="1441144"/>
            <a:ext cx="630567" cy="31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CuadroTexto 40"/>
          <p:cNvSpPr txBox="1"/>
          <p:nvPr/>
        </p:nvSpPr>
        <p:spPr>
          <a:xfrm>
            <a:off x="361670" y="4841062"/>
            <a:ext cx="789050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1200"/>
              </a:spcAft>
              <a:buClr>
                <a:srgbClr val="FF0000"/>
              </a:buClr>
              <a:buSzPct val="150000"/>
              <a:buBlip>
                <a:blip r:embed="rId9"/>
              </a:buBlip>
            </a:pPr>
            <a:r>
              <a:rPr lang="es-MX" sz="16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El </a:t>
            </a:r>
            <a:r>
              <a:rPr lang="es-MX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crecimiento del consumo </a:t>
            </a:r>
            <a:r>
              <a:rPr lang="es-MX" sz="16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energético de México necesitará grandes </a:t>
            </a:r>
            <a:r>
              <a:rPr lang="es-MX" sz="16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inversiones en infraestructura </a:t>
            </a:r>
            <a:r>
              <a:rPr lang="es-MX" sz="16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para la producción, transporte y distribución de energía.</a:t>
            </a:r>
          </a:p>
          <a:p>
            <a:pPr marL="285750" indent="-285750" algn="just">
              <a:spcAft>
                <a:spcPts val="1200"/>
              </a:spcAft>
              <a:buClr>
                <a:srgbClr val="FF0000"/>
              </a:buClr>
              <a:buSzPct val="150000"/>
              <a:buBlip>
                <a:blip r:embed="rId9"/>
              </a:buBlip>
            </a:pPr>
            <a:r>
              <a:rPr lang="es-MX" sz="16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En los próximos 15 años México </a:t>
            </a:r>
            <a:r>
              <a:rPr lang="es-MX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requerirá por lo menos 55 GW </a:t>
            </a:r>
            <a:r>
              <a:rPr lang="es-MX" sz="16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de nueva capacidad, incluyendo el remplazo de 12 GW por </a:t>
            </a:r>
            <a:r>
              <a:rPr lang="es-MX" sz="1600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obsolecencia</a:t>
            </a:r>
            <a:r>
              <a:rPr lang="es-MX" sz="16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s-MX" sz="1600" dirty="0"/>
          </a:p>
        </p:txBody>
      </p:sp>
    </p:spTree>
    <p:extLst>
      <p:ext uri="{BB962C8B-B14F-4D97-AF65-F5344CB8AC3E}">
        <p14:creationId xmlns:p14="http://schemas.microsoft.com/office/powerpoint/2010/main" val="3479482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599" y="1361111"/>
            <a:ext cx="7497799" cy="41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algn="just">
              <a:spcAft>
                <a:spcPts val="1800"/>
              </a:spcAft>
              <a:buClr>
                <a:srgbClr val="FF0000"/>
              </a:buClr>
              <a:buSzPct val="75000"/>
              <a:buBlip>
                <a:blip r:embed="rId2"/>
              </a:buBlip>
            </a:pPr>
            <a:r>
              <a:rPr lang="es-MX" dirty="0" smtClean="0">
                <a:latin typeface="Arial" pitchFamily="34" charset="0"/>
                <a:cs typeface="Arial" pitchFamily="34" charset="0"/>
              </a:rPr>
              <a:t>Nafin ha participado con las principales Instituciones Financieras, tanto nacionales como internacionales apoyando </a:t>
            </a:r>
            <a:r>
              <a:rPr lang="es-MX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proyectos de energía renovable de gran escala en México.</a:t>
            </a:r>
          </a:p>
          <a:p>
            <a:pPr marL="257175" indent="-257175" algn="just">
              <a:spcAft>
                <a:spcPts val="1800"/>
              </a:spcAft>
              <a:buClr>
                <a:srgbClr val="FF0000"/>
              </a:buClr>
              <a:buSzPct val="75000"/>
              <a:buBlip>
                <a:blip r:embed="rId2"/>
              </a:buBlip>
            </a:pPr>
            <a:r>
              <a:rPr lang="es-MX" dirty="0" smtClean="0">
                <a:latin typeface="Arial" pitchFamily="34" charset="0"/>
                <a:cs typeface="Arial" pitchFamily="34" charset="0"/>
              </a:rPr>
              <a:t>Con un portafolio actual </a:t>
            </a:r>
            <a:r>
              <a:rPr lang="es-MX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 2 GW 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con valor de </a:t>
            </a:r>
            <a:r>
              <a:rPr lang="es-MX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5,000 millones 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de dólares, Nafin ha demostrado ser el </a:t>
            </a:r>
            <a:r>
              <a:rPr lang="es-MX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vehículo ideal para apalancar 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recursos internacionales disponibles para proyectos de energías renovables y cambio climático.</a:t>
            </a:r>
          </a:p>
          <a:p>
            <a:pPr marL="257175" indent="-257175" algn="just">
              <a:spcAft>
                <a:spcPts val="1800"/>
              </a:spcAft>
              <a:buClr>
                <a:srgbClr val="FF0000"/>
              </a:buClr>
              <a:buSzPct val="75000"/>
              <a:buBlip>
                <a:blip r:embed="rId2"/>
              </a:buBlip>
            </a:pPr>
            <a:r>
              <a:rPr lang="es-MX" dirty="0" smtClean="0">
                <a:latin typeface="Arial" pitchFamily="34" charset="0"/>
                <a:cs typeface="Arial" pitchFamily="34" charset="0"/>
              </a:rPr>
              <a:t>Nafin, </a:t>
            </a:r>
            <a:r>
              <a:rPr lang="es-MX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tomando riesgos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, ha diseñado esquemas de financiamiento a </a:t>
            </a:r>
            <a:r>
              <a:rPr lang="es-MX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largo plazo, creando soluciones 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para proyectos mexicanos.</a:t>
            </a:r>
          </a:p>
          <a:p>
            <a:pPr marL="257175" indent="-257175" algn="just">
              <a:spcAft>
                <a:spcPts val="1800"/>
              </a:spcAft>
              <a:buClr>
                <a:srgbClr val="FF0000"/>
              </a:buClr>
              <a:buSzPct val="75000"/>
              <a:buBlip>
                <a:blip r:embed="rId2"/>
              </a:buBlip>
            </a:pPr>
            <a:r>
              <a:rPr lang="es-MX" dirty="0" smtClean="0">
                <a:latin typeface="Arial" pitchFamily="34" charset="0"/>
                <a:cs typeface="Arial" pitchFamily="34" charset="0"/>
              </a:rPr>
              <a:t>Todo esto </a:t>
            </a:r>
            <a:r>
              <a:rPr lang="es-MX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sin descuidar 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el apoyo que Nafin representa para las </a:t>
            </a:r>
            <a:r>
              <a:rPr lang="es-MX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pequeñas y medianas </a:t>
            </a:r>
            <a:r>
              <a:rPr lang="es-MX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empresas 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apoyando </a:t>
            </a:r>
            <a:r>
              <a:rPr lang="es-MX" dirty="0">
                <a:latin typeface="Arial" pitchFamily="34" charset="0"/>
                <a:cs typeface="Arial" pitchFamily="34" charset="0"/>
              </a:rPr>
              <a:t>su crecimiento con 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programas masivos de crédito y garantías.</a:t>
            </a:r>
            <a:endParaRPr lang="es-MX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Conclusiones.</a:t>
            </a:r>
            <a:endParaRPr lang="es-MX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3D299-A3E6-478F-9474-8913281F6304}" type="slidenum">
              <a:rPr lang="es-MX" smtClean="0"/>
              <a:pPr/>
              <a:t>8</a:t>
            </a:fld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712" y="6121798"/>
            <a:ext cx="478432" cy="14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546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 Institucional">
  <a:themeElements>
    <a:clrScheme name="Personalizado 2">
      <a:dk1>
        <a:srgbClr val="335675"/>
      </a:dk1>
      <a:lt1>
        <a:srgbClr val="FFFFFF"/>
      </a:lt1>
      <a:dk2>
        <a:srgbClr val="C6D9F0"/>
      </a:dk2>
      <a:lt2>
        <a:srgbClr val="1F497D"/>
      </a:lt2>
      <a:accent1>
        <a:srgbClr val="7F7F7F"/>
      </a:accent1>
      <a:accent2>
        <a:srgbClr val="000000"/>
      </a:accent2>
      <a:accent3>
        <a:srgbClr val="8DB3E2"/>
      </a:accent3>
      <a:accent4>
        <a:srgbClr val="C3D69B"/>
      </a:accent4>
      <a:accent5>
        <a:srgbClr val="92CDDC"/>
      </a:accent5>
      <a:accent6>
        <a:srgbClr val="C00000"/>
      </a:accent6>
      <a:hlink>
        <a:srgbClr val="0000FF"/>
      </a:hlink>
      <a:folHlink>
        <a:srgbClr val="00007F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emplate Institucional" id="{9F27AB80-10FE-4981-85D4-4E1D52340FF5}" vid="{7A367C8D-BEB7-4D44-95C2-37D4266F347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2354</TotalTime>
  <Words>900</Words>
  <Application>Microsoft Macintosh PowerPoint</Application>
  <PresentationFormat>On-screen Show (4:3)</PresentationFormat>
  <Paragraphs>137</Paragraphs>
  <Slides>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Template Institucional</vt:lpstr>
      <vt:lpstr>Programa de Energía Renovable</vt:lpstr>
      <vt:lpstr>Proyectos Sustentables.</vt:lpstr>
      <vt:lpstr>Apoyo a la Sustentabilidad.</vt:lpstr>
      <vt:lpstr>Programa de Energías Renovables.</vt:lpstr>
      <vt:lpstr>Avances del programa.</vt:lpstr>
      <vt:lpstr>Programa de Financiamiento para Proyectos de Geotermia.</vt:lpstr>
      <vt:lpstr>Oportunidades de inversión en el sector de energía. (Estrategia Nacional de Energía 2013- 2027).</vt:lpstr>
      <vt:lpstr>Conclusiones.</vt:lpstr>
    </vt:vector>
  </TitlesOfParts>
  <Company>Nacional Financiera, S.N.C.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Jorge Nieto Cater</dc:creator>
  <cp:lastModifiedBy>Alida Haworth</cp:lastModifiedBy>
  <cp:revision>214</cp:revision>
  <cp:lastPrinted>2014-06-19T01:57:09Z</cp:lastPrinted>
  <dcterms:created xsi:type="dcterms:W3CDTF">2013-06-12T21:32:58Z</dcterms:created>
  <dcterms:modified xsi:type="dcterms:W3CDTF">2016-06-10T19:43:28Z</dcterms:modified>
</cp:coreProperties>
</file>