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  <p:sldMasterId id="2147483704" r:id="rId2"/>
    <p:sldMasterId id="2147483712" r:id="rId3"/>
    <p:sldMasterId id="2147483730" r:id="rId4"/>
  </p:sldMasterIdLst>
  <p:notesMasterIdLst>
    <p:notesMasterId r:id="rId15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A2B"/>
    <a:srgbClr val="0096BA"/>
    <a:srgbClr val="5A7B2C"/>
    <a:srgbClr val="615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6427" autoAdjust="0"/>
  </p:normalViewPr>
  <p:slideViewPr>
    <p:cSldViewPr snapToGrid="0" showGuides="1">
      <p:cViewPr varScale="1">
        <p:scale>
          <a:sx n="49" d="100"/>
          <a:sy n="49" d="100"/>
        </p:scale>
        <p:origin x="240" y="42"/>
      </p:cViewPr>
      <p:guideLst>
        <p:guide orient="horz" pos="1344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855E0-5B57-4AD5-A25F-131C008FEAC4}" type="datetimeFigureOut">
              <a:rPr lang="es-PE" smtClean="0"/>
              <a:t>05/09/2014</a:t>
            </a:fld>
            <a:endParaRPr lang="es-P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P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7493A-61E2-4137-8DF8-5B23DF00FBA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563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Quiero comenzar</a:t>
            </a:r>
            <a:r>
              <a:rPr lang="es-PE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recordando que pasaba hace 8 años y tome algunas notas de una presentación que hice en el 2006 en la </a:t>
            </a:r>
            <a:r>
              <a:rPr lang="es-PE" baseline="0" dirty="0" err="1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latin</a:t>
            </a:r>
            <a:r>
              <a:rPr lang="es-PE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carbón de Santiago,  en ese momento 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</a:p>
          <a:p>
            <a:pPr marL="182563" indent="-182563" algn="just">
              <a:buFont typeface="Arial" pitchFamily="34" charset="0"/>
              <a:buChar char="•"/>
              <a:defRPr/>
            </a:pP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Se abrían nuevos mercados y nuevas posibilidades con la inclusión de actividades IFM y REDD</a:t>
            </a:r>
            <a:r>
              <a:rPr lang="en-CA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+</a:t>
            </a:r>
            <a:r>
              <a:rPr lang="en-CA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en-CA" baseline="0" dirty="0" err="1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en</a:t>
            </a:r>
            <a:r>
              <a:rPr lang="en-CA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el Mercado </a:t>
            </a:r>
            <a:r>
              <a:rPr lang="en-CA" baseline="0" dirty="0" err="1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voluntario</a:t>
            </a:r>
            <a:r>
              <a:rPr lang="en-CA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.</a:t>
            </a:r>
            <a:endParaRPr lang="es-PE" dirty="0" smtClean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 marL="182563" indent="-182563" algn="just">
              <a:buFont typeface="Arial" pitchFamily="34" charset="0"/>
              <a:buChar char="•"/>
              <a:defRPr/>
            </a:pP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Se presentaban alternativa a los créditos temporales</a:t>
            </a:r>
            <a:r>
              <a:rPr lang="es-PE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propuestos por el MDL</a:t>
            </a: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para resolver la no-permanencia con la creación de buffers ligados al riesgo del proyecto.</a:t>
            </a:r>
          </a:p>
          <a:p>
            <a:pPr marL="182563" indent="-182563" algn="just">
              <a:buFont typeface="Arial" pitchFamily="34" charset="0"/>
              <a:buChar char="•"/>
              <a:defRPr/>
            </a:pP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Se consolidaban nuevos estándares como el VCS, aceptado metodologías MDL,</a:t>
            </a:r>
            <a:r>
              <a:rPr lang="es-PE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el CCB aportaba elementos para la evaluación de </a:t>
            </a:r>
            <a:r>
              <a:rPr lang="es-PE" baseline="0" dirty="0" err="1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cobeneficios</a:t>
            </a:r>
            <a:r>
              <a:rPr lang="es-PE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, etc.</a:t>
            </a:r>
            <a:endParaRPr lang="es-PE" dirty="0" smtClean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 marL="182563" indent="-182563" algn="just">
              <a:buFont typeface="Arial" pitchFamily="34" charset="0"/>
              <a:buChar char="•"/>
              <a:defRPr/>
            </a:pP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El Mercado Voluntario era bastante flexible,</a:t>
            </a:r>
            <a:r>
              <a:rPr lang="es-PE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sin embargo esto era a su vez su</a:t>
            </a: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fortaleza y su</a:t>
            </a:r>
            <a:r>
              <a:rPr lang="es-PE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d</a:t>
            </a: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ebilidad.</a:t>
            </a:r>
          </a:p>
          <a:p>
            <a:pPr marL="182563" indent="-182563" algn="just">
              <a:buFont typeface="Arial" pitchFamily="34" charset="0"/>
              <a:buChar char="•"/>
              <a:defRPr/>
            </a:pP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En</a:t>
            </a:r>
            <a:r>
              <a:rPr lang="es-PE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ese momento, los p</a:t>
            </a: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royectos</a:t>
            </a:r>
            <a:r>
              <a:rPr lang="es-PE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f</a:t>
            </a: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orestales representaban alrededor del 36% del total transado, con  una enorme variabilidad de precios entre 0,5 y 45 US$. </a:t>
            </a:r>
          </a:p>
          <a:p>
            <a:pPr marL="182563" indent="-182563" algn="just">
              <a:buFont typeface="Arial" pitchFamily="34" charset="0"/>
              <a:buChar char="•"/>
              <a:defRPr/>
            </a:pP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Valor Total del Mercado 91 Millones US$</a:t>
            </a:r>
            <a:r>
              <a:rPr lang="es-PE" baseline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, con una gran participación del CCX que ahora no existe.</a:t>
            </a:r>
            <a:endParaRPr lang="es-PE" dirty="0" smtClean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 marL="182563" indent="-182563" algn="just">
              <a:buFont typeface="Arial" pitchFamily="34" charset="0"/>
              <a:buChar char="•"/>
              <a:defRPr/>
            </a:pPr>
            <a:r>
              <a:rPr lang="es-PE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Inversionistas privados y fondos comenzaban a invertir en sus primeros proyectos forestales (Se veía el riesgo de la crisis financiera global).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493A-61E2-4137-8DF8-5B23DF00FBA7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313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 smtClean="0"/>
              <a:t>Tenemos un Mercado Voluntario con un grupo de estándares sólidos, que</a:t>
            </a:r>
            <a:r>
              <a:rPr lang="es-PE" baseline="0" dirty="0" smtClean="0"/>
              <a:t> reacciona rápido a la necesidad del mercado (por ejemplo la posibilidad de proyectos agrupados y el REDD+ jurisdiccional) y</a:t>
            </a:r>
            <a:r>
              <a:rPr lang="es-PE" dirty="0" smtClean="0"/>
              <a:t> con metodologías y herramientas que aseguran la integridad ambiental de los proyectos.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PE" dirty="0" smtClean="0"/>
              <a:t>Los compradores de créditos tienen una buena comprensión de lo que es un proyecto sólido, buscan </a:t>
            </a:r>
            <a:r>
              <a:rPr lang="es-PE" dirty="0" err="1" smtClean="0"/>
              <a:t>cobeneficios</a:t>
            </a:r>
            <a:r>
              <a:rPr lang="es-PE" dirty="0" smtClean="0"/>
              <a:t>,</a:t>
            </a:r>
            <a:r>
              <a:rPr lang="es-PE" baseline="0" dirty="0" smtClean="0"/>
              <a:t> buscan asociarse a un proyecto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PE" baseline="0" dirty="0" smtClean="0"/>
              <a:t>y l</a:t>
            </a:r>
            <a:r>
              <a:rPr lang="es-PE" dirty="0" smtClean="0"/>
              <a:t>a inversión privada tiene una idea clara de como utilizar el componente carbono en proyectos productivos viables para alcanzar la sostenibilidad</a:t>
            </a:r>
            <a:r>
              <a:rPr lang="es-PE" baseline="0" dirty="0" smtClean="0"/>
              <a:t> , buscan un retorno a su inversión sea en carbono, café, cacao, </a:t>
            </a:r>
            <a:r>
              <a:rPr lang="es-PE" baseline="0" dirty="0" err="1" smtClean="0"/>
              <a:t>platano</a:t>
            </a:r>
            <a:r>
              <a:rPr lang="es-PE" baseline="0" dirty="0" smtClean="0"/>
              <a:t>, etc…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PE" dirty="0" smtClean="0"/>
              <a:t>El volumen de transacción crece hasta 76 MTCO2 con un valor de 379 millones US$.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 smtClean="0"/>
              <a:t>Precios para Proyecto Forestales se concentran entre 4 y 7,5 US$</a:t>
            </a:r>
            <a:r>
              <a:rPr lang="es-PE" baseline="0" dirty="0" smtClean="0"/>
              <a:t>, precios muy diferenciados dependiendo de las características del proyecto y el acuerdo.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493A-61E2-4137-8DF8-5B23DF00FBA7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639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dirty="0" smtClean="0"/>
              <a:t>Una Tonelada no es igual a otra tonelada – Una buena parte de los compradores en el mercado voluntario están dispuestos a pagar más por lo que están buscando,</a:t>
            </a:r>
            <a:r>
              <a:rPr lang="es-PE" sz="1200" baseline="0" dirty="0" smtClean="0"/>
              <a:t> cobeneficios, plazos, riesgos de imagen, retorno de inversión.</a:t>
            </a:r>
          </a:p>
          <a:p>
            <a:endParaRPr lang="es-PE" sz="1200" baseline="0" dirty="0" smtClean="0"/>
          </a:p>
          <a:p>
            <a:r>
              <a:rPr lang="es-PE" sz="1200" baseline="0" dirty="0" smtClean="0"/>
              <a:t>El financiamiento sigue siendo la principal barrera, esto es más evidente en proyectos forestales y agroforestales que durante sus primeros años de actividad producen poco o muchas veces nada.</a:t>
            </a:r>
          </a:p>
          <a:p>
            <a:endParaRPr lang="es-PE" sz="1200" dirty="0" smtClean="0"/>
          </a:p>
          <a:p>
            <a:r>
              <a:rPr lang="es-PE" sz="1200" dirty="0" smtClean="0"/>
              <a:t>Se debe buscar arreglos para asegurar pago contra reducciones futuras ligado resultados intermedios.</a:t>
            </a:r>
          </a:p>
          <a:p>
            <a:endParaRPr lang="es-PE" sz="1200" dirty="0" smtClean="0"/>
          </a:p>
          <a:p>
            <a:endParaRPr lang="es-P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493A-61E2-4137-8DF8-5B23DF00FBA7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104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 smtClean="0"/>
              <a:t>La naturaleza de los proyectos forestales y agroforestales -  requiere de una inversión inicial importante para su implementación.</a:t>
            </a:r>
          </a:p>
          <a:p>
            <a:endParaRPr lang="fr-CA" dirty="0" smtClean="0"/>
          </a:p>
          <a:p>
            <a:endParaRPr lang="es-P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493A-61E2-4137-8DF8-5B23DF00FBA7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64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El enfoque del sector privado para la participación cambia de “climate first” a “development first”, no</a:t>
            </a:r>
            <a:r>
              <a:rPr lang="es-PE" baseline="0" dirty="0" smtClean="0"/>
              <a:t> hacemos proyectos solo para reducir emisiones o con el objetivo principal de maximizar la reducción de emisiones.</a:t>
            </a:r>
            <a:endParaRPr lang="es-PE" dirty="0" smtClean="0"/>
          </a:p>
          <a:p>
            <a:r>
              <a:rPr lang="es-PE" dirty="0" smtClean="0"/>
              <a:t>El financiamiento de proyectos forestales y agroforestales productivos es cada vez más viable.</a:t>
            </a:r>
          </a:p>
          <a:p>
            <a:endParaRPr lang="es-P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493A-61E2-4137-8DF8-5B23DF00FBA7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244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Dispuestos a financiar proyectos que</a:t>
            </a:r>
          </a:p>
          <a:p>
            <a:pPr lvl="1"/>
            <a:r>
              <a:rPr lang="es-ES" dirty="0" smtClean="0"/>
              <a:t>Logren un cambio positivo sostenible en el modelo de uso productivo del suelo; </a:t>
            </a:r>
          </a:p>
          <a:p>
            <a:pPr lvl="1"/>
            <a:r>
              <a:rPr lang="es-ES" dirty="0" smtClean="0"/>
              <a:t>Genere beneficios financieros y de calidad de vida de manera inclusiva; </a:t>
            </a:r>
          </a:p>
          <a:p>
            <a:pPr lvl="1"/>
            <a:r>
              <a:rPr lang="es-ES" dirty="0" smtClean="0"/>
              <a:t>Contribuyan a mantener o mejorar las funciones ecosistémicas del bosque. </a:t>
            </a:r>
          </a:p>
          <a:p>
            <a:pPr lvl="1"/>
            <a:r>
              <a:rPr lang="es-ES" dirty="0" smtClean="0"/>
              <a:t>Construyan resiliencia frente al cambio climático</a:t>
            </a:r>
          </a:p>
          <a:p>
            <a:pPr lvl="1"/>
            <a:r>
              <a:rPr lang="es-ES" dirty="0" smtClean="0"/>
              <a:t>Capturen o reduzcan emisiones de GEI.</a:t>
            </a:r>
          </a:p>
          <a:p>
            <a:endParaRPr lang="es-P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Agroforestería tiene un mayor potencial que las plantaciones forestales puras.</a:t>
            </a:r>
          </a:p>
          <a:p>
            <a:endParaRPr lang="es-P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493A-61E2-4137-8DF8-5B23DF00FBA7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055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Al diseñar un proyecto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Los desarrolladores deben diseñar sus proyectos teniendo en cuenta el objetivo productivo y</a:t>
            </a:r>
            <a:r>
              <a:rPr lang="es-PE" baseline="0" dirty="0" smtClean="0"/>
              <a:t> de desarrollo, el mercado de los bienes generados por el proyecto y el mercado de capital para financiar el proyecto deben ser los principales objetivos, el mercado de carbono da solidez en el monitoreo de la performance del proyecto y sobre los cobeneficios ambientales y sociales de manera transparente y verificable</a:t>
            </a:r>
            <a:r>
              <a:rPr lang="es-PE" dirty="0" smtClean="0"/>
              <a:t> – este</a:t>
            </a:r>
            <a:r>
              <a:rPr lang="es-PE" baseline="0" dirty="0" smtClean="0"/>
              <a:t> es el plus. </a:t>
            </a:r>
            <a:r>
              <a:rPr lang="es-PE" dirty="0" smtClean="0"/>
              <a:t>Utilizar el carbono como un colateral de financiamiento e indicador de rendimiento y sostenibildad, no como el elemento central.</a:t>
            </a:r>
          </a:p>
          <a:p>
            <a:endParaRPr lang="es-PE" baseline="0" dirty="0" smtClean="0"/>
          </a:p>
          <a:p>
            <a:endParaRPr lang="es-PE" dirty="0" smtClean="0"/>
          </a:p>
          <a:p>
            <a:r>
              <a:rPr lang="es-PE" dirty="0" smtClean="0"/>
              <a:t>Organización y conocimiento de la actividad productiva, sin quedarse</a:t>
            </a:r>
            <a:r>
              <a:rPr lang="es-PE" baseline="0" dirty="0" smtClean="0"/>
              <a:t> solo en la cosecha, por eso asegurar una </a:t>
            </a:r>
            <a:r>
              <a:rPr lang="es-PE" dirty="0" smtClean="0"/>
              <a:t>cadena de valor del producto y tener un record de producción</a:t>
            </a:r>
            <a:r>
              <a:rPr lang="es-PE" baseline="0" dirty="0" smtClean="0"/>
              <a:t> es muy importante para dar solidez al proyecto.</a:t>
            </a:r>
          </a:p>
          <a:p>
            <a:endParaRPr lang="es-PE" dirty="0" smtClean="0"/>
          </a:p>
          <a:p>
            <a:r>
              <a:rPr lang="es-PE" dirty="0" smtClean="0"/>
              <a:t>Tener un sistema de monitoreo muy solido que asegure transparencia y seguimiento permanente,</a:t>
            </a:r>
            <a:r>
              <a:rPr lang="es-PE" baseline="0" dirty="0" smtClean="0"/>
              <a:t> que pueda adaptarse a las necesidades y requerimientos del cliente, financiador, desarrollador o cualquier otro participante de manera costo eficiente.</a:t>
            </a:r>
            <a:endParaRPr lang="es-PE" dirty="0" smtClean="0"/>
          </a:p>
          <a:p>
            <a:r>
              <a:rPr lang="es-PE" dirty="0" smtClean="0"/>
              <a:t>Dejar abierta la posibilidad de incrementar el área a medida que el proyecto va ganando en éxito.</a:t>
            </a:r>
          </a:p>
          <a:p>
            <a:endParaRPr lang="es-PE" dirty="0" smtClean="0"/>
          </a:p>
          <a:p>
            <a:r>
              <a:rPr lang="es-PE" dirty="0" smtClean="0"/>
              <a:t>El diseño tiene que considerar</a:t>
            </a:r>
            <a:r>
              <a:rPr lang="es-PE" baseline="0" dirty="0" smtClean="0"/>
              <a:t> que los participantes en la gran mayoría de los casos tienen </a:t>
            </a:r>
            <a:r>
              <a:rPr lang="es-PE" dirty="0" smtClean="0"/>
              <a:t>una economía frágil y deben tener acceso a un retorno anual</a:t>
            </a:r>
            <a:r>
              <a:rPr lang="es-PE" baseline="0" dirty="0" smtClean="0"/>
              <a:t> asegurado y estable en el tiempo.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493A-61E2-4137-8DF8-5B23DF00FBA7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333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Proyectos de tamaño pequeño/mediano – entre 20,000 y 200,000 TCO2 – son más atractivos para ciertos compradores.</a:t>
            </a:r>
          </a:p>
          <a:p>
            <a:r>
              <a:rPr lang="es-PE" dirty="0" smtClean="0"/>
              <a:t>Un comprador que se identifique con el proyecto y requiera mucho más allá que créditos.</a:t>
            </a:r>
          </a:p>
          <a:p>
            <a:r>
              <a:rPr lang="es-PE" dirty="0" smtClean="0"/>
              <a:t>Compradores buscan exclusividad par identificarse con un proyecto.</a:t>
            </a:r>
          </a:p>
          <a:p>
            <a:r>
              <a:rPr lang="es-PE" dirty="0" smtClean="0"/>
              <a:t>Imagen tiene mas valor que los créditos pero los créditos permiten dar un valor mas concreto a la transacción.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 smtClean="0"/>
              <a:t>créditos permiten dar estructura a la transacción.</a:t>
            </a:r>
          </a:p>
          <a:p>
            <a:endParaRPr lang="es-P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493A-61E2-4137-8DF8-5B23DF00FBA7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202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0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7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0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0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27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82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4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62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5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7415"/>
            <a:ext cx="7511473" cy="100418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60" y="1432247"/>
            <a:ext cx="7511472" cy="4568503"/>
          </a:xfrm>
        </p:spPr>
        <p:txBody>
          <a:bodyPr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8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5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7415"/>
            <a:ext cx="7511473" cy="100418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60" y="1432247"/>
            <a:ext cx="7511472" cy="4568503"/>
          </a:xfrm>
        </p:spPr>
        <p:txBody>
          <a:bodyPr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1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16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23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04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2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19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63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3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95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14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99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6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85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51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98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33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>
                <a:solidFill>
                  <a:prstClr val="white"/>
                </a:solidFill>
              </a:rPr>
              <a:pPr/>
              <a:t>9/5/2014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2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81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48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31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91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88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57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87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84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208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3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3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9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4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5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6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3712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79" y="4826887"/>
            <a:ext cx="1666340" cy="21987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05" y="208511"/>
            <a:ext cx="1805782" cy="7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6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rgbClr val="4F81BD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77933C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77933C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77933C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77933C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77933C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3712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52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11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3712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79" y="4826887"/>
            <a:ext cx="1666340" cy="21987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66" y="6012207"/>
            <a:ext cx="1805782" cy="7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25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rgbClr val="4F81BD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77933C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77933C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77933C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77933C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77933C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05" y="208511"/>
            <a:ext cx="1805782" cy="7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11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828511"/>
            <a:ext cx="9144000" cy="3507450"/>
          </a:xfrm>
        </p:spPr>
        <p:txBody>
          <a:bodyPr>
            <a:normAutofit/>
          </a:bodyPr>
          <a:lstStyle/>
          <a:p>
            <a:r>
              <a:rPr lang="es-PE" sz="4400" dirty="0" smtClean="0"/>
              <a:t>Proyectos forestales en El mercado voluntario de Carbono</a:t>
            </a:r>
            <a:br>
              <a:rPr lang="es-PE" sz="4400" dirty="0" smtClean="0"/>
            </a:br>
            <a:r>
              <a:rPr lang="es-PE" sz="4400" dirty="0"/>
              <a:t/>
            </a:r>
            <a:br>
              <a:rPr lang="es-PE" sz="4400" dirty="0"/>
            </a:br>
            <a:r>
              <a:rPr lang="es-PE" sz="4400" dirty="0" smtClean="0">
                <a:solidFill>
                  <a:schemeClr val="tx1"/>
                </a:solidFill>
              </a:rPr>
              <a:t>¿Qué hemos aprendido?</a:t>
            </a:r>
            <a:r>
              <a:rPr lang="es-PE" sz="4400" dirty="0" smtClean="0"/>
              <a:t>?</a:t>
            </a:r>
            <a:endParaRPr lang="es-PE" sz="4400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819314" y="5522999"/>
            <a:ext cx="7510506" cy="1205762"/>
          </a:xfrm>
        </p:spPr>
        <p:txBody>
          <a:bodyPr>
            <a:normAutofit lnSpcReduction="10000"/>
          </a:bodyPr>
          <a:lstStyle/>
          <a:p>
            <a:r>
              <a:rPr lang="es-PE" dirty="0" smtClean="0"/>
              <a:t>Luis Salgado</a:t>
            </a:r>
          </a:p>
          <a:p>
            <a:r>
              <a:rPr lang="es-PE" dirty="0" err="1" smtClean="0"/>
              <a:t>Ecotierra</a:t>
            </a:r>
            <a:r>
              <a:rPr lang="es-PE" dirty="0" smtClean="0"/>
              <a:t> Inc.</a:t>
            </a:r>
          </a:p>
          <a:p>
            <a:r>
              <a:rPr lang="es-PE" dirty="0" smtClean="0"/>
              <a:t>Bogotá, Septiembre 2014</a:t>
            </a:r>
            <a:endParaRPr lang="es-PE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20155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65" y="233811"/>
            <a:ext cx="3467669" cy="148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38" y="2248898"/>
            <a:ext cx="5362350" cy="23014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85623" y="3722915"/>
            <a:ext cx="2332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dirty="0" smtClean="0">
                <a:solidFill>
                  <a:srgbClr val="684A2B"/>
                </a:solidFill>
              </a:rPr>
              <a:t>.CO</a:t>
            </a:r>
            <a:endParaRPr lang="es-PE" sz="6000" dirty="0">
              <a:solidFill>
                <a:srgbClr val="684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9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3" y="112337"/>
            <a:ext cx="5725141" cy="5748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812790"/>
            <a:ext cx="9144000" cy="675602"/>
          </a:xfrm>
          <a:prstGeom prst="rect">
            <a:avLst/>
          </a:prstGeom>
          <a:solidFill>
            <a:srgbClr val="009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ZoneTexte 3"/>
          <p:cNvSpPr txBox="1"/>
          <p:nvPr/>
        </p:nvSpPr>
        <p:spPr>
          <a:xfrm>
            <a:off x="1496291" y="5919758"/>
            <a:ext cx="565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latin typeface="Century Gothic" panose="020B0502020202020204" pitchFamily="34" charset="0"/>
              </a:rPr>
              <a:t>EN EL AÑO 2006…</a:t>
            </a:r>
          </a:p>
        </p:txBody>
      </p:sp>
    </p:spTree>
    <p:extLst>
      <p:ext uri="{BB962C8B-B14F-4D97-AF65-F5344CB8AC3E}">
        <p14:creationId xmlns:p14="http://schemas.microsoft.com/office/powerpoint/2010/main" val="19976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t="-604" r="25467" b="604"/>
          <a:stretch/>
        </p:blipFill>
        <p:spPr>
          <a:xfrm>
            <a:off x="0" y="-27276"/>
            <a:ext cx="9144000" cy="6885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402102"/>
            <a:ext cx="9144000" cy="675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ZoneTexte 3"/>
          <p:cNvSpPr txBox="1"/>
          <p:nvPr/>
        </p:nvSpPr>
        <p:spPr>
          <a:xfrm>
            <a:off x="1496291" y="3509070"/>
            <a:ext cx="565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smtClean="0">
                <a:solidFill>
                  <a:srgbClr val="0096BA"/>
                </a:solidFill>
              </a:rPr>
              <a:t>AHORA…</a:t>
            </a:r>
            <a:endParaRPr lang="es-PE" sz="2800" dirty="0">
              <a:solidFill>
                <a:srgbClr val="009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44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836045"/>
            <a:ext cx="9144000" cy="675602"/>
          </a:xfrm>
          <a:prstGeom prst="rect">
            <a:avLst/>
          </a:prstGeom>
          <a:solidFill>
            <a:srgbClr val="009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ZoneTexte 3"/>
          <p:cNvSpPr txBox="1"/>
          <p:nvPr/>
        </p:nvSpPr>
        <p:spPr>
          <a:xfrm>
            <a:off x="1496291" y="4943013"/>
            <a:ext cx="565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EL CONOCIMIENTO EVOLUCIONA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1762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5999"/>
          <a:stretch/>
        </p:blipFill>
        <p:spPr>
          <a:xfrm>
            <a:off x="0" y="-36368"/>
            <a:ext cx="9144000" cy="6930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37273"/>
            <a:ext cx="9144000" cy="675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ZoneTexte 3"/>
          <p:cNvSpPr txBox="1"/>
          <p:nvPr/>
        </p:nvSpPr>
        <p:spPr>
          <a:xfrm>
            <a:off x="1496291" y="844241"/>
            <a:ext cx="764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smtClean="0">
                <a:solidFill>
                  <a:srgbClr val="0096BA"/>
                </a:solidFill>
              </a:rPr>
              <a:t>PROYECTOS FORESTALES Y AGROFORESTALES</a:t>
            </a:r>
            <a:endParaRPr lang="es-PE" sz="2800" dirty="0">
              <a:solidFill>
                <a:srgbClr val="009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72835" y="1028154"/>
            <a:ext cx="725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/>
              <a:t>CLIMATE FIRST</a:t>
            </a:r>
            <a:endParaRPr lang="es-PE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872834" y="3944538"/>
            <a:ext cx="725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/>
              <a:t>DEVELOPMENT FIRST</a:t>
            </a:r>
            <a:endParaRPr lang="es-PE" sz="4400" dirty="0"/>
          </a:p>
        </p:txBody>
      </p:sp>
      <p:sp>
        <p:nvSpPr>
          <p:cNvPr id="4" name="Flèche droite 3"/>
          <p:cNvSpPr/>
          <p:nvPr/>
        </p:nvSpPr>
        <p:spPr>
          <a:xfrm rot="5400000">
            <a:off x="3740724" y="2094921"/>
            <a:ext cx="1517073" cy="161062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11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shopify.com/s/files/1/0455/9189/products/TE080-Skeleton-Key-Wooden-Teether-Smiling-Tree-Toys-01.jpg?v=14018233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r="5051"/>
          <a:stretch/>
        </p:blipFill>
        <p:spPr bwMode="auto">
          <a:xfrm>
            <a:off x="-62345" y="-135391"/>
            <a:ext cx="9434945" cy="701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2346" y="5667318"/>
            <a:ext cx="9434945" cy="675602"/>
          </a:xfrm>
          <a:prstGeom prst="rect">
            <a:avLst/>
          </a:prstGeom>
          <a:solidFill>
            <a:srgbClr val="009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ZoneTexte 3"/>
          <p:cNvSpPr txBox="1"/>
          <p:nvPr/>
        </p:nvSpPr>
        <p:spPr>
          <a:xfrm>
            <a:off x="2285999" y="5774286"/>
            <a:ext cx="583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smtClean="0"/>
              <a:t>ELEMENTOS CLAVE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0116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-2ZXGcJxcG8E/TsW_omq10hI/AAAAAAAAAvQ/fL3jbs-O10c/s1600/civil+engine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4"/>
          <a:stretch/>
        </p:blipFill>
        <p:spPr bwMode="auto">
          <a:xfrm>
            <a:off x="-41564" y="-46033"/>
            <a:ext cx="9206346" cy="690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1564" y="264045"/>
            <a:ext cx="9434945" cy="675602"/>
          </a:xfrm>
          <a:prstGeom prst="rect">
            <a:avLst/>
          </a:prstGeom>
          <a:solidFill>
            <a:srgbClr val="009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ZoneTexte 3"/>
          <p:cNvSpPr txBox="1"/>
          <p:nvPr/>
        </p:nvSpPr>
        <p:spPr>
          <a:xfrm>
            <a:off x="831273" y="371013"/>
            <a:ext cx="7308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AL DISE</a:t>
            </a:r>
            <a:r>
              <a:rPr lang="es-PE" sz="2800" dirty="0" smtClean="0"/>
              <a:t>ÑAR UN PROYECTO…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5548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r="5605"/>
          <a:stretch/>
        </p:blipFill>
        <p:spPr>
          <a:xfrm>
            <a:off x="-41564" y="-41564"/>
            <a:ext cx="9185564" cy="69411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2345" y="5667318"/>
            <a:ext cx="9206346" cy="675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ZoneTexte 3"/>
          <p:cNvSpPr txBox="1"/>
          <p:nvPr/>
        </p:nvSpPr>
        <p:spPr>
          <a:xfrm>
            <a:off x="2285999" y="5774286"/>
            <a:ext cx="583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800" dirty="0" smtClean="0">
                <a:solidFill>
                  <a:srgbClr val="0096BA"/>
                </a:solidFill>
              </a:rPr>
              <a:t>MAXIMIZANDO LOS BENEFICIOS</a:t>
            </a:r>
            <a:endParaRPr lang="es-PE" sz="2800" dirty="0">
              <a:solidFill>
                <a:srgbClr val="009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ecotierra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tierra" id="{AD9BD154-6736-468A-A701-2A524D2432A9}" vid="{A696E21E-80AC-4415-A788-74F43B7B0203}"/>
    </a:ext>
  </a:extLst>
</a:theme>
</file>

<file path=ppt/theme/theme2.xml><?xml version="1.0" encoding="utf-8"?>
<a:theme xmlns:a="http://schemas.openxmlformats.org/drawingml/2006/main" name="2_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3_Maillage">
  <a:themeElements>
    <a:clrScheme name="Ecotierr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4E670F"/>
      </a:accent1>
      <a:accent2>
        <a:srgbClr val="D06423"/>
      </a:accent2>
      <a:accent3>
        <a:srgbClr val="0084B4"/>
      </a:accent3>
      <a:accent4>
        <a:srgbClr val="9A642F"/>
      </a:accent4>
      <a:accent5>
        <a:srgbClr val="5F99C9"/>
      </a:accent5>
      <a:accent6>
        <a:srgbClr val="4F432E"/>
      </a:accent6>
      <a:hlink>
        <a:srgbClr val="0084B4"/>
      </a:hlink>
      <a:folHlink>
        <a:srgbClr val="5CD3FF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4.xml><?xml version="1.0" encoding="utf-8"?>
<a:theme xmlns:a="http://schemas.openxmlformats.org/drawingml/2006/main" name="À bandes">
  <a:themeElements>
    <a:clrScheme name="À bande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ecotierra</Template>
  <TotalTime>1420</TotalTime>
  <Words>922</Words>
  <Application>Microsoft Office PowerPoint</Application>
  <PresentationFormat>On-screen Show (4:3)</PresentationFormat>
  <Paragraphs>67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Corbel</vt:lpstr>
      <vt:lpstr>Wingdings</vt:lpstr>
      <vt:lpstr>ecotierra</vt:lpstr>
      <vt:lpstr>2_Maillage</vt:lpstr>
      <vt:lpstr>3_Maillage</vt:lpstr>
      <vt:lpstr>À bandes</vt:lpstr>
      <vt:lpstr>Proyectos forestales en El mercado voluntario de Carbono  ¿Qué hemos aprendido??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forestales en El mercado voluntario de Carbono  ¿Que hemos aprendido?</dc:title>
  <dc:creator>Guillaume Nadeau</dc:creator>
  <cp:lastModifiedBy>Luis Salgado</cp:lastModifiedBy>
  <cp:revision>17</cp:revision>
  <dcterms:created xsi:type="dcterms:W3CDTF">2014-09-03T15:39:16Z</dcterms:created>
  <dcterms:modified xsi:type="dcterms:W3CDTF">2014-09-05T13:02:43Z</dcterms:modified>
</cp:coreProperties>
</file>