
<file path=[Content_Types].xml><?xml version="1.0" encoding="utf-8"?>
<Types xmlns="http://schemas.openxmlformats.org/package/2006/content-types">
  <Default Extension="wmf" ContentType="image/x-wmf"/>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4" r:id="rId18"/>
    <p:sldId id="273" r:id="rId19"/>
    <p:sldId id="272" r:id="rId2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7" d="100"/>
          <a:sy n="107" d="100"/>
        </p:scale>
        <p:origin x="-161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O"/>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O"/>
          </a:p>
        </p:txBody>
      </p:sp>
      <p:sp>
        <p:nvSpPr>
          <p:cNvPr id="4" name="3 Marcador de fecha"/>
          <p:cNvSpPr>
            <a:spLocks noGrp="1"/>
          </p:cNvSpPr>
          <p:nvPr>
            <p:ph type="dt" sz="half" idx="10"/>
          </p:nvPr>
        </p:nvSpPr>
        <p:spPr/>
        <p:txBody>
          <a:bodyPr/>
          <a:lstStyle/>
          <a:p>
            <a:fld id="{E95D44E2-7EF7-4542-8132-4855641E02FB}" type="datetimeFigureOut">
              <a:rPr lang="es-CO" smtClean="0"/>
              <a:pPr/>
              <a:t>05/09/2014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5C32C44-BED7-44FA-95C8-3D00B73AB435}"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95D44E2-7EF7-4542-8132-4855641E02FB}" type="datetimeFigureOut">
              <a:rPr lang="es-CO" smtClean="0"/>
              <a:pPr/>
              <a:t>05/09/2014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5C32C44-BED7-44FA-95C8-3D00B73AB435}"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O"/>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95D44E2-7EF7-4542-8132-4855641E02FB}" type="datetimeFigureOut">
              <a:rPr lang="es-CO" smtClean="0"/>
              <a:pPr/>
              <a:t>05/09/2014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5C32C44-BED7-44FA-95C8-3D00B73AB435}"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10"/>
          </p:nvPr>
        </p:nvSpPr>
        <p:spPr/>
        <p:txBody>
          <a:bodyPr/>
          <a:lstStyle/>
          <a:p>
            <a:fld id="{E95D44E2-7EF7-4542-8132-4855641E02FB}" type="datetimeFigureOut">
              <a:rPr lang="es-CO" smtClean="0"/>
              <a:pPr/>
              <a:t>05/09/2014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5C32C44-BED7-44FA-95C8-3D00B73AB435}"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E95D44E2-7EF7-4542-8132-4855641E02FB}" type="datetimeFigureOut">
              <a:rPr lang="es-CO" smtClean="0"/>
              <a:pPr/>
              <a:t>05/09/2014</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55C32C44-BED7-44FA-95C8-3D00B73AB435}"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fecha"/>
          <p:cNvSpPr>
            <a:spLocks noGrp="1"/>
          </p:cNvSpPr>
          <p:nvPr>
            <p:ph type="dt" sz="half" idx="10"/>
          </p:nvPr>
        </p:nvSpPr>
        <p:spPr/>
        <p:txBody>
          <a:bodyPr/>
          <a:lstStyle/>
          <a:p>
            <a:fld id="{E95D44E2-7EF7-4542-8132-4855641E02FB}" type="datetimeFigureOut">
              <a:rPr lang="es-CO" smtClean="0"/>
              <a:pPr/>
              <a:t>05/09/2014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5C32C44-BED7-44FA-95C8-3D00B73AB435}"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7" name="6 Marcador de fecha"/>
          <p:cNvSpPr>
            <a:spLocks noGrp="1"/>
          </p:cNvSpPr>
          <p:nvPr>
            <p:ph type="dt" sz="half" idx="10"/>
          </p:nvPr>
        </p:nvSpPr>
        <p:spPr/>
        <p:txBody>
          <a:bodyPr/>
          <a:lstStyle/>
          <a:p>
            <a:fld id="{E95D44E2-7EF7-4542-8132-4855641E02FB}" type="datetimeFigureOut">
              <a:rPr lang="es-CO" smtClean="0"/>
              <a:pPr/>
              <a:t>05/09/2014</a:t>
            </a:fld>
            <a:endParaRPr lang="es-CO"/>
          </a:p>
        </p:txBody>
      </p:sp>
      <p:sp>
        <p:nvSpPr>
          <p:cNvPr id="8" name="7 Marcador de pie de página"/>
          <p:cNvSpPr>
            <a:spLocks noGrp="1"/>
          </p:cNvSpPr>
          <p:nvPr>
            <p:ph type="ftr" sz="quarter" idx="11"/>
          </p:nvPr>
        </p:nvSpPr>
        <p:spPr/>
        <p:txBody>
          <a:bodyPr/>
          <a:lstStyle/>
          <a:p>
            <a:endParaRPr lang="es-CO"/>
          </a:p>
        </p:txBody>
      </p:sp>
      <p:sp>
        <p:nvSpPr>
          <p:cNvPr id="9" name="8 Marcador de número de diapositiva"/>
          <p:cNvSpPr>
            <a:spLocks noGrp="1"/>
          </p:cNvSpPr>
          <p:nvPr>
            <p:ph type="sldNum" sz="quarter" idx="12"/>
          </p:nvPr>
        </p:nvSpPr>
        <p:spPr/>
        <p:txBody>
          <a:bodyPr/>
          <a:lstStyle/>
          <a:p>
            <a:fld id="{55C32C44-BED7-44FA-95C8-3D00B73AB435}"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O"/>
          </a:p>
        </p:txBody>
      </p:sp>
      <p:sp>
        <p:nvSpPr>
          <p:cNvPr id="3" name="2 Marcador de fecha"/>
          <p:cNvSpPr>
            <a:spLocks noGrp="1"/>
          </p:cNvSpPr>
          <p:nvPr>
            <p:ph type="dt" sz="half" idx="10"/>
          </p:nvPr>
        </p:nvSpPr>
        <p:spPr/>
        <p:txBody>
          <a:bodyPr/>
          <a:lstStyle/>
          <a:p>
            <a:fld id="{E95D44E2-7EF7-4542-8132-4855641E02FB}" type="datetimeFigureOut">
              <a:rPr lang="es-CO" smtClean="0"/>
              <a:pPr/>
              <a:t>05/09/2014</a:t>
            </a:fld>
            <a:endParaRPr lang="es-CO"/>
          </a:p>
        </p:txBody>
      </p:sp>
      <p:sp>
        <p:nvSpPr>
          <p:cNvPr id="4" name="3 Marcador de pie de página"/>
          <p:cNvSpPr>
            <a:spLocks noGrp="1"/>
          </p:cNvSpPr>
          <p:nvPr>
            <p:ph type="ftr" sz="quarter" idx="11"/>
          </p:nvPr>
        </p:nvSpPr>
        <p:spPr/>
        <p:txBody>
          <a:bodyPr/>
          <a:lstStyle/>
          <a:p>
            <a:endParaRPr lang="es-CO"/>
          </a:p>
        </p:txBody>
      </p:sp>
      <p:sp>
        <p:nvSpPr>
          <p:cNvPr id="5" name="4 Marcador de número de diapositiva"/>
          <p:cNvSpPr>
            <a:spLocks noGrp="1"/>
          </p:cNvSpPr>
          <p:nvPr>
            <p:ph type="sldNum" sz="quarter" idx="12"/>
          </p:nvPr>
        </p:nvSpPr>
        <p:spPr/>
        <p:txBody>
          <a:bodyPr/>
          <a:lstStyle/>
          <a:p>
            <a:fld id="{55C32C44-BED7-44FA-95C8-3D00B73AB435}"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E95D44E2-7EF7-4542-8132-4855641E02FB}" type="datetimeFigureOut">
              <a:rPr lang="es-CO" smtClean="0"/>
              <a:pPr/>
              <a:t>05/09/2014</a:t>
            </a:fld>
            <a:endParaRPr lang="es-CO"/>
          </a:p>
        </p:txBody>
      </p:sp>
      <p:sp>
        <p:nvSpPr>
          <p:cNvPr id="3" name="2 Marcador de pie de página"/>
          <p:cNvSpPr>
            <a:spLocks noGrp="1"/>
          </p:cNvSpPr>
          <p:nvPr>
            <p:ph type="ftr" sz="quarter" idx="11"/>
          </p:nvPr>
        </p:nvSpPr>
        <p:spPr/>
        <p:txBody>
          <a:bodyPr/>
          <a:lstStyle/>
          <a:p>
            <a:endParaRPr lang="es-CO"/>
          </a:p>
        </p:txBody>
      </p:sp>
      <p:sp>
        <p:nvSpPr>
          <p:cNvPr id="4" name="3 Marcador de número de diapositiva"/>
          <p:cNvSpPr>
            <a:spLocks noGrp="1"/>
          </p:cNvSpPr>
          <p:nvPr>
            <p:ph type="sldNum" sz="quarter" idx="12"/>
          </p:nvPr>
        </p:nvSpPr>
        <p:spPr/>
        <p:txBody>
          <a:bodyPr/>
          <a:lstStyle/>
          <a:p>
            <a:fld id="{55C32C44-BED7-44FA-95C8-3D00B73AB435}"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O"/>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95D44E2-7EF7-4542-8132-4855641E02FB}" type="datetimeFigureOut">
              <a:rPr lang="es-CO" smtClean="0"/>
              <a:pPr/>
              <a:t>05/09/2014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5C32C44-BED7-44FA-95C8-3D00B73AB435}"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O"/>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O"/>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E95D44E2-7EF7-4542-8132-4855641E02FB}" type="datetimeFigureOut">
              <a:rPr lang="es-CO" smtClean="0"/>
              <a:pPr/>
              <a:t>05/09/2014</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55C32C44-BED7-44FA-95C8-3D00B73AB435}" type="slidenum">
              <a:rPr lang="es-CO" smtClean="0"/>
              <a:pPr/>
              <a:t>‹Nº›</a:t>
            </a:fld>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O"/>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O"/>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5D44E2-7EF7-4542-8132-4855641E02FB}" type="datetimeFigureOut">
              <a:rPr lang="es-CO" smtClean="0"/>
              <a:pPr/>
              <a:t>05/09/2014</a:t>
            </a:fld>
            <a:endParaRPr lang="es-CO"/>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C32C44-BED7-44FA-95C8-3D00B73AB435}" type="slidenum">
              <a:rPr lang="es-CO" smtClean="0"/>
              <a:pPr/>
              <a:t>‹Nº›</a:t>
            </a:fld>
            <a:endParaRPr lang="es-C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hyperlink" Target="http://www.andeancenter.com/"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454919"/>
            <a:ext cx="7772400" cy="1470025"/>
          </a:xfrm>
        </p:spPr>
        <p:txBody>
          <a:bodyPr>
            <a:normAutofit fontScale="90000"/>
          </a:bodyPr>
          <a:lstStyle/>
          <a:p>
            <a:r>
              <a:rPr lang="en-US" dirty="0" smtClean="0">
                <a:latin typeface="Garamond" pitchFamily="18" charset="0"/>
              </a:rPr>
              <a:t>IDEAS THAT MAY </a:t>
            </a:r>
            <a:r>
              <a:rPr lang="en-US" dirty="0" smtClean="0">
                <a:latin typeface="Garamond" pitchFamily="18" charset="0"/>
              </a:rPr>
              <a:t>IMPROVE </a:t>
            </a:r>
            <a:r>
              <a:rPr lang="en-US" dirty="0">
                <a:latin typeface="Garamond" pitchFamily="18" charset="0"/>
              </a:rPr>
              <a:t>CER DEMAND AND TRADING IN DEVELOPING </a:t>
            </a:r>
            <a:r>
              <a:rPr lang="en-US" dirty="0" smtClean="0">
                <a:latin typeface="Garamond" pitchFamily="18" charset="0"/>
              </a:rPr>
              <a:t>COUNTRIES DURING THE TRANSITION TO POST-2020</a:t>
            </a:r>
            <a:endParaRPr lang="es-CO" dirty="0">
              <a:latin typeface="Garamond" pitchFamily="18" charset="0"/>
            </a:endParaRPr>
          </a:p>
        </p:txBody>
      </p:sp>
      <p:sp>
        <p:nvSpPr>
          <p:cNvPr id="3" name="2 Subtítulo"/>
          <p:cNvSpPr>
            <a:spLocks noGrp="1"/>
          </p:cNvSpPr>
          <p:nvPr>
            <p:ph type="subTitle" idx="1"/>
          </p:nvPr>
        </p:nvSpPr>
        <p:spPr>
          <a:xfrm>
            <a:off x="755576" y="4772744"/>
            <a:ext cx="7520880" cy="1752600"/>
          </a:xfrm>
        </p:spPr>
        <p:txBody>
          <a:bodyPr>
            <a:normAutofit/>
          </a:bodyPr>
          <a:lstStyle/>
          <a:p>
            <a:r>
              <a:rPr lang="en-US" sz="2000" i="1" dirty="0">
                <a:solidFill>
                  <a:schemeClr val="tx1"/>
                </a:solidFill>
                <a:latin typeface="Garamond" pitchFamily="18" charset="0"/>
              </a:rPr>
              <a:t>By Thomas </a:t>
            </a:r>
            <a:r>
              <a:rPr lang="en-US" sz="2000" i="1" dirty="0" smtClean="0">
                <a:solidFill>
                  <a:schemeClr val="tx1"/>
                </a:solidFill>
                <a:latin typeface="Garamond" pitchFamily="18" charset="0"/>
              </a:rPr>
              <a:t>Black-</a:t>
            </a:r>
            <a:r>
              <a:rPr lang="en-US" sz="2000" i="1" dirty="0" err="1" smtClean="0">
                <a:solidFill>
                  <a:schemeClr val="tx1"/>
                </a:solidFill>
                <a:latin typeface="Garamond" pitchFamily="18" charset="0"/>
              </a:rPr>
              <a:t>Arbeláez</a:t>
            </a:r>
            <a:endParaRPr lang="en-US" sz="2000" i="1" dirty="0" smtClean="0">
              <a:solidFill>
                <a:schemeClr val="tx1"/>
              </a:solidFill>
              <a:latin typeface="Garamond" pitchFamily="18" charset="0"/>
            </a:endParaRPr>
          </a:p>
          <a:p>
            <a:r>
              <a:rPr lang="en-US" sz="2000" i="1" dirty="0" smtClean="0">
                <a:solidFill>
                  <a:schemeClr val="tx1"/>
                </a:solidFill>
                <a:latin typeface="Garamond" pitchFamily="18" charset="0"/>
              </a:rPr>
              <a:t>Director, Centro </a:t>
            </a:r>
            <a:r>
              <a:rPr lang="en-US" sz="2000" i="1" dirty="0" err="1" smtClean="0">
                <a:solidFill>
                  <a:schemeClr val="tx1"/>
                </a:solidFill>
                <a:latin typeface="Garamond" pitchFamily="18" charset="0"/>
              </a:rPr>
              <a:t>Andino</a:t>
            </a:r>
            <a:r>
              <a:rPr lang="en-US" sz="2000" i="1" dirty="0" smtClean="0">
                <a:solidFill>
                  <a:schemeClr val="tx1"/>
                </a:solidFill>
                <a:latin typeface="Garamond" pitchFamily="18" charset="0"/>
              </a:rPr>
              <a:t> </a:t>
            </a:r>
            <a:r>
              <a:rPr lang="en-US" sz="2000" i="1" dirty="0" err="1" smtClean="0">
                <a:solidFill>
                  <a:schemeClr val="tx1"/>
                </a:solidFill>
                <a:latin typeface="Garamond" pitchFamily="18" charset="0"/>
              </a:rPr>
              <a:t>para</a:t>
            </a:r>
            <a:r>
              <a:rPr lang="en-US" sz="2000" i="1" dirty="0" smtClean="0">
                <a:solidFill>
                  <a:schemeClr val="tx1"/>
                </a:solidFill>
                <a:latin typeface="Garamond" pitchFamily="18" charset="0"/>
              </a:rPr>
              <a:t> la </a:t>
            </a:r>
            <a:r>
              <a:rPr lang="en-US" sz="2000" i="1" dirty="0" err="1" smtClean="0">
                <a:solidFill>
                  <a:schemeClr val="tx1"/>
                </a:solidFill>
                <a:latin typeface="Garamond" pitchFamily="18" charset="0"/>
              </a:rPr>
              <a:t>Economía</a:t>
            </a:r>
            <a:r>
              <a:rPr lang="en-US" sz="2000" i="1" dirty="0" smtClean="0">
                <a:solidFill>
                  <a:schemeClr val="tx1"/>
                </a:solidFill>
                <a:latin typeface="Garamond" pitchFamily="18" charset="0"/>
              </a:rPr>
              <a:t> en el </a:t>
            </a:r>
            <a:r>
              <a:rPr lang="en-US" sz="2000" i="1" dirty="0" err="1" smtClean="0">
                <a:solidFill>
                  <a:schemeClr val="tx1"/>
                </a:solidFill>
                <a:latin typeface="Garamond" pitchFamily="18" charset="0"/>
              </a:rPr>
              <a:t>Medio</a:t>
            </a:r>
            <a:r>
              <a:rPr lang="en-US" sz="2000" i="1" dirty="0" smtClean="0">
                <a:solidFill>
                  <a:schemeClr val="tx1"/>
                </a:solidFill>
                <a:latin typeface="Garamond" pitchFamily="18" charset="0"/>
              </a:rPr>
              <a:t> </a:t>
            </a:r>
            <a:r>
              <a:rPr lang="en-US" sz="2000" i="1" dirty="0" err="1" smtClean="0">
                <a:solidFill>
                  <a:schemeClr val="tx1"/>
                </a:solidFill>
                <a:latin typeface="Garamond" pitchFamily="18" charset="0"/>
              </a:rPr>
              <a:t>Ambiente</a:t>
            </a:r>
            <a:endParaRPr lang="en-US" sz="2000" i="1" dirty="0" smtClean="0">
              <a:solidFill>
                <a:schemeClr val="tx1"/>
              </a:solidFill>
              <a:latin typeface="Garamond" pitchFamily="18" charset="0"/>
            </a:endParaRPr>
          </a:p>
          <a:p>
            <a:r>
              <a:rPr lang="en-US" sz="2000" i="1" dirty="0" smtClean="0">
                <a:solidFill>
                  <a:schemeClr val="tx1"/>
                </a:solidFill>
                <a:latin typeface="Garamond" pitchFamily="18" charset="0"/>
              </a:rPr>
              <a:t>Bogota, Colombia</a:t>
            </a:r>
            <a:endParaRPr lang="es-CO" sz="2000" dirty="0">
              <a:solidFill>
                <a:schemeClr val="tx1"/>
              </a:solidFill>
              <a:latin typeface="Garamond"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dirty="0">
                <a:latin typeface="Garamond" pitchFamily="18" charset="0"/>
              </a:rPr>
              <a:t>A SECOND BEST OPTION TO INCREASE CER TRADING: A GOVERNMENT-PROMOTED </a:t>
            </a:r>
            <a:r>
              <a:rPr lang="en-US" b="1" i="1" dirty="0">
                <a:latin typeface="Garamond" pitchFamily="18" charset="0"/>
              </a:rPr>
              <a:t>INDICATIVE PRICE OF CARBON</a:t>
            </a:r>
            <a:endParaRPr lang="es-CO" dirty="0">
              <a:latin typeface="Garamond" pitchFamily="18" charset="0"/>
            </a:endParaRPr>
          </a:p>
        </p:txBody>
      </p:sp>
      <p:sp>
        <p:nvSpPr>
          <p:cNvPr id="4" name="3 Subtítulo"/>
          <p:cNvSpPr>
            <a:spLocks noGrp="1"/>
          </p:cNvSpPr>
          <p:nvPr>
            <p:ph type="subTitle" idx="1"/>
          </p:nvPr>
        </p:nvSpPr>
        <p:spPr/>
        <p:txBody>
          <a:bodyPr/>
          <a:lstStyle/>
          <a:p>
            <a:endParaRPr lang="es-CO"/>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rmAutofit fontScale="77500" lnSpcReduction="20000"/>
          </a:bodyPr>
          <a:lstStyle/>
          <a:p>
            <a:r>
              <a:rPr lang="en-US" dirty="0"/>
              <a:t>If governments cannot implement a compliance-based carbon tax or cap and trade system for any reason, </a:t>
            </a:r>
            <a:endParaRPr lang="en-US" dirty="0" smtClean="0"/>
          </a:p>
          <a:p>
            <a:r>
              <a:rPr lang="en-US" dirty="0" smtClean="0"/>
              <a:t>Could implement </a:t>
            </a:r>
            <a:r>
              <a:rPr lang="en-US" dirty="0"/>
              <a:t>an INDICATIVE PRICE OF CARBON and vigorously promote voluntary purchases of CERS to offset carbon footprints in both the public and private sectors.  </a:t>
            </a:r>
            <a:endParaRPr lang="en-US" dirty="0" smtClean="0"/>
          </a:p>
          <a:p>
            <a:r>
              <a:rPr lang="en-US" dirty="0" smtClean="0"/>
              <a:t>The </a:t>
            </a:r>
            <a:r>
              <a:rPr lang="en-US" dirty="0"/>
              <a:t>INDICATIVE PRICE OF CARBON would be continuously published along with the other leading price indicators by the news media, financial web pages, government publications, and mobile applications. </a:t>
            </a:r>
            <a:endParaRPr lang="en-US" dirty="0" smtClean="0"/>
          </a:p>
          <a:p>
            <a:r>
              <a:rPr lang="en-US" dirty="0" smtClean="0"/>
              <a:t>Public </a:t>
            </a:r>
            <a:r>
              <a:rPr lang="en-US" dirty="0"/>
              <a:t>and private entities could quickly reference the clear, single price of domestic carbon, </a:t>
            </a:r>
            <a:endParaRPr lang="en-US" dirty="0" smtClean="0"/>
          </a:p>
          <a:p>
            <a:r>
              <a:rPr lang="en-US" dirty="0" smtClean="0"/>
              <a:t>eliminating </a:t>
            </a:r>
            <a:r>
              <a:rPr lang="en-US" dirty="0"/>
              <a:t>the price uncertainty for buyers and sellers that are willing and able to trade.  </a:t>
            </a:r>
            <a:endParaRPr lang="es-CO" dirty="0"/>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a:latin typeface="Garamond" pitchFamily="18" charset="0"/>
              </a:rPr>
              <a:t>This </a:t>
            </a:r>
            <a:r>
              <a:rPr lang="en-US" dirty="0" smtClean="0">
                <a:latin typeface="Garamond" pitchFamily="18" charset="0"/>
              </a:rPr>
              <a:t>“indicative single </a:t>
            </a:r>
            <a:r>
              <a:rPr lang="en-US" dirty="0">
                <a:latin typeface="Garamond" pitchFamily="18" charset="0"/>
              </a:rPr>
              <a:t>domestic carbon” could be easily constructed.</a:t>
            </a:r>
            <a:endParaRPr lang="es-CO" dirty="0">
              <a:latin typeface="Garamond" pitchFamily="18" charset="0"/>
            </a:endParaRPr>
          </a:p>
        </p:txBody>
      </p:sp>
      <p:sp>
        <p:nvSpPr>
          <p:cNvPr id="3" name="2 Marcador de contenido"/>
          <p:cNvSpPr>
            <a:spLocks noGrp="1"/>
          </p:cNvSpPr>
          <p:nvPr>
            <p:ph idx="1"/>
          </p:nvPr>
        </p:nvSpPr>
        <p:spPr>
          <a:xfrm>
            <a:off x="457200" y="1600201"/>
            <a:ext cx="8229600" cy="3268960"/>
          </a:xfrm>
        </p:spPr>
        <p:txBody>
          <a:bodyPr>
            <a:normAutofit/>
          </a:bodyPr>
          <a:lstStyle/>
          <a:p>
            <a:r>
              <a:rPr lang="en-US" sz="2800" b="1" dirty="0"/>
              <a:t>First</a:t>
            </a:r>
            <a:r>
              <a:rPr lang="en-US" sz="2800" dirty="0"/>
              <a:t>, key stakeholders of the public and private sectors would meet yearly to determine a </a:t>
            </a:r>
            <a:r>
              <a:rPr lang="en-US" sz="2800" b="1" dirty="0"/>
              <a:t>voluntary national carbon reduction target</a:t>
            </a:r>
            <a:r>
              <a:rPr lang="en-US" sz="2800" dirty="0" smtClean="0"/>
              <a:t>.</a:t>
            </a:r>
          </a:p>
          <a:p>
            <a:r>
              <a:rPr lang="en-US" sz="2800" dirty="0"/>
              <a:t>By subtracting the agreed target level of emissions from the current year -to -2020 emissions levels, the </a:t>
            </a:r>
            <a:r>
              <a:rPr lang="en-US" sz="2800" b="1" dirty="0"/>
              <a:t>annual amount of GHG reduction required </a:t>
            </a:r>
            <a:r>
              <a:rPr lang="en-US" sz="2800" dirty="0"/>
              <a:t>can be calculated</a:t>
            </a:r>
            <a:r>
              <a:rPr lang="en-US" sz="2800" dirty="0" smtClean="0"/>
              <a:t>.</a:t>
            </a:r>
          </a:p>
          <a:p>
            <a:endParaRPr lang="es-CO" sz="2800" dirty="0"/>
          </a:p>
        </p:txBody>
      </p:sp>
      <p:pic>
        <p:nvPicPr>
          <p:cNvPr id="19457" name="Picture 1"/>
          <p:cNvPicPr>
            <a:picLocks noChangeAspect="1" noChangeArrowheads="1"/>
          </p:cNvPicPr>
          <p:nvPr/>
        </p:nvPicPr>
        <p:blipFill>
          <a:blip r:embed="rId2" cstate="print"/>
          <a:srcRect/>
          <a:stretch>
            <a:fillRect/>
          </a:stretch>
        </p:blipFill>
        <p:spPr bwMode="auto">
          <a:xfrm>
            <a:off x="-1692696" y="4941168"/>
            <a:ext cx="12549081" cy="2099716"/>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19457"/>
                                        </p:tgtEl>
                                        <p:attrNameLst>
                                          <p:attrName>style.visibility</p:attrName>
                                        </p:attrNameLst>
                                      </p:cBhvr>
                                      <p:to>
                                        <p:strVal val="visible"/>
                                      </p:to>
                                    </p:set>
                                    <p:animEffect transition="in" filter="box(in)">
                                      <p:cBhvr>
                                        <p:cTn id="17" dur="500"/>
                                        <p:tgtEl>
                                          <p:spTgt spid="1945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95536" y="2392288"/>
            <a:ext cx="8229600" cy="3556992"/>
          </a:xfrm>
        </p:spPr>
        <p:txBody>
          <a:bodyPr>
            <a:normAutofit/>
          </a:bodyPr>
          <a:lstStyle/>
          <a:p>
            <a:r>
              <a:rPr lang="en-US" sz="2800" b="1" dirty="0" smtClean="0"/>
              <a:t>Second Step:</a:t>
            </a:r>
            <a:r>
              <a:rPr lang="en-US" sz="2800" dirty="0" smtClean="0"/>
              <a:t>  use </a:t>
            </a:r>
            <a:r>
              <a:rPr lang="en-US" sz="2800" dirty="0"/>
              <a:t>the national marginal abatement cost curve produced by the domestic LEDS </a:t>
            </a:r>
            <a:r>
              <a:rPr lang="en-US" sz="2800" dirty="0" smtClean="0"/>
              <a:t>team</a:t>
            </a:r>
          </a:p>
          <a:p>
            <a:r>
              <a:rPr lang="en-US" sz="2800" dirty="0" smtClean="0"/>
              <a:t>estimate </a:t>
            </a:r>
            <a:r>
              <a:rPr lang="en-US" sz="2800" dirty="0"/>
              <a:t>the cost per ton reduced of the marginal mitigation option necessary to reach the required annual </a:t>
            </a:r>
            <a:r>
              <a:rPr lang="en-US" sz="2800" dirty="0" smtClean="0"/>
              <a:t>reduction: 10 </a:t>
            </a:r>
            <a:r>
              <a:rPr lang="en-US" sz="2800" dirty="0" err="1" smtClean="0"/>
              <a:t>Mn</a:t>
            </a:r>
            <a:r>
              <a:rPr lang="en-US" sz="2800" dirty="0" smtClean="0"/>
              <a:t> tons</a:t>
            </a:r>
          </a:p>
          <a:p>
            <a:r>
              <a:rPr lang="en-US" sz="2800" dirty="0" smtClean="0"/>
              <a:t>In </a:t>
            </a:r>
            <a:r>
              <a:rPr lang="en-US" sz="2800" dirty="0"/>
              <a:t>the </a:t>
            </a:r>
            <a:r>
              <a:rPr lang="en-US" sz="2800" dirty="0" smtClean="0"/>
              <a:t>following example, </a:t>
            </a:r>
            <a:r>
              <a:rPr lang="en-US" sz="2800" dirty="0"/>
              <a:t>the Indicative Carbon Price would be US$5.  </a:t>
            </a:r>
            <a:endParaRPr lang="es-CO" sz="2800" dirty="0"/>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Picture 2"/>
          <p:cNvPicPr>
            <a:picLocks noChangeAspect="1" noChangeArrowheads="1"/>
          </p:cNvPicPr>
          <p:nvPr/>
        </p:nvPicPr>
        <p:blipFill>
          <a:blip r:embed="rId2" cstate="print"/>
          <a:srcRect/>
          <a:stretch>
            <a:fillRect/>
          </a:stretch>
        </p:blipFill>
        <p:spPr bwMode="auto">
          <a:xfrm>
            <a:off x="107504" y="836712"/>
            <a:ext cx="8973928" cy="56166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n-US" sz="3200" b="1" dirty="0"/>
              <a:t>A Strong Promotional Program by each Participating Government would be Needed</a:t>
            </a:r>
            <a:endParaRPr lang="es-CO" sz="3200" b="1" dirty="0"/>
          </a:p>
        </p:txBody>
      </p:sp>
      <p:sp>
        <p:nvSpPr>
          <p:cNvPr id="3" name="2 Marcador de contenido"/>
          <p:cNvSpPr>
            <a:spLocks noGrp="1"/>
          </p:cNvSpPr>
          <p:nvPr>
            <p:ph idx="1"/>
          </p:nvPr>
        </p:nvSpPr>
        <p:spPr>
          <a:xfrm>
            <a:off x="457200" y="1600200"/>
            <a:ext cx="8229600" cy="5257800"/>
          </a:xfrm>
        </p:spPr>
        <p:txBody>
          <a:bodyPr>
            <a:normAutofit fontScale="70000" lnSpcReduction="20000"/>
          </a:bodyPr>
          <a:lstStyle/>
          <a:p>
            <a:r>
              <a:rPr lang="en-US" sz="3400" dirty="0"/>
              <a:t>Managing the market psychology of this approach is of great importance</a:t>
            </a:r>
            <a:r>
              <a:rPr lang="en-US" sz="3400" dirty="0" smtClean="0"/>
              <a:t>.</a:t>
            </a:r>
          </a:p>
          <a:p>
            <a:r>
              <a:rPr lang="en-US" sz="3400" b="1" dirty="0"/>
              <a:t>A vigorous reporting program for Price Indicators would be required</a:t>
            </a:r>
            <a:r>
              <a:rPr lang="en-US" sz="3400" dirty="0"/>
              <a:t> - the Indicative Carbon Price should be reported in all media along with other </a:t>
            </a:r>
            <a:r>
              <a:rPr lang="en-US" sz="3400" b="1" dirty="0"/>
              <a:t>leading price indicators</a:t>
            </a:r>
            <a:r>
              <a:rPr lang="en-US" sz="3400" dirty="0"/>
              <a:t> – coal, oil, energy, agricultural commodities, dollar and euro exchange rates.  It should be reported in the newspapers, on the economic news on the radio and television, on relevant web pages, and through mobile applications. </a:t>
            </a:r>
            <a:endParaRPr lang="en-US" sz="3400" dirty="0" smtClean="0"/>
          </a:p>
          <a:p>
            <a:r>
              <a:rPr lang="en-US" sz="3400" dirty="0" smtClean="0"/>
              <a:t>The </a:t>
            </a:r>
            <a:r>
              <a:rPr lang="en-US" sz="3400" dirty="0"/>
              <a:t>government would have to promote </a:t>
            </a:r>
            <a:r>
              <a:rPr lang="en-US" sz="3400" b="1" dirty="0"/>
              <a:t>both</a:t>
            </a:r>
            <a:r>
              <a:rPr lang="en-US" sz="3400" dirty="0"/>
              <a:t> the </a:t>
            </a:r>
            <a:r>
              <a:rPr lang="en-US" sz="3400" b="1" dirty="0"/>
              <a:t>indicative carbon price</a:t>
            </a:r>
            <a:r>
              <a:rPr lang="en-US" sz="3400" dirty="0"/>
              <a:t> and the </a:t>
            </a:r>
            <a:r>
              <a:rPr lang="en-US" sz="3400" b="1" dirty="0"/>
              <a:t>practice of voluntary carbon </a:t>
            </a:r>
            <a:r>
              <a:rPr lang="en-US" sz="3400" b="1" dirty="0" smtClean="0"/>
              <a:t>offsetting</a:t>
            </a:r>
            <a:endParaRPr lang="en-US" sz="3400" b="1" dirty="0"/>
          </a:p>
          <a:p>
            <a:r>
              <a:rPr lang="en-US" sz="3400" dirty="0" smtClean="0"/>
              <a:t>Government would have to continuously encourage the public sector, private firms and citizens to voluntarily contribute to the mitigation effort through the purchase of CERs.</a:t>
            </a:r>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O" dirty="0" err="1" smtClean="0"/>
              <a:t>Complementary</a:t>
            </a:r>
            <a:r>
              <a:rPr lang="es-CO" dirty="0" smtClean="0"/>
              <a:t> </a:t>
            </a:r>
            <a:r>
              <a:rPr lang="es-CO" dirty="0" err="1" smtClean="0"/>
              <a:t>Policies</a:t>
            </a:r>
            <a:endParaRPr lang="es-CO" dirty="0"/>
          </a:p>
        </p:txBody>
      </p:sp>
      <p:sp>
        <p:nvSpPr>
          <p:cNvPr id="3" name="2 Marcador de contenido"/>
          <p:cNvSpPr>
            <a:spLocks noGrp="1"/>
          </p:cNvSpPr>
          <p:nvPr>
            <p:ph idx="1"/>
          </p:nvPr>
        </p:nvSpPr>
        <p:spPr/>
        <p:txBody>
          <a:bodyPr>
            <a:normAutofit fontScale="85000" lnSpcReduction="10000"/>
          </a:bodyPr>
          <a:lstStyle/>
          <a:p>
            <a:r>
              <a:rPr lang="en-US" b="1" dirty="0"/>
              <a:t>Government </a:t>
            </a:r>
            <a:r>
              <a:rPr lang="en-US" b="1" dirty="0" smtClean="0"/>
              <a:t>policy to require </a:t>
            </a:r>
            <a:r>
              <a:rPr lang="en-US" b="1" dirty="0"/>
              <a:t>public sector </a:t>
            </a:r>
            <a:r>
              <a:rPr lang="en-US" b="1" dirty="0" err="1" smtClean="0"/>
              <a:t>footprinting</a:t>
            </a:r>
            <a:r>
              <a:rPr lang="en-US" b="1" dirty="0" smtClean="0"/>
              <a:t> at all levels of government. </a:t>
            </a:r>
            <a:endParaRPr lang="en-US" dirty="0" smtClean="0"/>
          </a:p>
          <a:p>
            <a:r>
              <a:rPr lang="en-US" b="1" dirty="0"/>
              <a:t>Introduce Public Disclosure Programs to monitor, rank and report public sector annual improvements on </a:t>
            </a:r>
            <a:r>
              <a:rPr lang="en-US" b="1" dirty="0" smtClean="0"/>
              <a:t>emissions </a:t>
            </a:r>
            <a:r>
              <a:rPr lang="en-US" dirty="0" smtClean="0"/>
              <a:t>(“Greening Industry, Indonesia, WB)</a:t>
            </a:r>
          </a:p>
          <a:p>
            <a:r>
              <a:rPr lang="en-US" b="1" dirty="0" smtClean="0"/>
              <a:t>Improve and clarify </a:t>
            </a:r>
            <a:r>
              <a:rPr lang="en-US" b="1" dirty="0"/>
              <a:t>tax benefits for corporations and citizens</a:t>
            </a:r>
            <a:r>
              <a:rPr lang="en-US" dirty="0"/>
              <a:t>: </a:t>
            </a:r>
            <a:r>
              <a:rPr lang="en-US" dirty="0" smtClean="0"/>
              <a:t>modify the </a:t>
            </a:r>
            <a:r>
              <a:rPr lang="en-US" dirty="0"/>
              <a:t>tax code so that corporations and private citizens can </a:t>
            </a:r>
            <a:r>
              <a:rPr lang="en-US" b="1" i="1" dirty="0"/>
              <a:t>obtain clear tax benefits when they purchase CERs and cancel them at UNFCCC, as eligible environmental donations or investments.  </a:t>
            </a:r>
            <a:r>
              <a:rPr lang="en-US" dirty="0"/>
              <a:t> </a:t>
            </a:r>
            <a:endParaRPr lang="en-US" dirty="0" smtClean="0"/>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i="1" dirty="0"/>
              <a:t>What can be expected in terms of real increased CER demand</a:t>
            </a:r>
            <a:r>
              <a:rPr lang="en-US" i="1" dirty="0"/>
              <a:t>?</a:t>
            </a:r>
            <a:endParaRPr lang="es-CO" i="1" dirty="0"/>
          </a:p>
        </p:txBody>
      </p:sp>
      <p:sp>
        <p:nvSpPr>
          <p:cNvPr id="3" name="2 Marcador de contenido"/>
          <p:cNvSpPr>
            <a:spLocks noGrp="1"/>
          </p:cNvSpPr>
          <p:nvPr>
            <p:ph idx="1"/>
          </p:nvPr>
        </p:nvSpPr>
        <p:spPr/>
        <p:txBody>
          <a:bodyPr>
            <a:normAutofit lnSpcReduction="10000"/>
          </a:bodyPr>
          <a:lstStyle/>
          <a:p>
            <a:r>
              <a:rPr lang="en-US" dirty="0">
                <a:latin typeface="Garamond" pitchFamily="18" charset="0"/>
              </a:rPr>
              <a:t>This can only be learned from trial and observance.  </a:t>
            </a:r>
            <a:endParaRPr lang="en-US" dirty="0" smtClean="0">
              <a:latin typeface="Garamond" pitchFamily="18" charset="0"/>
            </a:endParaRPr>
          </a:p>
          <a:p>
            <a:r>
              <a:rPr lang="en-US" dirty="0" smtClean="0">
                <a:latin typeface="Garamond" pitchFamily="18" charset="0"/>
              </a:rPr>
              <a:t>It </a:t>
            </a:r>
            <a:r>
              <a:rPr lang="en-US" dirty="0">
                <a:latin typeface="Garamond" pitchFamily="18" charset="0"/>
              </a:rPr>
              <a:t>would depend on many factors, particularly on the strength and consistency of the Government promotion program by government, acceptance and promotion by the news media, producer associations, and leading NGOs. </a:t>
            </a:r>
            <a:endParaRPr lang="en-US" dirty="0" smtClean="0">
              <a:latin typeface="Garamond" pitchFamily="18" charset="0"/>
            </a:endParaRPr>
          </a:p>
          <a:p>
            <a:r>
              <a:rPr lang="en-US" dirty="0" smtClean="0">
                <a:latin typeface="Garamond" pitchFamily="18" charset="0"/>
              </a:rPr>
              <a:t>But </a:t>
            </a:r>
            <a:r>
              <a:rPr lang="en-US" dirty="0">
                <a:latin typeface="Garamond" pitchFamily="18" charset="0"/>
              </a:rPr>
              <a:t>considering the state of CER demand to date, this may be worth a try.</a:t>
            </a:r>
            <a:endParaRPr lang="es-CO" dirty="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CO" i="1" dirty="0" err="1" smtClean="0">
                <a:latin typeface="Garamond" pitchFamily="18" charset="0"/>
              </a:rPr>
              <a:t>Thank</a:t>
            </a:r>
            <a:r>
              <a:rPr lang="es-CO" i="1" dirty="0" smtClean="0">
                <a:latin typeface="Garamond" pitchFamily="18" charset="0"/>
              </a:rPr>
              <a:t> </a:t>
            </a:r>
            <a:r>
              <a:rPr lang="es-CO" i="1" dirty="0" err="1" smtClean="0">
                <a:latin typeface="Garamond" pitchFamily="18" charset="0"/>
              </a:rPr>
              <a:t>you</a:t>
            </a:r>
            <a:r>
              <a:rPr lang="es-CO" i="1" dirty="0" smtClean="0">
                <a:latin typeface="Garamond" pitchFamily="18" charset="0"/>
              </a:rPr>
              <a:t> </a:t>
            </a:r>
            <a:r>
              <a:rPr lang="es-CO" i="1" dirty="0" err="1" smtClean="0">
                <a:latin typeface="Garamond" pitchFamily="18" charset="0"/>
              </a:rPr>
              <a:t>for</a:t>
            </a:r>
            <a:r>
              <a:rPr lang="es-CO" i="1" dirty="0" smtClean="0">
                <a:latin typeface="Garamond" pitchFamily="18" charset="0"/>
              </a:rPr>
              <a:t> </a:t>
            </a:r>
            <a:r>
              <a:rPr lang="es-CO" i="1" dirty="0" err="1" smtClean="0">
                <a:latin typeface="Garamond" pitchFamily="18" charset="0"/>
              </a:rPr>
              <a:t>your</a:t>
            </a:r>
            <a:r>
              <a:rPr lang="es-CO" i="1" dirty="0" smtClean="0">
                <a:latin typeface="Garamond" pitchFamily="18" charset="0"/>
              </a:rPr>
              <a:t> </a:t>
            </a:r>
            <a:r>
              <a:rPr lang="es-CO" i="1" dirty="0" err="1" smtClean="0">
                <a:latin typeface="Garamond" pitchFamily="18" charset="0"/>
              </a:rPr>
              <a:t>attention</a:t>
            </a:r>
            <a:r>
              <a:rPr lang="es-CO" i="1" dirty="0">
                <a:latin typeface="Garamond" pitchFamily="18" charset="0"/>
              </a:rPr>
              <a:t>.</a:t>
            </a:r>
          </a:p>
        </p:txBody>
      </p:sp>
      <p:sp>
        <p:nvSpPr>
          <p:cNvPr id="5" name="4 Subtítulo"/>
          <p:cNvSpPr>
            <a:spLocks noGrp="1"/>
          </p:cNvSpPr>
          <p:nvPr>
            <p:ph type="subTitle" idx="1"/>
          </p:nvPr>
        </p:nvSpPr>
        <p:spPr/>
        <p:txBody>
          <a:bodyPr/>
          <a:lstStyle/>
          <a:p>
            <a:endParaRPr lang="es-CO"/>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454919"/>
            <a:ext cx="7772400" cy="1470025"/>
          </a:xfrm>
        </p:spPr>
        <p:txBody>
          <a:bodyPr>
            <a:normAutofit fontScale="90000"/>
          </a:bodyPr>
          <a:lstStyle/>
          <a:p>
            <a:r>
              <a:rPr lang="en-US" smtClean="0">
                <a:latin typeface="Garamond" pitchFamily="18" charset="0"/>
              </a:rPr>
              <a:t>IDEAS THAT MAY </a:t>
            </a:r>
            <a:r>
              <a:rPr lang="en-US" dirty="0" smtClean="0">
                <a:latin typeface="Garamond" pitchFamily="18" charset="0"/>
              </a:rPr>
              <a:t>IMPROVE </a:t>
            </a:r>
            <a:r>
              <a:rPr lang="en-US" dirty="0">
                <a:latin typeface="Garamond" pitchFamily="18" charset="0"/>
              </a:rPr>
              <a:t>CER DEMAND AND TRADING IN DEVELOPING </a:t>
            </a:r>
            <a:r>
              <a:rPr lang="en-US" dirty="0">
                <a:latin typeface="Garamond" pitchFamily="18" charset="0"/>
              </a:rPr>
              <a:t>COUNTRIES DURING THE TRANSITION TO POST-2020</a:t>
            </a:r>
            <a:endParaRPr lang="es-CO" dirty="0">
              <a:latin typeface="Garamond" pitchFamily="18" charset="0"/>
            </a:endParaRPr>
          </a:p>
        </p:txBody>
      </p:sp>
      <p:sp>
        <p:nvSpPr>
          <p:cNvPr id="3" name="2 Subtítulo"/>
          <p:cNvSpPr>
            <a:spLocks noGrp="1"/>
          </p:cNvSpPr>
          <p:nvPr>
            <p:ph type="subTitle" idx="1"/>
          </p:nvPr>
        </p:nvSpPr>
        <p:spPr>
          <a:xfrm>
            <a:off x="755576" y="4772744"/>
            <a:ext cx="7520880" cy="1752600"/>
          </a:xfrm>
        </p:spPr>
        <p:txBody>
          <a:bodyPr>
            <a:normAutofit fontScale="92500" lnSpcReduction="20000"/>
          </a:bodyPr>
          <a:lstStyle/>
          <a:p>
            <a:r>
              <a:rPr lang="en-US" sz="2000" i="1" dirty="0">
                <a:solidFill>
                  <a:schemeClr val="tx1"/>
                </a:solidFill>
                <a:latin typeface="Garamond" pitchFamily="18" charset="0"/>
              </a:rPr>
              <a:t>By Thomas </a:t>
            </a:r>
            <a:r>
              <a:rPr lang="en-US" sz="2000" i="1" dirty="0" smtClean="0">
                <a:solidFill>
                  <a:schemeClr val="tx1"/>
                </a:solidFill>
                <a:latin typeface="Garamond" pitchFamily="18" charset="0"/>
              </a:rPr>
              <a:t>Black-</a:t>
            </a:r>
            <a:r>
              <a:rPr lang="en-US" sz="2000" i="1" dirty="0" err="1" smtClean="0">
                <a:solidFill>
                  <a:schemeClr val="tx1"/>
                </a:solidFill>
                <a:latin typeface="Garamond" pitchFamily="18" charset="0"/>
              </a:rPr>
              <a:t>Arbeláez</a:t>
            </a:r>
            <a:endParaRPr lang="en-US" sz="2000" i="1" dirty="0" smtClean="0">
              <a:solidFill>
                <a:schemeClr val="tx1"/>
              </a:solidFill>
              <a:latin typeface="Garamond" pitchFamily="18" charset="0"/>
            </a:endParaRPr>
          </a:p>
          <a:p>
            <a:r>
              <a:rPr lang="en-US" sz="2000" i="1" dirty="0" smtClean="0">
                <a:solidFill>
                  <a:schemeClr val="tx1"/>
                </a:solidFill>
                <a:latin typeface="Garamond" pitchFamily="18" charset="0"/>
              </a:rPr>
              <a:t>Director, Centro </a:t>
            </a:r>
            <a:r>
              <a:rPr lang="en-US" sz="2000" i="1" dirty="0" err="1" smtClean="0">
                <a:solidFill>
                  <a:schemeClr val="tx1"/>
                </a:solidFill>
                <a:latin typeface="Garamond" pitchFamily="18" charset="0"/>
              </a:rPr>
              <a:t>Andino</a:t>
            </a:r>
            <a:r>
              <a:rPr lang="en-US" sz="2000" i="1" dirty="0" smtClean="0">
                <a:solidFill>
                  <a:schemeClr val="tx1"/>
                </a:solidFill>
                <a:latin typeface="Garamond" pitchFamily="18" charset="0"/>
              </a:rPr>
              <a:t> </a:t>
            </a:r>
            <a:r>
              <a:rPr lang="en-US" sz="2000" i="1" dirty="0" err="1" smtClean="0">
                <a:solidFill>
                  <a:schemeClr val="tx1"/>
                </a:solidFill>
                <a:latin typeface="Garamond" pitchFamily="18" charset="0"/>
              </a:rPr>
              <a:t>para</a:t>
            </a:r>
            <a:r>
              <a:rPr lang="en-US" sz="2000" i="1" dirty="0" smtClean="0">
                <a:solidFill>
                  <a:schemeClr val="tx1"/>
                </a:solidFill>
                <a:latin typeface="Garamond" pitchFamily="18" charset="0"/>
              </a:rPr>
              <a:t> la </a:t>
            </a:r>
            <a:r>
              <a:rPr lang="en-US" sz="2000" i="1" dirty="0" err="1" smtClean="0">
                <a:solidFill>
                  <a:schemeClr val="tx1"/>
                </a:solidFill>
                <a:latin typeface="Garamond" pitchFamily="18" charset="0"/>
              </a:rPr>
              <a:t>Economía</a:t>
            </a:r>
            <a:r>
              <a:rPr lang="en-US" sz="2000" i="1" dirty="0" smtClean="0">
                <a:solidFill>
                  <a:schemeClr val="tx1"/>
                </a:solidFill>
                <a:latin typeface="Garamond" pitchFamily="18" charset="0"/>
              </a:rPr>
              <a:t> en el </a:t>
            </a:r>
            <a:r>
              <a:rPr lang="en-US" sz="2000" i="1" dirty="0" err="1" smtClean="0">
                <a:solidFill>
                  <a:schemeClr val="tx1"/>
                </a:solidFill>
                <a:latin typeface="Garamond" pitchFamily="18" charset="0"/>
              </a:rPr>
              <a:t>Medio</a:t>
            </a:r>
            <a:r>
              <a:rPr lang="en-US" sz="2000" i="1" dirty="0" smtClean="0">
                <a:solidFill>
                  <a:schemeClr val="tx1"/>
                </a:solidFill>
                <a:latin typeface="Garamond" pitchFamily="18" charset="0"/>
              </a:rPr>
              <a:t> </a:t>
            </a:r>
            <a:r>
              <a:rPr lang="en-US" sz="2000" i="1" dirty="0" err="1" smtClean="0">
                <a:solidFill>
                  <a:schemeClr val="tx1"/>
                </a:solidFill>
                <a:latin typeface="Garamond" pitchFamily="18" charset="0"/>
              </a:rPr>
              <a:t>Ambiente</a:t>
            </a:r>
            <a:endParaRPr lang="en-US" sz="2000" i="1" dirty="0" smtClean="0">
              <a:solidFill>
                <a:schemeClr val="tx1"/>
              </a:solidFill>
              <a:latin typeface="Garamond" pitchFamily="18" charset="0"/>
            </a:endParaRPr>
          </a:p>
          <a:p>
            <a:r>
              <a:rPr lang="en-US" sz="2000" i="1" dirty="0" smtClean="0">
                <a:solidFill>
                  <a:schemeClr val="tx1"/>
                </a:solidFill>
                <a:latin typeface="Garamond" pitchFamily="18" charset="0"/>
              </a:rPr>
              <a:t>Bogota, Colombia</a:t>
            </a:r>
          </a:p>
          <a:p>
            <a:endParaRPr lang="en-US" sz="2600" i="1" dirty="0">
              <a:solidFill>
                <a:schemeClr val="tx1"/>
              </a:solidFill>
              <a:latin typeface="Garamond" pitchFamily="18" charset="0"/>
            </a:endParaRPr>
          </a:p>
          <a:p>
            <a:r>
              <a:rPr lang="en-US" sz="2600" i="1" dirty="0" smtClean="0">
                <a:solidFill>
                  <a:schemeClr val="tx1"/>
                </a:solidFill>
                <a:latin typeface="Garamond" pitchFamily="18" charset="0"/>
                <a:hlinkClick r:id="rId2"/>
              </a:rPr>
              <a:t>www.andeancenter.com</a:t>
            </a:r>
            <a:r>
              <a:rPr lang="en-US" sz="2600" i="1" dirty="0" smtClean="0">
                <a:solidFill>
                  <a:schemeClr val="tx1"/>
                </a:solidFill>
                <a:latin typeface="Garamond" pitchFamily="18" charset="0"/>
              </a:rPr>
              <a:t>      thomas.black.a@gmail.com</a:t>
            </a:r>
            <a:endParaRPr lang="es-CO" sz="2600" dirty="0">
              <a:solidFill>
                <a:schemeClr val="tx1"/>
              </a:solidFill>
              <a:latin typeface="Garamond"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p:txBody>
          <a:bodyPr>
            <a:noAutofit/>
          </a:bodyPr>
          <a:lstStyle/>
          <a:p>
            <a:r>
              <a:rPr lang="en-US" sz="2800" dirty="0">
                <a:latin typeface="Garamond" pitchFamily="18" charset="0"/>
              </a:rPr>
              <a:t>Demand from industrialized nations could return but is probably several years </a:t>
            </a:r>
            <a:r>
              <a:rPr lang="en-US" sz="2800" dirty="0" smtClean="0">
                <a:latin typeface="Garamond" pitchFamily="18" charset="0"/>
              </a:rPr>
              <a:t>away- post 2020.</a:t>
            </a:r>
          </a:p>
          <a:p>
            <a:r>
              <a:rPr lang="en-US" sz="2800" dirty="0" smtClean="0">
                <a:latin typeface="Garamond" pitchFamily="18" charset="0"/>
              </a:rPr>
              <a:t>….emerging </a:t>
            </a:r>
            <a:r>
              <a:rPr lang="en-US" sz="2800" dirty="0">
                <a:latin typeface="Garamond" pitchFamily="18" charset="0"/>
              </a:rPr>
              <a:t>Chinese markets could possibly absorb significant amounts of CERs by converting UNFCCC CERs to Chinese </a:t>
            </a:r>
            <a:r>
              <a:rPr lang="en-US" sz="2800" dirty="0" smtClean="0">
                <a:latin typeface="Garamond" pitchFamily="18" charset="0"/>
              </a:rPr>
              <a:t>CERs</a:t>
            </a:r>
          </a:p>
          <a:p>
            <a:r>
              <a:rPr lang="en-US" sz="2800" dirty="0" smtClean="0">
                <a:latin typeface="Garamond" pitchFamily="18" charset="0"/>
              </a:rPr>
              <a:t>… Obama </a:t>
            </a:r>
            <a:r>
              <a:rPr lang="en-US" sz="2800" dirty="0">
                <a:latin typeface="Garamond" pitchFamily="18" charset="0"/>
              </a:rPr>
              <a:t>administration </a:t>
            </a:r>
            <a:r>
              <a:rPr lang="en-US" sz="2800" dirty="0" smtClean="0">
                <a:latin typeface="Garamond" pitchFamily="18" charset="0"/>
              </a:rPr>
              <a:t>program to </a:t>
            </a:r>
            <a:r>
              <a:rPr lang="en-US" sz="2800" dirty="0">
                <a:latin typeface="Garamond" pitchFamily="18" charset="0"/>
              </a:rPr>
              <a:t>force US States to impose </a:t>
            </a:r>
            <a:r>
              <a:rPr lang="en-US" sz="2800" dirty="0" smtClean="0">
                <a:latin typeface="Garamond" pitchFamily="18" charset="0"/>
              </a:rPr>
              <a:t>emissions </a:t>
            </a:r>
            <a:r>
              <a:rPr lang="en-US" sz="2800" dirty="0">
                <a:latin typeface="Garamond" pitchFamily="18" charset="0"/>
              </a:rPr>
              <a:t>caps and allow them </a:t>
            </a:r>
            <a:r>
              <a:rPr lang="en-US" sz="2800" dirty="0" smtClean="0">
                <a:latin typeface="Garamond" pitchFamily="18" charset="0"/>
              </a:rPr>
              <a:t>flexibility </a:t>
            </a:r>
            <a:r>
              <a:rPr lang="en-US" sz="2800" dirty="0">
                <a:latin typeface="Garamond" pitchFamily="18" charset="0"/>
              </a:rPr>
              <a:t>to choose their preferred compliance </a:t>
            </a:r>
            <a:r>
              <a:rPr lang="en-US" sz="2800" dirty="0" smtClean="0">
                <a:latin typeface="Garamond" pitchFamily="18" charset="0"/>
              </a:rPr>
              <a:t>strategy could possibly demand CERs….</a:t>
            </a:r>
          </a:p>
          <a:p>
            <a:pPr>
              <a:buNone/>
            </a:pPr>
            <a:endParaRPr lang="es-CO" sz="2800" dirty="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b="1" dirty="0" smtClean="0"/>
              <a:t>What we have pre-2020 in Latin America:  </a:t>
            </a:r>
            <a:r>
              <a:rPr lang="en-US" b="1" dirty="0"/>
              <a:t>voluntary </a:t>
            </a:r>
            <a:r>
              <a:rPr lang="en-US" b="1" dirty="0" smtClean="0"/>
              <a:t>markets</a:t>
            </a:r>
            <a:endParaRPr lang="es-CO" dirty="0"/>
          </a:p>
        </p:txBody>
      </p:sp>
      <p:sp>
        <p:nvSpPr>
          <p:cNvPr id="3" name="2 Marcador de contenido"/>
          <p:cNvSpPr>
            <a:spLocks noGrp="1"/>
          </p:cNvSpPr>
          <p:nvPr>
            <p:ph idx="1"/>
          </p:nvPr>
        </p:nvSpPr>
        <p:spPr/>
        <p:txBody>
          <a:bodyPr>
            <a:normAutofit/>
          </a:bodyPr>
          <a:lstStyle/>
          <a:p>
            <a:r>
              <a:rPr lang="en-US" dirty="0">
                <a:latin typeface="Garamond" pitchFamily="18" charset="0"/>
              </a:rPr>
              <a:t>… highly fractured demand </a:t>
            </a:r>
          </a:p>
          <a:p>
            <a:r>
              <a:rPr lang="en-US" dirty="0">
                <a:latin typeface="Garamond" pitchFamily="18" charset="0"/>
              </a:rPr>
              <a:t>… niches with widely varied preferences, </a:t>
            </a:r>
          </a:p>
          <a:p>
            <a:r>
              <a:rPr lang="en-US" dirty="0">
                <a:latin typeface="Garamond" pitchFamily="18" charset="0"/>
              </a:rPr>
              <a:t>… generating small transaction volumes, </a:t>
            </a:r>
          </a:p>
          <a:p>
            <a:r>
              <a:rPr lang="en-US" dirty="0">
                <a:latin typeface="Garamond" pitchFamily="18" charset="0"/>
              </a:rPr>
              <a:t>… with a focus on project attributes instead of carbon, </a:t>
            </a:r>
          </a:p>
          <a:p>
            <a:r>
              <a:rPr lang="en-US" dirty="0">
                <a:latin typeface="Garamond" pitchFamily="18" charset="0"/>
              </a:rPr>
              <a:t>….that generates no clear, single, carbon price signal.</a:t>
            </a:r>
            <a:endParaRPr lang="es-CO" dirty="0">
              <a:latin typeface="Garamond"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sp>
        <p:nvSpPr>
          <p:cNvPr id="3" name="2 Marcador de contenido"/>
          <p:cNvSpPr>
            <a:spLocks noGrp="1"/>
          </p:cNvSpPr>
          <p:nvPr>
            <p:ph idx="1"/>
          </p:nvPr>
        </p:nvSpPr>
        <p:spPr>
          <a:xfrm>
            <a:off x="0" y="1600200"/>
            <a:ext cx="9144000" cy="4525963"/>
          </a:xfrm>
        </p:spPr>
        <p:txBody>
          <a:bodyPr>
            <a:normAutofit/>
          </a:bodyPr>
          <a:lstStyle/>
          <a:p>
            <a:pPr>
              <a:buNone/>
            </a:pPr>
            <a:r>
              <a:rPr lang="en-US" dirty="0" smtClean="0"/>
              <a:t>    “</a:t>
            </a:r>
            <a:r>
              <a:rPr lang="en-US" i="1" dirty="0"/>
              <a:t>demand continues to rest with those actors that have the desire and discretionary income to voluntarily purchase offsets. </a:t>
            </a:r>
            <a:r>
              <a:rPr lang="en-US" i="1" dirty="0" smtClean="0"/>
              <a:t>This </a:t>
            </a:r>
            <a:r>
              <a:rPr lang="en-US" i="1" dirty="0"/>
              <a:t>represents a small number of buyers and </a:t>
            </a:r>
            <a:r>
              <a:rPr lang="en-US" i="1" dirty="0" smtClean="0"/>
              <a:t>transactions. </a:t>
            </a:r>
            <a:r>
              <a:rPr lang="en-US" i="1" dirty="0"/>
              <a:t>In comparison to more active marketplaces, voluntary buyers are not always at hand and </a:t>
            </a:r>
            <a:r>
              <a:rPr lang="en-US" b="1" i="1" u="sng" dirty="0"/>
              <a:t>offset prices are highly stratified and unpredictable</a:t>
            </a:r>
            <a:r>
              <a:rPr lang="en-US" i="1" dirty="0"/>
              <a:t>, even within similar classes of </a:t>
            </a:r>
            <a:r>
              <a:rPr lang="en-US" i="1" dirty="0" smtClean="0"/>
              <a:t>offsets”.</a:t>
            </a:r>
            <a:endParaRPr lang="es-CO" dirty="0"/>
          </a:p>
        </p:txBody>
      </p:sp>
      <p:sp>
        <p:nvSpPr>
          <p:cNvPr id="4" name="3 CuadroTexto"/>
          <p:cNvSpPr txBox="1"/>
          <p:nvPr/>
        </p:nvSpPr>
        <p:spPr>
          <a:xfrm>
            <a:off x="407343" y="6237312"/>
            <a:ext cx="4740721" cy="369332"/>
          </a:xfrm>
          <a:prstGeom prst="rect">
            <a:avLst/>
          </a:prstGeom>
          <a:noFill/>
        </p:spPr>
        <p:txBody>
          <a:bodyPr wrap="none" rtlCol="0">
            <a:spAutoFit/>
          </a:bodyPr>
          <a:lstStyle/>
          <a:p>
            <a:r>
              <a:rPr lang="en-US" dirty="0"/>
              <a:t>State of the Voluntary Carbon Markets 2013, P.8.</a:t>
            </a:r>
            <a:endParaRPr lang="es-CO"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Título"/>
          <p:cNvSpPr>
            <a:spLocks noGrp="1"/>
          </p:cNvSpPr>
          <p:nvPr>
            <p:ph type="title"/>
          </p:nvPr>
        </p:nvSpPr>
        <p:spPr/>
        <p:txBody>
          <a:bodyPr/>
          <a:lstStyle/>
          <a:p>
            <a:endParaRPr lang="es-CO"/>
          </a:p>
        </p:txBody>
      </p:sp>
      <p:pic>
        <p:nvPicPr>
          <p:cNvPr id="1026" name="Picture 2"/>
          <p:cNvPicPr>
            <a:picLocks noChangeAspect="1" noChangeArrowheads="1"/>
          </p:cNvPicPr>
          <p:nvPr/>
        </p:nvPicPr>
        <p:blipFill>
          <a:blip r:embed="rId2" cstate="print"/>
          <a:srcRect/>
          <a:stretch>
            <a:fillRect/>
          </a:stretch>
        </p:blipFill>
        <p:spPr bwMode="auto">
          <a:xfrm>
            <a:off x="131052" y="620688"/>
            <a:ext cx="8963084" cy="5754191"/>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CO"/>
          </a:p>
        </p:txBody>
      </p:sp>
      <p:pic>
        <p:nvPicPr>
          <p:cNvPr id="18434" name="Picture 2" descr="http://www.andeancenter.com/images/contenido/NUMERCO_jUNIO2014.jpg"/>
          <p:cNvPicPr>
            <a:picLocks noChangeAspect="1" noChangeArrowheads="1"/>
          </p:cNvPicPr>
          <p:nvPr/>
        </p:nvPicPr>
        <p:blipFill>
          <a:blip r:embed="rId2" cstate="print"/>
          <a:srcRect/>
          <a:stretch>
            <a:fillRect/>
          </a:stretch>
        </p:blipFill>
        <p:spPr bwMode="auto">
          <a:xfrm>
            <a:off x="36512" y="546695"/>
            <a:ext cx="9144000" cy="5762625"/>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n-US" dirty="0" smtClean="0">
                <a:latin typeface="Garamond" pitchFamily="18" charset="0"/>
              </a:rPr>
              <a:t>“Willing </a:t>
            </a:r>
            <a:r>
              <a:rPr lang="en-US" dirty="0">
                <a:latin typeface="Garamond" pitchFamily="18" charset="0"/>
              </a:rPr>
              <a:t>and </a:t>
            </a:r>
            <a:r>
              <a:rPr lang="en-US" dirty="0" smtClean="0">
                <a:latin typeface="Garamond" pitchFamily="18" charset="0"/>
              </a:rPr>
              <a:t>Able” </a:t>
            </a:r>
            <a:r>
              <a:rPr lang="en-US" dirty="0">
                <a:latin typeface="Garamond" pitchFamily="18" charset="0"/>
              </a:rPr>
              <a:t>Buyers and Sellers face the Price Uncertainty Problem</a:t>
            </a:r>
            <a:endParaRPr lang="es-CO" dirty="0">
              <a:latin typeface="Garamond" pitchFamily="18" charset="0"/>
            </a:endParaRPr>
          </a:p>
        </p:txBody>
      </p:sp>
      <p:sp>
        <p:nvSpPr>
          <p:cNvPr id="3" name="2 Marcador de contenido"/>
          <p:cNvSpPr>
            <a:spLocks noGrp="1"/>
          </p:cNvSpPr>
          <p:nvPr>
            <p:ph idx="1"/>
          </p:nvPr>
        </p:nvSpPr>
        <p:spPr/>
        <p:txBody>
          <a:bodyPr>
            <a:normAutofit fontScale="70000" lnSpcReduction="20000"/>
          </a:bodyPr>
          <a:lstStyle/>
          <a:p>
            <a:r>
              <a:rPr lang="en-US" dirty="0"/>
              <a:t>In the attribute-based world of voluntary markets, price reports are often confusing instead of clarifying</a:t>
            </a:r>
            <a:r>
              <a:rPr lang="en-US" dirty="0" smtClean="0"/>
              <a:t>.</a:t>
            </a:r>
          </a:p>
          <a:p>
            <a:r>
              <a:rPr lang="en-US" dirty="0" smtClean="0"/>
              <a:t>The transactions and marketing costs of attribute based carbon trading ar</a:t>
            </a:r>
            <a:r>
              <a:rPr lang="en-US" dirty="0" smtClean="0"/>
              <a:t>e much higher than a single priced carbon market. </a:t>
            </a:r>
            <a:endParaRPr lang="en-US" dirty="0" smtClean="0"/>
          </a:p>
          <a:p>
            <a:r>
              <a:rPr lang="en-US" dirty="0" smtClean="0"/>
              <a:t>For </a:t>
            </a:r>
            <a:r>
              <a:rPr lang="en-US" dirty="0"/>
              <a:t>a </a:t>
            </a:r>
            <a:r>
              <a:rPr lang="en-US" dirty="0" smtClean="0"/>
              <a:t>project </a:t>
            </a:r>
            <a:r>
              <a:rPr lang="en-US" dirty="0"/>
              <a:t>owner willing and able to sell, this information suggests that a “successful” trade should be realized near the top of the </a:t>
            </a:r>
            <a:r>
              <a:rPr lang="en-US" dirty="0" smtClean="0"/>
              <a:t>reported price </a:t>
            </a:r>
            <a:r>
              <a:rPr lang="en-US" dirty="0"/>
              <a:t>range.  </a:t>
            </a:r>
            <a:endParaRPr lang="en-US" dirty="0" smtClean="0"/>
          </a:p>
          <a:p>
            <a:r>
              <a:rPr lang="en-US" dirty="0" smtClean="0"/>
              <a:t>For </a:t>
            </a:r>
            <a:r>
              <a:rPr lang="en-US" dirty="0"/>
              <a:t>the CER buyer, this price information leads to believing that a “successful” trade should be realized near the lower end of the reported range for his project type. </a:t>
            </a:r>
            <a:endParaRPr lang="en-US" dirty="0" smtClean="0"/>
          </a:p>
          <a:p>
            <a:r>
              <a:rPr lang="en-US" dirty="0" smtClean="0"/>
              <a:t>When </a:t>
            </a:r>
            <a:r>
              <a:rPr lang="en-US" dirty="0"/>
              <a:t>OTC negotiations reveal the widely differing price expectations, uncertainty grows and frustration can easily ensue. </a:t>
            </a:r>
            <a:endParaRPr lang="en-US" dirty="0" smtClean="0"/>
          </a:p>
          <a:p>
            <a:r>
              <a:rPr lang="en-US" dirty="0" smtClean="0"/>
              <a:t>For </a:t>
            </a:r>
            <a:r>
              <a:rPr lang="en-US" dirty="0"/>
              <a:t>both seller and buyer, it is safer to postpone the trade until future market conditions permit a safer </a:t>
            </a:r>
            <a:r>
              <a:rPr lang="en-US" dirty="0" smtClean="0"/>
              <a:t>decision.</a:t>
            </a:r>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ox(i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r>
              <a:rPr lang="es-CO" sz="3600" dirty="0" smtClean="0">
                <a:latin typeface="Garamond" pitchFamily="18" charset="0"/>
              </a:rPr>
              <a:t>FIRST-BEST OPTIONS TO INCREASE DEMAND AND TRADING IN CERS</a:t>
            </a:r>
            <a:endParaRPr lang="es-CO" sz="3600" dirty="0">
              <a:latin typeface="Garamond" pitchFamily="18" charset="0"/>
            </a:endParaRPr>
          </a:p>
        </p:txBody>
      </p:sp>
      <p:sp>
        <p:nvSpPr>
          <p:cNvPr id="3" name="2 Marcador de contenido"/>
          <p:cNvSpPr>
            <a:spLocks noGrp="1"/>
          </p:cNvSpPr>
          <p:nvPr>
            <p:ph idx="1"/>
          </p:nvPr>
        </p:nvSpPr>
        <p:spPr/>
        <p:txBody>
          <a:bodyPr>
            <a:normAutofit fontScale="92500" lnSpcReduction="10000"/>
          </a:bodyPr>
          <a:lstStyle/>
          <a:p>
            <a:pPr lvl="0"/>
            <a:r>
              <a:rPr lang="en-US" dirty="0"/>
              <a:t>Domestic, country-wide cap and trade programs, </a:t>
            </a:r>
            <a:endParaRPr lang="es-CO" dirty="0"/>
          </a:p>
          <a:p>
            <a:pPr lvl="0"/>
            <a:r>
              <a:rPr lang="en-US" dirty="0"/>
              <a:t>Regional or </a:t>
            </a:r>
            <a:r>
              <a:rPr lang="en-US" dirty="0" err="1"/>
              <a:t>sectoral</a:t>
            </a:r>
            <a:r>
              <a:rPr lang="en-US" dirty="0"/>
              <a:t> cap and trade programs,</a:t>
            </a:r>
            <a:endParaRPr lang="es-CO" dirty="0"/>
          </a:p>
          <a:p>
            <a:pPr lvl="0"/>
            <a:r>
              <a:rPr lang="en-US" dirty="0"/>
              <a:t>A Carbon Tax on emissions, </a:t>
            </a:r>
            <a:endParaRPr lang="es-CO" dirty="0"/>
          </a:p>
          <a:p>
            <a:pPr lvl="0"/>
            <a:r>
              <a:rPr lang="en-US" dirty="0"/>
              <a:t>Domestic carbon “tax and trade” programs, such as the South African and Mexican </a:t>
            </a:r>
            <a:r>
              <a:rPr lang="en-US" dirty="0" smtClean="0"/>
              <a:t>models.</a:t>
            </a:r>
          </a:p>
          <a:p>
            <a:pPr lvl="0"/>
            <a:r>
              <a:rPr lang="en-US" i="1" dirty="0"/>
              <a:t>However, in </a:t>
            </a:r>
            <a:r>
              <a:rPr lang="en-US" i="1" dirty="0" smtClean="0"/>
              <a:t>many </a:t>
            </a:r>
            <a:r>
              <a:rPr lang="en-US" i="1" dirty="0"/>
              <a:t>developing countries, imposing a compliance based carbon price through taxation of emissions, or a cap and trade system, may not be feasible in the short to medium term</a:t>
            </a:r>
            <a:endParaRPr lang="es-CO" i="1" dirty="0"/>
          </a:p>
          <a:p>
            <a:endParaRPr lang="es-CO"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ox(i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4624"/>
            <a:ext cx="8229600" cy="1143000"/>
          </a:xfrm>
        </p:spPr>
        <p:txBody>
          <a:bodyPr/>
          <a:lstStyle/>
          <a:p>
            <a:r>
              <a:rPr lang="en-US" dirty="0">
                <a:latin typeface="Garamond" pitchFamily="18" charset="0"/>
              </a:rPr>
              <a:t>ELEMENTS TO BUILD UPON</a:t>
            </a:r>
            <a:endParaRPr lang="es-CO" dirty="0">
              <a:latin typeface="Garamond" pitchFamily="18" charset="0"/>
            </a:endParaRPr>
          </a:p>
        </p:txBody>
      </p:sp>
      <p:sp>
        <p:nvSpPr>
          <p:cNvPr id="3" name="2 Marcador de contenido"/>
          <p:cNvSpPr>
            <a:spLocks noGrp="1"/>
          </p:cNvSpPr>
          <p:nvPr>
            <p:ph idx="1"/>
          </p:nvPr>
        </p:nvSpPr>
        <p:spPr>
          <a:xfrm>
            <a:off x="457200" y="991269"/>
            <a:ext cx="8229600" cy="4525963"/>
          </a:xfrm>
        </p:spPr>
        <p:txBody>
          <a:bodyPr>
            <a:noAutofit/>
          </a:bodyPr>
          <a:lstStyle/>
          <a:p>
            <a:r>
              <a:rPr lang="en-US" sz="2400" dirty="0" smtClean="0">
                <a:latin typeface="Garamond" panose="02020404030301010803" pitchFamily="18" charset="0"/>
              </a:rPr>
              <a:t>Climate change awareness at every level of society in Latin America – the media is strong proponent</a:t>
            </a:r>
          </a:p>
          <a:p>
            <a:r>
              <a:rPr lang="en-US" sz="2400" dirty="0" smtClean="0">
                <a:latin typeface="Garamond" panose="02020404030301010803" pitchFamily="18" charset="0"/>
              </a:rPr>
              <a:t>Corporate </a:t>
            </a:r>
            <a:r>
              <a:rPr lang="en-US" sz="2400" dirty="0">
                <a:latin typeface="Garamond" panose="02020404030301010803" pitchFamily="18" charset="0"/>
              </a:rPr>
              <a:t>carbon </a:t>
            </a:r>
            <a:r>
              <a:rPr lang="en-US" sz="2400" dirty="0" err="1">
                <a:latin typeface="Garamond" panose="02020404030301010803" pitchFamily="18" charset="0"/>
              </a:rPr>
              <a:t>footprinting</a:t>
            </a:r>
            <a:r>
              <a:rPr lang="en-US" sz="2400" dirty="0">
                <a:latin typeface="Garamond" panose="02020404030301010803" pitchFamily="18" charset="0"/>
              </a:rPr>
              <a:t> and sustainability policies have become commonplace </a:t>
            </a:r>
            <a:r>
              <a:rPr lang="en-US" sz="2400" dirty="0" smtClean="0">
                <a:latin typeface="Garamond" panose="02020404030301010803" pitchFamily="18" charset="0"/>
              </a:rPr>
              <a:t>today</a:t>
            </a:r>
          </a:p>
          <a:p>
            <a:r>
              <a:rPr lang="en-US" sz="2400" dirty="0">
                <a:latin typeface="Garamond" panose="02020404030301010803" pitchFamily="18" charset="0"/>
              </a:rPr>
              <a:t>Many government institutions are also following </a:t>
            </a:r>
            <a:r>
              <a:rPr lang="en-US" sz="2400" dirty="0" smtClean="0">
                <a:latin typeface="Garamond" panose="02020404030301010803" pitchFamily="18" charset="0"/>
              </a:rPr>
              <a:t>suit with public sector </a:t>
            </a:r>
            <a:r>
              <a:rPr lang="en-US" sz="2400" dirty="0" err="1" smtClean="0">
                <a:latin typeface="Garamond" panose="02020404030301010803" pitchFamily="18" charset="0"/>
              </a:rPr>
              <a:t>footprinting</a:t>
            </a:r>
            <a:r>
              <a:rPr lang="en-US" sz="2400" dirty="0" smtClean="0">
                <a:latin typeface="Garamond" panose="02020404030301010803" pitchFamily="18" charset="0"/>
              </a:rPr>
              <a:t>.</a:t>
            </a:r>
          </a:p>
          <a:p>
            <a:r>
              <a:rPr lang="en-US" sz="2400" dirty="0">
                <a:latin typeface="Garamond" panose="02020404030301010803" pitchFamily="18" charset="0"/>
              </a:rPr>
              <a:t>The Low Emissions Development Strategies (LEDS) teams are generating important and useful </a:t>
            </a:r>
            <a:r>
              <a:rPr lang="en-US" sz="2400" dirty="0" smtClean="0">
                <a:latin typeface="Garamond" panose="02020404030301010803" pitchFamily="18" charset="0"/>
              </a:rPr>
              <a:t>information.</a:t>
            </a:r>
            <a:endParaRPr lang="es-CO" sz="2400" dirty="0">
              <a:latin typeface="Garamond" panose="02020404030301010803" pitchFamily="18" charset="0"/>
            </a:endParaRPr>
          </a:p>
          <a:p>
            <a:pPr lvl="1"/>
            <a:r>
              <a:rPr lang="en-US" sz="2400" dirty="0">
                <a:latin typeface="Garamond" panose="02020404030301010803" pitchFamily="18" charset="0"/>
              </a:rPr>
              <a:t>a realistic estimation of </a:t>
            </a:r>
            <a:r>
              <a:rPr lang="en-US" sz="2400" dirty="0" smtClean="0">
                <a:latin typeface="Garamond" panose="02020404030301010803" pitchFamily="18" charset="0"/>
              </a:rPr>
              <a:t>current abatement options and marginal </a:t>
            </a:r>
            <a:r>
              <a:rPr lang="en-US" sz="2400" dirty="0">
                <a:latin typeface="Garamond" panose="02020404030301010803" pitchFamily="18" charset="0"/>
              </a:rPr>
              <a:t>costs of </a:t>
            </a:r>
            <a:r>
              <a:rPr lang="en-US" sz="2400" dirty="0" smtClean="0">
                <a:latin typeface="Garamond" panose="02020404030301010803" pitchFamily="18" charset="0"/>
              </a:rPr>
              <a:t>mitigation; </a:t>
            </a:r>
            <a:r>
              <a:rPr lang="en-US" sz="2400" dirty="0" err="1" smtClean="0">
                <a:latin typeface="Garamond" panose="02020404030301010803" pitchFamily="18" charset="0"/>
              </a:rPr>
              <a:t>sectoral</a:t>
            </a:r>
            <a:r>
              <a:rPr lang="en-US" sz="2400" dirty="0" smtClean="0">
                <a:latin typeface="Garamond" panose="02020404030301010803" pitchFamily="18" charset="0"/>
              </a:rPr>
              <a:t> and national MACs</a:t>
            </a:r>
          </a:p>
          <a:p>
            <a:r>
              <a:rPr lang="en-US" sz="2400" dirty="0" smtClean="0">
                <a:latin typeface="Garamond" panose="02020404030301010803" pitchFamily="18" charset="0"/>
              </a:rPr>
              <a:t>Purchasing and Cancelling CERs from the CDM registry now has two benefits to incorporate all of society:</a:t>
            </a:r>
          </a:p>
          <a:p>
            <a:pPr lvl="1"/>
            <a:r>
              <a:rPr lang="en-US" sz="2400" dirty="0" smtClean="0">
                <a:latin typeface="Garamond" panose="02020404030301010803" pitchFamily="18" charset="0"/>
              </a:rPr>
              <a:t>CERs are affordable to all</a:t>
            </a:r>
          </a:p>
          <a:p>
            <a:pPr lvl="1"/>
            <a:r>
              <a:rPr lang="en-US" sz="2400" dirty="0" smtClean="0">
                <a:latin typeface="Garamond" panose="02020404030301010803" pitchFamily="18" charset="0"/>
              </a:rPr>
              <a:t>Cancelation from the Registry is simple and straightforward. </a:t>
            </a:r>
            <a:endParaRPr lang="es-CO" sz="2400" dirty="0">
              <a:latin typeface="Garamond" panose="02020404030301010803"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box(in)">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4" presetClass="entr" presetSubtype="16"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box(in)">
                                      <p:cBhvr>
                                        <p:cTn id="30" dur="500"/>
                                        <p:tgtEl>
                                          <p:spTgt spid="3">
                                            <p:txEl>
                                              <p:pRg st="5" end="5"/>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box(in)">
                                      <p:cBhvr>
                                        <p:cTn id="33" dur="500"/>
                                        <p:tgtEl>
                                          <p:spTgt spid="3">
                                            <p:txEl>
                                              <p:pRg st="6" end="6"/>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box(in)">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1215</TotalTime>
  <Words>1051</Words>
  <Application>Microsoft Office PowerPoint</Application>
  <PresentationFormat>Presentación en pantalla (4:3)</PresentationFormat>
  <Paragraphs>69</Paragraphs>
  <Slides>19</Slides>
  <Notes>0</Notes>
  <HiddenSlides>0</HiddenSlides>
  <MMClips>0</MMClips>
  <ScaleCrop>false</ScaleCrop>
  <HeadingPairs>
    <vt:vector size="4" baseType="variant">
      <vt:variant>
        <vt:lpstr>Tema</vt:lpstr>
      </vt:variant>
      <vt:variant>
        <vt:i4>1</vt:i4>
      </vt:variant>
      <vt:variant>
        <vt:lpstr>Títulos de diapositiva</vt:lpstr>
      </vt:variant>
      <vt:variant>
        <vt:i4>19</vt:i4>
      </vt:variant>
    </vt:vector>
  </HeadingPairs>
  <TitlesOfParts>
    <vt:vector size="20" baseType="lpstr">
      <vt:lpstr>Tema de Office</vt:lpstr>
      <vt:lpstr>IDEAS THAT MAY IMPROVE CER DEMAND AND TRADING IN DEVELOPING COUNTRIES DURING THE TRANSITION TO POST-2020</vt:lpstr>
      <vt:lpstr>Presentación de PowerPoint</vt:lpstr>
      <vt:lpstr>What we have pre-2020 in Latin America:  voluntary markets</vt:lpstr>
      <vt:lpstr>Presentación de PowerPoint</vt:lpstr>
      <vt:lpstr>Presentación de PowerPoint</vt:lpstr>
      <vt:lpstr>Presentación de PowerPoint</vt:lpstr>
      <vt:lpstr>“Willing and Able” Buyers and Sellers face the Price Uncertainty Problem</vt:lpstr>
      <vt:lpstr>FIRST-BEST OPTIONS TO INCREASE DEMAND AND TRADING IN CERS</vt:lpstr>
      <vt:lpstr>ELEMENTS TO BUILD UPON</vt:lpstr>
      <vt:lpstr>A SECOND BEST OPTION TO INCREASE CER TRADING: A GOVERNMENT-PROMOTED INDICATIVE PRICE OF CARBON</vt:lpstr>
      <vt:lpstr>Presentación de PowerPoint</vt:lpstr>
      <vt:lpstr>This “indicative single domestic carbon” could be easily constructed.</vt:lpstr>
      <vt:lpstr>Presentación de PowerPoint</vt:lpstr>
      <vt:lpstr>Presentación de PowerPoint</vt:lpstr>
      <vt:lpstr>A Strong Promotional Program by each Participating Government would be Needed</vt:lpstr>
      <vt:lpstr>Complementary Policies</vt:lpstr>
      <vt:lpstr>What can be expected in terms of real increased CER demand?</vt:lpstr>
      <vt:lpstr>Thank you for your attention.</vt:lpstr>
      <vt:lpstr>IDEAS THAT MAY IMPROVE CER DEMAND AND TRADING IN DEVELOPING COUNTRIES DURING THE TRANSITION TO POST-2020</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COULD CLEARER, FIRMER PRICE SIGNALS IMPROVE CER DEMAND AND TRADING IN DEVELOPING COUNTRIES?</dc:title>
  <dc:creator>Colambientalistas</dc:creator>
  <cp:lastModifiedBy>acer2</cp:lastModifiedBy>
  <cp:revision>25</cp:revision>
  <dcterms:created xsi:type="dcterms:W3CDTF">2014-09-03T19:54:12Z</dcterms:created>
  <dcterms:modified xsi:type="dcterms:W3CDTF">2014-09-05T12:31:41Z</dcterms:modified>
</cp:coreProperties>
</file>