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embeddings/oleObject1.bin" ContentType="application/vnd.openxmlformats-officedocument.oleObject"/>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embeddings/oleObject2.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47" r:id="rId1"/>
  </p:sldMasterIdLst>
  <p:notesMasterIdLst>
    <p:notesMasterId r:id="rId8"/>
  </p:notesMasterIdLst>
  <p:handoutMasterIdLst>
    <p:handoutMasterId r:id="rId9"/>
  </p:handoutMasterIdLst>
  <p:sldIdLst>
    <p:sldId id="543" r:id="rId2"/>
    <p:sldId id="758" r:id="rId3"/>
    <p:sldId id="760" r:id="rId4"/>
    <p:sldId id="764" r:id="rId5"/>
    <p:sldId id="765" r:id="rId6"/>
    <p:sldId id="739" r:id="rId7"/>
  </p:sldIdLst>
  <p:sldSz cx="9144000" cy="5143500" type="screen16x9"/>
  <p:notesSz cx="6797675" cy="9928225"/>
  <p:custDataLst>
    <p:tags r:id="rId11"/>
  </p:custDataLst>
  <p:defaultTextStyle>
    <a:defPPr>
      <a:defRPr lang="de-CH"/>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1294">
          <p15:clr>
            <a:srgbClr val="A4A3A4"/>
          </p15:clr>
        </p15:guide>
        <p15:guide id="2" orient="horz" pos="365">
          <p15:clr>
            <a:srgbClr val="A4A3A4"/>
          </p15:clr>
        </p15:guide>
        <p15:guide id="3" orient="horz" pos="1493">
          <p15:clr>
            <a:srgbClr val="A4A3A4"/>
          </p15:clr>
        </p15:guide>
        <p15:guide id="4" pos="1628">
          <p15:clr>
            <a:srgbClr val="A4A3A4"/>
          </p15:clr>
        </p15:guide>
        <p15:guide id="5" pos="1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6998"/>
    <a:srgbClr val="FFFFFF"/>
    <a:srgbClr val="F9CFEC"/>
    <a:srgbClr val="000000"/>
    <a:srgbClr val="95C0D9"/>
    <a:srgbClr val="DDDDDD"/>
    <a:srgbClr val="5C89BC"/>
    <a:srgbClr val="8B8B8B"/>
    <a:srgbClr val="FF00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992" autoAdjust="0"/>
  </p:normalViewPr>
  <p:slideViewPr>
    <p:cSldViewPr snapToGrid="0">
      <p:cViewPr varScale="1">
        <p:scale>
          <a:sx n="119" d="100"/>
          <a:sy n="119" d="100"/>
        </p:scale>
        <p:origin x="-1344" y="-96"/>
      </p:cViewPr>
      <p:guideLst>
        <p:guide orient="horz" pos="1294"/>
        <p:guide orient="horz" pos="365"/>
        <p:guide orient="horz" pos="1493"/>
        <p:guide pos="1628"/>
        <p:guide pos="1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480"/>
    </p:cViewPr>
  </p:sorterViewPr>
  <p:notesViewPr>
    <p:cSldViewPr snapToGrid="0">
      <p:cViewPr varScale="1">
        <p:scale>
          <a:sx n="74" d="100"/>
          <a:sy n="74" d="100"/>
        </p:scale>
        <p:origin x="-1746"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ags" Target="tags/tag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3DCA78-DDF3-488E-BB6E-E3BDB59ED9A3}" type="doc">
      <dgm:prSet loTypeId="urn:microsoft.com/office/officeart/2005/8/layout/equation1" loCatId="process" qsTypeId="urn:microsoft.com/office/officeart/2005/8/quickstyle/simple5" qsCatId="simple" csTypeId="urn:microsoft.com/office/officeart/2005/8/colors/accent0_3" csCatId="mainScheme" phldr="1"/>
      <dgm:spPr/>
    </dgm:pt>
    <dgm:pt modelId="{05684EF3-3FC4-49FB-882E-7234301AB3AE}">
      <dgm:prSet phldrT="[Text]" custT="1"/>
      <dgm:spPr/>
      <dgm:t>
        <a:bodyPr/>
        <a:lstStyle/>
        <a:p>
          <a:r>
            <a:rPr lang="en-US" sz="1200" dirty="0" smtClean="0"/>
            <a:t>Sets target and creates demand for carbon credits  </a:t>
          </a:r>
          <a:endParaRPr lang="en-US" sz="1200" dirty="0"/>
        </a:p>
      </dgm:t>
    </dgm:pt>
    <dgm:pt modelId="{01DFA769-8DD6-48E3-962A-053A637F3BE2}" type="parTrans" cxnId="{0AB96470-D0C7-48B8-A0F9-723C1DC05BFD}">
      <dgm:prSet/>
      <dgm:spPr/>
      <dgm:t>
        <a:bodyPr/>
        <a:lstStyle/>
        <a:p>
          <a:endParaRPr lang="en-US"/>
        </a:p>
      </dgm:t>
    </dgm:pt>
    <dgm:pt modelId="{91335C94-69FF-469B-A767-D14935868577}" type="sibTrans" cxnId="{0AB96470-D0C7-48B8-A0F9-723C1DC05BFD}">
      <dgm:prSet/>
      <dgm:spPr/>
      <dgm:t>
        <a:bodyPr/>
        <a:lstStyle/>
        <a:p>
          <a:endParaRPr lang="en-US"/>
        </a:p>
      </dgm:t>
    </dgm:pt>
    <dgm:pt modelId="{D80B8453-B5CD-494E-9678-C67E1629470F}">
      <dgm:prSet phldrT="[Text]" custT="1"/>
      <dgm:spPr/>
      <dgm:t>
        <a:bodyPr/>
        <a:lstStyle/>
        <a:p>
          <a:r>
            <a:rPr lang="en-US" sz="1200" dirty="0" smtClean="0"/>
            <a:t>Mechanism that creates supply of eligible carbon credits</a:t>
          </a:r>
          <a:endParaRPr lang="en-US" sz="1200" dirty="0"/>
        </a:p>
      </dgm:t>
    </dgm:pt>
    <dgm:pt modelId="{5F870C96-A2C5-44A5-9DDC-1FB043624A77}" type="parTrans" cxnId="{6BA5A177-2D3B-4BEE-A233-61957D11BD62}">
      <dgm:prSet/>
      <dgm:spPr/>
      <dgm:t>
        <a:bodyPr/>
        <a:lstStyle/>
        <a:p>
          <a:endParaRPr lang="en-US"/>
        </a:p>
      </dgm:t>
    </dgm:pt>
    <dgm:pt modelId="{0FD269A9-8C1F-4497-9EDB-D77640D5E2FB}" type="sibTrans" cxnId="{6BA5A177-2D3B-4BEE-A233-61957D11BD62}">
      <dgm:prSet/>
      <dgm:spPr/>
      <dgm:t>
        <a:bodyPr/>
        <a:lstStyle/>
        <a:p>
          <a:endParaRPr lang="en-US"/>
        </a:p>
      </dgm:t>
    </dgm:pt>
    <dgm:pt modelId="{B00B1BF7-453E-4B18-B8AF-A420B0A3D70C}">
      <dgm:prSet phldrT="[Text]" custT="1"/>
      <dgm:spPr/>
      <dgm:t>
        <a:bodyPr/>
        <a:lstStyle/>
        <a:p>
          <a:r>
            <a:rPr lang="en-US" sz="2000" dirty="0" smtClean="0"/>
            <a:t>NAMA</a:t>
          </a:r>
          <a:endParaRPr lang="en-US" sz="2000" dirty="0"/>
        </a:p>
      </dgm:t>
    </dgm:pt>
    <dgm:pt modelId="{4C534104-4A55-4A8E-B60E-D7873E71E821}" type="parTrans" cxnId="{CA0A73B6-94F1-45F5-99F0-6835FE9E55F9}">
      <dgm:prSet/>
      <dgm:spPr/>
      <dgm:t>
        <a:bodyPr/>
        <a:lstStyle/>
        <a:p>
          <a:endParaRPr lang="en-US"/>
        </a:p>
      </dgm:t>
    </dgm:pt>
    <dgm:pt modelId="{8E390C79-9A70-4C0B-BA25-CB2306E8659B}" type="sibTrans" cxnId="{CA0A73B6-94F1-45F5-99F0-6835FE9E55F9}">
      <dgm:prSet/>
      <dgm:spPr/>
      <dgm:t>
        <a:bodyPr/>
        <a:lstStyle/>
        <a:p>
          <a:endParaRPr lang="en-US"/>
        </a:p>
      </dgm:t>
    </dgm:pt>
    <dgm:pt modelId="{602B65BC-C8D8-4EDD-A020-D21345CC9B08}" type="pres">
      <dgm:prSet presAssocID="{1E3DCA78-DDF3-488E-BB6E-E3BDB59ED9A3}" presName="linearFlow" presStyleCnt="0">
        <dgm:presLayoutVars>
          <dgm:dir/>
          <dgm:resizeHandles val="exact"/>
        </dgm:presLayoutVars>
      </dgm:prSet>
      <dgm:spPr/>
    </dgm:pt>
    <dgm:pt modelId="{CF66F812-40ED-4CFF-972F-1E0FE4642DE9}" type="pres">
      <dgm:prSet presAssocID="{05684EF3-3FC4-49FB-882E-7234301AB3AE}" presName="node" presStyleLbl="node1" presStyleIdx="0" presStyleCnt="3" custLinFactNeighborY="8349">
        <dgm:presLayoutVars>
          <dgm:bulletEnabled val="1"/>
        </dgm:presLayoutVars>
      </dgm:prSet>
      <dgm:spPr/>
      <dgm:t>
        <a:bodyPr/>
        <a:lstStyle/>
        <a:p>
          <a:endParaRPr lang="en-US"/>
        </a:p>
      </dgm:t>
    </dgm:pt>
    <dgm:pt modelId="{5413833E-DBAF-42EE-95E9-FB1445007790}" type="pres">
      <dgm:prSet presAssocID="{91335C94-69FF-469B-A767-D14935868577}" presName="spacerL" presStyleCnt="0"/>
      <dgm:spPr/>
    </dgm:pt>
    <dgm:pt modelId="{FC4C3F42-6F02-4EF4-9A24-535DB8A02B53}" type="pres">
      <dgm:prSet presAssocID="{91335C94-69FF-469B-A767-D14935868577}" presName="sibTrans" presStyleLbl="sibTrans2D1" presStyleIdx="0" presStyleCnt="2"/>
      <dgm:spPr/>
      <dgm:t>
        <a:bodyPr/>
        <a:lstStyle/>
        <a:p>
          <a:endParaRPr lang="en-US"/>
        </a:p>
      </dgm:t>
    </dgm:pt>
    <dgm:pt modelId="{CF851200-2A8A-4319-886D-EC1EC93FD7E0}" type="pres">
      <dgm:prSet presAssocID="{91335C94-69FF-469B-A767-D14935868577}" presName="spacerR" presStyleCnt="0"/>
      <dgm:spPr/>
    </dgm:pt>
    <dgm:pt modelId="{C843BC41-93A9-48D6-BAB3-5A30B7D42EFA}" type="pres">
      <dgm:prSet presAssocID="{D80B8453-B5CD-494E-9678-C67E1629470F}" presName="node" presStyleLbl="node1" presStyleIdx="1" presStyleCnt="3" custLinFactNeighborX="19125">
        <dgm:presLayoutVars>
          <dgm:bulletEnabled val="1"/>
        </dgm:presLayoutVars>
      </dgm:prSet>
      <dgm:spPr/>
      <dgm:t>
        <a:bodyPr/>
        <a:lstStyle/>
        <a:p>
          <a:endParaRPr lang="en-US"/>
        </a:p>
      </dgm:t>
    </dgm:pt>
    <dgm:pt modelId="{C8A43E76-3A5A-4354-8FBD-C06ABF997BB2}" type="pres">
      <dgm:prSet presAssocID="{0FD269A9-8C1F-4497-9EDB-D77640D5E2FB}" presName="spacerL" presStyleCnt="0"/>
      <dgm:spPr/>
    </dgm:pt>
    <dgm:pt modelId="{69B66B1F-F095-41B5-B234-8C091B778E71}" type="pres">
      <dgm:prSet presAssocID="{0FD269A9-8C1F-4497-9EDB-D77640D5E2FB}" presName="sibTrans" presStyleLbl="sibTrans2D1" presStyleIdx="1" presStyleCnt="2"/>
      <dgm:spPr/>
      <dgm:t>
        <a:bodyPr/>
        <a:lstStyle/>
        <a:p>
          <a:endParaRPr lang="en-US"/>
        </a:p>
      </dgm:t>
    </dgm:pt>
    <dgm:pt modelId="{71BEAC3A-F1B1-47D8-B059-FB0FAC82E2DB}" type="pres">
      <dgm:prSet presAssocID="{0FD269A9-8C1F-4497-9EDB-D77640D5E2FB}" presName="spacerR" presStyleCnt="0"/>
      <dgm:spPr/>
    </dgm:pt>
    <dgm:pt modelId="{D31FBD7E-A6B2-40EC-A615-07A983DD50DE}" type="pres">
      <dgm:prSet presAssocID="{B00B1BF7-453E-4B18-B8AF-A420B0A3D70C}" presName="node" presStyleLbl="node1" presStyleIdx="2" presStyleCnt="3">
        <dgm:presLayoutVars>
          <dgm:bulletEnabled val="1"/>
        </dgm:presLayoutVars>
      </dgm:prSet>
      <dgm:spPr/>
      <dgm:t>
        <a:bodyPr/>
        <a:lstStyle/>
        <a:p>
          <a:endParaRPr lang="en-US"/>
        </a:p>
      </dgm:t>
    </dgm:pt>
  </dgm:ptLst>
  <dgm:cxnLst>
    <dgm:cxn modelId="{0AB96470-D0C7-48B8-A0F9-723C1DC05BFD}" srcId="{1E3DCA78-DDF3-488E-BB6E-E3BDB59ED9A3}" destId="{05684EF3-3FC4-49FB-882E-7234301AB3AE}" srcOrd="0" destOrd="0" parTransId="{01DFA769-8DD6-48E3-962A-053A637F3BE2}" sibTransId="{91335C94-69FF-469B-A767-D14935868577}"/>
    <dgm:cxn modelId="{E54B40E1-26F4-4068-9899-A6DB7F8731F3}" type="presOf" srcId="{05684EF3-3FC4-49FB-882E-7234301AB3AE}" destId="{CF66F812-40ED-4CFF-972F-1E0FE4642DE9}" srcOrd="0" destOrd="0" presId="urn:microsoft.com/office/officeart/2005/8/layout/equation1"/>
    <dgm:cxn modelId="{BEB7B1B0-4F45-4DC5-A80E-5F2B5A82A582}" type="presOf" srcId="{1E3DCA78-DDF3-488E-BB6E-E3BDB59ED9A3}" destId="{602B65BC-C8D8-4EDD-A020-D21345CC9B08}" srcOrd="0" destOrd="0" presId="urn:microsoft.com/office/officeart/2005/8/layout/equation1"/>
    <dgm:cxn modelId="{CA0A73B6-94F1-45F5-99F0-6835FE9E55F9}" srcId="{1E3DCA78-DDF3-488E-BB6E-E3BDB59ED9A3}" destId="{B00B1BF7-453E-4B18-B8AF-A420B0A3D70C}" srcOrd="2" destOrd="0" parTransId="{4C534104-4A55-4A8E-B60E-D7873E71E821}" sibTransId="{8E390C79-9A70-4C0B-BA25-CB2306E8659B}"/>
    <dgm:cxn modelId="{E49F5223-2870-4EDE-A688-235A33991DD7}" type="presOf" srcId="{D80B8453-B5CD-494E-9678-C67E1629470F}" destId="{C843BC41-93A9-48D6-BAB3-5A30B7D42EFA}" srcOrd="0" destOrd="0" presId="urn:microsoft.com/office/officeart/2005/8/layout/equation1"/>
    <dgm:cxn modelId="{6BA5A177-2D3B-4BEE-A233-61957D11BD62}" srcId="{1E3DCA78-DDF3-488E-BB6E-E3BDB59ED9A3}" destId="{D80B8453-B5CD-494E-9678-C67E1629470F}" srcOrd="1" destOrd="0" parTransId="{5F870C96-A2C5-44A5-9DDC-1FB043624A77}" sibTransId="{0FD269A9-8C1F-4497-9EDB-D77640D5E2FB}"/>
    <dgm:cxn modelId="{A21B0D30-FB52-463E-AB96-6AE318D4C438}" type="presOf" srcId="{B00B1BF7-453E-4B18-B8AF-A420B0A3D70C}" destId="{D31FBD7E-A6B2-40EC-A615-07A983DD50DE}" srcOrd="0" destOrd="0" presId="urn:microsoft.com/office/officeart/2005/8/layout/equation1"/>
    <dgm:cxn modelId="{36619AB1-6256-470B-8BB3-A2D41489E459}" type="presOf" srcId="{91335C94-69FF-469B-A767-D14935868577}" destId="{FC4C3F42-6F02-4EF4-9A24-535DB8A02B53}" srcOrd="0" destOrd="0" presId="urn:microsoft.com/office/officeart/2005/8/layout/equation1"/>
    <dgm:cxn modelId="{E6B50BC3-C903-41E8-BD32-2C1A5715CC2C}" type="presOf" srcId="{0FD269A9-8C1F-4497-9EDB-D77640D5E2FB}" destId="{69B66B1F-F095-41B5-B234-8C091B778E71}" srcOrd="0" destOrd="0" presId="urn:microsoft.com/office/officeart/2005/8/layout/equation1"/>
    <dgm:cxn modelId="{55E95766-A37D-44CE-AB4A-86A5DE71BF18}" type="presParOf" srcId="{602B65BC-C8D8-4EDD-A020-D21345CC9B08}" destId="{CF66F812-40ED-4CFF-972F-1E0FE4642DE9}" srcOrd="0" destOrd="0" presId="urn:microsoft.com/office/officeart/2005/8/layout/equation1"/>
    <dgm:cxn modelId="{8DC583C7-2883-499D-865F-C9BD7A1EF4CF}" type="presParOf" srcId="{602B65BC-C8D8-4EDD-A020-D21345CC9B08}" destId="{5413833E-DBAF-42EE-95E9-FB1445007790}" srcOrd="1" destOrd="0" presId="urn:microsoft.com/office/officeart/2005/8/layout/equation1"/>
    <dgm:cxn modelId="{0BD09DE9-ACCD-4C4B-886B-EA81A9029CD6}" type="presParOf" srcId="{602B65BC-C8D8-4EDD-A020-D21345CC9B08}" destId="{FC4C3F42-6F02-4EF4-9A24-535DB8A02B53}" srcOrd="2" destOrd="0" presId="urn:microsoft.com/office/officeart/2005/8/layout/equation1"/>
    <dgm:cxn modelId="{A574DE15-770C-412F-AF7B-C46C0A984A35}" type="presParOf" srcId="{602B65BC-C8D8-4EDD-A020-D21345CC9B08}" destId="{CF851200-2A8A-4319-886D-EC1EC93FD7E0}" srcOrd="3" destOrd="0" presId="urn:microsoft.com/office/officeart/2005/8/layout/equation1"/>
    <dgm:cxn modelId="{185461E7-810D-4264-AFCB-FF7557E2C56F}" type="presParOf" srcId="{602B65BC-C8D8-4EDD-A020-D21345CC9B08}" destId="{C843BC41-93A9-48D6-BAB3-5A30B7D42EFA}" srcOrd="4" destOrd="0" presId="urn:microsoft.com/office/officeart/2005/8/layout/equation1"/>
    <dgm:cxn modelId="{C3A98C68-D831-4AAF-A25B-62B377A39427}" type="presParOf" srcId="{602B65BC-C8D8-4EDD-A020-D21345CC9B08}" destId="{C8A43E76-3A5A-4354-8FBD-C06ABF997BB2}" srcOrd="5" destOrd="0" presId="urn:microsoft.com/office/officeart/2005/8/layout/equation1"/>
    <dgm:cxn modelId="{3D1DF9BE-446D-4FC5-855C-7A570FD21937}" type="presParOf" srcId="{602B65BC-C8D8-4EDD-A020-D21345CC9B08}" destId="{69B66B1F-F095-41B5-B234-8C091B778E71}" srcOrd="6" destOrd="0" presId="urn:microsoft.com/office/officeart/2005/8/layout/equation1"/>
    <dgm:cxn modelId="{18B50143-35E6-4105-8C40-255A3DC3847F}" type="presParOf" srcId="{602B65BC-C8D8-4EDD-A020-D21345CC9B08}" destId="{71BEAC3A-F1B1-47D8-B059-FB0FAC82E2DB}" srcOrd="7" destOrd="0" presId="urn:microsoft.com/office/officeart/2005/8/layout/equation1"/>
    <dgm:cxn modelId="{66A1D974-8DD3-46BE-A28B-65346C2E18BB}" type="presParOf" srcId="{602B65BC-C8D8-4EDD-A020-D21345CC9B08}" destId="{D31FBD7E-A6B2-40EC-A615-07A983DD50DE}"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3DCA78-DDF3-488E-BB6E-E3BDB59ED9A3}" type="doc">
      <dgm:prSet loTypeId="urn:microsoft.com/office/officeart/2005/8/layout/equation1" loCatId="process" qsTypeId="urn:microsoft.com/office/officeart/2005/8/quickstyle/simple5" qsCatId="simple" csTypeId="urn:microsoft.com/office/officeart/2005/8/colors/accent0_3" csCatId="mainScheme" phldr="1"/>
      <dgm:spPr/>
    </dgm:pt>
    <dgm:pt modelId="{05684EF3-3FC4-49FB-882E-7234301AB3AE}">
      <dgm:prSet phldrT="[Text]" custT="1"/>
      <dgm:spPr/>
      <dgm:t>
        <a:bodyPr/>
        <a:lstStyle/>
        <a:p>
          <a:r>
            <a:rPr lang="en-US" sz="1100" dirty="0" smtClean="0"/>
            <a:t>GHG emission reduction regulation + moderate tax on all coal exports   </a:t>
          </a:r>
          <a:endParaRPr lang="en-US" sz="1100" dirty="0"/>
        </a:p>
      </dgm:t>
    </dgm:pt>
    <dgm:pt modelId="{01DFA769-8DD6-48E3-962A-053A637F3BE2}" type="parTrans" cxnId="{0AB96470-D0C7-48B8-A0F9-723C1DC05BFD}">
      <dgm:prSet/>
      <dgm:spPr/>
      <dgm:t>
        <a:bodyPr/>
        <a:lstStyle/>
        <a:p>
          <a:endParaRPr lang="en-US"/>
        </a:p>
      </dgm:t>
    </dgm:pt>
    <dgm:pt modelId="{91335C94-69FF-469B-A767-D14935868577}" type="sibTrans" cxnId="{0AB96470-D0C7-48B8-A0F9-723C1DC05BFD}">
      <dgm:prSet/>
      <dgm:spPr/>
      <dgm:t>
        <a:bodyPr/>
        <a:lstStyle/>
        <a:p>
          <a:endParaRPr lang="en-US"/>
        </a:p>
      </dgm:t>
    </dgm:pt>
    <dgm:pt modelId="{D80B8453-B5CD-494E-9678-C67E1629470F}">
      <dgm:prSet phldrT="[Text]" custT="1"/>
      <dgm:spPr/>
      <dgm:t>
        <a:bodyPr/>
        <a:lstStyle/>
        <a:p>
          <a:r>
            <a:rPr lang="en-US" sz="1600" dirty="0" err="1" smtClean="0"/>
            <a:t>PoA</a:t>
          </a:r>
          <a:r>
            <a:rPr lang="en-US" sz="1600" dirty="0" smtClean="0"/>
            <a:t> </a:t>
          </a:r>
          <a:r>
            <a:rPr lang="en-US" sz="1100" dirty="0" smtClean="0"/>
            <a:t>domestic carbon procurement scheme </a:t>
          </a:r>
          <a:endParaRPr lang="en-US" sz="1100" dirty="0"/>
        </a:p>
      </dgm:t>
    </dgm:pt>
    <dgm:pt modelId="{5F870C96-A2C5-44A5-9DDC-1FB043624A77}" type="parTrans" cxnId="{6BA5A177-2D3B-4BEE-A233-61957D11BD62}">
      <dgm:prSet/>
      <dgm:spPr/>
      <dgm:t>
        <a:bodyPr/>
        <a:lstStyle/>
        <a:p>
          <a:endParaRPr lang="en-US"/>
        </a:p>
      </dgm:t>
    </dgm:pt>
    <dgm:pt modelId="{0FD269A9-8C1F-4497-9EDB-D77640D5E2FB}" type="sibTrans" cxnId="{6BA5A177-2D3B-4BEE-A233-61957D11BD62}">
      <dgm:prSet/>
      <dgm:spPr/>
      <dgm:t>
        <a:bodyPr/>
        <a:lstStyle/>
        <a:p>
          <a:endParaRPr lang="en-US"/>
        </a:p>
      </dgm:t>
    </dgm:pt>
    <dgm:pt modelId="{B00B1BF7-453E-4B18-B8AF-A420B0A3D70C}">
      <dgm:prSet phldrT="[Text]" custT="1"/>
      <dgm:spPr/>
      <dgm:t>
        <a:bodyPr/>
        <a:lstStyle/>
        <a:p>
          <a:r>
            <a:rPr lang="en-US" sz="1800" dirty="0" smtClean="0"/>
            <a:t>NAMA</a:t>
          </a:r>
          <a:endParaRPr lang="en-US" sz="1800" dirty="0"/>
        </a:p>
      </dgm:t>
    </dgm:pt>
    <dgm:pt modelId="{4C534104-4A55-4A8E-B60E-D7873E71E821}" type="parTrans" cxnId="{CA0A73B6-94F1-45F5-99F0-6835FE9E55F9}">
      <dgm:prSet/>
      <dgm:spPr/>
      <dgm:t>
        <a:bodyPr/>
        <a:lstStyle/>
        <a:p>
          <a:endParaRPr lang="en-US"/>
        </a:p>
      </dgm:t>
    </dgm:pt>
    <dgm:pt modelId="{8E390C79-9A70-4C0B-BA25-CB2306E8659B}" type="sibTrans" cxnId="{CA0A73B6-94F1-45F5-99F0-6835FE9E55F9}">
      <dgm:prSet/>
      <dgm:spPr/>
      <dgm:t>
        <a:bodyPr/>
        <a:lstStyle/>
        <a:p>
          <a:endParaRPr lang="en-US"/>
        </a:p>
      </dgm:t>
    </dgm:pt>
    <dgm:pt modelId="{602B65BC-C8D8-4EDD-A020-D21345CC9B08}" type="pres">
      <dgm:prSet presAssocID="{1E3DCA78-DDF3-488E-BB6E-E3BDB59ED9A3}" presName="linearFlow" presStyleCnt="0">
        <dgm:presLayoutVars>
          <dgm:dir/>
          <dgm:resizeHandles val="exact"/>
        </dgm:presLayoutVars>
      </dgm:prSet>
      <dgm:spPr/>
    </dgm:pt>
    <dgm:pt modelId="{CF66F812-40ED-4CFF-972F-1E0FE4642DE9}" type="pres">
      <dgm:prSet presAssocID="{05684EF3-3FC4-49FB-882E-7234301AB3AE}" presName="node" presStyleLbl="node1" presStyleIdx="0" presStyleCnt="3">
        <dgm:presLayoutVars>
          <dgm:bulletEnabled val="1"/>
        </dgm:presLayoutVars>
      </dgm:prSet>
      <dgm:spPr/>
      <dgm:t>
        <a:bodyPr/>
        <a:lstStyle/>
        <a:p>
          <a:endParaRPr lang="en-US"/>
        </a:p>
      </dgm:t>
    </dgm:pt>
    <dgm:pt modelId="{5413833E-DBAF-42EE-95E9-FB1445007790}" type="pres">
      <dgm:prSet presAssocID="{91335C94-69FF-469B-A767-D14935868577}" presName="spacerL" presStyleCnt="0"/>
      <dgm:spPr/>
    </dgm:pt>
    <dgm:pt modelId="{FC4C3F42-6F02-4EF4-9A24-535DB8A02B53}" type="pres">
      <dgm:prSet presAssocID="{91335C94-69FF-469B-A767-D14935868577}" presName="sibTrans" presStyleLbl="sibTrans2D1" presStyleIdx="0" presStyleCnt="2"/>
      <dgm:spPr/>
      <dgm:t>
        <a:bodyPr/>
        <a:lstStyle/>
        <a:p>
          <a:endParaRPr lang="en-US"/>
        </a:p>
      </dgm:t>
    </dgm:pt>
    <dgm:pt modelId="{CF851200-2A8A-4319-886D-EC1EC93FD7E0}" type="pres">
      <dgm:prSet presAssocID="{91335C94-69FF-469B-A767-D14935868577}" presName="spacerR" presStyleCnt="0"/>
      <dgm:spPr/>
    </dgm:pt>
    <dgm:pt modelId="{C843BC41-93A9-48D6-BAB3-5A30B7D42EFA}" type="pres">
      <dgm:prSet presAssocID="{D80B8453-B5CD-494E-9678-C67E1629470F}" presName="node" presStyleLbl="node1" presStyleIdx="1" presStyleCnt="3" custLinFactNeighborX="19125">
        <dgm:presLayoutVars>
          <dgm:bulletEnabled val="1"/>
        </dgm:presLayoutVars>
      </dgm:prSet>
      <dgm:spPr/>
      <dgm:t>
        <a:bodyPr/>
        <a:lstStyle/>
        <a:p>
          <a:endParaRPr lang="en-US"/>
        </a:p>
      </dgm:t>
    </dgm:pt>
    <dgm:pt modelId="{C8A43E76-3A5A-4354-8FBD-C06ABF997BB2}" type="pres">
      <dgm:prSet presAssocID="{0FD269A9-8C1F-4497-9EDB-D77640D5E2FB}" presName="spacerL" presStyleCnt="0"/>
      <dgm:spPr/>
    </dgm:pt>
    <dgm:pt modelId="{69B66B1F-F095-41B5-B234-8C091B778E71}" type="pres">
      <dgm:prSet presAssocID="{0FD269A9-8C1F-4497-9EDB-D77640D5E2FB}" presName="sibTrans" presStyleLbl="sibTrans2D1" presStyleIdx="1" presStyleCnt="2"/>
      <dgm:spPr/>
      <dgm:t>
        <a:bodyPr/>
        <a:lstStyle/>
        <a:p>
          <a:endParaRPr lang="en-US"/>
        </a:p>
      </dgm:t>
    </dgm:pt>
    <dgm:pt modelId="{71BEAC3A-F1B1-47D8-B059-FB0FAC82E2DB}" type="pres">
      <dgm:prSet presAssocID="{0FD269A9-8C1F-4497-9EDB-D77640D5E2FB}" presName="spacerR" presStyleCnt="0"/>
      <dgm:spPr/>
    </dgm:pt>
    <dgm:pt modelId="{D31FBD7E-A6B2-40EC-A615-07A983DD50DE}" type="pres">
      <dgm:prSet presAssocID="{B00B1BF7-453E-4B18-B8AF-A420B0A3D70C}" presName="node" presStyleLbl="node1" presStyleIdx="2" presStyleCnt="3">
        <dgm:presLayoutVars>
          <dgm:bulletEnabled val="1"/>
        </dgm:presLayoutVars>
      </dgm:prSet>
      <dgm:spPr/>
      <dgm:t>
        <a:bodyPr/>
        <a:lstStyle/>
        <a:p>
          <a:endParaRPr lang="en-US"/>
        </a:p>
      </dgm:t>
    </dgm:pt>
  </dgm:ptLst>
  <dgm:cxnLst>
    <dgm:cxn modelId="{9A105404-8ADC-44B8-AE07-B196029A636F}" type="presOf" srcId="{0FD269A9-8C1F-4497-9EDB-D77640D5E2FB}" destId="{69B66B1F-F095-41B5-B234-8C091B778E71}" srcOrd="0" destOrd="0" presId="urn:microsoft.com/office/officeart/2005/8/layout/equation1"/>
    <dgm:cxn modelId="{AEE79377-12CC-4AB9-A67F-35BED44FEB9E}" type="presOf" srcId="{D80B8453-B5CD-494E-9678-C67E1629470F}" destId="{C843BC41-93A9-48D6-BAB3-5A30B7D42EFA}" srcOrd="0" destOrd="0" presId="urn:microsoft.com/office/officeart/2005/8/layout/equation1"/>
    <dgm:cxn modelId="{CA0A73B6-94F1-45F5-99F0-6835FE9E55F9}" srcId="{1E3DCA78-DDF3-488E-BB6E-E3BDB59ED9A3}" destId="{B00B1BF7-453E-4B18-B8AF-A420B0A3D70C}" srcOrd="2" destOrd="0" parTransId="{4C534104-4A55-4A8E-B60E-D7873E71E821}" sibTransId="{8E390C79-9A70-4C0B-BA25-CB2306E8659B}"/>
    <dgm:cxn modelId="{0AB96470-D0C7-48B8-A0F9-723C1DC05BFD}" srcId="{1E3DCA78-DDF3-488E-BB6E-E3BDB59ED9A3}" destId="{05684EF3-3FC4-49FB-882E-7234301AB3AE}" srcOrd="0" destOrd="0" parTransId="{01DFA769-8DD6-48E3-962A-053A637F3BE2}" sibTransId="{91335C94-69FF-469B-A767-D14935868577}"/>
    <dgm:cxn modelId="{64149705-19E4-4FFA-93EB-8F404AA8D619}" type="presOf" srcId="{B00B1BF7-453E-4B18-B8AF-A420B0A3D70C}" destId="{D31FBD7E-A6B2-40EC-A615-07A983DD50DE}" srcOrd="0" destOrd="0" presId="urn:microsoft.com/office/officeart/2005/8/layout/equation1"/>
    <dgm:cxn modelId="{6BA5A177-2D3B-4BEE-A233-61957D11BD62}" srcId="{1E3DCA78-DDF3-488E-BB6E-E3BDB59ED9A3}" destId="{D80B8453-B5CD-494E-9678-C67E1629470F}" srcOrd="1" destOrd="0" parTransId="{5F870C96-A2C5-44A5-9DDC-1FB043624A77}" sibTransId="{0FD269A9-8C1F-4497-9EDB-D77640D5E2FB}"/>
    <dgm:cxn modelId="{377A23BE-7B0C-4322-8627-9A625C43F1CA}" type="presOf" srcId="{91335C94-69FF-469B-A767-D14935868577}" destId="{FC4C3F42-6F02-4EF4-9A24-535DB8A02B53}" srcOrd="0" destOrd="0" presId="urn:microsoft.com/office/officeart/2005/8/layout/equation1"/>
    <dgm:cxn modelId="{2428C0A4-B6B9-499C-B76C-582F61B0D1C8}" type="presOf" srcId="{05684EF3-3FC4-49FB-882E-7234301AB3AE}" destId="{CF66F812-40ED-4CFF-972F-1E0FE4642DE9}" srcOrd="0" destOrd="0" presId="urn:microsoft.com/office/officeart/2005/8/layout/equation1"/>
    <dgm:cxn modelId="{C3F49870-0786-471D-9824-0DA231374110}" type="presOf" srcId="{1E3DCA78-DDF3-488E-BB6E-E3BDB59ED9A3}" destId="{602B65BC-C8D8-4EDD-A020-D21345CC9B08}" srcOrd="0" destOrd="0" presId="urn:microsoft.com/office/officeart/2005/8/layout/equation1"/>
    <dgm:cxn modelId="{6FBC6ADD-25A9-4FFE-A7A4-C9572711CACE}" type="presParOf" srcId="{602B65BC-C8D8-4EDD-A020-D21345CC9B08}" destId="{CF66F812-40ED-4CFF-972F-1E0FE4642DE9}" srcOrd="0" destOrd="0" presId="urn:microsoft.com/office/officeart/2005/8/layout/equation1"/>
    <dgm:cxn modelId="{C2EE790D-DAFB-4C79-B89E-63E67035E38E}" type="presParOf" srcId="{602B65BC-C8D8-4EDD-A020-D21345CC9B08}" destId="{5413833E-DBAF-42EE-95E9-FB1445007790}" srcOrd="1" destOrd="0" presId="urn:microsoft.com/office/officeart/2005/8/layout/equation1"/>
    <dgm:cxn modelId="{0B460B1F-856D-47FA-8217-3733861A0AB2}" type="presParOf" srcId="{602B65BC-C8D8-4EDD-A020-D21345CC9B08}" destId="{FC4C3F42-6F02-4EF4-9A24-535DB8A02B53}" srcOrd="2" destOrd="0" presId="urn:microsoft.com/office/officeart/2005/8/layout/equation1"/>
    <dgm:cxn modelId="{0FDD1440-B412-4456-B869-35632AACA412}" type="presParOf" srcId="{602B65BC-C8D8-4EDD-A020-D21345CC9B08}" destId="{CF851200-2A8A-4319-886D-EC1EC93FD7E0}" srcOrd="3" destOrd="0" presId="urn:microsoft.com/office/officeart/2005/8/layout/equation1"/>
    <dgm:cxn modelId="{ECB8FA85-D352-4686-B840-5E2889BE9E05}" type="presParOf" srcId="{602B65BC-C8D8-4EDD-A020-D21345CC9B08}" destId="{C843BC41-93A9-48D6-BAB3-5A30B7D42EFA}" srcOrd="4" destOrd="0" presId="urn:microsoft.com/office/officeart/2005/8/layout/equation1"/>
    <dgm:cxn modelId="{D167A843-A915-4B56-9EFE-63CCFF52A426}" type="presParOf" srcId="{602B65BC-C8D8-4EDD-A020-D21345CC9B08}" destId="{C8A43E76-3A5A-4354-8FBD-C06ABF997BB2}" srcOrd="5" destOrd="0" presId="urn:microsoft.com/office/officeart/2005/8/layout/equation1"/>
    <dgm:cxn modelId="{907A0901-6919-4E62-8EEA-F4A20B920DC8}" type="presParOf" srcId="{602B65BC-C8D8-4EDD-A020-D21345CC9B08}" destId="{69B66B1F-F095-41B5-B234-8C091B778E71}" srcOrd="6" destOrd="0" presId="urn:microsoft.com/office/officeart/2005/8/layout/equation1"/>
    <dgm:cxn modelId="{83ED734A-93C8-417B-9544-B19ABAE3E2FC}" type="presParOf" srcId="{602B65BC-C8D8-4EDD-A020-D21345CC9B08}" destId="{71BEAC3A-F1B1-47D8-B059-FB0FAC82E2DB}" srcOrd="7" destOrd="0" presId="urn:microsoft.com/office/officeart/2005/8/layout/equation1"/>
    <dgm:cxn modelId="{558D63F6-6529-48A9-8CB6-F2628C16CC10}" type="presParOf" srcId="{602B65BC-C8D8-4EDD-A020-D21345CC9B08}" destId="{D31FBD7E-A6B2-40EC-A615-07A983DD50DE}"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3DCA78-DDF3-488E-BB6E-E3BDB59ED9A3}" type="doc">
      <dgm:prSet loTypeId="urn:microsoft.com/office/officeart/2005/8/layout/equation1" loCatId="process" qsTypeId="urn:microsoft.com/office/officeart/2005/8/quickstyle/simple5" qsCatId="simple" csTypeId="urn:microsoft.com/office/officeart/2005/8/colors/accent0_3" csCatId="mainScheme" phldr="1"/>
      <dgm:spPr/>
    </dgm:pt>
    <dgm:pt modelId="{05684EF3-3FC4-49FB-882E-7234301AB3AE}">
      <dgm:prSet phldrT="[Text]" custT="1"/>
      <dgm:spPr/>
      <dgm:t>
        <a:bodyPr/>
        <a:lstStyle/>
        <a:p>
          <a:r>
            <a:rPr lang="en-US" sz="1000" dirty="0" smtClean="0"/>
            <a:t>Swiss                       CO₂ Law + </a:t>
          </a:r>
          <a:r>
            <a:rPr lang="en-US" sz="1000" dirty="0" err="1" smtClean="0"/>
            <a:t>KLiK</a:t>
          </a:r>
          <a:r>
            <a:rPr lang="en-US" sz="1000" dirty="0" smtClean="0"/>
            <a:t> Foundation funded by fees from mineral oil companies  </a:t>
          </a:r>
          <a:endParaRPr lang="en-US" sz="1000" dirty="0"/>
        </a:p>
      </dgm:t>
    </dgm:pt>
    <dgm:pt modelId="{01DFA769-8DD6-48E3-962A-053A637F3BE2}" type="parTrans" cxnId="{0AB96470-D0C7-48B8-A0F9-723C1DC05BFD}">
      <dgm:prSet/>
      <dgm:spPr/>
      <dgm:t>
        <a:bodyPr/>
        <a:lstStyle/>
        <a:p>
          <a:endParaRPr lang="en-US"/>
        </a:p>
      </dgm:t>
    </dgm:pt>
    <dgm:pt modelId="{91335C94-69FF-469B-A767-D14935868577}" type="sibTrans" cxnId="{0AB96470-D0C7-48B8-A0F9-723C1DC05BFD}">
      <dgm:prSet/>
      <dgm:spPr/>
      <dgm:t>
        <a:bodyPr/>
        <a:lstStyle/>
        <a:p>
          <a:endParaRPr lang="en-US"/>
        </a:p>
      </dgm:t>
    </dgm:pt>
    <dgm:pt modelId="{D80B8453-B5CD-494E-9678-C67E1629470F}">
      <dgm:prSet phldrT="[Text]" custT="1"/>
      <dgm:spPr/>
      <dgm:t>
        <a:bodyPr/>
        <a:lstStyle/>
        <a:p>
          <a:r>
            <a:rPr lang="en-US" sz="1600" dirty="0" err="1" smtClean="0"/>
            <a:t>PoA</a:t>
          </a:r>
          <a:r>
            <a:rPr lang="en-US" sz="1600" dirty="0" smtClean="0"/>
            <a:t> </a:t>
          </a:r>
          <a:r>
            <a:rPr lang="en-US" sz="1100" dirty="0" smtClean="0"/>
            <a:t>domestic carbon procurement scheme   </a:t>
          </a:r>
          <a:endParaRPr lang="en-US" sz="1100" dirty="0"/>
        </a:p>
      </dgm:t>
    </dgm:pt>
    <dgm:pt modelId="{5F870C96-A2C5-44A5-9DDC-1FB043624A77}" type="parTrans" cxnId="{6BA5A177-2D3B-4BEE-A233-61957D11BD62}">
      <dgm:prSet/>
      <dgm:spPr/>
      <dgm:t>
        <a:bodyPr/>
        <a:lstStyle/>
        <a:p>
          <a:endParaRPr lang="en-US"/>
        </a:p>
      </dgm:t>
    </dgm:pt>
    <dgm:pt modelId="{0FD269A9-8C1F-4497-9EDB-D77640D5E2FB}" type="sibTrans" cxnId="{6BA5A177-2D3B-4BEE-A233-61957D11BD62}">
      <dgm:prSet/>
      <dgm:spPr/>
      <dgm:t>
        <a:bodyPr/>
        <a:lstStyle/>
        <a:p>
          <a:endParaRPr lang="en-US"/>
        </a:p>
      </dgm:t>
    </dgm:pt>
    <dgm:pt modelId="{B00B1BF7-453E-4B18-B8AF-A420B0A3D70C}">
      <dgm:prSet phldrT="[Text]" custT="1"/>
      <dgm:spPr/>
      <dgm:t>
        <a:bodyPr/>
        <a:lstStyle/>
        <a:p>
          <a:r>
            <a:rPr lang="en-US" sz="1800" dirty="0" smtClean="0"/>
            <a:t>NAMA</a:t>
          </a:r>
          <a:endParaRPr lang="en-US" sz="1800" dirty="0"/>
        </a:p>
      </dgm:t>
    </dgm:pt>
    <dgm:pt modelId="{4C534104-4A55-4A8E-B60E-D7873E71E821}" type="parTrans" cxnId="{CA0A73B6-94F1-45F5-99F0-6835FE9E55F9}">
      <dgm:prSet/>
      <dgm:spPr/>
      <dgm:t>
        <a:bodyPr/>
        <a:lstStyle/>
        <a:p>
          <a:endParaRPr lang="en-US"/>
        </a:p>
      </dgm:t>
    </dgm:pt>
    <dgm:pt modelId="{8E390C79-9A70-4C0B-BA25-CB2306E8659B}" type="sibTrans" cxnId="{CA0A73B6-94F1-45F5-99F0-6835FE9E55F9}">
      <dgm:prSet/>
      <dgm:spPr/>
      <dgm:t>
        <a:bodyPr/>
        <a:lstStyle/>
        <a:p>
          <a:endParaRPr lang="en-US"/>
        </a:p>
      </dgm:t>
    </dgm:pt>
    <dgm:pt modelId="{602B65BC-C8D8-4EDD-A020-D21345CC9B08}" type="pres">
      <dgm:prSet presAssocID="{1E3DCA78-DDF3-488E-BB6E-E3BDB59ED9A3}" presName="linearFlow" presStyleCnt="0">
        <dgm:presLayoutVars>
          <dgm:dir/>
          <dgm:resizeHandles val="exact"/>
        </dgm:presLayoutVars>
      </dgm:prSet>
      <dgm:spPr/>
    </dgm:pt>
    <dgm:pt modelId="{CF66F812-40ED-4CFF-972F-1E0FE4642DE9}" type="pres">
      <dgm:prSet presAssocID="{05684EF3-3FC4-49FB-882E-7234301AB3AE}" presName="node" presStyleLbl="node1" presStyleIdx="0" presStyleCnt="3">
        <dgm:presLayoutVars>
          <dgm:bulletEnabled val="1"/>
        </dgm:presLayoutVars>
      </dgm:prSet>
      <dgm:spPr/>
      <dgm:t>
        <a:bodyPr/>
        <a:lstStyle/>
        <a:p>
          <a:endParaRPr lang="en-US"/>
        </a:p>
      </dgm:t>
    </dgm:pt>
    <dgm:pt modelId="{5413833E-DBAF-42EE-95E9-FB1445007790}" type="pres">
      <dgm:prSet presAssocID="{91335C94-69FF-469B-A767-D14935868577}" presName="spacerL" presStyleCnt="0"/>
      <dgm:spPr/>
    </dgm:pt>
    <dgm:pt modelId="{FC4C3F42-6F02-4EF4-9A24-535DB8A02B53}" type="pres">
      <dgm:prSet presAssocID="{91335C94-69FF-469B-A767-D14935868577}" presName="sibTrans" presStyleLbl="sibTrans2D1" presStyleIdx="0" presStyleCnt="2"/>
      <dgm:spPr/>
      <dgm:t>
        <a:bodyPr/>
        <a:lstStyle/>
        <a:p>
          <a:endParaRPr lang="en-US"/>
        </a:p>
      </dgm:t>
    </dgm:pt>
    <dgm:pt modelId="{CF851200-2A8A-4319-886D-EC1EC93FD7E0}" type="pres">
      <dgm:prSet presAssocID="{91335C94-69FF-469B-A767-D14935868577}" presName="spacerR" presStyleCnt="0"/>
      <dgm:spPr/>
    </dgm:pt>
    <dgm:pt modelId="{C843BC41-93A9-48D6-BAB3-5A30B7D42EFA}" type="pres">
      <dgm:prSet presAssocID="{D80B8453-B5CD-494E-9678-C67E1629470F}" presName="node" presStyleLbl="node1" presStyleIdx="1" presStyleCnt="3" custLinFactNeighborX="19125">
        <dgm:presLayoutVars>
          <dgm:bulletEnabled val="1"/>
        </dgm:presLayoutVars>
      </dgm:prSet>
      <dgm:spPr/>
      <dgm:t>
        <a:bodyPr/>
        <a:lstStyle/>
        <a:p>
          <a:endParaRPr lang="en-US"/>
        </a:p>
      </dgm:t>
    </dgm:pt>
    <dgm:pt modelId="{C8A43E76-3A5A-4354-8FBD-C06ABF997BB2}" type="pres">
      <dgm:prSet presAssocID="{0FD269A9-8C1F-4497-9EDB-D77640D5E2FB}" presName="spacerL" presStyleCnt="0"/>
      <dgm:spPr/>
    </dgm:pt>
    <dgm:pt modelId="{69B66B1F-F095-41B5-B234-8C091B778E71}" type="pres">
      <dgm:prSet presAssocID="{0FD269A9-8C1F-4497-9EDB-D77640D5E2FB}" presName="sibTrans" presStyleLbl="sibTrans2D1" presStyleIdx="1" presStyleCnt="2"/>
      <dgm:spPr/>
      <dgm:t>
        <a:bodyPr/>
        <a:lstStyle/>
        <a:p>
          <a:endParaRPr lang="en-US"/>
        </a:p>
      </dgm:t>
    </dgm:pt>
    <dgm:pt modelId="{71BEAC3A-F1B1-47D8-B059-FB0FAC82E2DB}" type="pres">
      <dgm:prSet presAssocID="{0FD269A9-8C1F-4497-9EDB-D77640D5E2FB}" presName="spacerR" presStyleCnt="0"/>
      <dgm:spPr/>
    </dgm:pt>
    <dgm:pt modelId="{D31FBD7E-A6B2-40EC-A615-07A983DD50DE}" type="pres">
      <dgm:prSet presAssocID="{B00B1BF7-453E-4B18-B8AF-A420B0A3D70C}" presName="node" presStyleLbl="node1" presStyleIdx="2" presStyleCnt="3">
        <dgm:presLayoutVars>
          <dgm:bulletEnabled val="1"/>
        </dgm:presLayoutVars>
      </dgm:prSet>
      <dgm:spPr/>
      <dgm:t>
        <a:bodyPr/>
        <a:lstStyle/>
        <a:p>
          <a:endParaRPr lang="en-US"/>
        </a:p>
      </dgm:t>
    </dgm:pt>
  </dgm:ptLst>
  <dgm:cxnLst>
    <dgm:cxn modelId="{EE88B9B9-46E2-4595-B1D3-1BFA0C4BF19B}" type="presOf" srcId="{0FD269A9-8C1F-4497-9EDB-D77640D5E2FB}" destId="{69B66B1F-F095-41B5-B234-8C091B778E71}" srcOrd="0" destOrd="0" presId="urn:microsoft.com/office/officeart/2005/8/layout/equation1"/>
    <dgm:cxn modelId="{CA0A73B6-94F1-45F5-99F0-6835FE9E55F9}" srcId="{1E3DCA78-DDF3-488E-BB6E-E3BDB59ED9A3}" destId="{B00B1BF7-453E-4B18-B8AF-A420B0A3D70C}" srcOrd="2" destOrd="0" parTransId="{4C534104-4A55-4A8E-B60E-D7873E71E821}" sibTransId="{8E390C79-9A70-4C0B-BA25-CB2306E8659B}"/>
    <dgm:cxn modelId="{0AB96470-D0C7-48B8-A0F9-723C1DC05BFD}" srcId="{1E3DCA78-DDF3-488E-BB6E-E3BDB59ED9A3}" destId="{05684EF3-3FC4-49FB-882E-7234301AB3AE}" srcOrd="0" destOrd="0" parTransId="{01DFA769-8DD6-48E3-962A-053A637F3BE2}" sibTransId="{91335C94-69FF-469B-A767-D14935868577}"/>
    <dgm:cxn modelId="{1A0548DE-9BBF-48DC-8187-12B58608AE37}" type="presOf" srcId="{05684EF3-3FC4-49FB-882E-7234301AB3AE}" destId="{CF66F812-40ED-4CFF-972F-1E0FE4642DE9}" srcOrd="0" destOrd="0" presId="urn:microsoft.com/office/officeart/2005/8/layout/equation1"/>
    <dgm:cxn modelId="{3E3F64A3-6048-4BE5-BA93-739548F4D2F8}" type="presOf" srcId="{D80B8453-B5CD-494E-9678-C67E1629470F}" destId="{C843BC41-93A9-48D6-BAB3-5A30B7D42EFA}" srcOrd="0" destOrd="0" presId="urn:microsoft.com/office/officeart/2005/8/layout/equation1"/>
    <dgm:cxn modelId="{E6B4DCCC-B231-4C98-9BA2-9B0B8E8C9DC1}" type="presOf" srcId="{1E3DCA78-DDF3-488E-BB6E-E3BDB59ED9A3}" destId="{602B65BC-C8D8-4EDD-A020-D21345CC9B08}" srcOrd="0" destOrd="0" presId="urn:microsoft.com/office/officeart/2005/8/layout/equation1"/>
    <dgm:cxn modelId="{098D4CCE-0B51-4ADF-8F9C-B8FB254802CA}" type="presOf" srcId="{91335C94-69FF-469B-A767-D14935868577}" destId="{FC4C3F42-6F02-4EF4-9A24-535DB8A02B53}" srcOrd="0" destOrd="0" presId="urn:microsoft.com/office/officeart/2005/8/layout/equation1"/>
    <dgm:cxn modelId="{6BA5A177-2D3B-4BEE-A233-61957D11BD62}" srcId="{1E3DCA78-DDF3-488E-BB6E-E3BDB59ED9A3}" destId="{D80B8453-B5CD-494E-9678-C67E1629470F}" srcOrd="1" destOrd="0" parTransId="{5F870C96-A2C5-44A5-9DDC-1FB043624A77}" sibTransId="{0FD269A9-8C1F-4497-9EDB-D77640D5E2FB}"/>
    <dgm:cxn modelId="{FB920964-2EB6-4DF2-B781-E5DE96C6521B}" type="presOf" srcId="{B00B1BF7-453E-4B18-B8AF-A420B0A3D70C}" destId="{D31FBD7E-A6B2-40EC-A615-07A983DD50DE}" srcOrd="0" destOrd="0" presId="urn:microsoft.com/office/officeart/2005/8/layout/equation1"/>
    <dgm:cxn modelId="{F06F99E5-A984-48B6-BE53-6330B78A1E75}" type="presParOf" srcId="{602B65BC-C8D8-4EDD-A020-D21345CC9B08}" destId="{CF66F812-40ED-4CFF-972F-1E0FE4642DE9}" srcOrd="0" destOrd="0" presId="urn:microsoft.com/office/officeart/2005/8/layout/equation1"/>
    <dgm:cxn modelId="{0A6675BC-A62B-4893-B954-E78950ECD1DC}" type="presParOf" srcId="{602B65BC-C8D8-4EDD-A020-D21345CC9B08}" destId="{5413833E-DBAF-42EE-95E9-FB1445007790}" srcOrd="1" destOrd="0" presId="urn:microsoft.com/office/officeart/2005/8/layout/equation1"/>
    <dgm:cxn modelId="{48415EFD-89E6-458B-87EA-CE7FBD70154E}" type="presParOf" srcId="{602B65BC-C8D8-4EDD-A020-D21345CC9B08}" destId="{FC4C3F42-6F02-4EF4-9A24-535DB8A02B53}" srcOrd="2" destOrd="0" presId="urn:microsoft.com/office/officeart/2005/8/layout/equation1"/>
    <dgm:cxn modelId="{36B9D0C9-5857-48D0-BD56-47FD57D0A37C}" type="presParOf" srcId="{602B65BC-C8D8-4EDD-A020-D21345CC9B08}" destId="{CF851200-2A8A-4319-886D-EC1EC93FD7E0}" srcOrd="3" destOrd="0" presId="urn:microsoft.com/office/officeart/2005/8/layout/equation1"/>
    <dgm:cxn modelId="{6FCDFF80-7E10-4C67-81D3-E164864DE255}" type="presParOf" srcId="{602B65BC-C8D8-4EDD-A020-D21345CC9B08}" destId="{C843BC41-93A9-48D6-BAB3-5A30B7D42EFA}" srcOrd="4" destOrd="0" presId="urn:microsoft.com/office/officeart/2005/8/layout/equation1"/>
    <dgm:cxn modelId="{B29DEEE8-762E-49F1-99CD-F2CA7C20752B}" type="presParOf" srcId="{602B65BC-C8D8-4EDD-A020-D21345CC9B08}" destId="{C8A43E76-3A5A-4354-8FBD-C06ABF997BB2}" srcOrd="5" destOrd="0" presId="urn:microsoft.com/office/officeart/2005/8/layout/equation1"/>
    <dgm:cxn modelId="{AF83E034-F7C2-46EB-A00D-0134DF75439F}" type="presParOf" srcId="{602B65BC-C8D8-4EDD-A020-D21345CC9B08}" destId="{69B66B1F-F095-41B5-B234-8C091B778E71}" srcOrd="6" destOrd="0" presId="urn:microsoft.com/office/officeart/2005/8/layout/equation1"/>
    <dgm:cxn modelId="{862A3765-256D-4042-ACA2-1174511CD234}" type="presParOf" srcId="{602B65BC-C8D8-4EDD-A020-D21345CC9B08}" destId="{71BEAC3A-F1B1-47D8-B059-FB0FAC82E2DB}" srcOrd="7" destOrd="0" presId="urn:microsoft.com/office/officeart/2005/8/layout/equation1"/>
    <dgm:cxn modelId="{C837FDF8-6E27-4761-A08F-6E6CA0DEA5F5}" type="presParOf" srcId="{602B65BC-C8D8-4EDD-A020-D21345CC9B08}" destId="{D31FBD7E-A6B2-40EC-A615-07A983DD50DE}"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3DCA78-DDF3-488E-BB6E-E3BDB59ED9A3}" type="doc">
      <dgm:prSet loTypeId="urn:microsoft.com/office/officeart/2005/8/layout/equation1" loCatId="process" qsTypeId="urn:microsoft.com/office/officeart/2005/8/quickstyle/simple5" qsCatId="simple" csTypeId="urn:microsoft.com/office/officeart/2005/8/colors/accent0_3" csCatId="mainScheme" phldr="1"/>
      <dgm:spPr/>
    </dgm:pt>
    <dgm:pt modelId="{05684EF3-3FC4-49FB-882E-7234301AB3AE}">
      <dgm:prSet phldrT="[Text]" custT="1"/>
      <dgm:spPr/>
      <dgm:t>
        <a:bodyPr/>
        <a:lstStyle/>
        <a:p>
          <a:pPr>
            <a:lnSpc>
              <a:spcPct val="90000"/>
            </a:lnSpc>
          </a:pPr>
          <a:r>
            <a:rPr lang="en-US" sz="1100" dirty="0" smtClean="0"/>
            <a:t>Domestic Tax + Supported / Credited NAMAs to create Demand</a:t>
          </a:r>
          <a:endParaRPr lang="en-US" sz="1100" dirty="0"/>
        </a:p>
      </dgm:t>
    </dgm:pt>
    <dgm:pt modelId="{01DFA769-8DD6-48E3-962A-053A637F3BE2}" type="parTrans" cxnId="{0AB96470-D0C7-48B8-A0F9-723C1DC05BFD}">
      <dgm:prSet/>
      <dgm:spPr/>
      <dgm:t>
        <a:bodyPr/>
        <a:lstStyle/>
        <a:p>
          <a:endParaRPr lang="en-US"/>
        </a:p>
      </dgm:t>
    </dgm:pt>
    <dgm:pt modelId="{91335C94-69FF-469B-A767-D14935868577}" type="sibTrans" cxnId="{0AB96470-D0C7-48B8-A0F9-723C1DC05BFD}">
      <dgm:prSet/>
      <dgm:spPr/>
      <dgm:t>
        <a:bodyPr/>
        <a:lstStyle/>
        <a:p>
          <a:endParaRPr lang="en-US"/>
        </a:p>
      </dgm:t>
    </dgm:pt>
    <dgm:pt modelId="{D80B8453-B5CD-494E-9678-C67E1629470F}">
      <dgm:prSet phldrT="[Text]" custT="1"/>
      <dgm:spPr/>
      <dgm:t>
        <a:bodyPr/>
        <a:lstStyle/>
        <a:p>
          <a:r>
            <a:rPr lang="en-US" sz="1100" dirty="0" smtClean="0"/>
            <a:t>Domestic Offset Scheme to create Supply</a:t>
          </a:r>
          <a:endParaRPr lang="en-US" sz="1100" dirty="0"/>
        </a:p>
      </dgm:t>
    </dgm:pt>
    <dgm:pt modelId="{5F870C96-A2C5-44A5-9DDC-1FB043624A77}" type="parTrans" cxnId="{6BA5A177-2D3B-4BEE-A233-61957D11BD62}">
      <dgm:prSet/>
      <dgm:spPr/>
      <dgm:t>
        <a:bodyPr/>
        <a:lstStyle/>
        <a:p>
          <a:endParaRPr lang="en-US"/>
        </a:p>
      </dgm:t>
    </dgm:pt>
    <dgm:pt modelId="{0FD269A9-8C1F-4497-9EDB-D77640D5E2FB}" type="sibTrans" cxnId="{6BA5A177-2D3B-4BEE-A233-61957D11BD62}">
      <dgm:prSet/>
      <dgm:spPr/>
      <dgm:t>
        <a:bodyPr/>
        <a:lstStyle/>
        <a:p>
          <a:endParaRPr lang="en-US"/>
        </a:p>
      </dgm:t>
    </dgm:pt>
    <dgm:pt modelId="{B00B1BF7-453E-4B18-B8AF-A420B0A3D70C}">
      <dgm:prSet phldrT="[Text]" custT="1"/>
      <dgm:spPr/>
      <dgm:t>
        <a:bodyPr/>
        <a:lstStyle/>
        <a:p>
          <a:r>
            <a:rPr lang="en-US" sz="1100" dirty="0" smtClean="0"/>
            <a:t>PMR Colombia: comb. of 3 MBIs</a:t>
          </a:r>
          <a:endParaRPr lang="en-US" sz="1100" dirty="0"/>
        </a:p>
      </dgm:t>
    </dgm:pt>
    <dgm:pt modelId="{4C534104-4A55-4A8E-B60E-D7873E71E821}" type="parTrans" cxnId="{CA0A73B6-94F1-45F5-99F0-6835FE9E55F9}">
      <dgm:prSet/>
      <dgm:spPr/>
      <dgm:t>
        <a:bodyPr/>
        <a:lstStyle/>
        <a:p>
          <a:endParaRPr lang="en-US"/>
        </a:p>
      </dgm:t>
    </dgm:pt>
    <dgm:pt modelId="{8E390C79-9A70-4C0B-BA25-CB2306E8659B}" type="sibTrans" cxnId="{CA0A73B6-94F1-45F5-99F0-6835FE9E55F9}">
      <dgm:prSet/>
      <dgm:spPr/>
      <dgm:t>
        <a:bodyPr/>
        <a:lstStyle/>
        <a:p>
          <a:endParaRPr lang="en-US"/>
        </a:p>
      </dgm:t>
    </dgm:pt>
    <dgm:pt modelId="{602B65BC-C8D8-4EDD-A020-D21345CC9B08}" type="pres">
      <dgm:prSet presAssocID="{1E3DCA78-DDF3-488E-BB6E-E3BDB59ED9A3}" presName="linearFlow" presStyleCnt="0">
        <dgm:presLayoutVars>
          <dgm:dir/>
          <dgm:resizeHandles val="exact"/>
        </dgm:presLayoutVars>
      </dgm:prSet>
      <dgm:spPr/>
    </dgm:pt>
    <dgm:pt modelId="{CF66F812-40ED-4CFF-972F-1E0FE4642DE9}" type="pres">
      <dgm:prSet presAssocID="{05684EF3-3FC4-49FB-882E-7234301AB3AE}" presName="node" presStyleLbl="node1" presStyleIdx="0" presStyleCnt="3" custLinFactNeighborX="-23946" custLinFactNeighborY="3634">
        <dgm:presLayoutVars>
          <dgm:bulletEnabled val="1"/>
        </dgm:presLayoutVars>
      </dgm:prSet>
      <dgm:spPr/>
      <dgm:t>
        <a:bodyPr/>
        <a:lstStyle/>
        <a:p>
          <a:endParaRPr lang="en-US"/>
        </a:p>
      </dgm:t>
    </dgm:pt>
    <dgm:pt modelId="{5413833E-DBAF-42EE-95E9-FB1445007790}" type="pres">
      <dgm:prSet presAssocID="{91335C94-69FF-469B-A767-D14935868577}" presName="spacerL" presStyleCnt="0"/>
      <dgm:spPr/>
    </dgm:pt>
    <dgm:pt modelId="{FC4C3F42-6F02-4EF4-9A24-535DB8A02B53}" type="pres">
      <dgm:prSet presAssocID="{91335C94-69FF-469B-A767-D14935868577}" presName="sibTrans" presStyleLbl="sibTrans2D1" presStyleIdx="0" presStyleCnt="2"/>
      <dgm:spPr/>
      <dgm:t>
        <a:bodyPr/>
        <a:lstStyle/>
        <a:p>
          <a:endParaRPr lang="en-US"/>
        </a:p>
      </dgm:t>
    </dgm:pt>
    <dgm:pt modelId="{CF851200-2A8A-4319-886D-EC1EC93FD7E0}" type="pres">
      <dgm:prSet presAssocID="{91335C94-69FF-469B-A767-D14935868577}" presName="spacerR" presStyleCnt="0"/>
      <dgm:spPr/>
    </dgm:pt>
    <dgm:pt modelId="{C843BC41-93A9-48D6-BAB3-5A30B7D42EFA}" type="pres">
      <dgm:prSet presAssocID="{D80B8453-B5CD-494E-9678-C67E1629470F}" presName="node" presStyleLbl="node1" presStyleIdx="1" presStyleCnt="3" custLinFactNeighborX="19125">
        <dgm:presLayoutVars>
          <dgm:bulletEnabled val="1"/>
        </dgm:presLayoutVars>
      </dgm:prSet>
      <dgm:spPr/>
      <dgm:t>
        <a:bodyPr/>
        <a:lstStyle/>
        <a:p>
          <a:endParaRPr lang="en-US"/>
        </a:p>
      </dgm:t>
    </dgm:pt>
    <dgm:pt modelId="{C8A43E76-3A5A-4354-8FBD-C06ABF997BB2}" type="pres">
      <dgm:prSet presAssocID="{0FD269A9-8C1F-4497-9EDB-D77640D5E2FB}" presName="spacerL" presStyleCnt="0"/>
      <dgm:spPr/>
    </dgm:pt>
    <dgm:pt modelId="{69B66B1F-F095-41B5-B234-8C091B778E71}" type="pres">
      <dgm:prSet presAssocID="{0FD269A9-8C1F-4497-9EDB-D77640D5E2FB}" presName="sibTrans" presStyleLbl="sibTrans2D1" presStyleIdx="1" presStyleCnt="2"/>
      <dgm:spPr/>
      <dgm:t>
        <a:bodyPr/>
        <a:lstStyle/>
        <a:p>
          <a:endParaRPr lang="en-US"/>
        </a:p>
      </dgm:t>
    </dgm:pt>
    <dgm:pt modelId="{71BEAC3A-F1B1-47D8-B059-FB0FAC82E2DB}" type="pres">
      <dgm:prSet presAssocID="{0FD269A9-8C1F-4497-9EDB-D77640D5E2FB}" presName="spacerR" presStyleCnt="0"/>
      <dgm:spPr/>
    </dgm:pt>
    <dgm:pt modelId="{D31FBD7E-A6B2-40EC-A615-07A983DD50DE}" type="pres">
      <dgm:prSet presAssocID="{B00B1BF7-453E-4B18-B8AF-A420B0A3D70C}" presName="node" presStyleLbl="node1" presStyleIdx="2" presStyleCnt="3">
        <dgm:presLayoutVars>
          <dgm:bulletEnabled val="1"/>
        </dgm:presLayoutVars>
      </dgm:prSet>
      <dgm:spPr/>
      <dgm:t>
        <a:bodyPr/>
        <a:lstStyle/>
        <a:p>
          <a:endParaRPr lang="en-US"/>
        </a:p>
      </dgm:t>
    </dgm:pt>
  </dgm:ptLst>
  <dgm:cxnLst>
    <dgm:cxn modelId="{83E30164-5A0F-3B46-90C7-B211BDE584F5}" type="presOf" srcId="{0FD269A9-8C1F-4497-9EDB-D77640D5E2FB}" destId="{69B66B1F-F095-41B5-B234-8C091B778E71}" srcOrd="0" destOrd="0" presId="urn:microsoft.com/office/officeart/2005/8/layout/equation1"/>
    <dgm:cxn modelId="{50C844EB-1C06-C446-88C9-D0586E78411D}" type="presOf" srcId="{B00B1BF7-453E-4B18-B8AF-A420B0A3D70C}" destId="{D31FBD7E-A6B2-40EC-A615-07A983DD50DE}" srcOrd="0" destOrd="0" presId="urn:microsoft.com/office/officeart/2005/8/layout/equation1"/>
    <dgm:cxn modelId="{5B9E23FD-DC9C-3C45-B64F-CA2EF317D2CB}" type="presOf" srcId="{91335C94-69FF-469B-A767-D14935868577}" destId="{FC4C3F42-6F02-4EF4-9A24-535DB8A02B53}" srcOrd="0" destOrd="0" presId="urn:microsoft.com/office/officeart/2005/8/layout/equation1"/>
    <dgm:cxn modelId="{94EB5B54-9808-5445-AEB4-47E3F2EF59E4}" type="presOf" srcId="{D80B8453-B5CD-494E-9678-C67E1629470F}" destId="{C843BC41-93A9-48D6-BAB3-5A30B7D42EFA}" srcOrd="0" destOrd="0" presId="urn:microsoft.com/office/officeart/2005/8/layout/equation1"/>
    <dgm:cxn modelId="{CA0A73B6-94F1-45F5-99F0-6835FE9E55F9}" srcId="{1E3DCA78-DDF3-488E-BB6E-E3BDB59ED9A3}" destId="{B00B1BF7-453E-4B18-B8AF-A420B0A3D70C}" srcOrd="2" destOrd="0" parTransId="{4C534104-4A55-4A8E-B60E-D7873E71E821}" sibTransId="{8E390C79-9A70-4C0B-BA25-CB2306E8659B}"/>
    <dgm:cxn modelId="{D0C4E4E4-031D-C84C-B9A3-69F1F1D3165C}" type="presOf" srcId="{05684EF3-3FC4-49FB-882E-7234301AB3AE}" destId="{CF66F812-40ED-4CFF-972F-1E0FE4642DE9}" srcOrd="0" destOrd="0" presId="urn:microsoft.com/office/officeart/2005/8/layout/equation1"/>
    <dgm:cxn modelId="{0AB96470-D0C7-48B8-A0F9-723C1DC05BFD}" srcId="{1E3DCA78-DDF3-488E-BB6E-E3BDB59ED9A3}" destId="{05684EF3-3FC4-49FB-882E-7234301AB3AE}" srcOrd="0" destOrd="0" parTransId="{01DFA769-8DD6-48E3-962A-053A637F3BE2}" sibTransId="{91335C94-69FF-469B-A767-D14935868577}"/>
    <dgm:cxn modelId="{6BA5A177-2D3B-4BEE-A233-61957D11BD62}" srcId="{1E3DCA78-DDF3-488E-BB6E-E3BDB59ED9A3}" destId="{D80B8453-B5CD-494E-9678-C67E1629470F}" srcOrd="1" destOrd="0" parTransId="{5F870C96-A2C5-44A5-9DDC-1FB043624A77}" sibTransId="{0FD269A9-8C1F-4497-9EDB-D77640D5E2FB}"/>
    <dgm:cxn modelId="{E9F49D7D-6014-BC45-8FF1-7C7BE87EB05F}" type="presOf" srcId="{1E3DCA78-DDF3-488E-BB6E-E3BDB59ED9A3}" destId="{602B65BC-C8D8-4EDD-A020-D21345CC9B08}" srcOrd="0" destOrd="0" presId="urn:microsoft.com/office/officeart/2005/8/layout/equation1"/>
    <dgm:cxn modelId="{55B6DE40-A12E-7342-AFEC-57BF84AC902A}" type="presParOf" srcId="{602B65BC-C8D8-4EDD-A020-D21345CC9B08}" destId="{CF66F812-40ED-4CFF-972F-1E0FE4642DE9}" srcOrd="0" destOrd="0" presId="urn:microsoft.com/office/officeart/2005/8/layout/equation1"/>
    <dgm:cxn modelId="{61F6770F-9FBF-5E45-AF73-D661530FAA95}" type="presParOf" srcId="{602B65BC-C8D8-4EDD-A020-D21345CC9B08}" destId="{5413833E-DBAF-42EE-95E9-FB1445007790}" srcOrd="1" destOrd="0" presId="urn:microsoft.com/office/officeart/2005/8/layout/equation1"/>
    <dgm:cxn modelId="{20059775-95BC-E346-9439-64B800762FCD}" type="presParOf" srcId="{602B65BC-C8D8-4EDD-A020-D21345CC9B08}" destId="{FC4C3F42-6F02-4EF4-9A24-535DB8A02B53}" srcOrd="2" destOrd="0" presId="urn:microsoft.com/office/officeart/2005/8/layout/equation1"/>
    <dgm:cxn modelId="{AB7AB356-E087-1649-93C4-551D6707B28B}" type="presParOf" srcId="{602B65BC-C8D8-4EDD-A020-D21345CC9B08}" destId="{CF851200-2A8A-4319-886D-EC1EC93FD7E0}" srcOrd="3" destOrd="0" presId="urn:microsoft.com/office/officeart/2005/8/layout/equation1"/>
    <dgm:cxn modelId="{EEB01085-59B8-064C-82C1-2B83B377490C}" type="presParOf" srcId="{602B65BC-C8D8-4EDD-A020-D21345CC9B08}" destId="{C843BC41-93A9-48D6-BAB3-5A30B7D42EFA}" srcOrd="4" destOrd="0" presId="urn:microsoft.com/office/officeart/2005/8/layout/equation1"/>
    <dgm:cxn modelId="{953DF659-DB8E-E244-9F3F-19796C8DB0FA}" type="presParOf" srcId="{602B65BC-C8D8-4EDD-A020-D21345CC9B08}" destId="{C8A43E76-3A5A-4354-8FBD-C06ABF997BB2}" srcOrd="5" destOrd="0" presId="urn:microsoft.com/office/officeart/2005/8/layout/equation1"/>
    <dgm:cxn modelId="{9EFA56F2-4AC4-AD41-A5AF-CFC1FB4DE1F7}" type="presParOf" srcId="{602B65BC-C8D8-4EDD-A020-D21345CC9B08}" destId="{69B66B1F-F095-41B5-B234-8C091B778E71}" srcOrd="6" destOrd="0" presId="urn:microsoft.com/office/officeart/2005/8/layout/equation1"/>
    <dgm:cxn modelId="{A274845E-35A6-C549-82CB-301866155FB2}" type="presParOf" srcId="{602B65BC-C8D8-4EDD-A020-D21345CC9B08}" destId="{71BEAC3A-F1B1-47D8-B059-FB0FAC82E2DB}" srcOrd="7" destOrd="0" presId="urn:microsoft.com/office/officeart/2005/8/layout/equation1"/>
    <dgm:cxn modelId="{E51F486F-1387-A442-8B57-BE65A76AA91E}" type="presParOf" srcId="{602B65BC-C8D8-4EDD-A020-D21345CC9B08}" destId="{D31FBD7E-A6B2-40EC-A615-07A983DD50DE}"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66F812-40ED-4CFF-972F-1E0FE4642DE9}">
      <dsp:nvSpPr>
        <dsp:cNvPr id="0" name=""/>
        <dsp:cNvSpPr/>
      </dsp:nvSpPr>
      <dsp:spPr>
        <a:xfrm>
          <a:off x="40345" y="453"/>
          <a:ext cx="1216841" cy="1216841"/>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Sets target and creates demand for carbon credits  </a:t>
          </a:r>
          <a:endParaRPr lang="en-US" sz="1200" kern="1200" dirty="0"/>
        </a:p>
      </dsp:txBody>
      <dsp:txXfrm>
        <a:off x="218547" y="178655"/>
        <a:ext cx="860437" cy="860437"/>
      </dsp:txXfrm>
    </dsp:sp>
    <dsp:sp modelId="{FC4C3F42-6F02-4EF4-9A24-535DB8A02B53}">
      <dsp:nvSpPr>
        <dsp:cNvPr id="0" name=""/>
        <dsp:cNvSpPr/>
      </dsp:nvSpPr>
      <dsp:spPr>
        <a:xfrm>
          <a:off x="1355994" y="255763"/>
          <a:ext cx="705768" cy="705768"/>
        </a:xfrm>
        <a:prstGeom prst="mathPlus">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449544" y="525649"/>
        <a:ext cx="518668" cy="165996"/>
      </dsp:txXfrm>
    </dsp:sp>
    <dsp:sp modelId="{C843BC41-93A9-48D6-BAB3-5A30B7D42EFA}">
      <dsp:nvSpPr>
        <dsp:cNvPr id="0" name=""/>
        <dsp:cNvSpPr/>
      </dsp:nvSpPr>
      <dsp:spPr>
        <a:xfrm>
          <a:off x="2179467" y="226"/>
          <a:ext cx="1216841" cy="1216841"/>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Mechanism that creates supply of eligible carbon credits</a:t>
          </a:r>
          <a:endParaRPr lang="en-US" sz="1200" kern="1200" dirty="0"/>
        </a:p>
      </dsp:txBody>
      <dsp:txXfrm>
        <a:off x="2357669" y="178428"/>
        <a:ext cx="860437" cy="860437"/>
      </dsp:txXfrm>
    </dsp:sp>
    <dsp:sp modelId="{69B66B1F-F095-41B5-B234-8C091B778E71}">
      <dsp:nvSpPr>
        <dsp:cNvPr id="0" name=""/>
        <dsp:cNvSpPr/>
      </dsp:nvSpPr>
      <dsp:spPr>
        <a:xfrm>
          <a:off x="3476220" y="255763"/>
          <a:ext cx="705768" cy="705768"/>
        </a:xfrm>
        <a:prstGeom prst="mathEqual">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a:p>
      </dsp:txBody>
      <dsp:txXfrm>
        <a:off x="3569770" y="401151"/>
        <a:ext cx="518668" cy="414992"/>
      </dsp:txXfrm>
    </dsp:sp>
    <dsp:sp modelId="{D31FBD7E-A6B2-40EC-A615-07A983DD50DE}">
      <dsp:nvSpPr>
        <dsp:cNvPr id="0" name=""/>
        <dsp:cNvSpPr/>
      </dsp:nvSpPr>
      <dsp:spPr>
        <a:xfrm>
          <a:off x="4280795" y="226"/>
          <a:ext cx="1216841" cy="1216841"/>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NAMA</a:t>
          </a:r>
          <a:endParaRPr lang="en-US" sz="2000" kern="1200" dirty="0"/>
        </a:p>
      </dsp:txBody>
      <dsp:txXfrm>
        <a:off x="4458997" y="178428"/>
        <a:ext cx="860437" cy="8604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66F812-40ED-4CFF-972F-1E0FE4642DE9}">
      <dsp:nvSpPr>
        <dsp:cNvPr id="0" name=""/>
        <dsp:cNvSpPr/>
      </dsp:nvSpPr>
      <dsp:spPr>
        <a:xfrm>
          <a:off x="1059" y="22287"/>
          <a:ext cx="1404311" cy="1404311"/>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GHG emission reduction regulation + moderate tax on all coal exports   </a:t>
          </a:r>
          <a:endParaRPr lang="en-US" sz="1100" kern="1200" dirty="0"/>
        </a:p>
      </dsp:txBody>
      <dsp:txXfrm>
        <a:off x="206716" y="227944"/>
        <a:ext cx="992997" cy="992997"/>
      </dsp:txXfrm>
    </dsp:sp>
    <dsp:sp modelId="{FC4C3F42-6F02-4EF4-9A24-535DB8A02B53}">
      <dsp:nvSpPr>
        <dsp:cNvPr id="0" name=""/>
        <dsp:cNvSpPr/>
      </dsp:nvSpPr>
      <dsp:spPr>
        <a:xfrm>
          <a:off x="1519401" y="317193"/>
          <a:ext cx="814500" cy="814500"/>
        </a:xfrm>
        <a:prstGeom prst="mathPlus">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1627363" y="628658"/>
        <a:ext cx="598576" cy="191570"/>
      </dsp:txXfrm>
    </dsp:sp>
    <dsp:sp modelId="{C843BC41-93A9-48D6-BAB3-5A30B7D42EFA}">
      <dsp:nvSpPr>
        <dsp:cNvPr id="0" name=""/>
        <dsp:cNvSpPr/>
      </dsp:nvSpPr>
      <dsp:spPr>
        <a:xfrm>
          <a:off x="2469740" y="22287"/>
          <a:ext cx="1404311" cy="1404311"/>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smtClean="0"/>
            <a:t>PoA</a:t>
          </a:r>
          <a:r>
            <a:rPr lang="en-US" sz="1600" kern="1200" dirty="0" smtClean="0"/>
            <a:t> </a:t>
          </a:r>
          <a:r>
            <a:rPr lang="en-US" sz="1100" kern="1200" dirty="0" smtClean="0"/>
            <a:t>domestic carbon procurement scheme </a:t>
          </a:r>
          <a:endParaRPr lang="en-US" sz="1100" kern="1200" dirty="0"/>
        </a:p>
      </dsp:txBody>
      <dsp:txXfrm>
        <a:off x="2675397" y="227944"/>
        <a:ext cx="992997" cy="992997"/>
      </dsp:txXfrm>
    </dsp:sp>
    <dsp:sp modelId="{69B66B1F-F095-41B5-B234-8C091B778E71}">
      <dsp:nvSpPr>
        <dsp:cNvPr id="0" name=""/>
        <dsp:cNvSpPr/>
      </dsp:nvSpPr>
      <dsp:spPr>
        <a:xfrm>
          <a:off x="3966274" y="317193"/>
          <a:ext cx="814500" cy="814500"/>
        </a:xfrm>
        <a:prstGeom prst="mathEqual">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endParaRPr lang="en-US" sz="3400" kern="1200"/>
        </a:p>
      </dsp:txBody>
      <dsp:txXfrm>
        <a:off x="4074236" y="484980"/>
        <a:ext cx="598576" cy="478926"/>
      </dsp:txXfrm>
    </dsp:sp>
    <dsp:sp modelId="{D31FBD7E-A6B2-40EC-A615-07A983DD50DE}">
      <dsp:nvSpPr>
        <dsp:cNvPr id="0" name=""/>
        <dsp:cNvSpPr/>
      </dsp:nvSpPr>
      <dsp:spPr>
        <a:xfrm>
          <a:off x="4894805" y="22287"/>
          <a:ext cx="1404311" cy="1404311"/>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NAMA</a:t>
          </a:r>
          <a:endParaRPr lang="en-US" sz="1800" kern="1200" dirty="0"/>
        </a:p>
      </dsp:txBody>
      <dsp:txXfrm>
        <a:off x="5100462" y="227944"/>
        <a:ext cx="992997" cy="9929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66F812-40ED-4CFF-972F-1E0FE4642DE9}">
      <dsp:nvSpPr>
        <dsp:cNvPr id="0" name=""/>
        <dsp:cNvSpPr/>
      </dsp:nvSpPr>
      <dsp:spPr>
        <a:xfrm>
          <a:off x="1123" y="38694"/>
          <a:ext cx="1489237" cy="1489237"/>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Swiss                       CO₂ Law + </a:t>
          </a:r>
          <a:r>
            <a:rPr lang="en-US" sz="1000" kern="1200" dirty="0" err="1" smtClean="0"/>
            <a:t>KLiK</a:t>
          </a:r>
          <a:r>
            <a:rPr lang="en-US" sz="1000" kern="1200" dirty="0" smtClean="0"/>
            <a:t> Foundation funded by fees from mineral oil companies  </a:t>
          </a:r>
          <a:endParaRPr lang="en-US" sz="1000" kern="1200" dirty="0"/>
        </a:p>
      </dsp:txBody>
      <dsp:txXfrm>
        <a:off x="219217" y="256788"/>
        <a:ext cx="1053049" cy="1053049"/>
      </dsp:txXfrm>
    </dsp:sp>
    <dsp:sp modelId="{FC4C3F42-6F02-4EF4-9A24-535DB8A02B53}">
      <dsp:nvSpPr>
        <dsp:cNvPr id="0" name=""/>
        <dsp:cNvSpPr/>
      </dsp:nvSpPr>
      <dsp:spPr>
        <a:xfrm>
          <a:off x="1611286" y="351434"/>
          <a:ext cx="863757" cy="863757"/>
        </a:xfrm>
        <a:prstGeom prst="mathPlus">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725777" y="681735"/>
        <a:ext cx="634775" cy="203155"/>
      </dsp:txXfrm>
    </dsp:sp>
    <dsp:sp modelId="{C843BC41-93A9-48D6-BAB3-5A30B7D42EFA}">
      <dsp:nvSpPr>
        <dsp:cNvPr id="0" name=""/>
        <dsp:cNvSpPr/>
      </dsp:nvSpPr>
      <dsp:spPr>
        <a:xfrm>
          <a:off x="2619097" y="38694"/>
          <a:ext cx="1489237" cy="1489237"/>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smtClean="0"/>
            <a:t>PoA</a:t>
          </a:r>
          <a:r>
            <a:rPr lang="en-US" sz="1600" kern="1200" dirty="0" smtClean="0"/>
            <a:t> </a:t>
          </a:r>
          <a:r>
            <a:rPr lang="en-US" sz="1100" kern="1200" dirty="0" smtClean="0"/>
            <a:t>domestic carbon procurement scheme   </a:t>
          </a:r>
          <a:endParaRPr lang="en-US" sz="1100" kern="1200" dirty="0"/>
        </a:p>
      </dsp:txBody>
      <dsp:txXfrm>
        <a:off x="2837191" y="256788"/>
        <a:ext cx="1053049" cy="1053049"/>
      </dsp:txXfrm>
    </dsp:sp>
    <dsp:sp modelId="{69B66B1F-F095-41B5-B234-8C091B778E71}">
      <dsp:nvSpPr>
        <dsp:cNvPr id="0" name=""/>
        <dsp:cNvSpPr/>
      </dsp:nvSpPr>
      <dsp:spPr>
        <a:xfrm>
          <a:off x="4206133" y="351434"/>
          <a:ext cx="863757" cy="863757"/>
        </a:xfrm>
        <a:prstGeom prst="mathEqual">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a:off x="4320624" y="529368"/>
        <a:ext cx="634775" cy="507889"/>
      </dsp:txXfrm>
    </dsp:sp>
    <dsp:sp modelId="{D31FBD7E-A6B2-40EC-A615-07A983DD50DE}">
      <dsp:nvSpPr>
        <dsp:cNvPr id="0" name=""/>
        <dsp:cNvSpPr/>
      </dsp:nvSpPr>
      <dsp:spPr>
        <a:xfrm>
          <a:off x="5190817" y="38694"/>
          <a:ext cx="1489237" cy="1489237"/>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NAMA</a:t>
          </a:r>
          <a:endParaRPr lang="en-US" sz="1800" kern="1200" dirty="0"/>
        </a:p>
      </dsp:txBody>
      <dsp:txXfrm>
        <a:off x="5408911" y="256788"/>
        <a:ext cx="1053049" cy="10530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66F812-40ED-4CFF-972F-1E0FE4642DE9}">
      <dsp:nvSpPr>
        <dsp:cNvPr id="0" name=""/>
        <dsp:cNvSpPr/>
      </dsp:nvSpPr>
      <dsp:spPr>
        <a:xfrm>
          <a:off x="0" y="45951"/>
          <a:ext cx="1102909" cy="1102909"/>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Domestic Tax + Supported / Credited NAMAs to create Demand</a:t>
          </a:r>
          <a:endParaRPr lang="en-US" sz="1100" kern="1200" dirty="0"/>
        </a:p>
      </dsp:txBody>
      <dsp:txXfrm>
        <a:off x="161517" y="207468"/>
        <a:ext cx="779875" cy="779875"/>
      </dsp:txXfrm>
    </dsp:sp>
    <dsp:sp modelId="{FC4C3F42-6F02-4EF4-9A24-535DB8A02B53}">
      <dsp:nvSpPr>
        <dsp:cNvPr id="0" name=""/>
        <dsp:cNvSpPr/>
      </dsp:nvSpPr>
      <dsp:spPr>
        <a:xfrm>
          <a:off x="1193297" y="254586"/>
          <a:ext cx="639687" cy="639687"/>
        </a:xfrm>
        <a:prstGeom prst="mathPlus">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278088" y="499202"/>
        <a:ext cx="470105" cy="150455"/>
      </dsp:txXfrm>
    </dsp:sp>
    <dsp:sp modelId="{C843BC41-93A9-48D6-BAB3-5A30B7D42EFA}">
      <dsp:nvSpPr>
        <dsp:cNvPr id="0" name=""/>
        <dsp:cNvSpPr/>
      </dsp:nvSpPr>
      <dsp:spPr>
        <a:xfrm>
          <a:off x="1939669" y="22975"/>
          <a:ext cx="1102909" cy="1102909"/>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Domestic Offset Scheme to create Supply</a:t>
          </a:r>
          <a:endParaRPr lang="en-US" sz="1100" kern="1200" dirty="0"/>
        </a:p>
      </dsp:txBody>
      <dsp:txXfrm>
        <a:off x="2101186" y="184492"/>
        <a:ext cx="779875" cy="779875"/>
      </dsp:txXfrm>
    </dsp:sp>
    <dsp:sp modelId="{69B66B1F-F095-41B5-B234-8C091B778E71}">
      <dsp:nvSpPr>
        <dsp:cNvPr id="0" name=""/>
        <dsp:cNvSpPr/>
      </dsp:nvSpPr>
      <dsp:spPr>
        <a:xfrm>
          <a:off x="3115007" y="254586"/>
          <a:ext cx="639687" cy="639687"/>
        </a:xfrm>
        <a:prstGeom prst="mathEqual">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3199798" y="386362"/>
        <a:ext cx="470105" cy="376135"/>
      </dsp:txXfrm>
    </dsp:sp>
    <dsp:sp modelId="{D31FBD7E-A6B2-40EC-A615-07A983DD50DE}">
      <dsp:nvSpPr>
        <dsp:cNvPr id="0" name=""/>
        <dsp:cNvSpPr/>
      </dsp:nvSpPr>
      <dsp:spPr>
        <a:xfrm>
          <a:off x="3844251" y="22975"/>
          <a:ext cx="1102909" cy="1102909"/>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PMR Colombia: comb. of 3 MBIs</a:t>
          </a:r>
          <a:endParaRPr lang="en-US" sz="1100" kern="1200" dirty="0"/>
        </a:p>
      </dsp:txBody>
      <dsp:txXfrm>
        <a:off x="4005768" y="184492"/>
        <a:ext cx="779875" cy="779875"/>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7988" cy="495300"/>
          </a:xfrm>
          <a:prstGeom prst="rect">
            <a:avLst/>
          </a:prstGeom>
          <a:noFill/>
          <a:ln w="9525">
            <a:noFill/>
            <a:miter lim="800000"/>
            <a:headEnd/>
            <a:tailEnd/>
          </a:ln>
        </p:spPr>
        <p:txBody>
          <a:bodyPr vert="horz" wrap="square" lIns="92156" tIns="46078" rIns="92156" bIns="46078" numCol="1" anchor="t" anchorCtr="0" compatLnSpc="1">
            <a:prstTxWarp prst="textNoShape">
              <a:avLst/>
            </a:prstTxWarp>
          </a:bodyPr>
          <a:lstStyle>
            <a:lvl1pPr defTabSz="920750" eaLnBrk="0" hangingPunct="0">
              <a:defRPr sz="1200"/>
            </a:lvl1pPr>
          </a:lstStyle>
          <a:p>
            <a:pPr>
              <a:defRPr/>
            </a:pPr>
            <a:endParaRPr lang="en-US"/>
          </a:p>
        </p:txBody>
      </p:sp>
      <p:sp>
        <p:nvSpPr>
          <p:cNvPr id="8195" name="Rectangle 3"/>
          <p:cNvSpPr>
            <a:spLocks noGrp="1" noChangeArrowheads="1"/>
          </p:cNvSpPr>
          <p:nvPr>
            <p:ph type="dt" sz="quarter" idx="1"/>
          </p:nvPr>
        </p:nvSpPr>
        <p:spPr bwMode="auto">
          <a:xfrm>
            <a:off x="3849688" y="0"/>
            <a:ext cx="2947987" cy="495300"/>
          </a:xfrm>
          <a:prstGeom prst="rect">
            <a:avLst/>
          </a:prstGeom>
          <a:noFill/>
          <a:ln w="9525">
            <a:noFill/>
            <a:miter lim="800000"/>
            <a:headEnd/>
            <a:tailEnd/>
          </a:ln>
        </p:spPr>
        <p:txBody>
          <a:bodyPr vert="horz" wrap="square" lIns="92156" tIns="46078" rIns="92156" bIns="46078" numCol="1" anchor="t" anchorCtr="0" compatLnSpc="1">
            <a:prstTxWarp prst="textNoShape">
              <a:avLst/>
            </a:prstTxWarp>
          </a:bodyPr>
          <a:lstStyle>
            <a:lvl1pPr algn="r" defTabSz="920750" eaLnBrk="0" hangingPunct="0">
              <a:defRPr sz="1200"/>
            </a:lvl1pPr>
          </a:lstStyle>
          <a:p>
            <a:pPr>
              <a:defRPr/>
            </a:pPr>
            <a:endParaRPr lang="en-US"/>
          </a:p>
        </p:txBody>
      </p:sp>
      <p:sp>
        <p:nvSpPr>
          <p:cNvPr id="8196" name="Rectangle 4"/>
          <p:cNvSpPr>
            <a:spLocks noGrp="1" noChangeArrowheads="1"/>
          </p:cNvSpPr>
          <p:nvPr>
            <p:ph type="ftr" sz="quarter" idx="2"/>
          </p:nvPr>
        </p:nvSpPr>
        <p:spPr bwMode="auto">
          <a:xfrm>
            <a:off x="0" y="9432925"/>
            <a:ext cx="2947988" cy="495300"/>
          </a:xfrm>
          <a:prstGeom prst="rect">
            <a:avLst/>
          </a:prstGeom>
          <a:noFill/>
          <a:ln w="9525">
            <a:noFill/>
            <a:miter lim="800000"/>
            <a:headEnd/>
            <a:tailEnd/>
          </a:ln>
        </p:spPr>
        <p:txBody>
          <a:bodyPr vert="horz" wrap="square" lIns="92156" tIns="46078" rIns="92156" bIns="46078" numCol="1" anchor="b" anchorCtr="0" compatLnSpc="1">
            <a:prstTxWarp prst="textNoShape">
              <a:avLst/>
            </a:prstTxWarp>
          </a:bodyPr>
          <a:lstStyle>
            <a:lvl1pPr defTabSz="920750" eaLnBrk="0" hangingPunct="0">
              <a:defRPr sz="1200"/>
            </a:lvl1pPr>
          </a:lstStyle>
          <a:p>
            <a:pPr>
              <a:defRPr/>
            </a:pPr>
            <a:endParaRPr lang="en-US"/>
          </a:p>
        </p:txBody>
      </p:sp>
      <p:sp>
        <p:nvSpPr>
          <p:cNvPr id="8197" name="Rectangle 5"/>
          <p:cNvSpPr>
            <a:spLocks noGrp="1" noChangeArrowheads="1"/>
          </p:cNvSpPr>
          <p:nvPr>
            <p:ph type="sldNum" sz="quarter" idx="3"/>
          </p:nvPr>
        </p:nvSpPr>
        <p:spPr bwMode="auto">
          <a:xfrm>
            <a:off x="3849688" y="9432925"/>
            <a:ext cx="2947987" cy="495300"/>
          </a:xfrm>
          <a:prstGeom prst="rect">
            <a:avLst/>
          </a:prstGeom>
          <a:noFill/>
          <a:ln w="9525">
            <a:noFill/>
            <a:miter lim="800000"/>
            <a:headEnd/>
            <a:tailEnd/>
          </a:ln>
        </p:spPr>
        <p:txBody>
          <a:bodyPr vert="horz" wrap="square" lIns="92156" tIns="46078" rIns="92156" bIns="46078" numCol="1" anchor="b" anchorCtr="0" compatLnSpc="1">
            <a:prstTxWarp prst="textNoShape">
              <a:avLst/>
            </a:prstTxWarp>
          </a:bodyPr>
          <a:lstStyle>
            <a:lvl1pPr algn="r" defTabSz="920750" eaLnBrk="0" hangingPunct="0">
              <a:defRPr sz="1200"/>
            </a:lvl1pPr>
          </a:lstStyle>
          <a:p>
            <a:pPr>
              <a:defRPr/>
            </a:pPr>
            <a:fld id="{FF9B98BE-5281-F94D-A125-1349BEA5F973}" type="slidenum">
              <a:rPr lang="de-CH"/>
              <a:pPr>
                <a:defRPr/>
              </a:pPr>
              <a:t>‹Nr.›</a:t>
            </a:fld>
            <a:endParaRPr lang="de-CH"/>
          </a:p>
        </p:txBody>
      </p:sp>
    </p:spTree>
    <p:extLst>
      <p:ext uri="{BB962C8B-B14F-4D97-AF65-F5344CB8AC3E}">
        <p14:creationId xmlns:p14="http://schemas.microsoft.com/office/powerpoint/2010/main" val="1960682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gray">
          <a:xfrm>
            <a:off x="0" y="0"/>
            <a:ext cx="2947988" cy="495300"/>
          </a:xfrm>
          <a:prstGeom prst="rect">
            <a:avLst/>
          </a:prstGeom>
          <a:noFill/>
          <a:ln w="9525">
            <a:noFill/>
            <a:miter lim="800000"/>
            <a:headEnd/>
            <a:tailEnd/>
          </a:ln>
        </p:spPr>
        <p:txBody>
          <a:bodyPr vert="horz" wrap="square" lIns="92156" tIns="46078" rIns="92156" bIns="46078" numCol="1" anchor="t" anchorCtr="0" compatLnSpc="1">
            <a:prstTxWarp prst="textNoShape">
              <a:avLst/>
            </a:prstTxWarp>
          </a:bodyPr>
          <a:lstStyle>
            <a:lvl1pPr defTabSz="920750" eaLnBrk="0" hangingPunct="0">
              <a:defRPr sz="1200"/>
            </a:lvl1pPr>
          </a:lstStyle>
          <a:p>
            <a:pPr>
              <a:defRPr/>
            </a:pPr>
            <a:endParaRPr lang="en-US"/>
          </a:p>
        </p:txBody>
      </p:sp>
      <p:sp>
        <p:nvSpPr>
          <p:cNvPr id="3075" name="Rectangle 3"/>
          <p:cNvSpPr>
            <a:spLocks noGrp="1" noChangeArrowheads="1"/>
          </p:cNvSpPr>
          <p:nvPr>
            <p:ph type="dt" idx="1"/>
          </p:nvPr>
        </p:nvSpPr>
        <p:spPr bwMode="gray">
          <a:xfrm>
            <a:off x="3849688" y="0"/>
            <a:ext cx="2947987" cy="495300"/>
          </a:xfrm>
          <a:prstGeom prst="rect">
            <a:avLst/>
          </a:prstGeom>
          <a:noFill/>
          <a:ln w="9525">
            <a:noFill/>
            <a:miter lim="800000"/>
            <a:headEnd/>
            <a:tailEnd/>
          </a:ln>
        </p:spPr>
        <p:txBody>
          <a:bodyPr vert="horz" wrap="square" lIns="92156" tIns="46078" rIns="92156" bIns="46078" numCol="1" anchor="t" anchorCtr="0" compatLnSpc="1">
            <a:prstTxWarp prst="textNoShape">
              <a:avLst/>
            </a:prstTxWarp>
          </a:bodyPr>
          <a:lstStyle>
            <a:lvl1pPr algn="r" defTabSz="920750" eaLnBrk="0" hangingPunct="0">
              <a:defRPr sz="1200"/>
            </a:lvl1pPr>
          </a:lstStyle>
          <a:p>
            <a:pPr>
              <a:defRPr/>
            </a:pPr>
            <a:endParaRPr lang="en-US"/>
          </a:p>
        </p:txBody>
      </p:sp>
      <p:sp>
        <p:nvSpPr>
          <p:cNvPr id="5124" name="Rectangle 4"/>
          <p:cNvSpPr>
            <a:spLocks noGrp="1" noRot="1" noChangeAspect="1" noChangeArrowheads="1" noTextEdit="1"/>
          </p:cNvSpPr>
          <p:nvPr>
            <p:ph type="sldImg" idx="2"/>
          </p:nvPr>
        </p:nvSpPr>
        <p:spPr bwMode="gray">
          <a:xfrm>
            <a:off x="90488" y="746125"/>
            <a:ext cx="6616700" cy="37226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7" name="Rectangle 5"/>
          <p:cNvSpPr>
            <a:spLocks noGrp="1" noChangeArrowheads="1"/>
          </p:cNvSpPr>
          <p:nvPr>
            <p:ph type="body" sz="quarter" idx="3"/>
          </p:nvPr>
        </p:nvSpPr>
        <p:spPr bwMode="gray">
          <a:xfrm>
            <a:off x="908050" y="4716463"/>
            <a:ext cx="4981575" cy="4465637"/>
          </a:xfrm>
          <a:prstGeom prst="rect">
            <a:avLst/>
          </a:prstGeom>
          <a:noFill/>
          <a:ln w="9525">
            <a:noFill/>
            <a:miter lim="800000"/>
            <a:headEnd/>
            <a:tailEnd/>
          </a:ln>
        </p:spPr>
        <p:txBody>
          <a:bodyPr vert="horz" wrap="square" lIns="92156" tIns="46078" rIns="92156" bIns="46078" numCol="1" anchor="t" anchorCtr="0" compatLnSpc="1">
            <a:prstTxWarp prst="textNoShape">
              <a:avLst/>
            </a:prstTxWarp>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3078" name="Rectangle 6"/>
          <p:cNvSpPr>
            <a:spLocks noGrp="1" noChangeArrowheads="1"/>
          </p:cNvSpPr>
          <p:nvPr>
            <p:ph type="ftr" sz="quarter" idx="4"/>
          </p:nvPr>
        </p:nvSpPr>
        <p:spPr bwMode="gray">
          <a:xfrm>
            <a:off x="0" y="9432925"/>
            <a:ext cx="2947988" cy="495300"/>
          </a:xfrm>
          <a:prstGeom prst="rect">
            <a:avLst/>
          </a:prstGeom>
          <a:noFill/>
          <a:ln w="9525">
            <a:noFill/>
            <a:miter lim="800000"/>
            <a:headEnd/>
            <a:tailEnd/>
          </a:ln>
        </p:spPr>
        <p:txBody>
          <a:bodyPr vert="horz" wrap="square" lIns="92156" tIns="46078" rIns="92156" bIns="46078" numCol="1" anchor="b" anchorCtr="0" compatLnSpc="1">
            <a:prstTxWarp prst="textNoShape">
              <a:avLst/>
            </a:prstTxWarp>
          </a:bodyPr>
          <a:lstStyle>
            <a:lvl1pPr defTabSz="920750" eaLnBrk="0" hangingPunct="0">
              <a:defRPr sz="1200"/>
            </a:lvl1pPr>
          </a:lstStyle>
          <a:p>
            <a:pPr>
              <a:defRPr/>
            </a:pPr>
            <a:endParaRPr lang="en-US"/>
          </a:p>
        </p:txBody>
      </p:sp>
      <p:sp>
        <p:nvSpPr>
          <p:cNvPr id="3079" name="Rectangle 7"/>
          <p:cNvSpPr>
            <a:spLocks noGrp="1" noChangeArrowheads="1"/>
          </p:cNvSpPr>
          <p:nvPr>
            <p:ph type="sldNum" sz="quarter" idx="5"/>
          </p:nvPr>
        </p:nvSpPr>
        <p:spPr bwMode="gray">
          <a:xfrm>
            <a:off x="3849688" y="9432925"/>
            <a:ext cx="2947987" cy="495300"/>
          </a:xfrm>
          <a:prstGeom prst="rect">
            <a:avLst/>
          </a:prstGeom>
          <a:noFill/>
          <a:ln w="9525">
            <a:noFill/>
            <a:miter lim="800000"/>
            <a:headEnd/>
            <a:tailEnd/>
          </a:ln>
        </p:spPr>
        <p:txBody>
          <a:bodyPr vert="horz" wrap="square" lIns="92156" tIns="46078" rIns="92156" bIns="46078" numCol="1" anchor="b" anchorCtr="0" compatLnSpc="1">
            <a:prstTxWarp prst="textNoShape">
              <a:avLst/>
            </a:prstTxWarp>
          </a:bodyPr>
          <a:lstStyle>
            <a:lvl1pPr algn="r" defTabSz="920750" eaLnBrk="0" hangingPunct="0">
              <a:defRPr sz="1200"/>
            </a:lvl1pPr>
          </a:lstStyle>
          <a:p>
            <a:pPr>
              <a:defRPr/>
            </a:pPr>
            <a:fld id="{F2979426-DDCF-664B-BDBC-501E5135A2C7}" type="slidenum">
              <a:rPr lang="en-US"/>
              <a:pPr>
                <a:defRPr/>
              </a:pPr>
              <a:t>‹Nr.›</a:t>
            </a:fld>
            <a:endParaRPr lang="en-US"/>
          </a:p>
        </p:txBody>
      </p:sp>
    </p:spTree>
    <p:extLst>
      <p:ext uri="{BB962C8B-B14F-4D97-AF65-F5344CB8AC3E}">
        <p14:creationId xmlns:p14="http://schemas.microsoft.com/office/powerpoint/2010/main" val="3815178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a:ln/>
        </p:spPr>
      </p:sp>
      <p:sp>
        <p:nvSpPr>
          <p:cNvPr id="71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charset="0"/>
              <a:cs typeface="ＭＳ Ｐゴシック" charset="0"/>
            </a:endParaRPr>
          </a:p>
        </p:txBody>
      </p:sp>
      <p:sp>
        <p:nvSpPr>
          <p:cNvPr id="71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sz="2000">
                <a:solidFill>
                  <a:schemeClr val="tx1"/>
                </a:solidFill>
                <a:latin typeface="Arial" charset="0"/>
                <a:ea typeface="ＭＳ Ｐゴシック" charset="0"/>
                <a:cs typeface="ＭＳ Ｐゴシック" charset="0"/>
              </a:defRPr>
            </a:lvl1pPr>
            <a:lvl2pPr marL="742950" indent="-285750" defTabSz="920750" eaLnBrk="0" hangingPunct="0">
              <a:defRPr sz="2000">
                <a:solidFill>
                  <a:schemeClr val="tx1"/>
                </a:solidFill>
                <a:latin typeface="Arial" charset="0"/>
                <a:ea typeface="ＭＳ Ｐゴシック" charset="0"/>
              </a:defRPr>
            </a:lvl2pPr>
            <a:lvl3pPr marL="1143000" indent="-228600" defTabSz="920750" eaLnBrk="0" hangingPunct="0">
              <a:defRPr sz="2000">
                <a:solidFill>
                  <a:schemeClr val="tx1"/>
                </a:solidFill>
                <a:latin typeface="Arial" charset="0"/>
                <a:ea typeface="ＭＳ Ｐゴシック" charset="0"/>
              </a:defRPr>
            </a:lvl3pPr>
            <a:lvl4pPr marL="1600200" indent="-228600" defTabSz="920750" eaLnBrk="0" hangingPunct="0">
              <a:defRPr sz="2000">
                <a:solidFill>
                  <a:schemeClr val="tx1"/>
                </a:solidFill>
                <a:latin typeface="Arial" charset="0"/>
                <a:ea typeface="ＭＳ Ｐゴシック" charset="0"/>
              </a:defRPr>
            </a:lvl4pPr>
            <a:lvl5pPr marL="2057400" indent="-228600" defTabSz="920750" eaLnBrk="0" hangingPunct="0">
              <a:defRPr sz="2000">
                <a:solidFill>
                  <a:schemeClr val="tx1"/>
                </a:solidFill>
                <a:latin typeface="Arial" charset="0"/>
                <a:ea typeface="ＭＳ Ｐゴシック" charset="0"/>
              </a:defRPr>
            </a:lvl5pPr>
            <a:lvl6pPr marL="2514600" indent="-228600" defTabSz="920750"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920750"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920750"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920750" eaLnBrk="0" fontAlgn="base" hangingPunct="0">
              <a:spcBef>
                <a:spcPct val="0"/>
              </a:spcBef>
              <a:spcAft>
                <a:spcPct val="0"/>
              </a:spcAft>
              <a:defRPr sz="2000">
                <a:solidFill>
                  <a:schemeClr val="tx1"/>
                </a:solidFill>
                <a:latin typeface="Arial" charset="0"/>
                <a:ea typeface="ＭＳ Ｐゴシック" charset="0"/>
              </a:defRPr>
            </a:lvl9pPr>
          </a:lstStyle>
          <a:p>
            <a:fld id="{3A2EC7A0-93B7-3A41-93D1-16022D28CD93}" type="slidenum">
              <a:rPr lang="en-US" sz="1200"/>
              <a:pPr/>
              <a:t>1</a:t>
            </a:fld>
            <a:endParaRPr lang="en-US" sz="1200"/>
          </a:p>
        </p:txBody>
      </p:sp>
    </p:spTree>
    <p:extLst>
      <p:ext uri="{BB962C8B-B14F-4D97-AF65-F5344CB8AC3E}">
        <p14:creationId xmlns:p14="http://schemas.microsoft.com/office/powerpoint/2010/main" val="1323920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979426-DDCF-664B-BDBC-501E5135A2C7}" type="slidenum">
              <a:rPr lang="en-US" smtClean="0"/>
              <a:pPr>
                <a:defRPr/>
              </a:pPr>
              <a:t>2</a:t>
            </a:fld>
            <a:endParaRPr lang="en-US"/>
          </a:p>
        </p:txBody>
      </p:sp>
    </p:spTree>
    <p:extLst>
      <p:ext uri="{BB962C8B-B14F-4D97-AF65-F5344CB8AC3E}">
        <p14:creationId xmlns:p14="http://schemas.microsoft.com/office/powerpoint/2010/main" val="3203412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Australia</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Indonesia</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Partnership</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For</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Economic</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GovernanceAIPEG</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Facility</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of</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AusAID</a:t>
            </a:r>
            <a:endParaRPr lang="de-DE" sz="1200" b="0" i="0" u="none" strike="noStrike" kern="1200" baseline="0" dirty="0" smtClean="0">
              <a:solidFill>
                <a:schemeClr val="tx1"/>
              </a:solidFill>
              <a:latin typeface="Arial" charset="0"/>
              <a:ea typeface="ＭＳ Ｐゴシック" pitchFamily="1" charset="-128"/>
              <a:cs typeface="ＭＳ Ｐゴシック" pitchFamily="-106" charset="-128"/>
            </a:endParaRPr>
          </a:p>
          <a:p>
            <a:endParaRPr lang="de-DE" sz="1200" b="0" i="0" u="none" strike="noStrike" kern="1200" baseline="0" dirty="0" smtClean="0">
              <a:solidFill>
                <a:schemeClr val="tx1"/>
              </a:solidFill>
              <a:latin typeface="Arial" charset="0"/>
              <a:ea typeface="ＭＳ Ｐゴシック" pitchFamily="1" charset="-128"/>
              <a:cs typeface="ＭＳ Ｐゴシック" pitchFamily="-106" charset="-128"/>
            </a:endParaRPr>
          </a:p>
          <a:p>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This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sector</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part</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of</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pilot</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towards</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the</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adoption</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of</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carbon</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pricing</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strategy</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for</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the</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whole</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of</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the</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economy</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de-DE" sz="1200" b="0" i="0" u="none" strike="noStrike" kern="1200" baseline="0" dirty="0" err="1" smtClean="0">
                <a:solidFill>
                  <a:schemeClr val="tx1"/>
                </a:solidFill>
                <a:latin typeface="Arial" charset="0"/>
                <a:ea typeface="ＭＳ Ｐゴシック" pitchFamily="1" charset="-128"/>
                <a:cs typeface="ＭＳ Ｐゴシック" pitchFamily="-106" charset="-128"/>
              </a:rPr>
              <a:t>by</a:t>
            </a:r>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 2020.</a:t>
            </a:r>
          </a:p>
          <a:p>
            <a:r>
              <a:rPr lang="de-DE" sz="1200" b="0" i="0" u="none" strike="noStrike" kern="1200" baseline="0" dirty="0" smtClean="0">
                <a:solidFill>
                  <a:schemeClr val="tx1"/>
                </a:solidFill>
                <a:latin typeface="Arial" charset="0"/>
                <a:ea typeface="ＭＳ Ｐゴシック" pitchFamily="1" charset="-128"/>
                <a:cs typeface="ＭＳ Ｐゴシック" pitchFamily="-106" charset="-128"/>
              </a:rPr>
              <a:t>C</a:t>
            </a:r>
            <a:r>
              <a:rPr lang="es-ES_tradnl" sz="1200" b="0" i="0" u="none" strike="noStrike" kern="1200" baseline="0" dirty="0" err="1" smtClean="0">
                <a:solidFill>
                  <a:schemeClr val="tx1"/>
                </a:solidFill>
                <a:latin typeface="Arial" charset="0"/>
                <a:ea typeface="ＭＳ Ｐゴシック" pitchFamily="1" charset="-128"/>
                <a:cs typeface="ＭＳ Ｐゴシック" pitchFamily="-106" charset="-128"/>
              </a:rPr>
              <a:t>ement</a:t>
            </a:r>
            <a:r>
              <a:rPr lang="es-ES_tradnl" sz="1200" b="0" i="0" u="none" strike="noStrike" kern="1200" baseline="0" dirty="0" smtClean="0">
                <a:solidFill>
                  <a:schemeClr val="tx1"/>
                </a:solidFill>
                <a:latin typeface="Arial" charset="0"/>
                <a:ea typeface="ＭＳ Ｐゴシック" pitchFamily="1" charset="-128"/>
                <a:cs typeface="ＭＳ Ｐゴシック" pitchFamily="-106" charset="-128"/>
              </a:rPr>
              <a:t> </a:t>
            </a:r>
            <a:r>
              <a:rPr lang="en-GB" sz="1200" kern="1200" dirty="0" smtClean="0">
                <a:solidFill>
                  <a:schemeClr val="tx1"/>
                </a:solidFill>
                <a:effectLst/>
                <a:latin typeface="Arial" charset="0"/>
                <a:ea typeface="ＭＳ Ｐゴシック" pitchFamily="1" charset="-128"/>
                <a:cs typeface="ＭＳ Ｐゴシック" pitchFamily="-106" charset="-128"/>
              </a:rPr>
              <a:t>sector is an almost ideal pilot case for the introduction of sector-wide carbon pricing</a:t>
            </a:r>
            <a:r>
              <a:rPr lang="de-CH" dirty="0" smtClean="0">
                <a:effectLst/>
              </a:rPr>
              <a:t> </a:t>
            </a:r>
            <a:r>
              <a:rPr lang="de-CH" dirty="0" err="1" smtClean="0">
                <a:effectLst/>
              </a:rPr>
              <a:t>because</a:t>
            </a:r>
            <a:r>
              <a:rPr lang="de-CH" dirty="0" smtClean="0">
                <a:effectLst/>
              </a:rPr>
              <a:t> </a:t>
            </a:r>
            <a:r>
              <a:rPr lang="de-CH" dirty="0" err="1" smtClean="0">
                <a:effectLst/>
              </a:rPr>
              <a:t>only</a:t>
            </a:r>
            <a:r>
              <a:rPr lang="de-CH" dirty="0" smtClean="0">
                <a:effectLst/>
              </a:rPr>
              <a:t> 9 </a:t>
            </a:r>
            <a:r>
              <a:rPr lang="de-CH" dirty="0" err="1" smtClean="0">
                <a:effectLst/>
              </a:rPr>
              <a:t>facilities</a:t>
            </a:r>
            <a:r>
              <a:rPr lang="de-CH" baseline="0" dirty="0" smtClean="0">
                <a:effectLst/>
              </a:rPr>
              <a:t> </a:t>
            </a:r>
            <a:r>
              <a:rPr lang="de-CH" baseline="0" dirty="0" err="1" smtClean="0">
                <a:effectLst/>
              </a:rPr>
              <a:t>and</a:t>
            </a:r>
            <a:r>
              <a:rPr lang="de-CH" baseline="0" dirty="0" smtClean="0">
                <a:effectLst/>
              </a:rPr>
              <a:t> </a:t>
            </a:r>
            <a:r>
              <a:rPr lang="de-CH" baseline="0" dirty="0" err="1" smtClean="0">
                <a:effectLst/>
              </a:rPr>
              <a:t>very</a:t>
            </a:r>
            <a:r>
              <a:rPr lang="de-CH" baseline="0" dirty="0" smtClean="0">
                <a:effectLst/>
              </a:rPr>
              <a:t> </a:t>
            </a:r>
            <a:r>
              <a:rPr lang="de-CH" baseline="0" dirty="0" err="1" smtClean="0">
                <a:effectLst/>
              </a:rPr>
              <a:t>low</a:t>
            </a:r>
            <a:r>
              <a:rPr lang="de-CH" baseline="0" dirty="0" smtClean="0">
                <a:effectLst/>
              </a:rPr>
              <a:t> </a:t>
            </a:r>
            <a:r>
              <a:rPr lang="de-CH" baseline="0" dirty="0" err="1" smtClean="0">
                <a:effectLst/>
              </a:rPr>
              <a:t>abroad</a:t>
            </a:r>
            <a:r>
              <a:rPr lang="de-CH" baseline="0" dirty="0" smtClean="0">
                <a:effectLst/>
              </a:rPr>
              <a:t> </a:t>
            </a:r>
            <a:r>
              <a:rPr lang="de-CH" baseline="0" dirty="0" err="1" smtClean="0">
                <a:effectLst/>
              </a:rPr>
              <a:t>competition</a:t>
            </a:r>
            <a:r>
              <a:rPr lang="de-CH" baseline="0" dirty="0" smtClean="0">
                <a:effectLst/>
              </a:rPr>
              <a:t>.</a:t>
            </a:r>
          </a:p>
          <a:p>
            <a:r>
              <a:rPr lang="en-GB" sz="1200" kern="1200" dirty="0" smtClean="0">
                <a:solidFill>
                  <a:schemeClr val="tx1"/>
                </a:solidFill>
                <a:effectLst/>
                <a:latin typeface="Arial" charset="0"/>
                <a:ea typeface="ＭＳ Ｐゴシック" pitchFamily="1" charset="-128"/>
                <a:cs typeface="ＭＳ Ｐゴシック" pitchFamily="-106" charset="-128"/>
              </a:rPr>
              <a:t>0.85 kgCO2/kg cement</a:t>
            </a:r>
            <a:r>
              <a:rPr lang="en-GB" sz="1200" kern="1200" baseline="0" dirty="0" smtClean="0">
                <a:solidFill>
                  <a:schemeClr val="tx1"/>
                </a:solidFill>
                <a:effectLst/>
                <a:latin typeface="Arial" charset="0"/>
                <a:ea typeface="ＭＳ Ｐゴシック" pitchFamily="1" charset="-128"/>
                <a:cs typeface="ＭＳ Ｐゴシック" pitchFamily="-106" charset="-128"/>
              </a:rPr>
              <a:t> baseline, goal 744 kg CO2/t cement by 2020 and 635 kg CO2/t cement by 2030. </a:t>
            </a:r>
          </a:p>
          <a:p>
            <a:r>
              <a:rPr lang="en-GB" sz="1200" kern="1200" baseline="0" dirty="0" smtClean="0">
                <a:solidFill>
                  <a:schemeClr val="tx1"/>
                </a:solidFill>
                <a:effectLst/>
                <a:latin typeface="Arial" charset="0"/>
                <a:ea typeface="ＭＳ Ｐゴシック" pitchFamily="1" charset="-128"/>
                <a:cs typeface="ＭＳ Ｐゴシック" pitchFamily="-106" charset="-128"/>
              </a:rPr>
              <a:t>5 registered CDM, 3 issued.</a:t>
            </a:r>
            <a:endParaRPr lang="de-CH" baseline="0" dirty="0" smtClean="0">
              <a:effectLst/>
            </a:endParaRPr>
          </a:p>
          <a:p>
            <a:endParaRPr lang="de-CH" baseline="0" dirty="0" smtClean="0">
              <a:effectLst/>
            </a:endParaRPr>
          </a:p>
          <a:p>
            <a:r>
              <a:rPr lang="en-GB" sz="1200" kern="1200" dirty="0" smtClean="0">
                <a:solidFill>
                  <a:schemeClr val="tx1"/>
                </a:solidFill>
                <a:effectLst/>
                <a:latin typeface="Arial" charset="0"/>
                <a:ea typeface="ＭＳ Ｐゴシック" pitchFamily="1" charset="-128"/>
                <a:cs typeface="ＭＳ Ｐゴシック" pitchFamily="-106" charset="-128"/>
              </a:rPr>
              <a:t>financial support by the Ministry of Finance to conduct energy audits and implement greenhouse gas (GHG) accounting procedures, value added tax (VAT) and import duty (if it is imported) exemptions, subsidized loans for investment into GHG mitigating investments</a:t>
            </a:r>
            <a:r>
              <a:rPr lang="de-CH" dirty="0" smtClean="0">
                <a:effectLst/>
              </a:rPr>
              <a:t> </a:t>
            </a:r>
          </a:p>
          <a:p>
            <a:endParaRPr lang="de-CH" baseline="0"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NAMA Design Principle No 1: a successful NAMA is driven by the value it generates towards domestic policy priorities.</a:t>
            </a:r>
          </a:p>
          <a:p>
            <a:endParaRPr lang="de-CH" baseline="0" dirty="0" smtClean="0">
              <a:effectLst/>
            </a:endParaRPr>
          </a:p>
          <a:p>
            <a:r>
              <a:rPr lang="en-US" dirty="0" smtClean="0"/>
              <a:t>MRV work</a:t>
            </a:r>
            <a:r>
              <a:rPr lang="en-US" baseline="0" dirty="0" smtClean="0"/>
              <a:t> is already the mandate of the DNA, whose rule under CDM is to develop SBs.</a:t>
            </a:r>
          </a:p>
          <a:p>
            <a:endParaRPr lang="en-US" baseline="0" dirty="0" smtClean="0"/>
          </a:p>
          <a:p>
            <a:r>
              <a:rPr lang="en-US" baseline="0" dirty="0" smtClean="0"/>
              <a:t>The downstream sector ER </a:t>
            </a:r>
            <a:r>
              <a:rPr lang="en-US" baseline="0" dirty="0" err="1" smtClean="0"/>
              <a:t>activitites</a:t>
            </a:r>
            <a:r>
              <a:rPr lang="en-US" baseline="0" dirty="0" smtClean="0"/>
              <a:t> would have to be driven / supported  / financed by the regulated cement plants to become eligible.</a:t>
            </a:r>
          </a:p>
          <a:p>
            <a:endParaRPr lang="en-US" baseline="0" dirty="0" smtClean="0"/>
          </a:p>
          <a:p>
            <a:r>
              <a:rPr lang="en-US" baseline="0" dirty="0" smtClean="0"/>
              <a:t>The historic benchmark could at the start be adjusted for </a:t>
            </a:r>
            <a:r>
              <a:rPr lang="en-GB" sz="1200" kern="1200" dirty="0" smtClean="0">
                <a:solidFill>
                  <a:schemeClr val="tx1"/>
                </a:solidFill>
                <a:effectLst/>
                <a:latin typeface="Arial" charset="0"/>
                <a:ea typeface="ＭＳ Ｐゴシック" pitchFamily="1" charset="-128"/>
                <a:cs typeface="ＭＳ Ｐゴシック" pitchFamily="-106" charset="-128"/>
              </a:rPr>
              <a:t>“credit for early action”.</a:t>
            </a:r>
            <a:endParaRPr lang="en-US" baseline="0" dirty="0" smtClean="0"/>
          </a:p>
        </p:txBody>
      </p:sp>
      <p:sp>
        <p:nvSpPr>
          <p:cNvPr id="4" name="Slide Number Placeholder 3"/>
          <p:cNvSpPr>
            <a:spLocks noGrp="1"/>
          </p:cNvSpPr>
          <p:nvPr>
            <p:ph type="sldNum" sz="quarter" idx="10"/>
          </p:nvPr>
        </p:nvSpPr>
        <p:spPr/>
        <p:txBody>
          <a:bodyPr/>
          <a:lstStyle/>
          <a:p>
            <a:pPr>
              <a:defRPr/>
            </a:pPr>
            <a:fld id="{F2979426-DDCF-664B-BDBC-501E5135A2C7}" type="slidenum">
              <a:rPr lang="en-US" smtClean="0"/>
              <a:pPr>
                <a:defRPr/>
              </a:pPr>
              <a:t>3</a:t>
            </a:fld>
            <a:endParaRPr lang="en-US"/>
          </a:p>
        </p:txBody>
      </p:sp>
    </p:spTree>
    <p:extLst>
      <p:ext uri="{BB962C8B-B14F-4D97-AF65-F5344CB8AC3E}">
        <p14:creationId xmlns:p14="http://schemas.microsoft.com/office/powerpoint/2010/main" val="1067331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979426-DDCF-664B-BDBC-501E5135A2C7}" type="slidenum">
              <a:rPr lang="en-US" smtClean="0"/>
              <a:pPr>
                <a:defRPr/>
              </a:pPr>
              <a:t>4</a:t>
            </a:fld>
            <a:endParaRPr lang="en-US"/>
          </a:p>
        </p:txBody>
      </p:sp>
    </p:spTree>
    <p:extLst>
      <p:ext uri="{BB962C8B-B14F-4D97-AF65-F5344CB8AC3E}">
        <p14:creationId xmlns:p14="http://schemas.microsoft.com/office/powerpoint/2010/main" val="2180842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a:t>
            </a:r>
            <a:r>
              <a:rPr lang="en-US" baseline="0" dirty="0" smtClean="0"/>
              <a:t> </a:t>
            </a:r>
            <a:r>
              <a:rPr lang="en-US" baseline="0" dirty="0" err="1" smtClean="0"/>
              <a:t>Gruetter</a:t>
            </a:r>
            <a:r>
              <a:rPr lang="en-US" baseline="0" dirty="0" smtClean="0"/>
              <a:t>.</a:t>
            </a:r>
          </a:p>
          <a:p>
            <a:endParaRPr lang="en-US" dirty="0" smtClean="0"/>
          </a:p>
          <a:p>
            <a:r>
              <a:rPr lang="en-US" dirty="0" smtClean="0"/>
              <a:t>Entity coordinating</a:t>
            </a:r>
            <a:r>
              <a:rPr lang="en-US" baseline="0" dirty="0" smtClean="0"/>
              <a:t> NAMA and “buying” </a:t>
            </a:r>
            <a:r>
              <a:rPr lang="en-US" baseline="0" dirty="0" err="1" smtClean="0"/>
              <a:t>Ers</a:t>
            </a:r>
            <a:r>
              <a:rPr lang="en-US" baseline="0" dirty="0" smtClean="0"/>
              <a:t>: FINDETER</a:t>
            </a:r>
          </a:p>
          <a:p>
            <a:r>
              <a:rPr lang="en-US" dirty="0" smtClean="0"/>
              <a:t>Supervisory board: DNP</a:t>
            </a:r>
            <a:r>
              <a:rPr lang="en-US" baseline="0" dirty="0" smtClean="0"/>
              <a:t> (Sebastian </a:t>
            </a:r>
            <a:r>
              <a:rPr lang="en-US" baseline="0" dirty="0" err="1" smtClean="0"/>
              <a:t>Lema</a:t>
            </a:r>
            <a:r>
              <a:rPr lang="en-US" baseline="0" dirty="0" smtClean="0"/>
              <a:t>…), MADS, </a:t>
            </a:r>
            <a:r>
              <a:rPr lang="en-US" baseline="0" dirty="0" err="1" smtClean="0"/>
              <a:t>MinTransporte</a:t>
            </a:r>
            <a:r>
              <a:rPr lang="en-US" baseline="0" dirty="0" smtClean="0"/>
              <a:t>, </a:t>
            </a:r>
            <a:r>
              <a:rPr lang="en-US" baseline="0" dirty="0" err="1" smtClean="0"/>
              <a:t>MinHacienda</a:t>
            </a:r>
            <a:endParaRPr lang="en-US" baseline="0" dirty="0" smtClean="0"/>
          </a:p>
          <a:p>
            <a:r>
              <a:rPr lang="en-US" baseline="0" dirty="0" smtClean="0"/>
              <a:t>MADS in charge for biennial reporting to UNFCCC</a:t>
            </a:r>
          </a:p>
          <a:p>
            <a:endParaRPr lang="en-US" baseline="0" dirty="0" smtClean="0"/>
          </a:p>
          <a:p>
            <a:r>
              <a:rPr lang="en-US" baseline="0" dirty="0" smtClean="0"/>
              <a:t>Key actors: Transport PPPs (</a:t>
            </a:r>
            <a:r>
              <a:rPr lang="en-US" baseline="0" dirty="0" err="1" smtClean="0"/>
              <a:t>Transmilenio</a:t>
            </a:r>
            <a:r>
              <a:rPr lang="en-US" baseline="0" dirty="0" smtClean="0"/>
              <a:t>…), private transportation companies, Municipalities.</a:t>
            </a:r>
          </a:p>
          <a:p>
            <a:endParaRPr lang="en-US" dirty="0"/>
          </a:p>
        </p:txBody>
      </p:sp>
      <p:sp>
        <p:nvSpPr>
          <p:cNvPr id="4" name="Slide Number Placeholder 3"/>
          <p:cNvSpPr>
            <a:spLocks noGrp="1"/>
          </p:cNvSpPr>
          <p:nvPr>
            <p:ph type="sldNum" sz="quarter" idx="10"/>
          </p:nvPr>
        </p:nvSpPr>
        <p:spPr/>
        <p:txBody>
          <a:bodyPr/>
          <a:lstStyle/>
          <a:p>
            <a:pPr>
              <a:defRPr/>
            </a:pPr>
            <a:fld id="{F2979426-DDCF-664B-BDBC-501E5135A2C7}" type="slidenum">
              <a:rPr lang="en-US" smtClean="0"/>
              <a:pPr>
                <a:defRPr/>
              </a:pPr>
              <a:t>5</a:t>
            </a:fld>
            <a:endParaRPr lang="en-US"/>
          </a:p>
        </p:txBody>
      </p:sp>
    </p:spTree>
    <p:extLst>
      <p:ext uri="{BB962C8B-B14F-4D97-AF65-F5344CB8AC3E}">
        <p14:creationId xmlns:p14="http://schemas.microsoft.com/office/powerpoint/2010/main" val="286141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a:ln/>
        </p:spPr>
      </p:sp>
      <p:sp>
        <p:nvSpPr>
          <p:cNvPr id="71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charset="0"/>
              <a:cs typeface="ＭＳ Ｐゴシック" charset="0"/>
            </a:endParaRPr>
          </a:p>
        </p:txBody>
      </p:sp>
      <p:sp>
        <p:nvSpPr>
          <p:cNvPr id="71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sz="2000">
                <a:solidFill>
                  <a:schemeClr val="tx1"/>
                </a:solidFill>
                <a:latin typeface="Arial" charset="0"/>
                <a:ea typeface="ＭＳ Ｐゴシック" charset="0"/>
                <a:cs typeface="ＭＳ Ｐゴシック" charset="0"/>
              </a:defRPr>
            </a:lvl1pPr>
            <a:lvl2pPr marL="742950" indent="-285750" defTabSz="920750" eaLnBrk="0" hangingPunct="0">
              <a:defRPr sz="2000">
                <a:solidFill>
                  <a:schemeClr val="tx1"/>
                </a:solidFill>
                <a:latin typeface="Arial" charset="0"/>
                <a:ea typeface="ＭＳ Ｐゴシック" charset="0"/>
              </a:defRPr>
            </a:lvl2pPr>
            <a:lvl3pPr marL="1143000" indent="-228600" defTabSz="920750" eaLnBrk="0" hangingPunct="0">
              <a:defRPr sz="2000">
                <a:solidFill>
                  <a:schemeClr val="tx1"/>
                </a:solidFill>
                <a:latin typeface="Arial" charset="0"/>
                <a:ea typeface="ＭＳ Ｐゴシック" charset="0"/>
              </a:defRPr>
            </a:lvl3pPr>
            <a:lvl4pPr marL="1600200" indent="-228600" defTabSz="920750" eaLnBrk="0" hangingPunct="0">
              <a:defRPr sz="2000">
                <a:solidFill>
                  <a:schemeClr val="tx1"/>
                </a:solidFill>
                <a:latin typeface="Arial" charset="0"/>
                <a:ea typeface="ＭＳ Ｐゴシック" charset="0"/>
              </a:defRPr>
            </a:lvl4pPr>
            <a:lvl5pPr marL="2057400" indent="-228600" defTabSz="920750" eaLnBrk="0" hangingPunct="0">
              <a:defRPr sz="2000">
                <a:solidFill>
                  <a:schemeClr val="tx1"/>
                </a:solidFill>
                <a:latin typeface="Arial" charset="0"/>
                <a:ea typeface="ＭＳ Ｐゴシック" charset="0"/>
              </a:defRPr>
            </a:lvl5pPr>
            <a:lvl6pPr marL="2514600" indent="-228600" defTabSz="920750"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920750"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920750"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920750" eaLnBrk="0" fontAlgn="base" hangingPunct="0">
              <a:spcBef>
                <a:spcPct val="0"/>
              </a:spcBef>
              <a:spcAft>
                <a:spcPct val="0"/>
              </a:spcAft>
              <a:defRPr sz="2000">
                <a:solidFill>
                  <a:schemeClr val="tx1"/>
                </a:solidFill>
                <a:latin typeface="Arial" charset="0"/>
                <a:ea typeface="ＭＳ Ｐゴシック" charset="0"/>
              </a:defRPr>
            </a:lvl9pPr>
          </a:lstStyle>
          <a:p>
            <a:fld id="{3A2EC7A0-93B7-3A41-93D1-16022D28CD93}" type="slidenum">
              <a:rPr lang="en-US" sz="1200"/>
              <a:pPr/>
              <a:t>6</a:t>
            </a:fld>
            <a:endParaRPr lang="en-US" sz="1200"/>
          </a:p>
        </p:txBody>
      </p:sp>
    </p:spTree>
    <p:extLst>
      <p:ext uri="{BB962C8B-B14F-4D97-AF65-F5344CB8AC3E}">
        <p14:creationId xmlns:p14="http://schemas.microsoft.com/office/powerpoint/2010/main" val="42158055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oleObject" Target="../embeddings/oleObject1.bin"/><Relationship Id="rId5" Type="http://schemas.openxmlformats.org/officeDocument/2006/relationships/image" Target="../media/image2.jpeg"/><Relationship Id="rId6"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6.xml"/><Relationship Id="rId4" Type="http://schemas.openxmlformats.org/officeDocument/2006/relationships/tags" Target="../tags/tag7.xml"/><Relationship Id="rId5" Type="http://schemas.openxmlformats.org/officeDocument/2006/relationships/tags" Target="../tags/tag8.xml"/><Relationship Id="rId6" Type="http://schemas.openxmlformats.org/officeDocument/2006/relationships/slideMaster" Target="../slideMasters/slideMaster1.xml"/><Relationship Id="rId7" Type="http://schemas.openxmlformats.org/officeDocument/2006/relationships/oleObject" Target="../embeddings/oleObject2.bin"/><Relationship Id="rId8" Type="http://schemas.openxmlformats.org/officeDocument/2006/relationships/image" Target="../media/image1.emf"/><Relationship Id="rId1" Type="http://schemas.openxmlformats.org/officeDocument/2006/relationships/vmlDrawing" Target="../drawings/vmlDrawing2.vml"/><Relationship Id="rId2" Type="http://schemas.openxmlformats.org/officeDocument/2006/relationships/tags" Target="../tags/tag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aphicFrame>
        <p:nvGraphicFramePr>
          <p:cNvPr id="2" name="Rectangle 11" hidden="1"/>
          <p:cNvGraphicFramePr>
            <a:graphicFrameLocks/>
          </p:cNvGraphicFramePr>
          <p:nvPr>
            <p:custDataLst>
              <p:tags r:id="rId2"/>
            </p:custDataLst>
          </p:nvPr>
        </p:nvGraphicFramePr>
        <p:xfrm>
          <a:off x="0" y="0"/>
          <a:ext cx="158750" cy="119063"/>
        </p:xfrm>
        <a:graphic>
          <a:graphicData uri="http://schemas.openxmlformats.org/presentationml/2006/ole">
            <mc:AlternateContent xmlns:mc="http://schemas.openxmlformats.org/markup-compatibility/2006">
              <mc:Choice xmlns:v="urn:schemas-microsoft-com:vml" Requires="v">
                <p:oleObj spid="_x0000_s92361" name="think-cell Slide" r:id="rId4" imgW="0" imgH="0" progId="">
                  <p:embed/>
                </p:oleObj>
              </mc:Choice>
              <mc:Fallback>
                <p:oleObj name="think-cell Slide" r:id="rId4" imgW="0" imgH="0" progId="">
                  <p:embed/>
                  <p:pic>
                    <p:nvPicPr>
                      <p:cNvPr id="0" name="AutoShape 190"/>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19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 name="Picture 9" descr="fullViewNew.jp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91440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spc_master-logo_blue_cmyk.eps"/>
          <p:cNvPicPr>
            <a:picLocks noChangeAspect="1"/>
          </p:cNvPicPr>
          <p:nvPr userDrawn="1"/>
        </p:nvPicPr>
        <p:blipFill>
          <a:blip r:embed="rId6" cstate="email">
            <a:extLst>
              <a:ext uri="{28A0092B-C50C-407E-A947-70E740481C1C}">
                <a14:useLocalDpi xmlns:a14="http://schemas.microsoft.com/office/drawing/2010/main" val="0"/>
              </a:ext>
            </a:extLst>
          </a:blip>
          <a:srcRect/>
          <a:stretch>
            <a:fillRect/>
          </a:stretch>
        </p:blipFill>
        <p:spPr bwMode="auto">
          <a:xfrm>
            <a:off x="1275984" y="2131890"/>
            <a:ext cx="2397125"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userDrawn="1"/>
        </p:nvSpPr>
        <p:spPr>
          <a:xfrm>
            <a:off x="2724860" y="3427973"/>
            <a:ext cx="653473" cy="400110"/>
          </a:xfrm>
          <a:prstGeom prst="rect">
            <a:avLst/>
          </a:prstGeom>
          <a:solidFill>
            <a:schemeClr val="bg1"/>
          </a:solidFill>
        </p:spPr>
        <p:txBody>
          <a:bodyPr wrap="square" rtlCol="0">
            <a:spAutoFit/>
          </a:bodyPr>
          <a:lstStyle/>
          <a:p>
            <a:endParaRPr lang="en-US" dirty="0"/>
          </a:p>
        </p:txBody>
      </p:sp>
      <p:sp>
        <p:nvSpPr>
          <p:cNvPr id="6" name="TextBox 5"/>
          <p:cNvSpPr txBox="1"/>
          <p:nvPr userDrawn="1"/>
        </p:nvSpPr>
        <p:spPr>
          <a:xfrm>
            <a:off x="2638550" y="3378655"/>
            <a:ext cx="863078" cy="215444"/>
          </a:xfrm>
          <a:prstGeom prst="rect">
            <a:avLst/>
          </a:prstGeom>
          <a:noFill/>
        </p:spPr>
        <p:txBody>
          <a:bodyPr wrap="square" tIns="0" bIns="0" rtlCol="0" anchor="t" anchorCtr="0">
            <a:spAutoFit/>
          </a:bodyPr>
          <a:lstStyle/>
          <a:p>
            <a:r>
              <a:rPr lang="en-US" sz="1400" dirty="0" smtClean="0">
                <a:solidFill>
                  <a:schemeClr val="tx2"/>
                </a:solidFill>
              </a:rPr>
              <a:t>group</a:t>
            </a:r>
            <a:endParaRPr lang="en-US" sz="1400" dirty="0">
              <a:solidFill>
                <a:schemeClr val="tx2"/>
              </a:solidFill>
            </a:endParaRPr>
          </a:p>
        </p:txBody>
      </p:sp>
    </p:spTree>
    <p:extLst>
      <p:ext uri="{BB962C8B-B14F-4D97-AF65-F5344CB8AC3E}">
        <p14:creationId xmlns:p14="http://schemas.microsoft.com/office/powerpoint/2010/main" val="705083545"/>
      </p:ext>
    </p:extLst>
  </p:cSld>
  <p:clrMapOvr>
    <a:masterClrMapping/>
  </p:clrMapOvr>
  <p:transition xmlns:p14="http://schemas.microsoft.com/office/powerpoint/2010/mai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6"/>
          <p:cNvSpPr>
            <a:spLocks noChangeArrowheads="1"/>
          </p:cNvSpPr>
          <p:nvPr userDrawn="1">
            <p:custDataLst>
              <p:tags r:id="rId2"/>
            </p:custDataLst>
          </p:nvPr>
        </p:nvSpPr>
        <p:spPr bwMode="auto">
          <a:xfrm>
            <a:off x="0" y="0"/>
            <a:ext cx="9144000" cy="72548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6" name="Rectangle 2"/>
          <p:cNvSpPr>
            <a:spLocks noChangeArrowheads="1"/>
          </p:cNvSpPr>
          <p:nvPr userDrawn="1">
            <p:custDataLst>
              <p:tags r:id="rId3"/>
            </p:custDataLst>
          </p:nvPr>
        </p:nvSpPr>
        <p:spPr bwMode="auto">
          <a:xfrm>
            <a:off x="0" y="0"/>
            <a:ext cx="9144000" cy="6985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7" name="Rectangle 8"/>
          <p:cNvSpPr>
            <a:spLocks noChangeArrowheads="1"/>
          </p:cNvSpPr>
          <p:nvPr userDrawn="1">
            <p:custDataLst>
              <p:tags r:id="rId4"/>
            </p:custDataLst>
          </p:nvPr>
        </p:nvSpPr>
        <p:spPr bwMode="auto">
          <a:xfrm>
            <a:off x="8786813" y="4964113"/>
            <a:ext cx="157162"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eaLnBrk="0" hangingPunct="0"/>
            <a:fld id="{FD6D2C08-EBE1-5741-A890-CFB83890C50F}" type="slidenum">
              <a:rPr lang="en-US" sz="1000"/>
              <a:pPr algn="r" eaLnBrk="0" hangingPunct="0"/>
              <a:t>‹Nr.›</a:t>
            </a:fld>
            <a:endParaRPr lang="en-US" sz="1000"/>
          </a:p>
        </p:txBody>
      </p:sp>
      <p:graphicFrame>
        <p:nvGraphicFramePr>
          <p:cNvPr id="8" name="Rectangle 11" hidden="1"/>
          <p:cNvGraphicFramePr>
            <a:graphicFrameLocks/>
          </p:cNvGraphicFramePr>
          <p:nvPr>
            <p:custDataLst>
              <p:tags r:id="rId5"/>
            </p:custDataLst>
          </p:nvPr>
        </p:nvGraphicFramePr>
        <p:xfrm>
          <a:off x="0" y="0"/>
          <a:ext cx="158750" cy="119063"/>
        </p:xfrm>
        <a:graphic>
          <a:graphicData uri="http://schemas.openxmlformats.org/presentationml/2006/ole">
            <mc:AlternateContent xmlns:mc="http://schemas.openxmlformats.org/markup-compatibility/2006">
              <mc:Choice xmlns:v="urn:schemas-microsoft-com:vml" Requires="v">
                <p:oleObj spid="_x0000_s93385" name="think-cell Slide" r:id="rId7" imgW="0" imgH="0" progId="">
                  <p:embed/>
                </p:oleObj>
              </mc:Choice>
              <mc:Fallback>
                <p:oleObj name="think-cell Slide" r:id="rId7" imgW="0" imgH="0" progId="">
                  <p:embed/>
                  <p:pic>
                    <p:nvPicPr>
                      <p:cNvPr id="0" name="AutoShape 190"/>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19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Picture 13" descr="spc_master-logo_blue_rgb.eps"/>
          <p:cNvPicPr>
            <a:picLocks noChangeAspect="1"/>
          </p:cNvPicPr>
          <p:nvPr userDrawn="1"/>
        </p:nvPicPr>
        <p:blipFill>
          <a:blip r:embed="rId8" cstate="email">
            <a:extLst>
              <a:ext uri="{28A0092B-C50C-407E-A947-70E740481C1C}">
                <a14:useLocalDpi xmlns:a14="http://schemas.microsoft.com/office/drawing/2010/main" val="0"/>
              </a:ext>
            </a:extLst>
          </a:blip>
          <a:srcRect/>
          <a:stretch>
            <a:fillRect/>
          </a:stretch>
        </p:blipFill>
        <p:spPr bwMode="auto">
          <a:xfrm>
            <a:off x="8069263" y="90488"/>
            <a:ext cx="9144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9"/>
          <p:cNvSpPr>
            <a:spLocks noGrp="1"/>
          </p:cNvSpPr>
          <p:nvPr>
            <p:ph type="title"/>
          </p:nvPr>
        </p:nvSpPr>
        <p:spPr/>
        <p:txBody>
          <a:bodyPr/>
          <a:lstStyle/>
          <a:p>
            <a:r>
              <a:rPr lang="en-US" smtClean="0"/>
              <a:t>Click to edit Master title style</a:t>
            </a:r>
            <a:endParaRPr lang="en-US"/>
          </a:p>
        </p:txBody>
      </p:sp>
      <p:sp>
        <p:nvSpPr>
          <p:cNvPr id="12" name="Text Placeholder 11"/>
          <p:cNvSpPr>
            <a:spLocks noGrp="1"/>
          </p:cNvSpPr>
          <p:nvPr>
            <p:ph type="body" sz="quarter" idx="11"/>
          </p:nvPr>
        </p:nvSpPr>
        <p:spPr>
          <a:xfrm>
            <a:off x="198446" y="971550"/>
            <a:ext cx="8659235" cy="1107996"/>
          </a:xfrm>
          <a:prstGeom prst="rect">
            <a:avLst/>
          </a:prstGeom>
          <a:noFill/>
          <a:ln w="9525" algn="ctr">
            <a:noFill/>
            <a:miter lim="800000"/>
            <a:headEnd/>
            <a:tailEnd/>
          </a:ln>
        </p:spPr>
        <p:txBody>
          <a:bodyPr/>
          <a:lstStyle>
            <a:lvl1pPr marL="228600" indent="-228600" algn="l" defTabSz="895350" rtl="0" eaLnBrk="0" fontAlgn="base" hangingPunct="0">
              <a:spcBef>
                <a:spcPct val="0"/>
              </a:spcBef>
              <a:spcAft>
                <a:spcPct val="0"/>
              </a:spcAft>
              <a:buClr>
                <a:schemeClr val="tx2"/>
              </a:buClr>
              <a:defRPr lang="en-US" sz="1800" dirty="0" smtClean="0">
                <a:solidFill>
                  <a:schemeClr val="tx1"/>
                </a:solidFill>
                <a:latin typeface="+mn-lt"/>
                <a:ea typeface="+mn-ea"/>
                <a:cs typeface="+mn-cs"/>
              </a:defRPr>
            </a:lvl1pPr>
            <a:lvl2pPr algn="l" defTabSz="895350" rtl="0" eaLnBrk="0" fontAlgn="base" hangingPunct="0">
              <a:spcBef>
                <a:spcPct val="0"/>
              </a:spcBef>
              <a:spcAft>
                <a:spcPct val="0"/>
              </a:spcAft>
              <a:buClr>
                <a:schemeClr val="tx2"/>
              </a:buClr>
              <a:defRPr lang="en-US" sz="1800" dirty="0" smtClean="0">
                <a:solidFill>
                  <a:schemeClr val="tx1"/>
                </a:solidFill>
                <a:latin typeface="+mn-lt"/>
                <a:ea typeface="+mn-ea"/>
                <a:cs typeface="+mn-cs"/>
              </a:defRPr>
            </a:lvl2pPr>
            <a:lvl3pPr algn="l" defTabSz="895350" rtl="0" eaLnBrk="0" fontAlgn="base" hangingPunct="0">
              <a:spcBef>
                <a:spcPct val="0"/>
              </a:spcBef>
              <a:spcAft>
                <a:spcPct val="0"/>
              </a:spcAft>
              <a:buClr>
                <a:schemeClr val="tx2"/>
              </a:buClr>
              <a:defRPr lang="en-US" sz="1800" dirty="0" smtClean="0">
                <a:solidFill>
                  <a:schemeClr val="tx1"/>
                </a:solidFill>
                <a:latin typeface="+mn-lt"/>
                <a:ea typeface="+mn-ea"/>
                <a:cs typeface="+mn-cs"/>
              </a:defRPr>
            </a:lvl3pPr>
            <a:lvl4pPr algn="l" defTabSz="895350" rtl="0" eaLnBrk="0" fontAlgn="base" hangingPunct="0">
              <a:spcBef>
                <a:spcPct val="0"/>
              </a:spcBef>
              <a:spcAft>
                <a:spcPct val="0"/>
              </a:spcAft>
              <a:buClr>
                <a:schemeClr val="tx2"/>
              </a:buClr>
              <a:defRPr lang="en-US" sz="1800" dirty="0" smtClean="0">
                <a:solidFill>
                  <a:schemeClr val="tx1"/>
                </a:solidFill>
                <a:latin typeface="+mn-lt"/>
                <a:ea typeface="+mn-ea"/>
                <a:cs typeface="+mn-cs"/>
              </a:defRPr>
            </a:lvl4pPr>
            <a:lvl5pPr algn="l" defTabSz="895350" rtl="0" eaLnBrk="0" fontAlgn="base" hangingPunct="0">
              <a:spcBef>
                <a:spcPct val="0"/>
              </a:spcBef>
              <a:spcAft>
                <a:spcPct val="0"/>
              </a:spcAft>
              <a:buClr>
                <a:schemeClr val="tx2"/>
              </a:buClr>
              <a:defRPr lang="en-US" sz="1800" dirty="0" smtClean="0">
                <a:solidFill>
                  <a:schemeClr val="tx1"/>
                </a:solidFill>
                <a:latin typeface="+mn-lt"/>
                <a:ea typeface="+mn-ea"/>
                <a:cs typeface="+mn-cs"/>
              </a:defRPr>
            </a:lvl5pPr>
          </a:lstStyle>
          <a:p>
            <a:pPr lvl="0"/>
            <a:r>
              <a:rPr lang="en-US" dirty="0" smtClean="0"/>
              <a:t>Click to edit Master text styles</a:t>
            </a:r>
          </a:p>
          <a:p>
            <a:pPr lvl="2"/>
            <a:r>
              <a:rPr lang="en-US" dirty="0" smtClean="0"/>
              <a:t>Second level</a:t>
            </a:r>
          </a:p>
          <a:p>
            <a:pPr lvl="3"/>
            <a:r>
              <a:rPr lang="en-US" dirty="0" smtClean="0"/>
              <a:t>Third level</a:t>
            </a:r>
          </a:p>
          <a:p>
            <a:pPr lvl="4"/>
            <a:r>
              <a:rPr lang="en-US" dirty="0" smtClean="0"/>
              <a:t>Fourth level</a:t>
            </a:r>
          </a:p>
        </p:txBody>
      </p:sp>
      <p:sp>
        <p:nvSpPr>
          <p:cNvPr id="13" name="Text Placeholder 12"/>
          <p:cNvSpPr>
            <a:spLocks noGrp="1"/>
          </p:cNvSpPr>
          <p:nvPr>
            <p:ph type="body" sz="quarter" idx="12"/>
          </p:nvPr>
        </p:nvSpPr>
        <p:spPr>
          <a:xfrm>
            <a:off x="198438" y="4900612"/>
            <a:ext cx="8402638" cy="177404"/>
          </a:xfrm>
        </p:spPr>
        <p:txBody>
          <a:bodyPr anchor="b">
            <a:noAutofit/>
          </a:bodyPr>
          <a:lstStyle>
            <a:lvl1pPr marL="571500" indent="-571500">
              <a:buNone/>
              <a:tabLst>
                <a:tab pos="514350" algn="r"/>
              </a:tabLst>
              <a:defRPr sz="1000"/>
            </a:lvl1pPr>
          </a:lstStyle>
          <a:p>
            <a:pPr lvl="0"/>
            <a:r>
              <a:rPr lang="en-US" smtClean="0"/>
              <a:t>Click to edit Master text styles</a:t>
            </a:r>
          </a:p>
        </p:txBody>
      </p:sp>
      <p:sp>
        <p:nvSpPr>
          <p:cNvPr id="2" name="Rectangle 1"/>
          <p:cNvSpPr/>
          <p:nvPr userDrawn="1"/>
        </p:nvSpPr>
        <p:spPr bwMode="auto">
          <a:xfrm>
            <a:off x="8609916" y="591980"/>
            <a:ext cx="263679" cy="6458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2655827089"/>
      </p:ext>
    </p:extLst>
  </p:cSld>
  <p:clrMapOvr>
    <a:overrideClrMapping bg1="lt1" tx1="dk1" bg2="lt2" tx2="dk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tags" Target="../tags/tag2.xml"/><Relationship Id="rId5" Type="http://schemas.openxmlformats.org/officeDocument/2006/relationships/tags" Target="../tags/tag3.xml"/><Relationship Id="rId6"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p:cNvSpPr>
            <a:spLocks noChangeArrowheads="1"/>
          </p:cNvSpPr>
          <p:nvPr userDrawn="1">
            <p:custDataLst>
              <p:tags r:id="rId4"/>
            </p:custDataLst>
          </p:nvPr>
        </p:nvSpPr>
        <p:spPr bwMode="auto">
          <a:xfrm>
            <a:off x="0" y="0"/>
            <a:ext cx="9144000" cy="72548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27" name="Rectangle 2"/>
          <p:cNvSpPr>
            <a:spLocks noChangeArrowheads="1"/>
          </p:cNvSpPr>
          <p:nvPr userDrawn="1">
            <p:custDataLst>
              <p:tags r:id="rId5"/>
            </p:custDataLst>
          </p:nvPr>
        </p:nvSpPr>
        <p:spPr bwMode="auto">
          <a:xfrm>
            <a:off x="0" y="0"/>
            <a:ext cx="9144000" cy="6985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p>
        </p:txBody>
      </p:sp>
      <p:sp>
        <p:nvSpPr>
          <p:cNvPr id="1028" name="Rectangle 20"/>
          <p:cNvSpPr>
            <a:spLocks noGrp="1" noChangeArrowheads="1"/>
          </p:cNvSpPr>
          <p:nvPr>
            <p:ph type="title"/>
          </p:nvPr>
        </p:nvSpPr>
        <p:spPr bwMode="auto">
          <a:xfrm>
            <a:off x="198438" y="107950"/>
            <a:ext cx="80930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p>
            <a:pPr lvl="0"/>
            <a:r>
              <a:rPr lang="en-US"/>
              <a:t>Click to edit Master title style</a:t>
            </a:r>
          </a:p>
        </p:txBody>
      </p:sp>
      <p:sp>
        <p:nvSpPr>
          <p:cNvPr id="1029" name="Text Placeholder 8"/>
          <p:cNvSpPr>
            <a:spLocks noGrp="1"/>
          </p:cNvSpPr>
          <p:nvPr>
            <p:ph type="body" idx="1"/>
          </p:nvPr>
        </p:nvSpPr>
        <p:spPr bwMode="auto">
          <a:xfrm>
            <a:off x="198438" y="971550"/>
            <a:ext cx="8659812"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8" descr="spc_master-logo_blue_rgb.eps"/>
          <p:cNvPicPr>
            <a:picLocks noChangeAspect="1"/>
          </p:cNvPicPr>
          <p:nvPr userDrawn="1"/>
        </p:nvPicPr>
        <p:blipFill>
          <a:blip r:embed="rId6" cstate="email">
            <a:extLst>
              <a:ext uri="{28A0092B-C50C-407E-A947-70E740481C1C}">
                <a14:useLocalDpi xmlns:a14="http://schemas.microsoft.com/office/drawing/2010/main" val="0"/>
              </a:ext>
            </a:extLst>
          </a:blip>
          <a:srcRect/>
          <a:stretch>
            <a:fillRect/>
          </a:stretch>
        </p:blipFill>
        <p:spPr bwMode="auto">
          <a:xfrm>
            <a:off x="8069263" y="90488"/>
            <a:ext cx="9144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userDrawn="1"/>
        </p:nvSpPr>
        <p:spPr bwMode="auto">
          <a:xfrm>
            <a:off x="8599154" y="591980"/>
            <a:ext cx="258297" cy="5381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Lst>
  <p:hf hdr="0" ftr="0" dt="0"/>
  <p:txStyles>
    <p:titleStyle>
      <a:lvl1pPr algn="l" defTabSz="912813" rtl="0" eaLnBrk="0" fontAlgn="base" hangingPunct="0">
        <a:spcBef>
          <a:spcPct val="0"/>
        </a:spcBef>
        <a:spcAft>
          <a:spcPct val="0"/>
        </a:spcAft>
        <a:defRPr sz="2400" b="1">
          <a:solidFill>
            <a:schemeClr val="hlink"/>
          </a:solidFill>
          <a:latin typeface="+mj-lt"/>
          <a:ea typeface="+mj-ea"/>
          <a:cs typeface="ＭＳ Ｐゴシック"/>
        </a:defRPr>
      </a:lvl1pPr>
      <a:lvl2pPr algn="l" defTabSz="912813" rtl="0" eaLnBrk="0" fontAlgn="base" hangingPunct="0">
        <a:spcBef>
          <a:spcPct val="0"/>
        </a:spcBef>
        <a:spcAft>
          <a:spcPct val="0"/>
        </a:spcAft>
        <a:defRPr sz="2400" b="1">
          <a:solidFill>
            <a:schemeClr val="hlink"/>
          </a:solidFill>
          <a:latin typeface="Arial" charset="0"/>
          <a:ea typeface="ＭＳ Ｐゴシック" pitchFamily="1" charset="-128"/>
          <a:cs typeface="ＭＳ Ｐゴシック"/>
        </a:defRPr>
      </a:lvl2pPr>
      <a:lvl3pPr algn="l" defTabSz="912813" rtl="0" eaLnBrk="0" fontAlgn="base" hangingPunct="0">
        <a:spcBef>
          <a:spcPct val="0"/>
        </a:spcBef>
        <a:spcAft>
          <a:spcPct val="0"/>
        </a:spcAft>
        <a:defRPr sz="2400" b="1">
          <a:solidFill>
            <a:schemeClr val="hlink"/>
          </a:solidFill>
          <a:latin typeface="Arial" charset="0"/>
          <a:ea typeface="ＭＳ Ｐゴシック" pitchFamily="1" charset="-128"/>
          <a:cs typeface="ＭＳ Ｐゴシック"/>
        </a:defRPr>
      </a:lvl3pPr>
      <a:lvl4pPr algn="l" defTabSz="912813" rtl="0" eaLnBrk="0" fontAlgn="base" hangingPunct="0">
        <a:spcBef>
          <a:spcPct val="0"/>
        </a:spcBef>
        <a:spcAft>
          <a:spcPct val="0"/>
        </a:spcAft>
        <a:defRPr sz="2400" b="1">
          <a:solidFill>
            <a:schemeClr val="hlink"/>
          </a:solidFill>
          <a:latin typeface="Arial" charset="0"/>
          <a:ea typeface="ＭＳ Ｐゴシック" pitchFamily="1" charset="-128"/>
          <a:cs typeface="ＭＳ Ｐゴシック"/>
        </a:defRPr>
      </a:lvl4pPr>
      <a:lvl5pPr algn="l" defTabSz="912813" rtl="0" eaLnBrk="0" fontAlgn="base" hangingPunct="0">
        <a:spcBef>
          <a:spcPct val="0"/>
        </a:spcBef>
        <a:spcAft>
          <a:spcPct val="0"/>
        </a:spcAft>
        <a:defRPr sz="2400" b="1">
          <a:solidFill>
            <a:schemeClr val="hlink"/>
          </a:solidFill>
          <a:latin typeface="Arial" charset="0"/>
          <a:ea typeface="ＭＳ Ｐゴシック" pitchFamily="1" charset="-128"/>
          <a:cs typeface="ＭＳ Ｐゴシック"/>
        </a:defRPr>
      </a:lvl5pPr>
      <a:lvl6pPr marL="457200" algn="l" rtl="0" eaLnBrk="1" fontAlgn="base" hangingPunct="1">
        <a:spcBef>
          <a:spcPct val="0"/>
        </a:spcBef>
        <a:spcAft>
          <a:spcPct val="0"/>
        </a:spcAft>
        <a:defRPr sz="28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8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8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800">
          <a:solidFill>
            <a:schemeClr val="tx2"/>
          </a:solidFill>
          <a:latin typeface="Arial" charset="0"/>
          <a:ea typeface="ＭＳ Ｐゴシック" pitchFamily="1" charset="-128"/>
        </a:defRPr>
      </a:lvl9pPr>
    </p:titleStyle>
    <p:bodyStyle>
      <a:lvl1pPr marL="228600" indent="-228600" algn="l" defTabSz="895350" rtl="0" eaLnBrk="0" fontAlgn="base" hangingPunct="0">
        <a:spcBef>
          <a:spcPct val="0"/>
        </a:spcBef>
        <a:spcAft>
          <a:spcPct val="0"/>
        </a:spcAft>
        <a:buClr>
          <a:schemeClr val="tx2"/>
        </a:buClr>
        <a:buSzPct val="120000"/>
        <a:buChar char="•"/>
        <a:defRPr lang="en-US" sz="3200">
          <a:solidFill>
            <a:schemeClr val="tx1"/>
          </a:solidFill>
          <a:latin typeface="+mn-lt"/>
          <a:ea typeface="+mn-ea"/>
          <a:cs typeface="ＭＳ Ｐゴシック"/>
        </a:defRPr>
      </a:lvl1pPr>
      <a:lvl2pPr marL="228600" indent="-227013" algn="l" defTabSz="895350" rtl="0" eaLnBrk="0" fontAlgn="base" hangingPunct="0">
        <a:spcBef>
          <a:spcPct val="0"/>
        </a:spcBef>
        <a:spcAft>
          <a:spcPct val="0"/>
        </a:spcAft>
        <a:buClr>
          <a:schemeClr val="tx2"/>
        </a:buClr>
        <a:buSzPct val="120000"/>
        <a:buChar char="•"/>
        <a:defRPr lang="en-US" sz="2800">
          <a:solidFill>
            <a:schemeClr val="tx1"/>
          </a:solidFill>
          <a:latin typeface="+mn-lt"/>
          <a:ea typeface="+mn-ea"/>
          <a:cs typeface="ＭＳ Ｐゴシック"/>
        </a:defRPr>
      </a:lvl2pPr>
      <a:lvl3pPr marL="444500" indent="-214313" algn="l" defTabSz="895350" rtl="0" eaLnBrk="0" fontAlgn="base" hangingPunct="0">
        <a:spcBef>
          <a:spcPct val="0"/>
        </a:spcBef>
        <a:spcAft>
          <a:spcPct val="0"/>
        </a:spcAft>
        <a:buClr>
          <a:schemeClr val="tx2"/>
        </a:buClr>
        <a:buFont typeface="Arial" charset="0"/>
        <a:buChar char="–"/>
        <a:defRPr lang="en-US" sz="2400">
          <a:solidFill>
            <a:schemeClr val="tx1"/>
          </a:solidFill>
          <a:latin typeface="+mn-lt"/>
          <a:ea typeface="+mn-ea"/>
          <a:cs typeface="ＭＳ Ｐゴシック"/>
        </a:defRPr>
      </a:lvl3pPr>
      <a:lvl4pPr marL="685800" indent="-239713" algn="l" defTabSz="895350" rtl="0" eaLnBrk="0" fontAlgn="base" hangingPunct="0">
        <a:spcBef>
          <a:spcPct val="0"/>
        </a:spcBef>
        <a:spcAft>
          <a:spcPct val="0"/>
        </a:spcAft>
        <a:buClr>
          <a:schemeClr val="tx2"/>
        </a:buClr>
        <a:buSzPct val="120000"/>
        <a:buChar char="•"/>
        <a:defRPr lang="en-US" sz="2000">
          <a:solidFill>
            <a:schemeClr val="tx1"/>
          </a:solidFill>
          <a:latin typeface="+mn-lt"/>
          <a:ea typeface="+mn-ea"/>
          <a:cs typeface="ＭＳ Ｐゴシック"/>
        </a:defRPr>
      </a:lvl4pPr>
      <a:lvl5pPr marL="901700" indent="-214313" algn="l" defTabSz="895350" rtl="0" eaLnBrk="0" fontAlgn="base" hangingPunct="0">
        <a:spcBef>
          <a:spcPct val="0"/>
        </a:spcBef>
        <a:spcAft>
          <a:spcPct val="0"/>
        </a:spcAft>
        <a:buClr>
          <a:schemeClr val="tx2"/>
        </a:buClr>
        <a:buFont typeface="Arial" charset="0"/>
        <a:buChar char="–"/>
        <a:defRPr lang="en-US" sz="2000" dirty="0">
          <a:solidFill>
            <a:schemeClr val="tx1"/>
          </a:solidFill>
          <a:latin typeface="+mn-lt"/>
          <a:ea typeface="+mn-ea"/>
          <a:cs typeface="ＭＳ Ｐゴシック"/>
        </a:defRPr>
      </a:lvl5pPr>
      <a:lvl6pPr marL="2171700" indent="-190500" algn="l" rtl="0" eaLnBrk="1" fontAlgn="base" hangingPunct="1">
        <a:lnSpc>
          <a:spcPct val="95000"/>
        </a:lnSpc>
        <a:spcBef>
          <a:spcPct val="40000"/>
        </a:spcBef>
        <a:spcAft>
          <a:spcPct val="0"/>
        </a:spcAft>
        <a:buChar char="•"/>
        <a:defRPr>
          <a:solidFill>
            <a:schemeClr val="tx1"/>
          </a:solidFill>
          <a:latin typeface="+mn-lt"/>
          <a:ea typeface="+mn-ea"/>
        </a:defRPr>
      </a:lvl6pPr>
      <a:lvl7pPr marL="2628900" indent="-190500" algn="l" rtl="0" eaLnBrk="1" fontAlgn="base" hangingPunct="1">
        <a:lnSpc>
          <a:spcPct val="95000"/>
        </a:lnSpc>
        <a:spcBef>
          <a:spcPct val="40000"/>
        </a:spcBef>
        <a:spcAft>
          <a:spcPct val="0"/>
        </a:spcAft>
        <a:buChar char="•"/>
        <a:defRPr>
          <a:solidFill>
            <a:schemeClr val="tx1"/>
          </a:solidFill>
          <a:latin typeface="+mn-lt"/>
          <a:ea typeface="+mn-ea"/>
        </a:defRPr>
      </a:lvl7pPr>
      <a:lvl8pPr marL="3086100" indent="-190500" algn="l" rtl="0" eaLnBrk="1" fontAlgn="base" hangingPunct="1">
        <a:lnSpc>
          <a:spcPct val="95000"/>
        </a:lnSpc>
        <a:spcBef>
          <a:spcPct val="40000"/>
        </a:spcBef>
        <a:spcAft>
          <a:spcPct val="0"/>
        </a:spcAft>
        <a:buChar char="•"/>
        <a:defRPr>
          <a:solidFill>
            <a:schemeClr val="tx1"/>
          </a:solidFill>
          <a:latin typeface="+mn-lt"/>
          <a:ea typeface="+mn-ea"/>
        </a:defRPr>
      </a:lvl8pPr>
      <a:lvl9pPr marL="3543300" indent="-190500" algn="l" rtl="0" eaLnBrk="1" fontAlgn="base" hangingPunct="1">
        <a:lnSpc>
          <a:spcPct val="95000"/>
        </a:lnSpc>
        <a:spcBef>
          <a:spcPct val="4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hyperlink" Target="http://www.jiko-bmu.de/files/basisinformationen/application/pdf/south_pole_study_poa_to_nama_june_2011.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8"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mailto:c.dannecker@southpolecarbo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2594" y="1554972"/>
            <a:ext cx="5099628" cy="3139321"/>
          </a:xfrm>
          <a:prstGeom prst="rect">
            <a:avLst/>
          </a:prstGeom>
          <a:noFill/>
        </p:spPr>
        <p:txBody>
          <a:bodyPr wrap="square" rtlCol="0">
            <a:spAutoFit/>
          </a:bodyPr>
          <a:lstStyle/>
          <a:p>
            <a:r>
              <a:rPr lang="en-US" sz="2400" dirty="0" smtClean="0">
                <a:solidFill>
                  <a:schemeClr val="tx2"/>
                </a:solidFill>
              </a:rPr>
              <a:t>Integrating CDM and PoA structures into a NAMA:</a:t>
            </a:r>
          </a:p>
          <a:p>
            <a:r>
              <a:rPr lang="en-US" sz="2400" dirty="0" smtClean="0">
                <a:solidFill>
                  <a:schemeClr val="tx2"/>
                </a:solidFill>
              </a:rPr>
              <a:t>Case-Studies by South </a:t>
            </a:r>
            <a:r>
              <a:rPr lang="en-US" sz="2400" dirty="0">
                <a:solidFill>
                  <a:schemeClr val="tx2"/>
                </a:solidFill>
              </a:rPr>
              <a:t>Pole </a:t>
            </a:r>
            <a:r>
              <a:rPr lang="en-US" sz="2400" dirty="0" smtClean="0">
                <a:solidFill>
                  <a:schemeClr val="tx2"/>
                </a:solidFill>
              </a:rPr>
              <a:t>Group</a:t>
            </a:r>
          </a:p>
          <a:p>
            <a:endParaRPr lang="en-US" sz="1800" dirty="0" smtClean="0">
              <a:solidFill>
                <a:schemeClr val="tx2"/>
              </a:solidFill>
            </a:endParaRPr>
          </a:p>
          <a:p>
            <a:r>
              <a:rPr lang="en-US" sz="1800" dirty="0" smtClean="0">
                <a:solidFill>
                  <a:schemeClr val="tx2"/>
                </a:solidFill>
              </a:rPr>
              <a:t>September </a:t>
            </a:r>
            <a:r>
              <a:rPr lang="en-US" sz="1800" dirty="0">
                <a:solidFill>
                  <a:schemeClr val="tx2"/>
                </a:solidFill>
              </a:rPr>
              <a:t>5</a:t>
            </a:r>
            <a:r>
              <a:rPr lang="en-US" sz="1800" baseline="30000" dirty="0" smtClean="0">
                <a:solidFill>
                  <a:schemeClr val="tx2"/>
                </a:solidFill>
              </a:rPr>
              <a:t>th</a:t>
            </a:r>
            <a:r>
              <a:rPr lang="en-US" sz="1800" dirty="0" smtClean="0">
                <a:solidFill>
                  <a:schemeClr val="tx2"/>
                </a:solidFill>
              </a:rPr>
              <a:t> 2014</a:t>
            </a:r>
          </a:p>
          <a:p>
            <a:endParaRPr lang="en-US" sz="2400" dirty="0">
              <a:solidFill>
                <a:schemeClr val="tx2"/>
              </a:solidFill>
            </a:endParaRPr>
          </a:p>
          <a:p>
            <a:r>
              <a:rPr lang="en-US" sz="1800" dirty="0" smtClean="0"/>
              <a:t>Christian Dannecker</a:t>
            </a:r>
          </a:p>
          <a:p>
            <a:endParaRPr lang="en-US" sz="1600" dirty="0" smtClean="0">
              <a:solidFill>
                <a:schemeClr val="tx2"/>
              </a:solidFill>
            </a:endParaRPr>
          </a:p>
          <a:p>
            <a:r>
              <a:rPr lang="en-US" sz="1600" dirty="0" smtClean="0">
                <a:solidFill>
                  <a:schemeClr val="tx2"/>
                </a:solidFill>
              </a:rPr>
              <a:t>Director Forestry and Land use group</a:t>
            </a:r>
          </a:p>
          <a:p>
            <a:r>
              <a:rPr lang="en-US" sz="1600" dirty="0" smtClean="0">
                <a:solidFill>
                  <a:schemeClr val="tx2"/>
                </a:solidFill>
              </a:rPr>
              <a:t>South Pole Group</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438" y="86850"/>
            <a:ext cx="7238118" cy="527050"/>
          </a:xfrm>
        </p:spPr>
        <p:txBody>
          <a:bodyPr/>
          <a:lstStyle/>
          <a:p>
            <a:pPr lvl="1"/>
            <a:r>
              <a:rPr lang="en-US" dirty="0"/>
              <a:t>How </a:t>
            </a:r>
            <a:r>
              <a:rPr lang="en-US" dirty="0" smtClean="0"/>
              <a:t>do a </a:t>
            </a:r>
            <a:r>
              <a:rPr lang="en-US" dirty="0"/>
              <a:t>PoA and a NAMA p</a:t>
            </a:r>
            <a:r>
              <a:rPr lang="en-US" dirty="0" smtClean="0"/>
              <a:t>lay </a:t>
            </a:r>
            <a:r>
              <a:rPr lang="en-US" dirty="0"/>
              <a:t>t</a:t>
            </a:r>
            <a:r>
              <a:rPr lang="en-US" dirty="0" smtClean="0"/>
              <a:t>ogether</a:t>
            </a:r>
            <a:r>
              <a:rPr lang="en-US" dirty="0"/>
              <a:t>? </a:t>
            </a:r>
          </a:p>
        </p:txBody>
      </p:sp>
      <p:sp>
        <p:nvSpPr>
          <p:cNvPr id="3" name="Text Placeholder 2"/>
          <p:cNvSpPr>
            <a:spLocks noGrp="1"/>
          </p:cNvSpPr>
          <p:nvPr>
            <p:ph type="body" sz="quarter" idx="11"/>
          </p:nvPr>
        </p:nvSpPr>
        <p:spPr>
          <a:xfrm>
            <a:off x="198438" y="851095"/>
            <a:ext cx="8818953" cy="2356029"/>
          </a:xfrm>
        </p:spPr>
        <p:txBody>
          <a:bodyPr/>
          <a:lstStyle/>
          <a:p>
            <a:pPr marL="0" lvl="1" indent="0">
              <a:lnSpc>
                <a:spcPct val="90000"/>
              </a:lnSpc>
              <a:spcAft>
                <a:spcPts val="600"/>
              </a:spcAft>
              <a:buNone/>
            </a:pPr>
            <a:r>
              <a:rPr lang="en-US" sz="1300" b="1" i="1" dirty="0" smtClean="0">
                <a:solidFill>
                  <a:srgbClr val="486998"/>
                </a:solidFill>
              </a:rPr>
              <a:t>KfW</a:t>
            </a:r>
            <a:r>
              <a:rPr lang="en-US" sz="1300" dirty="0" smtClean="0"/>
              <a:t> </a:t>
            </a:r>
            <a:r>
              <a:rPr lang="en-US" sz="1300" i="1" dirty="0" smtClean="0"/>
              <a:t>(2011: “On </a:t>
            </a:r>
            <a:r>
              <a:rPr lang="en-US" sz="1300" i="1" dirty="0"/>
              <a:t>the Road from PoA to </a:t>
            </a:r>
            <a:r>
              <a:rPr lang="en-US" sz="1300" i="1" dirty="0" smtClean="0"/>
              <a:t>NAMA”*)</a:t>
            </a:r>
            <a:r>
              <a:rPr lang="en-US" sz="1300" dirty="0" smtClean="0"/>
              <a:t>, using four case-studies, showed that PoA provide important building blocks for NAMA design. Countries are starting to build on this by combining two </a:t>
            </a:r>
            <a:r>
              <a:rPr lang="en-US" sz="1300" dirty="0"/>
              <a:t>regulatory instruments: </a:t>
            </a:r>
            <a:endParaRPr lang="en-US" sz="1300" dirty="0" smtClean="0"/>
          </a:p>
          <a:p>
            <a:pPr marL="0" lvl="2" indent="-285750">
              <a:lnSpc>
                <a:spcPct val="90000"/>
              </a:lnSpc>
              <a:spcAft>
                <a:spcPts val="600"/>
              </a:spcAft>
              <a:buFont typeface="Arial" panose="020B0604020202020204" pitchFamily="34" charset="0"/>
              <a:buChar char="•"/>
            </a:pPr>
            <a:r>
              <a:rPr lang="en-US" sz="1300" b="1" dirty="0" smtClean="0">
                <a:solidFill>
                  <a:schemeClr val="tx2"/>
                </a:solidFill>
              </a:rPr>
              <a:t>Instrument 1 </a:t>
            </a:r>
            <a:r>
              <a:rPr lang="en-US" sz="1300" dirty="0" smtClean="0"/>
              <a:t>sets a target, allows the </a:t>
            </a:r>
            <a:r>
              <a:rPr lang="en-US" sz="1300" dirty="0"/>
              <a:t>use of certain </a:t>
            </a:r>
            <a:r>
              <a:rPr lang="en-US" sz="1300" dirty="0" smtClean="0"/>
              <a:t>performance based payments (like carbon credits) </a:t>
            </a:r>
            <a:r>
              <a:rPr lang="en-US" sz="1300" dirty="0"/>
              <a:t>to contribute towards target compliance </a:t>
            </a:r>
            <a:r>
              <a:rPr lang="en-US" sz="1300" dirty="0" smtClean="0"/>
              <a:t>(creates demand).</a:t>
            </a:r>
          </a:p>
          <a:p>
            <a:pPr marL="0" lvl="2" indent="-285750">
              <a:lnSpc>
                <a:spcPct val="90000"/>
              </a:lnSpc>
              <a:spcAft>
                <a:spcPts val="600"/>
              </a:spcAft>
              <a:buFont typeface="Arial" panose="020B0604020202020204" pitchFamily="34" charset="0"/>
              <a:buChar char="•"/>
            </a:pPr>
            <a:r>
              <a:rPr lang="en-US" sz="1300" b="1" dirty="0" smtClean="0">
                <a:solidFill>
                  <a:schemeClr val="tx2"/>
                </a:solidFill>
              </a:rPr>
              <a:t>Instrument 2 (derived from CDM-PoA) </a:t>
            </a:r>
            <a:r>
              <a:rPr lang="en-US" sz="1300" dirty="0" smtClean="0"/>
              <a:t>facilitates </a:t>
            </a:r>
            <a:r>
              <a:rPr lang="en-US" sz="1300" dirty="0"/>
              <a:t>meeting </a:t>
            </a:r>
            <a:r>
              <a:rPr lang="en-US" sz="1300" dirty="0" smtClean="0"/>
              <a:t>any performance </a:t>
            </a:r>
            <a:r>
              <a:rPr lang="en-US" sz="1300" dirty="0"/>
              <a:t>gap via the supply of eligible carbon </a:t>
            </a:r>
            <a:r>
              <a:rPr lang="en-US" sz="1300" dirty="0" smtClean="0"/>
              <a:t>credits (often under domestic governance scheme) (creates supply). </a:t>
            </a:r>
          </a:p>
          <a:p>
            <a:pPr marL="0" lvl="3" indent="0">
              <a:lnSpc>
                <a:spcPct val="90000"/>
              </a:lnSpc>
              <a:spcAft>
                <a:spcPts val="600"/>
              </a:spcAft>
              <a:buNone/>
            </a:pPr>
            <a:r>
              <a:rPr lang="en-US" sz="1300" dirty="0" smtClean="0"/>
              <a:t>Together they form </a:t>
            </a:r>
            <a:r>
              <a:rPr lang="en-US" sz="1300" dirty="0"/>
              <a:t>a market (demand and supply) </a:t>
            </a:r>
            <a:r>
              <a:rPr lang="en-US" sz="1300" dirty="0" smtClean="0"/>
              <a:t>and </a:t>
            </a:r>
            <a:r>
              <a:rPr lang="en-US" sz="1300" dirty="0"/>
              <a:t>represent a </a:t>
            </a:r>
            <a:r>
              <a:rPr lang="en-US" sz="1300" b="1" dirty="0">
                <a:solidFill>
                  <a:schemeClr val="tx2"/>
                </a:solidFill>
              </a:rPr>
              <a:t>NAMA</a:t>
            </a:r>
            <a:r>
              <a:rPr lang="en-US" sz="1300" b="1" dirty="0" smtClean="0">
                <a:solidFill>
                  <a:schemeClr val="tx2"/>
                </a:solidFill>
              </a:rPr>
              <a:t>.</a:t>
            </a:r>
            <a:r>
              <a:rPr lang="en-US" sz="1300" dirty="0" smtClean="0">
                <a:solidFill>
                  <a:schemeClr val="tx2"/>
                </a:solidFill>
              </a:rPr>
              <a:t>     </a:t>
            </a:r>
            <a:endParaRPr lang="en-US" sz="1300" dirty="0" smtClean="0"/>
          </a:p>
          <a:p>
            <a:pPr marL="0" lvl="1" indent="0">
              <a:lnSpc>
                <a:spcPct val="90000"/>
              </a:lnSpc>
              <a:spcAft>
                <a:spcPts val="600"/>
              </a:spcAft>
              <a:buNone/>
            </a:pPr>
            <a:r>
              <a:rPr lang="en-US" sz="1300" b="1" dirty="0" smtClean="0"/>
              <a:t>Early </a:t>
            </a:r>
            <a:r>
              <a:rPr lang="en-US" sz="1300" b="1" dirty="0"/>
              <a:t>Action </a:t>
            </a:r>
            <a:r>
              <a:rPr lang="en-US" sz="1300" b="1" dirty="0" err="1" smtClean="0"/>
              <a:t>Programme</a:t>
            </a:r>
            <a:r>
              <a:rPr lang="en-US" sz="1300" dirty="0" smtClean="0"/>
              <a:t> rewards the early-movers and effectively creates </a:t>
            </a:r>
            <a:r>
              <a:rPr lang="en-US" sz="1300" dirty="0"/>
              <a:t>an </a:t>
            </a:r>
            <a:r>
              <a:rPr lang="en-US" sz="1300" dirty="0" smtClean="0"/>
              <a:t>incentive bridge between </a:t>
            </a:r>
            <a:r>
              <a:rPr lang="en-US" sz="1300" dirty="0"/>
              <a:t>today and a future </a:t>
            </a:r>
            <a:r>
              <a:rPr lang="en-US" sz="1300" dirty="0" smtClean="0"/>
              <a:t>agreement. </a:t>
            </a:r>
            <a:r>
              <a:rPr lang="en-US" sz="1200" dirty="0"/>
              <a:t> </a:t>
            </a:r>
            <a:endParaRPr lang="en-US" sz="1200" dirty="0" smtClean="0"/>
          </a:p>
          <a:p>
            <a:pPr marL="0" lvl="1" indent="0">
              <a:lnSpc>
                <a:spcPct val="90000"/>
              </a:lnSpc>
              <a:spcAft>
                <a:spcPts val="0"/>
              </a:spcAft>
              <a:buNone/>
            </a:pPr>
            <a:r>
              <a:rPr lang="en-US" sz="1200" dirty="0" smtClean="0">
                <a:solidFill>
                  <a:schemeClr val="tx2"/>
                </a:solidFill>
              </a:rPr>
              <a:t>                             Regulatory                                </a:t>
            </a:r>
            <a:r>
              <a:rPr lang="en-US" sz="1200" dirty="0" err="1" smtClean="0">
                <a:solidFill>
                  <a:schemeClr val="tx2"/>
                </a:solidFill>
              </a:rPr>
              <a:t>Regulatory</a:t>
            </a:r>
            <a:r>
              <a:rPr lang="en-US" sz="1200" dirty="0" smtClean="0">
                <a:solidFill>
                  <a:schemeClr val="tx2"/>
                </a:solidFill>
              </a:rPr>
              <a:t>                   </a:t>
            </a:r>
          </a:p>
          <a:p>
            <a:pPr marL="0" lvl="1" indent="0">
              <a:spcAft>
                <a:spcPts val="1800"/>
              </a:spcAft>
              <a:buNone/>
            </a:pPr>
            <a:r>
              <a:rPr lang="en-US" sz="1200" dirty="0" smtClean="0">
                <a:solidFill>
                  <a:schemeClr val="tx2"/>
                </a:solidFill>
              </a:rPr>
              <a:t>                            Instrument 1                          Instrument 2 (PoA-style)</a:t>
            </a:r>
            <a:endParaRPr lang="en-US" sz="1200" dirty="0">
              <a:solidFill>
                <a:schemeClr val="tx2"/>
              </a:solidFill>
            </a:endParaRPr>
          </a:p>
        </p:txBody>
      </p:sp>
      <p:graphicFrame>
        <p:nvGraphicFramePr>
          <p:cNvPr id="6" name="Diagram 5"/>
          <p:cNvGraphicFramePr/>
          <p:nvPr>
            <p:extLst>
              <p:ext uri="{D42A27DB-BD31-4B8C-83A1-F6EECF244321}">
                <p14:modId xmlns:p14="http://schemas.microsoft.com/office/powerpoint/2010/main" val="264756820"/>
              </p:ext>
            </p:extLst>
          </p:nvPr>
        </p:nvGraphicFramePr>
        <p:xfrm>
          <a:off x="1168985" y="3502872"/>
          <a:ext cx="5537983" cy="1217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0" y="4715218"/>
            <a:ext cx="9144000" cy="600164"/>
          </a:xfrm>
          <a:prstGeom prst="rect">
            <a:avLst/>
          </a:prstGeom>
          <a:noFill/>
        </p:spPr>
        <p:txBody>
          <a:bodyPr wrap="square" rtlCol="0">
            <a:spAutoFit/>
          </a:bodyPr>
          <a:lstStyle/>
          <a:p>
            <a:pPr>
              <a:defRPr/>
            </a:pPr>
            <a:r>
              <a:rPr lang="en-US" sz="1100" i="1" smtClean="0"/>
              <a:t>*South </a:t>
            </a:r>
            <a:r>
              <a:rPr lang="en-US" sz="1100" i="1" dirty="0" smtClean="0"/>
              <a:t>Pole (2011): </a:t>
            </a:r>
            <a:r>
              <a:rPr lang="en-US" sz="1100" dirty="0" smtClean="0"/>
              <a:t>“</a:t>
            </a:r>
            <a:r>
              <a:rPr lang="en-US" sz="1100" i="1" dirty="0" smtClean="0"/>
              <a:t>How </a:t>
            </a:r>
            <a:r>
              <a:rPr lang="en-US" sz="1100" i="1" dirty="0"/>
              <a:t>to develop a NAMA by scaling-up ongoing programmatic CDM activities</a:t>
            </a:r>
            <a:r>
              <a:rPr lang="en-US" sz="1100" i="1" dirty="0" smtClean="0"/>
              <a:t>”;</a:t>
            </a:r>
          </a:p>
          <a:p>
            <a:pPr>
              <a:defRPr/>
            </a:pPr>
            <a:r>
              <a:rPr lang="en-US" sz="1100" i="1" dirty="0" smtClean="0">
                <a:hlinkClick r:id="rId8"/>
              </a:rPr>
              <a:t>http://www.jiko-bmu.de/files/basisinformationen/application/pdf/south_pole_study_poa_to_nama_june_2011.pdf</a:t>
            </a:r>
            <a:endParaRPr lang="en-US" sz="1100" i="1" dirty="0" smtClean="0"/>
          </a:p>
          <a:p>
            <a:endParaRPr lang="de-DE" sz="1100" dirty="0"/>
          </a:p>
        </p:txBody>
      </p:sp>
    </p:spTree>
    <p:extLst>
      <p:ext uri="{BB962C8B-B14F-4D97-AF65-F5344CB8AC3E}">
        <p14:creationId xmlns:p14="http://schemas.microsoft.com/office/powerpoint/2010/main" val="1625816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Case-study 1: Indonesia – Cement Industry</a:t>
            </a:r>
            <a:endParaRPr lang="en-US" dirty="0"/>
          </a:p>
        </p:txBody>
      </p:sp>
      <p:sp>
        <p:nvSpPr>
          <p:cNvPr id="3" name="Text Placeholder 2"/>
          <p:cNvSpPr>
            <a:spLocks noGrp="1"/>
          </p:cNvSpPr>
          <p:nvPr>
            <p:ph type="body" sz="quarter" idx="11"/>
          </p:nvPr>
        </p:nvSpPr>
        <p:spPr>
          <a:xfrm>
            <a:off x="198438" y="789858"/>
            <a:ext cx="8659235" cy="3118290"/>
          </a:xfrm>
        </p:spPr>
        <p:txBody>
          <a:bodyPr/>
          <a:lstStyle/>
          <a:p>
            <a:pPr marL="228600" lvl="2" indent="-228600">
              <a:lnSpc>
                <a:spcPct val="90000"/>
              </a:lnSpc>
              <a:spcAft>
                <a:spcPts val="600"/>
              </a:spcAft>
              <a:buSzPct val="120000"/>
              <a:buFontTx/>
              <a:buChar char="•"/>
            </a:pPr>
            <a:r>
              <a:rPr lang="en-US" sz="1300" b="1" dirty="0" smtClean="0">
                <a:solidFill>
                  <a:schemeClr val="tx2"/>
                </a:solidFill>
              </a:rPr>
              <a:t>Regulatory Context: </a:t>
            </a:r>
            <a:r>
              <a:rPr lang="en-US" sz="1300" dirty="0" smtClean="0"/>
              <a:t>Current regulation</a:t>
            </a:r>
            <a:r>
              <a:rPr lang="en-US" sz="1300" dirty="0"/>
              <a:t> </a:t>
            </a:r>
            <a:r>
              <a:rPr lang="en-US" sz="1300" dirty="0" smtClean="0"/>
              <a:t>covers </a:t>
            </a:r>
            <a:r>
              <a:rPr lang="en-US" sz="1300" dirty="0"/>
              <a:t>9 largest cement </a:t>
            </a:r>
            <a:r>
              <a:rPr lang="en-US" sz="1300" dirty="0" smtClean="0"/>
              <a:t>producers in Indonesia, seeks to </a:t>
            </a:r>
            <a:r>
              <a:rPr lang="en-GB" sz="1300" dirty="0" smtClean="0"/>
              <a:t>reduce GHG emissions by </a:t>
            </a:r>
            <a:r>
              <a:rPr lang="en-GB" sz="1300" dirty="0"/>
              <a:t>2% p.a. by 2015 </a:t>
            </a:r>
            <a:r>
              <a:rPr lang="en-GB" sz="1300" dirty="0" smtClean="0"/>
              <a:t>/ additional </a:t>
            </a:r>
            <a:r>
              <a:rPr lang="en-GB" sz="1300" dirty="0"/>
              <a:t>3% p.a. by </a:t>
            </a:r>
            <a:r>
              <a:rPr lang="en-GB" sz="1300" dirty="0" smtClean="0"/>
              <a:t>2020. The companies may use carbon </a:t>
            </a:r>
            <a:r>
              <a:rPr lang="en-GB" sz="1300" dirty="0"/>
              <a:t>credits </a:t>
            </a:r>
            <a:r>
              <a:rPr lang="en-GB" sz="1300" dirty="0" smtClean="0"/>
              <a:t>originated in this and downstream sectors </a:t>
            </a:r>
            <a:r>
              <a:rPr lang="en-GB" sz="1300" dirty="0"/>
              <a:t>of the economy to </a:t>
            </a:r>
            <a:r>
              <a:rPr lang="en-GB" sz="1300" dirty="0" smtClean="0"/>
              <a:t>meet </a:t>
            </a:r>
            <a:r>
              <a:rPr lang="en-GB" sz="1300" dirty="0"/>
              <a:t>the </a:t>
            </a:r>
            <a:r>
              <a:rPr lang="en-GB" sz="1300" dirty="0" smtClean="0"/>
              <a:t>target</a:t>
            </a:r>
            <a:r>
              <a:rPr lang="en-US" sz="1300" dirty="0" smtClean="0"/>
              <a:t>.</a:t>
            </a:r>
            <a:r>
              <a:rPr lang="en-GB" sz="1300" dirty="0" smtClean="0"/>
              <a:t> </a:t>
            </a:r>
          </a:p>
          <a:p>
            <a:pPr>
              <a:lnSpc>
                <a:spcPct val="90000"/>
              </a:lnSpc>
              <a:spcAft>
                <a:spcPts val="300"/>
              </a:spcAft>
            </a:pPr>
            <a:r>
              <a:rPr lang="en-US" sz="1300" b="1" dirty="0" smtClean="0">
                <a:solidFill>
                  <a:schemeClr val="tx2"/>
                </a:solidFill>
              </a:rPr>
              <a:t>Proposed Implementation Arrangement:</a:t>
            </a:r>
          </a:p>
          <a:p>
            <a:pPr marL="501650" lvl="2" indent="-285750">
              <a:lnSpc>
                <a:spcPct val="90000"/>
              </a:lnSpc>
              <a:spcAft>
                <a:spcPts val="600"/>
              </a:spcAft>
            </a:pPr>
            <a:r>
              <a:rPr lang="en-US" sz="1300" b="1" dirty="0" smtClean="0"/>
              <a:t>Development of a </a:t>
            </a:r>
            <a:r>
              <a:rPr lang="en-GB" sz="1300" b="1" dirty="0" smtClean="0"/>
              <a:t>domestic offset procurement programme from the cement producers </a:t>
            </a:r>
            <a:r>
              <a:rPr lang="en-GB" sz="1300" dirty="0" smtClean="0"/>
              <a:t>if they go below their historic carbon intensity </a:t>
            </a:r>
            <a:r>
              <a:rPr lang="en-GB" sz="1300" dirty="0"/>
              <a:t>dynamic benchmarks. The programme is </a:t>
            </a:r>
            <a:r>
              <a:rPr lang="en-US" sz="1300" dirty="0"/>
              <a:t>organized within a </a:t>
            </a:r>
            <a:r>
              <a:rPr lang="en-US" sz="1300" dirty="0" smtClean="0"/>
              <a:t>PoA-style </a:t>
            </a:r>
            <a:r>
              <a:rPr lang="en-US" sz="1300" dirty="0"/>
              <a:t>framework and governed by a domestic framework of rules modeled on the CDM. </a:t>
            </a:r>
            <a:r>
              <a:rPr lang="en-US" sz="1300" dirty="0" smtClean="0"/>
              <a:t>Preceded by “readiness” work like MRV setup.</a:t>
            </a:r>
          </a:p>
          <a:p>
            <a:pPr marL="501650" lvl="2" indent="-285750">
              <a:lnSpc>
                <a:spcPct val="90000"/>
              </a:lnSpc>
              <a:spcBef>
                <a:spcPts val="0"/>
              </a:spcBef>
              <a:spcAft>
                <a:spcPts val="600"/>
              </a:spcAft>
            </a:pPr>
            <a:r>
              <a:rPr lang="en-US" sz="1300" b="1" dirty="0" smtClean="0"/>
              <a:t>Introduction of a moderate tax </a:t>
            </a:r>
            <a:r>
              <a:rPr lang="en-US" sz="1300" b="1" dirty="0"/>
              <a:t>on all coal exports </a:t>
            </a:r>
            <a:r>
              <a:rPr lang="en-US" sz="1300" dirty="0"/>
              <a:t>to extend the availability of coal for domestic </a:t>
            </a:r>
            <a:r>
              <a:rPr lang="en-US" sz="1300" dirty="0" smtClean="0"/>
              <a:t>consumption, to </a:t>
            </a:r>
            <a:r>
              <a:rPr lang="en-US" sz="1300" dirty="0"/>
              <a:t>increase competitiveness of the national </a:t>
            </a:r>
            <a:r>
              <a:rPr lang="en-US" sz="1300" dirty="0" smtClean="0"/>
              <a:t>industry, and to </a:t>
            </a:r>
            <a:r>
              <a:rPr lang="en-GB" sz="1300" dirty="0" smtClean="0"/>
              <a:t>finance the procurement of carbon credits from over-complying cement factories (and possibly from downstream sectors such as housing).</a:t>
            </a:r>
            <a:endParaRPr lang="en-US" sz="1300" dirty="0"/>
          </a:p>
          <a:p>
            <a:pPr>
              <a:lnSpc>
                <a:spcPct val="90000"/>
              </a:lnSpc>
              <a:spcAft>
                <a:spcPts val="400"/>
              </a:spcAft>
            </a:pPr>
            <a:r>
              <a:rPr lang="en-US" sz="1300" b="1" dirty="0" smtClean="0">
                <a:solidFill>
                  <a:schemeClr val="tx2"/>
                </a:solidFill>
              </a:rPr>
              <a:t>Flow </a:t>
            </a:r>
            <a:r>
              <a:rPr lang="en-US" sz="1300" b="1" dirty="0">
                <a:solidFill>
                  <a:schemeClr val="tx2"/>
                </a:solidFill>
              </a:rPr>
              <a:t>of </a:t>
            </a:r>
            <a:r>
              <a:rPr lang="en-US" sz="1300" b="1" dirty="0" smtClean="0">
                <a:solidFill>
                  <a:schemeClr val="tx2"/>
                </a:solidFill>
              </a:rPr>
              <a:t>Finance: </a:t>
            </a:r>
            <a:r>
              <a:rPr lang="en-US" sz="1300" dirty="0" smtClean="0"/>
              <a:t>ER purchase funded out of a) revenues from coal export tax, b) domestically and internationally supported funds for NAMA, </a:t>
            </a:r>
            <a:r>
              <a:rPr lang="en-US" sz="1300" dirty="0"/>
              <a:t>c) </a:t>
            </a:r>
            <a:r>
              <a:rPr lang="en-US" sz="1300" dirty="0" smtClean="0"/>
              <a:t>from </a:t>
            </a:r>
            <a:r>
              <a:rPr lang="en-US" sz="1300" dirty="0"/>
              <a:t>other </a:t>
            </a:r>
            <a:r>
              <a:rPr lang="en-US" sz="1300" dirty="0" smtClean="0"/>
              <a:t>domestic policy schemes, and d) </a:t>
            </a:r>
            <a:r>
              <a:rPr lang="en-US" sz="1300" dirty="0"/>
              <a:t>international carbon </a:t>
            </a:r>
            <a:r>
              <a:rPr lang="en-US" sz="1300" dirty="0" smtClean="0"/>
              <a:t>markets (in this case ERs would have to be cancelled by buyer, not NAMA host).</a:t>
            </a:r>
            <a:endParaRPr lang="en-US" sz="1300" dirty="0"/>
          </a:p>
          <a:p>
            <a:pPr marL="0" indent="0">
              <a:buNone/>
            </a:pPr>
            <a:endParaRPr lang="en-US" dirty="0"/>
          </a:p>
        </p:txBody>
      </p:sp>
      <p:graphicFrame>
        <p:nvGraphicFramePr>
          <p:cNvPr id="5" name="Diagram 4"/>
          <p:cNvGraphicFramePr/>
          <p:nvPr>
            <p:extLst>
              <p:ext uri="{D42A27DB-BD31-4B8C-83A1-F6EECF244321}">
                <p14:modId xmlns:p14="http://schemas.microsoft.com/office/powerpoint/2010/main" val="3797628548"/>
              </p:ext>
            </p:extLst>
          </p:nvPr>
        </p:nvGraphicFramePr>
        <p:xfrm>
          <a:off x="1383323" y="3651250"/>
          <a:ext cx="6300177" cy="1448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8596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Case-study 2: Switzerland – </a:t>
            </a:r>
            <a:r>
              <a:rPr lang="en-US" dirty="0" err="1" smtClean="0"/>
              <a:t>KLiK</a:t>
            </a:r>
            <a:r>
              <a:rPr lang="en-US" dirty="0" smtClean="0"/>
              <a:t> Foundation </a:t>
            </a:r>
            <a:endParaRPr lang="en-US" dirty="0"/>
          </a:p>
        </p:txBody>
      </p:sp>
      <p:sp>
        <p:nvSpPr>
          <p:cNvPr id="3" name="Text Placeholder 2"/>
          <p:cNvSpPr>
            <a:spLocks noGrp="1"/>
          </p:cNvSpPr>
          <p:nvPr>
            <p:ph type="body" sz="quarter" idx="11"/>
          </p:nvPr>
        </p:nvSpPr>
        <p:spPr>
          <a:xfrm>
            <a:off x="198438" y="800268"/>
            <a:ext cx="8659235" cy="2308324"/>
          </a:xfrm>
        </p:spPr>
        <p:txBody>
          <a:bodyPr/>
          <a:lstStyle/>
          <a:p>
            <a:pPr>
              <a:spcAft>
                <a:spcPts val="600"/>
              </a:spcAft>
            </a:pPr>
            <a:r>
              <a:rPr lang="en-US" sz="1300" b="1" dirty="0" smtClean="0">
                <a:solidFill>
                  <a:schemeClr val="tx2"/>
                </a:solidFill>
              </a:rPr>
              <a:t>Regulatory Context: </a:t>
            </a:r>
            <a:r>
              <a:rPr lang="en-US" sz="1300" dirty="0" smtClean="0"/>
              <a:t>Swiss </a:t>
            </a:r>
            <a:r>
              <a:rPr lang="en-US" sz="1300" dirty="0"/>
              <a:t>CO₂ Law requires producers of </a:t>
            </a:r>
            <a:r>
              <a:rPr lang="en-US" sz="1300" dirty="0" smtClean="0"/>
              <a:t>motor fuels to </a:t>
            </a:r>
            <a:r>
              <a:rPr lang="en-US" sz="1300" dirty="0"/>
              <a:t>offset on average 5% of CO₂ emissions </a:t>
            </a:r>
            <a:r>
              <a:rPr lang="en-US" sz="1300" dirty="0" smtClean="0"/>
              <a:t>(2013-20). To meet this target they fund GHG reductions </a:t>
            </a:r>
            <a:r>
              <a:rPr lang="en-US" sz="1300" dirty="0"/>
              <a:t>stemming from </a:t>
            </a:r>
            <a:r>
              <a:rPr lang="en-US" sz="1300" dirty="0" smtClean="0"/>
              <a:t>eligible carbon projects </a:t>
            </a:r>
            <a:r>
              <a:rPr lang="en-US" sz="1300" dirty="0"/>
              <a:t>in </a:t>
            </a:r>
            <a:r>
              <a:rPr lang="en-US" sz="1300" dirty="0" smtClean="0"/>
              <a:t>Switzerland.</a:t>
            </a:r>
            <a:endParaRPr lang="en-US" sz="1300" dirty="0"/>
          </a:p>
          <a:p>
            <a:pPr>
              <a:spcAft>
                <a:spcPts val="600"/>
              </a:spcAft>
            </a:pPr>
            <a:r>
              <a:rPr lang="en-US" sz="1300" b="1" dirty="0" smtClean="0">
                <a:solidFill>
                  <a:schemeClr val="tx2"/>
                </a:solidFill>
              </a:rPr>
              <a:t>Implementation </a:t>
            </a:r>
            <a:r>
              <a:rPr lang="en-US" sz="1300" b="1" dirty="0">
                <a:solidFill>
                  <a:schemeClr val="tx2"/>
                </a:solidFill>
              </a:rPr>
              <a:t>Arrangement</a:t>
            </a:r>
            <a:r>
              <a:rPr lang="en-US" sz="1300" b="1" dirty="0" smtClean="0">
                <a:solidFill>
                  <a:schemeClr val="tx2"/>
                </a:solidFill>
              </a:rPr>
              <a:t>:</a:t>
            </a:r>
            <a:endParaRPr lang="en-US" sz="1300" dirty="0" smtClean="0"/>
          </a:p>
          <a:p>
            <a:pPr marL="501650" lvl="2" indent="-285750">
              <a:spcAft>
                <a:spcPts val="600"/>
              </a:spcAft>
            </a:pPr>
            <a:r>
              <a:rPr lang="en-US" sz="1300" b="1" dirty="0"/>
              <a:t>Development of a domestic carbon credit procurement scheme </a:t>
            </a:r>
            <a:r>
              <a:rPr lang="en-US" sz="1300" dirty="0"/>
              <a:t>organized within a </a:t>
            </a:r>
            <a:r>
              <a:rPr lang="en-US" sz="1300" dirty="0" smtClean="0"/>
              <a:t>domestic PoA-style framework.</a:t>
            </a:r>
          </a:p>
          <a:p>
            <a:pPr marL="501650" lvl="2" indent="-285750">
              <a:spcAft>
                <a:spcPts val="600"/>
              </a:spcAft>
            </a:pPr>
            <a:r>
              <a:rPr lang="en-US" sz="1300" b="1" dirty="0" smtClean="0"/>
              <a:t>Establishment of the Foundation </a:t>
            </a:r>
            <a:r>
              <a:rPr lang="en-US" sz="1300" b="1" dirty="0"/>
              <a:t>for Climate </a:t>
            </a:r>
            <a:r>
              <a:rPr lang="en-US" sz="1300" b="1" dirty="0" smtClean="0"/>
              <a:t>Protection and </a:t>
            </a:r>
            <a:r>
              <a:rPr lang="en-US" sz="1300" b="1" dirty="0"/>
              <a:t>Carbon Offset </a:t>
            </a:r>
            <a:r>
              <a:rPr lang="en-US" sz="1300" b="1" dirty="0" smtClean="0"/>
              <a:t>(</a:t>
            </a:r>
            <a:r>
              <a:rPr lang="en-US" sz="1300" b="1" dirty="0" err="1" smtClean="0"/>
              <a:t>KLiK</a:t>
            </a:r>
            <a:r>
              <a:rPr lang="en-US" sz="1300" b="1" dirty="0" smtClean="0"/>
              <a:t>)</a:t>
            </a:r>
            <a:r>
              <a:rPr lang="en-US" sz="1300" dirty="0" smtClean="0"/>
              <a:t> </a:t>
            </a:r>
            <a:r>
              <a:rPr lang="en-US" sz="1300" dirty="0"/>
              <a:t>funded by a small fee </a:t>
            </a:r>
            <a:r>
              <a:rPr lang="en-US" sz="1300" dirty="0" smtClean="0"/>
              <a:t>from 39 mineral oil companies </a:t>
            </a:r>
            <a:r>
              <a:rPr lang="en-US" sz="1300" dirty="0"/>
              <a:t>to facilitate climate mitigation projects in Switzerland. </a:t>
            </a:r>
            <a:r>
              <a:rPr lang="en-US" sz="1300" dirty="0" err="1" smtClean="0"/>
              <a:t>KliK</a:t>
            </a:r>
            <a:r>
              <a:rPr lang="en-US" sz="1300" dirty="0" smtClean="0"/>
              <a:t> is tasked to </a:t>
            </a:r>
            <a:r>
              <a:rPr lang="en-US" sz="1300" dirty="0"/>
              <a:t>act as a carbon offset </a:t>
            </a:r>
            <a:r>
              <a:rPr lang="en-US" sz="1300" dirty="0" smtClean="0"/>
              <a:t>accumulator and </a:t>
            </a:r>
            <a:r>
              <a:rPr lang="en-US" sz="1300" dirty="0"/>
              <a:t>fulfil their carbon offset </a:t>
            </a:r>
            <a:r>
              <a:rPr lang="en-US" sz="1300" dirty="0" smtClean="0"/>
              <a:t>obligations under the </a:t>
            </a:r>
            <a:r>
              <a:rPr lang="en-US" sz="1300" dirty="0"/>
              <a:t>Swiss CO₂ Law</a:t>
            </a:r>
            <a:r>
              <a:rPr lang="en-US" sz="1300" dirty="0" smtClean="0"/>
              <a:t>.</a:t>
            </a:r>
            <a:endParaRPr lang="en-US" sz="1300" dirty="0"/>
          </a:p>
          <a:p>
            <a:pPr>
              <a:spcAft>
                <a:spcPts val="600"/>
              </a:spcAft>
            </a:pPr>
            <a:r>
              <a:rPr lang="en-US" sz="1300" b="1" dirty="0" smtClean="0">
                <a:solidFill>
                  <a:schemeClr val="tx2"/>
                </a:solidFill>
              </a:rPr>
              <a:t>Flow of Finance: </a:t>
            </a:r>
            <a:r>
              <a:rPr lang="en-US" sz="1300" dirty="0" err="1" smtClean="0"/>
              <a:t>KLiK</a:t>
            </a:r>
            <a:r>
              <a:rPr lang="en-US" sz="1300" dirty="0" smtClean="0"/>
              <a:t> buys carbon units generated domestically from mitigation projects in the fields Transportation</a:t>
            </a:r>
            <a:r>
              <a:rPr lang="en-US" sz="1300" dirty="0"/>
              <a:t>, Businesses, Buildings and Agriculture.   </a:t>
            </a:r>
          </a:p>
        </p:txBody>
      </p:sp>
      <p:graphicFrame>
        <p:nvGraphicFramePr>
          <p:cNvPr id="5" name="Diagram 4"/>
          <p:cNvGraphicFramePr/>
          <p:nvPr>
            <p:extLst>
              <p:ext uri="{D42A27DB-BD31-4B8C-83A1-F6EECF244321}">
                <p14:modId xmlns:p14="http://schemas.microsoft.com/office/powerpoint/2010/main" val="2771375452"/>
              </p:ext>
            </p:extLst>
          </p:nvPr>
        </p:nvGraphicFramePr>
        <p:xfrm>
          <a:off x="1383322" y="3540125"/>
          <a:ext cx="6681178" cy="1566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8101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Case-study 3: Colombia – Urban Transport </a:t>
            </a:r>
            <a:endParaRPr lang="en-US" dirty="0"/>
          </a:p>
        </p:txBody>
      </p:sp>
      <p:sp>
        <p:nvSpPr>
          <p:cNvPr id="3" name="Text Placeholder 2"/>
          <p:cNvSpPr>
            <a:spLocks noGrp="1"/>
          </p:cNvSpPr>
          <p:nvPr>
            <p:ph type="body" sz="quarter" idx="11"/>
          </p:nvPr>
        </p:nvSpPr>
        <p:spPr>
          <a:xfrm>
            <a:off x="104654" y="779168"/>
            <a:ext cx="8945562" cy="1631216"/>
          </a:xfrm>
        </p:spPr>
        <p:txBody>
          <a:bodyPr/>
          <a:lstStyle/>
          <a:p>
            <a:pPr marL="0" lvl="2" indent="0">
              <a:spcAft>
                <a:spcPts val="600"/>
              </a:spcAft>
              <a:buSzPct val="120000"/>
              <a:buNone/>
            </a:pPr>
            <a:r>
              <a:rPr lang="en-US" sz="1300" b="1" dirty="0" smtClean="0">
                <a:solidFill>
                  <a:schemeClr val="tx2"/>
                </a:solidFill>
              </a:rPr>
              <a:t>Regulatory Context</a:t>
            </a:r>
          </a:p>
          <a:p>
            <a:pPr marL="285750" lvl="2" indent="-285750">
              <a:spcAft>
                <a:spcPts val="600"/>
              </a:spcAft>
              <a:buSzPct val="120000"/>
            </a:pPr>
            <a:r>
              <a:rPr lang="en-US" sz="1300" b="1" i="1" dirty="0" smtClean="0"/>
              <a:t>Colombia PMR </a:t>
            </a:r>
            <a:r>
              <a:rPr lang="en-US" sz="1300" dirty="0" smtClean="0"/>
              <a:t>program aims at developing market-based instruments for the transport sector.</a:t>
            </a:r>
          </a:p>
          <a:p>
            <a:pPr marL="285750" lvl="2" indent="-285750">
              <a:spcAft>
                <a:spcPts val="600"/>
              </a:spcAft>
              <a:buSzPct val="120000"/>
            </a:pPr>
            <a:r>
              <a:rPr lang="en-US" sz="1300" dirty="0" smtClean="0"/>
              <a:t>Proposed combination of 3 NAMAs (public urban transport, non-motorized transit, and NAMA for performance standards in vehicles) will result in a domestic </a:t>
            </a:r>
            <a:r>
              <a:rPr lang="en-US" sz="1300" dirty="0"/>
              <a:t>offset scheme (open only to transport emission </a:t>
            </a:r>
            <a:r>
              <a:rPr lang="en-US" sz="1300" dirty="0" smtClean="0"/>
              <a:t>reductions, and </a:t>
            </a:r>
            <a:r>
              <a:rPr lang="en-US" sz="1300" dirty="0"/>
              <a:t>funded </a:t>
            </a:r>
            <a:r>
              <a:rPr lang="en-US" sz="1300" dirty="0" smtClean="0"/>
              <a:t>domestically by a relocation of part of the existing low </a:t>
            </a:r>
            <a:r>
              <a:rPr lang="en-US" sz="1300" dirty="0"/>
              <a:t>carbon tax on liquid </a:t>
            </a:r>
            <a:r>
              <a:rPr lang="en-US" sz="1300" dirty="0" smtClean="0"/>
              <a:t>fuels).</a:t>
            </a:r>
          </a:p>
          <a:p>
            <a:pPr marL="285750" lvl="2" indent="-285750">
              <a:spcAft>
                <a:spcPts val="600"/>
              </a:spcAft>
              <a:buSzPct val="120000"/>
            </a:pPr>
            <a:r>
              <a:rPr lang="en-US" sz="1300" dirty="0" smtClean="0"/>
              <a:t>The NAMAs will accept certain carbon credits from existing transport PoA-style and CDM projects. Domestically-funded and internationally supported purchases of credits will be counting towards the future Colombian NAMA target.</a:t>
            </a:r>
            <a:endParaRPr lang="en-US" sz="1300" dirty="0" smtClean="0">
              <a:solidFill>
                <a:schemeClr val="tx2"/>
              </a:solidFill>
            </a:endParaRPr>
          </a:p>
        </p:txBody>
      </p:sp>
      <p:graphicFrame>
        <p:nvGraphicFramePr>
          <p:cNvPr id="5" name="Diagram 4"/>
          <p:cNvGraphicFramePr/>
          <p:nvPr>
            <p:extLst>
              <p:ext uri="{D42A27DB-BD31-4B8C-83A1-F6EECF244321}">
                <p14:modId xmlns:p14="http://schemas.microsoft.com/office/powerpoint/2010/main" val="3765973604"/>
              </p:ext>
            </p:extLst>
          </p:nvPr>
        </p:nvGraphicFramePr>
        <p:xfrm>
          <a:off x="1778481" y="3954641"/>
          <a:ext cx="4947993" cy="11488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Grafik 20" descr="Grütter Consulting"/>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6759086" y="152033"/>
            <a:ext cx="1276350" cy="485775"/>
          </a:xfrm>
          <a:prstGeom prst="rect">
            <a:avLst/>
          </a:prstGeom>
          <a:noFill/>
          <a:ln>
            <a:noFill/>
          </a:ln>
        </p:spPr>
      </p:pic>
      <p:sp>
        <p:nvSpPr>
          <p:cNvPr id="7" name="TextBox 6"/>
          <p:cNvSpPr txBox="1"/>
          <p:nvPr/>
        </p:nvSpPr>
        <p:spPr>
          <a:xfrm>
            <a:off x="240876" y="2669523"/>
            <a:ext cx="8499363" cy="1692771"/>
          </a:xfrm>
          <a:prstGeom prst="rect">
            <a:avLst/>
          </a:prstGeom>
          <a:noFill/>
        </p:spPr>
        <p:txBody>
          <a:bodyPr wrap="square" rtlCol="0">
            <a:spAutoFit/>
          </a:bodyPr>
          <a:lstStyle/>
          <a:p>
            <a:pPr marL="234950" indent="-234950">
              <a:spcAft>
                <a:spcPts val="600"/>
              </a:spcAft>
              <a:buFont typeface="Arial" panose="020B0604020202020204" pitchFamily="34" charset="0"/>
              <a:buChar char="•"/>
            </a:pPr>
            <a:r>
              <a:rPr lang="en-US" sz="1300" b="1" dirty="0">
                <a:solidFill>
                  <a:schemeClr val="tx2"/>
                </a:solidFill>
              </a:rPr>
              <a:t>Proposed Implementation Arrangement: </a:t>
            </a:r>
          </a:p>
          <a:p>
            <a:pPr marL="628650" lvl="1" indent="-171450">
              <a:spcAft>
                <a:spcPts val="600"/>
              </a:spcAft>
              <a:buFont typeface="Courier New" panose="02070309020205020404" pitchFamily="49" charset="0"/>
              <a:buChar char="o"/>
            </a:pPr>
            <a:r>
              <a:rPr lang="en-US" sz="1200" b="1" dirty="0" smtClean="0"/>
              <a:t>Development </a:t>
            </a:r>
            <a:r>
              <a:rPr lang="en-US" sz="1200" b="1" dirty="0"/>
              <a:t>of the </a:t>
            </a:r>
            <a:r>
              <a:rPr lang="en-GB" sz="1200" b="1" dirty="0"/>
              <a:t>domestic offset scheme </a:t>
            </a:r>
            <a:r>
              <a:rPr lang="en-GB" sz="1200" dirty="0"/>
              <a:t>based on the existing Swiss domestic offset scheme for </a:t>
            </a:r>
            <a:r>
              <a:rPr lang="en-GB" sz="1200" dirty="0" smtClean="0"/>
              <a:t>transport.</a:t>
            </a:r>
          </a:p>
          <a:p>
            <a:pPr marL="628650" lvl="1" indent="-171450">
              <a:spcAft>
                <a:spcPts val="600"/>
              </a:spcAft>
              <a:buFont typeface="Courier New" panose="02070309020205020404" pitchFamily="49" charset="0"/>
              <a:buChar char="o"/>
            </a:pPr>
            <a:r>
              <a:rPr lang="en-US" sz="1200" b="1" dirty="0" smtClean="0"/>
              <a:t>Design </a:t>
            </a:r>
            <a:r>
              <a:rPr lang="en-US" sz="1200" b="1" dirty="0"/>
              <a:t>of the NAMAs and relocation of the moderate tax on liquid fossil fuel </a:t>
            </a:r>
            <a:r>
              <a:rPr lang="en-US" sz="1200" dirty="0"/>
              <a:t>to spur domestic demand</a:t>
            </a:r>
            <a:r>
              <a:rPr lang="en-GB" sz="1300" dirty="0"/>
              <a:t>. </a:t>
            </a:r>
            <a:endParaRPr lang="en-US" sz="1300" dirty="0"/>
          </a:p>
          <a:p>
            <a:pPr marL="228600" lvl="2" indent="-228600">
              <a:spcAft>
                <a:spcPts val="600"/>
              </a:spcAft>
              <a:buSzPct val="120000"/>
              <a:buFontTx/>
              <a:buChar char="•"/>
            </a:pPr>
            <a:r>
              <a:rPr lang="en-US" sz="1300" b="1" dirty="0">
                <a:solidFill>
                  <a:schemeClr val="tx2"/>
                </a:solidFill>
              </a:rPr>
              <a:t>Flow of Finance: </a:t>
            </a:r>
            <a:r>
              <a:rPr lang="en-US" sz="1300" dirty="0"/>
              <a:t>Demand </a:t>
            </a:r>
            <a:r>
              <a:rPr lang="en-US" sz="1300" dirty="0" smtClean="0"/>
              <a:t>from </a:t>
            </a:r>
            <a:r>
              <a:rPr lang="en-US" sz="1300" dirty="0"/>
              <a:t>a) domestic fund </a:t>
            </a:r>
            <a:r>
              <a:rPr lang="en-US" sz="1300" dirty="0" smtClean="0"/>
              <a:t>b</a:t>
            </a:r>
            <a:r>
              <a:rPr lang="en-US" sz="1300" dirty="0"/>
              <a:t>) international NAMA </a:t>
            </a:r>
            <a:r>
              <a:rPr lang="en-US" sz="1300" dirty="0" smtClean="0"/>
              <a:t>donors </a:t>
            </a:r>
            <a:r>
              <a:rPr lang="en-US" sz="1300" dirty="0"/>
              <a:t>(</a:t>
            </a:r>
            <a:r>
              <a:rPr lang="en-US" sz="1300" dirty="0" smtClean="0"/>
              <a:t>support) </a:t>
            </a:r>
            <a:r>
              <a:rPr lang="en-US" sz="1300" dirty="0"/>
              <a:t>c) carbon credit buyers </a:t>
            </a:r>
            <a:r>
              <a:rPr lang="en-US" sz="1300" dirty="0" smtClean="0"/>
              <a:t>(credited) and, again, CER sales still possible.</a:t>
            </a:r>
            <a:endParaRPr lang="en-US" sz="1300" b="1" dirty="0"/>
          </a:p>
          <a:p>
            <a:endParaRPr lang="es-ES" dirty="0"/>
          </a:p>
        </p:txBody>
      </p:sp>
    </p:spTree>
    <p:extLst>
      <p:ext uri="{BB962C8B-B14F-4D97-AF65-F5344CB8AC3E}">
        <p14:creationId xmlns:p14="http://schemas.microsoft.com/office/powerpoint/2010/main" val="12372352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3501" y="1406580"/>
            <a:ext cx="9085386" cy="3939541"/>
          </a:xfrm>
          <a:prstGeom prst="rect">
            <a:avLst/>
          </a:prstGeom>
          <a:noFill/>
        </p:spPr>
        <p:txBody>
          <a:bodyPr wrap="square" numCol="2" rtlCol="0">
            <a:spAutoFit/>
          </a:bodyPr>
          <a:lstStyle/>
          <a:p>
            <a:r>
              <a:rPr lang="en-US" sz="2800" dirty="0" smtClean="0">
                <a:solidFill>
                  <a:schemeClr val="tx2"/>
                </a:solidFill>
              </a:rPr>
              <a:t>Thank you!</a:t>
            </a:r>
          </a:p>
          <a:p>
            <a:r>
              <a:rPr lang="en-US" sz="2800" dirty="0" smtClean="0">
                <a:solidFill>
                  <a:schemeClr val="tx2"/>
                </a:solidFill>
              </a:rPr>
              <a:t>For more info: Booth 12</a:t>
            </a:r>
            <a:endParaRPr lang="en-US" sz="2800" dirty="0">
              <a:solidFill>
                <a:schemeClr val="tx2"/>
              </a:solidFill>
            </a:endParaRPr>
          </a:p>
          <a:p>
            <a:endParaRPr lang="en-US" sz="1800" b="1" dirty="0">
              <a:solidFill>
                <a:schemeClr val="tx2"/>
              </a:solidFill>
            </a:endParaRPr>
          </a:p>
          <a:p>
            <a:r>
              <a:rPr lang="en-US" sz="1800" b="1" dirty="0" smtClean="0">
                <a:solidFill>
                  <a:schemeClr val="tx2"/>
                </a:solidFill>
              </a:rPr>
              <a:t>Christian Dannecker</a:t>
            </a:r>
            <a:endParaRPr lang="en-US" sz="1600" b="1" dirty="0" smtClean="0">
              <a:solidFill>
                <a:schemeClr val="tx2"/>
              </a:solidFill>
            </a:endParaRPr>
          </a:p>
          <a:p>
            <a:r>
              <a:rPr lang="en-US" sz="1600" dirty="0" smtClean="0">
                <a:solidFill>
                  <a:schemeClr val="tx2"/>
                </a:solidFill>
              </a:rPr>
              <a:t>Director Forestry and Land Use</a:t>
            </a:r>
          </a:p>
          <a:p>
            <a:r>
              <a:rPr lang="en-US" sz="1600" dirty="0" smtClean="0">
                <a:solidFill>
                  <a:schemeClr val="tx2"/>
                </a:solidFill>
              </a:rPr>
              <a:t>South Pole Group</a:t>
            </a:r>
          </a:p>
          <a:p>
            <a:r>
              <a:rPr lang="en-US" sz="1600" dirty="0" smtClean="0">
                <a:solidFill>
                  <a:schemeClr val="tx2"/>
                </a:solidFill>
                <a:hlinkClick r:id="rId3"/>
              </a:rPr>
              <a:t>c.dannecker@southpolecarbon.com</a:t>
            </a:r>
            <a:endParaRPr lang="en-US" sz="1600" dirty="0" smtClean="0">
              <a:solidFill>
                <a:schemeClr val="tx2"/>
              </a:solidFill>
            </a:endParaRPr>
          </a:p>
          <a:p>
            <a:r>
              <a:rPr lang="en-US" sz="1600" dirty="0" smtClean="0">
                <a:solidFill>
                  <a:schemeClr val="tx2"/>
                </a:solidFill>
              </a:rPr>
              <a:t>311-7870924</a:t>
            </a:r>
          </a:p>
          <a:p>
            <a:endParaRPr lang="en-US" sz="1800" dirty="0" smtClean="0"/>
          </a:p>
          <a:p>
            <a:r>
              <a:rPr lang="en-US" sz="1800" b="1" dirty="0" smtClean="0">
                <a:solidFill>
                  <a:schemeClr val="tx2"/>
                </a:solidFill>
              </a:rPr>
              <a:t>Manuel Cocco</a:t>
            </a:r>
            <a:endParaRPr lang="en-US" sz="1600" dirty="0" smtClean="0">
              <a:solidFill>
                <a:schemeClr val="tx2"/>
              </a:solidFill>
            </a:endParaRPr>
          </a:p>
          <a:p>
            <a:r>
              <a:rPr lang="en-US" sz="1600" dirty="0">
                <a:solidFill>
                  <a:schemeClr val="tx2"/>
                </a:solidFill>
              </a:rPr>
              <a:t>Climate Policy (NAMA) Lead</a:t>
            </a:r>
          </a:p>
          <a:p>
            <a:r>
              <a:rPr lang="en-US" sz="1600" dirty="0">
                <a:solidFill>
                  <a:schemeClr val="tx2"/>
                </a:solidFill>
              </a:rPr>
              <a:t>South Pole Group</a:t>
            </a:r>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p:txBody>
      </p:sp>
    </p:spTree>
    <p:extLst>
      <p:ext uri="{BB962C8B-B14F-4D97-AF65-F5344CB8AC3E}">
        <p14:creationId xmlns:p14="http://schemas.microsoft.com/office/powerpoint/2010/main" val="258534539"/>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0&quot;/&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205"/>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otTvh8iONkm4liDAsZ3.A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8aUpXkAM0qJrBxGsa4_E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tTvh8iONkm4liDAsZ3.A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28aUpXkAM0qJrBxGsa4_E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XE_Q535htk.Tpc7M_jWNP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5_new template">
  <a:themeElements>
    <a:clrScheme name="">
      <a:dk1>
        <a:srgbClr val="000000"/>
      </a:dk1>
      <a:lt1>
        <a:srgbClr val="FFFFFF"/>
      </a:lt1>
      <a:dk2>
        <a:srgbClr val="446593"/>
      </a:dk2>
      <a:lt2>
        <a:srgbClr val="B4B4B4"/>
      </a:lt2>
      <a:accent1>
        <a:srgbClr val="FFFFFF"/>
      </a:accent1>
      <a:accent2>
        <a:srgbClr val="95C0D9"/>
      </a:accent2>
      <a:accent3>
        <a:srgbClr val="FFFFFF"/>
      </a:accent3>
      <a:accent4>
        <a:srgbClr val="000000"/>
      </a:accent4>
      <a:accent5>
        <a:srgbClr val="FFFFFF"/>
      </a:accent5>
      <a:accent6>
        <a:srgbClr val="87AEC4"/>
      </a:accent6>
      <a:hlink>
        <a:srgbClr val="496A9A"/>
      </a:hlink>
      <a:folHlink>
        <a:srgbClr val="FFAC00"/>
      </a:folHlink>
    </a:clrScheme>
    <a:fontScheme name="5_new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Leere Präsentation 13">
        <a:dk1>
          <a:srgbClr val="000000"/>
        </a:dk1>
        <a:lt1>
          <a:srgbClr val="FFFFFF"/>
        </a:lt1>
        <a:dk2>
          <a:srgbClr val="000000"/>
        </a:dk2>
        <a:lt2>
          <a:srgbClr val="B4B4B4"/>
        </a:lt2>
        <a:accent1>
          <a:srgbClr val="95C0D9"/>
        </a:accent1>
        <a:accent2>
          <a:srgbClr val="333399"/>
        </a:accent2>
        <a:accent3>
          <a:srgbClr val="FFFFFF"/>
        </a:accent3>
        <a:accent4>
          <a:srgbClr val="000000"/>
        </a:accent4>
        <a:accent5>
          <a:srgbClr val="C8DCE9"/>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1">
        <a:dk1>
          <a:srgbClr val="000000"/>
        </a:dk1>
        <a:lt1>
          <a:srgbClr val="FFFFFF"/>
        </a:lt1>
        <a:dk2>
          <a:srgbClr val="5C89BC"/>
        </a:dk2>
        <a:lt2>
          <a:srgbClr val="B4B4B4"/>
        </a:lt2>
        <a:accent1>
          <a:srgbClr val="FFFFFF"/>
        </a:accent1>
        <a:accent2>
          <a:srgbClr val="DDDDDD"/>
        </a:accent2>
        <a:accent3>
          <a:srgbClr val="FFFFFF"/>
        </a:accent3>
        <a:accent4>
          <a:srgbClr val="000000"/>
        </a:accent4>
        <a:accent5>
          <a:srgbClr val="FFFFFF"/>
        </a:accent5>
        <a:accent6>
          <a:srgbClr val="C8C8C8"/>
        </a:accent6>
        <a:hlink>
          <a:srgbClr val="95C0D9"/>
        </a:hlink>
        <a:folHlink>
          <a:srgbClr val="5C89BC"/>
        </a:folHlink>
      </a:clrScheme>
      <a:clrMap bg1="lt1" tx1="dk1" bg2="lt2" tx2="dk2" accent1="accent1" accent2="accent2" accent3="accent3" accent4="accent4" accent5="accent5" accent6="accent6" hlink="hlink" folHlink="folHlink"/>
    </a:extraClrScheme>
    <a:extraClrScheme>
      <a:clrScheme name="1_new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ew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ew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ew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ew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ew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ew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ew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ew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ew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ew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ew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new template 13">
        <a:dk1>
          <a:srgbClr val="000000"/>
        </a:dk1>
        <a:lt1>
          <a:srgbClr val="FFFFFF"/>
        </a:lt1>
        <a:dk2>
          <a:srgbClr val="000000"/>
        </a:dk2>
        <a:lt2>
          <a:srgbClr val="B4B4B4"/>
        </a:lt2>
        <a:accent1>
          <a:srgbClr val="95C0D9"/>
        </a:accent1>
        <a:accent2>
          <a:srgbClr val="333399"/>
        </a:accent2>
        <a:accent3>
          <a:srgbClr val="FFFFFF"/>
        </a:accent3>
        <a:accent4>
          <a:srgbClr val="000000"/>
        </a:accent4>
        <a:accent5>
          <a:srgbClr val="C8DCE9"/>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ew template 14">
        <a:dk1>
          <a:srgbClr val="000000"/>
        </a:dk1>
        <a:lt1>
          <a:srgbClr val="FFFFFF"/>
        </a:lt1>
        <a:dk2>
          <a:srgbClr val="5C89BC"/>
        </a:dk2>
        <a:lt2>
          <a:srgbClr val="B4B4B4"/>
        </a:lt2>
        <a:accent1>
          <a:srgbClr val="FFFFFF"/>
        </a:accent1>
        <a:accent2>
          <a:srgbClr val="DDDDDD"/>
        </a:accent2>
        <a:accent3>
          <a:srgbClr val="FFFFFF"/>
        </a:accent3>
        <a:accent4>
          <a:srgbClr val="000000"/>
        </a:accent4>
        <a:accent5>
          <a:srgbClr val="FFFFFF"/>
        </a:accent5>
        <a:accent6>
          <a:srgbClr val="C8C8C8"/>
        </a:accent6>
        <a:hlink>
          <a:srgbClr val="95C0D9"/>
        </a:hlink>
        <a:folHlink>
          <a:srgbClr val="5C89BC"/>
        </a:folHlink>
      </a:clrScheme>
      <a:clrMap bg1="lt1" tx1="dk1" bg2="lt2" tx2="dk2" accent1="accent1" accent2="accent2" accent3="accent3" accent4="accent4" accent5="accent5" accent6="accent6" hlink="hlink" folHlink="folHlink"/>
    </a:extraClrScheme>
    <a:extraClrScheme>
      <a:clrScheme name="1_new template 15">
        <a:dk1>
          <a:srgbClr val="000000"/>
        </a:dk1>
        <a:lt1>
          <a:srgbClr val="FFFFFF"/>
        </a:lt1>
        <a:dk2>
          <a:srgbClr val="5C89BC"/>
        </a:dk2>
        <a:lt2>
          <a:srgbClr val="B4B4B4"/>
        </a:lt2>
        <a:accent1>
          <a:srgbClr val="FFFFFF"/>
        </a:accent1>
        <a:accent2>
          <a:srgbClr val="95C0D9"/>
        </a:accent2>
        <a:accent3>
          <a:srgbClr val="FFFFFF"/>
        </a:accent3>
        <a:accent4>
          <a:srgbClr val="000000"/>
        </a:accent4>
        <a:accent5>
          <a:srgbClr val="FFFFFF"/>
        </a:accent5>
        <a:accent6>
          <a:srgbClr val="87AEC4"/>
        </a:accent6>
        <a:hlink>
          <a:srgbClr val="5D89BC"/>
        </a:hlink>
        <a:folHlink>
          <a:srgbClr val="FFA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1194</Words>
  <Application>Microsoft Macintosh PowerPoint</Application>
  <PresentationFormat>Bildschirmpräsentation (16:9)</PresentationFormat>
  <Paragraphs>100</Paragraphs>
  <Slides>6</Slides>
  <Notes>6</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6</vt:i4>
      </vt:variant>
    </vt:vector>
  </HeadingPairs>
  <TitlesOfParts>
    <vt:vector size="8" baseType="lpstr">
      <vt:lpstr>5_new template</vt:lpstr>
      <vt:lpstr>think-cell Slide</vt:lpstr>
      <vt:lpstr>PowerPoint-Präsentation</vt:lpstr>
      <vt:lpstr>How do a PoA and a NAMA play together? </vt:lpstr>
      <vt:lpstr>Case-study 1: Indonesia – Cement Industry</vt:lpstr>
      <vt:lpstr>Case-study 2: Switzerland – KLiK Foundation </vt:lpstr>
      <vt:lpstr>Case-study 3: Colombia – Urban Transport </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Pole Company Presentation</dc:title>
  <dc:creator>R.Schibli/M.Zeckau</dc:creator>
  <cp:lastModifiedBy>Christian Dannecker</cp:lastModifiedBy>
  <cp:revision>713</cp:revision>
  <cp:lastPrinted>2014-09-05T13:44:01Z</cp:lastPrinted>
  <dcterms:created xsi:type="dcterms:W3CDTF">2012-11-13T06:31:06Z</dcterms:created>
  <dcterms:modified xsi:type="dcterms:W3CDTF">2014-09-05T13:47:39Z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South Pole Company Presentation</vt:lpwstr>
  </property>
  <property fmtid="{D5CDD505-2E9C-101B-9397-08002B2CF9AE}" pid="3" name="Final">
    <vt:bool>true</vt:bool>
  </property>
  <property fmtid="{D5CDD505-2E9C-101B-9397-08002B2CF9AE}" pid="4" name="Event">
    <vt:lpwstr/>
  </property>
  <property fmtid="{D5CDD505-2E9C-101B-9397-08002B2CF9AE}" pid="5" name="Delivery Date">
    <vt:lpwstr/>
  </property>
  <property fmtid="{D5CDD505-2E9C-101B-9397-08002B2CF9AE}" pid="6" name="docid">
    <vt:lpwstr/>
  </property>
  <property fmtid="{D5CDD505-2E9C-101B-9397-08002B2CF9AE}" pid="7" name="NotesPageLayout">
    <vt:lpwstr>Message</vt:lpwstr>
  </property>
</Properties>
</file>