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1"/>
  </p:notesMasterIdLst>
  <p:sldIdLst>
    <p:sldId id="256" r:id="rId5"/>
    <p:sldId id="343" r:id="rId6"/>
    <p:sldId id="300" r:id="rId7"/>
    <p:sldId id="290" r:id="rId8"/>
    <p:sldId id="348" r:id="rId9"/>
    <p:sldId id="347" r:id="rId10"/>
    <p:sldId id="327" r:id="rId11"/>
    <p:sldId id="289" r:id="rId12"/>
    <p:sldId id="301" r:id="rId13"/>
    <p:sldId id="345" r:id="rId14"/>
    <p:sldId id="353" r:id="rId15"/>
    <p:sldId id="275" r:id="rId16"/>
    <p:sldId id="276" r:id="rId17"/>
    <p:sldId id="274" r:id="rId18"/>
    <p:sldId id="358" r:id="rId19"/>
    <p:sldId id="356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CCFF99"/>
    <a:srgbClr val="00CC66"/>
    <a:srgbClr val="807F83"/>
    <a:srgbClr val="006600"/>
    <a:srgbClr val="339933"/>
    <a:srgbClr val="0490BC"/>
    <a:srgbClr val="99CC00"/>
    <a:srgbClr val="CCCC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6" autoAdjust="0"/>
    <p:restoredTop sz="94648" autoAdjust="0"/>
  </p:normalViewPr>
  <p:slideViewPr>
    <p:cSldViewPr snapToGrid="0" snapToObjects="1">
      <p:cViewPr varScale="1">
        <p:scale>
          <a:sx n="70" d="100"/>
          <a:sy n="70" d="100"/>
        </p:scale>
        <p:origin x="15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Poblacion%20ciudades\Ciudades%20POblacion%2013%20de%20Septiembre%20de%20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s%20documentos\Poblacion%20ciudades\Ciudades%20POblacion%2013%20de%20Septiembre%20de%20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MX" sz="1400" b="1" dirty="0">
                <a:latin typeface="Calibri" pitchFamily="34" charset="0"/>
                <a:cs typeface="Calibri" pitchFamily="34" charset="0"/>
              </a:rPr>
              <a:t>11 Ciudades </a:t>
            </a:r>
            <a:r>
              <a:rPr lang="es-MX" sz="1400" b="1" baseline="0" dirty="0" smtClean="0">
                <a:latin typeface="Calibri" pitchFamily="34" charset="0"/>
                <a:cs typeface="Calibri" pitchFamily="34" charset="0"/>
              </a:rPr>
              <a:t> más de </a:t>
            </a:r>
            <a:r>
              <a:rPr lang="es-MX" sz="1400" b="1" dirty="0" smtClean="0">
                <a:latin typeface="Calibri" pitchFamily="34" charset="0"/>
                <a:cs typeface="Calibri" pitchFamily="34" charset="0"/>
              </a:rPr>
              <a:t>1 millón  </a:t>
            </a:r>
            <a:r>
              <a:rPr lang="es-MX" sz="1400" b="0" dirty="0">
                <a:latin typeface="Calibri" pitchFamily="34" charset="0"/>
                <a:cs typeface="Calibri" pitchFamily="34" charset="0"/>
              </a:rPr>
              <a:t>
(millones de habitantes)</a:t>
            </a:r>
          </a:p>
        </c:rich>
      </c:tx>
      <c:layout>
        <c:manualLayout>
          <c:xMode val="edge"/>
          <c:yMode val="edge"/>
          <c:x val="0.17368221280032317"/>
          <c:y val="2.3235666970200172E-2"/>
        </c:manualLayout>
      </c:layout>
      <c:overlay val="0"/>
      <c:spPr>
        <a:solidFill>
          <a:schemeClr val="bg1"/>
        </a:solidFill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6144620840338877E-2"/>
          <c:y val="0.22297297297297344"/>
          <c:w val="0.93012157629139114"/>
          <c:h val="0.62500000000000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'CM G'!$C$57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ZM!$C$51:$E$4566</c:f>
              <c:strCache>
                <c:ptCount val="3"/>
                <c:pt idx="0">
                  <c:v>1980</c:v>
                </c:pt>
                <c:pt idx="1">
                  <c:v>2005</c:v>
                </c:pt>
                <c:pt idx="2">
                  <c:v>2010</c:v>
                </c:pt>
              </c:strCache>
            </c:strRef>
          </c:cat>
          <c:val>
            <c:numRef>
              <c:f>ZM!$C$50:$E$50</c:f>
              <c:numCache>
                <c:formatCode>General</c:formatCode>
                <c:ptCount val="3"/>
                <c:pt idx="0">
                  <c:v>23.373000000000001</c:v>
                </c:pt>
                <c:pt idx="1">
                  <c:v>38.475000000000001</c:v>
                </c:pt>
                <c:pt idx="2">
                  <c:v>41.205000000000013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78335872"/>
        <c:axId val="-1378336416"/>
      </c:barChart>
      <c:catAx>
        <c:axId val="-137833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-137833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378336416"/>
        <c:scaling>
          <c:orientation val="minMax"/>
        </c:scaling>
        <c:delete val="1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one"/>
        <c:crossAx val="-1378335872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s-MX" sz="1400" b="1" dirty="0">
                <a:latin typeface="Calibri" pitchFamily="34" charset="0"/>
                <a:cs typeface="Calibri" pitchFamily="34" charset="0"/>
              </a:rPr>
              <a:t>21 Ciudades </a:t>
            </a:r>
            <a:r>
              <a:rPr lang="es-MX" sz="1400" b="1" dirty="0" smtClean="0">
                <a:latin typeface="Calibri" pitchFamily="34" charset="0"/>
                <a:cs typeface="Calibri" pitchFamily="34" charset="0"/>
              </a:rPr>
              <a:t> 500  </a:t>
            </a:r>
            <a:r>
              <a:rPr lang="es-MX" sz="1400" b="1" dirty="0">
                <a:latin typeface="Calibri" pitchFamily="34" charset="0"/>
                <a:cs typeface="Calibri" pitchFamily="34" charset="0"/>
              </a:rPr>
              <a:t>mil a 1 </a:t>
            </a:r>
            <a:r>
              <a:rPr lang="es-MX" sz="1400" b="1" dirty="0" smtClean="0">
                <a:latin typeface="Calibri" pitchFamily="34" charset="0"/>
                <a:cs typeface="Calibri" pitchFamily="34" charset="0"/>
              </a:rPr>
              <a:t>Mill</a:t>
            </a:r>
            <a:r>
              <a:rPr lang="es-MX" sz="1400" b="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s-MX" sz="1400" b="0" dirty="0" smtClean="0">
                <a:latin typeface="Calibri" pitchFamily="34" charset="0"/>
                <a:cs typeface="Calibri" pitchFamily="34" charset="0"/>
              </a:rPr>
              <a:t>Millones </a:t>
            </a:r>
            <a:r>
              <a:rPr lang="es-MX" sz="1400" b="0" dirty="0">
                <a:latin typeface="Calibri" pitchFamily="34" charset="0"/>
                <a:cs typeface="Calibri" pitchFamily="34" charset="0"/>
              </a:rPr>
              <a:t>de Habitantes</a:t>
            </a:r>
          </a:p>
        </c:rich>
      </c:tx>
      <c:layout>
        <c:manualLayout>
          <c:xMode val="edge"/>
          <c:yMode val="edge"/>
          <c:x val="0.13933129377936049"/>
          <c:y val="6.9444444444444489E-2"/>
        </c:manualLayout>
      </c:layout>
      <c:overlay val="0"/>
      <c:spPr>
        <a:solidFill>
          <a:schemeClr val="bg1"/>
        </a:solidFill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F996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6.593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14.172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15.713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'CM G'!$D$89:$F$89</c:f>
              <c:numCache>
                <c:formatCode>General</c:formatCode>
                <c:ptCount val="3"/>
                <c:pt idx="0">
                  <c:v>1980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'CM G'!$D$111:$F$111</c:f>
              <c:numCache>
                <c:formatCode>#,##0</c:formatCode>
                <c:ptCount val="3"/>
                <c:pt idx="0">
                  <c:v>6593</c:v>
                </c:pt>
                <c:pt idx="1">
                  <c:v>14172</c:v>
                </c:pt>
                <c:pt idx="2">
                  <c:v>15713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-1377490848"/>
        <c:axId val="-1377489216"/>
      </c:barChart>
      <c:catAx>
        <c:axId val="-137749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s-MX"/>
          </a:p>
        </c:txPr>
        <c:crossAx val="-1377489216"/>
        <c:crosses val="autoZero"/>
        <c:auto val="1"/>
        <c:lblAlgn val="ctr"/>
        <c:lblOffset val="100"/>
        <c:noMultiLvlLbl val="0"/>
      </c:catAx>
      <c:valAx>
        <c:axId val="-137748921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-137749084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D178C-0EA5-4062-8C1D-8FEE922AFAFF}" type="datetimeFigureOut">
              <a:rPr lang="es-MX" smtClean="0"/>
              <a:pPr/>
              <a:t>03/09/2014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925987-5597-4921-B0B1-A85BB200E93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12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25987-5597-4921-B0B1-A85BB200E937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720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8E18B5-70DA-481B-8B7F-0F7D4FF5A16E}" type="slidenum">
              <a:rPr lang="es-ES" smtClean="0"/>
              <a:pPr>
                <a:defRPr/>
              </a:pPr>
              <a:t>4</a:t>
            </a:fld>
            <a:endParaRPr lang="es-E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97014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6F3802-5A61-4FB3-ABD4-DC28C4A7C2CB}" type="slidenum">
              <a:rPr lang="es-ES" smtClean="0">
                <a:latin typeface="Times" pitchFamily="18" charset="0"/>
              </a:rPr>
              <a:pPr>
                <a:defRPr/>
              </a:pPr>
              <a:t>5</a:t>
            </a:fld>
            <a:endParaRPr lang="es-ES" smtClean="0">
              <a:latin typeface="Times" pitchFamily="18" charset="0"/>
            </a:endParaRPr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"/>
            </a:endParaRP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3970346" y="8829676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8" tIns="46580" rIns="93158" bIns="46580" anchor="b"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99737E4B-934B-4DAC-A3B0-48DB23012FAE}" type="slidenum">
              <a:rPr lang="en-US" sz="1200"/>
              <a:pPr algn="r" eaLnBrk="1" hangingPunct="1"/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02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935761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4FDA65-0602-4319-9B17-1258DD74A9A3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78352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430A6A-5C55-452E-8174-3BA0687AFB76}" type="slidenum">
              <a:rPr lang="es-ES" smtClean="0"/>
              <a:pPr>
                <a:defRPr/>
              </a:pPr>
              <a:t>14</a:t>
            </a:fld>
            <a:endParaRPr lang="es-E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86887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456-949C-46D5-886C-9908BC00A9D8}" type="datetime1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9B58-6B42-448D-B8CB-A6C72B9DC4AB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23622"/>
            <a:ext cx="2057400" cy="4502541"/>
          </a:xfrm>
        </p:spPr>
        <p:txBody>
          <a:bodyPr vert="eaVert"/>
          <a:lstStyle>
            <a:lvl1pPr>
              <a:defRPr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23622"/>
            <a:ext cx="6019800" cy="45025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5ADA-F393-44A2-B1B0-7139E58EE4A6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rgbClr val="807F83"/>
                </a:solidFill>
                <a:latin typeface="Trajan Pro"/>
                <a:ea typeface="+mj-ea"/>
                <a:cs typeface="Trajan Pro"/>
              </a:defRPr>
            </a:lvl1pPr>
          </a:lstStyle>
          <a:p>
            <a:r>
              <a:rPr lang="en-US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586D9-106E-4231-9C2D-B7B1F0328AF9}" type="datetime1">
              <a:rPr lang="en-US" smtClean="0"/>
              <a:pPr>
                <a:defRPr/>
              </a:pPr>
              <a:t>9/3/2014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BD89C-5ECE-451B-8A51-8B67462653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BD5AE-933F-4377-AA06-2BB7D0E77542}" type="datetime1">
              <a:rPr lang="en-US" smtClean="0"/>
              <a:pPr>
                <a:defRPr/>
              </a:pPr>
              <a:t>9/3/2014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D1C1-3A30-4013-B13F-DD3BB6FDDB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09BD8-759A-4992-974B-E835C090C706}" type="datetime1">
              <a:rPr lang="en-US" smtClean="0"/>
              <a:pPr>
                <a:defRPr/>
              </a:pPr>
              <a:t>9/3/2014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14B8B-A836-40A9-A95A-E85AEA6C19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64A7-1737-4A8D-B4B0-4E6A37E0FBB8}" type="datetime1">
              <a:rPr lang="en-US" smtClean="0"/>
              <a:pPr>
                <a:defRPr/>
              </a:pPr>
              <a:t>9/3/2014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3326-C00C-4326-A1C8-6AB12E026C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EF96-7E0D-4804-936C-2EFEA2C7C247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07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C65A-41C4-4A59-A92E-CA78A148B50A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5170"/>
            <a:ext cx="3784600" cy="52721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1035170"/>
            <a:ext cx="3746500" cy="52721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0B9-ED93-4427-AB04-476147834C31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057"/>
            <a:ext cx="381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91818"/>
            <a:ext cx="3810000" cy="4632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4900" y="1052057"/>
            <a:ext cx="37719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4900" y="1691818"/>
            <a:ext cx="3771900" cy="4632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C4B7-DD95-49C9-B9C2-3EC7E097E255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89F1-B855-4D0D-B290-C5A319FA50AD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2C27-6D52-4E1B-B628-6E6F2571D722}" type="datetime1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43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900" y="1051986"/>
            <a:ext cx="4286250" cy="527261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51986"/>
            <a:ext cx="3784600" cy="52726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AA4C-E9C3-4219-98B2-5710C4E415A6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43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59703"/>
            <a:ext cx="5486400" cy="30678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23C5-812D-459F-9078-B8D5896D6C73}" type="datetime1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rgbClr val="807F83"/>
                </a:solidFill>
                <a:latin typeface="Copperplate Gothic Light" pitchFamily="34" charset="0"/>
                <a:ea typeface="+mj-ea"/>
                <a:cs typeface="Copperplate Gothic Light" pitchFamily="34" charset="0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95000"/>
                <a:alpha val="53000"/>
              </a:schemeClr>
            </a:gs>
            <a:gs pos="0">
              <a:schemeClr val="bg1">
                <a:lumMod val="85000"/>
                <a:alpha val="47000"/>
              </a:schemeClr>
            </a:gs>
            <a:gs pos="50000">
              <a:schemeClr val="bg1">
                <a:alpha val="4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57200" y="162500"/>
            <a:ext cx="6007999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2500"/>
            <a:ext cx="8229600" cy="872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5170"/>
            <a:ext cx="8229600" cy="531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339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cs typeface="Baskerville Old Face" pitchFamily="18" charset="0"/>
              </a:defRPr>
            </a:lvl1pPr>
          </a:lstStyle>
          <a:p>
            <a:fld id="{E7E5BFB6-1F60-4008-B176-DFF11EDF3946}" type="datetime1">
              <a:rPr lang="en-US" smtClean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39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cs typeface="Baskerville Old Face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39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askerville Old Face" pitchFamily="18" charset="0"/>
                <a:cs typeface="Baskerville Old Face" pitchFamily="18" charset="0"/>
              </a:defRPr>
            </a:lvl1pPr>
          </a:lstStyle>
          <a:p>
            <a:fld id="{2066355A-084C-D24E-9AD2-7E4FC41EA62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1" name="Conector recto 20"/>
          <p:cNvCxnSpPr/>
          <p:nvPr/>
        </p:nvCxnSpPr>
        <p:spPr>
          <a:xfrm>
            <a:off x="448574" y="1008812"/>
            <a:ext cx="8229600" cy="0"/>
          </a:xfrm>
          <a:prstGeom prst="line">
            <a:avLst/>
          </a:prstGeom>
          <a:ln>
            <a:solidFill>
              <a:srgbClr val="BE0F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457200" y="6350558"/>
            <a:ext cx="8229600" cy="57547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101845"/>
            <a:ext cx="1215234" cy="26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5" b="17618"/>
          <a:stretch/>
        </p:blipFill>
        <p:spPr bwMode="auto">
          <a:xfrm>
            <a:off x="466880" y="30485"/>
            <a:ext cx="1603460" cy="48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  <p:sldLayoutId id="2147493467" r:id="rId12"/>
    <p:sldLayoutId id="2147493468" r:id="rId13"/>
    <p:sldLayoutId id="2147493469" r:id="rId14"/>
    <p:sldLayoutId id="2147493470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000" kern="1200" baseline="0">
          <a:solidFill>
            <a:srgbClr val="807F83"/>
          </a:solidFill>
          <a:latin typeface="Copperplate Gothic Light" pitchFamily="34" charset="0"/>
          <a:ea typeface="+mj-ea"/>
          <a:cs typeface="Copperplate Gothic Light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Baskerville Old Face" pitchFamily="18" charset="0"/>
          <a:ea typeface="+mn-ea"/>
          <a:cs typeface="Baskerville Old Face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obras.gob.mx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1/1e/M%C3%A9xico_Divisi%C3%B3n_Pol%C3%ADtica_con_nombres.png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onadin.gob.mx/wb/fni/inicio/_aid/55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0">
          <a:gsLst>
            <a:gs pos="0">
              <a:schemeClr val="bg1">
                <a:lumMod val="85000"/>
                <a:alpha val="70000"/>
              </a:schemeClr>
            </a:gs>
            <a:gs pos="100000">
              <a:schemeClr val="bg1">
                <a:lumMod val="75000"/>
                <a:alpha val="70000"/>
              </a:schemeClr>
            </a:gs>
            <a:gs pos="84000">
              <a:schemeClr val="bg1">
                <a:lumMod val="85000"/>
                <a:alpha val="20000"/>
              </a:schemeClr>
            </a:gs>
            <a:gs pos="19000">
              <a:schemeClr val="bg1">
                <a:lumMod val="85000"/>
                <a:alpha val="20000"/>
              </a:schemeClr>
            </a:gs>
            <a:gs pos="50000">
              <a:schemeClr val="bg1">
                <a:alpha val="88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3376060"/>
            <a:ext cx="9144000" cy="3491465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es-MX" b="1" dirty="0" err="1" smtClean="0">
                <a:latin typeface="Calibri" pitchFamily="34" charset="0"/>
                <a:cs typeface="Calibri" pitchFamily="34" charset="0"/>
              </a:rPr>
              <a:t>Latiamerican</a:t>
            </a:r>
            <a:r>
              <a:rPr lang="es-MX" b="1" dirty="0" err="1" smtClean="0">
                <a:latin typeface="Calibri" pitchFamily="34" charset="0"/>
                <a:cs typeface="Calibri" pitchFamily="34" charset="0"/>
              </a:rPr>
              <a:t>carbon</a:t>
            </a:r>
            <a:r>
              <a:rPr lang="es-MX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MX" b="1" dirty="0" err="1" smtClean="0">
                <a:latin typeface="Calibri" pitchFamily="34" charset="0"/>
                <a:cs typeface="Calibri" pitchFamily="34" charset="0"/>
              </a:rPr>
              <a:t>forum</a:t>
            </a:r>
            <a:endParaRPr lang="es-MX" b="1" dirty="0" smtClean="0"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defRPr/>
            </a:pPr>
            <a:r>
              <a:rPr lang="es-MX" b="1" dirty="0" err="1" smtClean="0">
                <a:latin typeface="Calibri" pitchFamily="34" charset="0"/>
                <a:cs typeface="Calibri" pitchFamily="34" charset="0"/>
              </a:rPr>
              <a:t>Bogota</a:t>
            </a:r>
            <a:r>
              <a:rPr lang="es-MX" b="1" dirty="0" smtClean="0">
                <a:latin typeface="Calibri" pitchFamily="34" charset="0"/>
                <a:cs typeface="Calibri" pitchFamily="34" charset="0"/>
              </a:rPr>
              <a:t>-Colombia</a:t>
            </a:r>
          </a:p>
          <a:p>
            <a:pPr algn="ctr" eaLnBrk="0" hangingPunct="0">
              <a:defRPr/>
            </a:pPr>
            <a:r>
              <a:rPr lang="es-MX" b="1" dirty="0" smtClean="0">
                <a:latin typeface="Calibri" pitchFamily="34" charset="0"/>
                <a:cs typeface="Calibri" pitchFamily="34" charset="0"/>
              </a:rPr>
              <a:t>Carlos </a:t>
            </a:r>
            <a:r>
              <a:rPr lang="es-MX" b="1" dirty="0" err="1" smtClean="0">
                <a:latin typeface="Calibri" pitchFamily="34" charset="0"/>
                <a:cs typeface="Calibri" pitchFamily="34" charset="0"/>
              </a:rPr>
              <a:t>Valdes</a:t>
            </a:r>
            <a:r>
              <a:rPr lang="es-MX" b="1" dirty="0" smtClean="0">
                <a:latin typeface="Calibri" pitchFamily="34" charset="0"/>
                <a:cs typeface="Calibri" pitchFamily="34" charset="0"/>
              </a:rPr>
              <a:t> Mariscal</a:t>
            </a:r>
            <a:endParaRPr lang="es-MX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Imagen 11" descr="SHCP_Vertical_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58" y="693738"/>
            <a:ext cx="2001190" cy="2314584"/>
          </a:xfrm>
          <a:prstGeom prst="rect">
            <a:avLst/>
          </a:prstGeom>
        </p:spPr>
      </p:pic>
      <p:grpSp>
        <p:nvGrpSpPr>
          <p:cNvPr id="16" name="Agrupar 15"/>
          <p:cNvGrpSpPr/>
          <p:nvPr/>
        </p:nvGrpSpPr>
        <p:grpSpPr>
          <a:xfrm>
            <a:off x="445837" y="4420354"/>
            <a:ext cx="1048416" cy="45719"/>
            <a:chOff x="1885284" y="4385501"/>
            <a:chExt cx="1471076" cy="39014"/>
          </a:xfrm>
        </p:grpSpPr>
        <p:cxnSp>
          <p:nvCxnSpPr>
            <p:cNvPr id="11" name="Conector recto 10"/>
            <p:cNvCxnSpPr/>
            <p:nvPr/>
          </p:nvCxnSpPr>
          <p:spPr>
            <a:xfrm>
              <a:off x="1885284" y="4385501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1885284" y="4424515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Agrupar 17"/>
          <p:cNvGrpSpPr/>
          <p:nvPr/>
        </p:nvGrpSpPr>
        <p:grpSpPr>
          <a:xfrm>
            <a:off x="7638384" y="4443214"/>
            <a:ext cx="1048416" cy="45719"/>
            <a:chOff x="1885284" y="4385501"/>
            <a:chExt cx="1471076" cy="39014"/>
          </a:xfrm>
        </p:grpSpPr>
        <p:cxnSp>
          <p:nvCxnSpPr>
            <p:cNvPr id="19" name="Conector recto 18"/>
            <p:cNvCxnSpPr/>
            <p:nvPr/>
          </p:nvCxnSpPr>
          <p:spPr>
            <a:xfrm>
              <a:off x="1885284" y="4385501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1885284" y="4424515"/>
              <a:ext cx="1471076" cy="0"/>
            </a:xfrm>
            <a:prstGeom prst="line">
              <a:avLst/>
            </a:prstGeom>
            <a:ln w="63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193" y="321469"/>
            <a:ext cx="340201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474272" y="1872887"/>
            <a:ext cx="5391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Calibri" pitchFamily="34" charset="0"/>
              </a:rPr>
              <a:t>FONDO NACIONAL DE INFRAESTRUCTURA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1769423" y="3589357"/>
            <a:ext cx="55327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Programa de Apoyo Federal al </a:t>
            </a:r>
          </a:p>
          <a:p>
            <a:pPr algn="ctr" eaLnBrk="0" hangingPunct="0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Transporte Masivo  PROTRAM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405995" y="6265307"/>
            <a:ext cx="2563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lt1"/>
                </a:solidFill>
                <a:latin typeface="Calibri" pitchFamily="34" charset="0"/>
                <a:cs typeface="Calibri" pitchFamily="34" charset="0"/>
              </a:rPr>
              <a:t>4 de </a:t>
            </a:r>
            <a:r>
              <a:rPr lang="es-MX" b="1" dirty="0" smtClean="0">
                <a:solidFill>
                  <a:schemeClr val="lt1"/>
                </a:solidFill>
                <a:latin typeface="Calibri" pitchFamily="34" charset="0"/>
                <a:cs typeface="Calibri" pitchFamily="34" charset="0"/>
              </a:rPr>
              <a:t>Septiembre</a:t>
            </a:r>
            <a:r>
              <a:rPr lang="es-MX" b="1" dirty="0" smtClean="0">
                <a:solidFill>
                  <a:schemeClr val="l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b="1" dirty="0" smtClean="0">
                <a:solidFill>
                  <a:schemeClr val="lt1"/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es-MX" b="1" dirty="0" smtClean="0">
                <a:solidFill>
                  <a:schemeClr val="lt1"/>
                </a:solidFill>
                <a:latin typeface="Calibri" pitchFamily="34" charset="0"/>
                <a:cs typeface="Calibri" pitchFamily="34" charset="0"/>
              </a:rPr>
              <a:t>2014</a:t>
            </a:r>
            <a:endParaRPr lang="es-MX" b="1" dirty="0" smtClean="0">
              <a:solidFill>
                <a:schemeClr val="lt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D89C-5ECE-451B-8A51-8B67462653C9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grpSp>
        <p:nvGrpSpPr>
          <p:cNvPr id="2" name="4 Marcador de contenido"/>
          <p:cNvGrpSpPr>
            <a:grpSpLocks noGrp="1"/>
          </p:cNvGrpSpPr>
          <p:nvPr/>
        </p:nvGrpSpPr>
        <p:grpSpPr>
          <a:xfrm>
            <a:off x="1847850" y="1479576"/>
            <a:ext cx="5924550" cy="4817114"/>
            <a:chOff x="1639552" y="2583890"/>
            <a:chExt cx="4826838" cy="1481490"/>
          </a:xfrm>
          <a:solidFill>
            <a:schemeClr val="bg1">
              <a:lumMod val="85000"/>
            </a:schemeClr>
          </a:solidFill>
        </p:grpSpPr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1639552" y="2583890"/>
              <a:ext cx="4826838" cy="2934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273050" defTabSz="255588">
                <a:lnSpc>
                  <a:spcPct val="90000"/>
                </a:lnSpc>
                <a:buFont typeface="+mj-lt"/>
                <a:buAutoNum type="arabicPeriod"/>
                <a:defRPr/>
              </a:pPr>
              <a:r>
                <a:rPr lang="es-ES" sz="2000" b="1" dirty="0" smtClean="0">
                  <a:latin typeface="Baskerville Old Face" pitchFamily="18" charset="0"/>
                  <a:cs typeface="Calibri" pitchFamily="34" charset="0"/>
                </a:rPr>
                <a:t>Plan Integral  de Movilidad Urbana Sustentable</a:t>
              </a:r>
            </a:p>
            <a:p>
              <a:pPr marL="273050" defTabSz="255588">
                <a:lnSpc>
                  <a:spcPct val="90000"/>
                </a:lnSpc>
                <a:buFont typeface="+mj-lt"/>
                <a:buAutoNum type="arabicPeriod"/>
                <a:defRPr/>
              </a:pPr>
              <a:r>
                <a:rPr lang="es-ES" sz="2000" b="1" dirty="0" smtClean="0">
                  <a:latin typeface="Baskerville Old Face" pitchFamily="18" charset="0"/>
                  <a:cs typeface="Calibri" pitchFamily="34" charset="0"/>
                </a:rPr>
                <a:t>Ente Gestor del Transporte Público</a:t>
              </a:r>
            </a:p>
            <a:p>
              <a:pPr marL="273050" defTabSz="255588">
                <a:buFont typeface="+mj-lt"/>
                <a:buAutoNum type="arabicPeriod"/>
                <a:defRPr/>
              </a:pPr>
              <a:r>
                <a:rPr lang="es-ES" sz="2000" b="1" dirty="0" smtClean="0">
                  <a:latin typeface="Baskerville Old Face" pitchFamily="18" charset="0"/>
                  <a:cs typeface="Calibri" pitchFamily="34" charset="0"/>
                </a:rPr>
                <a:t>Organización empresarial del transporte público</a:t>
              </a: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1639552" y="2911068"/>
              <a:ext cx="4826838" cy="47327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95250" algn="ctr">
                <a:defRPr/>
              </a:pPr>
              <a:r>
                <a:rPr lang="es-ES" sz="2000" b="1" dirty="0" smtClean="0">
                  <a:latin typeface="Baskerville Old Face" pitchFamily="18" charset="0"/>
                  <a:cs typeface="Calibri" pitchFamily="34" charset="0"/>
                </a:rPr>
                <a:t>ESTUDIO INTEGRAL DE FACTIBILIDAD</a:t>
              </a:r>
            </a:p>
            <a:p>
              <a:pPr marL="177800" indent="95250">
                <a:defRPr/>
              </a:pPr>
              <a:r>
                <a:rPr lang="es-ES" sz="2000" dirty="0" smtClean="0">
                  <a:latin typeface="Baskerville Old Face" pitchFamily="18" charset="0"/>
                  <a:cs typeface="Calibri" pitchFamily="34" charset="0"/>
                </a:rPr>
                <a:t>1. Estudio de factibilidad técnica (Demanda y Diseño)</a:t>
              </a:r>
            </a:p>
            <a:p>
              <a:pPr marL="177800" indent="95250">
                <a:lnSpc>
                  <a:spcPct val="90000"/>
                </a:lnSpc>
                <a:defRPr/>
              </a:pPr>
              <a:r>
                <a:rPr lang="es-ES" sz="2000" dirty="0" smtClean="0">
                  <a:latin typeface="Baskerville Old Face" pitchFamily="18" charset="0"/>
                  <a:cs typeface="Calibri" pitchFamily="34" charset="0"/>
                </a:rPr>
                <a:t>2. Salvaguarda ambiental y social</a:t>
              </a:r>
            </a:p>
            <a:p>
              <a:pPr marL="177800" indent="95250">
                <a:lnSpc>
                  <a:spcPct val="90000"/>
                </a:lnSpc>
                <a:defRPr/>
              </a:pPr>
              <a:r>
                <a:rPr lang="es-ES" sz="2000" dirty="0" smtClean="0">
                  <a:latin typeface="Baskerville Old Face" pitchFamily="18" charset="0"/>
                  <a:cs typeface="Calibri" pitchFamily="34" charset="0"/>
                </a:rPr>
                <a:t>3. Análisis Costo Beneficio</a:t>
              </a:r>
            </a:p>
            <a:p>
              <a:pPr marL="177800" indent="95250">
                <a:lnSpc>
                  <a:spcPct val="90000"/>
                </a:lnSpc>
                <a:defRPr/>
              </a:pPr>
              <a:r>
                <a:rPr lang="es-ES" sz="2000" dirty="0" smtClean="0">
                  <a:latin typeface="Baskerville Old Face" pitchFamily="18" charset="0"/>
                  <a:cs typeface="Calibri" pitchFamily="34" charset="0"/>
                </a:rPr>
                <a:t>4. Evaluación financiera</a:t>
              </a: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1639552" y="3423417"/>
              <a:ext cx="4826838" cy="6419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82550" algn="ctr">
                <a:lnSpc>
                  <a:spcPct val="90000"/>
                </a:lnSpc>
                <a:defRPr/>
              </a:pPr>
              <a:r>
                <a:rPr lang="es-ES" b="1" dirty="0" smtClean="0">
                  <a:latin typeface="Baskerville Old Face" pitchFamily="18" charset="0"/>
                  <a:cs typeface="Calibri" pitchFamily="34" charset="0"/>
                </a:rPr>
                <a:t>PARTICIPACIÓN PÚBLICO-PRIVADA</a:t>
              </a:r>
            </a:p>
            <a:p>
              <a:pPr marL="82550" algn="ctr">
                <a:lnSpc>
                  <a:spcPct val="90000"/>
                </a:lnSpc>
                <a:defRPr/>
              </a:pPr>
              <a:r>
                <a:rPr lang="es-ES" dirty="0" smtClean="0">
                  <a:latin typeface="Baskerville Old Face" pitchFamily="18" charset="0"/>
                  <a:cs typeface="Calibri" pitchFamily="34" charset="0"/>
                </a:rPr>
                <a:t>( Inversión privada</a:t>
              </a:r>
              <a:r>
                <a:rPr lang="es-ES" b="1" dirty="0" smtClean="0">
                  <a:latin typeface="Baskerville Old Face" pitchFamily="18" charset="0"/>
                  <a:cs typeface="Calibri" pitchFamily="34" charset="0"/>
                </a:rPr>
                <a:t> ≥ </a:t>
              </a:r>
              <a:r>
                <a:rPr lang="es-ES" dirty="0" smtClean="0">
                  <a:latin typeface="Baskerville Old Face" pitchFamily="18" charset="0"/>
                  <a:cs typeface="Calibri" pitchFamily="34" charset="0"/>
                </a:rPr>
                <a:t>34% )</a:t>
              </a:r>
            </a:p>
            <a:p>
              <a:pPr marL="82550">
                <a:lnSpc>
                  <a:spcPct val="90000"/>
                </a:lnSpc>
                <a:buFont typeface="+mj-lt"/>
                <a:buAutoNum type="arabicPeriod"/>
                <a:defRPr/>
              </a:pPr>
              <a:r>
                <a:rPr lang="es-ES" b="1" dirty="0" smtClean="0">
                  <a:latin typeface="Baskerville Old Face" pitchFamily="18" charset="0"/>
                  <a:cs typeface="Calibri" pitchFamily="34" charset="0"/>
                </a:rPr>
                <a:t> Obra publica  para la Via Reservada </a:t>
              </a:r>
            </a:p>
            <a:p>
              <a:pPr marL="82550">
                <a:lnSpc>
                  <a:spcPct val="90000"/>
                </a:lnSpc>
                <a:defRPr/>
              </a:pPr>
              <a:r>
                <a:rPr lang="es-ES" dirty="0" smtClean="0">
                  <a:latin typeface="Baskerville Old Face" pitchFamily="18" charset="0"/>
                  <a:cs typeface="Calibri" pitchFamily="34" charset="0"/>
                </a:rPr>
                <a:t>  ( Apoyo FONADIN ≤ 50% - Aportación Estatal ≥ 50 %    </a:t>
              </a:r>
            </a:p>
            <a:p>
              <a:pPr marL="82550">
                <a:lnSpc>
                  <a:spcPct val="90000"/>
                </a:lnSpc>
                <a:defRPr/>
              </a:pPr>
              <a:r>
                <a:rPr lang="es-ES" b="1" dirty="0" smtClean="0">
                  <a:latin typeface="Baskerville Old Face" pitchFamily="18" charset="0"/>
                  <a:cs typeface="Calibri" pitchFamily="34" charset="0"/>
                </a:rPr>
                <a:t>2.  APP  Infraestructura </a:t>
              </a:r>
              <a:r>
                <a:rPr lang="es-ES" dirty="0" smtClean="0">
                  <a:latin typeface="Baskerville Old Face" pitchFamily="18" charset="0"/>
                  <a:cs typeface="Calibri" pitchFamily="34" charset="0"/>
                </a:rPr>
                <a:t>( FONADIN /Estado/Privado)</a:t>
              </a:r>
            </a:p>
            <a:p>
              <a:pPr marL="82550">
                <a:lnSpc>
                  <a:spcPct val="90000"/>
                </a:lnSpc>
                <a:defRPr/>
              </a:pPr>
              <a:r>
                <a:rPr lang="es-ES" dirty="0" smtClean="0">
                  <a:latin typeface="Baskerville Old Face" pitchFamily="18" charset="0"/>
                  <a:cs typeface="Calibri" pitchFamily="34" charset="0"/>
                </a:rPr>
                <a:t>       Terminales  y  estaciones , Sistemas de control y recaudo</a:t>
              </a:r>
            </a:p>
            <a:p>
              <a:pPr marL="82550">
                <a:lnSpc>
                  <a:spcPct val="90000"/>
                </a:lnSpc>
                <a:buAutoNum type="arabicPeriod" startAt="3"/>
                <a:defRPr/>
              </a:pPr>
              <a:r>
                <a:rPr lang="es-ES" b="1" dirty="0" smtClean="0">
                  <a:latin typeface="Baskerville Old Face" pitchFamily="18" charset="0"/>
                  <a:cs typeface="Calibri" pitchFamily="34" charset="0"/>
                </a:rPr>
                <a:t>Concesión de Transporte </a:t>
              </a:r>
              <a:r>
                <a:rPr lang="es-ES" dirty="0" smtClean="0">
                  <a:latin typeface="Baskerville Old Face" pitchFamily="18" charset="0"/>
                  <a:cs typeface="Calibri" pitchFamily="34" charset="0"/>
                </a:rPr>
                <a:t>(Privado)</a:t>
              </a:r>
            </a:p>
            <a:p>
              <a:pPr marL="82550">
                <a:lnSpc>
                  <a:spcPct val="90000"/>
                </a:lnSpc>
                <a:defRPr/>
              </a:pPr>
              <a:r>
                <a:rPr lang="es-ES" dirty="0" smtClean="0">
                  <a:latin typeface="Baskerville Old Face" pitchFamily="18" charset="0"/>
                  <a:cs typeface="Calibri" pitchFamily="34" charset="0"/>
                </a:rPr>
                <a:t>       Servicio con Equipo y Sistemas de transporte</a:t>
              </a:r>
            </a:p>
          </p:txBody>
        </p:sp>
      </p:grpSp>
      <p:sp>
        <p:nvSpPr>
          <p:cNvPr id="10" name="9 Título"/>
          <p:cNvSpPr txBox="1">
            <a:spLocks noGrp="1"/>
          </p:cNvSpPr>
          <p:nvPr>
            <p:ph type="title"/>
          </p:nvPr>
        </p:nvSpPr>
        <p:spPr>
          <a:xfrm>
            <a:off x="2113092" y="114914"/>
            <a:ext cx="5248894" cy="65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  <a:defRPr/>
            </a:pPr>
            <a:r>
              <a:rPr lang="es-MX" b="1" dirty="0" smtClean="0">
                <a:solidFill>
                  <a:schemeClr val="tx1"/>
                </a:solidFill>
              </a:rPr>
              <a:t>Condiciones de Elegibilidad  de </a:t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Proyectos con Apoyo del  PROTRAM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161925" y="1479576"/>
            <a:ext cx="1685925" cy="1063830"/>
          </a:xfrm>
          <a:prstGeom prst="homePlate">
            <a:avLst/>
          </a:prstGeom>
          <a:solidFill>
            <a:srgbClr val="C0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Baskerville Old Face" pitchFamily="18" charset="0"/>
                <a:cs typeface="Arial" pitchFamily="34" charset="0"/>
              </a:rPr>
              <a:t>Plan  de Desarrollo Urbano</a:t>
            </a:r>
            <a:endParaRPr lang="es-MX" sz="1600" b="1" dirty="0">
              <a:solidFill>
                <a:schemeClr val="bg1"/>
              </a:solidFill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847850" y="986420"/>
            <a:ext cx="592455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b="1" dirty="0" smtClean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rPr>
              <a:t>Reglas FONADIN -Lineamientos PROTRAM   - MASTU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CuadroTexto"/>
          <p:cNvSpPr txBox="1">
            <a:spLocks noChangeArrowheads="1"/>
          </p:cNvSpPr>
          <p:nvPr/>
        </p:nvSpPr>
        <p:spPr bwMode="auto">
          <a:xfrm>
            <a:off x="2022475" y="220663"/>
            <a:ext cx="655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</a:rPr>
              <a:t>Lineamientos y Metodologías</a:t>
            </a:r>
            <a:endParaRPr lang="es-MX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375553" y="1305877"/>
            <a:ext cx="6092047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 algn="ctr">
              <a:defRPr/>
            </a:pPr>
            <a:r>
              <a:rPr lang="es-ES" sz="1400" b="1" dirty="0">
                <a:latin typeface="Arial" pitchFamily="34" charset="0"/>
                <a:cs typeface="Arial" pitchFamily="34" charset="0"/>
              </a:rPr>
              <a:t>DOCUMENTOS BÁSICOS  DEL PROTRAM </a:t>
            </a:r>
          </a:p>
          <a:p>
            <a:pPr marL="273050" indent="-273050" algn="ctr"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Disponibles </a:t>
            </a:r>
            <a:r>
              <a:rPr lang="es-ES" sz="1400" dirty="0" smtClean="0">
                <a:latin typeface="Arial" pitchFamily="34" charset="0"/>
                <a:cs typeface="Arial" pitchFamily="34" charset="0"/>
                <a:hlinkClick r:id="rId2"/>
              </a:rPr>
              <a:t>www.banobras.gob.mx</a:t>
            </a: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447675" indent="-361950" algn="just">
              <a:buFont typeface="Wingdings" pitchFamily="2" charset="2"/>
              <a:buChar char="q"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Reglas de Operación del FONADIN</a:t>
            </a:r>
          </a:p>
          <a:p>
            <a:pPr marL="447675" indent="-361950" algn="just">
              <a:buFont typeface="Wingdings" pitchFamily="2" charset="2"/>
              <a:buChar char="q"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Lineamientos del PROTRAM</a:t>
            </a:r>
          </a:p>
          <a:p>
            <a:pPr marL="447675" indent="-361950" algn="just">
              <a:buFont typeface="Wingdings" pitchFamily="2" charset="2"/>
              <a:buChar char="q"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Guía para Presentación  y  Evaluación de Proyectos</a:t>
            </a:r>
          </a:p>
          <a:p>
            <a:pPr marL="447675" indent="-361950" algn="just">
              <a:buFont typeface="Wingdings" pitchFamily="2" charset="2"/>
              <a:buChar char="q"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Marco Salvaguardas Ambientales Y Sociales (MASTU)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94603" y="2853968"/>
            <a:ext cx="6092048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73050" indent="-273050" algn="ctr">
              <a:lnSpc>
                <a:spcPct val="150000"/>
              </a:lnSpc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Guías y Bases en elaboración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Planes Integrales de Movilidad Urbana Sustentable -PIMUS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Análisis Costo- Beneficio-ACB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Convenio de Apoyo Financiero-(CAF) FONADIN/Promotor 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Fideicomiso del Proyecto (Infraestructura y Operación)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Modelos Financieros (PPS Infraestructura  y Concesión Transporte)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Observatorio  Indicadores  de  Transporte  Público Urbano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Parámetros  de Costos de los Proyectos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Mejores Practicas  en  Diseño Físico y Operacional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  Mejores Practicas  en Asociaciones Público Privadas  “APP”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2022475" y="373063"/>
            <a:ext cx="544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2400" b="1" dirty="0" smtClean="0">
                <a:latin typeface="+mn-lt"/>
              </a:rPr>
              <a:t>Lineamientos y Metodologías</a:t>
            </a:r>
            <a:endParaRPr lang="es-MX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92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2 CuadroTexto"/>
          <p:cNvSpPr txBox="1">
            <a:spLocks noChangeArrowheads="1"/>
          </p:cNvSpPr>
          <p:nvPr/>
        </p:nvSpPr>
        <p:spPr bwMode="auto">
          <a:xfrm>
            <a:off x="1934812" y="282526"/>
            <a:ext cx="5437538" cy="29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0"/>
              </a:spcBef>
              <a:defRPr/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APP de Proyectos Transporte Masivo</a:t>
            </a:r>
            <a:endParaRPr lang="es-MX" sz="2000" b="1" dirty="0">
              <a:latin typeface="Copperplate Gothic Light" pitchFamily="34" charset="0"/>
              <a:ea typeface="+mj-ea"/>
              <a:cs typeface="Copperplate Gothic Light" pitchFamily="34" charset="0"/>
            </a:endParaRPr>
          </a:p>
        </p:txBody>
      </p:sp>
      <p:grpSp>
        <p:nvGrpSpPr>
          <p:cNvPr id="2" name="16 Grupo"/>
          <p:cNvGrpSpPr/>
          <p:nvPr/>
        </p:nvGrpSpPr>
        <p:grpSpPr>
          <a:xfrm>
            <a:off x="622753" y="1373523"/>
            <a:ext cx="6330496" cy="5338621"/>
            <a:chOff x="723873" y="2627032"/>
            <a:chExt cx="6330496" cy="4307726"/>
          </a:xfrm>
          <a:solidFill>
            <a:schemeClr val="bg1">
              <a:lumMod val="85000"/>
            </a:schemeClr>
          </a:solidFill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775153" y="3523251"/>
              <a:ext cx="3739209" cy="12665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MX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 </a:t>
              </a:r>
              <a:r>
                <a:rPr lang="es-MX" sz="1600" b="1" u="sng" dirty="0" smtClean="0">
                  <a:solidFill>
                    <a:schemeClr val="tx1"/>
                  </a:solidFill>
                  <a:latin typeface="Baskerville Old Face" pitchFamily="18" charset="0"/>
                </a:rPr>
                <a:t>CONCESIÓN O APP DE </a:t>
              </a:r>
              <a:r>
                <a:rPr lang="es-MX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INFRAESTRUCTURA  NO VIAL</a:t>
              </a:r>
            </a:p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MX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TERMINALES Y ESTACIONES</a:t>
              </a:r>
            </a:p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ES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Inversión público-privada</a:t>
              </a:r>
            </a:p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ES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 </a:t>
              </a: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Fuente de pago: Participación de la tarifa </a:t>
              </a:r>
            </a:p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Locales comerciales y publicidad</a:t>
              </a:r>
              <a:endParaRPr lang="es-ES" sz="1600" b="1" dirty="0" smtClean="0">
                <a:solidFill>
                  <a:schemeClr val="tx1"/>
                </a:solidFill>
                <a:latin typeface="Baskerville Old Face" pitchFamily="18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723873" y="2718062"/>
              <a:ext cx="3790489" cy="6705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342900" lvl="1" indent="-342900" algn="ctr">
                <a:defRPr/>
              </a:pPr>
              <a:r>
                <a:rPr lang="es-MX" sz="1600" b="1" u="sng" dirty="0" smtClean="0">
                  <a:solidFill>
                    <a:schemeClr val="tx1"/>
                  </a:solidFill>
                  <a:latin typeface="Baskerville Old Face" pitchFamily="18" charset="0"/>
                </a:rPr>
                <a:t>OBRA PÚBLICA </a:t>
              </a:r>
            </a:p>
            <a:p>
              <a:pPr marL="342900" lvl="1" indent="-342900" algn="ctr">
                <a:defRPr/>
              </a:pPr>
              <a:r>
                <a:rPr lang="es-MX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INFRAESTRUCTURA VIAL</a:t>
              </a:r>
            </a:p>
            <a:p>
              <a:pPr marL="342900" lvl="1" indent="-342900" algn="ctr">
                <a:defRPr/>
              </a:pPr>
              <a:r>
                <a:rPr lang="es-MX" sz="1600" b="1" i="1" dirty="0" smtClean="0">
                  <a:solidFill>
                    <a:schemeClr val="tx2">
                      <a:lumMod val="75000"/>
                    </a:schemeClr>
                  </a:solidFill>
                  <a:latin typeface="Baskerville Old Face" pitchFamily="18" charset="0"/>
                </a:rPr>
                <a:t>Inversión pública local con apoyo federal </a:t>
              </a:r>
            </a:p>
          </p:txBody>
        </p:sp>
        <p:sp>
          <p:nvSpPr>
            <p:cNvPr id="7" name="32 CuadroTexto"/>
            <p:cNvSpPr txBox="1">
              <a:spLocks noChangeArrowheads="1"/>
            </p:cNvSpPr>
            <p:nvPr/>
          </p:nvSpPr>
          <p:spPr bwMode="auto">
            <a:xfrm>
              <a:off x="766986" y="6065552"/>
              <a:ext cx="3786214" cy="8692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ES_tradnl" sz="1600" b="1" u="sng" dirty="0" smtClean="0">
                  <a:solidFill>
                    <a:schemeClr val="tx1"/>
                  </a:solidFill>
                  <a:latin typeface="Baskerville Old Face" pitchFamily="18" charset="0"/>
                </a:rPr>
                <a:t>CONCESIÓN DE TRANSPORTE </a:t>
              </a:r>
            </a:p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EQUIPO DE TRANSPORTE</a:t>
              </a:r>
            </a:p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Inversión  privada</a:t>
              </a:r>
            </a:p>
            <a:p>
              <a:pPr marL="34290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Fuente de pago: Participación de la tarifa</a:t>
              </a:r>
            </a:p>
          </p:txBody>
        </p:sp>
        <p:sp>
          <p:nvSpPr>
            <p:cNvPr id="14" name="13 Flecha izquierda"/>
            <p:cNvSpPr/>
            <p:nvPr/>
          </p:nvSpPr>
          <p:spPr>
            <a:xfrm>
              <a:off x="4743454" y="2627032"/>
              <a:ext cx="2310915" cy="1000133"/>
            </a:xfrm>
            <a:prstGeom prst="leftArrow">
              <a:avLst>
                <a:gd name="adj1" fmla="val 76373"/>
                <a:gd name="adj2" fmla="val 3461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Aportación FONADIN</a:t>
              </a:r>
            </a:p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  hasta 50% </a:t>
              </a:r>
            </a:p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 Crédito BANOBRAS o Banca Comercial</a:t>
              </a:r>
              <a:endParaRPr lang="es-MX" sz="1400" b="1" dirty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endParaRPr>
            </a:p>
          </p:txBody>
        </p:sp>
        <p:sp>
          <p:nvSpPr>
            <p:cNvPr id="15" name="14 Flecha izquierda"/>
            <p:cNvSpPr/>
            <p:nvPr/>
          </p:nvSpPr>
          <p:spPr>
            <a:xfrm>
              <a:off x="4667253" y="4282218"/>
              <a:ext cx="2310916" cy="1152525"/>
            </a:xfrm>
            <a:prstGeom prst="leftArrow">
              <a:avLst>
                <a:gd name="adj1" fmla="val 76373"/>
                <a:gd name="adj2" fmla="val 3461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Subvención FONADIN</a:t>
              </a:r>
            </a:p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Garantía de Crédito FNI</a:t>
              </a:r>
            </a:p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Créditos  BANOBRAS o Banca </a:t>
              </a:r>
              <a:r>
                <a:rPr lang="es-MX" sz="1400" b="1" dirty="0" err="1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Conercial</a:t>
              </a:r>
              <a:endParaRPr lang="es-MX" sz="1400" b="1" dirty="0" smtClean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endParaRPr>
            </a:p>
          </p:txBody>
        </p:sp>
        <p:sp>
          <p:nvSpPr>
            <p:cNvPr id="16" name="15 Flecha izquierda"/>
            <p:cNvSpPr/>
            <p:nvPr/>
          </p:nvSpPr>
          <p:spPr>
            <a:xfrm>
              <a:off x="4666048" y="5859052"/>
              <a:ext cx="2350221" cy="1000132"/>
            </a:xfrm>
            <a:prstGeom prst="leftArrow">
              <a:avLst>
                <a:gd name="adj1" fmla="val 76373"/>
                <a:gd name="adj2" fmla="val 3461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Garantía de crédito FNI</a:t>
              </a:r>
            </a:p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Créditos BANOBRAS</a:t>
              </a:r>
            </a:p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Baskerville Old Face" pitchFamily="18" charset="0"/>
                  <a:cs typeface="Arial" pitchFamily="34" charset="0"/>
                </a:rPr>
                <a:t>o Banca Comercial</a:t>
              </a:r>
              <a:endParaRPr lang="es-MX" sz="1400" b="1" dirty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endParaRPr>
            </a:p>
          </p:txBody>
        </p:sp>
        <p:sp>
          <p:nvSpPr>
            <p:cNvPr id="9" name="32 CuadroTexto"/>
            <p:cNvSpPr txBox="1">
              <a:spLocks noChangeArrowheads="1"/>
            </p:cNvSpPr>
            <p:nvPr/>
          </p:nvSpPr>
          <p:spPr bwMode="auto">
            <a:xfrm>
              <a:off x="766986" y="4844972"/>
              <a:ext cx="3747376" cy="1067881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CONCESION  O APP</a:t>
              </a:r>
            </a:p>
            <a:p>
              <a:pPr marL="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SISTEMAS DE CONTROL Y  RECUADO</a:t>
              </a:r>
            </a:p>
            <a:p>
              <a:pPr marL="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Inversión  privada</a:t>
              </a:r>
            </a:p>
            <a:p>
              <a:pPr marL="0" lvl="1" indent="-342900" algn="ctr">
                <a:tabLst>
                  <a:tab pos="1485900" algn="l"/>
                </a:tabLst>
                <a:defRPr/>
              </a:pPr>
              <a:r>
                <a:rPr lang="es-ES_tradnl" sz="1600" b="1" dirty="0" smtClean="0">
                  <a:solidFill>
                    <a:schemeClr val="tx1"/>
                  </a:solidFill>
                  <a:latin typeface="Baskerville Old Face" pitchFamily="18" charset="0"/>
                </a:rPr>
                <a:t>Fuente de pago: Participación de la tarifa</a:t>
              </a: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238126" y="710977"/>
            <a:ext cx="852265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b="1" dirty="0" smtClean="0">
                <a:latin typeface="Baskerville Old Face" pitchFamily="18" charset="0"/>
                <a:cs typeface="Calibri" pitchFamily="34" charset="0"/>
              </a:rPr>
              <a:t>El esquema de Participación Público Privado o  APP varía según características del Proyecto (demanda, oferta, ciudad) y la opción tecnológica (BRT o trenes)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3401" y="2385895"/>
            <a:ext cx="3974804" cy="315078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Baskerville Old Face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153275" y="1455518"/>
            <a:ext cx="1838325" cy="9875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u="sng" dirty="0" smtClean="0">
                <a:solidFill>
                  <a:schemeClr val="tx1"/>
                </a:solidFill>
              </a:rPr>
              <a:t>Fideicomiso de Obra Pública</a:t>
            </a:r>
          </a:p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Con Aportaciones Federal y Estatal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019925" y="4359391"/>
            <a:ext cx="1971676" cy="11772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u="sng" dirty="0" smtClean="0">
                <a:solidFill>
                  <a:schemeClr val="tx1"/>
                </a:solidFill>
              </a:rPr>
              <a:t>Fideicomiso de Operación </a:t>
            </a:r>
          </a:p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 tarifa fuente de pago </a:t>
            </a:r>
          </a:p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Garantía del Estado </a:t>
            </a:r>
            <a:endParaRPr lang="es-MX" sz="1600" b="1" dirty="0">
              <a:solidFill>
                <a:schemeClr val="tx1"/>
              </a:solidFill>
            </a:endParaRPr>
          </a:p>
        </p:txBody>
      </p:sp>
      <p:cxnSp>
        <p:nvCxnSpPr>
          <p:cNvPr id="21" name="20 Conector angular"/>
          <p:cNvCxnSpPr>
            <a:endCxn id="17" idx="0"/>
          </p:cNvCxnSpPr>
          <p:nvPr/>
        </p:nvCxnSpPr>
        <p:spPr>
          <a:xfrm>
            <a:off x="4508205" y="3000375"/>
            <a:ext cx="3497558" cy="1359016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20 Conector angular"/>
          <p:cNvCxnSpPr>
            <a:endCxn id="17" idx="2"/>
          </p:cNvCxnSpPr>
          <p:nvPr/>
        </p:nvCxnSpPr>
        <p:spPr>
          <a:xfrm flipV="1">
            <a:off x="4413245" y="5536680"/>
            <a:ext cx="3592518" cy="1081804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rot="10800000">
            <a:off x="4413245" y="3000377"/>
            <a:ext cx="3592519" cy="1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rot="10800000">
            <a:off x="4508204" y="6618480"/>
            <a:ext cx="3592519" cy="1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4413242" y="5065712"/>
            <a:ext cx="2606683" cy="1588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5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93326-C00C-4326-A1C8-6AB12E026C13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95400" y="1176600"/>
            <a:ext cx="6673143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 Narrow" pitchFamily="34" charset="0"/>
              </a:rPr>
              <a:t>Cobro del Pasaje con tarjeta inteligente de prepago</a:t>
            </a:r>
            <a:endParaRPr lang="es-MX" sz="1600" b="1" dirty="0">
              <a:latin typeface="Arial Narrow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12651" y="5555082"/>
            <a:ext cx="2134106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itchFamily="34" charset="0"/>
              </a:rPr>
              <a:t>Operación  y  Mantenimiento </a:t>
            </a:r>
          </a:p>
          <a:p>
            <a:pPr algn="ctr"/>
            <a:r>
              <a:rPr lang="es-MX" sz="1400" u="sng" dirty="0" smtClean="0">
                <a:latin typeface="Arial Narrow" pitchFamily="34" charset="0"/>
              </a:rPr>
              <a:t>Pago del  Crédito autobuses </a:t>
            </a:r>
          </a:p>
          <a:p>
            <a:pPr algn="ctr"/>
            <a:r>
              <a:rPr lang="es-MX" sz="1400" dirty="0" smtClean="0">
                <a:latin typeface="Arial Narrow" pitchFamily="34" charset="0"/>
              </a:rPr>
              <a:t>Recuperación Capital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4815138" y="5555082"/>
            <a:ext cx="209777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 Narrow" pitchFamily="34" charset="0"/>
              </a:rPr>
              <a:t>C</a:t>
            </a:r>
            <a:r>
              <a:rPr lang="es-MX" sz="1400" dirty="0" smtClean="0">
                <a:latin typeface="Arial Narrow" pitchFamily="34" charset="0"/>
              </a:rPr>
              <a:t>onservación y operación</a:t>
            </a:r>
          </a:p>
          <a:p>
            <a:pPr algn="ctr"/>
            <a:r>
              <a:rPr lang="es-MX" sz="1400" u="sng" dirty="0" smtClean="0">
                <a:solidFill>
                  <a:schemeClr val="dk1"/>
                </a:solidFill>
                <a:latin typeface="Arial Narrow" pitchFamily="34" charset="0"/>
              </a:rPr>
              <a:t>Pago Crédito  Obra</a:t>
            </a:r>
            <a:endParaRPr lang="es-MX" sz="1400" u="sng" dirty="0" smtClean="0">
              <a:latin typeface="Arial Narrow" pitchFamily="34" charset="0"/>
            </a:endParaRPr>
          </a:p>
          <a:p>
            <a:pPr algn="ctr"/>
            <a:r>
              <a:rPr lang="es-MX" sz="1400" dirty="0" smtClean="0">
                <a:solidFill>
                  <a:schemeClr val="dk1"/>
                </a:solidFill>
                <a:latin typeface="Arial Narrow" pitchFamily="34" charset="0"/>
              </a:rPr>
              <a:t>Recuperación Capital</a:t>
            </a:r>
          </a:p>
        </p:txBody>
      </p:sp>
      <p:grpSp>
        <p:nvGrpSpPr>
          <p:cNvPr id="53" name="52 Grupo"/>
          <p:cNvGrpSpPr/>
          <p:nvPr/>
        </p:nvGrpSpPr>
        <p:grpSpPr>
          <a:xfrm>
            <a:off x="212651" y="1551396"/>
            <a:ext cx="8833500" cy="4003686"/>
            <a:chOff x="212651" y="1592615"/>
            <a:chExt cx="8670034" cy="3479578"/>
          </a:xfrm>
        </p:grpSpPr>
        <p:sp>
          <p:nvSpPr>
            <p:cNvPr id="6" name="5 CuadroTexto"/>
            <p:cNvSpPr txBox="1"/>
            <p:nvPr/>
          </p:nvSpPr>
          <p:spPr>
            <a:xfrm>
              <a:off x="2075613" y="1711871"/>
              <a:ext cx="1893199" cy="4547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latin typeface="Arial Narrow" pitchFamily="34" charset="0"/>
                </a:rPr>
                <a:t>Sistema  de Recaudo </a:t>
              </a:r>
            </a:p>
            <a:p>
              <a:pPr algn="ctr"/>
              <a:r>
                <a:rPr lang="es-MX" sz="1400" dirty="0" smtClean="0">
                  <a:latin typeface="Arial Narrow" pitchFamily="34" charset="0"/>
                </a:rPr>
                <a:t>en estaciones y autobuses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075613" y="2419271"/>
              <a:ext cx="4572944" cy="5082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>
                  <a:latin typeface="Arial Narrow" pitchFamily="34" charset="0"/>
                </a:rPr>
                <a:t>Fideicomiso de Operación</a:t>
              </a:r>
            </a:p>
            <a:p>
              <a:pPr algn="ctr"/>
              <a:r>
                <a:rPr lang="es-MX" sz="1600" dirty="0" smtClean="0">
                  <a:latin typeface="Arial Narrow" pitchFamily="34" charset="0"/>
                </a:rPr>
                <a:t>Concentración  y distribución de Ingresos 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12651" y="3948382"/>
              <a:ext cx="2094613" cy="6419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lvl="2" algn="ctr"/>
              <a:r>
                <a:rPr lang="es-MX" sz="1400" b="1" dirty="0" smtClean="0">
                  <a:latin typeface="Arial Narrow" pitchFamily="34" charset="0"/>
                </a:rPr>
                <a:t>Concesionario de Transporte </a:t>
              </a:r>
            </a:p>
            <a:p>
              <a:pPr marL="0" lvl="2" algn="ctr"/>
              <a:r>
                <a:rPr lang="es-MX" sz="1400" dirty="0" smtClean="0">
                  <a:latin typeface="Arial Narrow" pitchFamily="34" charset="0"/>
                </a:rPr>
                <a:t>Pago cuota por bus-km 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7128566" y="3967457"/>
              <a:ext cx="1754119" cy="6419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tx1"/>
                  </a:solidFill>
                  <a:latin typeface="Arial Narrow" pitchFamily="34" charset="0"/>
                </a:rPr>
                <a:t>Organismo gestor</a:t>
              </a:r>
            </a:p>
            <a:p>
              <a:pPr algn="ctr"/>
              <a:r>
                <a:rPr lang="es-MX" sz="1400" dirty="0" smtClean="0">
                  <a:solidFill>
                    <a:schemeClr val="tx1"/>
                  </a:solidFill>
                  <a:latin typeface="Arial Narrow" pitchFamily="34" charset="0"/>
                </a:rPr>
                <a:t>Control y planeación</a:t>
              </a:r>
            </a:p>
            <a:p>
              <a:pPr algn="ctr"/>
              <a:r>
                <a:rPr lang="es-MX" sz="1400" dirty="0" smtClean="0">
                  <a:solidFill>
                    <a:schemeClr val="tx1"/>
                  </a:solidFill>
                  <a:latin typeface="Arial Narrow" pitchFamily="34" charset="0"/>
                </a:rPr>
                <a:t>Fondo de operación</a:t>
              </a:r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 rot="5400000">
              <a:off x="3773796" y="2005509"/>
              <a:ext cx="827348" cy="1559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 rot="5400000">
              <a:off x="5054631" y="3447079"/>
              <a:ext cx="1040755" cy="1588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 de flecha"/>
            <p:cNvCxnSpPr/>
            <p:nvPr/>
          </p:nvCxnSpPr>
          <p:spPr>
            <a:xfrm rot="5400000">
              <a:off x="1487138" y="2897018"/>
              <a:ext cx="1017092" cy="1078049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 rot="16200000" flipH="1">
              <a:off x="6580162" y="2840323"/>
              <a:ext cx="1108365" cy="1145902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1884621" y="2965547"/>
              <a:ext cx="308343" cy="2674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latin typeface="Arial Narrow" pitchFamily="34" charset="0"/>
                </a:rPr>
                <a:t>1</a:t>
              </a:r>
              <a:endParaRPr lang="es-MX" sz="1400" b="1" dirty="0">
                <a:latin typeface="Arial Narrow" pitchFamily="34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752973" y="3948408"/>
              <a:ext cx="2012933" cy="6419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lvl="2" algn="ctr"/>
              <a:r>
                <a:rPr lang="es-MX" sz="1400" b="1" dirty="0" smtClean="0">
                  <a:latin typeface="Arial Narrow" pitchFamily="34" charset="0"/>
                </a:rPr>
                <a:t>Concesión  o PPS de Terminales y estaciones</a:t>
              </a:r>
            </a:p>
            <a:p>
              <a:pPr marL="0" lvl="2" algn="ctr"/>
              <a:r>
                <a:rPr lang="es-MX" sz="1400" dirty="0" smtClean="0">
                  <a:latin typeface="Arial Narrow" pitchFamily="34" charset="0"/>
                </a:rPr>
                <a:t>Participación de ingresos: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3021552" y="2947282"/>
              <a:ext cx="329610" cy="2674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latin typeface="Arial Narrow" pitchFamily="34" charset="0"/>
                </a:rPr>
                <a:t>2</a:t>
              </a:r>
              <a:endParaRPr lang="es-MX" sz="1400" b="1" dirty="0">
                <a:latin typeface="Arial Narrow" pitchFamily="34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5080599" y="2981906"/>
              <a:ext cx="322519" cy="2674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latin typeface="Arial Narrow" pitchFamily="34" charset="0"/>
                </a:rPr>
                <a:t>3</a:t>
              </a:r>
              <a:endParaRPr lang="es-MX" sz="1400" b="1" dirty="0">
                <a:latin typeface="Arial Narrow" pitchFamily="34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212652" y="2927497"/>
              <a:ext cx="1371599" cy="2674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latin typeface="Arial Narrow" pitchFamily="34" charset="0"/>
                </a:rPr>
                <a:t>Prelación</a:t>
              </a:r>
              <a:endParaRPr lang="es-MX" sz="1400" b="1" dirty="0">
                <a:latin typeface="Arial Narrow" pitchFamily="34" charset="0"/>
              </a:endParaRPr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57450" y="3374134"/>
              <a:ext cx="1151276" cy="26748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marL="0" lvl="2" algn="ctr"/>
              <a:r>
                <a:rPr lang="es-MX" sz="1400" b="1" dirty="0" smtClean="0">
                  <a:solidFill>
                    <a:srgbClr val="000000"/>
                  </a:solidFill>
                  <a:latin typeface="Arial"/>
                </a:rPr>
                <a:t>65% al 80%</a:t>
              </a:r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4362085" y="3374134"/>
              <a:ext cx="1151277" cy="26748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marL="0" lvl="2" algn="ctr"/>
              <a:r>
                <a:rPr lang="es-MX" sz="1400" b="1" dirty="0" smtClean="0">
                  <a:solidFill>
                    <a:srgbClr val="000000"/>
                  </a:solidFill>
                  <a:latin typeface="Arial"/>
                </a:rPr>
                <a:t>20% al 30%</a:t>
              </a:r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6197151" y="3405097"/>
              <a:ext cx="902811" cy="26748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marL="0" lvl="2" algn="ctr"/>
              <a:r>
                <a:rPr lang="es-MX" sz="1400" b="1" dirty="0" smtClean="0">
                  <a:solidFill>
                    <a:srgbClr val="000000"/>
                  </a:solidFill>
                  <a:latin typeface="Arial"/>
                </a:rPr>
                <a:t>3%al 5%</a:t>
              </a:r>
            </a:p>
          </p:txBody>
        </p:sp>
        <p:cxnSp>
          <p:nvCxnSpPr>
            <p:cNvPr id="45" name="44 Conector recto de flecha"/>
            <p:cNvCxnSpPr/>
            <p:nvPr/>
          </p:nvCxnSpPr>
          <p:spPr>
            <a:xfrm rot="16200000" flipH="1">
              <a:off x="1063346" y="4786260"/>
              <a:ext cx="366071" cy="12401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 de flecha"/>
            <p:cNvCxnSpPr>
              <a:stCxn id="21" idx="2"/>
            </p:cNvCxnSpPr>
            <p:nvPr/>
          </p:nvCxnSpPr>
          <p:spPr>
            <a:xfrm rot="16200000" flipH="1">
              <a:off x="5518533" y="4831283"/>
              <a:ext cx="481817" cy="3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Rectángulo"/>
            <p:cNvSpPr/>
            <p:nvPr/>
          </p:nvSpPr>
          <p:spPr>
            <a:xfrm>
              <a:off x="2534707" y="3374134"/>
              <a:ext cx="952505" cy="26748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marL="0" lvl="2" algn="ctr"/>
              <a:r>
                <a:rPr lang="es-MX" sz="1400" b="1" dirty="0" smtClean="0">
                  <a:solidFill>
                    <a:srgbClr val="000000"/>
                  </a:solidFill>
                  <a:latin typeface="Arial"/>
                </a:rPr>
                <a:t>3% al 7%</a:t>
              </a: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2594342" y="3948407"/>
              <a:ext cx="1970866" cy="6419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lvl="2" algn="ctr"/>
              <a:r>
                <a:rPr lang="es-MX" sz="1400" b="1" dirty="0" smtClean="0">
                  <a:latin typeface="Arial Narrow" pitchFamily="34" charset="0"/>
                </a:rPr>
                <a:t>Concesión  o APP </a:t>
              </a:r>
            </a:p>
            <a:p>
              <a:pPr marL="0" lvl="2" algn="ctr"/>
              <a:r>
                <a:rPr lang="es-MX" sz="1400" b="1" dirty="0" smtClean="0">
                  <a:latin typeface="Arial Narrow" pitchFamily="34" charset="0"/>
                </a:rPr>
                <a:t> Sistema de Recaudo</a:t>
              </a:r>
            </a:p>
            <a:p>
              <a:pPr marL="0" lvl="2" algn="ctr"/>
              <a:r>
                <a:rPr lang="es-MX" sz="1400" dirty="0" smtClean="0">
                  <a:latin typeface="Arial Narrow" pitchFamily="34" charset="0"/>
                </a:rPr>
                <a:t>Participación de ingresos:</a:t>
              </a: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6238875" y="2989840"/>
              <a:ext cx="322519" cy="2674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latin typeface="Arial Narrow" pitchFamily="34" charset="0"/>
                </a:rPr>
                <a:t>4</a:t>
              </a:r>
              <a:endParaRPr lang="es-MX" sz="1400" b="1" dirty="0">
                <a:latin typeface="Arial Narrow" pitchFamily="34" charset="0"/>
              </a:endParaRPr>
            </a:p>
          </p:txBody>
        </p:sp>
        <p:cxnSp>
          <p:nvCxnSpPr>
            <p:cNvPr id="33" name="32 Conector recto de flecha"/>
            <p:cNvCxnSpPr>
              <a:endCxn id="29" idx="0"/>
            </p:cNvCxnSpPr>
            <p:nvPr/>
          </p:nvCxnSpPr>
          <p:spPr>
            <a:xfrm rot="5400000">
              <a:off x="3078994" y="3435369"/>
              <a:ext cx="1013820" cy="12257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50 Rectángulo"/>
            <p:cNvSpPr/>
            <p:nvPr/>
          </p:nvSpPr>
          <p:spPr>
            <a:xfrm>
              <a:off x="2534708" y="3896965"/>
              <a:ext cx="4429617" cy="847197"/>
            </a:xfrm>
            <a:prstGeom prst="rect">
              <a:avLst/>
            </a:prstGeom>
            <a:noFill/>
            <a:ln w="28575"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37" name="36 Conector recto de flecha"/>
            <p:cNvCxnSpPr/>
            <p:nvPr/>
          </p:nvCxnSpPr>
          <p:spPr>
            <a:xfrm rot="16200000" flipH="1">
              <a:off x="3390540" y="4786262"/>
              <a:ext cx="366071" cy="12401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62 CuadroTexto"/>
          <p:cNvSpPr txBox="1"/>
          <p:nvPr/>
        </p:nvSpPr>
        <p:spPr>
          <a:xfrm>
            <a:off x="1906504" y="159013"/>
            <a:ext cx="5817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  <a:spcBef>
                <a:spcPct val="0"/>
              </a:spcBef>
              <a:defRPr/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Sistema de Recaudo del Pasaje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defRPr/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0"/>
              </a:spcBef>
              <a:defRPr/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y Fideicomiso de Operación </a:t>
            </a:r>
            <a:endParaRPr lang="es-MX" sz="2000" b="1" dirty="0">
              <a:latin typeface="Copperplate Gothic Light" pitchFamily="34" charset="0"/>
              <a:ea typeface="+mj-ea"/>
              <a:cs typeface="Copperplate Gothic Light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639247" y="5555082"/>
            <a:ext cx="209777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 Narrow" pitchFamily="34" charset="0"/>
              </a:rPr>
              <a:t>Operación y cobranza</a:t>
            </a:r>
          </a:p>
          <a:p>
            <a:pPr algn="ctr"/>
            <a:r>
              <a:rPr lang="es-MX" sz="1400" u="sng" dirty="0" smtClean="0">
                <a:solidFill>
                  <a:schemeClr val="dk1"/>
                </a:solidFill>
                <a:latin typeface="Arial Narrow" pitchFamily="34" charset="0"/>
              </a:rPr>
              <a:t>Pago Crédito </a:t>
            </a:r>
            <a:r>
              <a:rPr lang="es-MX" sz="1400" u="sng" dirty="0" smtClean="0">
                <a:latin typeface="Arial Narrow" pitchFamily="34" charset="0"/>
              </a:rPr>
              <a:t>sistemas</a:t>
            </a:r>
          </a:p>
          <a:p>
            <a:pPr algn="ctr"/>
            <a:r>
              <a:rPr lang="es-MX" sz="1400" dirty="0" smtClean="0">
                <a:solidFill>
                  <a:schemeClr val="dk1"/>
                </a:solidFill>
                <a:latin typeface="Arial Narrow" pitchFamily="34" charset="0"/>
              </a:rPr>
              <a:t>Recuperación Capital</a:t>
            </a:r>
          </a:p>
        </p:txBody>
      </p:sp>
      <p:sp>
        <p:nvSpPr>
          <p:cNvPr id="38" name="3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14B8B-A836-40A9-A95A-E85AEA6C19ED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1 Grupo"/>
          <p:cNvGrpSpPr>
            <a:grpSpLocks/>
          </p:cNvGrpSpPr>
          <p:nvPr/>
        </p:nvGrpSpPr>
        <p:grpSpPr bwMode="auto">
          <a:xfrm>
            <a:off x="180977" y="2611255"/>
            <a:ext cx="9086848" cy="3678935"/>
            <a:chOff x="214313" y="2781300"/>
            <a:chExt cx="9086880" cy="3679027"/>
          </a:xfrm>
        </p:grpSpPr>
        <p:grpSp>
          <p:nvGrpSpPr>
            <p:cNvPr id="3" name="45 Grupo"/>
            <p:cNvGrpSpPr>
              <a:grpSpLocks/>
            </p:cNvGrpSpPr>
            <p:nvPr/>
          </p:nvGrpSpPr>
          <p:grpSpPr bwMode="auto">
            <a:xfrm>
              <a:off x="294594" y="4695873"/>
              <a:ext cx="8756849" cy="1764454"/>
              <a:chOff x="294594" y="4695873"/>
              <a:chExt cx="8756849" cy="1764454"/>
            </a:xfrm>
          </p:grpSpPr>
          <p:sp>
            <p:nvSpPr>
              <p:cNvPr id="13" name="12 Documento"/>
              <p:cNvSpPr/>
              <p:nvPr/>
            </p:nvSpPr>
            <p:spPr>
              <a:xfrm>
                <a:off x="5495945" y="4695873"/>
                <a:ext cx="1633541" cy="1617885"/>
              </a:xfrm>
              <a:prstGeom prst="flowChartDocumen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buFont typeface="Arial" charset="0"/>
                  <a:buChar char="•"/>
                  <a:defRPr/>
                </a:pPr>
                <a:endParaRPr lang="es-MX" sz="1200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 algn="ctr">
                  <a:defRPr/>
                </a:pPr>
                <a:r>
                  <a:rPr lang="es-MX" sz="1400" b="1" dirty="0" smtClean="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rPr>
                  <a:t>FNI/PROMOTOR</a:t>
                </a:r>
              </a:p>
              <a:p>
                <a:pPr>
                  <a:buFont typeface="Arial" charset="0"/>
                  <a:buChar char="•"/>
                  <a:defRPr/>
                </a:pPr>
                <a:r>
                  <a:rPr lang="es-MX" sz="1400" b="1" u="sng" dirty="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CONVENIO APOYO FINANCIERO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s-MX" sz="1400" b="1" dirty="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Fideicomiso Infra 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es-MX" sz="1400" b="1" dirty="0" err="1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Fiso</a:t>
                </a:r>
                <a:r>
                  <a:rPr lang="es-MX" sz="1400" b="1" dirty="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de Operación</a:t>
                </a:r>
                <a:endParaRPr lang="es-MX" sz="14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buFont typeface="Arial" charset="0"/>
                  <a:buChar char="•"/>
                  <a:defRPr/>
                </a:pPr>
                <a:r>
                  <a:rPr lang="es-MX" sz="1400" b="1" dirty="0" smtClean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Licitaciones Obra </a:t>
                </a:r>
              </a:p>
              <a:p>
                <a:pPr>
                  <a:defRPr/>
                </a:pPr>
                <a:endParaRPr lang="es-MX" sz="1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4" name="13 Documento"/>
              <p:cNvSpPr/>
              <p:nvPr/>
            </p:nvSpPr>
            <p:spPr>
              <a:xfrm>
                <a:off x="7291412" y="4702880"/>
                <a:ext cx="1760031" cy="1572777"/>
              </a:xfrm>
              <a:prstGeom prst="flowChart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6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5" name="14 Documento"/>
              <p:cNvSpPr/>
              <p:nvPr/>
            </p:nvSpPr>
            <p:spPr>
              <a:xfrm>
                <a:off x="3719523" y="4705397"/>
                <a:ext cx="1574600" cy="1522633"/>
              </a:xfrm>
              <a:prstGeom prst="flowChartDocument">
                <a:avLst/>
              </a:prstGeom>
              <a:solidFill>
                <a:srgbClr val="00CC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2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6" name="15 Documento"/>
              <p:cNvSpPr/>
              <p:nvPr/>
            </p:nvSpPr>
            <p:spPr>
              <a:xfrm>
                <a:off x="1909768" y="4714923"/>
                <a:ext cx="1666881" cy="1559125"/>
              </a:xfrm>
              <a:prstGeom prst="flowChart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6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" name="16 Documento"/>
              <p:cNvSpPr/>
              <p:nvPr/>
            </p:nvSpPr>
            <p:spPr>
              <a:xfrm>
                <a:off x="294594" y="4714923"/>
                <a:ext cx="1548499" cy="1745404"/>
              </a:xfrm>
              <a:prstGeom prst="flowChartDocumen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6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4" name="24 Grupo"/>
            <p:cNvGrpSpPr>
              <a:grpSpLocks/>
            </p:cNvGrpSpPr>
            <p:nvPr/>
          </p:nvGrpSpPr>
          <p:grpSpPr bwMode="auto">
            <a:xfrm>
              <a:off x="214313" y="2781300"/>
              <a:ext cx="9086880" cy="3515848"/>
              <a:chOff x="-833510" y="137536"/>
              <a:chExt cx="9087135" cy="3518932"/>
            </a:xfrm>
          </p:grpSpPr>
          <p:sp>
            <p:nvSpPr>
              <p:cNvPr id="7186" name="16 CuadroTexto"/>
              <p:cNvSpPr txBox="1">
                <a:spLocks noChangeArrowheads="1"/>
              </p:cNvSpPr>
              <p:nvPr/>
            </p:nvSpPr>
            <p:spPr bwMode="auto">
              <a:xfrm>
                <a:off x="-757309" y="2100049"/>
                <a:ext cx="1624065" cy="1417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PROMOTOR</a:t>
                </a:r>
                <a:r>
                  <a:rPr lang="es-MX" sz="1600" b="1" dirty="0" smtClean="0">
                    <a:latin typeface="Calibri" pitchFamily="34" charset="0"/>
                    <a:cs typeface="Calibri" pitchFamily="34" charset="0"/>
                  </a:rPr>
                  <a:t> .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Presentación.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Elegible por Grupo Consultivo.(SHCP, SCT,SEDATU,SEMARNAT,BANOBRA)</a:t>
                </a:r>
                <a:endParaRPr lang="es-MX" sz="1400" b="1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187" name="17 CuadroTexto"/>
              <p:cNvSpPr txBox="1">
                <a:spLocks noChangeArrowheads="1"/>
              </p:cNvSpPr>
              <p:nvPr/>
            </p:nvSpPr>
            <p:spPr bwMode="auto">
              <a:xfrm>
                <a:off x="2619470" y="2060801"/>
                <a:ext cx="1686353" cy="1170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s-MX" sz="1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SCT/SHCP/FNI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Validación SCT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Registro  ACB en UI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Análisis financiero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Autoriza  SEF y CT</a:t>
                </a:r>
              </a:p>
            </p:txBody>
          </p:sp>
          <p:sp>
            <p:nvSpPr>
              <p:cNvPr id="10" name="9 Llamada de flecha hacia abajo"/>
              <p:cNvSpPr/>
              <p:nvPr/>
            </p:nvSpPr>
            <p:spPr>
              <a:xfrm>
                <a:off x="-833510" y="137536"/>
                <a:ext cx="1620889" cy="1801849"/>
              </a:xfrm>
              <a:prstGeom prst="downArrowCallout">
                <a:avLst>
                  <a:gd name="adj1" fmla="val 20013"/>
                  <a:gd name="adj2" fmla="val 23892"/>
                  <a:gd name="adj3" fmla="val 17520"/>
                  <a:gd name="adj4" fmla="val 74476"/>
                </a:avLst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600" b="1" dirty="0">
                    <a:latin typeface="Calibri" pitchFamily="34" charset="0"/>
                    <a:cs typeface="Calibri" pitchFamily="34" charset="0"/>
                  </a:rPr>
                  <a:t>Proyecto  a nivel Perfil  o </a:t>
                </a:r>
                <a:r>
                  <a:rPr lang="es-MX" sz="1600" b="1" dirty="0" smtClean="0">
                    <a:latin typeface="Calibri" pitchFamily="34" charset="0"/>
                    <a:cs typeface="Calibri" pitchFamily="34" charset="0"/>
                  </a:rPr>
                  <a:t>Prefactibilidad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600" b="1" dirty="0" smtClean="0">
                    <a:latin typeface="Calibri" pitchFamily="34" charset="0"/>
                    <a:cs typeface="Calibri" pitchFamily="34" charset="0"/>
                  </a:rPr>
                  <a:t>10 </a:t>
                </a:r>
                <a:endParaRPr lang="es-MX" sz="1600" b="1" dirty="0">
                  <a:latin typeface="Calibri" pitchFamily="34" charset="0"/>
                  <a:cs typeface="Calibri" pitchFamily="34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MX" sz="1600" b="1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189" name="17 CuadroTexto"/>
              <p:cNvSpPr txBox="1">
                <a:spLocks noChangeArrowheads="1"/>
              </p:cNvSpPr>
              <p:nvPr/>
            </p:nvSpPr>
            <p:spPr bwMode="auto">
              <a:xfrm>
                <a:off x="812279" y="2082723"/>
                <a:ext cx="1783317" cy="1170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PROMOTOR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Plan de Movilidad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 Estudio Factibilidad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Estructura de APP</a:t>
                </a:r>
              </a:p>
              <a:p>
                <a:pPr eaLnBrk="1" hangingPunct="1">
                  <a:buFont typeface="Arial" pitchFamily="34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MASTU</a:t>
                </a:r>
              </a:p>
            </p:txBody>
          </p:sp>
          <p:sp>
            <p:nvSpPr>
              <p:cNvPr id="7190" name="26 CuadroTexto"/>
              <p:cNvSpPr txBox="1">
                <a:spLocks noChangeArrowheads="1"/>
              </p:cNvSpPr>
              <p:nvPr/>
            </p:nvSpPr>
            <p:spPr bwMode="auto">
              <a:xfrm>
                <a:off x="6196160" y="2023781"/>
                <a:ext cx="2057465" cy="1632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PROMOTOR</a:t>
                </a:r>
              </a:p>
              <a:p>
                <a:pPr eaLnBrk="1" hangingPunct="1">
                  <a:buFont typeface="Arial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Obra pública vial</a:t>
                </a:r>
              </a:p>
              <a:p>
                <a:pPr eaLnBrk="1" hangingPunct="1">
                  <a:buFont typeface="Arial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APP </a:t>
                </a:r>
                <a:r>
                  <a:rPr lang="es-MX" sz="1400" b="1" dirty="0" err="1" smtClean="0">
                    <a:latin typeface="Calibri" pitchFamily="34" charset="0"/>
                    <a:cs typeface="Calibri" pitchFamily="34" charset="0"/>
                  </a:rPr>
                  <a:t>Est.</a:t>
                </a: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 y Terminales</a:t>
                </a:r>
              </a:p>
              <a:p>
                <a:pPr eaLnBrk="1" hangingPunct="1">
                  <a:buFont typeface="Arial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APP Control y Recaudo</a:t>
                </a:r>
              </a:p>
              <a:p>
                <a:pPr eaLnBrk="1" hangingPunct="1">
                  <a:buFont typeface="Arial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Concesión Transporte</a:t>
                </a:r>
              </a:p>
              <a:p>
                <a:pPr eaLnBrk="1" hangingPunct="1">
                  <a:buFont typeface="Arial" charset="0"/>
                  <a:buChar char="•"/>
                </a:pPr>
                <a:r>
                  <a:rPr lang="es-MX" sz="1400" b="1" dirty="0" smtClean="0">
                    <a:latin typeface="Calibri" pitchFamily="34" charset="0"/>
                    <a:cs typeface="Calibri" pitchFamily="34" charset="0"/>
                  </a:rPr>
                  <a:t>Compra Equipo</a:t>
                </a:r>
              </a:p>
              <a:p>
                <a:pPr eaLnBrk="1" hangingPunct="1">
                  <a:buFont typeface="Arial" charset="0"/>
                  <a:buChar char="•"/>
                </a:pPr>
                <a:endParaRPr lang="es-MX" sz="1600" b="1" dirty="0" smtClean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sp>
        <p:nvSpPr>
          <p:cNvPr id="7171" name="23 Rectángulo"/>
          <p:cNvSpPr>
            <a:spLocks noChangeArrowheads="1"/>
          </p:cNvSpPr>
          <p:nvPr/>
        </p:nvSpPr>
        <p:spPr bwMode="auto">
          <a:xfrm>
            <a:off x="2291940" y="491440"/>
            <a:ext cx="6056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Proceso de Planeación y Toma de Decisiones del PROTRAM</a:t>
            </a:r>
            <a:endParaRPr lang="es-MX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19 Cheurón"/>
          <p:cNvSpPr/>
          <p:nvPr/>
        </p:nvSpPr>
        <p:spPr>
          <a:xfrm>
            <a:off x="3429000" y="1000125"/>
            <a:ext cx="1928813" cy="1357313"/>
          </a:xfrm>
          <a:prstGeom prst="chevron">
            <a:avLst>
              <a:gd name="adj" fmla="val 24935"/>
            </a:avLst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FASE 3: </a:t>
            </a:r>
            <a:r>
              <a:rPr lang="es-MX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 y Autorización</a:t>
            </a:r>
            <a:endParaRPr lang="es-MX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20 Cheurón"/>
          <p:cNvSpPr/>
          <p:nvPr/>
        </p:nvSpPr>
        <p:spPr>
          <a:xfrm>
            <a:off x="1714500" y="1000125"/>
            <a:ext cx="2016125" cy="1357313"/>
          </a:xfrm>
          <a:prstGeom prst="chevron">
            <a:avLst>
              <a:gd name="adj" fmla="val 2493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FASE 2: Preparación para Evaluación</a:t>
            </a:r>
          </a:p>
        </p:txBody>
      </p:sp>
      <p:sp>
        <p:nvSpPr>
          <p:cNvPr id="22" name="21 Cheurón"/>
          <p:cNvSpPr/>
          <p:nvPr/>
        </p:nvSpPr>
        <p:spPr>
          <a:xfrm>
            <a:off x="7092950" y="981075"/>
            <a:ext cx="1944172" cy="1357313"/>
          </a:xfrm>
          <a:prstGeom prst="chevron">
            <a:avLst>
              <a:gd name="adj" fmla="val 24935"/>
            </a:avLst>
          </a:prstGeom>
          <a:solidFill>
            <a:srgbClr val="0490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FASE 5: Seguimiento y Monitoreo</a:t>
            </a:r>
          </a:p>
        </p:txBody>
      </p:sp>
      <p:sp>
        <p:nvSpPr>
          <p:cNvPr id="24" name="23 Cheurón"/>
          <p:cNvSpPr/>
          <p:nvPr/>
        </p:nvSpPr>
        <p:spPr>
          <a:xfrm>
            <a:off x="5072063" y="1000125"/>
            <a:ext cx="2286000" cy="1357313"/>
          </a:xfrm>
          <a:prstGeom prst="chevron">
            <a:avLst>
              <a:gd name="adj" fmla="val 24935"/>
            </a:avLst>
          </a:prstGeom>
          <a:solidFill>
            <a:srgbClr val="0490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FASE 4: </a:t>
            </a:r>
          </a:p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Implementación</a:t>
            </a:r>
          </a:p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Convenio</a:t>
            </a:r>
          </a:p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Licitación y Cierre</a:t>
            </a:r>
          </a:p>
        </p:txBody>
      </p:sp>
      <p:sp>
        <p:nvSpPr>
          <p:cNvPr id="25" name="24 Llamada de flecha hacia abajo"/>
          <p:cNvSpPr/>
          <p:nvPr/>
        </p:nvSpPr>
        <p:spPr bwMode="auto">
          <a:xfrm>
            <a:off x="5364163" y="2531925"/>
            <a:ext cx="1620837" cy="1800225"/>
          </a:xfrm>
          <a:prstGeom prst="downArrowCallout">
            <a:avLst>
              <a:gd name="adj1" fmla="val 20013"/>
              <a:gd name="adj2" fmla="val 23892"/>
              <a:gd name="adj3" fmla="val 17520"/>
              <a:gd name="adj4" fmla="val 74476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latin typeface="Calibri" pitchFamily="34" charset="0"/>
                <a:cs typeface="Calibri" pitchFamily="34" charset="0"/>
              </a:rPr>
              <a:t>Proyectos </a:t>
            </a: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Autorizados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4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25 Pentágono"/>
          <p:cNvSpPr/>
          <p:nvPr/>
        </p:nvSpPr>
        <p:spPr>
          <a:xfrm>
            <a:off x="142875" y="1000125"/>
            <a:ext cx="1857375" cy="1357313"/>
          </a:xfrm>
          <a:prstGeom prst="homePlate">
            <a:avLst>
              <a:gd name="adj" fmla="val 2812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s-MX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FASE 1: Identificación</a:t>
            </a:r>
          </a:p>
          <a:p>
            <a:pPr algn="ctr">
              <a:defRPr/>
            </a:pP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26 Llamada de flecha hacia abajo"/>
          <p:cNvSpPr/>
          <p:nvPr/>
        </p:nvSpPr>
        <p:spPr bwMode="auto">
          <a:xfrm>
            <a:off x="1908175" y="2590800"/>
            <a:ext cx="1620838" cy="1741350"/>
          </a:xfrm>
          <a:prstGeom prst="downArrowCallout">
            <a:avLst>
              <a:gd name="adj1" fmla="val 20013"/>
              <a:gd name="adj2" fmla="val 23892"/>
              <a:gd name="adj3" fmla="val 17520"/>
              <a:gd name="adj4" fmla="val 74476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 smtClean="0"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Proyecto  </a:t>
            </a:r>
            <a:r>
              <a:rPr lang="es-MX" sz="1600" b="1" dirty="0">
                <a:latin typeface="Calibri" pitchFamily="34" charset="0"/>
                <a:cs typeface="Calibri" pitchFamily="34" charset="0"/>
              </a:rPr>
              <a:t>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Preparación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7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27 Llamada de flecha hacia abajo"/>
          <p:cNvSpPr/>
          <p:nvPr/>
        </p:nvSpPr>
        <p:spPr bwMode="auto">
          <a:xfrm>
            <a:off x="3663950" y="2524125"/>
            <a:ext cx="1622425" cy="1798501"/>
          </a:xfrm>
          <a:prstGeom prst="downArrowCallout">
            <a:avLst>
              <a:gd name="adj1" fmla="val 20013"/>
              <a:gd name="adj2" fmla="val 23892"/>
              <a:gd name="adj3" fmla="val 17520"/>
              <a:gd name="adj4" fmla="val 74476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latin typeface="Calibri" pitchFamily="34" charset="0"/>
                <a:cs typeface="Calibri" pitchFamily="34" charset="0"/>
              </a:rPr>
              <a:t>Proyectos en </a:t>
            </a: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Análisis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10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31 Llamada de flecha hacia abajo"/>
          <p:cNvSpPr/>
          <p:nvPr/>
        </p:nvSpPr>
        <p:spPr bwMode="auto">
          <a:xfrm>
            <a:off x="7243763" y="2566850"/>
            <a:ext cx="1622425" cy="1800225"/>
          </a:xfrm>
          <a:prstGeom prst="downArrowCallout">
            <a:avLst>
              <a:gd name="adj1" fmla="val 20013"/>
              <a:gd name="adj2" fmla="val 23892"/>
              <a:gd name="adj3" fmla="val 17520"/>
              <a:gd name="adj4" fmla="val 74476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latin typeface="Calibri" pitchFamily="34" charset="0"/>
                <a:cs typeface="Calibri" pitchFamily="34" charset="0"/>
              </a:rPr>
              <a:t>Proyectos en Construcción y </a:t>
            </a: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Operación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9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23 Rectángulo"/>
          <p:cNvSpPr>
            <a:spLocks noChangeArrowheads="1"/>
          </p:cNvSpPr>
          <p:nvPr/>
        </p:nvSpPr>
        <p:spPr bwMode="auto">
          <a:xfrm>
            <a:off x="2118261" y="306774"/>
            <a:ext cx="51255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0"/>
              </a:spcBef>
              <a:defRPr/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Ciclo del Proyecto de PROTRAM </a:t>
            </a:r>
            <a:endParaRPr lang="es-MX" sz="2000" b="1" dirty="0">
              <a:latin typeface="Copperplate Gothic Light" pitchFamily="34" charset="0"/>
              <a:ea typeface="+mj-ea"/>
              <a:cs typeface="Copperplate Gothic Light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38425" y="6290191"/>
            <a:ext cx="384432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MX" b="1" dirty="0" smtClean="0"/>
              <a:t>Cartera de 40 proyectos de PROTRAM</a:t>
            </a:r>
            <a:endParaRPr lang="es-MX" b="1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14B8B-A836-40A9-A95A-E85AEA6C19ED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7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29470" y="44624"/>
            <a:ext cx="52095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ts val="0"/>
              </a:spcBef>
            </a:pPr>
            <a:r>
              <a:rPr lang="es-MX" sz="2000" b="1" dirty="0" smtClean="0">
                <a:solidFill>
                  <a:schemeClr val="bg1"/>
                </a:solidFill>
              </a:rPr>
              <a:t>PROTRAM</a:t>
            </a:r>
          </a:p>
          <a:p>
            <a:pPr algn="r" eaLnBrk="1" hangingPunct="1">
              <a:spcBef>
                <a:spcPts val="0"/>
              </a:spcBef>
            </a:pPr>
            <a:r>
              <a:rPr lang="es-MX" sz="2000" b="1" dirty="0" smtClean="0">
                <a:solidFill>
                  <a:schemeClr val="bg1"/>
                </a:solidFill>
              </a:rPr>
              <a:t>Principales proyectos de la cartera </a:t>
            </a:r>
            <a:endParaRPr lang="es-MX" sz="2000" b="1" dirty="0">
              <a:solidFill>
                <a:schemeClr val="bg1"/>
              </a:solidFill>
            </a:endParaRPr>
          </a:p>
        </p:txBody>
      </p:sp>
      <p:sp>
        <p:nvSpPr>
          <p:cNvPr id="62" name="20 Rectángulo"/>
          <p:cNvSpPr>
            <a:spLocks noChangeArrowheads="1"/>
          </p:cNvSpPr>
          <p:nvPr/>
        </p:nvSpPr>
        <p:spPr bwMode="auto">
          <a:xfrm>
            <a:off x="0" y="974134"/>
            <a:ext cx="83937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srgbClr val="000000"/>
                </a:solidFill>
                <a:latin typeface="Baskerville Old Face" pitchFamily="18" charset="0"/>
              </a:rPr>
              <a:t>  </a:t>
            </a:r>
            <a:r>
              <a:rPr lang="es-MX" b="1" dirty="0" smtClean="0">
                <a:solidFill>
                  <a:srgbClr val="000000"/>
                </a:solidFill>
                <a:latin typeface="Baskerville Old Face" pitchFamily="18" charset="0"/>
                <a:cs typeface="Arial" pitchFamily="34" charset="0"/>
              </a:rPr>
              <a:t>Apoyos autorizados para 10 BRT y 3 trenes</a:t>
            </a:r>
          </a:p>
          <a:p>
            <a:pPr algn="ctr">
              <a:defRPr/>
            </a:pPr>
            <a:r>
              <a:rPr lang="es-MX" b="1" dirty="0" smtClean="0">
                <a:solidFill>
                  <a:srgbClr val="000000"/>
                </a:solidFill>
                <a:latin typeface="Baskerville Old Face" pitchFamily="18" charset="0"/>
                <a:cs typeface="Arial" pitchFamily="34" charset="0"/>
              </a:rPr>
              <a:t>   En análisis para autorizar </a:t>
            </a:r>
            <a:r>
              <a:rPr lang="es-MX" b="1" dirty="0" smtClean="0">
                <a:solidFill>
                  <a:srgbClr val="000000"/>
                </a:solidFill>
                <a:latin typeface="Baskerville Old Face" pitchFamily="18" charset="0"/>
                <a:cs typeface="Arial" pitchFamily="34" charset="0"/>
              </a:rPr>
              <a:t> </a:t>
            </a:r>
            <a:r>
              <a:rPr lang="es-MX" b="1" dirty="0" smtClean="0">
                <a:solidFill>
                  <a:srgbClr val="000000"/>
                </a:solidFill>
                <a:latin typeface="Baskerville Old Face" pitchFamily="18" charset="0"/>
                <a:cs typeface="Arial" pitchFamily="34" charset="0"/>
              </a:rPr>
              <a:t>otros 8 BRT y 2 trenes</a:t>
            </a:r>
          </a:p>
          <a:p>
            <a:pPr algn="ctr">
              <a:defRPr/>
            </a:pPr>
            <a:r>
              <a:rPr lang="es-MX" b="1" dirty="0" smtClean="0">
                <a:solidFill>
                  <a:srgbClr val="000000"/>
                </a:solidFill>
                <a:latin typeface="Baskerville Old Face" pitchFamily="18" charset="0"/>
              </a:rPr>
              <a:t> </a:t>
            </a:r>
            <a:endParaRPr lang="en-US" b="1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grpSp>
        <p:nvGrpSpPr>
          <p:cNvPr id="2" name="85 Grupo"/>
          <p:cNvGrpSpPr>
            <a:grpSpLocks/>
          </p:cNvGrpSpPr>
          <p:nvPr/>
        </p:nvGrpSpPr>
        <p:grpSpPr bwMode="auto">
          <a:xfrm>
            <a:off x="256254" y="1577733"/>
            <a:ext cx="8137526" cy="4743985"/>
            <a:chOff x="357157" y="1500174"/>
            <a:chExt cx="6715173" cy="4572032"/>
          </a:xfrm>
        </p:grpSpPr>
        <p:grpSp>
          <p:nvGrpSpPr>
            <p:cNvPr id="3" name="78 Grupo"/>
            <p:cNvGrpSpPr>
              <a:grpSpLocks/>
            </p:cNvGrpSpPr>
            <p:nvPr/>
          </p:nvGrpSpPr>
          <p:grpSpPr bwMode="auto">
            <a:xfrm>
              <a:off x="357157" y="1500174"/>
              <a:ext cx="6715173" cy="4572032"/>
              <a:chOff x="1000099" y="1785926"/>
              <a:chExt cx="6715173" cy="4572032"/>
            </a:xfrm>
          </p:grpSpPr>
          <p:pic>
            <p:nvPicPr>
              <p:cNvPr id="67" name="3 Imagen" descr="Archivo:México División Política con nombres.png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0100" y="1785926"/>
                <a:ext cx="6715172" cy="4572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8" name="67 Conector recto"/>
              <p:cNvCxnSpPr>
                <a:endCxn id="69" idx="1"/>
              </p:cNvCxnSpPr>
              <p:nvPr/>
            </p:nvCxnSpPr>
            <p:spPr>
              <a:xfrm flipV="1">
                <a:off x="3572852" y="2419473"/>
                <a:ext cx="999149" cy="7234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 CuadroTexto"/>
              <p:cNvSpPr txBox="1">
                <a:spLocks noChangeArrowheads="1"/>
              </p:cNvSpPr>
              <p:nvPr/>
            </p:nvSpPr>
            <p:spPr bwMode="auto">
              <a:xfrm>
                <a:off x="4572000" y="2285994"/>
                <a:ext cx="1061874" cy="2669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s-MX" sz="1200" dirty="0"/>
                  <a:t>BRT Chihuahua</a:t>
                </a:r>
              </a:p>
            </p:txBody>
          </p:sp>
          <p:cxnSp>
            <p:nvCxnSpPr>
              <p:cNvPr id="70" name="69 Conector recto"/>
              <p:cNvCxnSpPr>
                <a:stCxn id="80" idx="0"/>
                <a:endCxn id="73" idx="1"/>
              </p:cNvCxnSpPr>
              <p:nvPr/>
            </p:nvCxnSpPr>
            <p:spPr>
              <a:xfrm rot="5400000" flipH="1" flipV="1">
                <a:off x="5151159" y="4287169"/>
                <a:ext cx="447730" cy="10265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9 CuadroTexto"/>
              <p:cNvSpPr txBox="1">
                <a:spLocks noChangeArrowheads="1"/>
              </p:cNvSpPr>
              <p:nvPr/>
            </p:nvSpPr>
            <p:spPr bwMode="auto">
              <a:xfrm>
                <a:off x="2000232" y="1785926"/>
                <a:ext cx="933124" cy="2669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s-MX" sz="1200" dirty="0"/>
                  <a:t>BRT Mexicali</a:t>
                </a:r>
              </a:p>
            </p:txBody>
          </p:sp>
          <p:sp>
            <p:nvSpPr>
              <p:cNvPr id="72" name="10 CuadroTexto"/>
              <p:cNvSpPr txBox="1">
                <a:spLocks noChangeArrowheads="1"/>
              </p:cNvSpPr>
              <p:nvPr/>
            </p:nvSpPr>
            <p:spPr bwMode="auto">
              <a:xfrm>
                <a:off x="5858635" y="3055936"/>
                <a:ext cx="1549394" cy="2669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s-MX" sz="1200" dirty="0"/>
                  <a:t>BRT </a:t>
                </a:r>
                <a:r>
                  <a:rPr lang="es-MX" sz="1200" dirty="0" smtClean="0"/>
                  <a:t>Ecovía Monterrey</a:t>
                </a:r>
                <a:endParaRPr lang="es-MX" sz="1200" dirty="0"/>
              </a:p>
            </p:txBody>
          </p:sp>
          <p:sp>
            <p:nvSpPr>
              <p:cNvPr id="73" name="11 CuadroTexto"/>
              <p:cNvSpPr txBox="1">
                <a:spLocks noChangeArrowheads="1"/>
              </p:cNvSpPr>
              <p:nvPr/>
            </p:nvSpPr>
            <p:spPr bwMode="auto">
              <a:xfrm>
                <a:off x="5888316" y="4443117"/>
                <a:ext cx="1338318" cy="2669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s-MX" sz="1200" dirty="0"/>
                  <a:t> BRT Chimalhuacán</a:t>
                </a:r>
              </a:p>
            </p:txBody>
          </p:sp>
          <p:cxnSp>
            <p:nvCxnSpPr>
              <p:cNvPr id="74" name="73 Conector recto"/>
              <p:cNvCxnSpPr>
                <a:stCxn id="81" idx="6"/>
                <a:endCxn id="72" idx="1"/>
              </p:cNvCxnSpPr>
              <p:nvPr/>
            </p:nvCxnSpPr>
            <p:spPr>
              <a:xfrm flipV="1">
                <a:off x="4914153" y="3189416"/>
                <a:ext cx="944482" cy="6576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74 Elipse"/>
              <p:cNvSpPr/>
              <p:nvPr/>
            </p:nvSpPr>
            <p:spPr>
              <a:xfrm>
                <a:off x="3500310" y="3072815"/>
                <a:ext cx="142583" cy="14168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75 Elipse"/>
              <p:cNvSpPr/>
              <p:nvPr/>
            </p:nvSpPr>
            <p:spPr>
              <a:xfrm>
                <a:off x="1642976" y="2000651"/>
                <a:ext cx="143834" cy="14168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76 Elipse"/>
              <p:cNvSpPr/>
              <p:nvPr/>
            </p:nvSpPr>
            <p:spPr>
              <a:xfrm>
                <a:off x="1427850" y="2000651"/>
                <a:ext cx="143834" cy="14168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78 Elipse"/>
              <p:cNvSpPr/>
              <p:nvPr/>
            </p:nvSpPr>
            <p:spPr>
              <a:xfrm>
                <a:off x="4728284" y="5757869"/>
                <a:ext cx="141332" cy="14315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79 Elipse"/>
              <p:cNvSpPr/>
              <p:nvPr/>
            </p:nvSpPr>
            <p:spPr>
              <a:xfrm>
                <a:off x="4789814" y="5024327"/>
                <a:ext cx="143834" cy="14315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80 Elipse"/>
              <p:cNvSpPr/>
              <p:nvPr/>
            </p:nvSpPr>
            <p:spPr>
              <a:xfrm>
                <a:off x="4771570" y="3774735"/>
                <a:ext cx="142583" cy="14461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MX" sz="12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2" name="81 Conector recto"/>
              <p:cNvCxnSpPr>
                <a:stCxn id="76" idx="6"/>
                <a:endCxn id="71" idx="1"/>
              </p:cNvCxnSpPr>
              <p:nvPr/>
            </p:nvCxnSpPr>
            <p:spPr>
              <a:xfrm flipV="1">
                <a:off x="1786810" y="1919406"/>
                <a:ext cx="213422" cy="1520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82 Conector recto"/>
              <p:cNvCxnSpPr>
                <a:stCxn id="90" idx="0"/>
                <a:endCxn id="77" idx="4"/>
              </p:cNvCxnSpPr>
              <p:nvPr/>
            </p:nvCxnSpPr>
            <p:spPr>
              <a:xfrm rot="5400000" flipH="1" flipV="1">
                <a:off x="1232657" y="2376072"/>
                <a:ext cx="500841" cy="333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84 Conector recto"/>
              <p:cNvCxnSpPr>
                <a:stCxn id="88" idx="3"/>
                <a:endCxn id="79" idx="2"/>
              </p:cNvCxnSpPr>
              <p:nvPr/>
            </p:nvCxnSpPr>
            <p:spPr>
              <a:xfrm flipV="1">
                <a:off x="4171093" y="5829444"/>
                <a:ext cx="557191" cy="3513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85 Conector recto"/>
              <p:cNvCxnSpPr>
                <a:stCxn id="89" idx="0"/>
                <a:endCxn id="80" idx="2"/>
              </p:cNvCxnSpPr>
              <p:nvPr/>
            </p:nvCxnSpPr>
            <p:spPr>
              <a:xfrm>
                <a:off x="2464217" y="4357222"/>
                <a:ext cx="2325597" cy="7386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32 CuadroTexto"/>
              <p:cNvSpPr txBox="1">
                <a:spLocks noChangeArrowheads="1"/>
              </p:cNvSpPr>
              <p:nvPr/>
            </p:nvSpPr>
            <p:spPr bwMode="auto">
              <a:xfrm>
                <a:off x="3198862" y="6047358"/>
                <a:ext cx="972231" cy="2669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s-MX" sz="1200" dirty="0"/>
                  <a:t>BRT Acapulco</a:t>
                </a:r>
              </a:p>
            </p:txBody>
          </p:sp>
          <p:sp>
            <p:nvSpPr>
              <p:cNvPr id="89" name="33 CuadroTexto"/>
              <p:cNvSpPr txBox="1">
                <a:spLocks noChangeArrowheads="1"/>
              </p:cNvSpPr>
              <p:nvPr/>
            </p:nvSpPr>
            <p:spPr bwMode="auto">
              <a:xfrm>
                <a:off x="1751879" y="4357222"/>
                <a:ext cx="1424674" cy="26504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s-MX" sz="1200" b="1" dirty="0">
                    <a:solidFill>
                      <a:schemeClr val="bg1"/>
                    </a:solidFill>
                  </a:rPr>
                  <a:t>BRT Lechería </a:t>
                </a:r>
              </a:p>
            </p:txBody>
          </p:sp>
          <p:sp>
            <p:nvSpPr>
              <p:cNvPr id="90" name="34 CuadroTexto"/>
              <p:cNvSpPr txBox="1">
                <a:spLocks noChangeArrowheads="1"/>
              </p:cNvSpPr>
              <p:nvPr/>
            </p:nvSpPr>
            <p:spPr bwMode="auto">
              <a:xfrm>
                <a:off x="1000099" y="2643182"/>
                <a:ext cx="932578" cy="26695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s-MX" sz="1200" dirty="0"/>
                  <a:t>BRT Tijuana</a:t>
                </a:r>
              </a:p>
            </p:txBody>
          </p:sp>
        </p:grpSp>
        <p:sp>
          <p:nvSpPr>
            <p:cNvPr id="65" name="64 Rectángulo"/>
            <p:cNvSpPr/>
            <p:nvPr/>
          </p:nvSpPr>
          <p:spPr>
            <a:xfrm>
              <a:off x="428449" y="5501068"/>
              <a:ext cx="213875" cy="14315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65 Rectángulo"/>
            <p:cNvSpPr/>
            <p:nvPr/>
          </p:nvSpPr>
          <p:spPr>
            <a:xfrm>
              <a:off x="428449" y="5785906"/>
              <a:ext cx="213875" cy="143150"/>
            </a:xfrm>
            <a:prstGeom prst="rect">
              <a:avLst/>
            </a:prstGeom>
            <a:solidFill>
              <a:srgbClr val="99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33 CuadroTexto"/>
          <p:cNvSpPr txBox="1">
            <a:spLocks noChangeArrowheads="1"/>
          </p:cNvSpPr>
          <p:nvPr/>
        </p:nvSpPr>
        <p:spPr bwMode="auto">
          <a:xfrm>
            <a:off x="3203575" y="5314530"/>
            <a:ext cx="1133706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MX" sz="1200" dirty="0"/>
              <a:t>BRT </a:t>
            </a:r>
            <a:r>
              <a:rPr lang="es-MX" sz="1200" dirty="0" smtClean="0"/>
              <a:t>Puebla 1</a:t>
            </a:r>
            <a:endParaRPr lang="es-MX" sz="1200" dirty="0"/>
          </a:p>
        </p:txBody>
      </p:sp>
      <p:cxnSp>
        <p:nvCxnSpPr>
          <p:cNvPr id="92" name="91 Conector recto"/>
          <p:cNvCxnSpPr>
            <a:stCxn id="91" idx="3"/>
            <a:endCxn id="93" idx="3"/>
          </p:cNvCxnSpPr>
          <p:nvPr/>
        </p:nvCxnSpPr>
        <p:spPr bwMode="auto">
          <a:xfrm flipV="1">
            <a:off x="4337281" y="5314572"/>
            <a:ext cx="563481" cy="138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Elipse"/>
          <p:cNvSpPr/>
          <p:nvPr/>
        </p:nvSpPr>
        <p:spPr bwMode="auto">
          <a:xfrm>
            <a:off x="4879232" y="5190377"/>
            <a:ext cx="147019" cy="14550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93 Conector recto"/>
          <p:cNvCxnSpPr>
            <a:stCxn id="95" idx="1"/>
            <a:endCxn id="105" idx="6"/>
          </p:cNvCxnSpPr>
          <p:nvPr/>
        </p:nvCxnSpPr>
        <p:spPr bwMode="auto">
          <a:xfrm rot="10800000" flipV="1">
            <a:off x="5049224" y="4874677"/>
            <a:ext cx="1251565" cy="1315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2 CuadroTexto"/>
          <p:cNvSpPr txBox="1">
            <a:spLocks noChangeArrowheads="1"/>
          </p:cNvSpPr>
          <p:nvPr/>
        </p:nvSpPr>
        <p:spPr bwMode="auto">
          <a:xfrm>
            <a:off x="6300788" y="4736178"/>
            <a:ext cx="1992160" cy="276999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BRT Metrobús </a:t>
            </a:r>
            <a:r>
              <a:rPr lang="es-MX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5</a:t>
            </a:r>
          </a:p>
        </p:txBody>
      </p:sp>
      <p:cxnSp>
        <p:nvCxnSpPr>
          <p:cNvPr id="96" name="95 Conector recto"/>
          <p:cNvCxnSpPr>
            <a:stCxn id="81" idx="7"/>
            <a:endCxn id="97" idx="1"/>
          </p:cNvCxnSpPr>
          <p:nvPr/>
        </p:nvCxnSpPr>
        <p:spPr bwMode="auto">
          <a:xfrm rot="5400000" flipH="1" flipV="1">
            <a:off x="5026901" y="2447499"/>
            <a:ext cx="1162963" cy="1268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30 CuadroTexto"/>
          <p:cNvSpPr txBox="1">
            <a:spLocks noChangeArrowheads="1"/>
          </p:cNvSpPr>
          <p:nvPr/>
        </p:nvSpPr>
        <p:spPr bwMode="auto">
          <a:xfrm>
            <a:off x="6242717" y="2361852"/>
            <a:ext cx="192091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200" b="1" dirty="0" smtClean="0">
                <a:solidFill>
                  <a:schemeClr val="bg1"/>
                </a:solidFill>
              </a:rPr>
              <a:t> </a:t>
            </a:r>
            <a:r>
              <a:rPr lang="es-MX" sz="1200" b="1" dirty="0" smtClean="0"/>
              <a:t>LRT Línea 3 Metrorrey</a:t>
            </a:r>
            <a:endParaRPr lang="es-MX" sz="1200" b="1" dirty="0"/>
          </a:p>
        </p:txBody>
      </p:sp>
      <p:sp>
        <p:nvSpPr>
          <p:cNvPr id="98" name="97 Elipse"/>
          <p:cNvSpPr/>
          <p:nvPr/>
        </p:nvSpPr>
        <p:spPr bwMode="auto">
          <a:xfrm>
            <a:off x="6748463" y="5258369"/>
            <a:ext cx="145502" cy="143986"/>
          </a:xfrm>
          <a:prstGeom prst="ellipse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9" name="98 Conector recto"/>
          <p:cNvCxnSpPr>
            <a:endCxn id="98" idx="6"/>
          </p:cNvCxnSpPr>
          <p:nvPr/>
        </p:nvCxnSpPr>
        <p:spPr bwMode="auto">
          <a:xfrm flipH="1" flipV="1">
            <a:off x="6893965" y="5330362"/>
            <a:ext cx="621096" cy="284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32 CuadroTexto"/>
          <p:cNvSpPr txBox="1">
            <a:spLocks noChangeArrowheads="1"/>
          </p:cNvSpPr>
          <p:nvPr/>
        </p:nvSpPr>
        <p:spPr bwMode="auto">
          <a:xfrm>
            <a:off x="6748463" y="5614567"/>
            <a:ext cx="1909719" cy="276999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BRT Villahermosa</a:t>
            </a:r>
          </a:p>
        </p:txBody>
      </p:sp>
      <p:sp>
        <p:nvSpPr>
          <p:cNvPr id="101" name="11 CuadroTexto"/>
          <p:cNvSpPr txBox="1">
            <a:spLocks noChangeArrowheads="1"/>
          </p:cNvSpPr>
          <p:nvPr/>
        </p:nvSpPr>
        <p:spPr bwMode="auto">
          <a:xfrm>
            <a:off x="755576" y="3800073"/>
            <a:ext cx="2200724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200" dirty="0"/>
              <a:t> BRT Cd. Azteca - Tecámac</a:t>
            </a:r>
          </a:p>
        </p:txBody>
      </p:sp>
      <p:cxnSp>
        <p:nvCxnSpPr>
          <p:cNvPr id="102" name="101 Conector recto"/>
          <p:cNvCxnSpPr>
            <a:stCxn id="101" idx="3"/>
            <a:endCxn id="80" idx="1"/>
          </p:cNvCxnSpPr>
          <p:nvPr/>
        </p:nvCxnSpPr>
        <p:spPr>
          <a:xfrm>
            <a:off x="2956300" y="3938573"/>
            <a:ext cx="1917901" cy="1021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104 Elipse"/>
          <p:cNvSpPr/>
          <p:nvPr/>
        </p:nvSpPr>
        <p:spPr bwMode="auto">
          <a:xfrm>
            <a:off x="4873408" y="4928903"/>
            <a:ext cx="175815" cy="154596"/>
          </a:xfrm>
          <a:prstGeom prst="ellipse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83 CuadroTexto"/>
          <p:cNvSpPr txBox="1">
            <a:spLocks noChangeArrowheads="1"/>
          </p:cNvSpPr>
          <p:nvPr/>
        </p:nvSpPr>
        <p:spPr bwMode="auto">
          <a:xfrm>
            <a:off x="611188" y="5643364"/>
            <a:ext cx="20627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000" dirty="0" smtClean="0"/>
              <a:t>Autorizados</a:t>
            </a:r>
            <a:endParaRPr lang="es-MX" sz="1000" dirty="0"/>
          </a:p>
        </p:txBody>
      </p:sp>
      <p:sp>
        <p:nvSpPr>
          <p:cNvPr id="107" name="83 CuadroTexto"/>
          <p:cNvSpPr txBox="1">
            <a:spLocks noChangeArrowheads="1"/>
          </p:cNvSpPr>
          <p:nvPr/>
        </p:nvSpPr>
        <p:spPr bwMode="auto">
          <a:xfrm>
            <a:off x="619125" y="5960864"/>
            <a:ext cx="1505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000" dirty="0" smtClean="0"/>
              <a:t>Estructuración  y análisis</a:t>
            </a:r>
            <a:endParaRPr lang="es-MX" sz="1000" dirty="0"/>
          </a:p>
        </p:txBody>
      </p:sp>
      <p:sp>
        <p:nvSpPr>
          <p:cNvPr id="108" name="30 CuadroTexto"/>
          <p:cNvSpPr txBox="1">
            <a:spLocks noChangeArrowheads="1"/>
          </p:cNvSpPr>
          <p:nvPr/>
        </p:nvSpPr>
        <p:spPr bwMode="auto">
          <a:xfrm>
            <a:off x="6251675" y="4019712"/>
            <a:ext cx="179695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Tren Sub 1 Cuautitlán 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108 Elipse"/>
          <p:cNvSpPr/>
          <p:nvPr/>
        </p:nvSpPr>
        <p:spPr bwMode="auto">
          <a:xfrm>
            <a:off x="4780314" y="4828757"/>
            <a:ext cx="174300" cy="148534"/>
          </a:xfrm>
          <a:prstGeom prst="ellipse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109 Conector recto"/>
          <p:cNvCxnSpPr>
            <a:endCxn id="108" idx="1"/>
          </p:cNvCxnSpPr>
          <p:nvPr/>
        </p:nvCxnSpPr>
        <p:spPr bwMode="auto">
          <a:xfrm flipV="1">
            <a:off x="4887809" y="4158212"/>
            <a:ext cx="1363866" cy="7154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32 CuadroTexto"/>
          <p:cNvSpPr txBox="1">
            <a:spLocks noChangeArrowheads="1"/>
          </p:cNvSpPr>
          <p:nvPr/>
        </p:nvSpPr>
        <p:spPr bwMode="auto">
          <a:xfrm>
            <a:off x="5019675" y="6046367"/>
            <a:ext cx="1497462" cy="276999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BRT Oaxaca</a:t>
            </a:r>
          </a:p>
        </p:txBody>
      </p:sp>
      <p:sp>
        <p:nvSpPr>
          <p:cNvPr id="112" name="111 Elipse"/>
          <p:cNvSpPr/>
          <p:nvPr/>
        </p:nvSpPr>
        <p:spPr bwMode="auto">
          <a:xfrm>
            <a:off x="5608988" y="5613636"/>
            <a:ext cx="145502" cy="143986"/>
          </a:xfrm>
          <a:prstGeom prst="ellipse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3" name="112 Conector recto"/>
          <p:cNvCxnSpPr>
            <a:stCxn id="111" idx="0"/>
            <a:endCxn id="112" idx="4"/>
          </p:cNvCxnSpPr>
          <p:nvPr/>
        </p:nvCxnSpPr>
        <p:spPr bwMode="auto">
          <a:xfrm rot="16200000" flipV="1">
            <a:off x="5580701" y="5858661"/>
            <a:ext cx="288745" cy="86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33 CuadroTexto"/>
          <p:cNvSpPr txBox="1">
            <a:spLocks noChangeArrowheads="1"/>
          </p:cNvSpPr>
          <p:nvPr/>
        </p:nvSpPr>
        <p:spPr bwMode="auto">
          <a:xfrm>
            <a:off x="2916238" y="5614567"/>
            <a:ext cx="1512619" cy="276999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dirty="0" smtClean="0">
                <a:latin typeface="Arial" pitchFamily="34" charset="0"/>
                <a:cs typeface="Arial" pitchFamily="34" charset="0"/>
              </a:rPr>
              <a:t>BRT Puebla 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115" name="114 Conector recto"/>
          <p:cNvCxnSpPr/>
          <p:nvPr/>
        </p:nvCxnSpPr>
        <p:spPr bwMode="auto">
          <a:xfrm flipV="1">
            <a:off x="4346369" y="5278947"/>
            <a:ext cx="622727" cy="3499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33 CuadroTexto"/>
          <p:cNvSpPr txBox="1">
            <a:spLocks noChangeArrowheads="1"/>
          </p:cNvSpPr>
          <p:nvPr/>
        </p:nvSpPr>
        <p:spPr bwMode="auto">
          <a:xfrm>
            <a:off x="1276534" y="4729202"/>
            <a:ext cx="1788467" cy="276999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Tren L -1 Guadalajara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116 Conector recto"/>
          <p:cNvCxnSpPr>
            <a:stCxn id="116" idx="3"/>
            <a:endCxn id="118" idx="2"/>
          </p:cNvCxnSpPr>
          <p:nvPr/>
        </p:nvCxnSpPr>
        <p:spPr bwMode="auto">
          <a:xfrm>
            <a:off x="3065001" y="4867702"/>
            <a:ext cx="564120" cy="15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117 Elipse"/>
          <p:cNvSpPr/>
          <p:nvPr/>
        </p:nvSpPr>
        <p:spPr bwMode="auto">
          <a:xfrm>
            <a:off x="3629121" y="4948053"/>
            <a:ext cx="174300" cy="148534"/>
          </a:xfrm>
          <a:prstGeom prst="ellipse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30 CuadroTexto"/>
          <p:cNvSpPr txBox="1">
            <a:spLocks noChangeArrowheads="1"/>
          </p:cNvSpPr>
          <p:nvPr/>
        </p:nvSpPr>
        <p:spPr bwMode="auto">
          <a:xfrm>
            <a:off x="4425579" y="3857434"/>
            <a:ext cx="1212520" cy="276999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200" dirty="0">
                <a:latin typeface="Arial" pitchFamily="34" charset="0"/>
                <a:cs typeface="Arial" pitchFamily="34" charset="0"/>
              </a:rPr>
              <a:t>BRT</a:t>
            </a:r>
            <a:r>
              <a:rPr lang="es-MX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Pachuca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119 Elipse"/>
          <p:cNvSpPr/>
          <p:nvPr/>
        </p:nvSpPr>
        <p:spPr bwMode="auto">
          <a:xfrm>
            <a:off x="4759903" y="4696924"/>
            <a:ext cx="144606" cy="136333"/>
          </a:xfrm>
          <a:prstGeom prst="ellipse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1" name="120 Conector recto"/>
          <p:cNvCxnSpPr/>
          <p:nvPr/>
        </p:nvCxnSpPr>
        <p:spPr bwMode="auto">
          <a:xfrm rot="5400000">
            <a:off x="4715923" y="4298837"/>
            <a:ext cx="554464" cy="281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6 CuadroTexto"/>
          <p:cNvSpPr txBox="1">
            <a:spLocks noChangeArrowheads="1"/>
          </p:cNvSpPr>
          <p:nvPr/>
        </p:nvSpPr>
        <p:spPr bwMode="auto">
          <a:xfrm>
            <a:off x="4736275" y="2500352"/>
            <a:ext cx="1286791" cy="276999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200" b="1" dirty="0">
                <a:solidFill>
                  <a:schemeClr val="bg1"/>
                </a:solidFill>
              </a:rPr>
              <a:t>BRT </a:t>
            </a:r>
            <a:r>
              <a:rPr lang="es-MX" sz="1200" b="1" dirty="0" smtClean="0">
                <a:solidFill>
                  <a:schemeClr val="bg1"/>
                </a:solidFill>
              </a:rPr>
              <a:t>Zacatecas</a:t>
            </a:r>
            <a:endParaRPr lang="es-MX" sz="1200" b="1" dirty="0">
              <a:solidFill>
                <a:schemeClr val="bg1"/>
              </a:solidFill>
            </a:endParaRPr>
          </a:p>
        </p:txBody>
      </p:sp>
      <p:cxnSp>
        <p:nvCxnSpPr>
          <p:cNvPr id="124" name="123 Conector recto"/>
          <p:cNvCxnSpPr>
            <a:stCxn id="126" idx="0"/>
          </p:cNvCxnSpPr>
          <p:nvPr/>
        </p:nvCxnSpPr>
        <p:spPr bwMode="auto">
          <a:xfrm rot="5400000" flipH="1" flipV="1">
            <a:off x="3892274" y="3145057"/>
            <a:ext cx="1255743" cy="520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Elipse"/>
          <p:cNvSpPr/>
          <p:nvPr/>
        </p:nvSpPr>
        <p:spPr bwMode="auto">
          <a:xfrm>
            <a:off x="4173585" y="4033096"/>
            <a:ext cx="172784" cy="147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30 CuadroTexto"/>
          <p:cNvSpPr txBox="1">
            <a:spLocks noChangeArrowheads="1"/>
          </p:cNvSpPr>
          <p:nvPr/>
        </p:nvSpPr>
        <p:spPr bwMode="auto">
          <a:xfrm>
            <a:off x="3953535" y="4180114"/>
            <a:ext cx="962850" cy="276999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BRT </a:t>
            </a:r>
            <a:r>
              <a:rPr lang="es-MX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León</a:t>
            </a:r>
            <a:endParaRPr lang="es-MX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0" name="159 Conector recto"/>
          <p:cNvCxnSpPr/>
          <p:nvPr/>
        </p:nvCxnSpPr>
        <p:spPr bwMode="auto">
          <a:xfrm rot="16200000" flipH="1">
            <a:off x="4388741" y="4566869"/>
            <a:ext cx="413693" cy="142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Elipse"/>
          <p:cNvSpPr/>
          <p:nvPr/>
        </p:nvSpPr>
        <p:spPr bwMode="auto">
          <a:xfrm>
            <a:off x="4591669" y="4813698"/>
            <a:ext cx="144606" cy="136333"/>
          </a:xfrm>
          <a:prstGeom prst="ellipse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6 CuadroTexto"/>
          <p:cNvSpPr txBox="1">
            <a:spLocks noChangeArrowheads="1"/>
          </p:cNvSpPr>
          <p:nvPr/>
        </p:nvSpPr>
        <p:spPr bwMode="auto">
          <a:xfrm>
            <a:off x="306467" y="3178994"/>
            <a:ext cx="1465183" cy="276999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sz="1200" b="1" dirty="0">
                <a:solidFill>
                  <a:schemeClr val="bg1"/>
                </a:solidFill>
              </a:rPr>
              <a:t>BRT </a:t>
            </a:r>
            <a:r>
              <a:rPr lang="es-MX" sz="1200" b="1" dirty="0" smtClean="0">
                <a:solidFill>
                  <a:schemeClr val="bg1"/>
                </a:solidFill>
              </a:rPr>
              <a:t>Cd Obregón</a:t>
            </a:r>
            <a:endParaRPr lang="es-MX" sz="1200" b="1" dirty="0">
              <a:solidFill>
                <a:schemeClr val="bg1"/>
              </a:solidFill>
            </a:endParaRPr>
          </a:p>
        </p:txBody>
      </p:sp>
      <p:sp>
        <p:nvSpPr>
          <p:cNvPr id="125" name="124 Elipse"/>
          <p:cNvSpPr/>
          <p:nvPr/>
        </p:nvSpPr>
        <p:spPr bwMode="auto">
          <a:xfrm>
            <a:off x="2145464" y="3163022"/>
            <a:ext cx="172784" cy="1470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7" name="126 Conector recto"/>
          <p:cNvCxnSpPr>
            <a:endCxn id="125" idx="3"/>
          </p:cNvCxnSpPr>
          <p:nvPr/>
        </p:nvCxnSpPr>
        <p:spPr bwMode="auto">
          <a:xfrm flipV="1">
            <a:off x="1684812" y="3288510"/>
            <a:ext cx="485956" cy="27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30 CuadroTexto"/>
          <p:cNvSpPr txBox="1">
            <a:spLocks noChangeArrowheads="1"/>
          </p:cNvSpPr>
          <p:nvPr/>
        </p:nvSpPr>
        <p:spPr bwMode="auto">
          <a:xfrm>
            <a:off x="6232624" y="3695862"/>
            <a:ext cx="1845933" cy="26161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Tren  Chalco  - La Paz </a:t>
            </a:r>
            <a:endParaRPr lang="es-MX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129 Conector recto"/>
          <p:cNvCxnSpPr>
            <a:stCxn id="109" idx="7"/>
          </p:cNvCxnSpPr>
          <p:nvPr/>
        </p:nvCxnSpPr>
        <p:spPr bwMode="auto">
          <a:xfrm rot="5400000" flipH="1" flipV="1">
            <a:off x="5163271" y="3714480"/>
            <a:ext cx="901847" cy="1370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Estrella de 5 puntas"/>
          <p:cNvSpPr/>
          <p:nvPr/>
        </p:nvSpPr>
        <p:spPr>
          <a:xfrm>
            <a:off x="980333" y="5018927"/>
            <a:ext cx="258627" cy="262653"/>
          </a:xfrm>
          <a:prstGeom prst="star5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132 Estrella de 5 puntas"/>
          <p:cNvSpPr/>
          <p:nvPr/>
        </p:nvSpPr>
        <p:spPr>
          <a:xfrm>
            <a:off x="489811" y="1645297"/>
            <a:ext cx="258627" cy="252167"/>
          </a:xfrm>
          <a:prstGeom prst="star5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133 Estrella de 5 puntas"/>
          <p:cNvSpPr/>
          <p:nvPr/>
        </p:nvSpPr>
        <p:spPr>
          <a:xfrm>
            <a:off x="8034321" y="2386684"/>
            <a:ext cx="258627" cy="252167"/>
          </a:xfrm>
          <a:prstGeom prst="star5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135 Estrella de 5 puntas"/>
          <p:cNvSpPr/>
          <p:nvPr/>
        </p:nvSpPr>
        <p:spPr>
          <a:xfrm>
            <a:off x="8078558" y="3663177"/>
            <a:ext cx="239577" cy="252167"/>
          </a:xfrm>
          <a:prstGeom prst="star5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 Box 5"/>
          <p:cNvSpPr txBox="1">
            <a:spLocks noChangeArrowheads="1"/>
          </p:cNvSpPr>
          <p:nvPr/>
        </p:nvSpPr>
        <p:spPr bwMode="auto">
          <a:xfrm>
            <a:off x="1890180" y="163329"/>
            <a:ext cx="52679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0"/>
              </a:spcBef>
              <a:defRPr/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PROTRAM</a:t>
            </a: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defRPr/>
            </a:pPr>
            <a:endParaRPr lang="es-MX" sz="2000" b="1" dirty="0" smtClean="0">
              <a:latin typeface="Copperplate Gothic Light" pitchFamily="34" charset="0"/>
              <a:ea typeface="+mj-ea"/>
              <a:cs typeface="Copperplate Gothic Light" pitchFamily="34" charset="0"/>
            </a:endParaRPr>
          </a:p>
          <a:p>
            <a:pPr algn="ctr" eaLnBrk="1" hangingPunct="1">
              <a:lnSpc>
                <a:spcPct val="60000"/>
              </a:lnSpc>
              <a:spcBef>
                <a:spcPct val="0"/>
              </a:spcBef>
              <a:defRPr/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Principales proyectos de la cartera </a:t>
            </a:r>
            <a:endParaRPr lang="es-MX" sz="2000" b="1" dirty="0">
              <a:latin typeface="Copperplate Gothic Light" pitchFamily="34" charset="0"/>
              <a:ea typeface="+mj-ea"/>
              <a:cs typeface="Copperplate Gothic Light" pitchFamily="34" charset="0"/>
            </a:endParaRPr>
          </a:p>
        </p:txBody>
      </p:sp>
      <p:sp>
        <p:nvSpPr>
          <p:cNvPr id="84" name="33 CuadroTexto"/>
          <p:cNvSpPr txBox="1">
            <a:spLocks noChangeArrowheads="1"/>
          </p:cNvSpPr>
          <p:nvPr/>
        </p:nvSpPr>
        <p:spPr bwMode="auto">
          <a:xfrm>
            <a:off x="1251230" y="5058881"/>
            <a:ext cx="1788467" cy="276999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Tren L -3 Guadalajara</a:t>
            </a:r>
            <a:endParaRPr lang="es-MX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86 Conector recto"/>
          <p:cNvCxnSpPr>
            <a:endCxn id="118" idx="3"/>
          </p:cNvCxnSpPr>
          <p:nvPr/>
        </p:nvCxnSpPr>
        <p:spPr bwMode="auto">
          <a:xfrm flipV="1">
            <a:off x="2979163" y="5074835"/>
            <a:ext cx="675484" cy="85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30 CuadroTexto"/>
          <p:cNvSpPr txBox="1">
            <a:spLocks noChangeArrowheads="1"/>
          </p:cNvSpPr>
          <p:nvPr/>
        </p:nvSpPr>
        <p:spPr bwMode="auto">
          <a:xfrm>
            <a:off x="6179854" y="3379731"/>
            <a:ext cx="2132873" cy="26161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BRT Indios Verdes Ecatepec </a:t>
            </a:r>
            <a:endParaRPr lang="es-MX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8" name="127 Conector recto"/>
          <p:cNvCxnSpPr>
            <a:stCxn id="109" idx="7"/>
          </p:cNvCxnSpPr>
          <p:nvPr/>
        </p:nvCxnSpPr>
        <p:spPr bwMode="auto">
          <a:xfrm rot="5400000" flipH="1" flipV="1">
            <a:off x="4974719" y="3509636"/>
            <a:ext cx="1295243" cy="1386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14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D89C-5ECE-451B-8A51-8B67462653C9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9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69297" y="191378"/>
            <a:ext cx="5762847" cy="1052633"/>
          </a:xfrm>
        </p:spPr>
        <p:txBody>
          <a:bodyPr/>
          <a:lstStyle/>
          <a:p>
            <a:pPr algn="ctr">
              <a:tabLst>
                <a:tab pos="180975" algn="l"/>
              </a:tabLst>
            </a:pPr>
            <a:r>
              <a:rPr lang="es-MX" b="1" dirty="0" smtClean="0">
                <a:solidFill>
                  <a:schemeClr val="accent3"/>
                </a:solidFill>
                <a:latin typeface="Helvetica"/>
                <a:cs typeface="Helvetica"/>
              </a:rPr>
              <a:t>Proyectos  Autorizados en Ejecución </a:t>
            </a:r>
            <a:r>
              <a:rPr lang="es-MX" b="1" dirty="0" smtClean="0">
                <a:solidFill>
                  <a:schemeClr val="accent3"/>
                </a:solidFill>
                <a:latin typeface="Helvetica"/>
                <a:cs typeface="Helvetica"/>
              </a:rPr>
              <a:t>2014</a:t>
            </a:r>
            <a:r>
              <a:rPr lang="es-MX" b="1" dirty="0" smtClean="0">
                <a:solidFill>
                  <a:schemeClr val="accent3"/>
                </a:solidFill>
                <a:latin typeface="Helvetica"/>
                <a:cs typeface="Helvetica"/>
              </a:rPr>
              <a:t/>
            </a:r>
            <a:br>
              <a:rPr lang="es-MX" b="1" dirty="0" smtClean="0">
                <a:solidFill>
                  <a:schemeClr val="accent3"/>
                </a:solidFill>
                <a:latin typeface="Helvetica"/>
                <a:cs typeface="Helvetica"/>
              </a:rPr>
            </a:br>
            <a:r>
              <a:rPr lang="es-MX" b="1" dirty="0" smtClean="0">
                <a:solidFill>
                  <a:schemeClr val="accent3"/>
                </a:solidFill>
                <a:latin typeface="Helvetica"/>
                <a:cs typeface="Helvetica"/>
              </a:rPr>
              <a:t>PROTRAM </a:t>
            </a:r>
            <a:r>
              <a:rPr lang="es-MX" sz="2400" b="1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/>
            </a:r>
            <a:br>
              <a:rPr lang="es-MX" sz="2400" b="1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</a:br>
            <a:endParaRPr lang="es-MX" sz="2400" dirty="0">
              <a:latin typeface="+mn-lt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96884" y="1294401"/>
          <a:ext cx="8573983" cy="4601469"/>
        </p:xfrm>
        <a:graphic>
          <a:graphicData uri="http://schemas.openxmlformats.org/drawingml/2006/table">
            <a:tbl>
              <a:tblPr/>
              <a:tblGrid>
                <a:gridCol w="798817"/>
                <a:gridCol w="2742612"/>
                <a:gridCol w="892014"/>
                <a:gridCol w="852075"/>
                <a:gridCol w="798817"/>
                <a:gridCol w="80681"/>
                <a:gridCol w="718136"/>
                <a:gridCol w="892014"/>
                <a:gridCol w="798817"/>
              </a:tblGrid>
              <a:tr h="80134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No.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Proyectos de Transporte Urbano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Inversión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Apoyo FONADIN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Estado/ Municipio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s-MX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Privado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Demanda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Long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28188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mdp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pax/día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km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34181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Metro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Amplia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L-1 Guadalajara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1,353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160,000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12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Metro  L-3 Monterrey y 3 BRTS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4,907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1,508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1,716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1,683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300,000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85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(2) 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Trenes urbanos o suburbanos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6,260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1,908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2,202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2,150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460,000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281885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BRT Mexicali  Línea Express 1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713</a:t>
                      </a:r>
                    </a:p>
                  </a:txBody>
                  <a:tcPr marL="7177" marR="7177" marT="7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66,276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9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BRT Monterrey -ECOVIA 1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1,713</a:t>
                      </a:r>
                    </a:p>
                  </a:txBody>
                  <a:tcPr marL="7177" marR="7177" marT="71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679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132,870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3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BRT Acapulco-Cd Renacimiento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1,867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207,216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85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BRT Tijuana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1,779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884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124,000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3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BRT Puebla 2 Norte-Sur (2 BRTs)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2,035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1,045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273,000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85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BRT Pachuca Centro Téllez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371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150,000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85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BRT Ecatepec I. Verdes 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2,017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504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1103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233,280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24.4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85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( 7)  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BRT Corredores Buses Rápidos 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10,980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2,674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3,257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5,048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1,186,642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165.2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281885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7177" marR="7177" marT="71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17,240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4,582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5,459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7,198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1,646,642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7177" marR="7177" marT="717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3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7174" y="1035170"/>
            <a:ext cx="8734425" cy="5315388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s-MX" b="1" dirty="0" smtClean="0">
                <a:solidFill>
                  <a:srgbClr val="FF0000"/>
                </a:solidFill>
              </a:rPr>
              <a:t>El Plan Nacional de Desarrollo  </a:t>
            </a:r>
            <a:r>
              <a:rPr lang="es-MX" dirty="0" smtClean="0"/>
              <a:t>para Llevar a México a su máximo potencial incluye en sus estrategias líneas de acción para una movilidad urbana sustentable</a:t>
            </a:r>
          </a:p>
          <a:p>
            <a:pPr marL="0" lvl="0" indent="0" algn="ctr">
              <a:buNone/>
            </a:pPr>
            <a:r>
              <a:rPr lang="es-MX" dirty="0" smtClean="0"/>
              <a:t> </a:t>
            </a:r>
            <a:r>
              <a:rPr lang="es-MX" b="1" dirty="0" smtClean="0">
                <a:solidFill>
                  <a:srgbClr val="FF0000"/>
                </a:solidFill>
              </a:rPr>
              <a:t>En la estrategia para un México Incluyente</a:t>
            </a:r>
          </a:p>
          <a:p>
            <a:pPr lvl="0" algn="just">
              <a:buNone/>
            </a:pPr>
            <a:r>
              <a:rPr lang="es-MX" dirty="0" smtClean="0"/>
              <a:t>    “</a:t>
            </a:r>
            <a:r>
              <a:rPr lang="es-MX" b="1" dirty="0" smtClean="0"/>
              <a:t>Fomentar una movilidad urbana sustentable con apoyo de proyectos de transporte público y masivo y que promueva el uso de transporte no motorizado” </a:t>
            </a:r>
          </a:p>
          <a:p>
            <a:pPr marL="0" lvl="0" indent="0" algn="ctr">
              <a:buNone/>
            </a:pPr>
            <a:r>
              <a:rPr lang="es-MX" b="1" dirty="0" smtClean="0"/>
              <a:t> </a:t>
            </a:r>
          </a:p>
          <a:p>
            <a:pPr marL="0" lvl="0" indent="0" algn="ctr">
              <a:buNone/>
            </a:pPr>
            <a:r>
              <a:rPr lang="es-MX" b="1" dirty="0" smtClean="0">
                <a:solidFill>
                  <a:srgbClr val="FF0000"/>
                </a:solidFill>
              </a:rPr>
              <a:t>En la estrategia para un México Próspero : </a:t>
            </a:r>
          </a:p>
          <a:p>
            <a:pPr marL="266700" lvl="0" indent="0">
              <a:buNone/>
            </a:pPr>
            <a:r>
              <a:rPr lang="es-MX" b="1" dirty="0" smtClean="0"/>
              <a:t>“Mejorar la movilidad de las ciudades mediante sistemas de transporte urbano masivo congruentes con el desarrollo urbano sustentable, aprovechando las tecnologías para optimizar el desplazamiento de las personas”</a:t>
            </a:r>
          </a:p>
          <a:p>
            <a:pPr marL="85725" lvl="0" indent="0" algn="just">
              <a:buNone/>
            </a:pPr>
            <a:endParaRPr lang="es-MX" dirty="0" smtClean="0"/>
          </a:p>
          <a:p>
            <a:pPr marL="85725" lvl="0" indent="0" algn="ctr">
              <a:buNone/>
            </a:pPr>
            <a:r>
              <a:rPr lang="es-MX" b="1" dirty="0" smtClean="0">
                <a:solidFill>
                  <a:srgbClr val="FF0000"/>
                </a:solidFill>
              </a:rPr>
              <a:t>En la estrategia transversal de Democratizar la Productividad </a:t>
            </a:r>
          </a:p>
          <a:p>
            <a:pPr marL="85725" lvl="0" indent="0" algn="just">
              <a:buNone/>
            </a:pPr>
            <a:r>
              <a:rPr lang="es-MX" i="1" dirty="0" smtClean="0"/>
              <a:t>Es esencial transformar el transporte público urbano a la economía formal con infraestructura, organización y tecnología que atienda con eficiencia y eficacia las necesidades de movilidad de la población</a:t>
            </a:r>
            <a:r>
              <a:rPr lang="es-MX" b="1" i="1" dirty="0" smtClean="0"/>
              <a:t> </a:t>
            </a:r>
            <a:r>
              <a:rPr lang="es-MX" i="1" dirty="0" smtClean="0"/>
              <a:t>y reduzca  las  emisiones de  GEI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42925" y="274638"/>
            <a:ext cx="8229600" cy="760532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Plan Nacional de Desarrollo 2013-2018 </a:t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sz="1800" b="1" dirty="0" smtClean="0">
                <a:solidFill>
                  <a:schemeClr val="tx1"/>
                </a:solidFill>
              </a:rPr>
              <a:t>Líneas de acción  en Transporte sustentable </a:t>
            </a:r>
            <a:endParaRPr lang="es-MX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45375" y="266700"/>
            <a:ext cx="5438775" cy="600075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Evolución ciudades de México</a:t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 1980-2010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D89C-5ECE-451B-8A51-8B67462653C9}" type="slidenum">
              <a:rPr lang="es-ES" smtClean="0">
                <a:latin typeface="+mn-lt"/>
              </a:rPr>
              <a:pPr>
                <a:defRPr/>
              </a:pPr>
              <a:t>3</a:t>
            </a:fld>
            <a:endParaRPr lang="es-ES" dirty="0">
              <a:latin typeface="+mn-lt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188677"/>
              </p:ext>
            </p:extLst>
          </p:nvPr>
        </p:nvGraphicFramePr>
        <p:xfrm>
          <a:off x="704850" y="1671253"/>
          <a:ext cx="3095625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494014"/>
              </p:ext>
            </p:extLst>
          </p:nvPr>
        </p:nvGraphicFramePr>
        <p:xfrm>
          <a:off x="5057775" y="1671253"/>
          <a:ext cx="2990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04850" y="4214428"/>
            <a:ext cx="3444875" cy="66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" marR="0" lvl="1" indent="-857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 población aumentó 1.7 veces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lang="es-ES" b="1" dirty="0" smtClean="0">
                <a:solidFill>
                  <a:srgbClr val="BE0F34"/>
                </a:solidFill>
                <a:cs typeface="Arial" pitchFamily="34" charset="0"/>
              </a:rPr>
              <a:t>El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BE0F34"/>
                </a:solidFill>
                <a:effectLst/>
                <a:cs typeface="Arial" pitchFamily="34" charset="0"/>
              </a:rPr>
              <a:t>área urbana aumentó 5 veces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28700" y="1086478"/>
            <a:ext cx="7019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ES" b="1" dirty="0" smtClean="0">
                <a:cs typeface="Arial" pitchFamily="34" charset="0"/>
              </a:rPr>
              <a:t>Urbanización acelerada en ciudades grandes </a:t>
            </a:r>
          </a:p>
          <a:p>
            <a:pPr lvl="0" algn="ctr"/>
            <a:r>
              <a:rPr lang="es-ES" b="1" dirty="0" smtClean="0">
                <a:solidFill>
                  <a:srgbClr val="C00000"/>
                </a:solidFill>
                <a:cs typeface="Arial" pitchFamily="34" charset="0"/>
              </a:rPr>
              <a:t>Expansión urbana horizontal con baja densidad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057775" y="4180643"/>
            <a:ext cx="3378200" cy="69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 población aumentó  2.4 veces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s-ES" b="1" dirty="0" smtClean="0">
                <a:solidFill>
                  <a:srgbClr val="BE0F34"/>
                </a:solidFill>
                <a:cs typeface="Arial" pitchFamily="34" charset="0"/>
              </a:rPr>
              <a:t>El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BE0F34"/>
                </a:solidFill>
                <a:effectLst/>
                <a:cs typeface="Arial" pitchFamily="34" charset="0"/>
              </a:rPr>
              <a:t>área urbana aumentó 7 veces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47725" y="4848287"/>
            <a:ext cx="7588249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3993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Visión:  Ciudades competitivas, vivibles y sustentables</a:t>
            </a:r>
          </a:p>
          <a:p>
            <a:pPr marL="990600" lvl="0" indent="-180975">
              <a:buFont typeface="Wingdings" pitchFamily="2" charset="2"/>
              <a:buChar char="§"/>
            </a:pPr>
            <a:r>
              <a:rPr lang="es-MX" dirty="0" smtClean="0">
                <a:solidFill>
                  <a:schemeClr val="tx1"/>
                </a:solidFill>
                <a:cs typeface="Calibri" pitchFamily="34" charset="0"/>
              </a:rPr>
              <a:t>Fomentar ciudades más densas y compactas</a:t>
            </a:r>
          </a:p>
          <a:p>
            <a:pPr marL="990600" indent="-180975">
              <a:buFont typeface="Wingdings" pitchFamily="2" charset="2"/>
              <a:buChar char="§"/>
            </a:pPr>
            <a:r>
              <a:rPr lang="es-MX" dirty="0" smtClean="0">
                <a:solidFill>
                  <a:schemeClr val="tx1"/>
                </a:solidFill>
                <a:cs typeface="Calibri" pitchFamily="34" charset="0"/>
              </a:rPr>
              <a:t>Reducción del crecimiento de emisiones de CO2 </a:t>
            </a:r>
          </a:p>
          <a:p>
            <a:pPr marL="990600" lvl="0" indent="-180975">
              <a:buFont typeface="Wingdings" pitchFamily="2" charset="2"/>
              <a:buChar char="§"/>
            </a:pPr>
            <a:r>
              <a:rPr lang="es-MX" b="1" dirty="0" smtClean="0">
                <a:solidFill>
                  <a:srgbClr val="C00000"/>
                </a:solidFill>
                <a:cs typeface="Calibri" pitchFamily="34" charset="0"/>
              </a:rPr>
              <a:t>Movilidad Sustentable con prioridad al Transporte Público</a:t>
            </a:r>
          </a:p>
          <a:p>
            <a:pPr marL="990600" lvl="0" indent="-180975">
              <a:buFont typeface="Wingdings" pitchFamily="2" charset="2"/>
              <a:buChar char="§"/>
            </a:pPr>
            <a:r>
              <a:rPr lang="es-MX" b="1" dirty="0" smtClean="0">
                <a:solidFill>
                  <a:srgbClr val="C00000"/>
                </a:solidFill>
                <a:cs typeface="Calibri" pitchFamily="34" charset="0"/>
              </a:rPr>
              <a:t>Racionalización y desaliento  al uso excesivo del automóvil</a:t>
            </a:r>
          </a:p>
          <a:p>
            <a:pPr marL="990600" lvl="0" indent="-180975">
              <a:buFont typeface="Wingdings" pitchFamily="2" charset="2"/>
              <a:buChar char="§"/>
            </a:pPr>
            <a:r>
              <a:rPr lang="es-MX" b="1" dirty="0" smtClean="0">
                <a:solidFill>
                  <a:srgbClr val="C00000"/>
                </a:solidFill>
                <a:cs typeface="Calibri" pitchFamily="34" charset="0"/>
              </a:rPr>
              <a:t>Impulsar el transporte no motorizado  y  espacios públicos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5 Grupo"/>
          <p:cNvGrpSpPr/>
          <p:nvPr/>
        </p:nvGrpSpPr>
        <p:grpSpPr>
          <a:xfrm>
            <a:off x="261257" y="1057275"/>
            <a:ext cx="8476379" cy="5306701"/>
            <a:chOff x="157240" y="1085828"/>
            <a:chExt cx="8645237" cy="3729819"/>
          </a:xfrm>
          <a:solidFill>
            <a:schemeClr val="bg1">
              <a:lumMod val="95000"/>
            </a:schemeClr>
          </a:solidFill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480533" y="3084095"/>
              <a:ext cx="7949425" cy="1687304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 wrap="square">
              <a:spAutoFit/>
            </a:bodyPr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400" b="1" dirty="0" smtClean="0">
                  <a:solidFill>
                    <a:srgbClr val="C00000"/>
                  </a:solidFill>
                  <a:ea typeface="MS PGothic" pitchFamily="34" charset="-128"/>
                  <a:cs typeface="Arial" pitchFamily="34" charset="0"/>
                </a:rPr>
                <a:t>La evolución actual del transporte urbano no es sustentable </a:t>
              </a:r>
            </a:p>
            <a:p>
              <a:pPr marL="546100" indent="-3429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s-MX" b="1" i="1" dirty="0" smtClean="0">
                  <a:ea typeface="MS PGothic" pitchFamily="34" charset="-128"/>
                  <a:cs typeface="Calibri" pitchFamily="34" charset="0"/>
                </a:rPr>
                <a:t> </a:t>
              </a:r>
              <a:r>
                <a:rPr lang="es-MX" b="1" dirty="0" smtClean="0">
                  <a:cs typeface="Calibri" pitchFamily="34" charset="0"/>
                </a:rPr>
                <a:t>Uso desmedido del automóvil particular que crecen al 7% anual</a:t>
              </a:r>
            </a:p>
            <a:p>
              <a:pPr marL="546100" indent="-3429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s-MX" b="1" dirty="0" smtClean="0">
                  <a:cs typeface="Calibri" pitchFamily="34" charset="0"/>
                </a:rPr>
                <a:t> Transporte público ineficiente, de mala calidad e inseguro</a:t>
              </a:r>
            </a:p>
            <a:p>
              <a:pPr marL="546100" indent="-3429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s-MX" b="1" dirty="0" smtClean="0">
                  <a:cs typeface="Calibri" pitchFamily="34" charset="0"/>
                </a:rPr>
                <a:t>Deficiente planeación y organización :hombre camión y  rutas sobrepuestas</a:t>
              </a:r>
            </a:p>
            <a:p>
              <a:pPr marL="546100" indent="-34290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§"/>
                <a:defRPr/>
              </a:pPr>
              <a:r>
                <a:rPr lang="es-MX" b="1" dirty="0" smtClean="0">
                  <a:cs typeface="Calibri" pitchFamily="34" charset="0"/>
                </a:rPr>
                <a:t>Falta de atención al peatón, bicicletas y espacios públicos</a:t>
              </a:r>
            </a:p>
            <a:p>
              <a:pPr marL="542925" indent="-361950">
                <a:buFont typeface="Wingdings" pitchFamily="2" charset="2"/>
                <a:buChar char="§"/>
                <a:defRPr/>
              </a:pPr>
              <a:r>
                <a:rPr lang="es-MX" b="1" dirty="0" smtClean="0">
                  <a:cs typeface="Calibri" pitchFamily="34" charset="0"/>
                </a:rPr>
                <a:t>Creciente congestionamiento y emisión de gases contaminante</a:t>
              </a:r>
            </a:p>
            <a:p>
              <a:pPr marL="542925" indent="-361950">
                <a:buFont typeface="Wingdings" pitchFamily="2" charset="2"/>
                <a:buChar char="§"/>
                <a:defRPr/>
              </a:pPr>
              <a:r>
                <a:rPr lang="es-MX" b="1" i="1" dirty="0" smtClean="0">
                  <a:ea typeface="MS PGothic" pitchFamily="34" charset="-128"/>
                  <a:cs typeface="Calibri" pitchFamily="34" charset="0"/>
                </a:rPr>
                <a:t>Grandes Inversiones en vialidad troncal  que se congestiona a corto plazo</a:t>
              </a:r>
            </a:p>
            <a:p>
              <a:pPr marL="542925" indent="-361950">
                <a:buFont typeface="Wingdings" pitchFamily="2" charset="2"/>
                <a:buChar char="§"/>
                <a:defRPr/>
              </a:pPr>
              <a:r>
                <a:rPr lang="es-MX" b="1" i="1" dirty="0" smtClean="0">
                  <a:ea typeface="MS PGothic" pitchFamily="34" charset="-128"/>
                  <a:cs typeface="Calibri" pitchFamily="34" charset="0"/>
                </a:rPr>
                <a:t>Financiamiento escaso al transporte público  colectivo y masivo</a:t>
              </a:r>
              <a:endParaRPr lang="es-MX" b="1" dirty="0" smtClean="0">
                <a:cs typeface="Calibri" pitchFamily="34" charset="0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157240" y="1085828"/>
              <a:ext cx="8645237" cy="372981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aphicFrame>
        <p:nvGraphicFramePr>
          <p:cNvPr id="465926" name="Group 6"/>
          <p:cNvGraphicFramePr>
            <a:graphicFrameLocks noGrp="1"/>
          </p:cNvGraphicFramePr>
          <p:nvPr/>
        </p:nvGraphicFramePr>
        <p:xfrm>
          <a:off x="1152525" y="-1995488"/>
          <a:ext cx="752475" cy="517880"/>
        </p:xfrm>
        <a:graphic>
          <a:graphicData uri="http://schemas.openxmlformats.org/drawingml/2006/table">
            <a:tbl>
              <a:tblPr/>
              <a:tblGrid>
                <a:gridCol w="752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580" marB="4558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1" name="6 CuadroTexto"/>
          <p:cNvSpPr txBox="1">
            <a:spLocks noChangeArrowheads="1"/>
          </p:cNvSpPr>
          <p:nvPr/>
        </p:nvSpPr>
        <p:spPr bwMode="auto">
          <a:xfrm>
            <a:off x="3875475" y="1212850"/>
            <a:ext cx="1888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MX" dirty="0"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07472" y="1057275"/>
            <a:ext cx="7794158" cy="101566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ea typeface="MS PGothic" pitchFamily="34" charset="-128"/>
                <a:cs typeface="Arial" pitchFamily="34" charset="0"/>
              </a:rPr>
              <a:t>El  Problema de Transporte Urbano está afectando gravemente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ea typeface="MS PGothic" pitchFamily="34" charset="-128"/>
                <a:cs typeface="Arial" pitchFamily="34" charset="0"/>
              </a:rPr>
              <a:t> la Competitividad</a:t>
            </a:r>
            <a:r>
              <a:rPr lang="es-MX" sz="2000" b="1" i="1" dirty="0" smtClean="0">
                <a:ea typeface="MS PGothic" pitchFamily="34" charset="-128"/>
                <a:cs typeface="Arial" pitchFamily="34" charset="0"/>
              </a:rPr>
              <a:t> </a:t>
            </a:r>
            <a:r>
              <a:rPr lang="es-MX" sz="2000" b="1" dirty="0" smtClean="0">
                <a:ea typeface="MS PGothic" pitchFamily="34" charset="-128"/>
                <a:cs typeface="Arial" pitchFamily="34" charset="0"/>
              </a:rPr>
              <a:t>y la Calidad de Vida  en las Ciudades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ea typeface="MS PGothic" pitchFamily="34" charset="-128"/>
                <a:cs typeface="Arial" pitchFamily="34" charset="0"/>
              </a:rPr>
              <a:t>además del impacto en el cambio climático por la generación de GEI</a:t>
            </a:r>
            <a:endParaRPr lang="es-MX" sz="2000" b="1" dirty="0"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17776" y="305006"/>
            <a:ext cx="5876925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Problema de Transporte Urbano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0142" y="2148989"/>
            <a:ext cx="780148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00000"/>
                </a:solidFill>
                <a:cs typeface="Arial" pitchFamily="34" charset="0"/>
              </a:rPr>
              <a:t>La evolución de las ciudades no es sustentable</a:t>
            </a:r>
          </a:p>
          <a:p>
            <a:pPr algn="ctr"/>
            <a:r>
              <a:rPr lang="es-ES" b="1" dirty="0" smtClean="0">
                <a:cs typeface="Calibri" pitchFamily="34" charset="0"/>
              </a:rPr>
              <a:t>En 32 ciudades de más de 500 mil hab viven 57 millones hab. ( 53 % del país)</a:t>
            </a:r>
          </a:p>
          <a:p>
            <a:pPr algn="ctr"/>
            <a:r>
              <a:rPr lang="es-ES" b="1" dirty="0" smtClean="0">
                <a:cs typeface="Calibri" pitchFamily="34" charset="0"/>
              </a:rPr>
              <a:t> Expansión urbana horizontal con baja densidad</a:t>
            </a:r>
          </a:p>
          <a:p>
            <a:pPr algn="ctr"/>
            <a:r>
              <a:rPr lang="es-ES" b="1" dirty="0" smtClean="0">
                <a:cs typeface="Calibri" pitchFamily="34" charset="0"/>
              </a:rPr>
              <a:t>El área urbana crece a un ritmo del triple que la población</a:t>
            </a:r>
          </a:p>
          <a:p>
            <a:pPr algn="ctr"/>
            <a:r>
              <a:rPr lang="es-ES" b="1" dirty="0" smtClean="0">
                <a:cs typeface="Calibri" pitchFamily="34" charset="0"/>
              </a:rPr>
              <a:t>En estas ciudades se genera mas del 80% del PIB </a:t>
            </a: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3D1C1-3A30-4013-B13F-DD3BB6FDDB62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5811596" y="5896760"/>
            <a:ext cx="2578343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marL="228600" indent="-228600">
              <a:buFont typeface="Calibri" pitchFamily="34" charset="0"/>
              <a:buAutoNum type="arabicPeriod"/>
              <a:defRPr sz="120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b="0" dirty="0" err="1" smtClean="0"/>
              <a:t>Puertos</a:t>
            </a:r>
            <a:r>
              <a:rPr lang="en-US" b="0" dirty="0" smtClean="0"/>
              <a:t>,  </a:t>
            </a:r>
            <a:r>
              <a:rPr lang="en-US" b="0" dirty="0" err="1" smtClean="0"/>
              <a:t>Areopuertos</a:t>
            </a:r>
            <a:r>
              <a:rPr lang="en-US" b="0" dirty="0" smtClean="0"/>
              <a:t>  </a:t>
            </a:r>
            <a:r>
              <a:rPr lang="en-US" dirty="0" smtClean="0">
                <a:solidFill>
                  <a:srgbClr val="007836"/>
                </a:solidFill>
              </a:rPr>
              <a:t>y  FFCC</a:t>
            </a:r>
          </a:p>
          <a:p>
            <a:r>
              <a:rPr lang="en-US" b="0" dirty="0" err="1" smtClean="0"/>
              <a:t>Turismo</a:t>
            </a:r>
            <a:endParaRPr lang="en-US" b="0" dirty="0" smtClean="0"/>
          </a:p>
          <a:p>
            <a:r>
              <a:rPr lang="en-US" dirty="0" err="1" smtClean="0">
                <a:solidFill>
                  <a:srgbClr val="007836"/>
                </a:solidFill>
              </a:rPr>
              <a:t>Energía</a:t>
            </a:r>
            <a:r>
              <a:rPr lang="en-US" dirty="0" smtClean="0">
                <a:solidFill>
                  <a:srgbClr val="007836"/>
                </a:solidFill>
              </a:rPr>
              <a:t> </a:t>
            </a:r>
            <a:r>
              <a:rPr lang="en-US" dirty="0" err="1" smtClean="0">
                <a:solidFill>
                  <a:srgbClr val="007836"/>
                </a:solidFill>
              </a:rPr>
              <a:t>Renovable</a:t>
            </a:r>
            <a:r>
              <a:rPr lang="en-US" dirty="0" smtClean="0">
                <a:solidFill>
                  <a:srgbClr val="007836"/>
                </a:solidFill>
              </a:rPr>
              <a:t> y </a:t>
            </a:r>
            <a:r>
              <a:rPr lang="en-US" dirty="0" err="1" smtClean="0">
                <a:solidFill>
                  <a:srgbClr val="007836"/>
                </a:solidFill>
              </a:rPr>
              <a:t>gasoductos</a:t>
            </a:r>
            <a:endParaRPr lang="en-US" dirty="0" smtClean="0">
              <a:solidFill>
                <a:srgbClr val="007836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rgbClr val="007836"/>
                </a:solidFill>
              </a:rPr>
              <a:t> </a:t>
            </a:r>
            <a:r>
              <a:rPr lang="en-US" dirty="0" err="1" smtClean="0">
                <a:solidFill>
                  <a:srgbClr val="007836"/>
                </a:solidFill>
              </a:rPr>
              <a:t>Desarrollos</a:t>
            </a:r>
            <a:r>
              <a:rPr lang="en-US" dirty="0" smtClean="0">
                <a:solidFill>
                  <a:srgbClr val="007836"/>
                </a:solidFill>
              </a:rPr>
              <a:t> </a:t>
            </a:r>
            <a:r>
              <a:rPr lang="en-US" dirty="0" err="1" smtClean="0">
                <a:solidFill>
                  <a:srgbClr val="007836"/>
                </a:solidFill>
              </a:rPr>
              <a:t>Urbanos</a:t>
            </a:r>
            <a:r>
              <a:rPr lang="en-US" dirty="0" smtClean="0">
                <a:solidFill>
                  <a:srgbClr val="007836"/>
                </a:solidFill>
              </a:rPr>
              <a:t> </a:t>
            </a:r>
            <a:r>
              <a:rPr lang="en-US" dirty="0" err="1" smtClean="0">
                <a:solidFill>
                  <a:srgbClr val="007836"/>
                </a:solidFill>
              </a:rPr>
              <a:t>Sustentables</a:t>
            </a:r>
            <a:endParaRPr lang="en-US" dirty="0">
              <a:solidFill>
                <a:srgbClr val="007836"/>
              </a:solidFill>
            </a:endParaRPr>
          </a:p>
        </p:txBody>
      </p:sp>
      <p:sp>
        <p:nvSpPr>
          <p:cNvPr id="7172" name="Text Box 30"/>
          <p:cNvSpPr txBox="1">
            <a:spLocks noChangeArrowheads="1"/>
          </p:cNvSpPr>
          <p:nvPr/>
        </p:nvSpPr>
        <p:spPr bwMode="auto">
          <a:xfrm>
            <a:off x="902333" y="1862097"/>
            <a:ext cx="1521548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007836"/>
                </a:solidFill>
                <a:latin typeface="+mn-lt"/>
              </a:rPr>
              <a:t>PROMAGUA</a:t>
            </a:r>
            <a:endParaRPr lang="en-US" sz="1600" b="1" dirty="0">
              <a:solidFill>
                <a:srgbClr val="007836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123931" y="1040470"/>
            <a:ext cx="8708294" cy="3693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 marL="342900" indent="-342900" algn="just" defTabSz="182471" eaLnBrk="0" fontAlgn="base" hangingPunct="0"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20000"/>
              <a:buFont typeface="Wingdings" pitchFamily="2" charset="2"/>
              <a:buChar char="§"/>
              <a:defRPr>
                <a:solidFill>
                  <a:srgbClr val="000000"/>
                </a:solidFill>
                <a:ea typeface="MS PGothic" pitchFamily="34" charset="-128"/>
                <a:cs typeface="Arial" pitchFamily="34" charset="0"/>
              </a:defRPr>
            </a:lvl1pPr>
          </a:lstStyle>
          <a:p>
            <a:pPr algn="ctr">
              <a:buNone/>
            </a:pPr>
            <a:r>
              <a:rPr lang="en-US" dirty="0" smtClean="0"/>
              <a:t>  </a:t>
            </a:r>
            <a:r>
              <a:rPr lang="en-US" b="1" dirty="0" smtClean="0"/>
              <a:t>FONADIN  </a:t>
            </a:r>
            <a:r>
              <a:rPr lang="en-US" b="1" dirty="0" err="1"/>
              <a:t>apoya</a:t>
            </a:r>
            <a:r>
              <a:rPr lang="en-US" b="1" dirty="0"/>
              <a:t> </a:t>
            </a:r>
            <a:r>
              <a:rPr lang="en-US" b="1" dirty="0" err="1" smtClean="0"/>
              <a:t>Proyectos</a:t>
            </a:r>
            <a:r>
              <a:rPr lang="en-US" b="1" dirty="0" smtClean="0"/>
              <a:t> de </a:t>
            </a:r>
            <a:r>
              <a:rPr lang="en-US" b="1" dirty="0"/>
              <a:t>I</a:t>
            </a:r>
            <a:r>
              <a:rPr lang="en-US" b="1" dirty="0" smtClean="0"/>
              <a:t>nfraestructura </a:t>
            </a:r>
            <a:r>
              <a:rPr lang="en-US" b="1" dirty="0"/>
              <a:t>a </a:t>
            </a:r>
            <a:r>
              <a:rPr lang="en-US" b="1" dirty="0" err="1"/>
              <a:t>través</a:t>
            </a:r>
            <a:r>
              <a:rPr lang="en-US" b="1" dirty="0"/>
              <a:t> de </a:t>
            </a:r>
            <a:r>
              <a:rPr lang="en-US" b="1" dirty="0" err="1"/>
              <a:t>programas</a:t>
            </a:r>
            <a:r>
              <a:rPr lang="en-US" b="1" dirty="0"/>
              <a:t>  </a:t>
            </a:r>
            <a:r>
              <a:rPr lang="en-US" b="1" dirty="0" err="1"/>
              <a:t>específicos</a:t>
            </a:r>
            <a:r>
              <a:rPr lang="en-US" dirty="0"/>
              <a:t>:</a:t>
            </a:r>
            <a:endParaRPr lang="es-MX" dirty="0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454154" y="1444100"/>
            <a:ext cx="194421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spcBef>
                <a:spcPct val="50000"/>
              </a:spcBef>
              <a:defRPr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MX" dirty="0">
                <a:solidFill>
                  <a:schemeClr val="bg1">
                    <a:lumMod val="95000"/>
                  </a:schemeClr>
                </a:solidFill>
              </a:rPr>
              <a:t>Programa</a:t>
            </a: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2788608" y="3761861"/>
            <a:ext cx="262336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175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0" dirty="0" err="1"/>
              <a:t>Construcción</a:t>
            </a:r>
            <a:r>
              <a:rPr lang="en-US" sz="1600" b="0" dirty="0"/>
              <a:t> de </a:t>
            </a:r>
            <a:r>
              <a:rPr lang="en-US" sz="1600" b="0" dirty="0" err="1"/>
              <a:t>A</a:t>
            </a:r>
            <a:r>
              <a:rPr lang="en-US" sz="1600" b="0" dirty="0" err="1" smtClean="0"/>
              <a:t>utopistas</a:t>
            </a:r>
            <a:r>
              <a:rPr lang="en-US" sz="1600" b="0" dirty="0" smtClean="0"/>
              <a:t> </a:t>
            </a:r>
            <a:r>
              <a:rPr lang="en-US" sz="1600" b="0" dirty="0"/>
              <a:t>y </a:t>
            </a:r>
            <a:r>
              <a:rPr lang="en-US" sz="1600" b="0" dirty="0" err="1" smtClean="0"/>
              <a:t>Puentes</a:t>
            </a:r>
            <a:r>
              <a:rPr lang="en-US" sz="1600" b="0" dirty="0" smtClean="0"/>
              <a:t> de </a:t>
            </a:r>
            <a:r>
              <a:rPr lang="en-US" sz="1600" b="0" dirty="0" err="1" smtClean="0"/>
              <a:t>cuota</a:t>
            </a:r>
            <a:endParaRPr lang="en-US" sz="1600" b="0" dirty="0"/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5797528" y="3802076"/>
            <a:ext cx="2592412" cy="64633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228600" indent="-228600">
              <a:buFont typeface="Calibri" pitchFamily="34" charset="0"/>
              <a:buAutoNum type="arabicPeriod"/>
              <a:defRPr sz="120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b="0" dirty="0" err="1"/>
              <a:t>Aprovechamiento</a:t>
            </a:r>
            <a:r>
              <a:rPr lang="en-US" b="0" dirty="0"/>
              <a:t> de </a:t>
            </a:r>
            <a:r>
              <a:rPr lang="en-US" b="0" dirty="0" err="1" smtClean="0"/>
              <a:t>activos</a:t>
            </a:r>
            <a:endParaRPr lang="en-US" b="0" dirty="0"/>
          </a:p>
          <a:p>
            <a:r>
              <a:rPr lang="en-US" b="0" dirty="0" err="1"/>
              <a:t>Concesiones</a:t>
            </a:r>
            <a:endParaRPr lang="en-US" b="0" dirty="0"/>
          </a:p>
          <a:p>
            <a:r>
              <a:rPr lang="en-US" b="0" dirty="0"/>
              <a:t> </a:t>
            </a:r>
            <a:r>
              <a:rPr lang="en-US" b="0" dirty="0" err="1" smtClean="0"/>
              <a:t>Obra</a:t>
            </a:r>
            <a:r>
              <a:rPr lang="en-US" b="0" dirty="0" smtClean="0"/>
              <a:t> </a:t>
            </a:r>
            <a:r>
              <a:rPr lang="en-US" b="0" dirty="0" err="1" smtClean="0"/>
              <a:t>pública</a:t>
            </a:r>
            <a:r>
              <a:rPr lang="en-US" b="0" dirty="0" smtClean="0"/>
              <a:t>  y  PPS</a:t>
            </a:r>
            <a:r>
              <a:rPr lang="en-US" b="0" dirty="0"/>
              <a:t>.</a:t>
            </a:r>
          </a:p>
        </p:txBody>
      </p:sp>
      <p:sp>
        <p:nvSpPr>
          <p:cNvPr id="7180" name="Text Box 20"/>
          <p:cNvSpPr txBox="1">
            <a:spLocks noChangeArrowheads="1"/>
          </p:cNvSpPr>
          <p:nvPr/>
        </p:nvSpPr>
        <p:spPr bwMode="auto">
          <a:xfrm>
            <a:off x="2788608" y="2916513"/>
            <a:ext cx="262336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175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dirty="0" err="1">
                <a:solidFill>
                  <a:srgbClr val="007836"/>
                </a:solidFill>
              </a:rPr>
              <a:t>Recolección</a:t>
            </a:r>
            <a:r>
              <a:rPr lang="en-US" sz="1600" dirty="0">
                <a:solidFill>
                  <a:srgbClr val="007836"/>
                </a:solidFill>
              </a:rPr>
              <a:t> y </a:t>
            </a:r>
            <a:r>
              <a:rPr lang="en-US" sz="1600" dirty="0" err="1">
                <a:solidFill>
                  <a:srgbClr val="007836"/>
                </a:solidFill>
              </a:rPr>
              <a:t>tratamiento</a:t>
            </a:r>
            <a:r>
              <a:rPr lang="en-US" sz="1600" dirty="0">
                <a:solidFill>
                  <a:srgbClr val="007836"/>
                </a:solidFill>
              </a:rPr>
              <a:t> de </a:t>
            </a:r>
            <a:r>
              <a:rPr lang="en-US" sz="1600" dirty="0" err="1">
                <a:solidFill>
                  <a:srgbClr val="007836"/>
                </a:solidFill>
              </a:rPr>
              <a:t>basura</a:t>
            </a:r>
            <a:r>
              <a:rPr lang="en-US" sz="1600" dirty="0">
                <a:solidFill>
                  <a:srgbClr val="007836"/>
                </a:solidFill>
              </a:rPr>
              <a:t>.</a:t>
            </a:r>
            <a:endParaRPr lang="es-MX" sz="1600" dirty="0">
              <a:solidFill>
                <a:srgbClr val="007836"/>
              </a:solidFill>
            </a:endParaRPr>
          </a:p>
        </p:txBody>
      </p:sp>
      <p:sp>
        <p:nvSpPr>
          <p:cNvPr id="7181" name="Text Box 22"/>
          <p:cNvSpPr txBox="1">
            <a:spLocks noChangeArrowheads="1"/>
          </p:cNvSpPr>
          <p:nvPr/>
        </p:nvSpPr>
        <p:spPr bwMode="auto">
          <a:xfrm>
            <a:off x="5797528" y="2910959"/>
            <a:ext cx="2592412" cy="83099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 marL="228600" indent="-228600">
              <a:buFont typeface="Calibri" pitchFamily="34" charset="0"/>
              <a:buAutoNum type="arabicPeriod"/>
              <a:defRPr sz="120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err="1">
                <a:solidFill>
                  <a:srgbClr val="007836"/>
                </a:solidFill>
              </a:rPr>
              <a:t>Recolección</a:t>
            </a:r>
            <a:r>
              <a:rPr lang="en-US" dirty="0">
                <a:solidFill>
                  <a:srgbClr val="007836"/>
                </a:solidFill>
              </a:rPr>
              <a:t> de </a:t>
            </a:r>
            <a:r>
              <a:rPr lang="en-US" dirty="0" err="1">
                <a:solidFill>
                  <a:srgbClr val="007836"/>
                </a:solidFill>
              </a:rPr>
              <a:t>basura</a:t>
            </a:r>
            <a:endParaRPr lang="en-US" dirty="0">
              <a:solidFill>
                <a:srgbClr val="007836"/>
              </a:solidFill>
            </a:endParaRPr>
          </a:p>
          <a:p>
            <a:r>
              <a:rPr lang="en-US" dirty="0" err="1">
                <a:solidFill>
                  <a:srgbClr val="007836"/>
                </a:solidFill>
              </a:rPr>
              <a:t>Reciclaje</a:t>
            </a:r>
            <a:endParaRPr lang="en-US" dirty="0">
              <a:solidFill>
                <a:srgbClr val="007836"/>
              </a:solidFill>
            </a:endParaRPr>
          </a:p>
          <a:p>
            <a:r>
              <a:rPr lang="en-US" dirty="0" err="1">
                <a:solidFill>
                  <a:srgbClr val="007836"/>
                </a:solidFill>
              </a:rPr>
              <a:t>Disposición</a:t>
            </a:r>
            <a:r>
              <a:rPr lang="en-US" dirty="0">
                <a:solidFill>
                  <a:srgbClr val="007836"/>
                </a:solidFill>
              </a:rPr>
              <a:t> final</a:t>
            </a:r>
          </a:p>
          <a:p>
            <a:r>
              <a:rPr lang="en-US" dirty="0" err="1">
                <a:solidFill>
                  <a:srgbClr val="007836"/>
                </a:solidFill>
              </a:rPr>
              <a:t>Generación</a:t>
            </a:r>
            <a:r>
              <a:rPr lang="en-US" dirty="0">
                <a:solidFill>
                  <a:srgbClr val="007836"/>
                </a:solidFill>
              </a:rPr>
              <a:t> de </a:t>
            </a:r>
            <a:r>
              <a:rPr lang="en-US" dirty="0" err="1" smtClean="0">
                <a:solidFill>
                  <a:srgbClr val="007836"/>
                </a:solidFill>
              </a:rPr>
              <a:t>energía</a:t>
            </a:r>
            <a:endParaRPr lang="en-US" dirty="0">
              <a:solidFill>
                <a:srgbClr val="007836"/>
              </a:solidFill>
            </a:endParaRPr>
          </a:p>
        </p:txBody>
      </p:sp>
      <p:sp>
        <p:nvSpPr>
          <p:cNvPr id="7182" name="Text Box 26"/>
          <p:cNvSpPr txBox="1">
            <a:spLocks noChangeArrowheads="1"/>
          </p:cNvSpPr>
          <p:nvPr/>
        </p:nvSpPr>
        <p:spPr bwMode="auto">
          <a:xfrm>
            <a:off x="2803119" y="5201027"/>
            <a:ext cx="2623368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Creación</a:t>
            </a:r>
            <a:r>
              <a:rPr lang="en-US" sz="1600" dirty="0" smtClean="0">
                <a:latin typeface="+mn-lt"/>
              </a:rPr>
              <a:t> de </a:t>
            </a:r>
            <a:r>
              <a:rPr lang="en-US" sz="1600" dirty="0" err="1" smtClean="0">
                <a:latin typeface="+mn-lt"/>
              </a:rPr>
              <a:t>fondos</a:t>
            </a:r>
            <a:r>
              <a:rPr lang="en-US" sz="1600" dirty="0" smtClean="0">
                <a:latin typeface="+mn-lt"/>
              </a:rPr>
              <a:t> de </a:t>
            </a:r>
            <a:r>
              <a:rPr lang="en-US" sz="1600" dirty="0" err="1" smtClean="0">
                <a:latin typeface="+mn-lt"/>
              </a:rPr>
              <a:t>infraestructura</a:t>
            </a:r>
            <a:r>
              <a:rPr lang="en-US" sz="1600" dirty="0" smtClean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  <p:sp>
        <p:nvSpPr>
          <p:cNvPr id="7183" name="Text Box 28"/>
          <p:cNvSpPr txBox="1">
            <a:spLocks noChangeArrowheads="1"/>
          </p:cNvSpPr>
          <p:nvPr/>
        </p:nvSpPr>
        <p:spPr bwMode="auto">
          <a:xfrm>
            <a:off x="5797528" y="5206077"/>
            <a:ext cx="2592412" cy="64633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 marL="228600" indent="-228600">
              <a:buFont typeface="Calibri" pitchFamily="34" charset="0"/>
              <a:buAutoNum type="arabicPeriod"/>
              <a:defRPr sz="120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b="0" dirty="0" err="1"/>
              <a:t>Inversión</a:t>
            </a:r>
            <a:r>
              <a:rPr lang="en-US" b="0" dirty="0"/>
              <a:t> en </a:t>
            </a:r>
            <a:r>
              <a:rPr lang="en-US" b="0" dirty="0" err="1"/>
              <a:t>Fondos</a:t>
            </a:r>
            <a:r>
              <a:rPr lang="en-US" b="0" dirty="0"/>
              <a:t> de capital </a:t>
            </a:r>
            <a:r>
              <a:rPr lang="en-US" b="0" dirty="0" err="1"/>
              <a:t>privado</a:t>
            </a:r>
            <a:r>
              <a:rPr lang="en-US" b="0" dirty="0"/>
              <a:t>.</a:t>
            </a:r>
          </a:p>
          <a:p>
            <a:r>
              <a:rPr lang="en-US" b="0" dirty="0"/>
              <a:t>CKD’s</a:t>
            </a:r>
          </a:p>
        </p:txBody>
      </p:sp>
      <p:sp>
        <p:nvSpPr>
          <p:cNvPr id="7184" name="Text Box 32"/>
          <p:cNvSpPr txBox="1">
            <a:spLocks noChangeArrowheads="1"/>
          </p:cNvSpPr>
          <p:nvPr/>
        </p:nvSpPr>
        <p:spPr bwMode="auto">
          <a:xfrm>
            <a:off x="2774094" y="2000584"/>
            <a:ext cx="2623367" cy="8309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175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dirty="0" err="1">
                <a:solidFill>
                  <a:srgbClr val="007836"/>
                </a:solidFill>
              </a:rPr>
              <a:t>Abastecimiento</a:t>
            </a:r>
            <a:r>
              <a:rPr lang="en-US" sz="1600" dirty="0">
                <a:solidFill>
                  <a:srgbClr val="007836"/>
                </a:solidFill>
              </a:rPr>
              <a:t>, </a:t>
            </a:r>
            <a:r>
              <a:rPr lang="en-US" sz="1600" dirty="0" err="1">
                <a:solidFill>
                  <a:srgbClr val="007836"/>
                </a:solidFill>
              </a:rPr>
              <a:t>saneamiento</a:t>
            </a:r>
            <a:r>
              <a:rPr lang="en-US" sz="1600" dirty="0">
                <a:solidFill>
                  <a:srgbClr val="007836"/>
                </a:solidFill>
              </a:rPr>
              <a:t> y </a:t>
            </a:r>
            <a:r>
              <a:rPr lang="en-US" sz="1600" dirty="0" err="1">
                <a:solidFill>
                  <a:srgbClr val="007836"/>
                </a:solidFill>
              </a:rPr>
              <a:t>mejora</a:t>
            </a:r>
            <a:r>
              <a:rPr lang="en-US" sz="1600" dirty="0">
                <a:solidFill>
                  <a:srgbClr val="007836"/>
                </a:solidFill>
              </a:rPr>
              <a:t> integral de </a:t>
            </a:r>
            <a:r>
              <a:rPr lang="en-US" sz="1600" dirty="0" err="1" smtClean="0">
                <a:solidFill>
                  <a:srgbClr val="007836"/>
                </a:solidFill>
              </a:rPr>
              <a:t>gestión</a:t>
            </a:r>
            <a:r>
              <a:rPr lang="en-US" sz="1600" dirty="0" smtClean="0">
                <a:solidFill>
                  <a:srgbClr val="007836"/>
                </a:solidFill>
              </a:rPr>
              <a:t> del </a:t>
            </a:r>
            <a:r>
              <a:rPr lang="en-US" sz="1600" dirty="0" err="1" smtClean="0">
                <a:solidFill>
                  <a:srgbClr val="007836"/>
                </a:solidFill>
              </a:rPr>
              <a:t>agua</a:t>
            </a:r>
            <a:r>
              <a:rPr lang="en-US" sz="1600" dirty="0" smtClean="0">
                <a:solidFill>
                  <a:srgbClr val="007836"/>
                </a:solidFill>
              </a:rPr>
              <a:t> potable</a:t>
            </a:r>
            <a:endParaRPr lang="en-US" sz="1600" dirty="0">
              <a:solidFill>
                <a:srgbClr val="007836"/>
              </a:solidFill>
            </a:endParaRPr>
          </a:p>
        </p:txBody>
      </p:sp>
      <p:sp>
        <p:nvSpPr>
          <p:cNvPr id="7185" name="Text Box 34"/>
          <p:cNvSpPr txBox="1">
            <a:spLocks noChangeArrowheads="1"/>
          </p:cNvSpPr>
          <p:nvPr/>
        </p:nvSpPr>
        <p:spPr bwMode="auto">
          <a:xfrm>
            <a:off x="5797528" y="1840490"/>
            <a:ext cx="2592412" cy="101566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/>
            </a:pP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Acueductos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 y  </a:t>
            </a: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potabilizadioras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 y </a:t>
            </a: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desalinizadoras</a:t>
            </a:r>
            <a:endParaRPr lang="en-US" sz="1200" b="1" dirty="0">
              <a:solidFill>
                <a:srgbClr val="007836"/>
              </a:solidFill>
              <a:latin typeface="+mn-lt"/>
            </a:endParaRP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Plantas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 de </a:t>
            </a: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tratamiento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 de </a:t>
            </a:r>
            <a:r>
              <a:rPr lang="en-US" sz="1200" b="1" dirty="0" err="1">
                <a:solidFill>
                  <a:srgbClr val="007836"/>
                </a:solidFill>
                <a:latin typeface="+mn-lt"/>
              </a:rPr>
              <a:t>a</a:t>
            </a: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guas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 </a:t>
            </a: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residuales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(PTAR</a:t>
            </a:r>
            <a:r>
              <a:rPr lang="en-US" sz="1200" b="1" dirty="0">
                <a:solidFill>
                  <a:srgbClr val="007836"/>
                </a:solidFill>
                <a:latin typeface="+mn-lt"/>
              </a:rPr>
              <a:t>)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Mejora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 Integral de </a:t>
            </a:r>
            <a:r>
              <a:rPr lang="en-US" sz="1200" b="1" dirty="0" err="1" smtClean="0">
                <a:solidFill>
                  <a:srgbClr val="007836"/>
                </a:solidFill>
                <a:latin typeface="+mn-lt"/>
              </a:rPr>
              <a:t>Gestión</a:t>
            </a:r>
            <a:r>
              <a:rPr lang="en-US" sz="1200" b="1" dirty="0" smtClean="0">
                <a:solidFill>
                  <a:srgbClr val="007836"/>
                </a:solidFill>
                <a:latin typeface="+mn-lt"/>
              </a:rPr>
              <a:t> (MIG</a:t>
            </a:r>
            <a:r>
              <a:rPr lang="en-US" sz="1200" b="1" dirty="0">
                <a:solidFill>
                  <a:srgbClr val="007836"/>
                </a:solidFill>
                <a:latin typeface="+mn-lt"/>
              </a:rPr>
              <a:t>)</a:t>
            </a:r>
          </a:p>
        </p:txBody>
      </p:sp>
      <p:sp>
        <p:nvSpPr>
          <p:cNvPr id="7187" name="Text Box 24"/>
          <p:cNvSpPr txBox="1">
            <a:spLocks noChangeArrowheads="1"/>
          </p:cNvSpPr>
          <p:nvPr/>
        </p:nvSpPr>
        <p:spPr bwMode="auto">
          <a:xfrm>
            <a:off x="931361" y="5228801"/>
            <a:ext cx="1521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1600" b="1" dirty="0" smtClean="0">
                <a:latin typeface="+mn-lt"/>
              </a:rPr>
              <a:t>Fondos de Capital Privado</a:t>
            </a:r>
            <a:endParaRPr lang="es-MX" sz="1600" b="1" dirty="0">
              <a:latin typeface="+mn-lt"/>
            </a:endParaRP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5803806" y="4499906"/>
            <a:ext cx="2586133" cy="64633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 marL="228600" indent="-228600">
              <a:buFont typeface="Calibri" pitchFamily="34" charset="0"/>
              <a:buAutoNum type="arabicPeriod"/>
              <a:defRPr sz="120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s-MX" b="0" dirty="0" err="1" smtClean="0"/>
              <a:t>BRTs</a:t>
            </a:r>
            <a:r>
              <a:rPr lang="es-MX" b="0" dirty="0" smtClean="0"/>
              <a:t> Corredores  con  Autobuses</a:t>
            </a:r>
            <a:endParaRPr lang="es-MX" b="0" dirty="0"/>
          </a:p>
          <a:p>
            <a:r>
              <a:rPr lang="es-MX" b="0" dirty="0" smtClean="0"/>
              <a:t>Metro y  Trenes </a:t>
            </a:r>
            <a:r>
              <a:rPr lang="es-MX" b="0" dirty="0"/>
              <a:t>ligeros</a:t>
            </a:r>
          </a:p>
          <a:p>
            <a:r>
              <a:rPr lang="es-MX" b="0" dirty="0"/>
              <a:t>Trenes suburbanos</a:t>
            </a:r>
          </a:p>
        </p:txBody>
      </p:sp>
      <p:sp>
        <p:nvSpPr>
          <p:cNvPr id="7189" name="Text Box 26"/>
          <p:cNvSpPr txBox="1">
            <a:spLocks noChangeArrowheads="1"/>
          </p:cNvSpPr>
          <p:nvPr/>
        </p:nvSpPr>
        <p:spPr bwMode="auto">
          <a:xfrm>
            <a:off x="2788605" y="4504044"/>
            <a:ext cx="2623368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s-MX"/>
            </a:defPPr>
            <a:lvl1pPr>
              <a:defRPr sz="1750"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dirty="0" err="1">
                <a:solidFill>
                  <a:srgbClr val="007836"/>
                </a:solidFill>
              </a:rPr>
              <a:t>Transporte</a:t>
            </a:r>
            <a:r>
              <a:rPr lang="en-US" sz="1600" dirty="0">
                <a:solidFill>
                  <a:srgbClr val="007836"/>
                </a:solidFill>
              </a:rPr>
              <a:t> </a:t>
            </a:r>
            <a:r>
              <a:rPr lang="en-US" sz="1600" dirty="0" smtClean="0">
                <a:solidFill>
                  <a:srgbClr val="007836"/>
                </a:solidFill>
              </a:rPr>
              <a:t>Urbano </a:t>
            </a:r>
            <a:r>
              <a:rPr lang="en-US" sz="1600" dirty="0" err="1" smtClean="0">
                <a:solidFill>
                  <a:srgbClr val="007836"/>
                </a:solidFill>
              </a:rPr>
              <a:t>Sustentable</a:t>
            </a:r>
            <a:r>
              <a:rPr lang="en-US" sz="1600" dirty="0" smtClean="0">
                <a:solidFill>
                  <a:srgbClr val="007836"/>
                </a:solidFill>
              </a:rPr>
              <a:t> en </a:t>
            </a:r>
            <a:r>
              <a:rPr lang="en-US" sz="1600" dirty="0" err="1" smtClean="0">
                <a:solidFill>
                  <a:srgbClr val="007836"/>
                </a:solidFill>
              </a:rPr>
              <a:t>Cd</a:t>
            </a:r>
            <a:r>
              <a:rPr lang="en-US" sz="1600" dirty="0" smtClean="0">
                <a:solidFill>
                  <a:srgbClr val="007836"/>
                </a:solidFill>
              </a:rPr>
              <a:t> +500 mil</a:t>
            </a:r>
            <a:endParaRPr lang="es-MX" sz="1600" dirty="0">
              <a:solidFill>
                <a:srgbClr val="007836"/>
              </a:solidFill>
            </a:endParaRPr>
          </a:p>
        </p:txBody>
      </p:sp>
      <p:sp>
        <p:nvSpPr>
          <p:cNvPr id="45" name="44 Flecha derecha"/>
          <p:cNvSpPr/>
          <p:nvPr/>
        </p:nvSpPr>
        <p:spPr>
          <a:xfrm>
            <a:off x="5519614" y="2027629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46" name="45 Flecha derecha"/>
          <p:cNvSpPr/>
          <p:nvPr/>
        </p:nvSpPr>
        <p:spPr>
          <a:xfrm>
            <a:off x="5519614" y="2967577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49" name="48 Flecha derecha"/>
          <p:cNvSpPr/>
          <p:nvPr/>
        </p:nvSpPr>
        <p:spPr>
          <a:xfrm>
            <a:off x="5534128" y="4602047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50" name="49 Flecha derecha"/>
          <p:cNvSpPr/>
          <p:nvPr/>
        </p:nvSpPr>
        <p:spPr>
          <a:xfrm>
            <a:off x="5534128" y="5285346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51" name="50 Flecha derecha"/>
          <p:cNvSpPr/>
          <p:nvPr/>
        </p:nvSpPr>
        <p:spPr>
          <a:xfrm>
            <a:off x="5519614" y="3918757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7195" name="Text Box 9"/>
          <p:cNvSpPr txBox="1">
            <a:spLocks noChangeArrowheads="1"/>
          </p:cNvSpPr>
          <p:nvPr/>
        </p:nvSpPr>
        <p:spPr bwMode="auto">
          <a:xfrm>
            <a:off x="3276418" y="1444099"/>
            <a:ext cx="18002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spcBef>
                <a:spcPct val="50000"/>
              </a:spcBef>
              <a:defRPr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Objetivo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196" name="Text Box 9"/>
          <p:cNvSpPr txBox="1">
            <a:spLocks noChangeArrowheads="1"/>
          </p:cNvSpPr>
          <p:nvPr/>
        </p:nvSpPr>
        <p:spPr bwMode="auto">
          <a:xfrm>
            <a:off x="6300192" y="1442512"/>
            <a:ext cx="172819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spcBef>
                <a:spcPct val="50000"/>
              </a:spcBef>
              <a:defRPr b="1"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Proyectos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41 Elipse"/>
          <p:cNvSpPr/>
          <p:nvPr/>
        </p:nvSpPr>
        <p:spPr>
          <a:xfrm>
            <a:off x="503902" y="2047132"/>
            <a:ext cx="350657" cy="3895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MX" sz="1200" b="1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7" name="46 Flecha derecha"/>
          <p:cNvSpPr/>
          <p:nvPr/>
        </p:nvSpPr>
        <p:spPr>
          <a:xfrm>
            <a:off x="2480865" y="2042143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48" name="47 Elipse"/>
          <p:cNvSpPr/>
          <p:nvPr/>
        </p:nvSpPr>
        <p:spPr>
          <a:xfrm>
            <a:off x="518416" y="2924837"/>
            <a:ext cx="350657" cy="3895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MX" sz="1200" b="1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6" name="55 CuadroTexto">
            <a:hlinkClick r:id="" action="ppaction://noaction"/>
          </p:cNvPr>
          <p:cNvSpPr txBox="1"/>
          <p:nvPr/>
        </p:nvSpPr>
        <p:spPr>
          <a:xfrm>
            <a:off x="548695" y="2953636"/>
            <a:ext cx="28803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MX" sz="1400" b="1" dirty="0" smtClean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2</a:t>
            </a:r>
            <a:endParaRPr lang="es-MX" sz="1400" b="1" dirty="0">
              <a:ln w="1905"/>
              <a:solidFill>
                <a:schemeClr val="bg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57" name="56 Flecha derecha"/>
          <p:cNvSpPr/>
          <p:nvPr/>
        </p:nvSpPr>
        <p:spPr>
          <a:xfrm>
            <a:off x="2480865" y="2938549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58" name="57 Flecha derecha"/>
          <p:cNvSpPr/>
          <p:nvPr/>
        </p:nvSpPr>
        <p:spPr>
          <a:xfrm>
            <a:off x="2480865" y="3860701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59" name="58 Elipse"/>
          <p:cNvSpPr/>
          <p:nvPr/>
        </p:nvSpPr>
        <p:spPr>
          <a:xfrm>
            <a:off x="503902" y="3902158"/>
            <a:ext cx="350657" cy="3895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MX" sz="1200" b="1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0" name="59 CuadroTexto">
            <a:hlinkClick r:id="" action="ppaction://noaction"/>
          </p:cNvPr>
          <p:cNvSpPr txBox="1"/>
          <p:nvPr/>
        </p:nvSpPr>
        <p:spPr>
          <a:xfrm>
            <a:off x="534181" y="3942119"/>
            <a:ext cx="288032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3</a:t>
            </a:r>
            <a:endParaRPr lang="es-MX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62" name="61 Flecha derecha"/>
          <p:cNvSpPr/>
          <p:nvPr/>
        </p:nvSpPr>
        <p:spPr>
          <a:xfrm>
            <a:off x="2480865" y="4558505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67" name="66 Flecha derecha"/>
          <p:cNvSpPr/>
          <p:nvPr/>
        </p:nvSpPr>
        <p:spPr>
          <a:xfrm>
            <a:off x="2495379" y="5285346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68" name="67 Elipse"/>
          <p:cNvSpPr/>
          <p:nvPr/>
        </p:nvSpPr>
        <p:spPr>
          <a:xfrm>
            <a:off x="518416" y="4637361"/>
            <a:ext cx="350657" cy="3895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MX" sz="1200" b="1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9" name="68 CuadroTexto">
            <a:hlinkClick r:id="" action="ppaction://noaction"/>
          </p:cNvPr>
          <p:cNvSpPr txBox="1"/>
          <p:nvPr/>
        </p:nvSpPr>
        <p:spPr>
          <a:xfrm>
            <a:off x="548695" y="4667617"/>
            <a:ext cx="28803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MX" sz="14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4</a:t>
            </a:r>
          </a:p>
        </p:txBody>
      </p:sp>
      <p:sp>
        <p:nvSpPr>
          <p:cNvPr id="70" name="69 Elipse"/>
          <p:cNvSpPr/>
          <p:nvPr/>
        </p:nvSpPr>
        <p:spPr>
          <a:xfrm>
            <a:off x="503902" y="5334790"/>
            <a:ext cx="350657" cy="3895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MX" sz="1200" b="1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1" name="70 CuadroTexto">
            <a:hlinkClick r:id="" action="ppaction://noaction"/>
          </p:cNvPr>
          <p:cNvSpPr txBox="1"/>
          <p:nvPr/>
        </p:nvSpPr>
        <p:spPr>
          <a:xfrm>
            <a:off x="534181" y="5379707"/>
            <a:ext cx="28803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MX" sz="1400" b="1" dirty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5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902333" y="2766577"/>
            <a:ext cx="1521548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007836"/>
                </a:solidFill>
                <a:latin typeface="+mn-lt"/>
              </a:rPr>
              <a:t>PRORESOL</a:t>
            </a:r>
            <a:endParaRPr lang="en-US" sz="1600" b="1" dirty="0">
              <a:solidFill>
                <a:srgbClr val="007836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 Box 30"/>
          <p:cNvSpPr txBox="1">
            <a:spLocks noChangeArrowheads="1"/>
          </p:cNvSpPr>
          <p:nvPr/>
        </p:nvSpPr>
        <p:spPr bwMode="auto">
          <a:xfrm>
            <a:off x="902333" y="3761861"/>
            <a:ext cx="1521548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smtClean="0">
                <a:latin typeface="+mn-lt"/>
              </a:rPr>
              <a:t>CARRETERAS</a:t>
            </a:r>
            <a:endParaRPr lang="en-US" sz="1600" b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3" name="Text Box 30"/>
          <p:cNvSpPr txBox="1">
            <a:spLocks noChangeArrowheads="1"/>
          </p:cNvSpPr>
          <p:nvPr/>
        </p:nvSpPr>
        <p:spPr bwMode="auto">
          <a:xfrm>
            <a:off x="916847" y="4466865"/>
            <a:ext cx="1521548" cy="720197"/>
          </a:xfrm>
          <a:prstGeom prst="rect">
            <a:avLst/>
          </a:prstGeom>
          <a:solidFill>
            <a:srgbClr val="00B050"/>
          </a:solidFill>
          <a:ln>
            <a:solidFill>
              <a:srgbClr val="BE0F34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PROTRAM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2 Título"/>
          <p:cNvSpPr txBox="1">
            <a:spLocks/>
          </p:cNvSpPr>
          <p:nvPr/>
        </p:nvSpPr>
        <p:spPr>
          <a:xfrm>
            <a:off x="2069976" y="234960"/>
            <a:ext cx="5340474" cy="80551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r"/>
            <a:r>
              <a:rPr lang="es-MX" sz="2000" b="1" dirty="0" smtClean="0">
                <a:solidFill>
                  <a:schemeClr val="tx1"/>
                </a:solidFill>
              </a:rPr>
              <a:t>Fondo Nacional de infraestructura (FONADIN)</a:t>
            </a: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2803122" y="5826882"/>
            <a:ext cx="2623368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Apoyo</a:t>
            </a:r>
            <a:r>
              <a:rPr lang="en-US" sz="1600" dirty="0" smtClean="0">
                <a:latin typeface="+mn-lt"/>
              </a:rPr>
              <a:t>  a  </a:t>
            </a:r>
            <a:r>
              <a:rPr lang="en-US" sz="1600" dirty="0" err="1" smtClean="0">
                <a:latin typeface="+mn-lt"/>
              </a:rPr>
              <a:t>proyectos</a:t>
            </a:r>
            <a:r>
              <a:rPr lang="en-US" sz="1600" dirty="0" smtClean="0">
                <a:latin typeface="+mn-lt"/>
              </a:rPr>
              <a:t>  sin </a:t>
            </a:r>
            <a:r>
              <a:rPr lang="en-US" sz="1600" dirty="0" err="1" smtClean="0">
                <a:latin typeface="+mn-lt"/>
              </a:rPr>
              <a:t>programa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específico</a:t>
            </a:r>
            <a:r>
              <a:rPr lang="en-US" sz="1600" dirty="0" smtClean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930915" y="5911142"/>
            <a:ext cx="15215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1600" b="1" dirty="0" smtClean="0">
                <a:latin typeface="+mn-lt"/>
              </a:rPr>
              <a:t>Otros</a:t>
            </a:r>
          </a:p>
        </p:txBody>
      </p:sp>
      <p:sp>
        <p:nvSpPr>
          <p:cNvPr id="64" name="63 Flecha derecha"/>
          <p:cNvSpPr/>
          <p:nvPr/>
        </p:nvSpPr>
        <p:spPr>
          <a:xfrm>
            <a:off x="5533682" y="5947594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65" name="64 Flecha derecha"/>
          <p:cNvSpPr/>
          <p:nvPr/>
        </p:nvSpPr>
        <p:spPr>
          <a:xfrm>
            <a:off x="2494933" y="5889538"/>
            <a:ext cx="215900" cy="431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/>
              <a:t> </a:t>
            </a:r>
          </a:p>
        </p:txBody>
      </p:sp>
      <p:sp>
        <p:nvSpPr>
          <p:cNvPr id="66" name="65 Elipse">
            <a:hlinkClick r:id="" action="ppaction://noaction"/>
          </p:cNvPr>
          <p:cNvSpPr/>
          <p:nvPr/>
        </p:nvSpPr>
        <p:spPr>
          <a:xfrm>
            <a:off x="519841" y="5865983"/>
            <a:ext cx="318779" cy="3895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MX" sz="1200" b="1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1 Rectángulo">
            <a:hlinkClick r:id="" action="ppaction://noaction"/>
          </p:cNvPr>
          <p:cNvSpPr/>
          <p:nvPr/>
        </p:nvSpPr>
        <p:spPr>
          <a:xfrm>
            <a:off x="6084168" y="6472871"/>
            <a:ext cx="792088" cy="208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6012160" y="6521992"/>
            <a:ext cx="864096" cy="219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42 CuadroTexto">
            <a:hlinkClick r:id="rId3" action="ppaction://hlinksldjump"/>
          </p:cNvPr>
          <p:cNvSpPr txBox="1"/>
          <p:nvPr/>
        </p:nvSpPr>
        <p:spPr>
          <a:xfrm>
            <a:off x="534181" y="2100794"/>
            <a:ext cx="288032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MX" sz="1400" b="1" dirty="0" smtClean="0">
                <a:ln w="1905"/>
                <a:solidFill>
                  <a:schemeClr val="bg1">
                    <a:lumMod val="9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1</a:t>
            </a:r>
            <a:endParaRPr lang="es-MX" sz="1400" b="1" dirty="0">
              <a:ln w="1905"/>
              <a:solidFill>
                <a:schemeClr val="bg1">
                  <a:lumMod val="9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72" name="7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14B8B-A836-40A9-A95A-E85AEA6C19ED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0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Título"/>
          <p:cNvSpPr>
            <a:spLocks noGrp="1"/>
          </p:cNvSpPr>
          <p:nvPr>
            <p:ph type="title"/>
          </p:nvPr>
        </p:nvSpPr>
        <p:spPr>
          <a:xfrm>
            <a:off x="1435122" y="203191"/>
            <a:ext cx="6947716" cy="522514"/>
          </a:xfrm>
        </p:spPr>
        <p:txBody>
          <a:bodyPr/>
          <a:lstStyle/>
          <a:p>
            <a:pPr marL="342900" indent="-342900" algn="ctr"/>
            <a:r>
              <a:rPr lang="es-MX" b="1" dirty="0" smtClean="0">
                <a:solidFill>
                  <a:schemeClr val="tx1"/>
                </a:solidFill>
              </a:rPr>
              <a:t>Apoyos Financieros del FONADIN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ltGray">
          <a:xfrm rot="18266312">
            <a:off x="2852815" y="2013214"/>
            <a:ext cx="674564" cy="1073883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>
            <a:bevelT/>
          </a:sp3d>
        </p:spPr>
        <p:txBody>
          <a:bodyPr anchor="ctr"/>
          <a:lstStyle/>
          <a:p>
            <a:pPr>
              <a:defRPr/>
            </a:pPr>
            <a:endParaRPr lang="es-MX" dirty="0">
              <a:ea typeface="ＭＳ Ｐゴシック" charset="-128"/>
              <a:cs typeface="Arial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ltGray">
          <a:xfrm rot="3275196" flipH="1">
            <a:off x="5780489" y="2081026"/>
            <a:ext cx="604884" cy="1058866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>
            <a:bevelT/>
          </a:sp3d>
        </p:spPr>
        <p:txBody>
          <a:bodyPr anchor="ctr"/>
          <a:lstStyle/>
          <a:p>
            <a:pPr>
              <a:defRPr/>
            </a:pPr>
            <a:endParaRPr lang="es-MX" dirty="0">
              <a:ea typeface="ＭＳ Ｐゴシック" charset="-128"/>
              <a:cs typeface="Arial" charset="0"/>
            </a:endParaRPr>
          </a:p>
        </p:txBody>
      </p:sp>
      <p:sp>
        <p:nvSpPr>
          <p:cNvPr id="21" name="20 CuadroTexto"/>
          <p:cNvSpPr txBox="1"/>
          <p:nvPr/>
        </p:nvSpPr>
        <p:spPr bwMode="auto">
          <a:xfrm>
            <a:off x="5797002" y="2953586"/>
            <a:ext cx="2384811" cy="40011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000" b="1" dirty="0"/>
              <a:t>Recuperables</a:t>
            </a:r>
          </a:p>
        </p:txBody>
      </p:sp>
      <p:grpSp>
        <p:nvGrpSpPr>
          <p:cNvPr id="2" name="55 Grupo"/>
          <p:cNvGrpSpPr/>
          <p:nvPr/>
        </p:nvGrpSpPr>
        <p:grpSpPr bwMode="auto">
          <a:xfrm>
            <a:off x="5125489" y="3338418"/>
            <a:ext cx="2818785" cy="789102"/>
            <a:chOff x="736777" y="3905954"/>
            <a:chExt cx="2842096" cy="845945"/>
          </a:xfrm>
          <a:solidFill>
            <a:schemeClr val="bg1">
              <a:lumMod val="50000"/>
            </a:schemeClr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0" name="39 Flecha doblada"/>
            <p:cNvSpPr/>
            <p:nvPr/>
          </p:nvSpPr>
          <p:spPr bwMode="auto">
            <a:xfrm rot="16200000" flipH="1">
              <a:off x="748066" y="4142299"/>
              <a:ext cx="598311" cy="620889"/>
            </a:xfrm>
            <a:prstGeom prst="bentArrow">
              <a:avLst>
                <a:gd name="adj1" fmla="val 37335"/>
                <a:gd name="adj2" fmla="val 33758"/>
                <a:gd name="adj3" fmla="val 25000"/>
                <a:gd name="adj4" fmla="val 52508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35" name="34 Flecha doblada"/>
            <p:cNvSpPr/>
            <p:nvPr/>
          </p:nvSpPr>
          <p:spPr bwMode="auto">
            <a:xfrm rot="10800000">
              <a:off x="1846038" y="3905954"/>
              <a:ext cx="824090" cy="474134"/>
            </a:xfrm>
            <a:prstGeom prst="bentArrow">
              <a:avLst>
                <a:gd name="adj1" fmla="val 58928"/>
                <a:gd name="adj2" fmla="val 23512"/>
                <a:gd name="adj3" fmla="val 0"/>
                <a:gd name="adj4" fmla="val 8898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36" name="35 Flecha doblada"/>
            <p:cNvSpPr/>
            <p:nvPr/>
          </p:nvSpPr>
          <p:spPr bwMode="auto">
            <a:xfrm rot="10800000" flipH="1">
              <a:off x="2532185" y="3908401"/>
              <a:ext cx="824090" cy="474134"/>
            </a:xfrm>
            <a:prstGeom prst="bentArrow">
              <a:avLst>
                <a:gd name="adj1" fmla="val 58928"/>
                <a:gd name="adj2" fmla="val 23512"/>
                <a:gd name="adj3" fmla="val 0"/>
                <a:gd name="adj4" fmla="val 8898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41" name="40 Flecha doblada"/>
            <p:cNvSpPr/>
            <p:nvPr/>
          </p:nvSpPr>
          <p:spPr bwMode="auto">
            <a:xfrm rot="16200000" flipH="1">
              <a:off x="1704295" y="4138188"/>
              <a:ext cx="598311" cy="620889"/>
            </a:xfrm>
            <a:prstGeom prst="bentArrow">
              <a:avLst>
                <a:gd name="adj1" fmla="val 37335"/>
                <a:gd name="adj2" fmla="val 33758"/>
                <a:gd name="adj3" fmla="val 25000"/>
                <a:gd name="adj4" fmla="val 52508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43" name="42 Flecha doblada"/>
            <p:cNvSpPr/>
            <p:nvPr/>
          </p:nvSpPr>
          <p:spPr bwMode="auto">
            <a:xfrm rot="5400000">
              <a:off x="2969273" y="4132352"/>
              <a:ext cx="598311" cy="620889"/>
            </a:xfrm>
            <a:prstGeom prst="bentArrow">
              <a:avLst>
                <a:gd name="adj1" fmla="val 37335"/>
                <a:gd name="adj2" fmla="val 33758"/>
                <a:gd name="adj3" fmla="val 25000"/>
                <a:gd name="adj4" fmla="val 52508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44" name="43 Rectángulo"/>
            <p:cNvSpPr/>
            <p:nvPr/>
          </p:nvSpPr>
          <p:spPr bwMode="auto">
            <a:xfrm rot="10800000">
              <a:off x="1254973" y="4145041"/>
              <a:ext cx="770182" cy="223994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</p:grpSp>
      <p:sp>
        <p:nvSpPr>
          <p:cNvPr id="51" name="50 Rectángulo"/>
          <p:cNvSpPr/>
          <p:nvPr/>
        </p:nvSpPr>
        <p:spPr bwMode="auto">
          <a:xfrm>
            <a:off x="7123535" y="4208713"/>
            <a:ext cx="1295041" cy="6904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Garantías</a:t>
            </a:r>
          </a:p>
        </p:txBody>
      </p:sp>
      <p:sp>
        <p:nvSpPr>
          <p:cNvPr id="22" name="21 CuadroTexto"/>
          <p:cNvSpPr txBox="1"/>
          <p:nvPr/>
        </p:nvSpPr>
        <p:spPr bwMode="auto">
          <a:xfrm>
            <a:off x="823319" y="2949294"/>
            <a:ext cx="2659122" cy="40011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000" b="1" dirty="0"/>
              <a:t>No recuperables</a:t>
            </a:r>
          </a:p>
        </p:txBody>
      </p:sp>
      <p:grpSp>
        <p:nvGrpSpPr>
          <p:cNvPr id="3" name="56 Grupo"/>
          <p:cNvGrpSpPr/>
          <p:nvPr/>
        </p:nvGrpSpPr>
        <p:grpSpPr bwMode="auto">
          <a:xfrm>
            <a:off x="1042578" y="3310903"/>
            <a:ext cx="2306316" cy="794213"/>
            <a:chOff x="5630861" y="3877600"/>
            <a:chExt cx="2325389" cy="851425"/>
          </a:xfrm>
          <a:solidFill>
            <a:schemeClr val="bg1">
              <a:lumMod val="50000"/>
            </a:schemeClr>
          </a:solidFill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6" name="45 Flecha doblada"/>
            <p:cNvSpPr/>
            <p:nvPr/>
          </p:nvSpPr>
          <p:spPr bwMode="auto">
            <a:xfrm rot="10800000">
              <a:off x="6026651" y="3877600"/>
              <a:ext cx="824090" cy="474134"/>
            </a:xfrm>
            <a:prstGeom prst="bentArrow">
              <a:avLst>
                <a:gd name="adj1" fmla="val 58928"/>
                <a:gd name="adj2" fmla="val 23512"/>
                <a:gd name="adj3" fmla="val 0"/>
                <a:gd name="adj4" fmla="val 8898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47" name="46 Flecha doblada"/>
            <p:cNvSpPr/>
            <p:nvPr/>
          </p:nvSpPr>
          <p:spPr bwMode="auto">
            <a:xfrm rot="10800000" flipH="1">
              <a:off x="6712798" y="3878178"/>
              <a:ext cx="824090" cy="474134"/>
            </a:xfrm>
            <a:prstGeom prst="bentArrow">
              <a:avLst>
                <a:gd name="adj1" fmla="val 58928"/>
                <a:gd name="adj2" fmla="val 23512"/>
                <a:gd name="adj3" fmla="val 0"/>
                <a:gd name="adj4" fmla="val 88989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48" name="47 Flecha doblada"/>
            <p:cNvSpPr/>
            <p:nvPr/>
          </p:nvSpPr>
          <p:spPr bwMode="auto">
            <a:xfrm rot="16200000" flipH="1">
              <a:off x="5642150" y="4119425"/>
              <a:ext cx="598311" cy="620889"/>
            </a:xfrm>
            <a:prstGeom prst="bentArrow">
              <a:avLst>
                <a:gd name="adj1" fmla="val 37335"/>
                <a:gd name="adj2" fmla="val 33758"/>
                <a:gd name="adj3" fmla="val 25000"/>
                <a:gd name="adj4" fmla="val 52508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  <p:sp>
          <p:nvSpPr>
            <p:cNvPr id="49" name="48 Flecha doblada"/>
            <p:cNvSpPr/>
            <p:nvPr/>
          </p:nvSpPr>
          <p:spPr bwMode="auto">
            <a:xfrm rot="5400000">
              <a:off x="7346650" y="4116247"/>
              <a:ext cx="598311" cy="620889"/>
            </a:xfrm>
            <a:prstGeom prst="bentArrow">
              <a:avLst>
                <a:gd name="adj1" fmla="val 37335"/>
                <a:gd name="adj2" fmla="val 33758"/>
                <a:gd name="adj3" fmla="val 25000"/>
                <a:gd name="adj4" fmla="val 52508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1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s-MX" dirty="0"/>
            </a:p>
          </p:txBody>
        </p:sp>
      </p:grpSp>
      <p:sp>
        <p:nvSpPr>
          <p:cNvPr id="54" name="53 Rectángulo"/>
          <p:cNvSpPr/>
          <p:nvPr/>
        </p:nvSpPr>
        <p:spPr bwMode="auto">
          <a:xfrm>
            <a:off x="823319" y="4220086"/>
            <a:ext cx="1402569" cy="6904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Aportaciones</a:t>
            </a:r>
          </a:p>
        </p:txBody>
      </p:sp>
      <p:sp>
        <p:nvSpPr>
          <p:cNvPr id="55" name="54 Rectángulo"/>
          <p:cNvSpPr/>
          <p:nvPr/>
        </p:nvSpPr>
        <p:spPr bwMode="auto">
          <a:xfrm>
            <a:off x="2691564" y="4254204"/>
            <a:ext cx="1372129" cy="6904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72000" rIns="72000" anchor="ctr"/>
          <a:lstStyle/>
          <a:p>
            <a:pPr algn="ctr"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Subvenciones</a:t>
            </a:r>
          </a:p>
        </p:txBody>
      </p:sp>
      <p:sp>
        <p:nvSpPr>
          <p:cNvPr id="52" name="51 Rectángulo"/>
          <p:cNvSpPr/>
          <p:nvPr/>
        </p:nvSpPr>
        <p:spPr bwMode="auto">
          <a:xfrm>
            <a:off x="5791008" y="4208713"/>
            <a:ext cx="1295041" cy="6904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Deuda subordinada</a:t>
            </a:r>
          </a:p>
        </p:txBody>
      </p:sp>
      <p:sp>
        <p:nvSpPr>
          <p:cNvPr id="50" name="49 Rectángulo"/>
          <p:cNvSpPr/>
          <p:nvPr/>
        </p:nvSpPr>
        <p:spPr bwMode="auto">
          <a:xfrm>
            <a:off x="4448019" y="4208713"/>
            <a:ext cx="1295041" cy="6904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de riesgo</a:t>
            </a:r>
          </a:p>
        </p:txBody>
      </p:sp>
      <p:sp>
        <p:nvSpPr>
          <p:cNvPr id="31" name="30 Flecha abajo"/>
          <p:cNvSpPr/>
          <p:nvPr/>
        </p:nvSpPr>
        <p:spPr bwMode="blackWhite">
          <a:xfrm>
            <a:off x="1731550" y="5027847"/>
            <a:ext cx="235559" cy="265857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0" hangingPunct="0">
              <a:defRPr/>
            </a:pPr>
            <a:endParaRPr lang="es-MX" sz="1400" b="1" dirty="0">
              <a:cs typeface="+mn-cs"/>
            </a:endParaRPr>
          </a:p>
        </p:txBody>
      </p:sp>
      <p:sp>
        <p:nvSpPr>
          <p:cNvPr id="32" name="31 Flecha abajo"/>
          <p:cNvSpPr/>
          <p:nvPr/>
        </p:nvSpPr>
        <p:spPr bwMode="blackWhite">
          <a:xfrm>
            <a:off x="3245695" y="5027847"/>
            <a:ext cx="235559" cy="265857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0" hangingPunct="0">
              <a:defRPr/>
            </a:pPr>
            <a:endParaRPr lang="es-MX" sz="1400" b="1" dirty="0">
              <a:cs typeface="+mn-cs"/>
            </a:endParaRPr>
          </a:p>
        </p:txBody>
      </p:sp>
      <p:sp>
        <p:nvSpPr>
          <p:cNvPr id="34" name="33 Flecha abajo"/>
          <p:cNvSpPr/>
          <p:nvPr/>
        </p:nvSpPr>
        <p:spPr bwMode="blackWhite">
          <a:xfrm>
            <a:off x="6150799" y="5027847"/>
            <a:ext cx="235559" cy="265857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0" hangingPunct="0">
              <a:defRPr/>
            </a:pPr>
            <a:endParaRPr lang="es-MX" sz="1400" b="1" dirty="0">
              <a:cs typeface="+mn-cs"/>
            </a:endParaRPr>
          </a:p>
        </p:txBody>
      </p:sp>
      <p:sp>
        <p:nvSpPr>
          <p:cNvPr id="38" name="37 Flecha abajo"/>
          <p:cNvSpPr/>
          <p:nvPr/>
        </p:nvSpPr>
        <p:spPr bwMode="blackWhite">
          <a:xfrm>
            <a:off x="7395897" y="5027847"/>
            <a:ext cx="235559" cy="265857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0" hangingPunct="0">
              <a:defRPr/>
            </a:pPr>
            <a:endParaRPr lang="es-MX" sz="1400" b="1" dirty="0">
              <a:cs typeface="+mn-cs"/>
            </a:endParaRPr>
          </a:p>
        </p:txBody>
      </p:sp>
      <p:sp>
        <p:nvSpPr>
          <p:cNvPr id="39" name="38 Flecha abajo"/>
          <p:cNvSpPr/>
          <p:nvPr/>
        </p:nvSpPr>
        <p:spPr bwMode="blackWhite">
          <a:xfrm>
            <a:off x="984113" y="5027847"/>
            <a:ext cx="235559" cy="265857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0" hangingPunct="0">
              <a:defRPr/>
            </a:pPr>
            <a:endParaRPr lang="es-MX" sz="1400" b="1" dirty="0">
              <a:cs typeface="+mn-cs"/>
            </a:endParaRPr>
          </a:p>
        </p:txBody>
      </p:sp>
      <p:sp>
        <p:nvSpPr>
          <p:cNvPr id="58" name="Rectangle 74"/>
          <p:cNvSpPr>
            <a:spLocks noChangeArrowheads="1"/>
          </p:cNvSpPr>
          <p:nvPr/>
        </p:nvSpPr>
        <p:spPr bwMode="ltGray">
          <a:xfrm>
            <a:off x="1690366" y="5354112"/>
            <a:ext cx="2405806" cy="7074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63500" h="3175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 de inversión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91"/>
          <p:cNvSpPr>
            <a:spLocks noChangeArrowheads="1"/>
          </p:cNvSpPr>
          <p:nvPr/>
        </p:nvSpPr>
        <p:spPr bwMode="ltGray">
          <a:xfrm>
            <a:off x="732522" y="5359769"/>
            <a:ext cx="775419" cy="7074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63500" h="3175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eaLnBrk="0" hangingPunct="0"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Estudios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ctangle 74"/>
          <p:cNvSpPr>
            <a:spLocks noChangeArrowheads="1"/>
          </p:cNvSpPr>
          <p:nvPr/>
        </p:nvSpPr>
        <p:spPr bwMode="ltGray">
          <a:xfrm>
            <a:off x="5289347" y="5362997"/>
            <a:ext cx="3129229" cy="7074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63500" h="3175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 de inversión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Rectangle 80"/>
          <p:cNvSpPr>
            <a:spLocks noChangeArrowheads="1"/>
          </p:cNvSpPr>
          <p:nvPr/>
        </p:nvSpPr>
        <p:spPr bwMode="ltGray">
          <a:xfrm>
            <a:off x="4399135" y="5373155"/>
            <a:ext cx="798892" cy="7074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63500" h="317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s-MX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Fondos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s-MX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capital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s-MX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riesgo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61 Flecha abajo"/>
          <p:cNvSpPr/>
          <p:nvPr/>
        </p:nvSpPr>
        <p:spPr bwMode="blackWhite">
          <a:xfrm>
            <a:off x="5321363" y="5018962"/>
            <a:ext cx="235559" cy="265857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0" hangingPunct="0">
              <a:defRPr/>
            </a:pPr>
            <a:endParaRPr lang="es-MX" sz="1400" b="1" dirty="0">
              <a:cs typeface="+mn-cs"/>
            </a:endParaRPr>
          </a:p>
        </p:txBody>
      </p:sp>
      <p:sp>
        <p:nvSpPr>
          <p:cNvPr id="63" name="62 Flecha abajo"/>
          <p:cNvSpPr/>
          <p:nvPr/>
        </p:nvSpPr>
        <p:spPr bwMode="blackWhite">
          <a:xfrm>
            <a:off x="4573926" y="5018962"/>
            <a:ext cx="235559" cy="265857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0" hangingPunct="0">
              <a:defRPr/>
            </a:pPr>
            <a:endParaRPr lang="es-MX" sz="1400" b="1" dirty="0">
              <a:cs typeface="+mn-cs"/>
            </a:endParaRPr>
          </a:p>
        </p:txBody>
      </p:sp>
      <p:pic>
        <p:nvPicPr>
          <p:cNvPr id="45" name="Picture 79" descr="http://www.fonadin.gob.mx/work/sites/fni/resources/Banner/55/p_logo_Fonadi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2608"/>
          <a:stretch>
            <a:fillRect/>
          </a:stretch>
        </p:blipFill>
        <p:spPr bwMode="auto">
          <a:xfrm>
            <a:off x="3657596" y="1158030"/>
            <a:ext cx="2128830" cy="107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3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D89C-5ECE-451B-8A51-8B67462653C9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671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173183" y="0"/>
            <a:ext cx="61514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Programa de Apoyo Federal 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 Transporte  Masivo “PROTRAM”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 rot="21596082" flipH="1">
            <a:off x="209550" y="5692775"/>
            <a:ext cx="4953000" cy="9493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85925" y="287543"/>
            <a:ext cx="5635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OBJETIVOS  DEL “PROTRAM”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09600" y="1756112"/>
            <a:ext cx="7410450" cy="1015663"/>
          </a:xfrm>
          <a:prstGeom prst="rect">
            <a:avLst/>
          </a:prstGeom>
          <a:solidFill>
            <a:srgbClr val="C00000"/>
          </a:solidFill>
          <a:ln>
            <a:solidFill>
              <a:srgbClr val="007836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Objetivos del PROTRAM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cs typeface="Arial" pitchFamily="34" charset="0"/>
              </a:rPr>
              <a:t>Impulsar la Movilidad Urbana Sustentable 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cs typeface="Arial" pitchFamily="34" charset="0"/>
              </a:rPr>
              <a:t>preferentemente en ciudades mayores a 500 mil habitantes mediante</a:t>
            </a:r>
            <a:r>
              <a:rPr lang="es-MX" b="1" dirty="0" smtClean="0">
                <a:solidFill>
                  <a:schemeClr val="bg1"/>
                </a:solidFill>
                <a:cs typeface="Arial" pitchFamily="34" charset="0"/>
              </a:rPr>
              <a:t>: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09600" y="3156287"/>
            <a:ext cx="741045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836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Otorgar  Apoyos Financieros para realizar 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Proyectos de Transporte Urbano Masivo 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en coinversión con gobiernos locales y 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propiciando  la</a:t>
            </a:r>
            <a:r>
              <a:rPr lang="es-MX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participación de inversión privad</a:t>
            </a:r>
            <a:r>
              <a:rPr lang="es-MX" b="1" dirty="0" smtClean="0">
                <a:solidFill>
                  <a:schemeClr val="tx1"/>
                </a:solidFill>
                <a:cs typeface="Arial" pitchFamily="34" charset="0"/>
              </a:rPr>
              <a:t>a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09600" y="4681805"/>
            <a:ext cx="741045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836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Fortalecer la capacidad institucional de la autoridad local 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en planeación y regulación del Transporte Público 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tx1"/>
                </a:solidFill>
                <a:cs typeface="Arial" pitchFamily="34" charset="0"/>
              </a:rPr>
              <a:t>y  en la organización empresarial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D89C-5ECE-451B-8A51-8B67462653C9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838014" y="87488"/>
            <a:ext cx="61514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Programa de Apoyo Federal 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 Transporte  Masivo “PROTRAM”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 rot="21596082" flipH="1">
            <a:off x="209550" y="5692775"/>
            <a:ext cx="4953000" cy="9493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400" b="1" dirty="0"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85925" y="87488"/>
            <a:ext cx="56352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Programa de Apoyo Federal </a:t>
            </a:r>
          </a:p>
          <a:p>
            <a:pPr algn="ctr">
              <a:spcBef>
                <a:spcPct val="0"/>
              </a:spcBef>
            </a:pPr>
            <a:r>
              <a:rPr lang="es-MX" sz="2000" b="1" dirty="0" smtClean="0">
                <a:latin typeface="Copperplate Gothic Light" pitchFamily="34" charset="0"/>
                <a:ea typeface="+mj-ea"/>
                <a:cs typeface="Copperplate Gothic Light" pitchFamily="34" charset="0"/>
              </a:rPr>
              <a:t>al Transporte  Masivo “PROTRAM”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933450" y="1068169"/>
            <a:ext cx="761047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836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 smtClean="0">
                <a:cs typeface="Calibri" pitchFamily="34" charset="0"/>
              </a:rPr>
              <a:t>Apoyos Financieros Federal a</a:t>
            </a:r>
            <a:r>
              <a:rPr lang="es-MX" b="1" dirty="0" smtClean="0">
                <a:solidFill>
                  <a:schemeClr val="tx1"/>
                </a:solidFill>
                <a:cs typeface="Calibri" pitchFamily="34" charset="0"/>
              </a:rPr>
              <a:t> Estados y Municipios así como a Concesionarios  privados para  realizar </a:t>
            </a:r>
            <a:r>
              <a:rPr lang="es-MX" b="1" u="sng" dirty="0" smtClean="0">
                <a:solidFill>
                  <a:schemeClr val="tx1"/>
                </a:solidFill>
                <a:cs typeface="Calibri" pitchFamily="34" charset="0"/>
              </a:rPr>
              <a:t>Proyectos de Transporte Urbano Masivo </a:t>
            </a:r>
          </a:p>
        </p:txBody>
      </p:sp>
      <p:grpSp>
        <p:nvGrpSpPr>
          <p:cNvPr id="2" name="18 Grupo"/>
          <p:cNvGrpSpPr/>
          <p:nvPr/>
        </p:nvGrpSpPr>
        <p:grpSpPr>
          <a:xfrm>
            <a:off x="1394638" y="5481535"/>
            <a:ext cx="6594795" cy="1267942"/>
            <a:chOff x="1552300" y="5317760"/>
            <a:chExt cx="6594795" cy="1267942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52300" y="5662372"/>
              <a:ext cx="6594795" cy="9233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headEnd/>
              <a:tailE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46088" lvl="3" indent="-265113" algn="ctr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</a:pPr>
              <a:r>
                <a:rPr lang="es-ES" b="1" dirty="0" smtClean="0">
                  <a:solidFill>
                    <a:schemeClr val="tx1"/>
                  </a:solidFill>
                  <a:cs typeface="Calibri" pitchFamily="34" charset="0"/>
                </a:rPr>
                <a:t>PROYECTOS  DE  TRANSPORTE  MASIVO </a:t>
              </a:r>
            </a:p>
            <a:p>
              <a:pPr marL="446088" lvl="3" indent="-265113" algn="ctr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</a:pPr>
              <a:r>
                <a:rPr lang="es-ES" b="1" dirty="0" smtClean="0">
                  <a:solidFill>
                    <a:schemeClr val="tx1"/>
                  </a:solidFill>
                  <a:cs typeface="Calibri" pitchFamily="34" charset="0"/>
                </a:rPr>
                <a:t>Corredores con </a:t>
              </a:r>
              <a:r>
                <a:rPr lang="es-MX" b="1" dirty="0" smtClean="0">
                  <a:solidFill>
                    <a:schemeClr val="tx1"/>
                  </a:solidFill>
                  <a:cs typeface="Calibri" pitchFamily="34" charset="0"/>
                </a:rPr>
                <a:t>Autobús Rápidos Troncales BRT</a:t>
              </a:r>
            </a:p>
            <a:p>
              <a:pPr marL="446088" lvl="3" indent="-265113" algn="ctr"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</a:pPr>
              <a:r>
                <a:rPr lang="es-MX" b="1" dirty="0" smtClean="0">
                  <a:solidFill>
                    <a:schemeClr val="tx1"/>
                  </a:solidFill>
                  <a:cs typeface="Calibri" pitchFamily="34" charset="0"/>
                </a:rPr>
                <a:t>          Trenes Urbanos o Suburbanos</a:t>
              </a:r>
            </a:p>
          </p:txBody>
        </p:sp>
        <p:sp>
          <p:nvSpPr>
            <p:cNvPr id="14" name="13 Flecha abajo"/>
            <p:cNvSpPr/>
            <p:nvPr/>
          </p:nvSpPr>
          <p:spPr>
            <a:xfrm>
              <a:off x="6092056" y="5317760"/>
              <a:ext cx="439387" cy="427512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 dirty="0">
                <a:cs typeface="Arial" pitchFamily="34" charset="0"/>
              </a:endParaRPr>
            </a:p>
          </p:txBody>
        </p:sp>
        <p:sp>
          <p:nvSpPr>
            <p:cNvPr id="12" name="11 Flecha abajo"/>
            <p:cNvSpPr/>
            <p:nvPr/>
          </p:nvSpPr>
          <p:spPr>
            <a:xfrm>
              <a:off x="2757049" y="5323307"/>
              <a:ext cx="465116" cy="405740"/>
            </a:xfrm>
            <a:prstGeom prst="downArrow">
              <a:avLst/>
            </a:prstGeom>
            <a:solidFill>
              <a:srgbClr val="BE0F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 dirty="0">
                <a:cs typeface="Arial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1376248" y="1841419"/>
            <a:ext cx="3095586" cy="3781741"/>
            <a:chOff x="1376248" y="1965244"/>
            <a:chExt cx="3095586" cy="3781741"/>
          </a:xfrm>
        </p:grpSpPr>
        <p:sp>
          <p:nvSpPr>
            <p:cNvPr id="30" name="29 Rectángulo"/>
            <p:cNvSpPr/>
            <p:nvPr/>
          </p:nvSpPr>
          <p:spPr>
            <a:xfrm>
              <a:off x="1505049" y="3238190"/>
              <a:ext cx="2875271" cy="7004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Apoyo para Estudios</a:t>
              </a:r>
            </a:p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 hasta el 50%</a:t>
              </a:r>
              <a:endParaRPr lang="es-MX" b="1" dirty="0">
                <a:solidFill>
                  <a:srgbClr val="000000"/>
                </a:solidFill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1504169" y="4052903"/>
              <a:ext cx="2876151" cy="6966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Apoyo para Inversión hasta 50% Infraestructura </a:t>
              </a: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1501956" y="4795736"/>
              <a:ext cx="2878364" cy="880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Garantías de crédito </a:t>
              </a:r>
            </a:p>
            <a:p>
              <a:pPr algn="ctr">
                <a:defRPr/>
              </a:pPr>
              <a:r>
                <a:rPr lang="es-MX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 </a:t>
              </a: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para obra y para equipo </a:t>
              </a:r>
              <a:endParaRPr lang="es-MX" b="1" dirty="0">
                <a:solidFill>
                  <a:srgbClr val="000000"/>
                </a:solidFill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1510067" y="2064463"/>
              <a:ext cx="2870253" cy="1045763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>
                <a:defRPr/>
              </a:pPr>
              <a:r>
                <a:rPr lang="es-MX" b="1" dirty="0" smtClean="0">
                  <a:solidFill>
                    <a:schemeClr val="bg1"/>
                  </a:solidFill>
                  <a:cs typeface="Calibri" pitchFamily="34" charset="0"/>
                </a:rPr>
                <a:t>FONADIN</a:t>
              </a:r>
            </a:p>
            <a:p>
              <a:pPr algn="ctr" eaLnBrk="0" hangingPunct="0">
                <a:defRPr/>
              </a:pPr>
              <a:r>
                <a:rPr lang="es-MX" b="1" dirty="0" smtClean="0">
                  <a:cs typeface="Calibri" pitchFamily="34" charset="0"/>
                </a:rPr>
                <a:t> Programa de Apoyo Federal al Transporte Masivo </a:t>
              </a:r>
            </a:p>
            <a:p>
              <a:pPr algn="ctr" eaLnBrk="0" hangingPunct="0">
                <a:defRPr/>
              </a:pPr>
              <a:r>
                <a:rPr lang="es-MX" b="1" dirty="0" smtClean="0">
                  <a:cs typeface="Calibri" pitchFamily="34" charset="0"/>
                </a:rPr>
                <a:t>PROTRAM</a:t>
              </a:r>
            </a:p>
          </p:txBody>
        </p:sp>
        <p:sp>
          <p:nvSpPr>
            <p:cNvPr id="34" name="33 Proceso"/>
            <p:cNvSpPr/>
            <p:nvPr/>
          </p:nvSpPr>
          <p:spPr>
            <a:xfrm>
              <a:off x="1376248" y="1965244"/>
              <a:ext cx="3095586" cy="3781741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4" name="17 Grupo"/>
          <p:cNvGrpSpPr/>
          <p:nvPr/>
        </p:nvGrpSpPr>
        <p:grpSpPr>
          <a:xfrm>
            <a:off x="4722137" y="1841420"/>
            <a:ext cx="3229196" cy="3781739"/>
            <a:chOff x="5485017" y="4290760"/>
            <a:chExt cx="2643713" cy="2760446"/>
          </a:xfrm>
        </p:grpSpPr>
        <p:sp>
          <p:nvSpPr>
            <p:cNvPr id="36" name="35 Proceso"/>
            <p:cNvSpPr/>
            <p:nvPr/>
          </p:nvSpPr>
          <p:spPr>
            <a:xfrm>
              <a:off x="5526375" y="4359049"/>
              <a:ext cx="2567089" cy="813759"/>
            </a:xfrm>
            <a:prstGeom prst="flowChartProcess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cs typeface="Calibri" pitchFamily="34" charset="0"/>
                </a:rPr>
                <a:t>BANOBRAS</a:t>
              </a:r>
              <a:br>
                <a:rPr lang="es-MX" b="1" dirty="0" smtClean="0">
                  <a:cs typeface="Calibri" pitchFamily="34" charset="0"/>
                </a:rPr>
              </a:br>
              <a:r>
                <a:rPr lang="es-MX" b="1" dirty="0" smtClean="0">
                  <a:cs typeface="Calibri" pitchFamily="34" charset="0"/>
                </a:rPr>
                <a:t>Programa de Transformación del Transporte Urbano (PTTU)</a:t>
              </a:r>
            </a:p>
            <a:p>
              <a:pPr algn="ctr"/>
              <a:r>
                <a:rPr lang="es-MX" b="1" dirty="0" smtClean="0">
                  <a:solidFill>
                    <a:schemeClr val="bg1"/>
                  </a:solidFill>
                  <a:cs typeface="Calibri" pitchFamily="34" charset="0"/>
                </a:rPr>
                <a:t>CTF/Banco Mundial</a:t>
              </a:r>
              <a:endParaRPr lang="es-MX" b="1" dirty="0">
                <a:solidFill>
                  <a:schemeClr val="bg1"/>
                </a:solidFill>
                <a:cs typeface="Calibri" pitchFamily="34" charset="0"/>
              </a:endParaRPr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5537248" y="5808472"/>
              <a:ext cx="2556215" cy="3982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 Créditos para  Obra Pública</a:t>
              </a:r>
              <a:endParaRPr lang="es-MX" b="1" dirty="0">
                <a:solidFill>
                  <a:srgbClr val="000000"/>
                </a:solidFill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38" name="37 Proceso"/>
            <p:cNvSpPr/>
            <p:nvPr/>
          </p:nvSpPr>
          <p:spPr>
            <a:xfrm>
              <a:off x="5485017" y="4290760"/>
              <a:ext cx="2643713" cy="2760446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5523658" y="6272852"/>
              <a:ext cx="2569804" cy="7166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Wingdings" pitchFamily="2" charset="2"/>
                <a:buChar char="§"/>
                <a:defRPr/>
              </a:pPr>
              <a:endParaRPr lang="es-MX" b="1" dirty="0" smtClean="0">
                <a:solidFill>
                  <a:srgbClr val="000000"/>
                </a:solidFill>
                <a:ea typeface="ＭＳ Ｐゴシック"/>
                <a:cs typeface="Calibri" pitchFamily="34" charset="0"/>
              </a:endParaRPr>
            </a:p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Créditos para vehículos</a:t>
              </a:r>
            </a:p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 de bajas emisiones de GEI</a:t>
              </a:r>
            </a:p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Para Chatarrización</a:t>
              </a:r>
              <a:r>
                <a:rPr lang="es-MX" sz="1600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 </a:t>
              </a:r>
              <a:r>
                <a:rPr lang="es-MX" sz="1600" b="1" dirty="0" smtClean="0">
                  <a:solidFill>
                    <a:srgbClr val="000000"/>
                  </a:solidFill>
                  <a:ea typeface="MS PGothic" pitchFamily="34" charset="-128"/>
                  <a:cs typeface="Calibri" pitchFamily="34" charset="0"/>
                </a:rPr>
                <a:t> </a:t>
              </a:r>
            </a:p>
            <a:p>
              <a:pPr>
                <a:buFont typeface="Wingdings" pitchFamily="2" charset="2"/>
                <a:buChar char="§"/>
                <a:defRPr/>
              </a:pPr>
              <a:endParaRPr lang="es-MX" sz="1200" b="1" dirty="0">
                <a:solidFill>
                  <a:srgbClr val="000000"/>
                </a:solidFill>
                <a:ea typeface="ＭＳ Ｐゴシック"/>
                <a:cs typeface="Arial" pitchFamily="34" charset="0"/>
              </a:endParaRPr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5540053" y="5219935"/>
              <a:ext cx="2553411" cy="5113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endParaRPr lang="es-MX" b="1" dirty="0" smtClean="0">
                <a:solidFill>
                  <a:srgbClr val="000000"/>
                </a:solidFill>
                <a:ea typeface="ＭＳ Ｐゴシック"/>
                <a:cs typeface="Calibri" pitchFamily="34" charset="0"/>
              </a:endParaRPr>
            </a:p>
            <a:p>
              <a:pPr algn="ctr">
                <a:defRPr/>
              </a:pPr>
              <a:r>
                <a:rPr lang="es-MX" b="1" dirty="0" smtClean="0">
                  <a:solidFill>
                    <a:srgbClr val="000000"/>
                  </a:solidFill>
                  <a:ea typeface="ＭＳ Ｐゴシック"/>
                  <a:cs typeface="Calibri" pitchFamily="34" charset="0"/>
                </a:rPr>
                <a:t>Créditos para Estudios</a:t>
              </a:r>
            </a:p>
            <a:p>
              <a:pPr>
                <a:buFont typeface="Wingdings" pitchFamily="2" charset="2"/>
                <a:buChar char="§"/>
                <a:defRPr/>
              </a:pPr>
              <a:endParaRPr lang="es-MX" sz="1200" b="1" dirty="0">
                <a:solidFill>
                  <a:srgbClr val="000000"/>
                </a:solidFill>
                <a:ea typeface="ＭＳ Ｐゴシック"/>
                <a:cs typeface="Arial" pitchFamily="34" charset="0"/>
              </a:endParaRPr>
            </a:p>
          </p:txBody>
        </p:sp>
      </p:grpSp>
      <p:sp>
        <p:nvSpPr>
          <p:cNvPr id="25" name="2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D89C-5ECE-451B-8A51-8B67462653C9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765" y="133350"/>
            <a:ext cx="6019635" cy="714375"/>
          </a:xfrm>
          <a:ln>
            <a:noFill/>
          </a:ln>
        </p:spPr>
        <p:txBody>
          <a:bodyPr/>
          <a:lstStyle/>
          <a:p>
            <a:pPr algn="ctr">
              <a:lnSpc>
                <a:spcPct val="60000"/>
              </a:lnSpc>
              <a:defRPr/>
            </a:pPr>
            <a:r>
              <a:rPr lang="es-MX" b="1" dirty="0" smtClean="0">
                <a:solidFill>
                  <a:schemeClr val="tx1"/>
                </a:solidFill>
              </a:rPr>
              <a:t>Enfoque  integral  </a:t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/>
            </a:r>
            <a:br>
              <a:rPr lang="es-MX" b="1" dirty="0" smtClean="0">
                <a:solidFill>
                  <a:schemeClr val="tx1"/>
                </a:solidFill>
              </a:rPr>
            </a:br>
            <a:r>
              <a:rPr lang="es-MX" b="1" dirty="0" smtClean="0">
                <a:solidFill>
                  <a:schemeClr val="tx1"/>
                </a:solidFill>
              </a:rPr>
              <a:t>de los Proyectos del PROTRAM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63613"/>
            <a:ext cx="4552950" cy="5341937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180975" indent="-180975">
              <a:lnSpc>
                <a:spcPct val="110000"/>
              </a:lnSpc>
              <a:buFontTx/>
              <a:buAutoNum type="arabicPeriod"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Planes de  Movilidad Urbana Sustentable</a:t>
            </a:r>
            <a:r>
              <a:rPr lang="es-MX" sz="1600" b="1" dirty="0" smtClean="0">
                <a:latin typeface="Baskerville Old Face" pitchFamily="18" charset="0"/>
                <a:cs typeface="Calibri" pitchFamily="34" charset="0"/>
              </a:rPr>
              <a:t>     </a:t>
            </a:r>
            <a:r>
              <a:rPr lang="es-MX" sz="1600" dirty="0" smtClean="0">
                <a:latin typeface="Baskerville Old Face" pitchFamily="18" charset="0"/>
                <a:cs typeface="Calibri" pitchFamily="34" charset="0"/>
              </a:rPr>
              <a:t>Desarrollo Urbano, Vialidad y  Transporte</a:t>
            </a:r>
          </a:p>
          <a:p>
            <a:pPr marL="180975" indent="-180975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2. Fortalecer Capacidad  institucional</a:t>
            </a:r>
            <a:r>
              <a:rPr lang="es-MX" sz="1600" dirty="0" smtClean="0">
                <a:latin typeface="Baskerville Old Face" pitchFamily="18" charset="0"/>
                <a:cs typeface="Calibri" pitchFamily="34" charset="0"/>
              </a:rPr>
              <a:t>       Planeación y regulación</a:t>
            </a:r>
          </a:p>
          <a:p>
            <a:pPr marL="180975" indent="-180975">
              <a:lnSpc>
                <a:spcPct val="110000"/>
              </a:lnSpc>
              <a:buNone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3. Organización empresarial</a:t>
            </a:r>
          </a:p>
          <a:p>
            <a:pPr marL="180975" indent="-180975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4. Sistemas Integrados de Transporte Público   </a:t>
            </a:r>
            <a:r>
              <a:rPr lang="es-MX" sz="1600" dirty="0" smtClean="0">
                <a:latin typeface="Baskerville Old Face" pitchFamily="18" charset="0"/>
                <a:cs typeface="Calibri" pitchFamily="34" charset="0"/>
              </a:rPr>
              <a:t>Optimización rutas tronco-alimentadoras</a:t>
            </a:r>
          </a:p>
          <a:p>
            <a:pPr marL="180975" indent="-180975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5. Corredores Troncales de Transporte Masivo</a:t>
            </a:r>
            <a:r>
              <a:rPr lang="es-MX" sz="1600" dirty="0" smtClean="0">
                <a:latin typeface="Baskerville Old Face" pitchFamily="18" charset="0"/>
                <a:cs typeface="Calibri" pitchFamily="34" charset="0"/>
              </a:rPr>
              <a:t>      Buses Rápidos Troncales “BRT”                         Metro, Trenes y tranvías</a:t>
            </a:r>
          </a:p>
          <a:p>
            <a:pPr marL="180975" indent="-180975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6. Uso racional Infraestructura vial</a:t>
            </a:r>
          </a:p>
          <a:p>
            <a:pPr marL="180975" indent="-180975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7. Vehículos eficientes menos contaminantes</a:t>
            </a:r>
          </a:p>
          <a:p>
            <a:pPr marL="180975" indent="-180975">
              <a:lnSpc>
                <a:spcPct val="110000"/>
              </a:lnSpc>
              <a:buFontTx/>
              <a:buNone/>
              <a:tabLst>
                <a:tab pos="273050" algn="l"/>
              </a:tabLst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8.Tecnología para Operación eficiente </a:t>
            </a:r>
          </a:p>
          <a:p>
            <a:pPr marL="180975" indent="-180975">
              <a:lnSpc>
                <a:spcPct val="110000"/>
              </a:lnSpc>
              <a:buFontTx/>
              <a:buNone/>
              <a:tabLst>
                <a:tab pos="273050" algn="l"/>
              </a:tabLst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9. Tarifas integradas con tarjetas de prepago </a:t>
            </a:r>
          </a:p>
          <a:p>
            <a:pPr marL="180975" indent="-180975">
              <a:lnSpc>
                <a:spcPct val="110000"/>
              </a:lnSpc>
              <a:buFontTx/>
              <a:buNone/>
              <a:defRPr/>
            </a:pPr>
            <a:r>
              <a:rPr lang="es-MX" sz="1800" b="1" dirty="0" smtClean="0">
                <a:latin typeface="Baskerville Old Face" pitchFamily="18" charset="0"/>
                <a:cs typeface="Calibri" pitchFamily="34" charset="0"/>
              </a:rPr>
              <a:t>10. Cultura de uso del transporte publico</a:t>
            </a:r>
          </a:p>
          <a:p>
            <a:pPr marL="180975" indent="-180975">
              <a:lnSpc>
                <a:spcPct val="110000"/>
              </a:lnSpc>
              <a:buFontTx/>
              <a:buNone/>
              <a:defRPr/>
            </a:pPr>
            <a:r>
              <a:rPr lang="es-MX" sz="1800" b="1" u="sng" dirty="0" smtClean="0">
                <a:latin typeface="Baskerville Old Face" pitchFamily="18" charset="0"/>
                <a:cs typeface="Calibri" pitchFamily="34" charset="0"/>
              </a:rPr>
              <a:t>11. Apoyo Financiero al Transporte Público</a:t>
            </a:r>
            <a:endParaRPr lang="es-MX" sz="2000" b="1" dirty="0" smtClean="0">
              <a:latin typeface="Baskerville Old Face" pitchFamily="18" charset="0"/>
              <a:cs typeface="Calibri" pitchFamily="34" charset="0"/>
            </a:endParaRPr>
          </a:p>
          <a:p>
            <a:pPr marL="609600" indent="-609600">
              <a:lnSpc>
                <a:spcPct val="90000"/>
              </a:lnSpc>
              <a:defRPr/>
            </a:pPr>
            <a:endParaRPr lang="es-MX" sz="2000" b="1" dirty="0" smtClean="0">
              <a:latin typeface="Baskerville Old Face" pitchFamily="18" charset="0"/>
              <a:cs typeface="Calibri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s-MX" sz="2000" b="1" dirty="0" smtClean="0">
              <a:latin typeface="Baskerville Old Face" pitchFamily="18" charset="0"/>
              <a:cs typeface="Calibri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s-MX" sz="2000" b="1" dirty="0" smtClean="0">
              <a:latin typeface="Baskerville Old Face" pitchFamily="18" charset="0"/>
              <a:cs typeface="Calibri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s-MX" sz="2000" b="1" dirty="0" smtClean="0">
              <a:latin typeface="Baskerville Old Face" pitchFamily="18" charset="0"/>
              <a:cs typeface="Calibri" pitchFamily="34" charset="0"/>
            </a:endParaRP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7224713" y="2946400"/>
            <a:ext cx="1593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MX" sz="1400" b="1" dirty="0">
                <a:latin typeface="Baskerville Old Face" pitchFamily="18" charset="0"/>
              </a:rPr>
              <a:t>VIALIDAD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4505325" y="5738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es-MX" dirty="0">
              <a:latin typeface="Baskerville Old Face" pitchFamily="18" charset="0"/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018213" y="289877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s-MX" dirty="0">
              <a:latin typeface="Baskerville Old Face" pitchFamily="18" charset="0"/>
            </a:endParaRPr>
          </a:p>
        </p:txBody>
      </p:sp>
      <p:grpSp>
        <p:nvGrpSpPr>
          <p:cNvPr id="2" name="18 Grupo"/>
          <p:cNvGrpSpPr>
            <a:grpSpLocks/>
          </p:cNvGrpSpPr>
          <p:nvPr/>
        </p:nvGrpSpPr>
        <p:grpSpPr bwMode="auto">
          <a:xfrm>
            <a:off x="4786313" y="1654175"/>
            <a:ext cx="4357687" cy="3571875"/>
            <a:chOff x="4786314" y="1571612"/>
            <a:chExt cx="4635500" cy="4000528"/>
          </a:xfrm>
        </p:grpSpPr>
        <p:sp>
          <p:nvSpPr>
            <p:cNvPr id="4106" name="Oval 5"/>
            <p:cNvSpPr>
              <a:spLocks noChangeArrowheads="1"/>
            </p:cNvSpPr>
            <p:nvPr/>
          </p:nvSpPr>
          <p:spPr bwMode="auto">
            <a:xfrm>
              <a:off x="5215246" y="2142355"/>
              <a:ext cx="2121016" cy="209627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43137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MX" dirty="0">
                <a:latin typeface="Baskerville Old Face" pitchFamily="18" charset="0"/>
                <a:cs typeface="Calibri" pitchFamily="34" charset="0"/>
              </a:endParaRPr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6328103" y="1626731"/>
              <a:ext cx="1592451" cy="586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400" b="1" dirty="0">
                  <a:latin typeface="Baskerville Old Face" pitchFamily="18" charset="0"/>
                  <a:cs typeface="Calibri" pitchFamily="34" charset="0"/>
                </a:rPr>
                <a:t>Medio</a:t>
              </a:r>
            </a:p>
            <a:p>
              <a:pPr algn="ctr">
                <a:defRPr/>
              </a:pPr>
              <a:r>
                <a:rPr lang="es-MX" sz="1400" b="1" dirty="0">
                  <a:latin typeface="Baskerville Old Face" pitchFamily="18" charset="0"/>
                  <a:cs typeface="Calibri" pitchFamily="34" charset="0"/>
                </a:rPr>
                <a:t> ambiente</a:t>
              </a:r>
            </a:p>
          </p:txBody>
        </p:sp>
        <p:sp>
          <p:nvSpPr>
            <p:cNvPr id="4108" name="Oval 6"/>
            <p:cNvSpPr>
              <a:spLocks noChangeArrowheads="1"/>
            </p:cNvSpPr>
            <p:nvPr/>
          </p:nvSpPr>
          <p:spPr bwMode="auto">
            <a:xfrm>
              <a:off x="6762101" y="2163691"/>
              <a:ext cx="2082175" cy="199315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25882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s-MX" dirty="0">
                <a:latin typeface="Baskerville Old Face" pitchFamily="18" charset="0"/>
                <a:cs typeface="Calibri" pitchFamily="34" charset="0"/>
              </a:endParaRPr>
            </a:p>
          </p:txBody>
        </p:sp>
        <p:sp>
          <p:nvSpPr>
            <p:cNvPr id="4109" name="Oval 7"/>
            <p:cNvSpPr>
              <a:spLocks noChangeArrowheads="1"/>
            </p:cNvSpPr>
            <p:nvPr/>
          </p:nvSpPr>
          <p:spPr bwMode="auto">
            <a:xfrm>
              <a:off x="6083302" y="3459150"/>
              <a:ext cx="1981200" cy="2032000"/>
            </a:xfrm>
            <a:prstGeom prst="ellipse">
              <a:avLst/>
            </a:prstGeom>
            <a:solidFill>
              <a:srgbClr val="FFFF66">
                <a:alpha val="43137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 dirty="0">
                <a:latin typeface="Baskerville Old Face" pitchFamily="18" charset="0"/>
                <a:cs typeface="Calibri" pitchFamily="34" charset="0"/>
              </a:endParaRPr>
            </a:p>
          </p:txBody>
        </p:sp>
        <p:sp>
          <p:nvSpPr>
            <p:cNvPr id="4110" name="Oval 8"/>
            <p:cNvSpPr>
              <a:spLocks noChangeArrowheads="1"/>
            </p:cNvSpPr>
            <p:nvPr/>
          </p:nvSpPr>
          <p:spPr bwMode="auto">
            <a:xfrm>
              <a:off x="5072066" y="1571612"/>
              <a:ext cx="4071934" cy="40005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 dirty="0">
                <a:latin typeface="Baskerville Old Face" pitchFamily="18" charset="0"/>
                <a:cs typeface="Calibri" pitchFamily="34" charset="0"/>
              </a:endParaRPr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5380739" y="2922901"/>
              <a:ext cx="1592450" cy="344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1400" b="1" dirty="0">
                  <a:latin typeface="Baskerville Old Face" pitchFamily="18" charset="0"/>
                  <a:cs typeface="Calibri" pitchFamily="34" charset="0"/>
                </a:rPr>
                <a:t>TRANSPORTE</a:t>
              </a:r>
            </a:p>
          </p:txBody>
        </p:sp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6220026" y="4448436"/>
              <a:ext cx="1594139" cy="586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400" b="1" dirty="0">
                  <a:latin typeface="Baskerville Old Face" pitchFamily="18" charset="0"/>
                  <a:cs typeface="Calibri" pitchFamily="34" charset="0"/>
                </a:rPr>
                <a:t>DESARROLLO URBANO</a:t>
              </a:r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auto">
            <a:xfrm>
              <a:off x="7827675" y="4119504"/>
              <a:ext cx="1594139" cy="344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400" b="1" dirty="0">
                  <a:latin typeface="Baskerville Old Face" pitchFamily="18" charset="0"/>
                  <a:cs typeface="Calibri" pitchFamily="34" charset="0"/>
                </a:rPr>
                <a:t>Instituciones</a:t>
              </a:r>
            </a:p>
          </p:txBody>
        </p:sp>
        <p:sp>
          <p:nvSpPr>
            <p:cNvPr id="78866" name="Text Box 18"/>
            <p:cNvSpPr txBox="1">
              <a:spLocks noChangeArrowheads="1"/>
            </p:cNvSpPr>
            <p:nvPr/>
          </p:nvSpPr>
          <p:spPr bwMode="auto">
            <a:xfrm>
              <a:off x="4786314" y="4018157"/>
              <a:ext cx="1594139" cy="344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400" b="1" dirty="0">
                  <a:latin typeface="Baskerville Old Face" pitchFamily="18" charset="0"/>
                  <a:cs typeface="Calibri" pitchFamily="34" charset="0"/>
                </a:rPr>
                <a:t>Cultura</a:t>
              </a:r>
            </a:p>
          </p:txBody>
        </p:sp>
      </p:grp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5054939" y="5554664"/>
            <a:ext cx="3827896" cy="550862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s-MX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465763" y="5357813"/>
            <a:ext cx="3035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  <a:latin typeface="Baskerville Old Face" pitchFamily="18" charset="0"/>
                <a:cs typeface="Calibri" pitchFamily="34" charset="0"/>
              </a:rPr>
              <a:t>Proyectos de Transporte Masivo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  <a:latin typeface="Baskerville Old Face" pitchFamily="18" charset="0"/>
                <a:cs typeface="Calibri" pitchFamily="34" charset="0"/>
              </a:rPr>
              <a:t>Inversión Público-privada</a:t>
            </a:r>
            <a:endParaRPr lang="es-MX" b="1" dirty="0">
              <a:solidFill>
                <a:schemeClr val="bg1"/>
              </a:solidFill>
              <a:latin typeface="Baskerville Old Face" pitchFamily="18" charset="0"/>
              <a:cs typeface="Calibri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448299" y="981076"/>
            <a:ext cx="2581275" cy="53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  <a:latin typeface="Baskerville Old Face" pitchFamily="18" charset="0"/>
              </a:rPr>
              <a:t>Planeación Integral</a:t>
            </a:r>
            <a:endParaRPr lang="es-MX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21" name="2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D89C-5ECE-451B-8A51-8B67462653C9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ANOBRAS 1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3D6701"/>
      </a:accent2>
      <a:accent3>
        <a:srgbClr val="52576D"/>
      </a:accent3>
      <a:accent4>
        <a:srgbClr val="868BA3"/>
      </a:accent4>
      <a:accent5>
        <a:srgbClr val="C2C5D1"/>
      </a:accent5>
      <a:accent6>
        <a:srgbClr val="E6E7EC"/>
      </a:accent6>
      <a:hlink>
        <a:srgbClr val="C00000"/>
      </a:hlink>
      <a:folHlink>
        <a:srgbClr val="3D6701"/>
      </a:folHlink>
    </a:clrScheme>
    <a:fontScheme name="BANOBRAS 1">
      <a:majorFont>
        <a:latin typeface="Copperplate Gothic Light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957B9C43DEEE45854EAAFFF04865AD" ma:contentTypeVersion="1" ma:contentTypeDescription="Crear nuevo documento." ma:contentTypeScope="" ma:versionID="77f249646bcdaf90eb076ebf20d19b6e">
  <xsd:schema xmlns:xsd="http://www.w3.org/2001/XMLSchema" xmlns:xs="http://www.w3.org/2001/XMLSchema" xmlns:p="http://schemas.microsoft.com/office/2006/metadata/properties" xmlns:ns2="9b1a0808-3e1c-46da-84b2-b763d45946a2" targetNamespace="http://schemas.microsoft.com/office/2006/metadata/properties" ma:root="true" ma:fieldsID="96a1eba1c920262fd19b15f1e42ca5f0" ns2:_="">
    <xsd:import namespace="9b1a0808-3e1c-46da-84b2-b763d45946a2"/>
    <xsd:element name="properties">
      <xsd:complexType>
        <xsd:sequence>
          <xsd:element name="documentManagement">
            <xsd:complexType>
              <xsd:all>
                <xsd:element ref="ns2:Fecha_x0020_Vigenc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a0808-3e1c-46da-84b2-b763d45946a2" elementFormDefault="qualified">
    <xsd:import namespace="http://schemas.microsoft.com/office/2006/documentManagement/types"/>
    <xsd:import namespace="http://schemas.microsoft.com/office/infopath/2007/PartnerControls"/>
    <xsd:element name="Fecha_x0020_Vigencia" ma:index="8" nillable="true" ma:displayName="Fecha Vigencia" ma:default="[today]" ma:format="DateOnly" ma:internalName="Fecha_x0020_Vigenci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_x0020_Vigencia xmlns="9b1a0808-3e1c-46da-84b2-b763d45946a2">2018-01-04T06:00:00+00:00</Fecha_x0020_Vigencia>
  </documentManagement>
</p:properties>
</file>

<file path=customXml/itemProps1.xml><?xml version="1.0" encoding="utf-8"?>
<ds:datastoreItem xmlns:ds="http://schemas.openxmlformats.org/officeDocument/2006/customXml" ds:itemID="{5670B0E2-7C1B-4E1F-A063-079B12F69B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1a0808-3e1c-46da-84b2-b763d459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9b1a0808-3e1c-46da-84b2-b763d45946a2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7793</TotalTime>
  <Words>1859</Words>
  <Application>Microsoft Office PowerPoint</Application>
  <PresentationFormat>Presentación en pantalla (4:3)</PresentationFormat>
  <Paragraphs>502</Paragraphs>
  <Slides>16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31" baseType="lpstr">
      <vt:lpstr>ＭＳ Ｐゴシック</vt:lpstr>
      <vt:lpstr>ＭＳ Ｐゴシック</vt:lpstr>
      <vt:lpstr>Arial</vt:lpstr>
      <vt:lpstr>Arial Black</vt:lpstr>
      <vt:lpstr>Arial Narrow</vt:lpstr>
      <vt:lpstr>Baskerville Old Face</vt:lpstr>
      <vt:lpstr>Calibri</vt:lpstr>
      <vt:lpstr>Copperplate Gothic Light</vt:lpstr>
      <vt:lpstr>Helvetica</vt:lpstr>
      <vt:lpstr>Symbol</vt:lpstr>
      <vt:lpstr>Times</vt:lpstr>
      <vt:lpstr>Times New Roman</vt:lpstr>
      <vt:lpstr>Trajan Pro</vt:lpstr>
      <vt:lpstr>Wingdings</vt:lpstr>
      <vt:lpstr>Office Theme</vt:lpstr>
      <vt:lpstr>Presentación de PowerPoint</vt:lpstr>
      <vt:lpstr>Plan Nacional de Desarrollo 2013-2018  Líneas de acción  en Transporte sustentable </vt:lpstr>
      <vt:lpstr>Evolución ciudades de México  1980-2010</vt:lpstr>
      <vt:lpstr>Presentación de PowerPoint</vt:lpstr>
      <vt:lpstr>Presentación de PowerPoint</vt:lpstr>
      <vt:lpstr>Apoyos Financieros del FONADIN</vt:lpstr>
      <vt:lpstr>Presentación de PowerPoint</vt:lpstr>
      <vt:lpstr>Presentación de PowerPoint</vt:lpstr>
      <vt:lpstr>Enfoque  integral    de los Proyectos del PROTRAM</vt:lpstr>
      <vt:lpstr>Condiciones de Elegibilidad  de   Proyectos con Apoyo del  PROTRAM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Proyectos  Autorizados en Ejecución 2014 PROTRAM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Carlos</cp:lastModifiedBy>
  <cp:revision>437</cp:revision>
  <dcterms:created xsi:type="dcterms:W3CDTF">2010-04-12T23:12:02Z</dcterms:created>
  <dcterms:modified xsi:type="dcterms:W3CDTF">2014-09-04T03:52:27Z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0x010100AF957B9C43DEEE45854EAAFFF04865AD</vt:lpwstr>
  </property>
</Properties>
</file>