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9" r:id="rId1"/>
    <p:sldMasterId id="2147483648" r:id="rId2"/>
    <p:sldMasterId id="2147483650" r:id="rId3"/>
    <p:sldMasterId id="2147483651" r:id="rId4"/>
    <p:sldMasterId id="2147483652" r:id="rId5"/>
    <p:sldMasterId id="2147483653" r:id="rId6"/>
  </p:sldMasterIdLst>
  <p:notesMasterIdLst>
    <p:notesMasterId r:id="rId14"/>
  </p:notesMasterIdLst>
  <p:sldIdLst>
    <p:sldId id="256" r:id="rId7"/>
    <p:sldId id="390" r:id="rId8"/>
    <p:sldId id="391" r:id="rId9"/>
    <p:sldId id="386" r:id="rId10"/>
    <p:sldId id="387" r:id="rId11"/>
    <p:sldId id="392" r:id="rId12"/>
    <p:sldId id="308" r:id="rId13"/>
  </p:sldIdLst>
  <p:sldSz cx="10080625" cy="7559675"/>
  <p:notesSz cx="7010400" cy="923607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CC3399"/>
    <a:srgbClr val="CC99FF"/>
    <a:srgbClr val="660033"/>
    <a:srgbClr val="FF6699"/>
    <a:srgbClr val="FF3399"/>
    <a:srgbClr val="9900CC"/>
    <a:srgbClr val="993366"/>
    <a:srgbClr val="CC00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78" autoAdjust="0"/>
    <p:restoredTop sz="94568" autoAdjust="0"/>
  </p:normalViewPr>
  <p:slideViewPr>
    <p:cSldViewPr>
      <p:cViewPr varScale="1">
        <p:scale>
          <a:sx n="64" d="100"/>
          <a:sy n="64" d="100"/>
        </p:scale>
        <p:origin x="-444" y="-10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"/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</p:spPr>
        <p:txBody>
          <a:bodyPr wrap="none" lIns="81379" tIns="40690" rIns="81379" bIns="40690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/>
          </a:p>
        </p:txBody>
      </p:sp>
      <p:sp>
        <p:nvSpPr>
          <p:cNvPr id="717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8563" y="703263"/>
            <a:ext cx="4610100" cy="3459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00088" y="4386263"/>
            <a:ext cx="5607050" cy="4154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40063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398420" algn="l"/>
                <a:tab pos="798253" algn="l"/>
                <a:tab pos="1198085" algn="l"/>
                <a:tab pos="1597917" algn="l"/>
                <a:tab pos="1997750" algn="l"/>
                <a:tab pos="2397583" algn="l"/>
                <a:tab pos="2797415" algn="l"/>
                <a:tab pos="3197248" algn="l"/>
                <a:tab pos="3597079" algn="l"/>
                <a:tab pos="3996913" algn="l"/>
                <a:tab pos="4396744" algn="l"/>
                <a:tab pos="4796578" algn="l"/>
                <a:tab pos="5196409" algn="l"/>
                <a:tab pos="5596243" algn="l"/>
                <a:tab pos="5996075" algn="l"/>
                <a:tab pos="6395909" algn="l"/>
                <a:tab pos="6795740" algn="l"/>
                <a:tab pos="7195573" algn="l"/>
                <a:tab pos="7595405" algn="l"/>
                <a:tab pos="7995238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967163" y="0"/>
            <a:ext cx="3040062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398420" algn="l"/>
                <a:tab pos="798253" algn="l"/>
                <a:tab pos="1198085" algn="l"/>
                <a:tab pos="1597917" algn="l"/>
                <a:tab pos="1997750" algn="l"/>
                <a:tab pos="2397583" algn="l"/>
                <a:tab pos="2797415" algn="l"/>
                <a:tab pos="3197248" algn="l"/>
                <a:tab pos="3597079" algn="l"/>
                <a:tab pos="3996913" algn="l"/>
                <a:tab pos="4396744" algn="l"/>
                <a:tab pos="4796578" algn="l"/>
                <a:tab pos="5196409" algn="l"/>
                <a:tab pos="5596243" algn="l"/>
                <a:tab pos="5996075" algn="l"/>
                <a:tab pos="6395909" algn="l"/>
                <a:tab pos="6795740" algn="l"/>
                <a:tab pos="7195573" algn="l"/>
                <a:tab pos="7595405" algn="l"/>
                <a:tab pos="7995238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774113"/>
            <a:ext cx="3040063" cy="45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398420" algn="l"/>
                <a:tab pos="798253" algn="l"/>
                <a:tab pos="1198085" algn="l"/>
                <a:tab pos="1597917" algn="l"/>
                <a:tab pos="1997750" algn="l"/>
                <a:tab pos="2397583" algn="l"/>
                <a:tab pos="2797415" algn="l"/>
                <a:tab pos="3197248" algn="l"/>
                <a:tab pos="3597079" algn="l"/>
                <a:tab pos="3996913" algn="l"/>
                <a:tab pos="4396744" algn="l"/>
                <a:tab pos="4796578" algn="l"/>
                <a:tab pos="5196409" algn="l"/>
                <a:tab pos="5596243" algn="l"/>
                <a:tab pos="5996075" algn="l"/>
                <a:tab pos="6395909" algn="l"/>
                <a:tab pos="6795740" algn="l"/>
                <a:tab pos="7195573" algn="l"/>
                <a:tab pos="7595405" algn="l"/>
                <a:tab pos="7995238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967163" y="8774113"/>
            <a:ext cx="3040062" cy="45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SzPct val="100000"/>
              <a:tabLst>
                <a:tab pos="0" algn="l"/>
                <a:tab pos="396875" algn="l"/>
                <a:tab pos="796925" algn="l"/>
                <a:tab pos="1196975" algn="l"/>
                <a:tab pos="1597025" algn="l"/>
                <a:tab pos="1997075" algn="l"/>
                <a:tab pos="2397125" algn="l"/>
                <a:tab pos="2797175" algn="l"/>
                <a:tab pos="3197225" algn="l"/>
                <a:tab pos="3595688" algn="l"/>
                <a:tab pos="3995738" algn="l"/>
                <a:tab pos="4395788" algn="l"/>
                <a:tab pos="4795838" algn="l"/>
                <a:tab pos="5195888" algn="l"/>
                <a:tab pos="5595938" algn="l"/>
                <a:tab pos="5995988" algn="l"/>
                <a:tab pos="6394450" algn="l"/>
                <a:tab pos="6794500" algn="l"/>
                <a:tab pos="7194550" algn="l"/>
                <a:tab pos="7594600" algn="l"/>
                <a:tab pos="7994650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fld id="{408E7A80-DD02-44C7-90F9-ADC9AC5FB637}" type="slidenum">
              <a:rPr lang="es-UY"/>
              <a:pPr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431065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EC4AE9A-8930-4548-8403-F8ED0C395D74}" type="slidenum">
              <a:rPr lang="es-UY"/>
              <a:pPr/>
              <a:t>1</a:t>
            </a:fld>
            <a:endParaRPr lang="es-UY"/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703263"/>
            <a:ext cx="4616450" cy="346233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386263"/>
            <a:ext cx="5610225" cy="4157662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18232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6975" y="692150"/>
            <a:ext cx="4616450" cy="3463925"/>
          </a:xfrm>
        </p:spPr>
      </p:sp>
      <p:sp>
        <p:nvSpPr>
          <p:cNvPr id="112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11268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pPr eaLnBrk="0"/>
            <a:fld id="{82E122AC-8124-4A7D-B287-710FED1A045C}" type="slidenum">
              <a:rPr lang="es-ES_tradnl">
                <a:solidFill>
                  <a:schemeClr val="tx1"/>
                </a:solidFill>
              </a:rPr>
              <a:pPr eaLnBrk="0"/>
              <a:t>2</a:t>
            </a:fld>
            <a:endParaRPr lang="es-ES_trad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967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6975" y="692150"/>
            <a:ext cx="4616450" cy="3463925"/>
          </a:xfrm>
        </p:spPr>
      </p:sp>
      <p:sp>
        <p:nvSpPr>
          <p:cNvPr id="112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11268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pPr eaLnBrk="0"/>
            <a:fld id="{82E122AC-8124-4A7D-B287-710FED1A045C}" type="slidenum">
              <a:rPr lang="es-ES_tradnl">
                <a:solidFill>
                  <a:schemeClr val="tx1"/>
                </a:solidFill>
              </a:rPr>
              <a:pPr eaLnBrk="0"/>
              <a:t>3</a:t>
            </a:fld>
            <a:endParaRPr lang="es-ES_trad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466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6975" y="692150"/>
            <a:ext cx="4616450" cy="3463925"/>
          </a:xfrm>
        </p:spPr>
      </p:sp>
      <p:sp>
        <p:nvSpPr>
          <p:cNvPr id="112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11268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pPr eaLnBrk="0"/>
            <a:fld id="{82E122AC-8124-4A7D-B287-710FED1A045C}" type="slidenum">
              <a:rPr lang="es-ES_tradnl">
                <a:solidFill>
                  <a:schemeClr val="tx1"/>
                </a:solidFill>
              </a:rPr>
              <a:pPr eaLnBrk="0"/>
              <a:t>4</a:t>
            </a:fld>
            <a:endParaRPr lang="es-ES_trad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96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6975" y="692150"/>
            <a:ext cx="4616450" cy="3463925"/>
          </a:xfrm>
        </p:spPr>
      </p:sp>
      <p:sp>
        <p:nvSpPr>
          <p:cNvPr id="112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11268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pPr eaLnBrk="0"/>
            <a:fld id="{82E122AC-8124-4A7D-B287-710FED1A045C}" type="slidenum">
              <a:rPr lang="es-ES_tradnl">
                <a:solidFill>
                  <a:schemeClr val="tx1"/>
                </a:solidFill>
              </a:rPr>
              <a:pPr eaLnBrk="0"/>
              <a:t>5</a:t>
            </a:fld>
            <a:endParaRPr lang="es-ES_trad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313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6975" y="692150"/>
            <a:ext cx="4616450" cy="3463925"/>
          </a:xfrm>
        </p:spPr>
      </p:sp>
      <p:sp>
        <p:nvSpPr>
          <p:cNvPr id="112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11268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pPr eaLnBrk="0"/>
            <a:fld id="{82E122AC-8124-4A7D-B287-710FED1A045C}" type="slidenum">
              <a:rPr lang="es-ES_tradnl">
                <a:solidFill>
                  <a:schemeClr val="tx1"/>
                </a:solidFill>
              </a:rPr>
              <a:pPr eaLnBrk="0"/>
              <a:t>6</a:t>
            </a:fld>
            <a:endParaRPr lang="es-ES_trad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37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D0E1F68-04F9-498E-9EEE-9346728ABD1F}" type="slidenum">
              <a:rPr lang="es-UY"/>
              <a:pPr/>
              <a:t>7</a:t>
            </a:fld>
            <a:endParaRPr lang="es-UY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703263"/>
            <a:ext cx="4616450" cy="346233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386263"/>
            <a:ext cx="5610225" cy="4157662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187965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3238" y="1457325"/>
            <a:ext cx="4457700" cy="4554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3338" y="1457325"/>
            <a:ext cx="4457700" cy="4554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04088" y="517525"/>
            <a:ext cx="2266950" cy="54943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3238" y="517525"/>
            <a:ext cx="6648450" cy="54943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238" y="517525"/>
            <a:ext cx="9067800" cy="6699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/>
          <a:srcRect r="2850"/>
          <a:stretch>
            <a:fillRect/>
          </a:stretch>
        </p:blipFill>
        <p:spPr bwMode="auto">
          <a:xfrm>
            <a:off x="0" y="738188"/>
            <a:ext cx="1008062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7" name="Text Box 9"/>
          <p:cNvSpPr txBox="1">
            <a:spLocks noChangeArrowheads="1"/>
          </p:cNvSpPr>
          <p:nvPr/>
        </p:nvSpPr>
        <p:spPr bwMode="auto">
          <a:xfrm>
            <a:off x="1008063" y="4932363"/>
            <a:ext cx="82565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3000">
                <a:latin typeface="DIN Next LT Pro Bold" pitchFamily="34" charset="0"/>
              </a:rPr>
              <a:t>ESCRIBA AQUÍ EL TÍTULO DE LA PRESENTACIÓN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marL="20574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20574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2pPr>
      <a:lvl3pPr marL="20574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3pPr>
      <a:lvl4pPr marL="20574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4pPr>
      <a:lvl5pPr marL="20574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5pPr>
      <a:lvl6pPr marL="2514600" indent="-228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25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517525"/>
            <a:ext cx="9067800" cy="669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escribir su texto de título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457325"/>
            <a:ext cx="9067800" cy="4554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escribir el contenido del texto</a:t>
            </a:r>
          </a:p>
        </p:txBody>
      </p:sp>
      <p:pic>
        <p:nvPicPr>
          <p:cNvPr id="2052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3238" y="6156325"/>
            <a:ext cx="8988425" cy="1238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3" name="Line 8"/>
          <p:cNvSpPr>
            <a:spLocks noChangeShapeType="1"/>
          </p:cNvSpPr>
          <p:nvPr/>
        </p:nvSpPr>
        <p:spPr bwMode="auto">
          <a:xfrm>
            <a:off x="503238" y="1042988"/>
            <a:ext cx="6192837" cy="0"/>
          </a:xfrm>
          <a:prstGeom prst="line">
            <a:avLst/>
          </a:prstGeom>
          <a:noFill/>
          <a:ln w="19050">
            <a:solidFill>
              <a:srgbClr val="A8B4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chemeClr val="folHlink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chemeClr val="folHlink"/>
          </a:solidFill>
          <a:latin typeface="DIN Next LT Pro Bold" pitchFamily="34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chemeClr val="folHlink"/>
          </a:solidFill>
          <a:latin typeface="DIN Next LT Pro Bold" pitchFamily="34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chemeClr val="folHlink"/>
          </a:solidFill>
          <a:latin typeface="DIN Next LT Pro Bold" pitchFamily="34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chemeClr val="folHlink"/>
          </a:solidFill>
          <a:latin typeface="DIN Next LT Pro Bold" pitchFamily="34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VIVIENDA"/>
          <p:cNvPicPr>
            <a:picLocks noChangeAspect="1" noChangeArrowheads="1"/>
          </p:cNvPicPr>
          <p:nvPr/>
        </p:nvPicPr>
        <p:blipFill>
          <a:blip r:embed="rId13" cstate="print"/>
          <a:srcRect l="26543" r="29237"/>
          <a:stretch>
            <a:fillRect/>
          </a:stretch>
        </p:blipFill>
        <p:spPr bwMode="auto">
          <a:xfrm>
            <a:off x="2689225" y="1077913"/>
            <a:ext cx="3890963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8"/>
          <p:cNvPicPr>
            <a:picLocks noChangeAspect="1" noChangeArrowheads="1"/>
          </p:cNvPicPr>
          <p:nvPr/>
        </p:nvPicPr>
        <p:blipFill>
          <a:blip r:embed="rId14" cstate="print"/>
          <a:srcRect t="10527"/>
          <a:stretch>
            <a:fillRect/>
          </a:stretch>
        </p:blipFill>
        <p:spPr bwMode="auto">
          <a:xfrm>
            <a:off x="0" y="5508625"/>
            <a:ext cx="10080625" cy="205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3887788" y="5795963"/>
            <a:ext cx="190658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3200">
                <a:latin typeface="DIN Next LT Pro Bold" pitchFamily="34" charset="0"/>
              </a:rPr>
              <a:t>VIVIENDA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marL="20574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20574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2pPr>
      <a:lvl3pPr marL="20574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3pPr>
      <a:lvl4pPr marL="20574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4pPr>
      <a:lvl5pPr marL="20574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5pPr>
      <a:lvl6pPr marL="2514600" indent="-228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25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ambiente4"/>
          <p:cNvPicPr>
            <a:picLocks noChangeAspect="1" noChangeArrowheads="1"/>
          </p:cNvPicPr>
          <p:nvPr/>
        </p:nvPicPr>
        <p:blipFill>
          <a:blip r:embed="rId13" cstate="print"/>
          <a:srcRect l="1532" r="1175" b="28369"/>
          <a:stretch>
            <a:fillRect/>
          </a:stretch>
        </p:blipFill>
        <p:spPr bwMode="auto">
          <a:xfrm>
            <a:off x="71438" y="522288"/>
            <a:ext cx="98425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4" cstate="print"/>
          <a:srcRect t="10527"/>
          <a:stretch>
            <a:fillRect/>
          </a:stretch>
        </p:blipFill>
        <p:spPr bwMode="auto">
          <a:xfrm>
            <a:off x="0" y="5508625"/>
            <a:ext cx="10080625" cy="205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295650" y="5795963"/>
            <a:ext cx="33289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3200">
                <a:latin typeface="DIN Next LT Pro Bold" pitchFamily="34" charset="0"/>
              </a:rPr>
              <a:t>MEDIO AMBIENTE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marL="20574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20574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2pPr>
      <a:lvl3pPr marL="20574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3pPr>
      <a:lvl4pPr marL="20574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4pPr>
      <a:lvl5pPr marL="20574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5pPr>
      <a:lvl6pPr marL="2514600" indent="-228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25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ambiente1"/>
          <p:cNvPicPr>
            <a:picLocks noChangeAspect="1" noChangeArrowheads="1"/>
          </p:cNvPicPr>
          <p:nvPr/>
        </p:nvPicPr>
        <p:blipFill>
          <a:blip r:embed="rId13" cstate="print"/>
          <a:srcRect l="520" t="37715" r="226" b="8502"/>
          <a:stretch>
            <a:fillRect/>
          </a:stretch>
        </p:blipFill>
        <p:spPr bwMode="auto">
          <a:xfrm>
            <a:off x="26988" y="330200"/>
            <a:ext cx="10053637" cy="524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4" cstate="print"/>
          <a:srcRect t="10527"/>
          <a:stretch>
            <a:fillRect/>
          </a:stretch>
        </p:blipFill>
        <p:spPr bwMode="auto">
          <a:xfrm>
            <a:off x="0" y="5508625"/>
            <a:ext cx="10080625" cy="205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160588" y="5795963"/>
            <a:ext cx="5618162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3200">
                <a:latin typeface="DIN Next LT Pro Bold" pitchFamily="34" charset="0"/>
              </a:rPr>
              <a:t>ORDENAMIENTO TERRITORIAL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marL="20574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20574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2pPr>
      <a:lvl3pPr marL="20574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3pPr>
      <a:lvl4pPr marL="20574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4pPr>
      <a:lvl5pPr marL="20574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5pPr>
      <a:lvl6pPr marL="2514600" indent="-228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25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13" cstate="print"/>
          <a:srcRect t="10527"/>
          <a:stretch>
            <a:fillRect/>
          </a:stretch>
        </p:blipFill>
        <p:spPr bwMode="auto">
          <a:xfrm>
            <a:off x="0" y="5508625"/>
            <a:ext cx="10080625" cy="205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4030663" y="5795963"/>
            <a:ext cx="122555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3200">
                <a:latin typeface="DIN Next LT Pro Bold" pitchFamily="34" charset="0"/>
              </a:rPr>
              <a:t>AGUA</a:t>
            </a:r>
          </a:p>
        </p:txBody>
      </p:sp>
      <p:pic>
        <p:nvPicPr>
          <p:cNvPr id="6148" name="Picture 5" descr="agu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05063" y="227013"/>
            <a:ext cx="4919662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marL="20574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20574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2pPr>
      <a:lvl3pPr marL="20574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3pPr>
      <a:lvl4pPr marL="20574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4pPr>
      <a:lvl5pPr marL="20574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5pPr>
      <a:lvl6pPr marL="2514600" indent="-228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25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80" y="636565"/>
            <a:ext cx="9353550" cy="669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6" name="2 Rectángulo"/>
          <p:cNvSpPr>
            <a:spLocks noChangeArrowheads="1"/>
          </p:cNvSpPr>
          <p:nvPr/>
        </p:nvSpPr>
        <p:spPr bwMode="auto">
          <a:xfrm>
            <a:off x="1325536" y="4708531"/>
            <a:ext cx="184730" cy="77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sz="48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8197" name="3 Rectángulo"/>
          <p:cNvSpPr>
            <a:spLocks noChangeArrowheads="1"/>
          </p:cNvSpPr>
          <p:nvPr/>
        </p:nvSpPr>
        <p:spPr bwMode="auto">
          <a:xfrm>
            <a:off x="539718" y="6708795"/>
            <a:ext cx="8992537" cy="37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AR" sz="2000" b="1" dirty="0" smtClean="0">
                <a:solidFill>
                  <a:srgbClr val="C00000"/>
                </a:solidFill>
                <a:latin typeface="Candara" pitchFamily="34" charset="0"/>
                <a:ea typeface="MS PGothic" pitchFamily="34" charset="-128"/>
              </a:rPr>
              <a:t>LAC </a:t>
            </a:r>
            <a:r>
              <a:rPr lang="es-AR" sz="2000" b="1" dirty="0" err="1" smtClean="0">
                <a:solidFill>
                  <a:srgbClr val="C00000"/>
                </a:solidFill>
                <a:latin typeface="Candara" pitchFamily="34" charset="0"/>
                <a:ea typeface="MS PGothic" pitchFamily="34" charset="-128"/>
              </a:rPr>
              <a:t>Carbon</a:t>
            </a:r>
            <a:r>
              <a:rPr lang="es-AR" sz="2000" b="1" dirty="0" smtClean="0">
                <a:solidFill>
                  <a:srgbClr val="C00000"/>
                </a:solidFill>
                <a:latin typeface="Candara" pitchFamily="34" charset="0"/>
                <a:ea typeface="MS PGothic" pitchFamily="34" charset="-128"/>
              </a:rPr>
              <a:t> </a:t>
            </a:r>
            <a:r>
              <a:rPr lang="es-AR" sz="2000" b="1" dirty="0" err="1" smtClean="0">
                <a:solidFill>
                  <a:srgbClr val="C00000"/>
                </a:solidFill>
                <a:latin typeface="Candara" pitchFamily="34" charset="0"/>
                <a:ea typeface="MS PGothic" pitchFamily="34" charset="-128"/>
              </a:rPr>
              <a:t>Forum</a:t>
            </a:r>
            <a:r>
              <a:rPr lang="es-AR" sz="2000" b="1" dirty="0" smtClean="0">
                <a:solidFill>
                  <a:srgbClr val="C00000"/>
                </a:solidFill>
                <a:latin typeface="Candara" pitchFamily="34" charset="0"/>
                <a:ea typeface="MS PGothic" pitchFamily="34" charset="-128"/>
              </a:rPr>
              <a:t>; Bogotá 3 – 5 </a:t>
            </a:r>
            <a:r>
              <a:rPr lang="es-AR" sz="2000" b="1" dirty="0" err="1" smtClean="0">
                <a:solidFill>
                  <a:srgbClr val="C00000"/>
                </a:solidFill>
                <a:latin typeface="Candara" pitchFamily="34" charset="0"/>
                <a:ea typeface="MS PGothic" pitchFamily="34" charset="-128"/>
              </a:rPr>
              <a:t>September</a:t>
            </a:r>
            <a:r>
              <a:rPr lang="es-AR" sz="2000" b="1" dirty="0" smtClean="0">
                <a:solidFill>
                  <a:srgbClr val="C00000"/>
                </a:solidFill>
                <a:latin typeface="Candara" pitchFamily="34" charset="0"/>
                <a:ea typeface="MS PGothic" pitchFamily="34" charset="-128"/>
              </a:rPr>
              <a:t> 2014</a:t>
            </a:r>
            <a:endParaRPr lang="es-AR" sz="2000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47823" y="4208465"/>
            <a:ext cx="8884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solidFill>
                  <a:srgbClr val="C00000"/>
                </a:solidFill>
                <a:latin typeface="Candara" pitchFamily="34" charset="0"/>
              </a:rPr>
              <a:t>Energías</a:t>
            </a:r>
            <a:r>
              <a:rPr lang="en-GB" sz="3600" b="1" dirty="0" smtClean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en-GB" sz="3600" b="1" dirty="0" err="1" smtClean="0">
                <a:solidFill>
                  <a:srgbClr val="C00000"/>
                </a:solidFill>
                <a:latin typeface="Candara" pitchFamily="34" charset="0"/>
              </a:rPr>
              <a:t>Renovables</a:t>
            </a:r>
            <a:r>
              <a:rPr lang="en-GB" sz="3600" b="1" dirty="0" smtClean="0">
                <a:solidFill>
                  <a:srgbClr val="C00000"/>
                </a:solidFill>
                <a:latin typeface="Candara" pitchFamily="34" charset="0"/>
              </a:rPr>
              <a:t> y </a:t>
            </a:r>
            <a:r>
              <a:rPr lang="en-GB" sz="3600" b="1" dirty="0" err="1" smtClean="0">
                <a:solidFill>
                  <a:srgbClr val="C00000"/>
                </a:solidFill>
                <a:latin typeface="Candara" pitchFamily="34" charset="0"/>
              </a:rPr>
              <a:t>Eficiencia</a:t>
            </a:r>
            <a:r>
              <a:rPr lang="en-GB" sz="3600" b="1" dirty="0" smtClean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en-GB" sz="3600" b="1" dirty="0" err="1" smtClean="0">
                <a:solidFill>
                  <a:srgbClr val="C00000"/>
                </a:solidFill>
                <a:latin typeface="Candara" pitchFamily="34" charset="0"/>
              </a:rPr>
              <a:t>Energética</a:t>
            </a:r>
            <a:r>
              <a:rPr lang="en-GB" sz="3600" b="1" dirty="0" smtClean="0">
                <a:solidFill>
                  <a:srgbClr val="C00000"/>
                </a:solidFill>
                <a:latin typeface="Candara" pitchFamily="34" charset="0"/>
              </a:rPr>
              <a:t>: NAMAs en Uruguay</a:t>
            </a:r>
            <a:endParaRPr lang="en-GB" sz="3600" b="1" dirty="0">
              <a:solidFill>
                <a:srgbClr val="C00000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1 Rectángulo"/>
          <p:cNvSpPr>
            <a:spLocks noChangeArrowheads="1"/>
          </p:cNvSpPr>
          <p:nvPr/>
        </p:nvSpPr>
        <p:spPr bwMode="auto">
          <a:xfrm>
            <a:off x="325404" y="422251"/>
            <a:ext cx="8569325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>
              <a:lnSpc>
                <a:spcPct val="80000"/>
              </a:lnSpc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es-ES" sz="2500" b="1" dirty="0" smtClean="0">
                <a:solidFill>
                  <a:schemeClr val="bg2"/>
                </a:solidFill>
                <a:latin typeface="Candara" pitchFamily="34" charset="0"/>
              </a:rPr>
              <a:t>Sistema Nacional de Respuesta al Cambio Climático y </a:t>
            </a:r>
          </a:p>
          <a:p>
            <a:pPr eaLnBrk="1">
              <a:lnSpc>
                <a:spcPct val="80000"/>
              </a:lnSpc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es-ES" sz="2500" b="1" dirty="0" smtClean="0">
                <a:solidFill>
                  <a:schemeClr val="bg2"/>
                </a:solidFill>
                <a:latin typeface="Candara" pitchFamily="34" charset="0"/>
              </a:rPr>
              <a:t>Plan Nacional de Respuesta al Cambio Climático</a:t>
            </a:r>
            <a:endParaRPr lang="es-ES" sz="2500" b="1" dirty="0">
              <a:solidFill>
                <a:schemeClr val="bg2"/>
              </a:solidFill>
              <a:latin typeface="Candara" pitchFamily="34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3" t="9760" r="30441" b="5402"/>
          <a:stretch>
            <a:fillRect/>
          </a:stretch>
        </p:blipFill>
        <p:spPr bwMode="auto">
          <a:xfrm>
            <a:off x="6949790" y="850879"/>
            <a:ext cx="3130835" cy="445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359792" y="1373952"/>
            <a:ext cx="646647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UY" sz="2000" b="1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El SNRCC </a:t>
            </a:r>
            <a:r>
              <a:rPr lang="es-UY" sz="2000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fue creado en 2009 con el objetivo de coordinar y planificar acciones públicas y privadas para la prevención de los riesgos, la mitigación y la adaptación al cambio climático.</a:t>
            </a:r>
          </a:p>
          <a:p>
            <a:pPr>
              <a:defRPr/>
            </a:pPr>
            <a:endParaRPr lang="es-UY" sz="2000" dirty="0" smtClean="0">
              <a:solidFill>
                <a:schemeClr val="bg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>
              <a:defRPr/>
            </a:pPr>
            <a:r>
              <a:rPr lang="es-UY" sz="2000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En el marco del trabajo del SNRCC en 2010 se publicó </a:t>
            </a:r>
          </a:p>
          <a:p>
            <a:pPr>
              <a:defRPr/>
            </a:pPr>
            <a:r>
              <a:rPr lang="es-UY" sz="2000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el Plan Nacional de Respuesta al Cambio Climático (</a:t>
            </a:r>
            <a:r>
              <a:rPr lang="es-UY" sz="2000" b="1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PNRCC</a:t>
            </a:r>
            <a:r>
              <a:rPr lang="es-UY" sz="2000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)</a:t>
            </a:r>
          </a:p>
          <a:p>
            <a:pPr>
              <a:defRPr/>
            </a:pPr>
            <a:endParaRPr lang="es-UY" dirty="0" smtClean="0">
              <a:solidFill>
                <a:schemeClr val="bg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>
              <a:defRPr/>
            </a:pPr>
            <a:r>
              <a:rPr lang="es-UY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Documento de diagnóstico y lineamientos estratégicos, que diagrama el plan de acción estratégico que Uruguay debería seguir para afrontar los impactos del cambio climático en los próximos años.	</a:t>
            </a:r>
            <a:endParaRPr lang="es-UY" sz="2000" dirty="0">
              <a:solidFill>
                <a:srgbClr val="336699"/>
              </a:solidFill>
              <a:latin typeface="Candara" panose="020E0502030303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6842" y="5351473"/>
            <a:ext cx="9144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UY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Incorpora de forma explícita el cambio climático a la estrategia de desarrollo sostenible de Uruguay a largo plazo. En ese sentido presenta lineamientos en distintos sectores relevantes de la economía en términos de adaptación y mitigación del cambio climático. </a:t>
            </a:r>
            <a:endParaRPr lang="es-UY" dirty="0">
              <a:solidFill>
                <a:schemeClr val="bg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07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Rectángulo"/>
          <p:cNvSpPr>
            <a:spLocks noChangeArrowheads="1"/>
          </p:cNvSpPr>
          <p:nvPr/>
        </p:nvSpPr>
        <p:spPr bwMode="auto">
          <a:xfrm>
            <a:off x="431800" y="471488"/>
            <a:ext cx="85693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>
              <a:lnSpc>
                <a:spcPct val="80000"/>
              </a:lnSpc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es-ES" sz="2500" b="1" dirty="0" err="1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NAMAs</a:t>
            </a:r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 en Uruguay - Institucional</a:t>
            </a:r>
            <a:endParaRPr lang="es-ES" sz="2500" b="1" dirty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7" name="Pentágono 16"/>
          <p:cNvSpPr/>
          <p:nvPr/>
        </p:nvSpPr>
        <p:spPr bwMode="auto">
          <a:xfrm>
            <a:off x="503808" y="3114021"/>
            <a:ext cx="2592288" cy="1296144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s-UY" sz="1600" b="0" i="0" u="none" strike="noStrike" cap="none" normalizeH="0" baseline="0" dirty="0" smtClean="0">
                <a:ln>
                  <a:noFill/>
                </a:ln>
                <a:effectLst/>
                <a:latin typeface="Candara" panose="020E0502030303020204" pitchFamily="34" charset="0"/>
              </a:rPr>
              <a:t>DIVISIÓN</a:t>
            </a:r>
            <a:r>
              <a:rPr kumimoji="0" lang="es-UY" sz="1600" b="0" i="0" u="none" strike="noStrike" cap="none" normalizeH="0" dirty="0" smtClean="0">
                <a:ln>
                  <a:noFill/>
                </a:ln>
                <a:effectLst/>
                <a:latin typeface="Candara" panose="020E0502030303020204" pitchFamily="34" charset="0"/>
              </a:rPr>
              <a:t> de CAMBIO CLIMÁTICO de la DIRECCIÓN NACIONAL de MEDIO AMBIENTE</a:t>
            </a:r>
            <a:endParaRPr kumimoji="0" lang="es-UY" sz="1600" b="0" i="0" u="none" strike="noStrike" cap="none" normalizeH="0" baseline="0" dirty="0" smtClean="0">
              <a:ln>
                <a:noFill/>
              </a:ln>
              <a:effectLst/>
              <a:latin typeface="Candara" panose="020E0502030303020204" pitchFamily="34" charset="0"/>
            </a:endParaRPr>
          </a:p>
        </p:txBody>
      </p:sp>
      <p:sp>
        <p:nvSpPr>
          <p:cNvPr id="18" name="Pentágono 17"/>
          <p:cNvSpPr/>
          <p:nvPr/>
        </p:nvSpPr>
        <p:spPr bwMode="auto">
          <a:xfrm>
            <a:off x="539718" y="4637093"/>
            <a:ext cx="1857388" cy="1296144"/>
          </a:xfrm>
          <a:prstGeom prst="homePlate">
            <a:avLst/>
          </a:prstGeom>
          <a:solidFill>
            <a:srgbClr val="0099FF"/>
          </a:solidFill>
          <a:ln w="9525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s-UY" sz="1600" b="0" i="0" u="none" strike="noStrike" cap="none" normalizeH="0" baseline="0" dirty="0" smtClean="0">
              <a:ln>
                <a:noFill/>
              </a:ln>
              <a:effectLst/>
              <a:latin typeface="Candara" panose="020E0502030303020204" pitchFamily="34" charset="0"/>
            </a:endParaRP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s-UY" sz="1600" b="0" i="0" u="none" strike="noStrike" cap="none" normalizeH="0" baseline="0" dirty="0" smtClean="0">
                <a:ln>
                  <a:noFill/>
                </a:ln>
                <a:effectLst/>
                <a:latin typeface="Candara" panose="020E0502030303020204" pitchFamily="34" charset="0"/>
              </a:rPr>
              <a:t>Facilitar</a:t>
            </a:r>
            <a:r>
              <a:rPr kumimoji="0" lang="es-UY" sz="1600" b="0" i="0" u="none" strike="noStrike" cap="none" normalizeH="0" dirty="0" smtClean="0">
                <a:ln>
                  <a:noFill/>
                </a:ln>
                <a:effectLst/>
                <a:latin typeface="Candara" panose="020E0502030303020204" pitchFamily="34" charset="0"/>
              </a:rPr>
              <a:t> la implementación de la CMNUCC</a:t>
            </a:r>
            <a:endParaRPr kumimoji="0" lang="es-UY" sz="1600" b="0" i="0" u="none" strike="noStrike" cap="none" normalizeH="0" baseline="0" dirty="0" smtClean="0">
              <a:ln>
                <a:noFill/>
              </a:ln>
              <a:effectLst/>
              <a:latin typeface="Candara" panose="020E0502030303020204" pitchFamily="34" charset="0"/>
            </a:endParaRPr>
          </a:p>
        </p:txBody>
      </p:sp>
      <p:sp>
        <p:nvSpPr>
          <p:cNvPr id="19" name="Pentágono 18"/>
          <p:cNvSpPr/>
          <p:nvPr/>
        </p:nvSpPr>
        <p:spPr bwMode="auto">
          <a:xfrm>
            <a:off x="2468544" y="4637093"/>
            <a:ext cx="2000264" cy="1296144"/>
          </a:xfrm>
          <a:prstGeom prst="homePlate">
            <a:avLst/>
          </a:prstGeom>
          <a:solidFill>
            <a:srgbClr val="0099FF"/>
          </a:solidFill>
          <a:ln w="9525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s-UY" sz="1600" b="0" i="0" u="none" strike="noStrike" cap="none" normalizeH="0" baseline="0" dirty="0" smtClean="0">
              <a:ln>
                <a:noFill/>
              </a:ln>
              <a:effectLst/>
              <a:latin typeface="Candara" panose="020E0502030303020204" pitchFamily="34" charset="0"/>
            </a:endParaRP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s-UY" sz="1600" b="0" i="0" u="none" strike="noStrike" cap="none" normalizeH="0" baseline="0" dirty="0" smtClean="0">
                <a:ln>
                  <a:noFill/>
                </a:ln>
                <a:effectLst/>
                <a:latin typeface="Candara" panose="020E0502030303020204" pitchFamily="34" charset="0"/>
              </a:rPr>
              <a:t>Desarrollo de Comunicaciones Nacionales y </a:t>
            </a:r>
            <a:r>
              <a:rPr kumimoji="0" lang="es-UY" sz="1600" b="0" i="0" u="none" strike="noStrike" cap="none" normalizeH="0" baseline="0" dirty="0" err="1" smtClean="0">
                <a:ln>
                  <a:noFill/>
                </a:ln>
                <a:effectLst/>
                <a:latin typeface="Candara" panose="020E0502030303020204" pitchFamily="34" charset="0"/>
              </a:rPr>
              <a:t>BURs</a:t>
            </a:r>
            <a:endParaRPr kumimoji="0" lang="es-UY" sz="1600" b="0" i="0" u="none" strike="noStrike" cap="none" normalizeH="0" baseline="0" dirty="0" smtClean="0">
              <a:ln>
                <a:noFill/>
              </a:ln>
              <a:effectLst/>
              <a:latin typeface="Candara" panose="020E0502030303020204" pitchFamily="34" charset="0"/>
            </a:endParaRPr>
          </a:p>
        </p:txBody>
      </p:sp>
      <p:sp>
        <p:nvSpPr>
          <p:cNvPr id="20" name="Pentágono 19"/>
          <p:cNvSpPr/>
          <p:nvPr/>
        </p:nvSpPr>
        <p:spPr bwMode="auto">
          <a:xfrm>
            <a:off x="4540246" y="4708531"/>
            <a:ext cx="3429024" cy="1285884"/>
          </a:xfrm>
          <a:prstGeom prst="homePlate">
            <a:avLst/>
          </a:prstGeom>
          <a:solidFill>
            <a:srgbClr val="0099FF"/>
          </a:solidFill>
          <a:ln w="9525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s-UY" sz="1600" b="0" i="0" u="none" strike="noStrike" cap="none" normalizeH="0" baseline="0" dirty="0" smtClean="0">
                <a:ln>
                  <a:noFill/>
                </a:ln>
                <a:effectLst/>
                <a:latin typeface="Candara" panose="020E0502030303020204" pitchFamily="34" charset="0"/>
              </a:rPr>
              <a:t>Promover,</a:t>
            </a:r>
            <a:r>
              <a:rPr kumimoji="0" lang="es-UY" sz="1600" b="0" i="0" u="none" strike="noStrike" cap="none" normalizeH="0" dirty="0" smtClean="0">
                <a:ln>
                  <a:noFill/>
                </a:ln>
                <a:effectLst/>
                <a:latin typeface="Candara" panose="020E0502030303020204" pitchFamily="34" charset="0"/>
              </a:rPr>
              <a:t> identificar, asesorar, aprobar, registrar y difundir  sobre el desarrollo de </a:t>
            </a:r>
            <a:r>
              <a:rPr kumimoji="0" lang="es-UY" sz="1600" b="0" i="0" u="none" strike="noStrike" cap="none" normalizeH="0" dirty="0" err="1" smtClean="0">
                <a:ln>
                  <a:noFill/>
                </a:ln>
                <a:effectLst/>
                <a:latin typeface="Candara" panose="020E0502030303020204" pitchFamily="34" charset="0"/>
              </a:rPr>
              <a:t>NAMAs</a:t>
            </a:r>
            <a:r>
              <a:rPr kumimoji="0" lang="es-UY" sz="1600" b="0" i="0" u="none" strike="noStrike" cap="none" normalizeH="0" dirty="0" smtClean="0">
                <a:ln>
                  <a:noFill/>
                </a:ln>
                <a:effectLst/>
                <a:latin typeface="Candara" panose="020E0502030303020204" pitchFamily="34" charset="0"/>
              </a:rPr>
              <a:t> en UY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es-UY" sz="1600" baseline="0" dirty="0" smtClean="0">
                <a:latin typeface="Candara" panose="020E0502030303020204" pitchFamily="34" charset="0"/>
              </a:rPr>
              <a:t>(</a:t>
            </a:r>
            <a:r>
              <a:rPr lang="es-UY" sz="1600" dirty="0" smtClean="0">
                <a:latin typeface="Candara" panose="020E0502030303020204" pitchFamily="34" charset="0"/>
              </a:rPr>
              <a:t>Proceso </a:t>
            </a:r>
            <a:r>
              <a:rPr lang="es-UY" sz="1600" smtClean="0">
                <a:latin typeface="Candara" panose="020E0502030303020204" pitchFamily="34" charset="0"/>
              </a:rPr>
              <a:t>de Evaluación)</a:t>
            </a:r>
            <a:endParaRPr kumimoji="0" lang="es-UY" sz="1600" b="0" i="0" u="none" strike="noStrike" cap="none" normalizeH="0" baseline="0" dirty="0" smtClean="0">
              <a:ln>
                <a:noFill/>
              </a:ln>
              <a:effectLst/>
              <a:latin typeface="Candara" panose="020E0502030303020204" pitchFamily="34" charset="0"/>
            </a:endParaRPr>
          </a:p>
        </p:txBody>
      </p:sp>
      <p:sp>
        <p:nvSpPr>
          <p:cNvPr id="21" name="Pentágono 20"/>
          <p:cNvSpPr/>
          <p:nvPr/>
        </p:nvSpPr>
        <p:spPr bwMode="auto">
          <a:xfrm>
            <a:off x="8040708" y="4708531"/>
            <a:ext cx="2039917" cy="1296144"/>
          </a:xfrm>
          <a:prstGeom prst="homePlate">
            <a:avLst/>
          </a:prstGeom>
          <a:solidFill>
            <a:srgbClr val="0099FF"/>
          </a:solidFill>
          <a:ln w="9525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s-UY" sz="1600" b="0" i="0" u="none" strike="noStrike" cap="none" normalizeH="0" baseline="0" dirty="0" smtClean="0">
              <a:ln>
                <a:noFill/>
              </a:ln>
              <a:effectLst/>
              <a:latin typeface="Candara" panose="020E0502030303020204" pitchFamily="34" charset="0"/>
            </a:endParaRP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es-UY" sz="1600" dirty="0" smtClean="0">
                <a:latin typeface="Candara" panose="020E0502030303020204" pitchFamily="34" charset="0"/>
              </a:rPr>
              <a:t>Presentaciones formales ante la CMNUCC</a:t>
            </a:r>
            <a:endParaRPr kumimoji="0" lang="es-UY" sz="1600" b="0" i="0" u="none" strike="noStrike" cap="none" normalizeH="0" baseline="0" dirty="0" smtClean="0">
              <a:ln>
                <a:noFill/>
              </a:ln>
              <a:effectLst/>
              <a:latin typeface="Candara" panose="020E0502030303020204" pitchFamily="34" charset="0"/>
            </a:endParaRPr>
          </a:p>
        </p:txBody>
      </p:sp>
      <p:sp>
        <p:nvSpPr>
          <p:cNvPr id="22" name="Pentágono 21"/>
          <p:cNvSpPr/>
          <p:nvPr/>
        </p:nvSpPr>
        <p:spPr bwMode="auto">
          <a:xfrm>
            <a:off x="357885" y="1386626"/>
            <a:ext cx="2954235" cy="1353301"/>
          </a:xfrm>
          <a:prstGeom prst="homePlate">
            <a:avLst/>
          </a:prstGeom>
          <a:solidFill>
            <a:srgbClr val="006666"/>
          </a:solidFill>
          <a:ln w="9525" cap="flat" cmpd="sng" algn="ctr">
            <a:solidFill>
              <a:srgbClr val="0066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s-UY" sz="1600" b="0" i="0" u="none" strike="noStrike" cap="none" normalizeH="0" baseline="0" dirty="0" smtClean="0">
                <a:ln>
                  <a:noFill/>
                </a:ln>
                <a:effectLst/>
                <a:latin typeface="Candara" panose="020E0502030303020204" pitchFamily="34" charset="0"/>
              </a:rPr>
              <a:t>MINISTERIO de</a:t>
            </a:r>
            <a:r>
              <a:rPr kumimoji="0" lang="es-UY" sz="1600" b="0" i="0" u="none" strike="noStrike" cap="none" normalizeH="0" dirty="0" smtClean="0">
                <a:ln>
                  <a:noFill/>
                </a:ln>
                <a:effectLst/>
                <a:latin typeface="Candara" panose="020E0502030303020204" pitchFamily="34" charset="0"/>
              </a:rPr>
              <a:t> VIVIENDA, ORDENAMIENTO TERRITORIAL y MEDIO AMBIENTE</a:t>
            </a:r>
            <a:r>
              <a:rPr kumimoji="0" lang="es-UY" sz="1600" b="0" i="0" u="none" strike="noStrike" cap="none" normalizeH="0" baseline="0" dirty="0" smtClean="0">
                <a:ln>
                  <a:noFill/>
                </a:ln>
                <a:effectLst/>
                <a:latin typeface="Candara" panose="020E0502030303020204" pitchFamily="34" charset="0"/>
              </a:rPr>
              <a:t> 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es-UY" sz="1600" dirty="0" smtClean="0">
                <a:latin typeface="Candara" panose="020E0502030303020204" pitchFamily="34" charset="0"/>
              </a:rPr>
              <a:t>Punto Focal CMNUCC</a:t>
            </a:r>
            <a:endParaRPr kumimoji="0" lang="es-UY" sz="1600" b="0" i="0" u="none" strike="noStrike" cap="none" normalizeH="0" baseline="0" dirty="0" smtClean="0">
              <a:ln>
                <a:noFill/>
              </a:ln>
              <a:effectLst/>
              <a:latin typeface="Candara" panose="020E0502030303020204" pitchFamily="34" charset="0"/>
            </a:endParaRPr>
          </a:p>
        </p:txBody>
      </p:sp>
      <p:sp>
        <p:nvSpPr>
          <p:cNvPr id="23" name="Rayo 22"/>
          <p:cNvSpPr/>
          <p:nvPr/>
        </p:nvSpPr>
        <p:spPr bwMode="auto">
          <a:xfrm>
            <a:off x="3156476" y="3613905"/>
            <a:ext cx="3217105" cy="949427"/>
          </a:xfrm>
          <a:prstGeom prst="lightningBol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s-UY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6" name="Rectángulo redondeado 25"/>
          <p:cNvSpPr/>
          <p:nvPr/>
        </p:nvSpPr>
        <p:spPr bwMode="auto">
          <a:xfrm>
            <a:off x="7056536" y="1477558"/>
            <a:ext cx="2376264" cy="984218"/>
          </a:xfrm>
          <a:prstGeom prst="roundRect">
            <a:avLst/>
          </a:prstGeom>
          <a:solidFill>
            <a:srgbClr val="CC3399"/>
          </a:solidFill>
          <a:ln w="9525" cap="flat" cmpd="sng" algn="ctr">
            <a:solidFill>
              <a:srgbClr val="CC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lang="es-UY" sz="800" dirty="0" smtClean="0">
              <a:latin typeface="Candara" panose="020E0502030303020204" pitchFamily="34" charset="0"/>
            </a:endParaRP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es-UY" sz="1400" dirty="0" smtClean="0">
                <a:latin typeface="Candara" panose="020E0502030303020204" pitchFamily="34" charset="0"/>
              </a:rPr>
              <a:t>ENTIDADES ESPECIFICAS de los DIFERENTES MINISTERIOS SECTORIALES</a:t>
            </a:r>
            <a:endParaRPr kumimoji="0" lang="es-UY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28" name="Rayo 27"/>
          <p:cNvSpPr/>
          <p:nvPr/>
        </p:nvSpPr>
        <p:spPr bwMode="auto">
          <a:xfrm rot="17104211">
            <a:off x="4572416" y="1696537"/>
            <a:ext cx="2072567" cy="2259798"/>
          </a:xfrm>
          <a:prstGeom prst="lightningBolt">
            <a:avLst/>
          </a:prstGeom>
          <a:solidFill>
            <a:srgbClr val="800080"/>
          </a:solidFill>
          <a:ln w="9525" cap="flat" cmpd="sng" algn="ctr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s-UY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 rot="20441994">
            <a:off x="4384919" y="2041534"/>
            <a:ext cx="2225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200" dirty="0" smtClean="0">
                <a:solidFill>
                  <a:srgbClr val="800080"/>
                </a:solidFill>
                <a:latin typeface="Candara" panose="020E0502030303020204" pitchFamily="34" charset="0"/>
              </a:rPr>
              <a:t>COORDINACION PERMANENTE</a:t>
            </a:r>
            <a:endParaRPr lang="es-UY" sz="1200" dirty="0">
              <a:solidFill>
                <a:srgbClr val="80008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28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Rectángulo"/>
          <p:cNvSpPr>
            <a:spLocks noChangeArrowheads="1"/>
          </p:cNvSpPr>
          <p:nvPr/>
        </p:nvSpPr>
        <p:spPr bwMode="auto">
          <a:xfrm>
            <a:off x="431800" y="471488"/>
            <a:ext cx="85693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>
              <a:lnSpc>
                <a:spcPct val="80000"/>
              </a:lnSpc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es-ES" sz="2500" b="1" dirty="0" err="1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NAMAs</a:t>
            </a:r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 de Uruguay</a:t>
            </a:r>
            <a:endParaRPr lang="es-ES" sz="2500" b="1" dirty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59792" y="1475581"/>
            <a:ext cx="2061964" cy="147732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s-UY" b="1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ctr"/>
            <a:endParaRPr lang="es-UY" b="1" dirty="0" smtClean="0">
              <a:latin typeface="Candara" panose="020E0502030303020204" pitchFamily="34" charset="0"/>
            </a:endParaRPr>
          </a:p>
          <a:p>
            <a:pPr algn="ctr"/>
            <a:r>
              <a:rPr lang="es-UY" b="1" dirty="0" smtClean="0">
                <a:latin typeface="Candara" panose="020E0502030303020204" pitchFamily="34" charset="0"/>
              </a:rPr>
              <a:t>BASE</a:t>
            </a:r>
          </a:p>
          <a:p>
            <a:pPr algn="ctr"/>
            <a:endParaRPr lang="es-UY" b="1" dirty="0" smtClean="0">
              <a:latin typeface="Candara" panose="020E0502030303020204" pitchFamily="34" charset="0"/>
            </a:endParaRPr>
          </a:p>
          <a:p>
            <a:endParaRPr lang="es-UY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" name="Pentágono 3"/>
          <p:cNvSpPr/>
          <p:nvPr/>
        </p:nvSpPr>
        <p:spPr bwMode="auto">
          <a:xfrm>
            <a:off x="2520032" y="1475581"/>
            <a:ext cx="7128793" cy="1477328"/>
          </a:xfrm>
          <a:prstGeom prst="homePlate">
            <a:avLst/>
          </a:prstGeom>
          <a:solidFill>
            <a:srgbClr val="00CC66"/>
          </a:solidFill>
          <a:ln w="9525" cap="flat" cmpd="sng" algn="ctr">
            <a:solidFill>
              <a:srgbClr val="00CC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s-UY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Alineación con los lineamientos</a:t>
            </a:r>
            <a:r>
              <a:rPr kumimoji="0" lang="es-UY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 de acción establecidos como prioritarios  en el Plan Nacional de Respuesta al Cambio Climático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lang="es-UY" sz="1600" b="1" dirty="0">
              <a:latin typeface="Candara" panose="020E0502030303020204" pitchFamily="34" charset="0"/>
            </a:endParaRP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s-UY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Nuevo</a:t>
            </a:r>
            <a:r>
              <a:rPr kumimoji="0" lang="es-UY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 contexto internacional en materia de negociaciones sobre CC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lang="es-UY" sz="1600" b="1" baseline="0" dirty="0">
              <a:latin typeface="Candara" panose="020E0502030303020204" pitchFamily="34" charset="0"/>
            </a:endParaRP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s-UY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Contribución al desarrollo sostenible del país</a:t>
            </a:r>
            <a:endParaRPr kumimoji="0" lang="es-UY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59792" y="3347789"/>
            <a:ext cx="2061964" cy="2862322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endParaRPr lang="es-UY" b="1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ctr"/>
            <a:endParaRPr lang="es-UY" b="1" dirty="0" smtClean="0">
              <a:latin typeface="Candara" panose="020E0502030303020204" pitchFamily="34" charset="0"/>
            </a:endParaRPr>
          </a:p>
          <a:p>
            <a:pPr algn="ctr"/>
            <a:endParaRPr lang="es-UY" b="1" dirty="0" smtClean="0">
              <a:latin typeface="Candara" panose="020E0502030303020204" pitchFamily="34" charset="0"/>
            </a:endParaRPr>
          </a:p>
          <a:p>
            <a:pPr algn="ctr"/>
            <a:r>
              <a:rPr lang="es-UY" b="1" dirty="0" err="1" smtClean="0">
                <a:latin typeface="Candara" panose="020E0502030303020204" pitchFamily="34" charset="0"/>
              </a:rPr>
              <a:t>NAMAs</a:t>
            </a:r>
            <a:r>
              <a:rPr lang="es-UY" b="1" dirty="0" smtClean="0">
                <a:latin typeface="Candara" panose="020E0502030303020204" pitchFamily="34" charset="0"/>
              </a:rPr>
              <a:t> REMITIDAS AL REGISTRO INTERNACIONAL</a:t>
            </a:r>
          </a:p>
          <a:p>
            <a:pPr algn="ctr"/>
            <a:endParaRPr lang="es-UY" b="1" dirty="0" smtClean="0">
              <a:latin typeface="Candara" panose="020E0502030303020204" pitchFamily="34" charset="0"/>
            </a:endParaRPr>
          </a:p>
          <a:p>
            <a:pPr algn="ctr"/>
            <a:endParaRPr lang="es-UY" b="1" dirty="0" smtClean="0">
              <a:latin typeface="Candara" panose="020E0502030303020204" pitchFamily="34" charset="0"/>
            </a:endParaRPr>
          </a:p>
          <a:p>
            <a:endParaRPr lang="es-UY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7" name="Pentágono 16"/>
          <p:cNvSpPr/>
          <p:nvPr/>
        </p:nvSpPr>
        <p:spPr bwMode="auto">
          <a:xfrm>
            <a:off x="4752280" y="3275781"/>
            <a:ext cx="4901556" cy="936104"/>
          </a:xfrm>
          <a:prstGeom prst="homePlate">
            <a:avLst/>
          </a:prstGeom>
          <a:solidFill>
            <a:srgbClr val="00CC66"/>
          </a:solidFill>
          <a:ln w="9525" cap="flat" cmpd="sng" algn="ctr">
            <a:solidFill>
              <a:srgbClr val="00CC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</a:pPr>
            <a:r>
              <a:rPr lang="es-UY" sz="1600" b="1" dirty="0" smtClean="0">
                <a:latin typeface="Candara" panose="020E0502030303020204" pitchFamily="34" charset="0"/>
              </a:rPr>
              <a:t>1. Terminal </a:t>
            </a:r>
            <a:r>
              <a:rPr lang="es-UY" sz="1600" b="1" dirty="0" err="1" smtClean="0">
                <a:latin typeface="Candara" panose="020E0502030303020204" pitchFamily="34" charset="0"/>
              </a:rPr>
              <a:t>regasificadora</a:t>
            </a:r>
            <a:r>
              <a:rPr lang="es-UY" sz="1600" b="1" dirty="0" smtClean="0">
                <a:latin typeface="Candara" panose="020E0502030303020204" pitchFamily="34" charset="0"/>
              </a:rPr>
              <a:t> de Gas Natural Licuado</a:t>
            </a:r>
            <a:endParaRPr kumimoji="0" lang="es-UY" sz="1600" b="1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andara" panose="020E0502030303020204" pitchFamily="34" charset="0"/>
            </a:endParaRPr>
          </a:p>
          <a:p>
            <a:pPr marR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</a:pPr>
            <a:endParaRPr lang="es-UY" sz="1600" b="1" dirty="0">
              <a:latin typeface="Candara" panose="020E0502030303020204" pitchFamily="34" charset="0"/>
            </a:endParaRPr>
          </a:p>
          <a:p>
            <a:pPr marL="177800" marR="0" indent="-1778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</a:pPr>
            <a:r>
              <a:rPr kumimoji="0" lang="es-UY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2. Promoción de la participación de energías</a:t>
            </a:r>
            <a:r>
              <a:rPr kumimoji="0" lang="es-UY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 renovables en la matriz primaria de energía </a:t>
            </a:r>
            <a:endParaRPr kumimoji="0" lang="es-UY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18" name="Pentágono 17"/>
          <p:cNvSpPr/>
          <p:nvPr/>
        </p:nvSpPr>
        <p:spPr bwMode="auto">
          <a:xfrm>
            <a:off x="2520032" y="4325755"/>
            <a:ext cx="2119512" cy="1182274"/>
          </a:xfrm>
          <a:prstGeom prst="homePlate">
            <a:avLst/>
          </a:prstGeom>
          <a:solidFill>
            <a:srgbClr val="66FFCC"/>
          </a:solidFill>
          <a:ln w="9525" cap="flat" cmpd="sng" algn="ctr">
            <a:solidFill>
              <a:srgbClr val="66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</a:pPr>
            <a:endParaRPr kumimoji="0" lang="es-UY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ndara" panose="020E0502030303020204" pitchFamily="34" charset="0"/>
            </a:endParaRPr>
          </a:p>
          <a:p>
            <a:pPr marR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</a:pPr>
            <a:endParaRPr lang="es-UY" sz="100" b="1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R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</a:pPr>
            <a:endParaRPr lang="es-UY" sz="100" b="1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R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</a:pPr>
            <a:endParaRPr lang="es-UY" sz="100" b="1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R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</a:pPr>
            <a:endParaRPr lang="es-UY" sz="100" b="1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R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</a:pPr>
            <a:endParaRPr lang="es-UY" sz="100" b="1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R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</a:pPr>
            <a:endParaRPr lang="es-UY" sz="100" b="1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R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</a:pPr>
            <a:r>
              <a:rPr lang="es-UY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APOYO PARA PREPARACIÓN</a:t>
            </a:r>
            <a:endParaRPr kumimoji="0" lang="es-UY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19" name="Pentágono 18"/>
          <p:cNvSpPr/>
          <p:nvPr/>
        </p:nvSpPr>
        <p:spPr bwMode="auto">
          <a:xfrm>
            <a:off x="2520032" y="5578513"/>
            <a:ext cx="2119512" cy="662840"/>
          </a:xfrm>
          <a:prstGeom prst="homePlat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</a:pPr>
            <a:r>
              <a:rPr lang="es-UY" sz="1600" b="1" dirty="0" smtClean="0">
                <a:latin typeface="Candara" panose="020E0502030303020204" pitchFamily="34" charset="0"/>
              </a:rPr>
              <a:t>APOYO PARA IMPLEMENTACIÓN</a:t>
            </a:r>
            <a:endParaRPr kumimoji="0" lang="es-UY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20" name="Pentágono 19"/>
          <p:cNvSpPr/>
          <p:nvPr/>
        </p:nvSpPr>
        <p:spPr bwMode="auto">
          <a:xfrm>
            <a:off x="4752280" y="4306329"/>
            <a:ext cx="4901556" cy="1201699"/>
          </a:xfrm>
          <a:prstGeom prst="homePlate">
            <a:avLst/>
          </a:prstGeom>
          <a:solidFill>
            <a:srgbClr val="66FFCC"/>
          </a:solidFill>
          <a:ln w="9525" cap="flat" cmpd="sng" algn="ctr">
            <a:solidFill>
              <a:srgbClr val="66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</a:pPr>
            <a:r>
              <a:rPr lang="es-UY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3</a:t>
            </a:r>
            <a:r>
              <a:rPr lang="es-UY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. Programa de alta integración de energía eólica</a:t>
            </a:r>
            <a:endParaRPr kumimoji="0" lang="es-UY" sz="16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ndara" panose="020E0502030303020204" pitchFamily="34" charset="0"/>
            </a:endParaRPr>
          </a:p>
          <a:p>
            <a:pPr marL="177800" marR="0" indent="-1778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</a:pPr>
            <a:r>
              <a:rPr lang="es-UY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4</a:t>
            </a:r>
            <a:r>
              <a:rPr kumimoji="0" lang="es-UY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. Producción sustentable con tecnologías bajas en emisiones en cadenas de producción agroindustriales</a:t>
            </a:r>
          </a:p>
          <a:p>
            <a:pPr marL="177800" marR="0" indent="-1778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</a:pPr>
            <a:r>
              <a:rPr lang="es-UY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5. Programa de Vivienda Sustentable</a:t>
            </a:r>
            <a:endParaRPr kumimoji="0" lang="es-UY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21" name="Pentágono 20"/>
          <p:cNvSpPr/>
          <p:nvPr/>
        </p:nvSpPr>
        <p:spPr bwMode="auto">
          <a:xfrm>
            <a:off x="4752280" y="5578513"/>
            <a:ext cx="4896545" cy="662841"/>
          </a:xfrm>
          <a:prstGeom prst="homePlat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7800" marR="0" indent="-1778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</a:pPr>
            <a:r>
              <a:rPr lang="es-UY" sz="1600" b="1" dirty="0">
                <a:latin typeface="Candara" panose="020E0502030303020204" pitchFamily="34" charset="0"/>
              </a:rPr>
              <a:t>6</a:t>
            </a:r>
            <a:r>
              <a:rPr lang="es-UY" sz="1600" b="1" dirty="0" smtClean="0">
                <a:latin typeface="Candara" panose="020E0502030303020204" pitchFamily="34" charset="0"/>
              </a:rPr>
              <a:t>. Primera introducción de energía solar fotovoltaica a la red eléctrica nacional</a:t>
            </a:r>
            <a:endParaRPr kumimoji="0" lang="es-UY" sz="1600" b="1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22" name="Pentágono 21"/>
          <p:cNvSpPr/>
          <p:nvPr/>
        </p:nvSpPr>
        <p:spPr bwMode="auto">
          <a:xfrm>
            <a:off x="2520032" y="3346260"/>
            <a:ext cx="2119512" cy="936104"/>
          </a:xfrm>
          <a:prstGeom prst="homePlate">
            <a:avLst/>
          </a:prstGeom>
          <a:solidFill>
            <a:srgbClr val="00CC66"/>
          </a:solidFill>
          <a:ln w="9525" cap="flat" cmpd="sng" algn="ctr">
            <a:solidFill>
              <a:srgbClr val="00CC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</a:pPr>
            <a:endParaRPr kumimoji="0" lang="es-UY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ndara" panose="020E0502030303020204" pitchFamily="34" charset="0"/>
            </a:endParaRPr>
          </a:p>
          <a:p>
            <a:pPr marR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</a:pPr>
            <a:r>
              <a:rPr lang="es-UY" sz="1600" b="1" dirty="0" smtClean="0">
                <a:latin typeface="Candara" panose="020E0502030303020204" pitchFamily="34" charset="0"/>
              </a:rPr>
              <a:t>PARA RECONOCIMIENTO</a:t>
            </a:r>
            <a:endParaRPr kumimoji="0" lang="es-UY" sz="1600" b="1" i="0" u="none" strike="noStrike" cap="none" normalizeH="0" baseline="0" dirty="0" smtClean="0">
              <a:ln>
                <a:noFill/>
              </a:ln>
              <a:effectLst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49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Rectángulo"/>
          <p:cNvSpPr>
            <a:spLocks noChangeArrowheads="1"/>
          </p:cNvSpPr>
          <p:nvPr/>
        </p:nvSpPr>
        <p:spPr bwMode="auto">
          <a:xfrm>
            <a:off x="431800" y="471488"/>
            <a:ext cx="85693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>
              <a:lnSpc>
                <a:spcPct val="80000"/>
              </a:lnSpc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es-ES" sz="2500" b="1" dirty="0" err="1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NAMAs</a:t>
            </a:r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 en Uruguay – Lecciones y desafíos </a:t>
            </a:r>
            <a:endParaRPr lang="es-ES" sz="2500" b="1" dirty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672160" y="2692747"/>
            <a:ext cx="2304256" cy="1323439"/>
          </a:xfrm>
          <a:prstGeom prst="rect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UY" sz="2000" b="1" dirty="0" smtClean="0">
                <a:latin typeface="Candara" panose="020E0502030303020204" pitchFamily="34" charset="0"/>
              </a:rPr>
              <a:t>LECCIONES APRENDIDAS EN LA ELABORACIÓN DE </a:t>
            </a:r>
            <a:r>
              <a:rPr lang="es-UY" sz="2000" b="1" dirty="0" err="1" smtClean="0">
                <a:latin typeface="Candara" panose="020E0502030303020204" pitchFamily="34" charset="0"/>
              </a:rPr>
              <a:t>NAMAs</a:t>
            </a:r>
            <a:endParaRPr lang="es-UY" sz="2000" b="1" dirty="0">
              <a:latin typeface="Candara" panose="020E0502030303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82594" y="1279507"/>
            <a:ext cx="2448272" cy="1231106"/>
          </a:xfrm>
          <a:prstGeom prst="rect">
            <a:avLst/>
          </a:prstGeom>
          <a:solidFill>
            <a:srgbClr val="CC3399"/>
          </a:solidFill>
          <a:ln>
            <a:solidFill>
              <a:srgbClr val="CC3399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UY" b="1" dirty="0" smtClean="0">
                <a:latin typeface="Candara" panose="020E0502030303020204" pitchFamily="34" charset="0"/>
              </a:rPr>
              <a:t>Importancia de la difusión en ámbitos de gobierno, al menos en la s primeras etapas</a:t>
            </a:r>
            <a:endParaRPr lang="es-UY" sz="2000" b="1" dirty="0">
              <a:latin typeface="Candara" panose="020E0502030303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39718" y="4494217"/>
            <a:ext cx="2448272" cy="1231106"/>
          </a:xfrm>
          <a:prstGeom prst="rect">
            <a:avLst/>
          </a:prstGeom>
          <a:solidFill>
            <a:srgbClr val="CC00FF"/>
          </a:solidFill>
          <a:ln>
            <a:solidFill>
              <a:srgbClr val="CC00FF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UY" b="1" dirty="0" smtClean="0">
                <a:latin typeface="Candara" panose="020E0502030303020204" pitchFamily="34" charset="0"/>
              </a:rPr>
              <a:t>Necesidad de información y capacitación (</a:t>
            </a:r>
            <a:r>
              <a:rPr lang="es-UY" b="1" dirty="0" err="1" smtClean="0">
                <a:latin typeface="Candara" panose="020E0502030303020204" pitchFamily="34" charset="0"/>
              </a:rPr>
              <a:t>p.ej</a:t>
            </a:r>
            <a:r>
              <a:rPr lang="es-UY" b="1" dirty="0" smtClean="0">
                <a:latin typeface="Candara" panose="020E0502030303020204" pitchFamily="34" charset="0"/>
              </a:rPr>
              <a:t>: para cálculo de FE)</a:t>
            </a:r>
            <a:endParaRPr lang="es-UY" sz="2000" b="1" dirty="0">
              <a:latin typeface="Candara" panose="020E0502030303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968874" y="1136631"/>
            <a:ext cx="3141562" cy="1231106"/>
          </a:xfrm>
          <a:prstGeom prst="rect">
            <a:avLst/>
          </a:prstGeom>
          <a:solidFill>
            <a:srgbClr val="9900CC"/>
          </a:solidFill>
          <a:ln>
            <a:solidFill>
              <a:srgbClr val="9900CC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UY" b="1" dirty="0" smtClean="0">
                <a:latin typeface="Candara" panose="020E0502030303020204" pitchFamily="34" charset="0"/>
              </a:rPr>
              <a:t>Articulación interinstitucional ya existente fortalecida. </a:t>
            </a:r>
            <a:r>
              <a:rPr lang="es-UY" dirty="0" smtClean="0">
                <a:latin typeface="Candara" panose="020E0502030303020204" pitchFamily="34" charset="0"/>
              </a:rPr>
              <a:t>(DCC y otras instituciones relevantes)</a:t>
            </a:r>
            <a:endParaRPr lang="es-UY" sz="2000" b="1" dirty="0">
              <a:latin typeface="Candara" panose="020E0502030303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326196" y="4565655"/>
            <a:ext cx="2989835" cy="954107"/>
          </a:xfrm>
          <a:prstGeom prst="rect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UY" b="1" dirty="0" smtClean="0">
                <a:latin typeface="Candara" panose="020E0502030303020204" pitchFamily="34" charset="0"/>
              </a:rPr>
              <a:t>Necesidad de apoyo técnico y financiero para el desarrollo de nuevas </a:t>
            </a:r>
            <a:r>
              <a:rPr lang="es-UY" b="1" dirty="0" err="1" smtClean="0">
                <a:latin typeface="Candara" panose="020E0502030303020204" pitchFamily="34" charset="0"/>
              </a:rPr>
              <a:t>NAMAs</a:t>
            </a:r>
            <a:endParaRPr lang="es-UY" sz="2000" b="1" dirty="0">
              <a:latin typeface="Candara" panose="020E0502030303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754824" y="2779705"/>
            <a:ext cx="2448272" cy="954107"/>
          </a:xfrm>
          <a:prstGeom prst="rect">
            <a:avLst/>
          </a:prstGeom>
          <a:solidFill>
            <a:srgbClr val="993366"/>
          </a:solidFill>
          <a:ln>
            <a:solidFill>
              <a:srgbClr val="993366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UY" b="1" dirty="0" smtClean="0">
                <a:latin typeface="Candara" panose="020E0502030303020204" pitchFamily="34" charset="0"/>
              </a:rPr>
              <a:t>Importante la experiencia previa con el MDL</a:t>
            </a:r>
            <a:endParaRPr lang="es-UY" sz="2000" b="1" dirty="0">
              <a:latin typeface="Candara" panose="020E0502030303020204" pitchFamily="34" charset="0"/>
            </a:endParaRPr>
          </a:p>
        </p:txBody>
      </p:sp>
      <p:sp>
        <p:nvSpPr>
          <p:cNvPr id="3" name="Cheurón 2"/>
          <p:cNvSpPr/>
          <p:nvPr/>
        </p:nvSpPr>
        <p:spPr bwMode="auto">
          <a:xfrm rot="19745780">
            <a:off x="4294939" y="2228055"/>
            <a:ext cx="432048" cy="276926"/>
          </a:xfrm>
          <a:prstGeom prst="chevron">
            <a:avLst/>
          </a:prstGeom>
          <a:solidFill>
            <a:srgbClr val="CC99FF"/>
          </a:solidFill>
          <a:ln w="9525" cap="flat" cmpd="sng" algn="ctr">
            <a:solidFill>
              <a:srgbClr val="CC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s-UY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Cheurón 14"/>
          <p:cNvSpPr/>
          <p:nvPr/>
        </p:nvSpPr>
        <p:spPr bwMode="auto">
          <a:xfrm rot="1579397">
            <a:off x="5293625" y="4289900"/>
            <a:ext cx="432048" cy="276926"/>
          </a:xfrm>
          <a:prstGeom prst="chevron">
            <a:avLst/>
          </a:prstGeom>
          <a:solidFill>
            <a:srgbClr val="CC99FF"/>
          </a:solidFill>
          <a:ln w="9525" cap="flat" cmpd="sng" algn="ctr">
            <a:solidFill>
              <a:srgbClr val="CC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s-UY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Cheurón 15"/>
          <p:cNvSpPr/>
          <p:nvPr/>
        </p:nvSpPr>
        <p:spPr bwMode="auto">
          <a:xfrm rot="13281769">
            <a:off x="2967424" y="2752163"/>
            <a:ext cx="432048" cy="276926"/>
          </a:xfrm>
          <a:prstGeom prst="chevron">
            <a:avLst/>
          </a:prstGeom>
          <a:solidFill>
            <a:srgbClr val="CC99FF"/>
          </a:solidFill>
          <a:ln w="9525" cap="flat" cmpd="sng" algn="ctr">
            <a:solidFill>
              <a:srgbClr val="CC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s-UY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Cheurón 17"/>
          <p:cNvSpPr/>
          <p:nvPr/>
        </p:nvSpPr>
        <p:spPr bwMode="auto">
          <a:xfrm rot="8566140">
            <a:off x="2960051" y="3795258"/>
            <a:ext cx="432048" cy="322116"/>
          </a:xfrm>
          <a:prstGeom prst="chevron">
            <a:avLst/>
          </a:prstGeom>
          <a:solidFill>
            <a:srgbClr val="CC99FF"/>
          </a:solidFill>
          <a:ln w="9525" cap="flat" cmpd="sng" algn="ctr">
            <a:solidFill>
              <a:srgbClr val="CC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s-UY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Cheurón 14"/>
          <p:cNvSpPr/>
          <p:nvPr/>
        </p:nvSpPr>
        <p:spPr bwMode="auto">
          <a:xfrm rot="21206820">
            <a:off x="6150608" y="3242716"/>
            <a:ext cx="432048" cy="276926"/>
          </a:xfrm>
          <a:prstGeom prst="chevron">
            <a:avLst/>
          </a:prstGeom>
          <a:solidFill>
            <a:srgbClr val="CC99FF"/>
          </a:solidFill>
          <a:ln w="9525" cap="flat" cmpd="sng" algn="ctr">
            <a:solidFill>
              <a:srgbClr val="CC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s-UY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3325800" y="5065721"/>
            <a:ext cx="2928958" cy="1200329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AR" b="1" dirty="0" smtClean="0">
                <a:latin typeface="Candara" panose="020E0502030303020204" pitchFamily="34" charset="0"/>
              </a:rPr>
              <a:t>Necesidad de desarrollar guías  de MRV que faciliten la aplicación de sistemas específicos de MRV</a:t>
            </a:r>
          </a:p>
        </p:txBody>
      </p:sp>
      <p:sp>
        <p:nvSpPr>
          <p:cNvPr id="23" name="Cheurón 14"/>
          <p:cNvSpPr/>
          <p:nvPr/>
        </p:nvSpPr>
        <p:spPr bwMode="auto">
          <a:xfrm rot="5900834">
            <a:off x="4150617" y="4289900"/>
            <a:ext cx="432048" cy="276926"/>
          </a:xfrm>
          <a:prstGeom prst="chevron">
            <a:avLst/>
          </a:prstGeom>
          <a:solidFill>
            <a:srgbClr val="CC99FF"/>
          </a:solidFill>
          <a:ln w="9525" cap="flat" cmpd="sng" algn="ctr">
            <a:solidFill>
              <a:srgbClr val="CC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s-UY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87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Rectángulo"/>
          <p:cNvSpPr>
            <a:spLocks noChangeArrowheads="1"/>
          </p:cNvSpPr>
          <p:nvPr/>
        </p:nvSpPr>
        <p:spPr bwMode="auto">
          <a:xfrm>
            <a:off x="431800" y="471488"/>
            <a:ext cx="85693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>
              <a:lnSpc>
                <a:spcPct val="80000"/>
              </a:lnSpc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es-ES" sz="2500" b="1" dirty="0" err="1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NAMAs</a:t>
            </a:r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 en Uruguay</a:t>
            </a:r>
            <a:endParaRPr lang="es-ES" sz="2500" b="1" dirty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31800" y="1115541"/>
            <a:ext cx="92890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UY" sz="2400" b="1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NAMA solar térmica</a:t>
            </a:r>
            <a:endParaRPr lang="es-UY" b="1" dirty="0">
              <a:solidFill>
                <a:schemeClr val="bg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>
              <a:defRPr/>
            </a:pPr>
            <a:endParaRPr lang="es-UY" sz="1600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>
              <a:defRPr/>
            </a:pPr>
            <a:r>
              <a:rPr lang="es-UY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Presentada ante el NAMA </a:t>
            </a:r>
            <a:r>
              <a:rPr lang="es-UY" sz="1600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Facility</a:t>
            </a:r>
            <a:r>
              <a:rPr lang="es-UY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. Sustitución de electricidad a través del uso de colectores solares para calentar agua en viviendas sociales.</a:t>
            </a:r>
          </a:p>
          <a:p>
            <a:pPr>
              <a:defRPr/>
            </a:pPr>
            <a:endParaRPr lang="es-UY" sz="16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>
              <a:defRPr/>
            </a:pPr>
            <a:r>
              <a:rPr lang="es-UY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Similar al Programa de Vivienda Sustentable suscripta en el Registro de la CMNUCC, pero con una evolución mayor sobre todo en relación al mecanismo financiero previsto.</a:t>
            </a:r>
            <a:endParaRPr lang="es-UY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31800" y="3203773"/>
            <a:ext cx="943304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UY" sz="2400" b="1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Otras </a:t>
            </a:r>
            <a:r>
              <a:rPr lang="es-UY" sz="2400" b="1" dirty="0" err="1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NAMAs</a:t>
            </a:r>
            <a:endParaRPr lang="es-UY" b="1" dirty="0">
              <a:solidFill>
                <a:schemeClr val="bg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>
              <a:defRPr/>
            </a:pPr>
            <a:endParaRPr lang="es-UY" sz="1600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>
              <a:defRPr/>
            </a:pPr>
            <a:r>
              <a:rPr lang="es-UY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Se continúa trabajando en coordinación con otros Ministerios en el desarrollo de nuevas </a:t>
            </a:r>
            <a:r>
              <a:rPr lang="es-UY" sz="1600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NAMAs</a:t>
            </a:r>
            <a:r>
              <a:rPr lang="es-UY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para presentar al Registro de la CMNUCC como a ventanas de financiación que se abran u otros fondos.</a:t>
            </a:r>
          </a:p>
          <a:p>
            <a:pPr>
              <a:defRPr/>
            </a:pPr>
            <a:endParaRPr lang="es-UY" sz="16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>
              <a:defRPr/>
            </a:pPr>
            <a:r>
              <a:rPr lang="es-UY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Posibles </a:t>
            </a:r>
            <a:r>
              <a:rPr lang="es-UY" sz="1600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NAMAs</a:t>
            </a:r>
            <a:r>
              <a:rPr lang="es-UY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con la Intendencia de Montevideo (cambio de luminarias de semáforos en la ciudad a LED).</a:t>
            </a:r>
          </a:p>
          <a:p>
            <a:pPr>
              <a:defRPr/>
            </a:pPr>
            <a:endParaRPr lang="es-UY" sz="16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>
              <a:defRPr/>
            </a:pPr>
            <a:r>
              <a:rPr lang="es-UY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NAMA en el sector agropecuario (desarrollo, transferencia e implementación de paquetes de gestión técnica que permitan mejorar la sostenibilidad, </a:t>
            </a:r>
            <a:r>
              <a:rPr lang="es-UY" sz="1600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resiliencia</a:t>
            </a:r>
            <a:r>
              <a:rPr lang="es-UY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y productividad de las pasturas).</a:t>
            </a:r>
          </a:p>
          <a:p>
            <a:pPr>
              <a:defRPr/>
            </a:pPr>
            <a:endParaRPr lang="es-UY" sz="16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>
              <a:defRPr/>
            </a:pPr>
            <a:r>
              <a:rPr lang="es-UY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NAMA en el sector transporte (mejora del Sistema Metropolitano de Transporte; evaluación de la introducción de transporte eléctrico).</a:t>
            </a:r>
            <a:endParaRPr lang="es-UY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96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663" y="755650"/>
            <a:ext cx="9353550" cy="669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9939" name="Imagen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3189" y="-232956"/>
            <a:ext cx="4465636" cy="485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8"/>
          <p:cNvSpPr txBox="1">
            <a:spLocks noChangeArrowheads="1"/>
          </p:cNvSpPr>
          <p:nvPr/>
        </p:nvSpPr>
        <p:spPr bwMode="auto">
          <a:xfrm>
            <a:off x="2736056" y="4211885"/>
            <a:ext cx="3816350" cy="160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sz="3500" b="1" dirty="0" smtClean="0">
              <a:latin typeface="Candara" pitchFamily="34" charset="0"/>
              <a:ea typeface="ヒラギノ角ゴ Pro W3" charset="-128"/>
              <a:cs typeface="Times New Roman" pitchFamily="18" charset="0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3500" b="1" dirty="0" smtClean="0">
                <a:latin typeface="Candara" pitchFamily="34" charset="0"/>
                <a:ea typeface="ヒラギノ角ゴ Pro W3" charset="-128"/>
                <a:cs typeface="Times New Roman" pitchFamily="18" charset="0"/>
              </a:rPr>
              <a:t>THANK YOU!</a:t>
            </a:r>
            <a:endParaRPr lang="es-ES" sz="3500" b="1" dirty="0">
              <a:latin typeface="Candara" pitchFamily="34" charset="0"/>
              <a:ea typeface="ヒラギノ角ゴ Pro W3" charset="-128"/>
              <a:cs typeface="Times New Roman" pitchFamily="18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sz="3500" b="1" dirty="0">
              <a:ea typeface="ヒラギノ角ゴ Pro W3" charset="-128"/>
              <a:cs typeface="Times New Roman" pitchFamily="18" charset="0"/>
            </a:endParaRPr>
          </a:p>
        </p:txBody>
      </p:sp>
      <p:sp>
        <p:nvSpPr>
          <p:cNvPr id="39941" name="1 Rectángulo"/>
          <p:cNvSpPr>
            <a:spLocks noChangeArrowheads="1"/>
          </p:cNvSpPr>
          <p:nvPr/>
        </p:nvSpPr>
        <p:spPr bwMode="auto">
          <a:xfrm>
            <a:off x="503808" y="6156101"/>
            <a:ext cx="9073008" cy="146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b="1" dirty="0" smtClean="0">
                <a:latin typeface="Candara" pitchFamily="34" charset="0"/>
                <a:cs typeface="Times New Roman" pitchFamily="18" charset="0"/>
              </a:rPr>
              <a:t>Paola Visca - División de Cambio Climático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b="1" dirty="0" smtClean="0">
                <a:latin typeface="Candara" pitchFamily="34" charset="0"/>
                <a:cs typeface="Times New Roman" pitchFamily="18" charset="0"/>
              </a:rPr>
              <a:t>Dirección Nacional de Medio Ambiente – Ministerio de Vivienda, Ordenamiento Territorial y Medio Ambiente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2400" b="1" dirty="0" smtClean="0">
                <a:latin typeface="Candara" pitchFamily="34" charset="0"/>
                <a:cs typeface="Times New Roman" pitchFamily="18" charset="0"/>
              </a:rPr>
              <a:t>URUGUAY</a:t>
            </a:r>
            <a:endParaRPr lang="es-ES" sz="2400" b="1" dirty="0">
              <a:latin typeface="Candara" pitchFamily="34" charset="0"/>
              <a:cs typeface="Times New Roman" pitchFamily="18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b="1" dirty="0">
              <a:latin typeface="Candar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ELOMVOTMA">
  <a:themeElements>
    <a:clrScheme name="MODELOMVOT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ELOMVOT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MVOT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MVOT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MVOT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MVOT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MVOT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MVOT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MVOT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DIN Next LT Pro Bold"/>
        <a:ea typeface=""/>
        <a:cs typeface=""/>
      </a:majorFont>
      <a:minorFont>
        <a:latin typeface="DIN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iseño predeterminado">
  <a:themeElements>
    <a:clrScheme name="2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iseño predeterminado">
  <a:themeElements>
    <a:clrScheme name="3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iseño predeterminado">
  <a:themeElements>
    <a:clrScheme name="4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iseño predeterminado">
  <a:themeElements>
    <a:clrScheme name="5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MODELOMVOTMA</Template>
  <TotalTime>5922</TotalTime>
  <Words>636</Words>
  <Application>Microsoft Office PowerPoint</Application>
  <PresentationFormat>Personalizado</PresentationFormat>
  <Paragraphs>93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MODELOMVOTMA</vt:lpstr>
      <vt:lpstr>Diseño predeterminado</vt:lpstr>
      <vt:lpstr>2_Diseño predeterminado</vt:lpstr>
      <vt:lpstr>3_Diseño predeterminado</vt:lpstr>
      <vt:lpstr>4_Diseño predeterminado</vt:lpstr>
      <vt:lpstr>5_Diseño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Ceci</dc:creator>
  <cp:lastModifiedBy>Mi PC</cp:lastModifiedBy>
  <cp:revision>494</cp:revision>
  <cp:lastPrinted>2013-10-04T15:55:06Z</cp:lastPrinted>
  <dcterms:created xsi:type="dcterms:W3CDTF">2013-01-30T13:45:56Z</dcterms:created>
  <dcterms:modified xsi:type="dcterms:W3CDTF">2014-09-04T17:26:20Z</dcterms:modified>
</cp:coreProperties>
</file>