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2" r:id="rId4"/>
    <p:sldId id="283" r:id="rId5"/>
    <p:sldId id="284" r:id="rId6"/>
    <p:sldId id="277" r:id="rId7"/>
    <p:sldId id="279" r:id="rId8"/>
    <p:sldId id="274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58173-C45D-5C4B-8C1F-16ECC7835D4C}" type="datetimeFigureOut">
              <a:rPr lang="de-DE" smtClean="0"/>
              <a:t>01.09.2014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0714-0D41-9E42-9E26-A1312D4FB9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20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6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17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88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49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56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1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49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9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8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2227-EFA5-4C44-80A8-DDC3422F9D47}" type="datetimeFigureOut">
              <a:rPr lang="de-DE" smtClean="0"/>
              <a:pPr/>
              <a:t>01.09.2014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33C1-4A0A-B74C-82F2-D528E18017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4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862" y="1748341"/>
            <a:ext cx="8353859" cy="3454363"/>
          </a:xfrm>
        </p:spPr>
        <p:txBody>
          <a:bodyPr>
            <a:normAutofit fontScale="90000"/>
          </a:bodyPr>
          <a:lstStyle/>
          <a:p>
            <a:pPr algn="r"/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DO" sz="25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DO" sz="25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DO" sz="3100" b="1" dirty="0" smtClean="0"/>
              <a:t>Apoyo para la Implementación del Plan de Desarrollo Económico Compatible con el Cambio Climático de la República Dominicana:</a:t>
            </a:r>
            <a:r>
              <a:rPr lang="es-DO" sz="3100" b="1" dirty="0" smtClean="0">
                <a:solidFill>
                  <a:srgbClr val="800000"/>
                </a:solidFill>
              </a:rPr>
              <a:t> </a:t>
            </a:r>
            <a:r>
              <a:rPr lang="es-DO" sz="3100" b="1" dirty="0" smtClean="0">
                <a:solidFill>
                  <a:srgbClr val="002060"/>
                </a:solidFill>
              </a:rPr>
              <a:t>Sectores Cemento y Residuos</a:t>
            </a:r>
            <a:br>
              <a:rPr lang="es-DO" sz="3100" b="1" dirty="0" smtClean="0">
                <a:solidFill>
                  <a:srgbClr val="002060"/>
                </a:solidFill>
              </a:rPr>
            </a:br>
            <a:r>
              <a:rPr lang="es-DO" sz="2500" b="1" dirty="0" smtClean="0">
                <a:solidFill>
                  <a:srgbClr val="002060"/>
                </a:solidFill>
              </a:rPr>
              <a:t/>
            </a:r>
            <a:br>
              <a:rPr lang="es-DO" sz="2500" b="1" dirty="0" smtClean="0">
                <a:solidFill>
                  <a:srgbClr val="002060"/>
                </a:solidFill>
              </a:rPr>
            </a:br>
            <a:r>
              <a:rPr lang="es-DO" sz="2700" b="1" dirty="0" smtClean="0">
                <a:solidFill>
                  <a:srgbClr val="800000"/>
                </a:solidFill>
              </a:rPr>
              <a:t>Lecciones Aprendidas en la Implementación de la </a:t>
            </a:r>
            <a:r>
              <a:rPr lang="es-DO" sz="2700" b="1" dirty="0" smtClean="0">
                <a:solidFill>
                  <a:srgbClr val="800000"/>
                </a:solidFill>
              </a:rPr>
              <a:t>NAMA</a:t>
            </a:r>
            <a:br>
              <a:rPr lang="es-DO" sz="2700" b="1" dirty="0" smtClean="0">
                <a:solidFill>
                  <a:srgbClr val="800000"/>
                </a:solidFill>
              </a:rPr>
            </a:br>
            <a:r>
              <a:rPr lang="es-DO" sz="2700" b="1" dirty="0" smtClean="0">
                <a:solidFill>
                  <a:srgbClr val="800000"/>
                </a:solidFill>
              </a:rPr>
              <a:t/>
            </a:r>
            <a:br>
              <a:rPr lang="es-DO" sz="2700" b="1" dirty="0" smtClean="0">
                <a:solidFill>
                  <a:srgbClr val="800000"/>
                </a:solidFill>
              </a:rPr>
            </a:br>
            <a:r>
              <a:rPr lang="es-DO" sz="2200" b="1" dirty="0" smtClean="0"/>
              <a:t>Por Omar Ramírez Tejada- </a:t>
            </a:r>
            <a:r>
              <a:rPr lang="es-DO" sz="2200" b="1" dirty="0" err="1" smtClean="0">
                <a:solidFill>
                  <a:srgbClr val="C00000"/>
                </a:solidFill>
              </a:rPr>
              <a:t>CNCCyMDL</a:t>
            </a:r>
            <a:r>
              <a:rPr lang="es-DO" sz="2200" b="1" dirty="0" smtClean="0">
                <a:solidFill>
                  <a:srgbClr val="C00000"/>
                </a:solidFill>
              </a:rPr>
              <a:t/>
            </a:r>
            <a:br>
              <a:rPr lang="es-DO" sz="2200" b="1" dirty="0" smtClean="0">
                <a:solidFill>
                  <a:srgbClr val="C00000"/>
                </a:solidFill>
              </a:rPr>
            </a:br>
            <a:r>
              <a:rPr lang="es-DO" sz="2200" b="1" dirty="0" smtClean="0"/>
              <a:t>Rafael </a:t>
            </a:r>
            <a:r>
              <a:rPr lang="es-DO" sz="2200" b="1" dirty="0" err="1" smtClean="0"/>
              <a:t>Beriguete</a:t>
            </a:r>
            <a:r>
              <a:rPr lang="es-DO" sz="2200" b="1" dirty="0" smtClean="0"/>
              <a:t>- </a:t>
            </a:r>
            <a:r>
              <a:rPr lang="es-DO" sz="2200" b="1" dirty="0" smtClean="0">
                <a:solidFill>
                  <a:srgbClr val="C00000"/>
                </a:solidFill>
              </a:rPr>
              <a:t>GIZ</a:t>
            </a:r>
            <a:r>
              <a:rPr lang="es-DO" sz="2200" b="1" dirty="0" smtClean="0">
                <a:solidFill>
                  <a:srgbClr val="C00000"/>
                </a:solidFill>
              </a:rPr>
              <a:t/>
            </a:r>
            <a:br>
              <a:rPr lang="es-DO" sz="2200" b="1" dirty="0" smtClean="0">
                <a:solidFill>
                  <a:srgbClr val="C00000"/>
                </a:solidFill>
              </a:rPr>
            </a:br>
            <a:endParaRPr lang="es-DO" sz="27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417" y="5202704"/>
            <a:ext cx="9144000" cy="169276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Foro Latinoamericano y Caribeño de Carbono</a:t>
            </a:r>
          </a:p>
          <a:p>
            <a:pPr algn="ctr"/>
            <a:r>
              <a:rPr lang="es-ES" sz="2000" b="1" dirty="0" smtClean="0">
                <a:solidFill>
                  <a:srgbClr val="800000"/>
                </a:solidFill>
              </a:rPr>
              <a:t>Energía Renovable y Eficiencia Energética: Experiencias en Latinoamérica y El Caribe</a:t>
            </a:r>
          </a:p>
          <a:p>
            <a:pPr algn="ctr"/>
            <a:endParaRPr lang="es-ES" sz="2000" dirty="0" smtClean="0">
              <a:solidFill>
                <a:srgbClr val="800000"/>
              </a:solidFill>
            </a:endParaRPr>
          </a:p>
          <a:p>
            <a:pPr algn="ctr"/>
            <a:endParaRPr lang="es-ES" sz="2000" dirty="0" smtClean="0">
              <a:solidFill>
                <a:srgbClr val="800000"/>
              </a:solidFill>
            </a:endParaRPr>
          </a:p>
          <a:p>
            <a:pPr algn="ctr"/>
            <a:r>
              <a:rPr lang="es-ES" sz="2000" dirty="0" smtClean="0"/>
              <a:t>Bogotá, Colombia </a:t>
            </a:r>
            <a:r>
              <a:rPr lang="es-ES" sz="2000" dirty="0"/>
              <a:t>| </a:t>
            </a:r>
            <a:r>
              <a:rPr lang="es-ES" sz="2000" dirty="0" smtClean="0"/>
              <a:t>4 de Septiembre, 2104</a:t>
            </a:r>
          </a:p>
        </p:txBody>
      </p:sp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019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37485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9903" y="2115641"/>
            <a:ext cx="8592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Descripción del Proyecto</a:t>
            </a:r>
            <a:endParaRPr lang="de-DE" sz="2000" b="1" i="1" dirty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El proyecto es </a:t>
            </a:r>
            <a:r>
              <a:rPr lang="es-ES" sz="2000" dirty="0"/>
              <a:t>una </a:t>
            </a:r>
            <a:r>
              <a:rPr lang="es-ES" sz="2000" dirty="0" smtClean="0"/>
              <a:t>Acción </a:t>
            </a:r>
            <a:r>
              <a:rPr lang="es-ES" sz="2000" dirty="0"/>
              <a:t>de </a:t>
            </a:r>
            <a:r>
              <a:rPr lang="es-ES" sz="2000" dirty="0" smtClean="0"/>
              <a:t>Mitigación </a:t>
            </a:r>
            <a:r>
              <a:rPr lang="es-ES" sz="2000" smtClean="0"/>
              <a:t>Nacionalmente Apropiada </a:t>
            </a:r>
            <a:r>
              <a:rPr lang="es-ES" sz="2000" dirty="0" smtClean="0"/>
              <a:t>del </a:t>
            </a:r>
            <a:r>
              <a:rPr lang="es-ES" sz="2000" dirty="0"/>
              <a:t>País (NAMA) que busca reducir significativamente las emisiones de GEI en los sectores de cemento y residuos, el logro de otros </a:t>
            </a:r>
            <a:r>
              <a:rPr lang="es-ES" sz="2000" dirty="0" smtClean="0"/>
              <a:t>potenciales co-beneficios</a:t>
            </a:r>
            <a:r>
              <a:rPr lang="es-ES" sz="2000" dirty="0"/>
              <a:t>, y </a:t>
            </a:r>
            <a:r>
              <a:rPr lang="es-ES" sz="2000" dirty="0" smtClean="0"/>
              <a:t>alcanzar suficiente </a:t>
            </a:r>
            <a:r>
              <a:rPr lang="es-ES" sz="2000" dirty="0"/>
              <a:t>visibilidad para ser replicado en otros </a:t>
            </a:r>
            <a:r>
              <a:rPr lang="es-ES" sz="2000" dirty="0" smtClean="0"/>
              <a:t>sectores </a:t>
            </a:r>
            <a:r>
              <a:rPr lang="es-ES" sz="2000" dirty="0"/>
              <a:t>y/o en otros </a:t>
            </a:r>
            <a:r>
              <a:rPr lang="es-ES" sz="2000" dirty="0" smtClean="0"/>
              <a:t>países.</a:t>
            </a:r>
          </a:p>
          <a:p>
            <a:pPr algn="just"/>
            <a:endParaRPr lang="es-ES" sz="2000" dirty="0"/>
          </a:p>
          <a:p>
            <a:pPr algn="ctr"/>
            <a:r>
              <a:rPr lang="es-DO" sz="2000" b="1" i="1" dirty="0" smtClean="0"/>
              <a:t>Financiado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por</a:t>
            </a:r>
            <a:r>
              <a:rPr lang="en-US" sz="2000" b="1" i="1" dirty="0" smtClean="0"/>
              <a:t> los </a:t>
            </a:r>
            <a:r>
              <a:rPr lang="en-US" sz="2000" b="1" i="1" dirty="0" err="1" smtClean="0"/>
              <a:t>Gobiernos</a:t>
            </a:r>
            <a:r>
              <a:rPr lang="en-US" sz="2000" b="1" i="1" dirty="0" smtClean="0"/>
              <a:t> de </a:t>
            </a:r>
            <a:r>
              <a:rPr lang="en-US" sz="2000" b="1" i="1" dirty="0" err="1" smtClean="0"/>
              <a:t>Alemania</a:t>
            </a:r>
            <a:r>
              <a:rPr lang="en-US" sz="2000" b="1" i="1" dirty="0" smtClean="0"/>
              <a:t> y la </a:t>
            </a:r>
            <a:r>
              <a:rPr lang="en-US" sz="2000" b="1" i="1" dirty="0" err="1" smtClean="0"/>
              <a:t>República</a:t>
            </a:r>
            <a:r>
              <a:rPr lang="en-US" sz="2000" b="1" i="1" dirty="0" smtClean="0"/>
              <a:t> Dominicana</a:t>
            </a:r>
            <a:endParaRPr lang="es-ES" sz="2000" b="1" i="1" dirty="0" smtClean="0"/>
          </a:p>
        </p:txBody>
      </p:sp>
      <p:pic>
        <p:nvPicPr>
          <p:cNvPr id="6" name="Bild 2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9491" y="4823654"/>
            <a:ext cx="2057400" cy="1645920"/>
          </a:xfrm>
          <a:prstGeom prst="rect">
            <a:avLst/>
          </a:prstGeom>
        </p:spPr>
      </p:pic>
      <p:pic>
        <p:nvPicPr>
          <p:cNvPr id="7" name="Bild 17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84821" y="4846267"/>
            <a:ext cx="2057400" cy="1645920"/>
          </a:xfrm>
          <a:prstGeom prst="rect">
            <a:avLst/>
          </a:prstGeom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846267"/>
            <a:ext cx="20574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1" y="4846267"/>
            <a:ext cx="20574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1"/>
          <p:cNvSpPr txBox="1"/>
          <p:nvPr/>
        </p:nvSpPr>
        <p:spPr>
          <a:xfrm>
            <a:off x="429492" y="2052740"/>
            <a:ext cx="8042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Objetivo Principal</a:t>
            </a:r>
            <a:endParaRPr lang="es-ES" sz="2000" i="1" dirty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Diseñar </a:t>
            </a:r>
            <a:r>
              <a:rPr lang="es-ES" sz="2000" dirty="0"/>
              <a:t>la NAMA y un sistema de Medición, Reporte y Verificación (MRV) para el registro de las emisiones de gases de efecto invernadero en los sectores de cemento y residuos, e iniciar su </a:t>
            </a:r>
            <a:r>
              <a:rPr lang="es-ES" sz="2000" dirty="0" smtClean="0"/>
              <a:t>ejecución. [Plazo: 2014 - 2018]</a:t>
            </a:r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429492" y="4509360"/>
            <a:ext cx="2812473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Capacitar al CNCCMDL y las instituciones asociadas en sistemas MRV y gestión de NAMAs.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74292" y="4509359"/>
            <a:ext cx="2621280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Proponer </a:t>
            </a:r>
            <a:r>
              <a:rPr lang="es-ES" sz="2000" dirty="0" smtClean="0"/>
              <a:t>un </a:t>
            </a:r>
            <a:r>
              <a:rPr lang="es-ES" sz="2000" dirty="0"/>
              <a:t>marco jurídico y de procedimientos </a:t>
            </a:r>
            <a:r>
              <a:rPr lang="es-ES" sz="2000" dirty="0" smtClean="0"/>
              <a:t>administrativos para </a:t>
            </a:r>
            <a:r>
              <a:rPr lang="es-ES" sz="2000" dirty="0"/>
              <a:t>el </a:t>
            </a:r>
            <a:r>
              <a:rPr lang="es-ES" sz="2000" dirty="0" err="1" smtClean="0"/>
              <a:t>co</a:t>
            </a:r>
            <a:r>
              <a:rPr lang="es-ES" sz="2000" dirty="0" smtClean="0"/>
              <a:t>-procesamiento</a:t>
            </a:r>
            <a:endParaRPr lang="es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6151418" y="4509360"/>
            <a:ext cx="2321062" cy="1631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Desarrollar y aplicar </a:t>
            </a:r>
            <a:r>
              <a:rPr lang="es-ES" sz="2000" dirty="0" smtClean="0"/>
              <a:t>cadenas de valor de materias primas y de combustibles alternativos</a:t>
            </a:r>
            <a:endParaRPr lang="es-ES" sz="2000" dirty="0"/>
          </a:p>
        </p:txBody>
      </p:sp>
      <p:sp>
        <p:nvSpPr>
          <p:cNvPr id="14" name="Textfeld 1"/>
          <p:cNvSpPr txBox="1"/>
          <p:nvPr/>
        </p:nvSpPr>
        <p:spPr>
          <a:xfrm>
            <a:off x="429492" y="4060692"/>
            <a:ext cx="804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Objetivos Específicos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143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5"/>
          <a:stretch/>
        </p:blipFill>
        <p:spPr bwMode="auto">
          <a:xfrm>
            <a:off x="627508" y="1700213"/>
            <a:ext cx="8180138" cy="500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253318" y="4362824"/>
            <a:ext cx="914400" cy="1792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DO" sz="900" dirty="0" smtClean="0"/>
              <a:t>Sector Público</a:t>
            </a:r>
            <a:endParaRPr lang="es-DO" sz="900" dirty="0"/>
          </a:p>
        </p:txBody>
      </p:sp>
      <p:sp>
        <p:nvSpPr>
          <p:cNvPr id="7" name="Rounded Rectangle 6"/>
          <p:cNvSpPr/>
          <p:nvPr/>
        </p:nvSpPr>
        <p:spPr>
          <a:xfrm>
            <a:off x="3139519" y="4362824"/>
            <a:ext cx="1014128" cy="1792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DO" sz="900" dirty="0" smtClean="0"/>
              <a:t>Sector Privado</a:t>
            </a:r>
            <a:endParaRPr lang="es-DO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4204946" y="3110753"/>
            <a:ext cx="1048372" cy="1792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DO" sz="900" dirty="0" smtClean="0"/>
              <a:t>Sociedad Civil</a:t>
            </a:r>
            <a:endParaRPr lang="es-DO" sz="900" dirty="0"/>
          </a:p>
        </p:txBody>
      </p:sp>
    </p:spTree>
    <p:extLst>
      <p:ext uri="{BB962C8B-B14F-4D97-AF65-F5344CB8AC3E}">
        <p14:creationId xmlns:p14="http://schemas.microsoft.com/office/powerpoint/2010/main" val="12722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15638" y="1907394"/>
            <a:ext cx="83681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Resultados Esperados</a:t>
            </a:r>
            <a:endParaRPr lang="de-DE" sz="2000" b="1" i="1" dirty="0"/>
          </a:p>
          <a:p>
            <a:pPr algn="just"/>
            <a:endParaRPr lang="es-DO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Al menos 3 </a:t>
            </a:r>
            <a:r>
              <a:rPr lang="es-ES" sz="2000" dirty="0"/>
              <a:t>proyectos de aprovechamiento </a:t>
            </a:r>
            <a:r>
              <a:rPr lang="es-ES" sz="2000" dirty="0" smtClean="0"/>
              <a:t>de residuos (</a:t>
            </a:r>
            <a:r>
              <a:rPr lang="es-ES" sz="2000" dirty="0" err="1" smtClean="0"/>
              <a:t>co</a:t>
            </a:r>
            <a:r>
              <a:rPr lang="es-ES" sz="2000" dirty="0" smtClean="0"/>
              <a:t>-procesamiento), socioeconómicamente </a:t>
            </a:r>
            <a:r>
              <a:rPr lang="es-ES" sz="2000" dirty="0"/>
              <a:t>sostenibles y </a:t>
            </a:r>
            <a:r>
              <a:rPr lang="es-ES" sz="2000" dirty="0" smtClean="0"/>
              <a:t>que reduzcan emisiones </a:t>
            </a:r>
            <a:r>
              <a:rPr lang="es-ES" sz="2000" dirty="0"/>
              <a:t>de </a:t>
            </a:r>
            <a:r>
              <a:rPr lang="es-ES" sz="2000" dirty="0" smtClean="0"/>
              <a:t>GEI.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1 sistema </a:t>
            </a:r>
            <a:r>
              <a:rPr lang="es-ES" sz="2000" dirty="0"/>
              <a:t>de </a:t>
            </a:r>
            <a:r>
              <a:rPr lang="es-ES" sz="2000" dirty="0" smtClean="0"/>
              <a:t>MRV </a:t>
            </a:r>
            <a:r>
              <a:rPr lang="es-ES" sz="2000" dirty="0"/>
              <a:t>para </a:t>
            </a:r>
            <a:r>
              <a:rPr lang="es-ES" sz="2000" dirty="0" smtClean="0"/>
              <a:t>la NAMA </a:t>
            </a:r>
            <a:r>
              <a:rPr lang="es-ES" sz="2000" dirty="0"/>
              <a:t>en los sectores de cemento y residuos, </a:t>
            </a:r>
            <a:r>
              <a:rPr lang="es-ES" sz="2000" dirty="0" smtClean="0"/>
              <a:t>con </a:t>
            </a:r>
            <a:r>
              <a:rPr lang="es-ES" sz="2000" dirty="0"/>
              <a:t>referencia a los objetivos de reducción nacionales y </a:t>
            </a:r>
            <a:r>
              <a:rPr lang="es-ES" sz="2000" dirty="0" smtClean="0"/>
              <a:t>globales.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1 proyecto </a:t>
            </a:r>
            <a:r>
              <a:rPr lang="es-ES" sz="2000" dirty="0"/>
              <a:t>de normativas legales y procedimientos </a:t>
            </a:r>
            <a:r>
              <a:rPr lang="es-ES" sz="2000" dirty="0" smtClean="0"/>
              <a:t>para </a:t>
            </a:r>
            <a:r>
              <a:rPr lang="es-ES" sz="2000" dirty="0"/>
              <a:t>la autorización de actividades de co-procesamiento, </a:t>
            </a:r>
            <a:r>
              <a:rPr lang="es-ES" sz="2000" dirty="0" smtClean="0"/>
              <a:t>junto a las autoridades competentes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aprovechan como fuente de energía como mínimo </a:t>
            </a:r>
            <a:r>
              <a:rPr lang="es-ES" sz="2000" dirty="0" smtClean="0"/>
              <a:t>450,000 </a:t>
            </a:r>
            <a:r>
              <a:rPr lang="es-ES" sz="2000" dirty="0"/>
              <a:t>toneladas anuales de residuos </a:t>
            </a:r>
            <a:r>
              <a:rPr lang="es-ES" sz="2000" dirty="0" smtClean="0"/>
              <a:t>–RSM, </a:t>
            </a:r>
            <a:r>
              <a:rPr lang="es-ES" sz="2000" dirty="0"/>
              <a:t>biomasa y </a:t>
            </a:r>
            <a:r>
              <a:rPr lang="es-ES" sz="2000" dirty="0" smtClean="0"/>
              <a:t>NFU– y </a:t>
            </a:r>
            <a:r>
              <a:rPr lang="es-ES" sz="2000" b="1" dirty="0" smtClean="0"/>
              <a:t>0.8 </a:t>
            </a:r>
            <a:r>
              <a:rPr lang="es-ES" sz="2000" b="1" dirty="0"/>
              <a:t>millones de </a:t>
            </a:r>
            <a:r>
              <a:rPr lang="es-ES" sz="2000" b="1" dirty="0" smtClean="0"/>
              <a:t>tCO2eq.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Al menos </a:t>
            </a:r>
            <a:r>
              <a:rPr lang="es-ES" sz="2000" b="1" dirty="0" smtClean="0"/>
              <a:t>300 recolectores (“buzos”) </a:t>
            </a:r>
            <a:r>
              <a:rPr lang="es-ES" sz="2000" dirty="0" smtClean="0"/>
              <a:t>integrados al co-procesamiento.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637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019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740" y="2083332"/>
            <a:ext cx="78451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/>
              <a:t>Resultados a la Fecha</a:t>
            </a:r>
          </a:p>
          <a:p>
            <a:endParaRPr lang="es-D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b="1" dirty="0">
                <a:solidFill>
                  <a:srgbClr val="FF0000"/>
                </a:solidFill>
              </a:rPr>
              <a:t>Equipo de proyecto establecido e </a:t>
            </a:r>
            <a:r>
              <a:rPr lang="es-DO" sz="2000" b="1" dirty="0" smtClean="0">
                <a:solidFill>
                  <a:srgbClr val="FF0000"/>
                </a:solidFill>
              </a:rPr>
              <a:t>integrado en el CNCCMDL</a:t>
            </a:r>
            <a:endParaRPr lang="es-DO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dirty="0" smtClean="0"/>
              <a:t>Trabajos </a:t>
            </a:r>
            <a:r>
              <a:rPr lang="es-DO" sz="2000" dirty="0"/>
              <a:t>de campo en flujo de materiales y cadenas de suministro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dirty="0" smtClean="0"/>
              <a:t>Asesoramiento </a:t>
            </a:r>
            <a:r>
              <a:rPr lang="es-DO" sz="2000" dirty="0"/>
              <a:t>en marco jurídico y modelos de negocio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b="1" dirty="0" smtClean="0">
                <a:solidFill>
                  <a:srgbClr val="FF0000"/>
                </a:solidFill>
              </a:rPr>
              <a:t>Mejor </a:t>
            </a:r>
            <a:r>
              <a:rPr lang="es-DO" sz="2000" b="1" dirty="0">
                <a:solidFill>
                  <a:srgbClr val="FF0000"/>
                </a:solidFill>
              </a:rPr>
              <a:t>conocimiento y colaboración con los actores principales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dirty="0" smtClean="0"/>
              <a:t>Desarrollo </a:t>
            </a:r>
            <a:r>
              <a:rPr lang="es-DO" sz="2000" dirty="0"/>
              <a:t>de una base de conocimiento = kick-off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b="1" dirty="0" smtClean="0">
                <a:solidFill>
                  <a:srgbClr val="FF0000"/>
                </a:solidFill>
              </a:rPr>
              <a:t>Sinergias: Trabajo </a:t>
            </a:r>
            <a:r>
              <a:rPr lang="es-DO" sz="2000" b="1" dirty="0">
                <a:solidFill>
                  <a:srgbClr val="FF0000"/>
                </a:solidFill>
              </a:rPr>
              <a:t>conjunto con el </a:t>
            </a:r>
            <a:r>
              <a:rPr lang="es-DO" sz="2000" b="1" dirty="0" smtClean="0">
                <a:solidFill>
                  <a:srgbClr val="FF0000"/>
                </a:solidFill>
              </a:rPr>
              <a:t>Proyecto IM </a:t>
            </a:r>
            <a:r>
              <a:rPr lang="es-DO" sz="2000" b="1" dirty="0">
                <a:solidFill>
                  <a:srgbClr val="FF0000"/>
                </a:solidFill>
              </a:rPr>
              <a:t>y la 3CN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dirty="0" smtClean="0"/>
              <a:t>Participación en la discusión de reglamentos técnicos y ambientales</a:t>
            </a:r>
            <a:endParaRPr lang="es-DO" sz="2000" dirty="0"/>
          </a:p>
        </p:txBody>
      </p:sp>
    </p:spTree>
    <p:extLst>
      <p:ext uri="{BB962C8B-B14F-4D97-AF65-F5344CB8AC3E}">
        <p14:creationId xmlns:p14="http://schemas.microsoft.com/office/powerpoint/2010/main" val="9979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019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630740" y="2083332"/>
            <a:ext cx="78451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/>
              <a:t>Lecciones Aprendidas (…. hasta ahora)</a:t>
            </a:r>
          </a:p>
          <a:p>
            <a:endParaRPr lang="es-D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dirty="0" smtClean="0"/>
              <a:t>El diseño de la NAMA debe descansar en acuerdos inter institucionales robustos, incluyentes, y que integren la voluntad de actores claves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000" dirty="0" smtClean="0"/>
              <a:t>La capacitación de actores y la comunicación entre los actores de los sectores involucrados es la clave para alcanzar compromisos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Identificar</a:t>
            </a:r>
            <a:r>
              <a:rPr lang="en-US" sz="2000" dirty="0" smtClean="0"/>
              <a:t> y </a:t>
            </a:r>
            <a:r>
              <a:rPr lang="en-US" sz="2000" dirty="0" err="1" smtClean="0"/>
              <a:t>diferenciar</a:t>
            </a:r>
            <a:r>
              <a:rPr lang="en-US" sz="2000" dirty="0" smtClean="0"/>
              <a:t> los </a:t>
            </a:r>
            <a:r>
              <a:rPr lang="en-US" sz="2000" dirty="0" err="1" smtClean="0"/>
              <a:t>socios</a:t>
            </a:r>
            <a:r>
              <a:rPr lang="en-US" sz="2000" dirty="0"/>
              <a:t>, </a:t>
            </a:r>
            <a:r>
              <a:rPr lang="en-US" sz="2000" dirty="0" err="1" smtClean="0"/>
              <a:t>asociados</a:t>
            </a:r>
            <a:r>
              <a:rPr lang="en-US" sz="2000" dirty="0" smtClean="0"/>
              <a:t> </a:t>
            </a:r>
            <a:r>
              <a:rPr lang="en-US" sz="2000" dirty="0"/>
              <a:t>y </a:t>
            </a:r>
            <a:r>
              <a:rPr lang="en-US" sz="2000" dirty="0" err="1" smtClean="0"/>
              <a:t>beneficiarios</a:t>
            </a:r>
            <a:r>
              <a:rPr lang="en-US" sz="2000" dirty="0" smtClean="0"/>
              <a:t>, </a:t>
            </a:r>
            <a:r>
              <a:rPr lang="en-US" sz="2000" dirty="0"/>
              <a:t>para no </a:t>
            </a:r>
            <a:r>
              <a:rPr lang="en-US" sz="2000" dirty="0" err="1"/>
              <a:t>crear</a:t>
            </a:r>
            <a:r>
              <a:rPr lang="en-US" sz="2000" dirty="0"/>
              <a:t> </a:t>
            </a:r>
            <a:r>
              <a:rPr lang="en-US" sz="2000" dirty="0" err="1"/>
              <a:t>espectativas</a:t>
            </a:r>
            <a:r>
              <a:rPr lang="en-US" sz="2000" dirty="0"/>
              <a:t> </a:t>
            </a:r>
            <a:r>
              <a:rPr lang="en-US" sz="2000" dirty="0" err="1" smtClean="0"/>
              <a:t>equivocadas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participación</a:t>
            </a:r>
            <a:r>
              <a:rPr lang="en-US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Los recursos humanos del proyecto han de tener experiencia en la dinámica de los sectores involucrados, no sólo en cambio climático.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501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977" y="4168684"/>
            <a:ext cx="807720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endParaRPr lang="es-ES" b="1" i="1" dirty="0" smtClean="0"/>
          </a:p>
          <a:p>
            <a:pPr algn="ctr"/>
            <a:endParaRPr lang="es-ES" b="1" dirty="0"/>
          </a:p>
        </p:txBody>
      </p:sp>
      <p:pic>
        <p:nvPicPr>
          <p:cNvPr id="27650" name="Picture 2" descr="C:\Users\Coss\Downloads\g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77" y="824056"/>
            <a:ext cx="914400" cy="7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ss\Downloads\Logo Consej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65790"/>
            <a:ext cx="2895600" cy="1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ss\Downloads\b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019"/>
            <a:ext cx="2532328" cy="1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95294" y="2968355"/>
            <a:ext cx="6275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DO" sz="2800" b="1" dirty="0" smtClean="0"/>
          </a:p>
          <a:p>
            <a:pPr algn="ctr"/>
            <a:r>
              <a:rPr lang="es-DO" sz="3600" b="1" dirty="0" smtClean="0"/>
              <a:t>Gracias por su atención!</a:t>
            </a:r>
          </a:p>
          <a:p>
            <a:pPr algn="ctr"/>
            <a:endParaRPr lang="es-DO" sz="2800" b="1" dirty="0"/>
          </a:p>
          <a:p>
            <a:pPr algn="ctr"/>
            <a:r>
              <a:rPr lang="es-DO" sz="2800" dirty="0" smtClean="0"/>
              <a:t>o.ramirez@cambioclimatico.gob.do</a:t>
            </a:r>
          </a:p>
          <a:p>
            <a:pPr algn="ctr"/>
            <a:endParaRPr lang="es-DO" sz="2000" dirty="0" smtClean="0"/>
          </a:p>
        </p:txBody>
      </p:sp>
    </p:spTree>
    <p:extLst>
      <p:ext uri="{BB962C8B-B14F-4D97-AF65-F5344CB8AC3E}">
        <p14:creationId xmlns:p14="http://schemas.microsoft.com/office/powerpoint/2010/main" val="5956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458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Office-Design</vt:lpstr>
      <vt:lpstr>  Apoyo para la Implementación del Plan de Desarrollo Económico Compatible con el Cambio Climático de la República Dominicana: Sectores Cemento y Residuos  Lecciones Aprendidas en la Implementación de la NAMA  Por Omar Ramírez Tejada- CNCCyMDL Rafael Beriguete- GIZ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BBI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para la Implementación del Plan de Desarrollo Económico Compatible con el Cambio Climático  (DECCC) para los sectores de Cemento y Residuos Sólidos</dc:title>
  <dc:creator>Omar Ramírez Tejada</dc:creator>
  <cp:lastModifiedBy>ccdp01</cp:lastModifiedBy>
  <cp:revision>146</cp:revision>
  <cp:lastPrinted>2014-01-22T18:18:08Z</cp:lastPrinted>
  <dcterms:created xsi:type="dcterms:W3CDTF">2014-01-21T15:04:47Z</dcterms:created>
  <dcterms:modified xsi:type="dcterms:W3CDTF">2014-09-01T20:55:26Z</dcterms:modified>
</cp:coreProperties>
</file>