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bin" ContentType="application/vnd.openxmlformats-officedocument.oleObject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5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6.xml" ContentType="application/vnd.openxmlformats-officedocument.presentationml.tags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3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ags/tag26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tags/tag11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tags/tag4.xml" ContentType="application/vnd.openxmlformats-officedocument.presentationml.tags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7" r:id="rId2"/>
    <p:sldMasterId id="2147483733" r:id="rId3"/>
    <p:sldMasterId id="2147483746" r:id="rId4"/>
    <p:sldMasterId id="2147483758" r:id="rId5"/>
    <p:sldMasterId id="2147483769" r:id="rId6"/>
    <p:sldMasterId id="2147483780" r:id="rId7"/>
    <p:sldMasterId id="2147483791" r:id="rId8"/>
    <p:sldMasterId id="2147483809" r:id="rId9"/>
  </p:sldMasterIdLst>
  <p:notesMasterIdLst>
    <p:notesMasterId r:id="rId26"/>
  </p:notesMasterIdLst>
  <p:handoutMasterIdLst>
    <p:handoutMasterId r:id="rId27"/>
  </p:handoutMasterIdLst>
  <p:sldIdLst>
    <p:sldId id="257" r:id="rId10"/>
    <p:sldId id="360" r:id="rId11"/>
    <p:sldId id="272" r:id="rId12"/>
    <p:sldId id="351" r:id="rId13"/>
    <p:sldId id="349" r:id="rId14"/>
    <p:sldId id="372" r:id="rId15"/>
    <p:sldId id="382" r:id="rId16"/>
    <p:sldId id="383" r:id="rId17"/>
    <p:sldId id="366" r:id="rId18"/>
    <p:sldId id="375" r:id="rId19"/>
    <p:sldId id="365" r:id="rId20"/>
    <p:sldId id="376" r:id="rId21"/>
    <p:sldId id="377" r:id="rId22"/>
    <p:sldId id="380" r:id="rId23"/>
    <p:sldId id="381" r:id="rId24"/>
    <p:sldId id="379" r:id="rId25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rans" initials="l" lastIdx="0" clrIdx="0"/>
  <p:cmAuthor id="1" name="Pedro Filipe Paralta Carqueija" initials="PFPC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7DE"/>
    <a:srgbClr val="00558E"/>
    <a:srgbClr val="B3CB28"/>
    <a:srgbClr val="5959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469" autoAdjust="0"/>
  </p:normalViewPr>
  <p:slideViewPr>
    <p:cSldViewPr>
      <p:cViewPr varScale="1">
        <p:scale>
          <a:sx n="64" d="100"/>
          <a:sy n="64" d="100"/>
        </p:scale>
        <p:origin x="-6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024"/>
    </p:cViewPr>
  </p:sorterViewPr>
  <p:notesViewPr>
    <p:cSldViewPr>
      <p:cViewPr varScale="1">
        <p:scale>
          <a:sx n="56" d="100"/>
          <a:sy n="56" d="100"/>
        </p:scale>
        <p:origin x="-2251" y="-72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0488E-1829-406E-81D4-56D563016BB6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14427-BEC9-4F1A-896F-B97699911CC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987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53F0B-BDEE-9E40-92C6-FB6E5B51F73D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01F48-8430-884D-9935-B39A6353A65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812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01F48-8430-884D-9935-B39A6353A65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1310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244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9FE2-F8BF-46C8-BB89-92486E8149B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111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030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378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E5239-ADD3-4169-8985-AB95AEBBF04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E5239-ADD3-4169-8985-AB95AEBBF04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01F48-8430-884D-9935-B39A6353A65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949325" y="744538"/>
            <a:ext cx="3346450" cy="2511425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625228" y="3624011"/>
            <a:ext cx="5336139" cy="575114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dirty="0" smtClean="0"/>
              <a:t>Why are we here today and why do we need SE4All?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</a:pPr>
            <a:endParaRPr lang="en-US" altLang="zh-CN" dirty="0" smtClean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altLang="zh-CN" dirty="0" smtClean="0"/>
              <a:t>The world faces three great energy challenges in the coming decades.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altLang="zh-CN" dirty="0" smtClean="0"/>
              <a:t>First, ending energy poverty. We need to ensure every person has access to electricity and modern energy sources for cooking and heating.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altLang="zh-CN" dirty="0" smtClean="0"/>
              <a:t>Second, we need to strengthen economic growth in a way that‘s equitable and satisfies growing energy demand.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altLang="zh-CN" dirty="0" smtClean="0"/>
              <a:t>Third, we need to slow the warming of our planet by reducing global emissions.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altLang="zh-CN" dirty="0" smtClean="0"/>
              <a:t>In essence, we need to turn on the lights for every household, while turning down the global thermostat.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E5239-ADD3-4169-8985-AB95AEBBF04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E5239-ADD3-4169-8985-AB95AEBBF04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E5239-ADD3-4169-8985-AB95AEBBF04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39156-4EBA-4461-BF55-46E7DAD1A41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619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88" y="0"/>
            <a:ext cx="0" cy="0"/>
          </a:xfrm>
          <a:ln>
            <a:solidFill>
              <a:srgbClr val="000000"/>
            </a:solidFill>
          </a:ln>
        </p:spPr>
      </p:sp>
      <p:sp>
        <p:nvSpPr>
          <p:cNvPr id="49155" name="Notes Placeholder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1" y="0"/>
            <a:ext cx="3175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 smtClean="0">
                <a:latin typeface="Arial" charset="0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39156-4EBA-4461-BF55-46E7DAD1A41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742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9FE2-F8BF-46C8-BB89-92486E8149B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11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5.v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1.v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8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17.v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E693-5EDD-478C-9B6F-B5C7BFC7B5AC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4FB1-EC43-4659-A003-5679332FC9B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5688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0090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9889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5022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7169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763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9369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6464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6408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6926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timent.jpg"/>
          <p:cNvPicPr>
            <a:picLocks noChangeAspect="1"/>
          </p:cNvPicPr>
          <p:nvPr userDrawn="1"/>
        </p:nvPicPr>
        <p:blipFill>
          <a:blip r:embed="rId2" cstate="print"/>
          <a:srcRect r="12402" b="5847"/>
          <a:stretch>
            <a:fillRect/>
          </a:stretch>
        </p:blipFill>
        <p:spPr>
          <a:xfrm>
            <a:off x="4700318" y="4446000"/>
            <a:ext cx="4443682" cy="2412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  <a:prstGeom prst="rect">
            <a:avLst/>
          </a:prstGeom>
        </p:spPr>
        <p:txBody>
          <a:bodyPr>
            <a:normAutofit/>
          </a:bodyPr>
          <a:lstStyle>
            <a:lvl1pPr marL="180000" marR="0" indent="-180000" algn="l" defTabSz="504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CB28"/>
              </a:buClr>
              <a:buSzTx/>
              <a:buFont typeface="Wingdings" pitchFamily="2" charset="2"/>
              <a:buChar char="Ø"/>
              <a:tabLst/>
              <a:defRPr sz="1800" b="0">
                <a:latin typeface="Arial" pitchFamily="34" charset="0"/>
                <a:cs typeface="Arial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 b="0">
                <a:latin typeface="Arial" pitchFamily="34" charset="0"/>
                <a:cs typeface="Arial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0">
                <a:latin typeface="Arial" pitchFamily="34" charset="0"/>
                <a:cs typeface="Arial" pitchFamily="34" charset="0"/>
              </a:defRPr>
            </a:lvl3pPr>
            <a:lvl4pPr>
              <a:defRPr sz="1800" b="0">
                <a:latin typeface="Arial" pitchFamily="34" charset="0"/>
                <a:cs typeface="Arial" pitchFamily="34" charset="0"/>
              </a:defRPr>
            </a:lvl4pPr>
            <a:lvl5pPr>
              <a:defRPr sz="1800" b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 smtClean="0"/>
              <a:t>Cliquez pour modifier les styles du texte du masque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 smtClean="0"/>
              <a:t>Cliquez pour modifier les styles du texte du masque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 smtClean="0"/>
              <a:t>Cliquez pour modifier les styles du texte du masque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 smtClean="0"/>
              <a:t>Troisième niveau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 b="1">
                <a:solidFill>
                  <a:srgbClr val="B3CB2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3483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572412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entagone 8"/>
          <p:cNvSpPr/>
          <p:nvPr userDrawn="1"/>
        </p:nvSpPr>
        <p:spPr>
          <a:xfrm rot="10800000">
            <a:off x="4210943" y="0"/>
            <a:ext cx="2987823" cy="685800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entagone 11"/>
          <p:cNvSpPr/>
          <p:nvPr userDrawn="1"/>
        </p:nvSpPr>
        <p:spPr>
          <a:xfrm rot="10800000">
            <a:off x="4572001" y="0"/>
            <a:ext cx="2987823" cy="68580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entagone 12"/>
          <p:cNvSpPr/>
          <p:nvPr userDrawn="1"/>
        </p:nvSpPr>
        <p:spPr>
          <a:xfrm rot="10800000">
            <a:off x="4932040" y="0"/>
            <a:ext cx="2987823" cy="6858000"/>
          </a:xfrm>
          <a:prstGeom prst="homePlate">
            <a:avLst/>
          </a:prstGeom>
          <a:solidFill>
            <a:srgbClr val="38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631832" y="0"/>
            <a:ext cx="1512168" cy="6858000"/>
          </a:xfrm>
          <a:prstGeom prst="rect">
            <a:avLst/>
          </a:prstGeom>
          <a:solidFill>
            <a:srgbClr val="38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84168" y="1268760"/>
            <a:ext cx="3059832" cy="215091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96043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131840" y="0"/>
            <a:ext cx="601216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entagone 8"/>
          <p:cNvSpPr/>
          <p:nvPr userDrawn="1"/>
        </p:nvSpPr>
        <p:spPr>
          <a:xfrm>
            <a:off x="2843808" y="-22767"/>
            <a:ext cx="2987823" cy="6858000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entagone 9"/>
          <p:cNvSpPr/>
          <p:nvPr userDrawn="1"/>
        </p:nvSpPr>
        <p:spPr>
          <a:xfrm>
            <a:off x="2267744" y="-27215"/>
            <a:ext cx="2987823" cy="685800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entagone 10"/>
          <p:cNvSpPr/>
          <p:nvPr userDrawn="1"/>
        </p:nvSpPr>
        <p:spPr>
          <a:xfrm>
            <a:off x="1043608" y="0"/>
            <a:ext cx="2987823" cy="685800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3312368" cy="215091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rgbClr val="B3CB2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92290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ubtitle -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021907"/>
          </a:xfrm>
          <a:prstGeom prst="rect">
            <a:avLst/>
          </a:prstGeom>
        </p:spPr>
        <p:txBody>
          <a:bodyPr/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latin typeface="Arial" pitchFamily="34" charset="0"/>
                <a:cs typeface="Arial" pitchFamily="34" charset="0"/>
              </a:defRPr>
            </a:lvl1pPr>
            <a:lvl2pPr indent="-216000">
              <a:spcBef>
                <a:spcPts val="600"/>
              </a:spcBef>
              <a:defRPr sz="1800">
                <a:latin typeface="Arial" pitchFamily="34" charset="0"/>
                <a:cs typeface="Arial" pitchFamily="34" charset="0"/>
              </a:defRPr>
            </a:lvl2pPr>
            <a:lvl3pPr indent="-144000">
              <a:spcBef>
                <a:spcPts val="600"/>
              </a:spcBef>
              <a:defRPr sz="1800">
                <a:latin typeface="Arial" pitchFamily="34" charset="0"/>
                <a:cs typeface="Arial" pitchFamily="34" charset="0"/>
              </a:defRPr>
            </a:lvl3pPr>
            <a:lvl4pPr indent="-216000">
              <a:spcBef>
                <a:spcPts val="600"/>
              </a:spcBef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buFont typeface="Wingdings" pitchFamily="2" charset="2"/>
              <a:buChar char="Ø"/>
              <a:defRPr sz="18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467544" y="1196752"/>
            <a:ext cx="8208912" cy="5040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</a:t>
            </a:r>
            <a:r>
              <a:rPr lang="fr-FR" dirty="0" err="1" smtClean="0"/>
              <a:t>here</a:t>
            </a:r>
            <a:r>
              <a:rPr lang="fr-FR" dirty="0" smtClean="0"/>
              <a:t> to change </a:t>
            </a:r>
            <a:r>
              <a:rPr lang="fr-FR" dirty="0" err="1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95471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1196752"/>
            <a:ext cx="8229600" cy="5760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9FC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Click </a:t>
            </a:r>
            <a:r>
              <a:rPr lang="fr-FR" dirty="0" err="1" smtClean="0"/>
              <a:t>here</a:t>
            </a:r>
            <a:r>
              <a:rPr lang="fr-FR" dirty="0" smtClean="0"/>
              <a:t> to change </a:t>
            </a:r>
            <a:r>
              <a:rPr lang="fr-FR" dirty="0" err="1" smtClean="0"/>
              <a:t>title</a:t>
            </a:r>
            <a:endParaRPr lang="en-US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57200" y="2132857"/>
            <a:ext cx="8229600" cy="45365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latin typeface="Arial" pitchFamily="34" charset="0"/>
                <a:cs typeface="Arial" pitchFamily="34" charset="0"/>
              </a:defRPr>
            </a:lvl1pPr>
            <a:lvl2pPr indent="-216000">
              <a:spcBef>
                <a:spcPts val="600"/>
              </a:spcBef>
              <a:defRPr sz="1800">
                <a:latin typeface="BentonSans Regular" pitchFamily="50" charset="0"/>
              </a:defRPr>
            </a:lvl2pPr>
            <a:lvl3pPr indent="-144000">
              <a:spcBef>
                <a:spcPts val="600"/>
              </a:spcBef>
              <a:defRPr sz="1800">
                <a:latin typeface="BentonSans Regular" pitchFamily="50" charset="0"/>
              </a:defRPr>
            </a:lvl3pPr>
            <a:lvl4pPr indent="-216000">
              <a:spcBef>
                <a:spcPts val="600"/>
              </a:spcBef>
              <a:defRPr sz="1800" baseline="0">
                <a:latin typeface="BentonSans Regular" pitchFamily="50" charset="0"/>
              </a:defRPr>
            </a:lvl4pPr>
            <a:lvl5pPr>
              <a:spcBef>
                <a:spcPts val="600"/>
              </a:spcBef>
              <a:buFont typeface="Wingdings" pitchFamily="2" charset="2"/>
              <a:buChar char="Ø"/>
              <a:defRPr sz="1800" baseline="0">
                <a:latin typeface="BentonSans Regular" pitchFamily="50" charset="0"/>
              </a:defRPr>
            </a:lvl5pPr>
          </a:lstStyle>
          <a:p>
            <a:pPr lvl="0"/>
            <a:r>
              <a:rPr lang="en-US" noProof="0" dirty="0" smtClean="0"/>
              <a:t>Insert text or objects (image / graph…)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41074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timent.jpg"/>
          <p:cNvPicPr>
            <a:picLocks noChangeAspect="1"/>
          </p:cNvPicPr>
          <p:nvPr userDrawn="1"/>
        </p:nvPicPr>
        <p:blipFill>
          <a:blip r:embed="rId2" cstate="print"/>
          <a:srcRect r="12402" b="5847"/>
          <a:stretch>
            <a:fillRect/>
          </a:stretch>
        </p:blipFill>
        <p:spPr>
          <a:xfrm>
            <a:off x="4700318" y="4446000"/>
            <a:ext cx="4443682" cy="2412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  <a:prstGeom prst="rect">
            <a:avLst/>
          </a:prstGeom>
        </p:spPr>
        <p:txBody>
          <a:bodyPr>
            <a:normAutofit/>
          </a:bodyPr>
          <a:lstStyle>
            <a:lvl1pPr marL="180000" marR="0" indent="-180000" algn="l" defTabSz="504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CB28"/>
              </a:buClr>
              <a:buSzTx/>
              <a:buFont typeface="Wingdings" pitchFamily="2" charset="2"/>
              <a:buChar char="Ø"/>
              <a:tabLst/>
              <a:defRPr sz="1800" b="0">
                <a:latin typeface="Arial" pitchFamily="34" charset="0"/>
                <a:cs typeface="Arial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 b="0">
                <a:latin typeface="Arial" pitchFamily="34" charset="0"/>
                <a:cs typeface="Arial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0">
                <a:latin typeface="Arial" pitchFamily="34" charset="0"/>
                <a:cs typeface="Arial" pitchFamily="34" charset="0"/>
              </a:defRPr>
            </a:lvl3pPr>
            <a:lvl4pPr>
              <a:defRPr sz="1800" b="0">
                <a:latin typeface="Arial" pitchFamily="34" charset="0"/>
                <a:cs typeface="Arial" pitchFamily="34" charset="0"/>
              </a:defRPr>
            </a:lvl4pPr>
            <a:lvl5pPr>
              <a:defRPr sz="1800" b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 smtClean="0"/>
              <a:t>Cliquez pour modifier les styles du texte du masque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 smtClean="0"/>
              <a:t>Cliquez pour modifier les styles du texte du masque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 smtClean="0"/>
              <a:t>Cliquez pour modifier les styles du texte du masque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 smtClean="0"/>
              <a:t>Troisième niveau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 b="1">
                <a:solidFill>
                  <a:srgbClr val="B3CB2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131840" y="0"/>
            <a:ext cx="601216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entagone 8"/>
          <p:cNvSpPr/>
          <p:nvPr userDrawn="1"/>
        </p:nvSpPr>
        <p:spPr>
          <a:xfrm>
            <a:off x="2843808" y="-22767"/>
            <a:ext cx="2987823" cy="6858000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entagone 9"/>
          <p:cNvSpPr/>
          <p:nvPr userDrawn="1"/>
        </p:nvSpPr>
        <p:spPr>
          <a:xfrm>
            <a:off x="2267744" y="-27215"/>
            <a:ext cx="2987823" cy="685800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entagone 10"/>
          <p:cNvSpPr/>
          <p:nvPr userDrawn="1"/>
        </p:nvSpPr>
        <p:spPr>
          <a:xfrm>
            <a:off x="1043608" y="0"/>
            <a:ext cx="2987823" cy="685800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3312368" cy="215091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rgbClr val="B3CB2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ubtitle -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021907"/>
          </a:xfrm>
          <a:prstGeom prst="rect">
            <a:avLst/>
          </a:prstGeom>
        </p:spPr>
        <p:txBody>
          <a:bodyPr/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latin typeface="Arial" pitchFamily="34" charset="0"/>
                <a:cs typeface="Arial" pitchFamily="34" charset="0"/>
              </a:defRPr>
            </a:lvl1pPr>
            <a:lvl2pPr indent="-216000">
              <a:spcBef>
                <a:spcPts val="600"/>
              </a:spcBef>
              <a:defRPr sz="1800">
                <a:latin typeface="Arial" pitchFamily="34" charset="0"/>
                <a:cs typeface="Arial" pitchFamily="34" charset="0"/>
              </a:defRPr>
            </a:lvl2pPr>
            <a:lvl3pPr indent="-144000">
              <a:spcBef>
                <a:spcPts val="600"/>
              </a:spcBef>
              <a:defRPr sz="1800">
                <a:latin typeface="Arial" pitchFamily="34" charset="0"/>
                <a:cs typeface="Arial" pitchFamily="34" charset="0"/>
              </a:defRPr>
            </a:lvl3pPr>
            <a:lvl4pPr indent="-216000">
              <a:spcBef>
                <a:spcPts val="600"/>
              </a:spcBef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buFont typeface="Wingdings" pitchFamily="2" charset="2"/>
              <a:buChar char="Ø"/>
              <a:defRPr sz="18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467544" y="1196752"/>
            <a:ext cx="8208912" cy="5040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</a:t>
            </a:r>
            <a:r>
              <a:rPr lang="fr-FR" dirty="0" err="1" smtClean="0"/>
              <a:t>here</a:t>
            </a:r>
            <a:r>
              <a:rPr lang="fr-FR" dirty="0" smtClean="0"/>
              <a:t> to change </a:t>
            </a:r>
            <a:r>
              <a:rPr lang="fr-FR" dirty="0" err="1" smtClean="0"/>
              <a:t>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1196752"/>
            <a:ext cx="8229600" cy="5760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9FC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Click </a:t>
            </a:r>
            <a:r>
              <a:rPr lang="fr-FR" dirty="0" err="1" smtClean="0"/>
              <a:t>here</a:t>
            </a:r>
            <a:r>
              <a:rPr lang="fr-FR" dirty="0" smtClean="0"/>
              <a:t> to change </a:t>
            </a:r>
            <a:r>
              <a:rPr lang="fr-FR" dirty="0" err="1" smtClean="0"/>
              <a:t>title</a:t>
            </a:r>
            <a:endParaRPr lang="en-US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57200" y="2132857"/>
            <a:ext cx="8229600" cy="45365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latin typeface="Arial" pitchFamily="34" charset="0"/>
                <a:cs typeface="Arial" pitchFamily="34" charset="0"/>
              </a:defRPr>
            </a:lvl1pPr>
            <a:lvl2pPr indent="-216000">
              <a:spcBef>
                <a:spcPts val="600"/>
              </a:spcBef>
              <a:defRPr sz="1800">
                <a:latin typeface="BentonSans Regular" pitchFamily="50" charset="0"/>
              </a:defRPr>
            </a:lvl2pPr>
            <a:lvl3pPr indent="-144000">
              <a:spcBef>
                <a:spcPts val="600"/>
              </a:spcBef>
              <a:defRPr sz="1800">
                <a:latin typeface="BentonSans Regular" pitchFamily="50" charset="0"/>
              </a:defRPr>
            </a:lvl3pPr>
            <a:lvl4pPr indent="-216000">
              <a:spcBef>
                <a:spcPts val="600"/>
              </a:spcBef>
              <a:defRPr sz="1800" baseline="0">
                <a:latin typeface="BentonSans Regular" pitchFamily="50" charset="0"/>
              </a:defRPr>
            </a:lvl4pPr>
            <a:lvl5pPr>
              <a:spcBef>
                <a:spcPts val="600"/>
              </a:spcBef>
              <a:buFont typeface="Wingdings" pitchFamily="2" charset="2"/>
              <a:buChar char="Ø"/>
              <a:defRPr sz="1800" baseline="0">
                <a:latin typeface="BentonSans Regular" pitchFamily="50" charset="0"/>
              </a:defRPr>
            </a:lvl5pPr>
          </a:lstStyle>
          <a:p>
            <a:pPr lvl="0"/>
            <a:r>
              <a:rPr lang="en-US" noProof="0" dirty="0" smtClean="0"/>
              <a:t>Insert text or objects (image / graph…)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22C78-30D1-43C9-9DFE-A888221078C0}" type="datetime1">
              <a:rPr lang="en-US"/>
              <a:pPr>
                <a:defRPr/>
              </a:pPr>
              <a:t>9/3/2014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F6E1D-F33C-4E2D-B009-F3D428B9873E}" type="slidenum">
              <a:rPr lang="en-US" altLang="en-US"/>
              <a:pPr>
                <a:defRPr/>
              </a:pPr>
              <a:t>‹Nº›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547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AC607-4A26-48A8-8944-9AF2444FCA02}" type="datetime1">
              <a:rPr lang="en-US"/>
              <a:pPr>
                <a:defRPr/>
              </a:pPr>
              <a:t>9/3/2014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EB4E1-AD67-45DE-8455-BA5F7AD4D93E}" type="slidenum">
              <a:rPr lang="en-US" altLang="en-US"/>
              <a:pPr>
                <a:defRPr/>
              </a:pPr>
              <a:t>‹Nº›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762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31997-49BB-44E1-9836-D04591D5FBA2}" type="datetime1">
              <a:rPr lang="en-US"/>
              <a:pPr>
                <a:defRPr/>
              </a:pPr>
              <a:t>9/3/2014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F7FB-414C-46AA-B5E5-8736ADD8B41E}" type="slidenum">
              <a:rPr lang="en-US" altLang="en-US"/>
              <a:pPr>
                <a:defRPr/>
              </a:pPr>
              <a:t>‹Nº›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21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5AAC4-EC97-4194-92E7-FD73C3F0DCA5}" type="datetime1">
              <a:rPr lang="en-US"/>
              <a:pPr>
                <a:defRPr/>
              </a:pPr>
              <a:t>9/3/2014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CEB21-2B30-4BB0-A615-B42D9F067CCE}" type="slidenum">
              <a:rPr lang="en-US" altLang="en-US"/>
              <a:pPr>
                <a:defRPr/>
              </a:pPr>
              <a:t>‹Nº›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374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6FF5B-96E1-43C5-9116-A459E6C9E311}" type="datetime1">
              <a:rPr lang="en-US"/>
              <a:pPr>
                <a:defRPr/>
              </a:pPr>
              <a:t>9/3/2014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A63B8-150C-4286-BA47-C28D67B3CEF4}" type="slidenum">
              <a:rPr lang="en-US" altLang="en-US"/>
              <a:pPr>
                <a:defRPr/>
              </a:pPr>
              <a:t>‹Nº›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180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01307-7658-4BDD-8E43-C042AEB6B1CF}" type="datetime1">
              <a:rPr lang="en-US"/>
              <a:pPr>
                <a:defRPr/>
              </a:pPr>
              <a:t>9/3/2014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F10EF-CA36-424B-8215-05A3D8D6B4DA}" type="slidenum">
              <a:rPr lang="en-US" altLang="en-US"/>
              <a:pPr>
                <a:defRPr/>
              </a:pPr>
              <a:t>‹Nº›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199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85948-0E17-4009-8C20-421F5F263EE3}" type="datetime1">
              <a:rPr lang="en-US"/>
              <a:pPr>
                <a:defRPr/>
              </a:pPr>
              <a:t>9/3/2014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96275-0AE6-454A-917D-093897D1970B}" type="slidenum">
              <a:rPr lang="en-US" altLang="en-US"/>
              <a:pPr>
                <a:defRPr/>
              </a:pPr>
              <a:t>‹Nº›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737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A14D3-1E92-4786-A326-9689B9CA87D6}" type="datetime1">
              <a:rPr lang="en-US"/>
              <a:pPr>
                <a:defRPr/>
              </a:pPr>
              <a:t>9/3/2014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CB7EE-0B50-435A-82B8-1E7F5042603A}" type="slidenum">
              <a:rPr lang="en-US" altLang="en-US"/>
              <a:pPr>
                <a:defRPr/>
              </a:pPr>
              <a:t>‹Nº›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428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803C-B756-4098-BC9D-C2B726B293FA}" type="datetime1">
              <a:rPr lang="en-US"/>
              <a:pPr>
                <a:defRPr/>
              </a:pPr>
              <a:t>9/3/2014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48975-87E2-44D3-B4AE-A92595334037}" type="slidenum">
              <a:rPr lang="en-US" altLang="en-US"/>
              <a:pPr>
                <a:defRPr/>
              </a:pPr>
              <a:t>‹Nº›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349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1D4BC-F2FF-4FB0-A7E9-66ACF77EE9AE}" type="datetime1">
              <a:rPr lang="en-US"/>
              <a:pPr>
                <a:defRPr/>
              </a:pPr>
              <a:t>9/3/2014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14C43-8F24-48C8-9FE9-1E763455E5DD}" type="slidenum">
              <a:rPr lang="en-US" altLang="en-US"/>
              <a:pPr>
                <a:defRPr/>
              </a:pPr>
              <a:t>‹Nº›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407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C9515-A234-4DDB-8594-5D7B39D43222}" type="datetime1">
              <a:rPr lang="en-US"/>
              <a:pPr>
                <a:defRPr/>
              </a:pPr>
              <a:t>9/3/2014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1C4B1-18D2-4516-AA8F-9D2182EF5996}" type="slidenum">
              <a:rPr lang="en-US" altLang="en-US"/>
              <a:pPr>
                <a:defRPr/>
              </a:pPr>
              <a:t>‹Nº›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732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53068-9154-4BBA-8F74-5BD41CC3ED17}" type="datetime1">
              <a:rPr lang="en-US" altLang="en-US"/>
              <a:pPr/>
              <a:t>9/3/2014</a:t>
            </a:fld>
            <a:endParaRPr lang="en-US" alt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188B9-8F1B-4D85-880B-6E5B930B4ECD}" type="slidenum">
              <a:rPr lang="en-US" altLang="en-US"/>
              <a:pPr/>
              <a:t>‹Nº›</a:t>
            </a:fld>
            <a:endParaRPr lang="en-US" altLang="en-US" sz="18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072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53068-9154-4BBA-8F74-5BD41CC3ED17}" type="datetime1">
              <a:rPr lang="en-US" altLang="en-US"/>
              <a:pPr/>
              <a:t>9/3/2014</a:t>
            </a:fld>
            <a:endParaRPr lang="en-US" alt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126162"/>
            <a:ext cx="1996281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575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53068-9154-4BBA-8F74-5BD41CC3ED17}" type="datetime1">
              <a:rPr lang="en-US" altLang="en-US"/>
              <a:pPr/>
              <a:t>9/3/2014</a:t>
            </a:fld>
            <a:endParaRPr lang="en-US" alt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31192-3884-4BE5-A33C-ED0018F69108}" type="slidenum">
              <a:rPr lang="en-US" altLang="en-US"/>
              <a:pPr/>
              <a:t>‹Nº›</a:t>
            </a:fld>
            <a:endParaRPr lang="en-US" altLang="en-US" sz="18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493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53068-9154-4BBA-8F74-5BD41CC3ED17}" type="datetime1">
              <a:rPr lang="en-US" altLang="en-US"/>
              <a:pPr/>
              <a:t>9/3/2014</a:t>
            </a:fld>
            <a:endParaRPr lang="en-US" alt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1315F-82CD-4AF3-9692-4A0A648C5A6C}" type="slidenum">
              <a:rPr lang="en-US" altLang="en-US"/>
              <a:pPr/>
              <a:t>‹Nº›</a:t>
            </a:fld>
            <a:endParaRPr lang="en-US" altLang="en-US" sz="18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87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53068-9154-4BBA-8F74-5BD41CC3ED17}" type="datetime1">
              <a:rPr lang="en-US" altLang="en-US"/>
              <a:pPr/>
              <a:t>9/3/2014</a:t>
            </a:fld>
            <a:endParaRPr lang="en-US" alt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D6407-B2FE-4A78-85E5-E19D8C42E5A3}" type="slidenum">
              <a:rPr lang="en-US" altLang="en-US"/>
              <a:pPr/>
              <a:t>‹Nº›</a:t>
            </a:fld>
            <a:endParaRPr lang="en-US" altLang="en-US" sz="18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488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53068-9154-4BBA-8F74-5BD41CC3ED17}" type="datetime1">
              <a:rPr lang="en-US" altLang="en-US"/>
              <a:pPr/>
              <a:t>9/3/2014</a:t>
            </a:fld>
            <a:endParaRPr lang="en-US" alt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B95A5-4556-4954-9B6E-FFF87A83B058}" type="slidenum">
              <a:rPr lang="en-US" altLang="en-US"/>
              <a:pPr/>
              <a:t>‹Nº›</a:t>
            </a:fld>
            <a:endParaRPr lang="en-US" altLang="en-US" sz="18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026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53068-9154-4BBA-8F74-5BD41CC3ED17}" type="datetime1">
              <a:rPr lang="en-US" altLang="en-US"/>
              <a:pPr/>
              <a:t>9/3/2014</a:t>
            </a:fld>
            <a:endParaRPr lang="en-US" alt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D2E03-E1CA-4B4F-8F1E-57EA78FD0405}" type="slidenum">
              <a:rPr lang="en-US" altLang="en-US"/>
              <a:pPr/>
              <a:t>‹Nº›</a:t>
            </a:fld>
            <a:endParaRPr lang="en-US" altLang="en-US" sz="18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449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53068-9154-4BBA-8F74-5BD41CC3ED17}" type="datetime1">
              <a:rPr lang="en-US" altLang="en-US"/>
              <a:pPr/>
              <a:t>9/3/2014</a:t>
            </a:fld>
            <a:endParaRPr lang="en-US" alt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D142D-B09A-4645-BF43-1E2E31FF76AB}" type="slidenum">
              <a:rPr lang="en-US" altLang="en-US"/>
              <a:pPr/>
              <a:t>‹Nº›</a:t>
            </a:fld>
            <a:endParaRPr lang="en-US" altLang="en-US" sz="18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237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53068-9154-4BBA-8F74-5BD41CC3ED17}" type="datetime1">
              <a:rPr lang="en-US" altLang="en-US"/>
              <a:pPr/>
              <a:t>9/3/2014</a:t>
            </a:fld>
            <a:endParaRPr lang="en-US" alt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70DD2-30FE-442C-9432-3866A5E071E2}" type="slidenum">
              <a:rPr lang="en-US" altLang="en-US"/>
              <a:pPr/>
              <a:t>‹Nº›</a:t>
            </a:fld>
            <a:endParaRPr lang="en-US" altLang="en-US" sz="18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632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53068-9154-4BBA-8F74-5BD41CC3ED17}" type="datetime1">
              <a:rPr lang="en-US" altLang="en-US"/>
              <a:pPr/>
              <a:t>9/3/2014</a:t>
            </a:fld>
            <a:endParaRPr lang="en-US" alt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D31A3-BB60-4BC7-87C5-47295DA08B2B}" type="slidenum">
              <a:rPr lang="en-US" altLang="en-US"/>
              <a:pPr/>
              <a:t>‹Nº›</a:t>
            </a:fld>
            <a:endParaRPr lang="en-US" altLang="en-US" sz="18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261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53068-9154-4BBA-8F74-5BD41CC3ED17}" type="datetime1">
              <a:rPr lang="en-US" altLang="en-US"/>
              <a:pPr/>
              <a:t>9/3/2014</a:t>
            </a:fld>
            <a:endParaRPr lang="en-US" alt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7AD21-5A65-44F2-B07E-FE6034E5DBE5}" type="slidenum">
              <a:rPr lang="en-US" altLang="en-US"/>
              <a:pPr/>
              <a:t>‹Nº›</a:t>
            </a:fld>
            <a:endParaRPr lang="en-US" altLang="en-US" sz="18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29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7341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DA76D-77B8-43C9-A105-098272D36EF0}" type="datetimeFigureOut">
              <a:rPr lang="en-US" altLang="en-US"/>
              <a:pPr>
                <a:defRPr/>
              </a:pPr>
              <a:t>9/3/2014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7BE70-42F5-4553-A22F-15D4992E1B0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22171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A1FEB-258F-4D65-A73E-65E518B123AE}" type="datetimeFigureOut">
              <a:rPr lang="en-US" altLang="en-US"/>
              <a:pPr>
                <a:defRPr/>
              </a:pPr>
              <a:t>9/3/2014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11ED-6A1C-484C-9D41-274DE4C902E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202669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F69AE-BD14-448E-9957-2647F9F5F0D4}" type="datetimeFigureOut">
              <a:rPr lang="en-US" altLang="en-US"/>
              <a:pPr>
                <a:defRPr/>
              </a:pPr>
              <a:t>9/3/2014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32B26-5BAA-48F5-B691-67F1A21DAE8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65922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96794-C828-42F2-90D7-C8FD22EFE441}" type="datetimeFigureOut">
              <a:rPr lang="en-US" altLang="en-US"/>
              <a:pPr>
                <a:defRPr/>
              </a:pPr>
              <a:t>9/3/2014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A5946-528C-4EAC-BFA3-19F962E25C5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089706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5E11-02B7-4C56-A291-8C49CA818F7E}" type="datetimeFigureOut">
              <a:rPr lang="en-US" altLang="en-US"/>
              <a:pPr>
                <a:defRPr/>
              </a:pPr>
              <a:t>9/3/2014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AB0D7-446B-4519-B432-CD33D2A1269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33868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6044D-3FF6-48A5-AAC0-FBE88CE0782E}" type="datetimeFigureOut">
              <a:rPr lang="en-US" altLang="en-US"/>
              <a:pPr>
                <a:defRPr/>
              </a:pPr>
              <a:t>9/3/2014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D8FB1-489C-4E87-A64C-EBDED627FAF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134693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5F7E8-C321-467E-BBA2-BD9C85063899}" type="datetimeFigureOut">
              <a:rPr lang="en-US" altLang="en-US"/>
              <a:pPr>
                <a:defRPr/>
              </a:pPr>
              <a:t>9/3/2014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C4F89-29AA-47E7-98DF-DE516B16363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251159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15AF-63C1-4A52-8885-F17CE8968B10}" type="datetimeFigureOut">
              <a:rPr lang="en-US" altLang="en-US"/>
              <a:pPr>
                <a:defRPr/>
              </a:pPr>
              <a:t>9/3/2014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B61F1-0486-40D1-BE90-C2403BB6263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11282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3116-A05E-4C4D-A51D-3B84BE5965A4}" type="datetimeFigureOut">
              <a:rPr lang="en-US" altLang="en-US"/>
              <a:pPr>
                <a:defRPr/>
              </a:pPr>
              <a:t>9/3/2014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6A0D3-25BA-4B0E-A9C9-9E3D569D975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309004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7EA7-1A39-46CD-8054-A51ED01F536F}" type="datetimeFigureOut">
              <a:rPr lang="en-US" altLang="en-US"/>
              <a:pPr>
                <a:defRPr/>
              </a:pPr>
              <a:t>9/3/2014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0378E-413C-42A8-8929-4F66B8B9386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8606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09"/>
          <a:stretch>
            <a:fillRect/>
          </a:stretch>
        </p:blipFill>
        <p:spPr bwMode="auto">
          <a:xfrm>
            <a:off x="0" y="6254750"/>
            <a:ext cx="88677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-3175"/>
            <a:ext cx="8858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20" t="43146" r="44550" b="39066"/>
          <a:stretch>
            <a:fillRect/>
          </a:stretch>
        </p:blipFill>
        <p:spPr bwMode="auto">
          <a:xfrm>
            <a:off x="7010400" y="6297613"/>
            <a:ext cx="2049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838200"/>
            <a:ext cx="845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533400"/>
          </a:xfrm>
        </p:spPr>
        <p:txBody>
          <a:bodyPr/>
          <a:lstStyle>
            <a:lvl1pPr algn="l">
              <a:defRPr sz="2800" b="1" spc="-110" baseline="0">
                <a:solidFill>
                  <a:srgbClr val="92D05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D0214-A527-4769-BDBE-11F798197F20}" type="datetimeFigureOut">
              <a:rPr lang="en-US" altLang="en-US"/>
              <a:pPr>
                <a:defRPr/>
              </a:pPr>
              <a:t>9/3/2014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C44E7-869F-40A5-97E2-2892E27FD52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058584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5039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56" name="think-cell Slide" r:id="rId3" imgW="0" imgH="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458788" y="4113076"/>
            <a:ext cx="4941944" cy="98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2800" i="0" dirty="0">
                <a:solidFill>
                  <a:schemeClr val="tx1"/>
                </a:solidFill>
                <a:latin typeface="Arial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61963" y="5117703"/>
            <a:ext cx="4938129" cy="615553"/>
          </a:xfrm>
          <a:prstGeom prst="rect">
            <a:avLst/>
          </a:prstGeom>
          <a:ln w="9525"/>
        </p:spPr>
        <p:txBody>
          <a:bodyPr lIns="0" tIns="0" rIns="0" bIns="0">
            <a:noAutofit/>
          </a:bodyPr>
          <a:lstStyle>
            <a:lvl1pPr mar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475" y="1088740"/>
            <a:ext cx="8008037" cy="363640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gray">
          <a:xfrm>
            <a:off x="8424863" y="1124744"/>
            <a:ext cx="719137" cy="828631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</a:pPr>
            <a:endParaRPr lang="en-US" sz="1600" kern="0" dirty="0" smtClean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0" y="0"/>
            <a:ext cx="9144000" cy="1102300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</a:pPr>
            <a:endParaRPr lang="en-US" sz="1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6186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3" y="1640438"/>
            <a:ext cx="8207375" cy="4741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1730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8097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tabLst/>
              <a:defRPr lang="de-DE" sz="16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indent="-18097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 smtClean="0"/>
              <a:t>Bullet one</a:t>
            </a:r>
          </a:p>
          <a:p>
            <a:pPr lvl="1"/>
            <a:r>
              <a:rPr lang="en-US" noProof="0" dirty="0" smtClean="0"/>
              <a:t>Bullet two</a:t>
            </a:r>
          </a:p>
          <a:p>
            <a:pPr lvl="2"/>
            <a:r>
              <a:rPr lang="en-US" noProof="0" dirty="0" smtClean="0"/>
              <a:t>Bullet three</a:t>
            </a:r>
          </a:p>
          <a:p>
            <a:pPr lvl="3"/>
            <a:r>
              <a:rPr lang="en-US" noProof="0" dirty="0" smtClean="0"/>
              <a:t>Bullet four</a:t>
            </a:r>
          </a:p>
          <a:p>
            <a:pPr lvl="4"/>
            <a:r>
              <a:rPr lang="en-US" noProof="0" dirty="0" smtClean="0"/>
              <a:t>Bullet five</a:t>
            </a:r>
            <a:endParaRPr lang="en-US" noProof="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468313" y="1102301"/>
            <a:ext cx="8207375" cy="538138"/>
          </a:xfrm>
          <a:prstGeom prst="rect">
            <a:avLst/>
          </a:prstGeom>
          <a:noFill/>
        </p:spPr>
        <p:txBody>
          <a:bodyPr wrap="square" lIns="0" tIns="72000" rIns="0" bIns="36000">
            <a:noAutofit/>
          </a:bodyPr>
          <a:lstStyle>
            <a:lvl1pPr marL="0" indent="0">
              <a:buNone/>
              <a:defRPr lang="de-DE" sz="20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endParaRPr lang="en-US" noProof="0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2736343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3" y="1102301"/>
            <a:ext cx="8207375" cy="52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 smtClean="0"/>
              <a:t>Bullet one</a:t>
            </a:r>
          </a:p>
          <a:p>
            <a:pPr lvl="1"/>
            <a:r>
              <a:rPr lang="en-US" noProof="0" dirty="0" smtClean="0"/>
              <a:t>Bullet two</a:t>
            </a:r>
          </a:p>
          <a:p>
            <a:pPr lvl="2"/>
            <a:r>
              <a:rPr lang="en-US" noProof="0" dirty="0" smtClean="0"/>
              <a:t>Bullet three</a:t>
            </a:r>
          </a:p>
          <a:p>
            <a:pPr lvl="3"/>
            <a:r>
              <a:rPr lang="en-US" noProof="0" dirty="0" smtClean="0"/>
              <a:t>Bullet four</a:t>
            </a:r>
          </a:p>
          <a:p>
            <a:pPr lvl="4"/>
            <a:r>
              <a:rPr lang="en-US" noProof="0" dirty="0" smtClean="0"/>
              <a:t>Bullet five</a:t>
            </a:r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96565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080" name="think-cell Slide" r:id="rId5" imgW="0" imgH="0" progId="">
              <p:embed/>
            </p:oleObj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468313" y="1102301"/>
            <a:ext cx="3923687" cy="4402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3600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2000" b="1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>
              <a:defRPr b="1">
                <a:solidFill>
                  <a:schemeClr val="accent3"/>
                </a:solidFill>
              </a:defRPr>
            </a:lvl2pPr>
            <a:lvl3pPr>
              <a:defRPr b="1">
                <a:solidFill>
                  <a:schemeClr val="accent3"/>
                </a:solidFill>
              </a:defRPr>
            </a:lvl3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endParaRPr lang="en-US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4751999" y="1102301"/>
            <a:ext cx="3923689" cy="4402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3600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2000" b="1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>
              <a:defRPr b="1">
                <a:solidFill>
                  <a:schemeClr val="accent3"/>
                </a:solidFill>
              </a:defRPr>
            </a:lvl2pPr>
            <a:lvl3pPr>
              <a:defRPr b="1">
                <a:solidFill>
                  <a:schemeClr val="accent3"/>
                </a:solidFill>
              </a:defRPr>
            </a:lvl3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endParaRPr lang="en-US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4" y="1640438"/>
            <a:ext cx="3923686" cy="47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 smtClean="0"/>
              <a:t>Bullet one</a:t>
            </a:r>
          </a:p>
          <a:p>
            <a:pPr lvl="1"/>
            <a:r>
              <a:rPr lang="en-US" noProof="0" dirty="0" smtClean="0"/>
              <a:t>Bullet two</a:t>
            </a:r>
          </a:p>
          <a:p>
            <a:pPr lvl="2"/>
            <a:r>
              <a:rPr lang="en-US" noProof="0" dirty="0" smtClean="0"/>
              <a:t>Bullet three</a:t>
            </a:r>
          </a:p>
          <a:p>
            <a:pPr lvl="3"/>
            <a:r>
              <a:rPr lang="en-US" noProof="0" dirty="0" smtClean="0"/>
              <a:t>Bullet four</a:t>
            </a:r>
          </a:p>
          <a:p>
            <a:pPr lvl="4"/>
            <a:r>
              <a:rPr lang="en-US" noProof="0" dirty="0" smtClean="0"/>
              <a:t>Bullet five</a:t>
            </a:r>
            <a:endParaRPr lang="en-US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5" hasCustomPrompt="1"/>
          </p:nvPr>
        </p:nvSpPr>
        <p:spPr>
          <a:xfrm>
            <a:off x="4751999" y="1640438"/>
            <a:ext cx="3935893" cy="47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 smtClean="0"/>
              <a:t>Bullet one</a:t>
            </a:r>
          </a:p>
          <a:p>
            <a:pPr lvl="1"/>
            <a:r>
              <a:rPr lang="en-US" noProof="0" dirty="0" smtClean="0"/>
              <a:t>Bullet two</a:t>
            </a:r>
          </a:p>
          <a:p>
            <a:pPr lvl="2"/>
            <a:r>
              <a:rPr lang="en-US" noProof="0" dirty="0" smtClean="0"/>
              <a:t>Bullet three</a:t>
            </a:r>
          </a:p>
          <a:p>
            <a:pPr lvl="3"/>
            <a:r>
              <a:rPr lang="en-US" noProof="0" dirty="0" smtClean="0"/>
              <a:t>Bullet four</a:t>
            </a:r>
          </a:p>
          <a:p>
            <a:pPr lvl="4"/>
            <a:r>
              <a:rPr lang="en-US" noProof="0" dirty="0" smtClean="0"/>
              <a:t>Bullet five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253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4" y="1102301"/>
            <a:ext cx="3923686" cy="52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 smtClean="0"/>
              <a:t>Bullet one</a:t>
            </a:r>
          </a:p>
          <a:p>
            <a:pPr lvl="1"/>
            <a:r>
              <a:rPr lang="en-US" noProof="0" dirty="0" smtClean="0"/>
              <a:t>Bullet two</a:t>
            </a:r>
          </a:p>
          <a:p>
            <a:pPr lvl="2"/>
            <a:r>
              <a:rPr lang="en-US" noProof="0" dirty="0" smtClean="0"/>
              <a:t>Bullet three</a:t>
            </a:r>
          </a:p>
          <a:p>
            <a:pPr lvl="3"/>
            <a:r>
              <a:rPr lang="en-US" noProof="0" dirty="0" smtClean="0"/>
              <a:t>Bullet four</a:t>
            </a:r>
          </a:p>
          <a:p>
            <a:pPr lvl="4"/>
            <a:r>
              <a:rPr lang="en-US" noProof="0" dirty="0" smtClean="0"/>
              <a:t>Bullet five</a:t>
            </a:r>
            <a:endParaRPr lang="en-US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5" hasCustomPrompt="1"/>
          </p:nvPr>
        </p:nvSpPr>
        <p:spPr>
          <a:xfrm>
            <a:off x="4751999" y="1102301"/>
            <a:ext cx="3935893" cy="52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 smtClean="0"/>
              <a:t>Bullet one</a:t>
            </a:r>
          </a:p>
          <a:p>
            <a:pPr lvl="1"/>
            <a:r>
              <a:rPr lang="en-US" noProof="0" dirty="0" smtClean="0"/>
              <a:t>Bullet two</a:t>
            </a:r>
          </a:p>
          <a:p>
            <a:pPr lvl="2"/>
            <a:r>
              <a:rPr lang="en-US" noProof="0" dirty="0" smtClean="0"/>
              <a:t>Bullet three</a:t>
            </a:r>
          </a:p>
          <a:p>
            <a:pPr lvl="3"/>
            <a:r>
              <a:rPr lang="en-US" noProof="0" dirty="0" smtClean="0"/>
              <a:t>Bullet four</a:t>
            </a:r>
          </a:p>
          <a:p>
            <a:pPr lvl="4"/>
            <a:r>
              <a:rPr lang="en-US" noProof="0" dirty="0" smtClean="0"/>
              <a:t>Bullet five</a:t>
            </a:r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6151085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9143999" cy="6857999"/>
          </a:xfrm>
          <a:prstGeom prst="rect">
            <a:avLst/>
          </a:prstGeom>
        </p:spPr>
      </p:pic>
      <p:graphicFrame>
        <p:nvGraphicFramePr>
          <p:cNvPr id="14" name="Objekt 1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104" name="think-cell Slide" r:id="rId4" imgW="0" imgH="0" progId="">
              <p:embed/>
            </p:oleObj>
          </a:graphicData>
        </a:graphic>
      </p:graphicFrame>
      <p:sp>
        <p:nvSpPr>
          <p:cNvPr id="10" name="Titel 9"/>
          <p:cNvSpPr>
            <a:spLocks noGrp="1"/>
          </p:cNvSpPr>
          <p:nvPr>
            <p:ph type="title"/>
          </p:nvPr>
        </p:nvSpPr>
        <p:spPr bwMode="white">
          <a:xfrm>
            <a:off x="468313" y="4329100"/>
            <a:ext cx="8207375" cy="1323975"/>
          </a:xfrm>
        </p:spPr>
        <p:txBody>
          <a:bodyPr wrap="square" lIns="0" tIns="0" rIns="0" bIns="72000" anchor="t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None/>
              <a:defRPr sz="3600" b="1" i="0">
                <a:solidFill>
                  <a:schemeClr val="accent2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5" name="AMC_Footer"/>
          <p:cNvSpPr txBox="1">
            <a:spLocks/>
          </p:cNvSpPr>
          <p:nvPr userDrawn="1"/>
        </p:nvSpPr>
        <p:spPr>
          <a:xfrm>
            <a:off x="468313" y="6569075"/>
            <a:ext cx="5005251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Copyright © 2012 Accenture. All rights reserved.</a:t>
            </a:r>
            <a:endParaRPr lang="en-U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Inhaltsplatzhalter 13"/>
          <p:cNvSpPr txBox="1">
            <a:spLocks/>
          </p:cNvSpPr>
          <p:nvPr userDrawn="1"/>
        </p:nvSpPr>
        <p:spPr>
          <a:xfrm>
            <a:off x="8284935" y="6569075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en-US" sz="800" smtClean="0">
                <a:solidFill>
                  <a:srgbClr val="000000"/>
                </a:solidFill>
                <a:cs typeface="Arial" pitchFamily="34" charset="0"/>
              </a:rPr>
              <a:pPr algn="r">
                <a:defRPr/>
              </a:pPr>
              <a:t>‹Nº›</a:t>
            </a:fld>
            <a:endParaRPr lang="en-US" sz="8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7404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3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MC_Footer"/>
          <p:cNvSpPr txBox="1">
            <a:spLocks/>
          </p:cNvSpPr>
          <p:nvPr userDrawn="1"/>
        </p:nvSpPr>
        <p:spPr>
          <a:xfrm>
            <a:off x="468313" y="6569075"/>
            <a:ext cx="619191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</a:rPr>
              <a:t>Copyright © 2012 Accenture. All rights reserved.</a:t>
            </a:r>
            <a:endParaRPr lang="en-US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" name="Inhaltsplatzhalter 13"/>
          <p:cNvSpPr txBox="1">
            <a:spLocks/>
          </p:cNvSpPr>
          <p:nvPr userDrawn="1"/>
        </p:nvSpPr>
        <p:spPr>
          <a:xfrm>
            <a:off x="8275017" y="6569075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en-US" sz="800" smtClean="0">
                <a:solidFill>
                  <a:srgbClr val="FFFFFF"/>
                </a:solidFill>
                <a:cs typeface="Arial" pitchFamily="34" charset="0"/>
              </a:rPr>
              <a:pPr algn="r">
                <a:defRPr/>
              </a:pPr>
              <a:t>‹Nº›</a:t>
            </a:fld>
            <a:endParaRPr lang="en-US" sz="800" dirty="0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14" name="Objekt 1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128" name="think-cell Slide" r:id="rId3" imgW="0" imgH="0" progId="">
              <p:embed/>
            </p:oleObj>
          </a:graphicData>
        </a:graphic>
      </p:graphicFrame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468313" y="1443037"/>
            <a:ext cx="8207375" cy="1323975"/>
          </a:xfrm>
        </p:spPr>
        <p:txBody>
          <a:bodyPr wrap="square" lIns="0" tIns="0" rIns="0" bIns="72000" anchor="t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None/>
              <a:defRPr sz="3600" b="1" i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265429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9143999" cy="6857999"/>
          </a:xfrm>
          <a:prstGeom prst="rect">
            <a:avLst/>
          </a:prstGeom>
        </p:spPr>
      </p:pic>
      <p:graphicFrame>
        <p:nvGraphicFramePr>
          <p:cNvPr id="9" name="Objekt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152" name="think-cell Slide" r:id="rId4" imgW="0" imgH="0" progId="">
              <p:embed/>
            </p:oleObj>
          </a:graphicData>
        </a:graphic>
      </p:graphicFrame>
      <p:sp>
        <p:nvSpPr>
          <p:cNvPr id="10" name="AMC_Footer"/>
          <p:cNvSpPr txBox="1">
            <a:spLocks/>
          </p:cNvSpPr>
          <p:nvPr userDrawn="1"/>
        </p:nvSpPr>
        <p:spPr>
          <a:xfrm>
            <a:off x="468313" y="6569075"/>
            <a:ext cx="5005251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Copyright © 2012 Accenture. All rights reserved.</a:t>
            </a:r>
            <a:endParaRPr lang="en-U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Inhaltsplatzhalter 13"/>
          <p:cNvSpPr txBox="1">
            <a:spLocks/>
          </p:cNvSpPr>
          <p:nvPr userDrawn="1"/>
        </p:nvSpPr>
        <p:spPr>
          <a:xfrm>
            <a:off x="8284935" y="6569075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en-US" sz="800" smtClean="0">
                <a:solidFill>
                  <a:srgbClr val="000000"/>
                </a:solidFill>
                <a:cs typeface="Arial" pitchFamily="34" charset="0"/>
              </a:rPr>
              <a:pPr algn="r">
                <a:defRPr/>
              </a:pPr>
              <a:t>‹Nº›</a:t>
            </a:fld>
            <a:endParaRPr lang="en-U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3"/>
          <p:cNvSpPr txBox="1"/>
          <p:nvPr userDrawn="1"/>
        </p:nvSpPr>
        <p:spPr>
          <a:xfrm>
            <a:off x="496800" y="5368413"/>
            <a:ext cx="6589800" cy="5604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Learn more at www.accenture.com</a:t>
            </a:r>
          </a:p>
        </p:txBody>
      </p:sp>
    </p:spTree>
    <p:extLst>
      <p:ext uri="{BB962C8B-B14F-4D97-AF65-F5344CB8AC3E}">
        <p14:creationId xmlns:p14="http://schemas.microsoft.com/office/powerpoint/2010/main" xmlns="" val="3551638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53395"/>
            <a:ext cx="8229600" cy="453285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Slide copy uses this color (22pt)</a:t>
            </a:r>
          </a:p>
          <a:p>
            <a:pPr lvl="1"/>
            <a:r>
              <a:rPr lang="en-US" dirty="0" smtClean="0"/>
              <a:t>Bullet point level 1 (22pt)</a:t>
            </a:r>
          </a:p>
          <a:p>
            <a:pPr lvl="2"/>
            <a:r>
              <a:rPr lang="en-US" dirty="0" smtClean="0"/>
              <a:t>Bullet point level 2 (20pt)</a:t>
            </a:r>
          </a:p>
          <a:p>
            <a:pPr lvl="3"/>
            <a:r>
              <a:rPr lang="en-US" dirty="0" smtClean="0"/>
              <a:t>Bullet point level 3 (18pt)</a:t>
            </a:r>
          </a:p>
          <a:p>
            <a:pPr lvl="4"/>
            <a:r>
              <a:rPr lang="en-US" dirty="0" smtClean="0"/>
              <a:t>Bullet point level 4 (16pt)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1544"/>
            <a:ext cx="8229600" cy="86836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Slide title: can span two lines of the slide and </a:t>
            </a:r>
            <a:br>
              <a:rPr lang="en-US" dirty="0" smtClean="0"/>
            </a:br>
            <a:r>
              <a:rPr lang="en-US" dirty="0" smtClean="0"/>
              <a:t>uses this font color (24pt)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48343" y="6449488"/>
            <a:ext cx="3842657" cy="326571"/>
          </a:xfrm>
          <a:prstGeom prst="rect">
            <a:avLst/>
          </a:prstGeom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Copyright © 2012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698344" y="6478774"/>
            <a:ext cx="2133600" cy="32918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A1851D-F90B-DD4D-BB60-BF9516DE56CD}" type="slidenum">
              <a:rPr 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3736" y="1303621"/>
            <a:ext cx="8237163" cy="478387"/>
          </a:xfrm>
          <a:prstGeom prst="rect">
            <a:avLst/>
          </a:prstGeom>
          <a:noFill/>
        </p:spPr>
        <p:txBody>
          <a:bodyPr wrap="square" lIns="0" tIns="72000" rIns="0" bIns="3600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2400" b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en-US" dirty="0" smtClean="0"/>
              <a:t>Sub-head uses this color (24pt)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6596" y="0"/>
            <a:ext cx="2457912" cy="11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290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White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2900" y="5148439"/>
            <a:ext cx="5423644" cy="1233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3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 smtClean="0"/>
              <a:t>Headline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1160209"/>
            <a:ext cx="86868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3578" y="822796"/>
            <a:ext cx="2540791" cy="17785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gray">
          <a:xfrm>
            <a:off x="8424863" y="1124744"/>
            <a:ext cx="719137" cy="828631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</a:pPr>
            <a:endParaRPr lang="en-US" sz="1600" kern="0" dirty="0" smtClean="0">
              <a:solidFill>
                <a:sysClr val="windowText" lastClr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704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426294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200" name="think-cell Slide" r:id="rId3" imgW="0" imgH="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458788" y="4113076"/>
            <a:ext cx="4941944" cy="98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2800" i="0" dirty="0">
                <a:solidFill>
                  <a:schemeClr val="tx1"/>
                </a:solidFill>
                <a:latin typeface="Arial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61963" y="5117703"/>
            <a:ext cx="4938129" cy="615553"/>
          </a:xfrm>
          <a:prstGeom prst="rect">
            <a:avLst/>
          </a:prstGeom>
          <a:ln w="9525"/>
        </p:spPr>
        <p:txBody>
          <a:bodyPr lIns="0" tIns="0" rIns="0" bIns="0">
            <a:noAutofit/>
          </a:bodyPr>
          <a:lstStyle>
            <a:lvl1pPr mar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475" y="1088740"/>
            <a:ext cx="8008037" cy="363640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gray">
          <a:xfrm>
            <a:off x="8424863" y="1124744"/>
            <a:ext cx="719137" cy="828631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</a:pPr>
            <a:endParaRPr lang="en-US" sz="1600" kern="0" dirty="0" smtClean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0" y="0"/>
            <a:ext cx="9144000" cy="1102300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</a:pPr>
            <a:endParaRPr lang="en-US" sz="1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0822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3" y="1640438"/>
            <a:ext cx="8207375" cy="4741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1730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8097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tabLst/>
              <a:defRPr lang="de-DE" sz="16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indent="-18097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 smtClean="0"/>
              <a:t>Bullet one</a:t>
            </a:r>
          </a:p>
          <a:p>
            <a:pPr lvl="1"/>
            <a:r>
              <a:rPr lang="en-US" noProof="0" dirty="0" smtClean="0"/>
              <a:t>Bullet two</a:t>
            </a:r>
          </a:p>
          <a:p>
            <a:pPr lvl="2"/>
            <a:r>
              <a:rPr lang="en-US" noProof="0" dirty="0" smtClean="0"/>
              <a:t>Bullet three</a:t>
            </a:r>
          </a:p>
          <a:p>
            <a:pPr lvl="3"/>
            <a:r>
              <a:rPr lang="en-US" noProof="0" dirty="0" smtClean="0"/>
              <a:t>Bullet four</a:t>
            </a:r>
          </a:p>
          <a:p>
            <a:pPr lvl="4"/>
            <a:r>
              <a:rPr lang="en-US" noProof="0" dirty="0" smtClean="0"/>
              <a:t>Bullet five</a:t>
            </a:r>
            <a:endParaRPr lang="en-US" noProof="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468313" y="1102301"/>
            <a:ext cx="8207375" cy="538138"/>
          </a:xfrm>
          <a:prstGeom prst="rect">
            <a:avLst/>
          </a:prstGeom>
          <a:noFill/>
        </p:spPr>
        <p:txBody>
          <a:bodyPr wrap="square" lIns="0" tIns="72000" rIns="0" bIns="36000">
            <a:noAutofit/>
          </a:bodyPr>
          <a:lstStyle>
            <a:lvl1pPr marL="0" indent="0">
              <a:buNone/>
              <a:defRPr lang="de-DE" sz="20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endParaRPr lang="en-US" noProof="0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4130585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3" y="1102301"/>
            <a:ext cx="8207375" cy="52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 smtClean="0"/>
              <a:t>Bullet one</a:t>
            </a:r>
          </a:p>
          <a:p>
            <a:pPr lvl="1"/>
            <a:r>
              <a:rPr lang="en-US" noProof="0" dirty="0" smtClean="0"/>
              <a:t>Bullet two</a:t>
            </a:r>
          </a:p>
          <a:p>
            <a:pPr lvl="2"/>
            <a:r>
              <a:rPr lang="en-US" noProof="0" dirty="0" smtClean="0"/>
              <a:t>Bullet three</a:t>
            </a:r>
          </a:p>
          <a:p>
            <a:pPr lvl="3"/>
            <a:r>
              <a:rPr lang="en-US" noProof="0" dirty="0" smtClean="0"/>
              <a:t>Bullet four</a:t>
            </a:r>
          </a:p>
          <a:p>
            <a:pPr lvl="4"/>
            <a:r>
              <a:rPr lang="en-US" noProof="0" dirty="0" smtClean="0"/>
              <a:t>Bullet five</a:t>
            </a:r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58860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224" name="think-cell Slide" r:id="rId5" imgW="0" imgH="0" progId="">
              <p:embed/>
            </p:oleObj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468313" y="1102301"/>
            <a:ext cx="3923687" cy="4402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3600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2000" b="1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>
              <a:defRPr b="1">
                <a:solidFill>
                  <a:schemeClr val="accent3"/>
                </a:solidFill>
              </a:defRPr>
            </a:lvl2pPr>
            <a:lvl3pPr>
              <a:defRPr b="1">
                <a:solidFill>
                  <a:schemeClr val="accent3"/>
                </a:solidFill>
              </a:defRPr>
            </a:lvl3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endParaRPr lang="en-US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4751999" y="1102301"/>
            <a:ext cx="3923689" cy="4402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3600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2000" b="1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>
              <a:defRPr b="1">
                <a:solidFill>
                  <a:schemeClr val="accent3"/>
                </a:solidFill>
              </a:defRPr>
            </a:lvl2pPr>
            <a:lvl3pPr>
              <a:defRPr b="1">
                <a:solidFill>
                  <a:schemeClr val="accent3"/>
                </a:solidFill>
              </a:defRPr>
            </a:lvl3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endParaRPr lang="en-US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4" y="1640438"/>
            <a:ext cx="3923686" cy="47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 smtClean="0"/>
              <a:t>Bullet one</a:t>
            </a:r>
          </a:p>
          <a:p>
            <a:pPr lvl="1"/>
            <a:r>
              <a:rPr lang="en-US" noProof="0" dirty="0" smtClean="0"/>
              <a:t>Bullet two</a:t>
            </a:r>
          </a:p>
          <a:p>
            <a:pPr lvl="2"/>
            <a:r>
              <a:rPr lang="en-US" noProof="0" dirty="0" smtClean="0"/>
              <a:t>Bullet three</a:t>
            </a:r>
          </a:p>
          <a:p>
            <a:pPr lvl="3"/>
            <a:r>
              <a:rPr lang="en-US" noProof="0" dirty="0" smtClean="0"/>
              <a:t>Bullet four</a:t>
            </a:r>
          </a:p>
          <a:p>
            <a:pPr lvl="4"/>
            <a:r>
              <a:rPr lang="en-US" noProof="0" dirty="0" smtClean="0"/>
              <a:t>Bullet five</a:t>
            </a:r>
            <a:endParaRPr lang="en-US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5" hasCustomPrompt="1"/>
          </p:nvPr>
        </p:nvSpPr>
        <p:spPr>
          <a:xfrm>
            <a:off x="4751999" y="1640438"/>
            <a:ext cx="3935893" cy="47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 smtClean="0"/>
              <a:t>Bullet one</a:t>
            </a:r>
          </a:p>
          <a:p>
            <a:pPr lvl="1"/>
            <a:r>
              <a:rPr lang="en-US" noProof="0" dirty="0" smtClean="0"/>
              <a:t>Bullet two</a:t>
            </a:r>
          </a:p>
          <a:p>
            <a:pPr lvl="2"/>
            <a:r>
              <a:rPr lang="en-US" noProof="0" dirty="0" smtClean="0"/>
              <a:t>Bullet three</a:t>
            </a:r>
          </a:p>
          <a:p>
            <a:pPr lvl="3"/>
            <a:r>
              <a:rPr lang="en-US" noProof="0" dirty="0" smtClean="0"/>
              <a:t>Bullet four</a:t>
            </a:r>
          </a:p>
          <a:p>
            <a:pPr lvl="4"/>
            <a:r>
              <a:rPr lang="en-US" noProof="0" dirty="0" smtClean="0"/>
              <a:t>Bullet five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60300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4" y="1102301"/>
            <a:ext cx="3923686" cy="52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 smtClean="0"/>
              <a:t>Bullet one</a:t>
            </a:r>
          </a:p>
          <a:p>
            <a:pPr lvl="1"/>
            <a:r>
              <a:rPr lang="en-US" noProof="0" dirty="0" smtClean="0"/>
              <a:t>Bullet two</a:t>
            </a:r>
          </a:p>
          <a:p>
            <a:pPr lvl="2"/>
            <a:r>
              <a:rPr lang="en-US" noProof="0" dirty="0" smtClean="0"/>
              <a:t>Bullet three</a:t>
            </a:r>
          </a:p>
          <a:p>
            <a:pPr lvl="3"/>
            <a:r>
              <a:rPr lang="en-US" noProof="0" dirty="0" smtClean="0"/>
              <a:t>Bullet four</a:t>
            </a:r>
          </a:p>
          <a:p>
            <a:pPr lvl="4"/>
            <a:r>
              <a:rPr lang="en-US" noProof="0" dirty="0" smtClean="0"/>
              <a:t>Bullet five</a:t>
            </a:r>
            <a:endParaRPr lang="en-US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5" hasCustomPrompt="1"/>
          </p:nvPr>
        </p:nvSpPr>
        <p:spPr>
          <a:xfrm>
            <a:off x="4751999" y="1102301"/>
            <a:ext cx="3935893" cy="52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 smtClean="0"/>
              <a:t>Bullet one</a:t>
            </a:r>
          </a:p>
          <a:p>
            <a:pPr lvl="1"/>
            <a:r>
              <a:rPr lang="en-US" noProof="0" dirty="0" smtClean="0"/>
              <a:t>Bullet two</a:t>
            </a:r>
          </a:p>
          <a:p>
            <a:pPr lvl="2"/>
            <a:r>
              <a:rPr lang="en-US" noProof="0" dirty="0" smtClean="0"/>
              <a:t>Bullet three</a:t>
            </a:r>
          </a:p>
          <a:p>
            <a:pPr lvl="3"/>
            <a:r>
              <a:rPr lang="en-US" noProof="0" dirty="0" smtClean="0"/>
              <a:t>Bullet four</a:t>
            </a:r>
          </a:p>
          <a:p>
            <a:pPr lvl="4"/>
            <a:r>
              <a:rPr lang="en-US" noProof="0" dirty="0" smtClean="0"/>
              <a:t>Bullet five</a:t>
            </a:r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2415106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9143999" cy="6857999"/>
          </a:xfrm>
          <a:prstGeom prst="rect">
            <a:avLst/>
          </a:prstGeom>
        </p:spPr>
      </p:pic>
      <p:graphicFrame>
        <p:nvGraphicFramePr>
          <p:cNvPr id="14" name="Objekt 1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48" name="think-cell Slide" r:id="rId4" imgW="0" imgH="0" progId="">
              <p:embed/>
            </p:oleObj>
          </a:graphicData>
        </a:graphic>
      </p:graphicFrame>
      <p:sp>
        <p:nvSpPr>
          <p:cNvPr id="10" name="Titel 9"/>
          <p:cNvSpPr>
            <a:spLocks noGrp="1"/>
          </p:cNvSpPr>
          <p:nvPr>
            <p:ph type="title"/>
          </p:nvPr>
        </p:nvSpPr>
        <p:spPr bwMode="white">
          <a:xfrm>
            <a:off x="468313" y="4329100"/>
            <a:ext cx="8207375" cy="1323975"/>
          </a:xfrm>
        </p:spPr>
        <p:txBody>
          <a:bodyPr wrap="square" lIns="0" tIns="0" rIns="0" bIns="72000" anchor="t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None/>
              <a:defRPr sz="3600" b="1" i="0">
                <a:solidFill>
                  <a:schemeClr val="accent2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5" name="AMC_Footer"/>
          <p:cNvSpPr txBox="1">
            <a:spLocks/>
          </p:cNvSpPr>
          <p:nvPr userDrawn="1"/>
        </p:nvSpPr>
        <p:spPr>
          <a:xfrm>
            <a:off x="468313" y="6569075"/>
            <a:ext cx="5005251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Copyright © 2012 Accenture. All rights reserved.</a:t>
            </a:r>
            <a:endParaRPr lang="en-U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Inhaltsplatzhalter 13"/>
          <p:cNvSpPr txBox="1">
            <a:spLocks/>
          </p:cNvSpPr>
          <p:nvPr userDrawn="1"/>
        </p:nvSpPr>
        <p:spPr>
          <a:xfrm>
            <a:off x="8284935" y="6569075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en-US" sz="800" smtClean="0">
                <a:solidFill>
                  <a:srgbClr val="000000"/>
                </a:solidFill>
                <a:cs typeface="Arial" pitchFamily="34" charset="0"/>
              </a:rPr>
              <a:pPr algn="r">
                <a:defRPr/>
              </a:pPr>
              <a:t>‹Nº›</a:t>
            </a:fld>
            <a:endParaRPr lang="en-US" sz="8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5167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3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MC_Footer"/>
          <p:cNvSpPr txBox="1">
            <a:spLocks/>
          </p:cNvSpPr>
          <p:nvPr userDrawn="1"/>
        </p:nvSpPr>
        <p:spPr>
          <a:xfrm>
            <a:off x="468313" y="6569075"/>
            <a:ext cx="619191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</a:rPr>
              <a:t>Copyright © 2012 Accenture. All rights reserved.</a:t>
            </a:r>
            <a:endParaRPr lang="en-US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" name="Inhaltsplatzhalter 13"/>
          <p:cNvSpPr txBox="1">
            <a:spLocks/>
          </p:cNvSpPr>
          <p:nvPr userDrawn="1"/>
        </p:nvSpPr>
        <p:spPr>
          <a:xfrm>
            <a:off x="8275017" y="6569075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en-US" sz="800" smtClean="0">
                <a:solidFill>
                  <a:srgbClr val="FFFFFF"/>
                </a:solidFill>
                <a:cs typeface="Arial" pitchFamily="34" charset="0"/>
              </a:rPr>
              <a:pPr algn="r">
                <a:defRPr/>
              </a:pPr>
              <a:t>‹Nº›</a:t>
            </a:fld>
            <a:endParaRPr lang="en-US" sz="800" dirty="0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14" name="Objekt 1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272" name="think-cell Slide" r:id="rId3" imgW="0" imgH="0" progId="">
              <p:embed/>
            </p:oleObj>
          </a:graphicData>
        </a:graphic>
      </p:graphicFrame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468313" y="1443037"/>
            <a:ext cx="8207375" cy="1323975"/>
          </a:xfrm>
        </p:spPr>
        <p:txBody>
          <a:bodyPr wrap="square" lIns="0" tIns="0" rIns="0" bIns="72000" anchor="t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None/>
              <a:defRPr sz="3600" b="1" i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0086309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9143999" cy="6857999"/>
          </a:xfrm>
          <a:prstGeom prst="rect">
            <a:avLst/>
          </a:prstGeom>
        </p:spPr>
      </p:pic>
      <p:graphicFrame>
        <p:nvGraphicFramePr>
          <p:cNvPr id="9" name="Objekt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296" name="think-cell Slide" r:id="rId4" imgW="0" imgH="0" progId="">
              <p:embed/>
            </p:oleObj>
          </a:graphicData>
        </a:graphic>
      </p:graphicFrame>
      <p:sp>
        <p:nvSpPr>
          <p:cNvPr id="10" name="AMC_Footer"/>
          <p:cNvSpPr txBox="1">
            <a:spLocks/>
          </p:cNvSpPr>
          <p:nvPr userDrawn="1"/>
        </p:nvSpPr>
        <p:spPr>
          <a:xfrm>
            <a:off x="468313" y="6569075"/>
            <a:ext cx="5005251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Copyright © 2012 Accenture. All rights reserved.</a:t>
            </a:r>
            <a:endParaRPr lang="en-U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Inhaltsplatzhalter 13"/>
          <p:cNvSpPr txBox="1">
            <a:spLocks/>
          </p:cNvSpPr>
          <p:nvPr userDrawn="1"/>
        </p:nvSpPr>
        <p:spPr>
          <a:xfrm>
            <a:off x="8284935" y="6569075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en-US" sz="800" smtClean="0">
                <a:solidFill>
                  <a:srgbClr val="000000"/>
                </a:solidFill>
                <a:cs typeface="Arial" pitchFamily="34" charset="0"/>
              </a:rPr>
              <a:pPr algn="r">
                <a:defRPr/>
              </a:pPr>
              <a:t>‹Nº›</a:t>
            </a:fld>
            <a:endParaRPr lang="en-U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3"/>
          <p:cNvSpPr txBox="1"/>
          <p:nvPr userDrawn="1"/>
        </p:nvSpPr>
        <p:spPr>
          <a:xfrm>
            <a:off x="496800" y="5368413"/>
            <a:ext cx="6589800" cy="5604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Learn more at www.accenture.com</a:t>
            </a:r>
          </a:p>
        </p:txBody>
      </p:sp>
    </p:spTree>
    <p:extLst>
      <p:ext uri="{BB962C8B-B14F-4D97-AF65-F5344CB8AC3E}">
        <p14:creationId xmlns:p14="http://schemas.microsoft.com/office/powerpoint/2010/main" xmlns="" val="18238483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53395"/>
            <a:ext cx="8229600" cy="453285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Slide copy uses this color (22pt)</a:t>
            </a:r>
          </a:p>
          <a:p>
            <a:pPr lvl="1"/>
            <a:r>
              <a:rPr lang="en-US" dirty="0" smtClean="0"/>
              <a:t>Bullet point level 1 (22pt)</a:t>
            </a:r>
          </a:p>
          <a:p>
            <a:pPr lvl="2"/>
            <a:r>
              <a:rPr lang="en-US" dirty="0" smtClean="0"/>
              <a:t>Bullet point level 2 (20pt)</a:t>
            </a:r>
          </a:p>
          <a:p>
            <a:pPr lvl="3"/>
            <a:r>
              <a:rPr lang="en-US" dirty="0" smtClean="0"/>
              <a:t>Bullet point level 3 (18pt)</a:t>
            </a:r>
          </a:p>
          <a:p>
            <a:pPr lvl="4"/>
            <a:r>
              <a:rPr lang="en-US" dirty="0" smtClean="0"/>
              <a:t>Bullet point level 4 (16pt)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1544"/>
            <a:ext cx="8229600" cy="86836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Slide title: can span two lines of the slide and </a:t>
            </a:r>
            <a:br>
              <a:rPr lang="en-US" dirty="0" smtClean="0"/>
            </a:br>
            <a:r>
              <a:rPr lang="en-US" dirty="0" smtClean="0"/>
              <a:t>uses this font color (24pt)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48343" y="6449488"/>
            <a:ext cx="3842657" cy="326571"/>
          </a:xfrm>
          <a:prstGeom prst="rect">
            <a:avLst/>
          </a:prstGeom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Copyright © 2012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698344" y="6478774"/>
            <a:ext cx="2133600" cy="32918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A1851D-F90B-DD4D-BB60-BF9516DE56CD}" type="slidenum">
              <a:rPr 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3736" y="1303621"/>
            <a:ext cx="8237163" cy="478387"/>
          </a:xfrm>
          <a:prstGeom prst="rect">
            <a:avLst/>
          </a:prstGeom>
          <a:noFill/>
        </p:spPr>
        <p:txBody>
          <a:bodyPr wrap="square" lIns="0" tIns="72000" rIns="0" bIns="3600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2400" b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en-US" dirty="0" smtClean="0"/>
              <a:t>Sub-head uses this color (24pt)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6596" y="0"/>
            <a:ext cx="2457912" cy="11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8176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White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2900" y="5148439"/>
            <a:ext cx="5423644" cy="1233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3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 smtClean="0"/>
              <a:t>Headline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1160209"/>
            <a:ext cx="86868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3578" y="822796"/>
            <a:ext cx="2540791" cy="17785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gray">
          <a:xfrm>
            <a:off x="8424863" y="1124744"/>
            <a:ext cx="719137" cy="828631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</a:pPr>
            <a:endParaRPr lang="en-US" sz="1600" kern="0" dirty="0" smtClean="0">
              <a:solidFill>
                <a:sysClr val="windowText" lastClr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867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0645460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4344" name="think-cell Slide" r:id="rId3" imgW="0" imgH="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458788" y="4113076"/>
            <a:ext cx="4941944" cy="98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2800" i="0" dirty="0">
                <a:solidFill>
                  <a:schemeClr val="tx1"/>
                </a:solidFill>
                <a:latin typeface="Arial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61963" y="5117703"/>
            <a:ext cx="4938129" cy="615553"/>
          </a:xfrm>
          <a:prstGeom prst="rect">
            <a:avLst/>
          </a:prstGeom>
          <a:ln w="9525"/>
        </p:spPr>
        <p:txBody>
          <a:bodyPr lIns="0" tIns="0" rIns="0" bIns="0">
            <a:noAutofit/>
          </a:bodyPr>
          <a:lstStyle>
            <a:lvl1pPr mar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475" y="1088740"/>
            <a:ext cx="8008037" cy="363640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gray">
          <a:xfrm>
            <a:off x="8424863" y="1124744"/>
            <a:ext cx="719137" cy="828631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</a:pPr>
            <a:endParaRPr lang="en-US" sz="1600" kern="0" dirty="0" smtClean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0" y="0"/>
            <a:ext cx="9144000" cy="1102300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</a:pPr>
            <a:endParaRPr lang="en-US" sz="1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636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3" y="1640438"/>
            <a:ext cx="8207375" cy="4741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1730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8097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tabLst/>
              <a:defRPr lang="de-DE" sz="16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indent="-18097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 smtClean="0"/>
              <a:t>Bullet one</a:t>
            </a:r>
          </a:p>
          <a:p>
            <a:pPr lvl="1"/>
            <a:r>
              <a:rPr lang="en-US" noProof="0" dirty="0" smtClean="0"/>
              <a:t>Bullet two</a:t>
            </a:r>
          </a:p>
          <a:p>
            <a:pPr lvl="2"/>
            <a:r>
              <a:rPr lang="en-US" noProof="0" dirty="0" smtClean="0"/>
              <a:t>Bullet three</a:t>
            </a:r>
          </a:p>
          <a:p>
            <a:pPr lvl="3"/>
            <a:r>
              <a:rPr lang="en-US" noProof="0" dirty="0" smtClean="0"/>
              <a:t>Bullet four</a:t>
            </a:r>
          </a:p>
          <a:p>
            <a:pPr lvl="4"/>
            <a:r>
              <a:rPr lang="en-US" noProof="0" dirty="0" smtClean="0"/>
              <a:t>Bullet five</a:t>
            </a:r>
            <a:endParaRPr lang="en-US" noProof="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468313" y="1102301"/>
            <a:ext cx="8207375" cy="538138"/>
          </a:xfrm>
          <a:prstGeom prst="rect">
            <a:avLst/>
          </a:prstGeom>
          <a:noFill/>
        </p:spPr>
        <p:txBody>
          <a:bodyPr wrap="square" lIns="0" tIns="72000" rIns="0" bIns="36000">
            <a:noAutofit/>
          </a:bodyPr>
          <a:lstStyle>
            <a:lvl1pPr marL="0" indent="0">
              <a:buNone/>
              <a:defRPr lang="de-DE" sz="20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endParaRPr lang="en-US" noProof="0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4577307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3" y="1102301"/>
            <a:ext cx="8207375" cy="52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 smtClean="0"/>
              <a:t>Bullet one</a:t>
            </a:r>
          </a:p>
          <a:p>
            <a:pPr lvl="1"/>
            <a:r>
              <a:rPr lang="en-US" noProof="0" dirty="0" smtClean="0"/>
              <a:t>Bullet two</a:t>
            </a:r>
          </a:p>
          <a:p>
            <a:pPr lvl="2"/>
            <a:r>
              <a:rPr lang="en-US" noProof="0" dirty="0" smtClean="0"/>
              <a:t>Bullet three</a:t>
            </a:r>
          </a:p>
          <a:p>
            <a:pPr lvl="3"/>
            <a:r>
              <a:rPr lang="en-US" noProof="0" dirty="0" smtClean="0"/>
              <a:t>Bullet four</a:t>
            </a:r>
          </a:p>
          <a:p>
            <a:pPr lvl="4"/>
            <a:r>
              <a:rPr lang="en-US" noProof="0" dirty="0" smtClean="0"/>
              <a:t>Bullet five</a:t>
            </a:r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89845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5368" name="think-cell Slide" r:id="rId5" imgW="0" imgH="0" progId="">
              <p:embed/>
            </p:oleObj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468313" y="1102301"/>
            <a:ext cx="3923687" cy="4402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3600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2000" b="1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>
              <a:defRPr b="1">
                <a:solidFill>
                  <a:schemeClr val="accent3"/>
                </a:solidFill>
              </a:defRPr>
            </a:lvl2pPr>
            <a:lvl3pPr>
              <a:defRPr b="1">
                <a:solidFill>
                  <a:schemeClr val="accent3"/>
                </a:solidFill>
              </a:defRPr>
            </a:lvl3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endParaRPr lang="en-US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4751999" y="1102301"/>
            <a:ext cx="3923689" cy="4402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3600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2000" b="1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>
              <a:defRPr b="1">
                <a:solidFill>
                  <a:schemeClr val="accent3"/>
                </a:solidFill>
              </a:defRPr>
            </a:lvl2pPr>
            <a:lvl3pPr>
              <a:defRPr b="1">
                <a:solidFill>
                  <a:schemeClr val="accent3"/>
                </a:solidFill>
              </a:defRPr>
            </a:lvl3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endParaRPr lang="en-US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4" y="1640438"/>
            <a:ext cx="3923686" cy="47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 smtClean="0"/>
              <a:t>Bullet one</a:t>
            </a:r>
          </a:p>
          <a:p>
            <a:pPr lvl="1"/>
            <a:r>
              <a:rPr lang="en-US" noProof="0" dirty="0" smtClean="0"/>
              <a:t>Bullet two</a:t>
            </a:r>
          </a:p>
          <a:p>
            <a:pPr lvl="2"/>
            <a:r>
              <a:rPr lang="en-US" noProof="0" dirty="0" smtClean="0"/>
              <a:t>Bullet three</a:t>
            </a:r>
          </a:p>
          <a:p>
            <a:pPr lvl="3"/>
            <a:r>
              <a:rPr lang="en-US" noProof="0" dirty="0" smtClean="0"/>
              <a:t>Bullet four</a:t>
            </a:r>
          </a:p>
          <a:p>
            <a:pPr lvl="4"/>
            <a:r>
              <a:rPr lang="en-US" noProof="0" dirty="0" smtClean="0"/>
              <a:t>Bullet five</a:t>
            </a:r>
            <a:endParaRPr lang="en-US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5" hasCustomPrompt="1"/>
          </p:nvPr>
        </p:nvSpPr>
        <p:spPr>
          <a:xfrm>
            <a:off x="4751999" y="1640438"/>
            <a:ext cx="3935893" cy="47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 smtClean="0"/>
              <a:t>Bullet one</a:t>
            </a:r>
          </a:p>
          <a:p>
            <a:pPr lvl="1"/>
            <a:r>
              <a:rPr lang="en-US" noProof="0" dirty="0" smtClean="0"/>
              <a:t>Bullet two</a:t>
            </a:r>
          </a:p>
          <a:p>
            <a:pPr lvl="2"/>
            <a:r>
              <a:rPr lang="en-US" noProof="0" dirty="0" smtClean="0"/>
              <a:t>Bullet three</a:t>
            </a:r>
          </a:p>
          <a:p>
            <a:pPr lvl="3"/>
            <a:r>
              <a:rPr lang="en-US" noProof="0" dirty="0" smtClean="0"/>
              <a:t>Bullet four</a:t>
            </a:r>
          </a:p>
          <a:p>
            <a:pPr lvl="4"/>
            <a:r>
              <a:rPr lang="en-US" noProof="0" dirty="0" smtClean="0"/>
              <a:t>Bullet five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2353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4" y="1102301"/>
            <a:ext cx="3923686" cy="52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 smtClean="0"/>
              <a:t>Bullet one</a:t>
            </a:r>
          </a:p>
          <a:p>
            <a:pPr lvl="1"/>
            <a:r>
              <a:rPr lang="en-US" noProof="0" dirty="0" smtClean="0"/>
              <a:t>Bullet two</a:t>
            </a:r>
          </a:p>
          <a:p>
            <a:pPr lvl="2"/>
            <a:r>
              <a:rPr lang="en-US" noProof="0" dirty="0" smtClean="0"/>
              <a:t>Bullet three</a:t>
            </a:r>
          </a:p>
          <a:p>
            <a:pPr lvl="3"/>
            <a:r>
              <a:rPr lang="en-US" noProof="0" dirty="0" smtClean="0"/>
              <a:t>Bullet four</a:t>
            </a:r>
          </a:p>
          <a:p>
            <a:pPr lvl="4"/>
            <a:r>
              <a:rPr lang="en-US" noProof="0" dirty="0" smtClean="0"/>
              <a:t>Bullet five</a:t>
            </a:r>
            <a:endParaRPr lang="en-US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5" hasCustomPrompt="1"/>
          </p:nvPr>
        </p:nvSpPr>
        <p:spPr>
          <a:xfrm>
            <a:off x="4751999" y="1102301"/>
            <a:ext cx="3935893" cy="52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 smtClean="0"/>
              <a:t>Bullet one</a:t>
            </a:r>
          </a:p>
          <a:p>
            <a:pPr lvl="1"/>
            <a:r>
              <a:rPr lang="en-US" noProof="0" dirty="0" smtClean="0"/>
              <a:t>Bullet two</a:t>
            </a:r>
          </a:p>
          <a:p>
            <a:pPr lvl="2"/>
            <a:r>
              <a:rPr lang="en-US" noProof="0" dirty="0" smtClean="0"/>
              <a:t>Bullet three</a:t>
            </a:r>
          </a:p>
          <a:p>
            <a:pPr lvl="3"/>
            <a:r>
              <a:rPr lang="en-US" noProof="0" dirty="0" smtClean="0"/>
              <a:t>Bullet four</a:t>
            </a:r>
          </a:p>
          <a:p>
            <a:pPr lvl="4"/>
            <a:r>
              <a:rPr lang="en-US" noProof="0" dirty="0" smtClean="0"/>
              <a:t>Bullet five</a:t>
            </a:r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7984982"/>
      </p:ext>
    </p:extLst>
  </p:cSld>
  <p:clrMapOvr>
    <a:masterClrMapping/>
  </p:clrMapOvr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9143999" cy="6857999"/>
          </a:xfrm>
          <a:prstGeom prst="rect">
            <a:avLst/>
          </a:prstGeom>
        </p:spPr>
      </p:pic>
      <p:graphicFrame>
        <p:nvGraphicFramePr>
          <p:cNvPr id="14" name="Objekt 1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6392" name="think-cell Slide" r:id="rId4" imgW="0" imgH="0" progId="">
              <p:embed/>
            </p:oleObj>
          </a:graphicData>
        </a:graphic>
      </p:graphicFrame>
      <p:sp>
        <p:nvSpPr>
          <p:cNvPr id="10" name="Titel 9"/>
          <p:cNvSpPr>
            <a:spLocks noGrp="1"/>
          </p:cNvSpPr>
          <p:nvPr>
            <p:ph type="title"/>
          </p:nvPr>
        </p:nvSpPr>
        <p:spPr bwMode="white">
          <a:xfrm>
            <a:off x="468313" y="4329100"/>
            <a:ext cx="8207375" cy="1323975"/>
          </a:xfrm>
        </p:spPr>
        <p:txBody>
          <a:bodyPr wrap="square" lIns="0" tIns="0" rIns="0" bIns="72000" anchor="t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None/>
              <a:defRPr sz="3600" b="1" i="0">
                <a:solidFill>
                  <a:schemeClr val="accent2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5" name="AMC_Footer"/>
          <p:cNvSpPr txBox="1">
            <a:spLocks/>
          </p:cNvSpPr>
          <p:nvPr userDrawn="1"/>
        </p:nvSpPr>
        <p:spPr>
          <a:xfrm>
            <a:off x="468313" y="6569075"/>
            <a:ext cx="5005251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Copyright © 2012 Accenture. All rights reserved.</a:t>
            </a:r>
            <a:endParaRPr lang="en-U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Inhaltsplatzhalter 13"/>
          <p:cNvSpPr txBox="1">
            <a:spLocks/>
          </p:cNvSpPr>
          <p:nvPr userDrawn="1"/>
        </p:nvSpPr>
        <p:spPr>
          <a:xfrm>
            <a:off x="8284935" y="6569075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en-US" sz="800" smtClean="0">
                <a:solidFill>
                  <a:srgbClr val="000000"/>
                </a:solidFill>
                <a:cs typeface="Arial" pitchFamily="34" charset="0"/>
              </a:rPr>
              <a:pPr algn="r">
                <a:defRPr/>
              </a:pPr>
              <a:t>‹Nº›</a:t>
            </a:fld>
            <a:endParaRPr lang="en-US" sz="8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0779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3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MC_Footer"/>
          <p:cNvSpPr txBox="1">
            <a:spLocks/>
          </p:cNvSpPr>
          <p:nvPr userDrawn="1"/>
        </p:nvSpPr>
        <p:spPr>
          <a:xfrm>
            <a:off x="468313" y="6569075"/>
            <a:ext cx="619191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</a:rPr>
              <a:t>Copyright © 2012 Accenture. All rights reserved.</a:t>
            </a:r>
            <a:endParaRPr lang="en-US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" name="Inhaltsplatzhalter 13"/>
          <p:cNvSpPr txBox="1">
            <a:spLocks/>
          </p:cNvSpPr>
          <p:nvPr userDrawn="1"/>
        </p:nvSpPr>
        <p:spPr>
          <a:xfrm>
            <a:off x="8275017" y="6569075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en-US" sz="800" smtClean="0">
                <a:solidFill>
                  <a:srgbClr val="FFFFFF"/>
                </a:solidFill>
                <a:cs typeface="Arial" pitchFamily="34" charset="0"/>
              </a:rPr>
              <a:pPr algn="r">
                <a:defRPr/>
              </a:pPr>
              <a:t>‹Nº›</a:t>
            </a:fld>
            <a:endParaRPr lang="en-US" sz="800" dirty="0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14" name="Objekt 1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7416" name="think-cell Slide" r:id="rId3" imgW="0" imgH="0" progId="">
              <p:embed/>
            </p:oleObj>
          </a:graphicData>
        </a:graphic>
      </p:graphicFrame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468313" y="1443037"/>
            <a:ext cx="8207375" cy="1323975"/>
          </a:xfrm>
        </p:spPr>
        <p:txBody>
          <a:bodyPr wrap="square" lIns="0" tIns="0" rIns="0" bIns="72000" anchor="t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None/>
              <a:defRPr sz="3600" b="1" i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8073636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9143999" cy="6857999"/>
          </a:xfrm>
          <a:prstGeom prst="rect">
            <a:avLst/>
          </a:prstGeom>
        </p:spPr>
      </p:pic>
      <p:graphicFrame>
        <p:nvGraphicFramePr>
          <p:cNvPr id="9" name="Objekt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8440" name="think-cell Slide" r:id="rId4" imgW="0" imgH="0" progId="">
              <p:embed/>
            </p:oleObj>
          </a:graphicData>
        </a:graphic>
      </p:graphicFrame>
      <p:sp>
        <p:nvSpPr>
          <p:cNvPr id="10" name="AMC_Footer"/>
          <p:cNvSpPr txBox="1">
            <a:spLocks/>
          </p:cNvSpPr>
          <p:nvPr userDrawn="1"/>
        </p:nvSpPr>
        <p:spPr>
          <a:xfrm>
            <a:off x="468313" y="6569075"/>
            <a:ext cx="5005251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Copyright © 2012 Accenture. All rights reserved.</a:t>
            </a:r>
            <a:endParaRPr lang="en-U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Inhaltsplatzhalter 13"/>
          <p:cNvSpPr txBox="1">
            <a:spLocks/>
          </p:cNvSpPr>
          <p:nvPr userDrawn="1"/>
        </p:nvSpPr>
        <p:spPr>
          <a:xfrm>
            <a:off x="8284935" y="6569075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en-US" sz="800" smtClean="0">
                <a:solidFill>
                  <a:srgbClr val="000000"/>
                </a:solidFill>
                <a:cs typeface="Arial" pitchFamily="34" charset="0"/>
              </a:rPr>
              <a:pPr algn="r">
                <a:defRPr/>
              </a:pPr>
              <a:t>‹Nº›</a:t>
            </a:fld>
            <a:endParaRPr lang="en-U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3"/>
          <p:cNvSpPr txBox="1"/>
          <p:nvPr userDrawn="1"/>
        </p:nvSpPr>
        <p:spPr>
          <a:xfrm>
            <a:off x="496800" y="5368413"/>
            <a:ext cx="6589800" cy="5604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Learn more at www.accenture.com</a:t>
            </a:r>
          </a:p>
        </p:txBody>
      </p:sp>
    </p:spTree>
    <p:extLst>
      <p:ext uri="{BB962C8B-B14F-4D97-AF65-F5344CB8AC3E}">
        <p14:creationId xmlns:p14="http://schemas.microsoft.com/office/powerpoint/2010/main" xmlns="" val="30411771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53395"/>
            <a:ext cx="8229600" cy="453285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Slide copy uses this color (22pt)</a:t>
            </a:r>
          </a:p>
          <a:p>
            <a:pPr lvl="1"/>
            <a:r>
              <a:rPr lang="en-US" dirty="0" smtClean="0"/>
              <a:t>Bullet point level 1 (22pt)</a:t>
            </a:r>
          </a:p>
          <a:p>
            <a:pPr lvl="2"/>
            <a:r>
              <a:rPr lang="en-US" dirty="0" smtClean="0"/>
              <a:t>Bullet point level 2 (20pt)</a:t>
            </a:r>
          </a:p>
          <a:p>
            <a:pPr lvl="3"/>
            <a:r>
              <a:rPr lang="en-US" dirty="0" smtClean="0"/>
              <a:t>Bullet point level 3 (18pt)</a:t>
            </a:r>
          </a:p>
          <a:p>
            <a:pPr lvl="4"/>
            <a:r>
              <a:rPr lang="en-US" dirty="0" smtClean="0"/>
              <a:t>Bullet point level 4 (16pt)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1544"/>
            <a:ext cx="8229600" cy="86836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Slide title: can span two lines of the slide and </a:t>
            </a:r>
            <a:br>
              <a:rPr lang="en-US" dirty="0" smtClean="0"/>
            </a:br>
            <a:r>
              <a:rPr lang="en-US" dirty="0" smtClean="0"/>
              <a:t>uses this font color (24pt)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48343" y="6449488"/>
            <a:ext cx="3842657" cy="326571"/>
          </a:xfrm>
          <a:prstGeom prst="rect">
            <a:avLst/>
          </a:prstGeom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Copyright © 2012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698344" y="6478774"/>
            <a:ext cx="2133600" cy="32918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A1851D-F90B-DD4D-BB60-BF9516DE56CD}" type="slidenum">
              <a:rPr 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3736" y="1303621"/>
            <a:ext cx="8237163" cy="478387"/>
          </a:xfrm>
          <a:prstGeom prst="rect">
            <a:avLst/>
          </a:prstGeom>
          <a:noFill/>
        </p:spPr>
        <p:txBody>
          <a:bodyPr wrap="square" lIns="0" tIns="72000" rIns="0" bIns="3600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2400" b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en-US" dirty="0" smtClean="0"/>
              <a:t>Sub-head uses this color (24pt)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6596" y="0"/>
            <a:ext cx="2457912" cy="11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735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White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2900" y="5148439"/>
            <a:ext cx="5423644" cy="1233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3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 smtClean="0"/>
              <a:t>Headline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1160209"/>
            <a:ext cx="86868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3578" y="822796"/>
            <a:ext cx="2540791" cy="17785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gray">
          <a:xfrm>
            <a:off x="8424863" y="1124744"/>
            <a:ext cx="719137" cy="828631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</a:pPr>
            <a:endParaRPr lang="en-US" sz="1600" kern="0" dirty="0" smtClean="0">
              <a:solidFill>
                <a:sysClr val="windowText" lastClr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30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E693-5EDD-478C-9B6F-B5C7BFC7B5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4FB1-EC43-4659-A003-5679332FC9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1849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4729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098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8959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7049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7343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0620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9149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2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6758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7449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115508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timent.jpg"/>
          <p:cNvPicPr>
            <a:picLocks noChangeAspect="1"/>
          </p:cNvPicPr>
          <p:nvPr userDrawn="1"/>
        </p:nvPicPr>
        <p:blipFill>
          <a:blip r:embed="rId2" cstate="print"/>
          <a:srcRect r="12402" b="5847"/>
          <a:stretch>
            <a:fillRect/>
          </a:stretch>
        </p:blipFill>
        <p:spPr>
          <a:xfrm>
            <a:off x="4700318" y="4446000"/>
            <a:ext cx="4443682" cy="2412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  <a:prstGeom prst="rect">
            <a:avLst/>
          </a:prstGeom>
        </p:spPr>
        <p:txBody>
          <a:bodyPr>
            <a:normAutofit/>
          </a:bodyPr>
          <a:lstStyle>
            <a:lvl1pPr marL="180000" marR="0" indent="-180000" algn="l" defTabSz="504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CB28"/>
              </a:buClr>
              <a:buSzTx/>
              <a:buFont typeface="Wingdings" pitchFamily="2" charset="2"/>
              <a:buChar char="Ø"/>
              <a:tabLst/>
              <a:defRPr sz="1800" b="0">
                <a:latin typeface="Arial" pitchFamily="34" charset="0"/>
                <a:cs typeface="Arial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 b="0">
                <a:latin typeface="Arial" pitchFamily="34" charset="0"/>
                <a:cs typeface="Arial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0">
                <a:latin typeface="Arial" pitchFamily="34" charset="0"/>
                <a:cs typeface="Arial" pitchFamily="34" charset="0"/>
              </a:defRPr>
            </a:lvl3pPr>
            <a:lvl4pPr>
              <a:defRPr sz="1800" b="0">
                <a:latin typeface="Arial" pitchFamily="34" charset="0"/>
                <a:cs typeface="Arial" pitchFamily="34" charset="0"/>
              </a:defRPr>
            </a:lvl4pPr>
            <a:lvl5pPr>
              <a:defRPr sz="1800" b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 smtClean="0"/>
              <a:t>Cliquez pour modifier les styles du texte du masque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 smtClean="0"/>
              <a:t>Cliquez pour modifier les styles du texte du masque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 smtClean="0"/>
              <a:t>Cliquez pour modifier les styles du texte du masque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 smtClean="0"/>
              <a:t>Troisième niveau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 b="1">
                <a:solidFill>
                  <a:srgbClr val="B3CB2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45280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572412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entagone 8"/>
          <p:cNvSpPr/>
          <p:nvPr userDrawn="1"/>
        </p:nvSpPr>
        <p:spPr>
          <a:xfrm rot="10800000">
            <a:off x="4210943" y="0"/>
            <a:ext cx="2987823" cy="685800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entagone 11"/>
          <p:cNvSpPr/>
          <p:nvPr userDrawn="1"/>
        </p:nvSpPr>
        <p:spPr>
          <a:xfrm rot="10800000">
            <a:off x="4572001" y="0"/>
            <a:ext cx="2987823" cy="68580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entagone 12"/>
          <p:cNvSpPr/>
          <p:nvPr userDrawn="1"/>
        </p:nvSpPr>
        <p:spPr>
          <a:xfrm rot="10800000">
            <a:off x="4932040" y="0"/>
            <a:ext cx="2987823" cy="6858000"/>
          </a:xfrm>
          <a:prstGeom prst="homePlate">
            <a:avLst/>
          </a:prstGeom>
          <a:solidFill>
            <a:srgbClr val="38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631832" y="0"/>
            <a:ext cx="1512168" cy="6858000"/>
          </a:xfrm>
          <a:prstGeom prst="rect">
            <a:avLst/>
          </a:prstGeom>
          <a:solidFill>
            <a:srgbClr val="38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84168" y="1268760"/>
            <a:ext cx="3059832" cy="215091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343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131840" y="0"/>
            <a:ext cx="601216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entagone 8"/>
          <p:cNvSpPr/>
          <p:nvPr userDrawn="1"/>
        </p:nvSpPr>
        <p:spPr>
          <a:xfrm>
            <a:off x="2843808" y="-22767"/>
            <a:ext cx="2987823" cy="6858000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entagone 9"/>
          <p:cNvSpPr/>
          <p:nvPr userDrawn="1"/>
        </p:nvSpPr>
        <p:spPr>
          <a:xfrm>
            <a:off x="2267744" y="-27215"/>
            <a:ext cx="2987823" cy="685800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entagone 10"/>
          <p:cNvSpPr/>
          <p:nvPr userDrawn="1"/>
        </p:nvSpPr>
        <p:spPr>
          <a:xfrm>
            <a:off x="1043608" y="0"/>
            <a:ext cx="2987823" cy="685800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3312368" cy="215091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rgbClr val="B3CB2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47479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ubtitle -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021907"/>
          </a:xfrm>
          <a:prstGeom prst="rect">
            <a:avLst/>
          </a:prstGeom>
        </p:spPr>
        <p:txBody>
          <a:bodyPr/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latin typeface="Arial" pitchFamily="34" charset="0"/>
                <a:cs typeface="Arial" pitchFamily="34" charset="0"/>
              </a:defRPr>
            </a:lvl1pPr>
            <a:lvl2pPr indent="-216000">
              <a:spcBef>
                <a:spcPts val="600"/>
              </a:spcBef>
              <a:defRPr sz="1800">
                <a:latin typeface="Arial" pitchFamily="34" charset="0"/>
                <a:cs typeface="Arial" pitchFamily="34" charset="0"/>
              </a:defRPr>
            </a:lvl2pPr>
            <a:lvl3pPr indent="-144000">
              <a:spcBef>
                <a:spcPts val="600"/>
              </a:spcBef>
              <a:defRPr sz="1800">
                <a:latin typeface="Arial" pitchFamily="34" charset="0"/>
                <a:cs typeface="Arial" pitchFamily="34" charset="0"/>
              </a:defRPr>
            </a:lvl3pPr>
            <a:lvl4pPr indent="-216000">
              <a:spcBef>
                <a:spcPts val="600"/>
              </a:spcBef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buFont typeface="Wingdings" pitchFamily="2" charset="2"/>
              <a:buChar char="Ø"/>
              <a:defRPr sz="18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467544" y="1196752"/>
            <a:ext cx="8208912" cy="5040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</a:t>
            </a:r>
            <a:r>
              <a:rPr lang="fr-FR" dirty="0" err="1" smtClean="0"/>
              <a:t>here</a:t>
            </a:r>
            <a:r>
              <a:rPr lang="fr-FR" dirty="0" smtClean="0"/>
              <a:t> to change </a:t>
            </a:r>
            <a:r>
              <a:rPr lang="fr-FR" dirty="0" err="1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43382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1196752"/>
            <a:ext cx="8229600" cy="5760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9FC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Click </a:t>
            </a:r>
            <a:r>
              <a:rPr lang="fr-FR" dirty="0" err="1" smtClean="0"/>
              <a:t>here</a:t>
            </a:r>
            <a:r>
              <a:rPr lang="fr-FR" dirty="0" smtClean="0"/>
              <a:t> to change </a:t>
            </a:r>
            <a:r>
              <a:rPr lang="fr-FR" dirty="0" err="1" smtClean="0"/>
              <a:t>title</a:t>
            </a:r>
            <a:endParaRPr lang="en-US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57200" y="2132857"/>
            <a:ext cx="8229600" cy="45365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latin typeface="Arial" pitchFamily="34" charset="0"/>
                <a:cs typeface="Arial" pitchFamily="34" charset="0"/>
              </a:defRPr>
            </a:lvl1pPr>
            <a:lvl2pPr indent="-216000">
              <a:spcBef>
                <a:spcPts val="600"/>
              </a:spcBef>
              <a:defRPr sz="1800">
                <a:latin typeface="BentonSans Regular" pitchFamily="50" charset="0"/>
              </a:defRPr>
            </a:lvl2pPr>
            <a:lvl3pPr indent="-144000">
              <a:spcBef>
                <a:spcPts val="600"/>
              </a:spcBef>
              <a:defRPr sz="1800">
                <a:latin typeface="BentonSans Regular" pitchFamily="50" charset="0"/>
              </a:defRPr>
            </a:lvl3pPr>
            <a:lvl4pPr indent="-216000">
              <a:spcBef>
                <a:spcPts val="600"/>
              </a:spcBef>
              <a:defRPr sz="1800" baseline="0">
                <a:latin typeface="BentonSans Regular" pitchFamily="50" charset="0"/>
              </a:defRPr>
            </a:lvl4pPr>
            <a:lvl5pPr>
              <a:spcBef>
                <a:spcPts val="600"/>
              </a:spcBef>
              <a:buFont typeface="Wingdings" pitchFamily="2" charset="2"/>
              <a:buChar char="Ø"/>
              <a:defRPr sz="1800" baseline="0">
                <a:latin typeface="BentonSans Regular" pitchFamily="50" charset="0"/>
              </a:defRPr>
            </a:lvl5pPr>
          </a:lstStyle>
          <a:p>
            <a:pPr lvl="0"/>
            <a:r>
              <a:rPr lang="en-US" noProof="0" dirty="0" smtClean="0"/>
              <a:t>Insert text or objects (image / graph…)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061678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E693-5EDD-478C-9B6F-B5C7BFC7B5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4FB1-EC43-4659-A003-5679332FC9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8740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09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oleObject" Target="../embeddings/oleObject7.bin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vmlDrawing" Target="../drawings/vmlDrawing7.v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oleObject" Target="../embeddings/oleObject13.bin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vmlDrawing" Target="../drawings/vmlDrawing13.v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9/3/2014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49" r:id="rId14"/>
    <p:sldLayoutId id="2147483662" r:id="rId15"/>
    <p:sldLayoutId id="214748366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09"/>
          <a:stretch>
            <a:fillRect/>
          </a:stretch>
        </p:blipFill>
        <p:spPr bwMode="auto">
          <a:xfrm>
            <a:off x="0" y="6254750"/>
            <a:ext cx="88677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85825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38" t="43146" r="44550" b="39066"/>
          <a:stretch>
            <a:fillRect/>
          </a:stretch>
        </p:blipFill>
        <p:spPr bwMode="auto">
          <a:xfrm>
            <a:off x="7759700" y="6297613"/>
            <a:ext cx="1300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Arial" charset="0"/>
              </a:rPr>
              <a:t>Click to edit Master title style</a:t>
            </a:r>
          </a:p>
        </p:txBody>
      </p:sp>
      <p:sp>
        <p:nvSpPr>
          <p:cNvPr id="103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pitchFamily="34" charset="0"/>
              </a:rPr>
              <a:t>Fifth level</a:t>
            </a:r>
          </a:p>
        </p:txBody>
      </p:sp>
      <p:sp>
        <p:nvSpPr>
          <p:cNvPr id="3079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sym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5BF458-E4F3-42DD-843A-5FF13C209955}" type="datetime1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9/3/2014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080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sym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81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sym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FC5938F-BC75-459C-BE89-4B938222FAF7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034" name="Straight Connector 9"/>
          <p:cNvSpPr>
            <a:spLocks noChangeShapeType="1"/>
          </p:cNvSpPr>
          <p:nvPr/>
        </p:nvSpPr>
        <p:spPr bwMode="auto">
          <a:xfrm>
            <a:off x="0" y="11430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37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0253F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0253F"/>
          </a:solidFill>
          <a:latin typeface="Arial" charset="0"/>
          <a:ea typeface="SimSun" pitchFamily="2" charset="-122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0253F"/>
          </a:solidFill>
          <a:latin typeface="Arial" charset="0"/>
          <a:ea typeface="SimSun" pitchFamily="2" charset="-122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0253F"/>
          </a:solidFill>
          <a:latin typeface="Arial" charset="0"/>
          <a:ea typeface="SimSun" pitchFamily="2" charset="-122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0253F"/>
          </a:solidFill>
          <a:latin typeface="Arial" charset="0"/>
          <a:ea typeface="SimSun" pitchFamily="2" charset="-122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0253F"/>
          </a:solidFill>
          <a:latin typeface="Arial" charset="0"/>
          <a:ea typeface="SimSun" pitchFamily="2" charset="-122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0253F"/>
          </a:solidFill>
          <a:latin typeface="Arial" charset="0"/>
          <a:ea typeface="SimSun" pitchFamily="2" charset="-122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0253F"/>
          </a:solidFill>
          <a:latin typeface="Arial" charset="0"/>
          <a:ea typeface="SimSun" pitchFamily="2" charset="-122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0253F"/>
          </a:solidFill>
          <a:latin typeface="Arial" charset="0"/>
          <a:ea typeface="SimSun" pitchFamily="2" charset="-122"/>
          <a:sym typeface="Arial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09"/>
          <a:stretch>
            <a:fillRect/>
          </a:stretch>
        </p:blipFill>
        <p:spPr bwMode="auto">
          <a:xfrm>
            <a:off x="0" y="6254750"/>
            <a:ext cx="88677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85825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Arial" charset="0"/>
              </a:rPr>
              <a:t>Click to edit Master title style</a:t>
            </a:r>
          </a:p>
        </p:txBody>
      </p:sp>
      <p:sp>
        <p:nvSpPr>
          <p:cNvPr id="2054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pitchFamily="34" charset="0"/>
              </a:rPr>
              <a:t>Fifth level</a:t>
            </a:r>
          </a:p>
        </p:txBody>
      </p:sp>
      <p:sp>
        <p:nvSpPr>
          <p:cNvPr id="2055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sym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4253068-9154-4BBA-8F74-5BD41CC3ED17}" type="datetime1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9/3/2014</a:t>
            </a:fld>
            <a:endParaRPr lang="en-US" altLang="en-US" sz="1800" smtClean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056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sym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sp>
        <p:nvSpPr>
          <p:cNvPr id="2057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sym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B2D567E-3CF1-4861-9124-DC20414C260F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n-US" sz="1800" smtClean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058" name="Straight Connector 9"/>
          <p:cNvSpPr>
            <a:spLocks noChangeShapeType="1"/>
          </p:cNvSpPr>
          <p:nvPr/>
        </p:nvSpPr>
        <p:spPr bwMode="auto">
          <a:xfrm>
            <a:off x="0" y="11430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sym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126162"/>
            <a:ext cx="1996281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943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0253F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0253F"/>
          </a:solidFill>
          <a:latin typeface="Arial" charset="0"/>
          <a:ea typeface="SimSun" pitchFamily="2" charset="-122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0253F"/>
          </a:solidFill>
          <a:latin typeface="Arial" charset="0"/>
          <a:ea typeface="SimSun" pitchFamily="2" charset="-122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0253F"/>
          </a:solidFill>
          <a:latin typeface="Arial" charset="0"/>
          <a:ea typeface="SimSun" pitchFamily="2" charset="-122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0253F"/>
          </a:solidFill>
          <a:latin typeface="Arial" charset="0"/>
          <a:ea typeface="SimSun" pitchFamily="2" charset="-122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0253F"/>
          </a:solidFill>
          <a:latin typeface="Arial" charset="0"/>
          <a:ea typeface="SimSun" pitchFamily="2" charset="-122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0253F"/>
          </a:solidFill>
          <a:latin typeface="Arial" charset="0"/>
          <a:ea typeface="SimSun" pitchFamily="2" charset="-122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0253F"/>
          </a:solidFill>
          <a:latin typeface="Arial" charset="0"/>
          <a:ea typeface="SimSun" pitchFamily="2" charset="-122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0253F"/>
          </a:solidFill>
          <a:latin typeface="Arial" charset="0"/>
          <a:ea typeface="SimSun" pitchFamily="2" charset="-122"/>
          <a:sym typeface="Arial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81DFAE-2B6B-419B-8768-DD5B57B3C24C}" type="datetimeFigureOut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9/3/2014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9E6F4-4287-4425-A82D-FEF07A775FC3}" type="slidenum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83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7811928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32" name="think-cell Slide" r:id="rId13" imgW="360" imgH="360" progId="">
              <p:embed/>
            </p:oleObj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0" y="0"/>
            <a:ext cx="9144000" cy="1102300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</a:pPr>
            <a:endParaRPr lang="en-US" sz="1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platzhalter 11"/>
          <p:cNvSpPr>
            <a:spLocks noGrp="1"/>
          </p:cNvSpPr>
          <p:nvPr>
            <p:ph type="title"/>
          </p:nvPr>
        </p:nvSpPr>
        <p:spPr bwMode="auto">
          <a:xfrm>
            <a:off x="468313" y="1"/>
            <a:ext cx="8203443" cy="11022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  <a:noAutofit/>
          </a:bodyPr>
          <a:lstStyle/>
          <a:p>
            <a:endParaRPr lang="en-US" noProof="0" dirty="0"/>
          </a:p>
        </p:txBody>
      </p:sp>
      <p:sp>
        <p:nvSpPr>
          <p:cNvPr id="11" name="AMC_Footer"/>
          <p:cNvSpPr txBox="1">
            <a:spLocks/>
          </p:cNvSpPr>
          <p:nvPr userDrawn="1"/>
        </p:nvSpPr>
        <p:spPr>
          <a:xfrm>
            <a:off x="468313" y="6569075"/>
            <a:ext cx="619191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Copyright © </a:t>
            </a: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2012</a:t>
            </a: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 Accenture. All rights reserved.</a:t>
            </a:r>
            <a:endParaRPr lang="en-US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Inhaltsplatzhalter 13"/>
          <p:cNvSpPr txBox="1">
            <a:spLocks/>
          </p:cNvSpPr>
          <p:nvPr userDrawn="1"/>
        </p:nvSpPr>
        <p:spPr>
          <a:xfrm>
            <a:off x="8275017" y="6569075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en-US" sz="800" smtClean="0">
                <a:solidFill>
                  <a:prstClr val="black"/>
                </a:solidFill>
                <a:cs typeface="Arial" pitchFamily="34" charset="0"/>
              </a:rPr>
              <a:pPr algn="r">
                <a:defRPr/>
              </a:pPr>
              <a:t>‹Nº›</a:t>
            </a:fld>
            <a:endParaRPr lang="en-US" sz="8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6596" y="0"/>
            <a:ext cx="2457912" cy="11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263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DE" sz="2400" b="1" kern="1200" dirty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174625" indent="-17462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462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7462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188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6110413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176" name="think-cell Slide" r:id="rId13" imgW="360" imgH="360" progId="">
              <p:embed/>
            </p:oleObj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0" y="0"/>
            <a:ext cx="9144000" cy="1102300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</a:pPr>
            <a:endParaRPr lang="en-US" sz="1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platzhalter 11"/>
          <p:cNvSpPr>
            <a:spLocks noGrp="1"/>
          </p:cNvSpPr>
          <p:nvPr>
            <p:ph type="title"/>
          </p:nvPr>
        </p:nvSpPr>
        <p:spPr bwMode="auto">
          <a:xfrm>
            <a:off x="468313" y="1"/>
            <a:ext cx="8203443" cy="11022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  <a:noAutofit/>
          </a:bodyPr>
          <a:lstStyle/>
          <a:p>
            <a:endParaRPr lang="en-US" noProof="0" dirty="0"/>
          </a:p>
        </p:txBody>
      </p:sp>
      <p:sp>
        <p:nvSpPr>
          <p:cNvPr id="11" name="AMC_Footer"/>
          <p:cNvSpPr txBox="1">
            <a:spLocks/>
          </p:cNvSpPr>
          <p:nvPr userDrawn="1"/>
        </p:nvSpPr>
        <p:spPr>
          <a:xfrm>
            <a:off x="468313" y="6569075"/>
            <a:ext cx="619191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Copyright © </a:t>
            </a: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2012</a:t>
            </a: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 Accenture. All rights reserved.</a:t>
            </a:r>
            <a:endParaRPr lang="en-US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Inhaltsplatzhalter 13"/>
          <p:cNvSpPr txBox="1">
            <a:spLocks/>
          </p:cNvSpPr>
          <p:nvPr userDrawn="1"/>
        </p:nvSpPr>
        <p:spPr>
          <a:xfrm>
            <a:off x="8275017" y="6569075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en-US" sz="800" smtClean="0">
                <a:solidFill>
                  <a:prstClr val="black"/>
                </a:solidFill>
                <a:cs typeface="Arial" pitchFamily="34" charset="0"/>
              </a:rPr>
              <a:pPr algn="r">
                <a:defRPr/>
              </a:pPr>
              <a:t>‹Nº›</a:t>
            </a:fld>
            <a:endParaRPr lang="en-US" sz="8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6596" y="0"/>
            <a:ext cx="2457912" cy="11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871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DE" sz="2400" b="1" kern="1200" dirty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174625" indent="-17462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462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7462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188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7571341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320" name="think-cell Slide" r:id="rId13" imgW="360" imgH="360" progId="">
              <p:embed/>
            </p:oleObj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0" y="0"/>
            <a:ext cx="9144000" cy="1102300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</a:pPr>
            <a:endParaRPr lang="en-US" sz="1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platzhalter 11"/>
          <p:cNvSpPr>
            <a:spLocks noGrp="1"/>
          </p:cNvSpPr>
          <p:nvPr>
            <p:ph type="title"/>
          </p:nvPr>
        </p:nvSpPr>
        <p:spPr bwMode="auto">
          <a:xfrm>
            <a:off x="468313" y="1"/>
            <a:ext cx="8203443" cy="11022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  <a:noAutofit/>
          </a:bodyPr>
          <a:lstStyle/>
          <a:p>
            <a:endParaRPr lang="en-US" noProof="0" dirty="0"/>
          </a:p>
        </p:txBody>
      </p:sp>
      <p:sp>
        <p:nvSpPr>
          <p:cNvPr id="11" name="AMC_Footer"/>
          <p:cNvSpPr txBox="1">
            <a:spLocks/>
          </p:cNvSpPr>
          <p:nvPr userDrawn="1"/>
        </p:nvSpPr>
        <p:spPr>
          <a:xfrm>
            <a:off x="468313" y="6569075"/>
            <a:ext cx="619191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Copyright © </a:t>
            </a: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2012</a:t>
            </a: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 Accenture. All rights reserved.</a:t>
            </a:r>
            <a:endParaRPr lang="en-US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Inhaltsplatzhalter 13"/>
          <p:cNvSpPr txBox="1">
            <a:spLocks/>
          </p:cNvSpPr>
          <p:nvPr userDrawn="1"/>
        </p:nvSpPr>
        <p:spPr>
          <a:xfrm>
            <a:off x="8275017" y="6569075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en-US" sz="800" smtClean="0">
                <a:solidFill>
                  <a:prstClr val="black"/>
                </a:solidFill>
                <a:cs typeface="Arial" pitchFamily="34" charset="0"/>
              </a:rPr>
              <a:pPr algn="r">
                <a:defRPr/>
              </a:pPr>
              <a:t>‹Nº›</a:t>
            </a:fld>
            <a:endParaRPr lang="en-US" sz="8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6596" y="0"/>
            <a:ext cx="2457912" cy="11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650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DE" sz="2400" b="1" kern="1200" dirty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174625" indent="-17462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462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7462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188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28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9/3/2014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49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image" Target="../media/image20.jpeg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oleObject" Target="../embeddings/oleObject19.bin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notesSlide" Target="../notesSlides/notesSlide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slideLayout" Target="../slideLayouts/slideLayout50.xml"/><Relationship Id="rId28" Type="http://schemas.openxmlformats.org/officeDocument/2006/relationships/image" Target="../media/image22.jpeg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0"/>
            <a:ext cx="5364088" cy="6858000"/>
          </a:xfrm>
          <a:prstGeom prst="rect">
            <a:avLst/>
          </a:prstGeom>
          <a:noFill/>
        </p:spPr>
      </p:pic>
      <p:sp>
        <p:nvSpPr>
          <p:cNvPr id="6" name="Pentagone 5"/>
          <p:cNvSpPr/>
          <p:nvPr/>
        </p:nvSpPr>
        <p:spPr>
          <a:xfrm>
            <a:off x="2448273" y="0"/>
            <a:ext cx="2771799" cy="685800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entagone 4"/>
          <p:cNvSpPr/>
          <p:nvPr/>
        </p:nvSpPr>
        <p:spPr>
          <a:xfrm>
            <a:off x="2051630" y="0"/>
            <a:ext cx="2808402" cy="6858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entagone 6"/>
          <p:cNvSpPr/>
          <p:nvPr/>
        </p:nvSpPr>
        <p:spPr>
          <a:xfrm>
            <a:off x="1619672" y="0"/>
            <a:ext cx="2838246" cy="685800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98118" y="908720"/>
            <a:ext cx="3888614" cy="396044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rgbClr val="B3CB2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2400" dirty="0" smtClean="0">
                <a:solidFill>
                  <a:srgbClr val="00558E"/>
                </a:solidFill>
                <a:ea typeface="+mj-ea"/>
              </a:rPr>
              <a:t>SE4ALL &amp; </a:t>
            </a:r>
          </a:p>
          <a:p>
            <a:r>
              <a:rPr lang="en-GB" sz="2400" dirty="0" smtClean="0">
                <a:solidFill>
                  <a:srgbClr val="00558E"/>
                </a:solidFill>
                <a:ea typeface="+mj-ea"/>
              </a:rPr>
              <a:t>ENERGY EFFICIENCY</a:t>
            </a:r>
            <a:endParaRPr lang="en-GB" sz="2400" dirty="0">
              <a:solidFill>
                <a:srgbClr val="00558E"/>
              </a:solidFill>
              <a:ea typeface="+mj-ea"/>
            </a:endParaRPr>
          </a:p>
          <a:p>
            <a:endParaRPr lang="en-GB" sz="1800" b="0" dirty="0"/>
          </a:p>
          <a:p>
            <a:endParaRPr lang="en-GB" sz="1800" b="0" dirty="0" smtClean="0"/>
          </a:p>
          <a:p>
            <a:endParaRPr lang="da-DK" sz="1200" b="0" dirty="0" smtClean="0">
              <a:solidFill>
                <a:srgbClr val="00558E"/>
              </a:solidFill>
              <a:ea typeface="+mj-ea"/>
            </a:endParaRPr>
          </a:p>
          <a:p>
            <a:r>
              <a:rPr lang="da-DK" sz="1200" b="0" dirty="0" smtClean="0">
                <a:solidFill>
                  <a:srgbClr val="00558E"/>
                </a:solidFill>
                <a:ea typeface="+mj-ea"/>
              </a:rPr>
              <a:t>John Christensen</a:t>
            </a:r>
          </a:p>
          <a:p>
            <a:r>
              <a:rPr lang="da-DK" sz="1200" b="0" dirty="0" smtClean="0">
                <a:solidFill>
                  <a:srgbClr val="00558E"/>
                </a:solidFill>
                <a:ea typeface="+mj-ea"/>
              </a:rPr>
              <a:t>UNEP DTU </a:t>
            </a:r>
            <a:r>
              <a:rPr lang="da-DK" sz="1200" b="0" dirty="0" err="1" smtClean="0">
                <a:solidFill>
                  <a:srgbClr val="00558E"/>
                </a:solidFill>
                <a:ea typeface="+mj-ea"/>
              </a:rPr>
              <a:t>Partnership</a:t>
            </a:r>
            <a:endParaRPr lang="da-DK" sz="1200" b="0" dirty="0">
              <a:solidFill>
                <a:srgbClr val="00558E"/>
              </a:solidFill>
              <a:ea typeface="+mj-ea"/>
            </a:endParaRPr>
          </a:p>
          <a:p>
            <a:endParaRPr lang="en-US" sz="1200" b="0" dirty="0">
              <a:solidFill>
                <a:srgbClr val="00558E"/>
              </a:solidFill>
              <a:ea typeface="+mj-e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949369"/>
            <a:ext cx="671282" cy="719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293" y="282784"/>
            <a:ext cx="2702758" cy="102649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5" y="4857468"/>
            <a:ext cx="1880989" cy="76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11085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488" name="think-cell Slide" r:id="rId4" imgW="360" imgH="360" progId="">
              <p:embed/>
            </p:oleObj>
          </a:graphicData>
        </a:graphic>
      </p:graphicFrame>
      <p:pic>
        <p:nvPicPr>
          <p:cNvPr id="220" name="Picture 21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016689" flipH="1">
            <a:off x="4535732" y="1457073"/>
            <a:ext cx="1593508" cy="4188168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gray">
          <a:xfrm rot="2646053">
            <a:off x="6309670" y="4282149"/>
            <a:ext cx="611300" cy="1818776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</a:pPr>
            <a:endParaRPr lang="en-US" sz="1600" kern="0" dirty="0" smtClean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grpSp>
        <p:nvGrpSpPr>
          <p:cNvPr id="207" name="Group 206"/>
          <p:cNvGrpSpPr/>
          <p:nvPr/>
        </p:nvGrpSpPr>
        <p:grpSpPr bwMode="auto">
          <a:xfrm>
            <a:off x="2426824" y="3459986"/>
            <a:ext cx="279520" cy="479260"/>
            <a:chOff x="279688" y="3353156"/>
            <a:chExt cx="509288" cy="689048"/>
          </a:xfrm>
          <a:solidFill>
            <a:srgbClr val="002266"/>
          </a:solidFill>
        </p:grpSpPr>
        <p:sp>
          <p:nvSpPr>
            <p:cNvPr id="208" name="Oval 207"/>
            <p:cNvSpPr/>
            <p:nvPr/>
          </p:nvSpPr>
          <p:spPr bwMode="auto">
            <a:xfrm>
              <a:off x="279688" y="3826180"/>
              <a:ext cx="509288" cy="216024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279688" y="3731576"/>
              <a:ext cx="509288" cy="216024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279688" y="3636971"/>
              <a:ext cx="509288" cy="216024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279688" y="3542366"/>
              <a:ext cx="509288" cy="216024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279688" y="3447761"/>
              <a:ext cx="509288" cy="216024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279688" y="3353156"/>
              <a:ext cx="509288" cy="216024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867" y="224644"/>
            <a:ext cx="6173725" cy="868362"/>
          </a:xfrm>
        </p:spPr>
        <p:txBody>
          <a:bodyPr/>
          <a:lstStyle/>
          <a:p>
            <a:r>
              <a:rPr lang="en-US" sz="2800" dirty="0" smtClean="0"/>
              <a:t>Adoption of Energy Efficiency technologies drives development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67878" y="5517232"/>
            <a:ext cx="7956550" cy="864096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cs typeface="Calibri" pitchFamily="34" charset="0"/>
              </a:rPr>
              <a:t>Investment in Energy Efficiency drives growth and development while enhancing </a:t>
            </a:r>
            <a:r>
              <a:rPr lang="en-US" sz="2400" b="1" dirty="0">
                <a:solidFill>
                  <a:srgbClr val="FFFFFF"/>
                </a:solidFill>
                <a:cs typeface="Calibri" pitchFamily="34" charset="0"/>
              </a:rPr>
              <a:t>energy </a:t>
            </a:r>
            <a:r>
              <a:rPr lang="en-US" sz="2400" b="1" dirty="0" smtClean="0">
                <a:solidFill>
                  <a:srgbClr val="FFFFFF"/>
                </a:solidFill>
                <a:cs typeface="Calibri" pitchFamily="34" charset="0"/>
              </a:rPr>
              <a:t>security</a:t>
            </a:r>
            <a:endParaRPr lang="en-US" sz="2400" b="1" dirty="0">
              <a:solidFill>
                <a:srgbClr val="FFFFFF"/>
              </a:solidFill>
              <a:cs typeface="Calibri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600498" y="1929488"/>
            <a:ext cx="403939" cy="530974"/>
            <a:chOff x="4608004" y="4689140"/>
            <a:chExt cx="756084" cy="1044116"/>
          </a:xfrm>
        </p:grpSpPr>
        <p:sp>
          <p:nvSpPr>
            <p:cNvPr id="2" name="Flowchart: Magnetic Disk 1"/>
            <p:cNvSpPr/>
            <p:nvPr/>
          </p:nvSpPr>
          <p:spPr bwMode="gray">
            <a:xfrm>
              <a:off x="4644008" y="4689140"/>
              <a:ext cx="684076" cy="1044116"/>
            </a:xfrm>
            <a:prstGeom prst="flowChartMagneticDisk">
              <a:avLst/>
            </a:prstGeom>
            <a:solidFill>
              <a:srgbClr val="002266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300"/>
                </a:spcAft>
              </a:pPr>
              <a:endParaRPr lang="en-GB" sz="1600" kern="0" dirty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gray">
            <a:xfrm>
              <a:off x="4608004" y="5067182"/>
              <a:ext cx="756084" cy="126014"/>
            </a:xfrm>
            <a:prstGeom prst="ellipse">
              <a:avLst/>
            </a:prstGeom>
            <a:solidFill>
              <a:srgbClr val="002266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300"/>
                </a:spcAft>
              </a:pPr>
              <a:endParaRPr lang="en-GB" sz="1600" kern="0" dirty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gray">
            <a:xfrm>
              <a:off x="4608004" y="5409220"/>
              <a:ext cx="756084" cy="126014"/>
            </a:xfrm>
            <a:prstGeom prst="ellipse">
              <a:avLst/>
            </a:prstGeom>
            <a:solidFill>
              <a:srgbClr val="002266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300"/>
                </a:spcAft>
              </a:pPr>
              <a:endParaRPr lang="en-GB" sz="1600" kern="0" dirty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938676" y="2149082"/>
            <a:ext cx="403939" cy="530974"/>
            <a:chOff x="4608004" y="4689140"/>
            <a:chExt cx="756084" cy="1044116"/>
          </a:xfrm>
        </p:grpSpPr>
        <p:sp>
          <p:nvSpPr>
            <p:cNvPr id="37" name="Flowchart: Magnetic Disk 36"/>
            <p:cNvSpPr/>
            <p:nvPr/>
          </p:nvSpPr>
          <p:spPr bwMode="gray">
            <a:xfrm>
              <a:off x="4644008" y="4689140"/>
              <a:ext cx="684076" cy="1044116"/>
            </a:xfrm>
            <a:prstGeom prst="flowChartMagneticDisk">
              <a:avLst/>
            </a:prstGeom>
            <a:solidFill>
              <a:srgbClr val="002266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300"/>
                </a:spcAft>
              </a:pPr>
              <a:endParaRPr lang="en-GB" sz="1600" kern="0" dirty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4608004" y="5067182"/>
              <a:ext cx="756084" cy="126014"/>
            </a:xfrm>
            <a:prstGeom prst="ellipse">
              <a:avLst/>
            </a:prstGeom>
            <a:solidFill>
              <a:srgbClr val="002266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300"/>
                </a:spcAft>
              </a:pPr>
              <a:endParaRPr lang="en-GB" sz="1600" kern="0" dirty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4608004" y="5409220"/>
              <a:ext cx="756084" cy="126014"/>
            </a:xfrm>
            <a:prstGeom prst="ellipse">
              <a:avLst/>
            </a:prstGeom>
            <a:solidFill>
              <a:srgbClr val="002266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300"/>
                </a:spcAft>
              </a:pPr>
              <a:endParaRPr lang="en-GB" sz="1600" kern="0" dirty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356854" y="2213950"/>
            <a:ext cx="403939" cy="530974"/>
            <a:chOff x="4608004" y="4689140"/>
            <a:chExt cx="756084" cy="1044116"/>
          </a:xfrm>
        </p:grpSpPr>
        <p:sp>
          <p:nvSpPr>
            <p:cNvPr id="42" name="Flowchart: Magnetic Disk 41"/>
            <p:cNvSpPr/>
            <p:nvPr/>
          </p:nvSpPr>
          <p:spPr bwMode="gray">
            <a:xfrm>
              <a:off x="4644008" y="4689140"/>
              <a:ext cx="684076" cy="1044116"/>
            </a:xfrm>
            <a:prstGeom prst="flowChartMagneticDisk">
              <a:avLst/>
            </a:prstGeom>
            <a:solidFill>
              <a:srgbClr val="002266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300"/>
                </a:spcAft>
              </a:pPr>
              <a:endParaRPr lang="en-GB" sz="1600" kern="0" dirty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gray">
            <a:xfrm>
              <a:off x="4608004" y="5067182"/>
              <a:ext cx="756084" cy="126014"/>
            </a:xfrm>
            <a:prstGeom prst="ellipse">
              <a:avLst/>
            </a:prstGeom>
            <a:solidFill>
              <a:srgbClr val="002266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300"/>
                </a:spcAft>
              </a:pPr>
              <a:endParaRPr lang="en-GB" sz="1600" kern="0" dirty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gray">
            <a:xfrm>
              <a:off x="4608004" y="5409220"/>
              <a:ext cx="756084" cy="126014"/>
            </a:xfrm>
            <a:prstGeom prst="ellipse">
              <a:avLst/>
            </a:prstGeom>
            <a:solidFill>
              <a:srgbClr val="002266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300"/>
                </a:spcAft>
              </a:pPr>
              <a:endParaRPr lang="en-GB" sz="1600" kern="0" dirty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644008" y="3212512"/>
            <a:ext cx="636062" cy="612531"/>
            <a:chOff x="6991129" y="1355138"/>
            <a:chExt cx="885908" cy="1013404"/>
          </a:xfrm>
        </p:grpSpPr>
        <p:sp>
          <p:nvSpPr>
            <p:cNvPr id="129" name="Oval 128"/>
            <p:cNvSpPr/>
            <p:nvPr/>
          </p:nvSpPr>
          <p:spPr>
            <a:xfrm>
              <a:off x="7132787" y="1707154"/>
              <a:ext cx="744250" cy="634708"/>
            </a:xfrm>
            <a:prstGeom prst="ellipse">
              <a:avLst/>
            </a:prstGeom>
            <a:solidFill>
              <a:srgbClr val="001965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7299428" y="1355138"/>
              <a:ext cx="410967" cy="390418"/>
            </a:xfrm>
            <a:prstGeom prst="ellipse">
              <a:avLst/>
            </a:prstGeom>
            <a:solidFill>
              <a:srgbClr val="00196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991129" y="1962864"/>
              <a:ext cx="885907" cy="40567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32" name="Picture 9" descr="C:\Users\yui\Desktop\desktop_01_10_13\desktop\d_Design_layout\ICONS\PartnershipIcon_shaded_rgb_lar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062" y="2888940"/>
            <a:ext cx="514271" cy="50089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" name="Group 132"/>
          <p:cNvGrpSpPr/>
          <p:nvPr/>
        </p:nvGrpSpPr>
        <p:grpSpPr>
          <a:xfrm>
            <a:off x="557297" y="3094108"/>
            <a:ext cx="2358521" cy="1234992"/>
            <a:chOff x="4346462" y="1577192"/>
            <a:chExt cx="2229928" cy="1234992"/>
          </a:xfrm>
        </p:grpSpPr>
        <p:sp>
          <p:nvSpPr>
            <p:cNvPr id="134" name="Up Arrow 133"/>
            <p:cNvSpPr/>
            <p:nvPr/>
          </p:nvSpPr>
          <p:spPr>
            <a:xfrm flipH="1">
              <a:off x="4607881" y="1577192"/>
              <a:ext cx="257746" cy="1126094"/>
            </a:xfrm>
            <a:prstGeom prst="upArrow">
              <a:avLst/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35" name="Up Arrow 134"/>
            <p:cNvSpPr/>
            <p:nvPr/>
          </p:nvSpPr>
          <p:spPr>
            <a:xfrm flipH="1">
              <a:off x="4672521" y="2070893"/>
              <a:ext cx="257746" cy="633279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36" name="Up Arrow 135"/>
            <p:cNvSpPr/>
            <p:nvPr/>
          </p:nvSpPr>
          <p:spPr>
            <a:xfrm flipH="1">
              <a:off x="4820840" y="2235600"/>
              <a:ext cx="257746" cy="468572"/>
            </a:xfrm>
            <a:prstGeom prst="upArrow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37" name="Up Arrow 136"/>
            <p:cNvSpPr/>
            <p:nvPr/>
          </p:nvSpPr>
          <p:spPr>
            <a:xfrm flipH="1">
              <a:off x="4346462" y="1805098"/>
              <a:ext cx="275613" cy="899074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38" name="Up Arrow 137"/>
            <p:cNvSpPr/>
            <p:nvPr/>
          </p:nvSpPr>
          <p:spPr>
            <a:xfrm flipH="1">
              <a:off x="4465836" y="2018520"/>
              <a:ext cx="257746" cy="685652"/>
            </a:xfrm>
            <a:prstGeom prst="upArrow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>
              <a:off x="4405100" y="2800292"/>
              <a:ext cx="2171290" cy="11892"/>
            </a:xfrm>
            <a:prstGeom prst="straightConnector1">
              <a:avLst/>
            </a:prstGeom>
            <a:ln w="28575">
              <a:solidFill>
                <a:srgbClr val="001965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 bwMode="auto">
          <a:xfrm>
            <a:off x="2062552" y="3568082"/>
            <a:ext cx="279520" cy="347657"/>
            <a:chOff x="279688" y="3542366"/>
            <a:chExt cx="509288" cy="499838"/>
          </a:xfrm>
          <a:solidFill>
            <a:srgbClr val="002266"/>
          </a:solidFill>
        </p:grpSpPr>
        <p:sp>
          <p:nvSpPr>
            <p:cNvPr id="141" name="Oval 140"/>
            <p:cNvSpPr/>
            <p:nvPr/>
          </p:nvSpPr>
          <p:spPr bwMode="auto">
            <a:xfrm>
              <a:off x="279688" y="3826180"/>
              <a:ext cx="509288" cy="216024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279688" y="3731576"/>
              <a:ext cx="509288" cy="216024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279688" y="3636971"/>
              <a:ext cx="509288" cy="216024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279688" y="3542366"/>
              <a:ext cx="509288" cy="216024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107014" y="3817913"/>
            <a:ext cx="279520" cy="216054"/>
            <a:chOff x="1671236" y="4161778"/>
            <a:chExt cx="279520" cy="216054"/>
          </a:xfrm>
          <a:solidFill>
            <a:srgbClr val="002266"/>
          </a:solidFill>
        </p:grpSpPr>
        <p:sp>
          <p:nvSpPr>
            <p:cNvPr id="146" name="Oval 145"/>
            <p:cNvSpPr/>
            <p:nvPr/>
          </p:nvSpPr>
          <p:spPr bwMode="auto">
            <a:xfrm>
              <a:off x="1671236" y="4227579"/>
              <a:ext cx="279520" cy="150253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1671236" y="4161778"/>
              <a:ext cx="279520" cy="150253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2492280" y="3749881"/>
            <a:ext cx="279520" cy="281855"/>
            <a:chOff x="2045304" y="3776164"/>
            <a:chExt cx="279520" cy="281855"/>
          </a:xfrm>
          <a:solidFill>
            <a:srgbClr val="002266"/>
          </a:solidFill>
        </p:grpSpPr>
        <p:sp>
          <p:nvSpPr>
            <p:cNvPr id="149" name="Oval 148"/>
            <p:cNvSpPr/>
            <p:nvPr/>
          </p:nvSpPr>
          <p:spPr bwMode="auto">
            <a:xfrm>
              <a:off x="2045304" y="3907766"/>
              <a:ext cx="279520" cy="150253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2045304" y="3841965"/>
              <a:ext cx="279520" cy="150253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2045304" y="3776164"/>
              <a:ext cx="279520" cy="150253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 bwMode="auto">
          <a:xfrm>
            <a:off x="2274424" y="3669820"/>
            <a:ext cx="279520" cy="479260"/>
            <a:chOff x="279688" y="3353156"/>
            <a:chExt cx="509288" cy="689048"/>
          </a:xfrm>
          <a:solidFill>
            <a:srgbClr val="002266"/>
          </a:solidFill>
        </p:grpSpPr>
        <p:sp>
          <p:nvSpPr>
            <p:cNvPr id="153" name="Oval 152"/>
            <p:cNvSpPr/>
            <p:nvPr/>
          </p:nvSpPr>
          <p:spPr bwMode="auto">
            <a:xfrm>
              <a:off x="279688" y="3826180"/>
              <a:ext cx="509288" cy="216024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279688" y="3731576"/>
              <a:ext cx="509288" cy="216024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279688" y="3636971"/>
              <a:ext cx="509288" cy="216024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279688" y="3542366"/>
              <a:ext cx="509288" cy="216024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279688" y="3447761"/>
              <a:ext cx="509288" cy="216024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279688" y="3353156"/>
              <a:ext cx="509288" cy="216024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168" name="Group 13"/>
          <p:cNvPicPr>
            <a:picLocks noChangeArrowheads="1"/>
          </p:cNvPicPr>
          <p:nvPr/>
        </p:nvPicPr>
        <p:blipFill rotWithShape="1"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671" t="-3635" r="-8861" b="3213"/>
          <a:stretch/>
        </p:blipFill>
        <p:spPr bwMode="auto">
          <a:xfrm>
            <a:off x="5498988" y="4782656"/>
            <a:ext cx="1303948" cy="6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2" name="Group 171"/>
          <p:cNvGrpSpPr/>
          <p:nvPr/>
        </p:nvGrpSpPr>
        <p:grpSpPr>
          <a:xfrm>
            <a:off x="1187740" y="2384976"/>
            <a:ext cx="1044000" cy="828000"/>
            <a:chOff x="4661949" y="3105391"/>
            <a:chExt cx="421502" cy="341328"/>
          </a:xfrm>
        </p:grpSpPr>
        <p:sp>
          <p:nvSpPr>
            <p:cNvPr id="196" name="Oval 195"/>
            <p:cNvSpPr/>
            <p:nvPr/>
          </p:nvSpPr>
          <p:spPr>
            <a:xfrm>
              <a:off x="4714089" y="3112435"/>
              <a:ext cx="316498" cy="320107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grpSp>
          <p:nvGrpSpPr>
            <p:cNvPr id="197" name="Group 196"/>
            <p:cNvGrpSpPr/>
            <p:nvPr/>
          </p:nvGrpSpPr>
          <p:grpSpPr>
            <a:xfrm>
              <a:off x="4661949" y="3105391"/>
              <a:ext cx="421502" cy="341328"/>
              <a:chOff x="5989031" y="2314147"/>
              <a:chExt cx="1042407" cy="735122"/>
            </a:xfrm>
          </p:grpSpPr>
          <p:sp>
            <p:nvSpPr>
              <p:cNvPr id="198" name="Curved Down Arrow 197"/>
              <p:cNvSpPr/>
              <p:nvPr/>
            </p:nvSpPr>
            <p:spPr>
              <a:xfrm>
                <a:off x="6070179" y="2314147"/>
                <a:ext cx="961259" cy="319550"/>
              </a:xfrm>
              <a:prstGeom prst="curvedDownArrow">
                <a:avLst>
                  <a:gd name="adj1" fmla="val 25000"/>
                  <a:gd name="adj2" fmla="val 75927"/>
                  <a:gd name="adj3" fmla="val 60367"/>
                </a:avLst>
              </a:prstGeom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Curved Down Arrow 198"/>
              <p:cNvSpPr/>
              <p:nvPr/>
            </p:nvSpPr>
            <p:spPr>
              <a:xfrm rot="10800000">
                <a:off x="5989031" y="2729719"/>
                <a:ext cx="961258" cy="319550"/>
              </a:xfrm>
              <a:prstGeom prst="curvedDownArrow">
                <a:avLst>
                  <a:gd name="adj1" fmla="val 25000"/>
                  <a:gd name="adj2" fmla="val 75927"/>
                  <a:gd name="adj3" fmla="val 60367"/>
                </a:avLst>
              </a:prstGeom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62" name="Billede 24" descr="icon_17195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7116" y="2469874"/>
            <a:ext cx="658204" cy="6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0" name="Group 199"/>
          <p:cNvGrpSpPr/>
          <p:nvPr/>
        </p:nvGrpSpPr>
        <p:grpSpPr bwMode="auto">
          <a:xfrm>
            <a:off x="2274424" y="3286157"/>
            <a:ext cx="279520" cy="479260"/>
            <a:chOff x="279688" y="3353156"/>
            <a:chExt cx="509288" cy="689048"/>
          </a:xfrm>
          <a:solidFill>
            <a:srgbClr val="002266"/>
          </a:solidFill>
        </p:grpSpPr>
        <p:sp>
          <p:nvSpPr>
            <p:cNvPr id="201" name="Oval 200"/>
            <p:cNvSpPr/>
            <p:nvPr/>
          </p:nvSpPr>
          <p:spPr bwMode="auto">
            <a:xfrm>
              <a:off x="279688" y="3826180"/>
              <a:ext cx="509288" cy="216024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279688" y="3731576"/>
              <a:ext cx="509288" cy="216024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279688" y="3636971"/>
              <a:ext cx="509288" cy="216024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279688" y="3542366"/>
              <a:ext cx="509288" cy="216024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279688" y="3447761"/>
              <a:ext cx="509288" cy="216024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279688" y="3353156"/>
              <a:ext cx="509288" cy="216024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5405322" y="1841919"/>
            <a:ext cx="2587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266"/>
                </a:solidFill>
                <a:cs typeface="Arial" pitchFamily="34" charset="0"/>
              </a:rPr>
              <a:t>Reduce energy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266"/>
                </a:solidFill>
                <a:cs typeface="Arial" pitchFamily="34" charset="0"/>
              </a:rPr>
              <a:t>    imports</a:t>
            </a:r>
            <a:endParaRPr lang="en-US" sz="2400" dirty="0">
              <a:solidFill>
                <a:srgbClr val="002266"/>
              </a:solidFill>
              <a:cs typeface="Arial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6769520" y="4653136"/>
            <a:ext cx="2410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266"/>
                </a:solidFill>
                <a:cs typeface="Arial" pitchFamily="34" charset="0"/>
              </a:rPr>
              <a:t>Improve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266"/>
                </a:solidFill>
                <a:cs typeface="Arial" pitchFamily="34" charset="0"/>
              </a:rPr>
              <a:t>  livelihoods</a:t>
            </a:r>
            <a:endParaRPr lang="en-US" sz="2400" dirty="0">
              <a:solidFill>
                <a:srgbClr val="002266"/>
              </a:solidFill>
              <a:cs typeface="Arial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459032" y="1268760"/>
            <a:ext cx="656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266"/>
                </a:solidFill>
                <a:cs typeface="Arial" pitchFamily="34" charset="0"/>
              </a:rPr>
              <a:t>Investments in</a:t>
            </a:r>
            <a:r>
              <a:rPr lang="en-US" sz="2400" dirty="0" smtClean="0">
                <a:solidFill>
                  <a:srgbClr val="002266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002266"/>
                </a:solidFill>
                <a:cs typeface="Arial" pitchFamily="34" charset="0"/>
              </a:rPr>
              <a:t>Energy Efficiency…</a:t>
            </a:r>
            <a:endParaRPr lang="en-US" sz="2400" dirty="0">
              <a:solidFill>
                <a:srgbClr val="002266"/>
              </a:solidFill>
              <a:cs typeface="Arial" charset="0"/>
            </a:endParaRPr>
          </a:p>
        </p:txBody>
      </p:sp>
      <p:sp>
        <p:nvSpPr>
          <p:cNvPr id="218" name="Isosceles Triangle 217"/>
          <p:cNvSpPr/>
          <p:nvPr/>
        </p:nvSpPr>
        <p:spPr>
          <a:xfrm rot="5400000">
            <a:off x="1863805" y="3457110"/>
            <a:ext cx="3580692" cy="251520"/>
          </a:xfrm>
          <a:prstGeom prst="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6120172" y="2931331"/>
            <a:ext cx="236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266"/>
                </a:solidFill>
                <a:cs typeface="Arial" pitchFamily="34" charset="0"/>
              </a:rPr>
              <a:t>Create jobs</a:t>
            </a:r>
            <a:endParaRPr lang="en-US" sz="2400" dirty="0">
              <a:solidFill>
                <a:srgbClr val="002266"/>
              </a:solidFill>
              <a:cs typeface="Arial" charset="0"/>
            </a:endParaRPr>
          </a:p>
        </p:txBody>
      </p:sp>
      <p:pic>
        <p:nvPicPr>
          <p:cNvPr id="223" name="Picture 26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51" t="79413" r="38511" b="8516"/>
          <a:stretch/>
        </p:blipFill>
        <p:spPr bwMode="auto">
          <a:xfrm>
            <a:off x="5332232" y="3861048"/>
            <a:ext cx="1183984" cy="68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" name="Rectangle 224"/>
          <p:cNvSpPr/>
          <p:nvPr/>
        </p:nvSpPr>
        <p:spPr>
          <a:xfrm>
            <a:off x="6445484" y="3753036"/>
            <a:ext cx="2915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266"/>
                </a:solidFill>
                <a:cs typeface="Arial" pitchFamily="34" charset="0"/>
              </a:rPr>
              <a:t>Reduce </a:t>
            </a:r>
            <a:br>
              <a:rPr lang="en-US" sz="2400" b="1" dirty="0" smtClean="0">
                <a:solidFill>
                  <a:srgbClr val="002266"/>
                </a:solidFill>
                <a:cs typeface="Arial" pitchFamily="34" charset="0"/>
              </a:rPr>
            </a:br>
            <a:r>
              <a:rPr lang="en-US" sz="2400" b="1" dirty="0" smtClean="0">
                <a:solidFill>
                  <a:srgbClr val="002266"/>
                </a:solidFill>
                <a:cs typeface="Arial" pitchFamily="34" charset="0"/>
              </a:rPr>
              <a:t>   company costs</a:t>
            </a:r>
            <a:endParaRPr lang="en-US" sz="2400" b="1" dirty="0">
              <a:solidFill>
                <a:srgbClr val="002266"/>
              </a:solidFill>
              <a:cs typeface="Arial" pitchFamily="34" charset="0"/>
            </a:endParaRPr>
          </a:p>
        </p:txBody>
      </p:sp>
      <p:grpSp>
        <p:nvGrpSpPr>
          <p:cNvPr id="9221" name="Group 9220"/>
          <p:cNvGrpSpPr/>
          <p:nvPr/>
        </p:nvGrpSpPr>
        <p:grpSpPr>
          <a:xfrm>
            <a:off x="5706882" y="3212976"/>
            <a:ext cx="552318" cy="624498"/>
            <a:chOff x="5544108" y="3744757"/>
            <a:chExt cx="598625" cy="800367"/>
          </a:xfrm>
        </p:grpSpPr>
        <p:grpSp>
          <p:nvGrpSpPr>
            <p:cNvPr id="123" name="Group 122"/>
            <p:cNvGrpSpPr/>
            <p:nvPr/>
          </p:nvGrpSpPr>
          <p:grpSpPr>
            <a:xfrm>
              <a:off x="5544108" y="3744757"/>
              <a:ext cx="598625" cy="764363"/>
              <a:chOff x="7131398" y="1355138"/>
              <a:chExt cx="769270" cy="986724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7132787" y="1707154"/>
                <a:ext cx="744250" cy="634708"/>
              </a:xfrm>
              <a:prstGeom prst="ellipse">
                <a:avLst/>
              </a:prstGeom>
              <a:solidFill>
                <a:srgbClr val="001965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7299428" y="1355138"/>
                <a:ext cx="410967" cy="390418"/>
              </a:xfrm>
              <a:prstGeom prst="ellipse">
                <a:avLst/>
              </a:prstGeom>
              <a:solidFill>
                <a:srgbClr val="001965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131398" y="1962864"/>
                <a:ext cx="769270" cy="1441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220" name="Snip Diagonal Corner Rectangle 9219"/>
            <p:cNvSpPr/>
            <p:nvPr/>
          </p:nvSpPr>
          <p:spPr bwMode="gray">
            <a:xfrm>
              <a:off x="5544108" y="4213701"/>
              <a:ext cx="292865" cy="295419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300"/>
                </a:spcAft>
              </a:pPr>
              <a:endParaRPr lang="en-GB" sz="1600" kern="0" dirty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227" name="Snip Diagonal Corner Rectangle 226"/>
            <p:cNvSpPr/>
            <p:nvPr/>
          </p:nvSpPr>
          <p:spPr bwMode="gray">
            <a:xfrm>
              <a:off x="5724128" y="4249705"/>
              <a:ext cx="397583" cy="295419"/>
            </a:xfrm>
            <a:prstGeom prst="snip2DiagRect">
              <a:avLst>
                <a:gd name="adj1" fmla="val 0"/>
                <a:gd name="adj2" fmla="val 24206"/>
              </a:avLst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300"/>
                </a:spcAft>
              </a:pPr>
              <a:endParaRPr lang="en-GB" sz="1600" kern="0" dirty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349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304800"/>
            <a:ext cx="8610600" cy="5635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SE4ALL EE Accelerator Platform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68760"/>
            <a:ext cx="8153400" cy="482724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Work program focus for the EE Committee:</a:t>
            </a:r>
          </a:p>
          <a:p>
            <a:r>
              <a:rPr lang="en-US" sz="2000" b="1" dirty="0" smtClean="0"/>
              <a:t>Display concrete transformational initiatives/instruments</a:t>
            </a:r>
            <a:r>
              <a:rPr lang="en-US" sz="2000" dirty="0" smtClean="0"/>
              <a:t> in support of the SE4ALL efficiency objective.</a:t>
            </a:r>
          </a:p>
          <a:p>
            <a:pPr lvl="1"/>
            <a:r>
              <a:rPr lang="en-US" sz="2000" b="1" i="1" dirty="0" smtClean="0"/>
              <a:t>Global Public-Private Alliance on Accelerating Energy Efficiency</a:t>
            </a:r>
          </a:p>
          <a:p>
            <a:pPr lvl="1"/>
            <a:r>
              <a:rPr lang="en-US" sz="2000" b="1" i="1" dirty="0" smtClean="0"/>
              <a:t>Focus on the interphase between sector/technology initiatives, policy and consumption aspects (countries, cities, companies) and finance - in a phased approach.</a:t>
            </a:r>
          </a:p>
          <a:p>
            <a:pPr lvl="2"/>
            <a:r>
              <a:rPr lang="en-US" sz="1600" b="1" i="1" dirty="0" smtClean="0"/>
              <a:t>Focus on buildings, lighting and appliances, district energy systems, industry and transport</a:t>
            </a:r>
          </a:p>
          <a:p>
            <a:pPr lvl="2"/>
            <a:r>
              <a:rPr lang="en-US" sz="1600" b="1" i="1" dirty="0" smtClean="0"/>
              <a:t>Umbrella approach with individual groups engaged on each topic, each group will have an industry co-lead</a:t>
            </a:r>
          </a:p>
          <a:p>
            <a:pPr lvl="2"/>
            <a:r>
              <a:rPr lang="en-US" sz="1600" b="1" i="1" dirty="0"/>
              <a:t>I</a:t>
            </a:r>
            <a:r>
              <a:rPr lang="en-US" sz="1600" b="1" i="1" dirty="0" smtClean="0"/>
              <a:t>mplemented in cooperation with governments, cities and major private  consumers.</a:t>
            </a:r>
          </a:p>
          <a:p>
            <a:pPr lvl="1"/>
            <a:r>
              <a:rPr lang="en-US" sz="2000" b="1" i="1" dirty="0" smtClean="0"/>
              <a:t>Umbrella approach expected to be presented at UN SG CC Summit</a:t>
            </a:r>
          </a:p>
          <a:p>
            <a:pPr lvl="1"/>
            <a:r>
              <a:rPr lang="en-US" sz="2000" b="1" i="1" dirty="0" smtClean="0"/>
              <a:t>Larger showcasing envisaged in Paris 2015.</a:t>
            </a:r>
          </a:p>
          <a:p>
            <a:pPr marL="914400" lvl="2" indent="0">
              <a:buNone/>
            </a:pPr>
            <a:endParaRPr lang="en-US" sz="2000" i="1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43000"/>
            <a:ext cx="845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021288"/>
            <a:ext cx="1880989" cy="76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57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868" y="188640"/>
            <a:ext cx="6105364" cy="868362"/>
          </a:xfrm>
        </p:spPr>
        <p:txBody>
          <a:bodyPr/>
          <a:lstStyle/>
          <a:p>
            <a:r>
              <a:rPr lang="en-US" sz="2800" dirty="0" smtClean="0"/>
              <a:t>The key challenge is now to engage counterparties to get action at scale</a:t>
            </a:r>
            <a:endParaRPr lang="en-US" sz="2800" dirty="0"/>
          </a:p>
        </p:txBody>
      </p:sp>
      <p:grpSp>
        <p:nvGrpSpPr>
          <p:cNvPr id="15" name="Group 14"/>
          <p:cNvGrpSpPr/>
          <p:nvPr>
            <p:custDataLst>
              <p:tags r:id="rId1"/>
            </p:custDataLst>
          </p:nvPr>
        </p:nvGrpSpPr>
        <p:grpSpPr>
          <a:xfrm>
            <a:off x="447100" y="1520788"/>
            <a:ext cx="8215074" cy="4847048"/>
            <a:chOff x="-9038188" y="2543525"/>
            <a:chExt cx="17661926" cy="6055397"/>
          </a:xfrm>
        </p:grpSpPr>
        <p:sp>
          <p:nvSpPr>
            <p:cNvPr id="16" name="Rectangle 15"/>
            <p:cNvSpPr/>
            <p:nvPr/>
          </p:nvSpPr>
          <p:spPr bwMode="auto">
            <a:xfrm>
              <a:off x="-9038188" y="2543525"/>
              <a:ext cx="17661926" cy="518278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</a:pPr>
              <a:endParaRPr lang="en-US" sz="2400" b="1" dirty="0" smtClean="0">
                <a:solidFill>
                  <a:srgbClr val="002266"/>
                </a:solidFill>
                <a:cs typeface="Arial" pitchFamily="34" charset="0"/>
              </a:endParaRPr>
            </a:p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002266"/>
                  </a:solidFill>
                  <a:cs typeface="Arial" pitchFamily="34" charset="0"/>
                </a:rPr>
                <a:t>The Accelerator value proposition:</a:t>
              </a:r>
            </a:p>
            <a:p>
              <a:pPr marL="901700" indent="-365125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rgbClr val="002266"/>
                  </a:solidFill>
                  <a:cs typeface="Arial" pitchFamily="34" charset="0"/>
                </a:rPr>
                <a:t>The accelerators is a platform and mechanism for overcoming market failures and promoting investments</a:t>
              </a:r>
            </a:p>
            <a:p>
              <a:pPr marL="901700" indent="-365125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rgbClr val="002266"/>
                  </a:solidFill>
                  <a:cs typeface="Arial" pitchFamily="34" charset="0"/>
                </a:rPr>
                <a:t>It provides access to proven solutions addressing financial- technical- and political barriers</a:t>
              </a:r>
            </a:p>
            <a:p>
              <a:pPr marL="901700" indent="-365125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rgbClr val="002266"/>
                  </a:solidFill>
                  <a:cs typeface="Arial" pitchFamily="34" charset="0"/>
                </a:rPr>
                <a:t>It provides access to financial-, technical and political partners</a:t>
              </a:r>
              <a:endParaRPr lang="en-US" sz="2400" dirty="0">
                <a:solidFill>
                  <a:srgbClr val="002266"/>
                </a:solidFill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-9038188" y="7720057"/>
              <a:ext cx="17661926" cy="87886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FFFFFF"/>
                  </a:solidFill>
                  <a:cs typeface="Calibri" pitchFamily="34" charset="0"/>
                </a:rPr>
                <a:t>The Accelerators are engaging cities and local governments to undertake operationalization</a:t>
              </a:r>
            </a:p>
          </p:txBody>
        </p:sp>
      </p:grpSp>
      <p:grpSp>
        <p:nvGrpSpPr>
          <p:cNvPr id="268" name="Group 267"/>
          <p:cNvGrpSpPr/>
          <p:nvPr/>
        </p:nvGrpSpPr>
        <p:grpSpPr bwMode="auto">
          <a:xfrm>
            <a:off x="-3212263" y="4337063"/>
            <a:ext cx="330421" cy="381711"/>
            <a:chOff x="7537173" y="1965424"/>
            <a:chExt cx="432257" cy="504352"/>
          </a:xfrm>
        </p:grpSpPr>
        <p:sp>
          <p:nvSpPr>
            <p:cNvPr id="269" name="Documents"/>
            <p:cNvSpPr>
              <a:spLocks noEditPoints="1" noChangeArrowheads="1"/>
            </p:cNvSpPr>
            <p:nvPr/>
          </p:nvSpPr>
          <p:spPr bwMode="auto">
            <a:xfrm rot="10800000">
              <a:off x="7537173" y="1965424"/>
              <a:ext cx="432257" cy="504352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1965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70" name="Group 269"/>
            <p:cNvGrpSpPr/>
            <p:nvPr/>
          </p:nvGrpSpPr>
          <p:grpSpPr bwMode="auto">
            <a:xfrm>
              <a:off x="7647686" y="2070775"/>
              <a:ext cx="244482" cy="268225"/>
              <a:chOff x="7201307" y="2768298"/>
              <a:chExt cx="353295" cy="372480"/>
            </a:xfrm>
          </p:grpSpPr>
          <p:grpSp>
            <p:nvGrpSpPr>
              <p:cNvPr id="271" name="Group 270"/>
              <p:cNvGrpSpPr/>
              <p:nvPr/>
            </p:nvGrpSpPr>
            <p:grpSpPr bwMode="auto">
              <a:xfrm>
                <a:off x="7203687" y="2943778"/>
                <a:ext cx="350915" cy="128581"/>
                <a:chOff x="7203687" y="2935123"/>
                <a:chExt cx="350915" cy="128581"/>
              </a:xfrm>
            </p:grpSpPr>
            <p:cxnSp>
              <p:nvCxnSpPr>
                <p:cNvPr id="279" name="Straight Connector 278"/>
                <p:cNvCxnSpPr/>
                <p:nvPr/>
              </p:nvCxnSpPr>
              <p:spPr bwMode="auto">
                <a:xfrm>
                  <a:off x="7203687" y="2935123"/>
                  <a:ext cx="350915" cy="0"/>
                </a:xfrm>
                <a:prstGeom prst="line">
                  <a:avLst/>
                </a:prstGeom>
                <a:ln w="15875">
                  <a:solidFill>
                    <a:srgbClr val="001965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/>
              </p:nvCxnSpPr>
              <p:spPr bwMode="auto">
                <a:xfrm>
                  <a:off x="7203687" y="2967268"/>
                  <a:ext cx="350915" cy="0"/>
                </a:xfrm>
                <a:prstGeom prst="line">
                  <a:avLst/>
                </a:prstGeom>
                <a:ln w="15875">
                  <a:solidFill>
                    <a:srgbClr val="001965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 bwMode="auto">
                <a:xfrm>
                  <a:off x="7203687" y="2999413"/>
                  <a:ext cx="264394" cy="0"/>
                </a:xfrm>
                <a:prstGeom prst="line">
                  <a:avLst/>
                </a:prstGeom>
                <a:ln w="15875">
                  <a:solidFill>
                    <a:srgbClr val="001965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 bwMode="auto">
                <a:xfrm>
                  <a:off x="7203687" y="3031558"/>
                  <a:ext cx="350915" cy="0"/>
                </a:xfrm>
                <a:prstGeom prst="line">
                  <a:avLst/>
                </a:prstGeom>
                <a:ln w="15875">
                  <a:solidFill>
                    <a:srgbClr val="001965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 bwMode="auto">
                <a:xfrm>
                  <a:off x="7203687" y="3063704"/>
                  <a:ext cx="350915" cy="0"/>
                </a:xfrm>
                <a:prstGeom prst="line">
                  <a:avLst/>
                </a:prstGeom>
                <a:ln w="15875">
                  <a:solidFill>
                    <a:srgbClr val="001965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2" name="Straight Connector 271"/>
              <p:cNvCxnSpPr/>
              <p:nvPr/>
            </p:nvCxnSpPr>
            <p:spPr bwMode="auto">
              <a:xfrm>
                <a:off x="7201307" y="2768298"/>
                <a:ext cx="350915" cy="0"/>
              </a:xfrm>
              <a:prstGeom prst="line">
                <a:avLst/>
              </a:prstGeom>
              <a:ln w="15875">
                <a:solidFill>
                  <a:srgbClr val="0019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 bwMode="auto">
              <a:xfrm>
                <a:off x="7201307" y="2800443"/>
                <a:ext cx="350915" cy="0"/>
              </a:xfrm>
              <a:prstGeom prst="line">
                <a:avLst/>
              </a:prstGeom>
              <a:ln w="15875">
                <a:solidFill>
                  <a:srgbClr val="0019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 bwMode="auto">
              <a:xfrm>
                <a:off x="7201307" y="2832588"/>
                <a:ext cx="350915" cy="0"/>
              </a:xfrm>
              <a:prstGeom prst="line">
                <a:avLst/>
              </a:prstGeom>
              <a:ln w="15875">
                <a:solidFill>
                  <a:srgbClr val="0019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 bwMode="auto">
              <a:xfrm>
                <a:off x="7201307" y="2865115"/>
                <a:ext cx="305788" cy="0"/>
              </a:xfrm>
              <a:prstGeom prst="line">
                <a:avLst/>
              </a:prstGeom>
              <a:ln w="15875">
                <a:solidFill>
                  <a:srgbClr val="0019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 bwMode="auto">
              <a:xfrm>
                <a:off x="7201307" y="2896879"/>
                <a:ext cx="350915" cy="0"/>
              </a:xfrm>
              <a:prstGeom prst="line">
                <a:avLst/>
              </a:prstGeom>
              <a:ln w="15875">
                <a:solidFill>
                  <a:srgbClr val="0019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 bwMode="auto">
              <a:xfrm>
                <a:off x="7201307" y="3108633"/>
                <a:ext cx="305788" cy="0"/>
              </a:xfrm>
              <a:prstGeom prst="line">
                <a:avLst/>
              </a:prstGeom>
              <a:ln w="15875">
                <a:solidFill>
                  <a:srgbClr val="0019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 bwMode="auto">
              <a:xfrm>
                <a:off x="7201307" y="3140778"/>
                <a:ext cx="350915" cy="0"/>
              </a:xfrm>
              <a:prstGeom prst="line">
                <a:avLst/>
              </a:prstGeom>
              <a:ln w="15875">
                <a:solidFill>
                  <a:srgbClr val="0019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4" name="Group 283"/>
          <p:cNvGrpSpPr/>
          <p:nvPr/>
        </p:nvGrpSpPr>
        <p:grpSpPr>
          <a:xfrm>
            <a:off x="-3316184" y="5373216"/>
            <a:ext cx="296141" cy="296141"/>
            <a:chOff x="8369008" y="3555902"/>
            <a:chExt cx="296141" cy="296141"/>
          </a:xfrm>
        </p:grpSpPr>
        <p:sp>
          <p:nvSpPr>
            <p:cNvPr id="285" name="Oval 284"/>
            <p:cNvSpPr>
              <a:spLocks noChangeAspect="1"/>
            </p:cNvSpPr>
            <p:nvPr/>
          </p:nvSpPr>
          <p:spPr bwMode="auto">
            <a:xfrm>
              <a:off x="8369008" y="3555902"/>
              <a:ext cx="296141" cy="296141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>
              <a:solidFill>
                <a:srgbClr val="0019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1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286" name="Group 285"/>
            <p:cNvGrpSpPr/>
            <p:nvPr/>
          </p:nvGrpSpPr>
          <p:grpSpPr>
            <a:xfrm>
              <a:off x="8405492" y="3609260"/>
              <a:ext cx="183071" cy="166293"/>
              <a:chOff x="1112415" y="4700251"/>
              <a:chExt cx="335910" cy="343822"/>
            </a:xfrm>
          </p:grpSpPr>
          <p:sp>
            <p:nvSpPr>
              <p:cNvPr id="287" name="Rounded Rectangle 286"/>
              <p:cNvSpPr/>
              <p:nvPr/>
            </p:nvSpPr>
            <p:spPr bwMode="auto">
              <a:xfrm rot="3087073">
                <a:off x="1340042" y="4745888"/>
                <a:ext cx="130007" cy="38734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" name="Rectangle 287"/>
              <p:cNvSpPr/>
              <p:nvPr/>
            </p:nvSpPr>
            <p:spPr bwMode="auto">
              <a:xfrm rot="19299862">
                <a:off x="1289335" y="4761447"/>
                <a:ext cx="116050" cy="115235"/>
              </a:xfrm>
              <a:prstGeom prst="rect">
                <a:avLst/>
              </a:prstGeom>
              <a:solidFill>
                <a:srgbClr val="001965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9" name="Rounded Rectangle 288"/>
              <p:cNvSpPr/>
              <p:nvPr/>
            </p:nvSpPr>
            <p:spPr bwMode="auto">
              <a:xfrm rot="3087073">
                <a:off x="1221096" y="4849154"/>
                <a:ext cx="130008" cy="37594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0" name="Rounded Rectangle 289"/>
              <p:cNvSpPr/>
              <p:nvPr/>
            </p:nvSpPr>
            <p:spPr>
              <a:xfrm rot="16200000" flipH="1">
                <a:off x="1208913" y="4922266"/>
                <a:ext cx="23945" cy="216941"/>
              </a:xfrm>
              <a:prstGeom prst="roundRect">
                <a:avLst/>
              </a:prstGeom>
              <a:solidFill>
                <a:srgbClr val="001965"/>
              </a:solidFill>
              <a:ln w="9525">
                <a:solidFill>
                  <a:srgbClr val="0019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1" name="Rounded Rectangle 290"/>
              <p:cNvSpPr/>
              <p:nvPr/>
            </p:nvSpPr>
            <p:spPr>
              <a:xfrm rot="3018473">
                <a:off x="1327883" y="4923630"/>
                <a:ext cx="216940" cy="23945"/>
              </a:xfrm>
              <a:prstGeom prst="roundRect">
                <a:avLst/>
              </a:prstGeom>
              <a:solidFill>
                <a:srgbClr val="001965"/>
              </a:solidFill>
              <a:ln w="9525">
                <a:solidFill>
                  <a:srgbClr val="0019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2" name="Rounded Rectangle 291"/>
              <p:cNvSpPr/>
              <p:nvPr/>
            </p:nvSpPr>
            <p:spPr>
              <a:xfrm rot="16200000" flipH="1">
                <a:off x="1210216" y="4927243"/>
                <a:ext cx="18489" cy="128750"/>
              </a:xfrm>
              <a:prstGeom prst="roundRect">
                <a:avLst/>
              </a:prstGeom>
              <a:solidFill>
                <a:srgbClr val="001965"/>
              </a:solidFill>
              <a:ln w="9525">
                <a:solidFill>
                  <a:srgbClr val="0019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9194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548" y="171544"/>
            <a:ext cx="6300700" cy="868362"/>
          </a:xfrm>
        </p:spPr>
        <p:txBody>
          <a:bodyPr/>
          <a:lstStyle/>
          <a:p>
            <a:r>
              <a:rPr lang="en-US" sz="2800" dirty="0" smtClean="0"/>
              <a:t>We invite to join in the effort to mobilize additional accelerators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67544" y="1448780"/>
            <a:ext cx="8208143" cy="489654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2266"/>
              </a:solidFill>
              <a:cs typeface="Arial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266"/>
                </a:solidFill>
                <a:cs typeface="Arial" pitchFamily="34" charset="0"/>
              </a:rPr>
              <a:t>SE4ALL is looking to support the further development of existing- and the establishment of new Accelerators </a:t>
            </a:r>
          </a:p>
          <a:p>
            <a:pPr marL="901700" lvl="1" indent="-36512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266"/>
                </a:solidFill>
                <a:cs typeface="Arial" pitchFamily="34" charset="0"/>
              </a:rPr>
              <a:t>Additional partners will strengthen the value proposition to counterparties within existing Accelerators.</a:t>
            </a:r>
          </a:p>
          <a:p>
            <a:pPr marL="901700" lvl="1" indent="-365125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266"/>
                </a:solidFill>
                <a:cs typeface="Arial" pitchFamily="34" charset="0"/>
              </a:rPr>
              <a:t>More Accelerators can be envisioned to provide a full scope of areas to drive the adoption of Energy Efficiency technologies.</a:t>
            </a:r>
            <a:endParaRPr lang="en-US" sz="2400" dirty="0">
              <a:solidFill>
                <a:srgbClr val="002266"/>
              </a:solidFill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67544" y="5445224"/>
            <a:ext cx="8207375" cy="93652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cs typeface="Calibri" pitchFamily="34" charset="0"/>
              </a:rPr>
              <a:t>The Energy Efficiency Committee is looking to support the </a:t>
            </a:r>
            <a:r>
              <a:rPr lang="en-US" sz="2400" b="1" dirty="0" smtClean="0">
                <a:solidFill>
                  <a:srgbClr val="FFFFFF"/>
                </a:solidFill>
                <a:cs typeface="Calibri" pitchFamily="34" charset="0"/>
              </a:rPr>
              <a:t>maturation </a:t>
            </a:r>
            <a:r>
              <a:rPr lang="en-US" sz="2400" b="1" dirty="0">
                <a:solidFill>
                  <a:srgbClr val="FFFFFF"/>
                </a:solidFill>
                <a:cs typeface="Calibri" pitchFamily="34" charset="0"/>
              </a:rPr>
              <a:t>of the </a:t>
            </a:r>
            <a:r>
              <a:rPr lang="en-US" sz="2400" b="1" dirty="0" smtClean="0">
                <a:solidFill>
                  <a:srgbClr val="FFFFFF"/>
                </a:solidFill>
                <a:cs typeface="Calibri" pitchFamily="34" charset="0"/>
              </a:rPr>
              <a:t>Accelerator across sectors</a:t>
            </a:r>
            <a:endParaRPr lang="en-US" sz="2400" b="1" dirty="0">
              <a:solidFill>
                <a:srgbClr val="FFFF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9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1560" y="1628800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Formal SE4ALL structure established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prstClr val="black"/>
                </a:solidFill>
              </a:rPr>
              <a:t>Global Facilitation Team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still in formation stage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First </a:t>
            </a:r>
            <a:r>
              <a:rPr lang="en-US" sz="2000" dirty="0">
                <a:solidFill>
                  <a:prstClr val="black"/>
                </a:solidFill>
              </a:rPr>
              <a:t>report issued on baseline for targets and methodology for global </a:t>
            </a:r>
            <a:r>
              <a:rPr lang="en-US" sz="2000" dirty="0" smtClean="0">
                <a:solidFill>
                  <a:prstClr val="black"/>
                </a:solidFill>
              </a:rPr>
              <a:t>tracking of progress, second assessment in progress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prstClr val="black"/>
                </a:solidFill>
              </a:rPr>
              <a:t>Accountability Framework </a:t>
            </a:r>
            <a:r>
              <a:rPr lang="en-US" sz="2000" dirty="0" smtClean="0">
                <a:solidFill>
                  <a:prstClr val="black"/>
                </a:solidFill>
              </a:rPr>
              <a:t>also in place to track commitments and respective progress (bottom-up tracking)</a:t>
            </a:r>
            <a:endParaRPr lang="en-US" sz="2000" dirty="0">
              <a:solidFill>
                <a:prstClr val="black"/>
              </a:solidFill>
            </a:endParaRP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National </a:t>
            </a:r>
            <a:r>
              <a:rPr lang="en-US" sz="2000" dirty="0">
                <a:solidFill>
                  <a:prstClr val="black"/>
                </a:solidFill>
              </a:rPr>
              <a:t>assessment </a:t>
            </a:r>
            <a:r>
              <a:rPr lang="en-US" sz="2000" dirty="0" smtClean="0">
                <a:solidFill>
                  <a:prstClr val="black"/>
                </a:solidFill>
              </a:rPr>
              <a:t>underway (incl. preparation of Action Agendas and Investment Prospectuses)</a:t>
            </a:r>
            <a:endParaRPr lang="en-US" sz="2000" dirty="0">
              <a:solidFill>
                <a:prstClr val="black"/>
              </a:solidFill>
            </a:endParaRP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EE </a:t>
            </a:r>
            <a:r>
              <a:rPr lang="en-US" sz="2000" dirty="0">
                <a:solidFill>
                  <a:prstClr val="black"/>
                </a:solidFill>
              </a:rPr>
              <a:t>Committee initiated – </a:t>
            </a:r>
            <a:r>
              <a:rPr lang="en-US" sz="2000" dirty="0" smtClean="0">
                <a:solidFill>
                  <a:prstClr val="black"/>
                </a:solidFill>
              </a:rPr>
              <a:t>Established and EE Platform approved</a:t>
            </a:r>
            <a:endParaRPr lang="en-US" sz="2000" dirty="0">
              <a:solidFill>
                <a:prstClr val="black"/>
              </a:solidFill>
            </a:endParaRP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Several </a:t>
            </a:r>
            <a:r>
              <a:rPr lang="en-US" sz="2000" dirty="0">
                <a:solidFill>
                  <a:prstClr val="black"/>
                </a:solidFill>
              </a:rPr>
              <a:t>actions and commitments under SE4ALL political umbrella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Still </a:t>
            </a:r>
            <a:r>
              <a:rPr lang="en-US" sz="2000" dirty="0">
                <a:solidFill>
                  <a:prstClr val="black"/>
                </a:solidFill>
              </a:rPr>
              <a:t>some way to go – but moving </a:t>
            </a:r>
            <a:r>
              <a:rPr lang="en-US" sz="2000" dirty="0" smtClean="0">
                <a:solidFill>
                  <a:prstClr val="black"/>
                </a:solidFill>
              </a:rPr>
              <a:t>fast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476672"/>
            <a:ext cx="8784976" cy="432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B3CB2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00558E"/>
                </a:solidFill>
              </a:rPr>
              <a:t>Where we are now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84368" y="6326635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97BDC4A-27CF-48DA-98E7-358C86F404B3}" type="slidenum"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14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4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9512" y="476672"/>
            <a:ext cx="8784976" cy="432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B3CB2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00558E"/>
                </a:solidFill>
              </a:rPr>
              <a:t>Energy Efficiency Hub – Set-up and activity focus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84368" y="6326635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97BDC4A-27CF-48DA-98E7-358C86F404B3}" type="slidenum"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15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170127"/>
            <a:ext cx="4038600" cy="5041140"/>
          </a:xfrm>
        </p:spPr>
        <p:txBody>
          <a:bodyPr>
            <a:noAutofit/>
          </a:bodyPr>
          <a:lstStyle/>
          <a:p>
            <a:pPr marL="363538" indent="-363538">
              <a:buClrTx/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+mn-lt"/>
              </a:rPr>
              <a:t>Danida</a:t>
            </a:r>
            <a:r>
              <a:rPr lang="en-US" dirty="0" smtClean="0">
                <a:latin typeface="+mn-lt"/>
              </a:rPr>
              <a:t> political engagement and provision of initial and core funding</a:t>
            </a:r>
          </a:p>
          <a:p>
            <a:pPr marL="363538" indent="-363538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UNEP overall responsibility with DTU and </a:t>
            </a:r>
            <a:r>
              <a:rPr lang="en-US" dirty="0" err="1" smtClean="0">
                <a:latin typeface="+mn-lt"/>
              </a:rPr>
              <a:t>Danida</a:t>
            </a:r>
            <a:r>
              <a:rPr lang="en-US" dirty="0" smtClean="0">
                <a:latin typeface="+mn-lt"/>
              </a:rPr>
              <a:t> as partners</a:t>
            </a:r>
          </a:p>
          <a:p>
            <a:pPr marL="363538" indent="-363538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UNEP DTU Partnership executing in close coordination with UNEP EE programs</a:t>
            </a:r>
          </a:p>
          <a:p>
            <a:pPr marL="763588" lvl="2" indent="-363538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Copenhagen Centre on EE</a:t>
            </a:r>
          </a:p>
          <a:p>
            <a:pPr marL="763588" lvl="2" indent="-363538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Governance by funders</a:t>
            </a:r>
          </a:p>
          <a:p>
            <a:pPr marL="763588" lvl="2" indent="-363538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Collaboration with SE4ALL GFT elaborated</a:t>
            </a:r>
          </a:p>
          <a:p>
            <a:pPr marL="363538" indent="-363538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Inception phase from 9/2013 to 7/2014 - establish work program, institutional links and recruit staff</a:t>
            </a:r>
          </a:p>
          <a:p>
            <a:pPr marL="363538" indent="-363538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3,5 year </a:t>
            </a:r>
            <a:r>
              <a:rPr lang="en-US" dirty="0" err="1" smtClean="0">
                <a:latin typeface="+mn-lt"/>
              </a:rPr>
              <a:t>Danida</a:t>
            </a:r>
            <a:r>
              <a:rPr lang="en-US" dirty="0" smtClean="0">
                <a:latin typeface="+mn-lt"/>
              </a:rPr>
              <a:t> core funding approved in 7/2014.</a:t>
            </a:r>
          </a:p>
          <a:p>
            <a:pPr marL="363538" indent="-363538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Norway and Germany interested</a:t>
            </a:r>
            <a:endParaRPr lang="en-US" dirty="0">
              <a:latin typeface="+mn-lt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648200" y="1268760"/>
            <a:ext cx="4038600" cy="471028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tabLst>
                <a:tab pos="228600" algn="l"/>
              </a:tabLst>
            </a:pPr>
            <a:r>
              <a:rPr lang="en-GB" dirty="0" smtClean="0">
                <a:solidFill>
                  <a:prstClr val="black"/>
                </a:solidFill>
                <a:ea typeface="Calibri"/>
              </a:rPr>
              <a:t>UNEP as Global Champion for the energy efficiency target </a:t>
            </a:r>
            <a:endParaRPr lang="da-DK" dirty="0" smtClean="0">
              <a:solidFill>
                <a:prstClr val="black"/>
              </a:solidFill>
              <a:ea typeface="SimSun"/>
            </a:endParaRPr>
          </a:p>
          <a:p>
            <a:pPr marL="363538" indent="-363538">
              <a:tabLst>
                <a:tab pos="228600" algn="l"/>
              </a:tabLst>
            </a:pPr>
            <a:r>
              <a:rPr lang="en-GB" dirty="0" smtClean="0">
                <a:solidFill>
                  <a:prstClr val="black"/>
                </a:solidFill>
                <a:ea typeface="Calibri"/>
              </a:rPr>
              <a:t>Global Knowledge Centre on Energy Efficiency and Platform for sharing information, best practice experiences and expertise links</a:t>
            </a:r>
            <a:endParaRPr lang="da-DK" dirty="0" smtClean="0">
              <a:solidFill>
                <a:prstClr val="black"/>
              </a:solidFill>
              <a:ea typeface="SimSun"/>
            </a:endParaRPr>
          </a:p>
          <a:p>
            <a:pPr marL="363538" indent="-363538">
              <a:tabLst>
                <a:tab pos="228600" algn="l"/>
              </a:tabLst>
            </a:pPr>
            <a:r>
              <a:rPr lang="en-GB" dirty="0" smtClean="0">
                <a:solidFill>
                  <a:prstClr val="black"/>
                </a:solidFill>
                <a:ea typeface="Calibri"/>
              </a:rPr>
              <a:t>Analytical Underpinning of the SE4All energy efficiency target – assessing ways of reaching the target, tracking action and </a:t>
            </a:r>
            <a:r>
              <a:rPr lang="en-GB" dirty="0" err="1" smtClean="0">
                <a:solidFill>
                  <a:prstClr val="black"/>
                </a:solidFill>
                <a:ea typeface="Calibri"/>
              </a:rPr>
              <a:t>HiO</a:t>
            </a:r>
            <a:r>
              <a:rPr lang="en-GB" dirty="0" smtClean="0">
                <a:solidFill>
                  <a:prstClr val="black"/>
                </a:solidFill>
                <a:ea typeface="Calibri"/>
              </a:rPr>
              <a:t> progress</a:t>
            </a:r>
            <a:endParaRPr lang="da-DK" dirty="0" smtClean="0">
              <a:solidFill>
                <a:prstClr val="black"/>
              </a:solidFill>
              <a:ea typeface="SimSun"/>
            </a:endParaRPr>
          </a:p>
          <a:p>
            <a:pPr marL="363538" indent="-363538">
              <a:tabLst>
                <a:tab pos="228600" algn="l"/>
              </a:tabLst>
            </a:pPr>
            <a:r>
              <a:rPr lang="en-GB" dirty="0" smtClean="0">
                <a:solidFill>
                  <a:prstClr val="black"/>
                </a:solidFill>
                <a:ea typeface="SimSun"/>
              </a:rPr>
              <a:t>Advisory services – supporting EE activities in opt-in countries and through regional Hubs</a:t>
            </a:r>
          </a:p>
          <a:p>
            <a:pPr marL="363538" indent="-363538">
              <a:tabLst>
                <a:tab pos="228600" algn="l"/>
              </a:tabLst>
            </a:pPr>
            <a:r>
              <a:rPr lang="en-GB" b="1" dirty="0" smtClean="0">
                <a:solidFill>
                  <a:srgbClr val="C0504D"/>
                </a:solidFill>
                <a:ea typeface="SimSun"/>
              </a:rPr>
              <a:t>Facilitating private sector engagement focusing on the EE Accelerator Platform</a:t>
            </a:r>
          </a:p>
          <a:p>
            <a:pPr marL="363538" indent="-363538">
              <a:tabLst>
                <a:tab pos="228600" algn="l"/>
              </a:tabLst>
            </a:pPr>
            <a:r>
              <a:rPr lang="en-US" dirty="0" smtClean="0">
                <a:solidFill>
                  <a:prstClr val="black"/>
                </a:solidFill>
                <a:ea typeface="SimSun"/>
              </a:rPr>
              <a:t>Communication and outreach on EE and global target by UNEP, supported by the Hub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8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226" y="3068960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558E"/>
                </a:solidFill>
                <a:latin typeface="Arial" pitchFamily="34" charset="0"/>
                <a:ea typeface="+mj-ea"/>
                <a:cs typeface="Arial" pitchFamily="34" charset="0"/>
              </a:rPr>
              <a:t>Thank You!</a:t>
            </a:r>
          </a:p>
          <a:p>
            <a:endParaRPr lang="en-US" sz="3200" b="1" dirty="0">
              <a:solidFill>
                <a:srgbClr val="00558E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endParaRPr lang="en-US" sz="3200" b="1" dirty="0" smtClean="0">
              <a:solidFill>
                <a:srgbClr val="00558E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00558E"/>
                </a:solidFill>
                <a:latin typeface="Arial" pitchFamily="34" charset="0"/>
                <a:ea typeface="+mj-ea"/>
                <a:cs typeface="Arial" pitchFamily="34" charset="0"/>
              </a:rPr>
              <a:t>John M. Christensen</a:t>
            </a:r>
          </a:p>
          <a:p>
            <a:r>
              <a:rPr lang="en-US" sz="1400" dirty="0" smtClean="0">
                <a:solidFill>
                  <a:srgbClr val="00558E"/>
                </a:solidFill>
                <a:latin typeface="Arial" pitchFamily="34" charset="0"/>
                <a:ea typeface="+mj-ea"/>
                <a:cs typeface="Arial" pitchFamily="34" charset="0"/>
              </a:rPr>
              <a:t>UNEP</a:t>
            </a:r>
          </a:p>
          <a:p>
            <a:r>
              <a:rPr lang="en-US" sz="1400" dirty="0" smtClean="0">
                <a:solidFill>
                  <a:srgbClr val="00558E"/>
                </a:solidFill>
                <a:latin typeface="Arial" pitchFamily="34" charset="0"/>
                <a:ea typeface="+mj-ea"/>
                <a:cs typeface="Arial" pitchFamily="34" charset="0"/>
              </a:rPr>
              <a:t>UN City, Copenhagen, Denmark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822" y="836712"/>
            <a:ext cx="353868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37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000" y="5035560"/>
            <a:ext cx="211137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7603" y="4730750"/>
            <a:ext cx="18732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275" y="5035560"/>
            <a:ext cx="22796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itle 2"/>
          <p:cNvSpPr>
            <a:spLocks noChangeArrowheads="1"/>
          </p:cNvSpPr>
          <p:nvPr/>
        </p:nvSpPr>
        <p:spPr bwMode="auto">
          <a:xfrm>
            <a:off x="304800" y="171450"/>
            <a:ext cx="71866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02266"/>
                </a:solidFill>
                <a:latin typeface="Arial" charset="0"/>
                <a:sym typeface="Arial" charset="0"/>
              </a:rPr>
              <a:t>Our Global Energy System Must Meet the Needs of Today…and Tomorrow</a:t>
            </a:r>
          </a:p>
        </p:txBody>
      </p:sp>
      <p:sp>
        <p:nvSpPr>
          <p:cNvPr id="2" name="Rectangle 1"/>
          <p:cNvSpPr/>
          <p:nvPr/>
        </p:nvSpPr>
        <p:spPr>
          <a:xfrm>
            <a:off x="492696" y="1404434"/>
            <a:ext cx="79208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1" indent="-363538" defTabSz="50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SE4ALL a Multi-stakeholder </a:t>
            </a:r>
            <a:r>
              <a:rPr lang="en-US" sz="2400" dirty="0">
                <a:cs typeface="Arial" pitchFamily="34" charset="0"/>
              </a:rPr>
              <a:t>partnership between governments, private sector, civil society</a:t>
            </a:r>
          </a:p>
          <a:p>
            <a:pPr marL="363538" lvl="1" indent="-363538" defTabSz="50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Launched </a:t>
            </a:r>
            <a:r>
              <a:rPr lang="en-US" sz="2400" dirty="0">
                <a:cs typeface="Arial" pitchFamily="34" charset="0"/>
              </a:rPr>
              <a:t>by UNSG in 2011 after 2 years of preparation with 3 interlinked objectives until 2030</a:t>
            </a:r>
          </a:p>
          <a:p>
            <a:pPr marL="820738" lvl="2" indent="-363538" defTabSz="50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Arial" pitchFamily="34" charset="0"/>
              </a:rPr>
              <a:t>Ensure universal access to modern energy services</a:t>
            </a:r>
          </a:p>
          <a:p>
            <a:pPr marL="820738" lvl="2" indent="-363538" defTabSz="50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Arial" pitchFamily="34" charset="0"/>
              </a:rPr>
              <a:t>Double share of renewable energy in global energy mix</a:t>
            </a:r>
          </a:p>
          <a:p>
            <a:pPr marL="820738" lvl="2" indent="-363538" defTabSz="50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itchFamily="34" charset="0"/>
              </a:rPr>
              <a:t>Double global rate of improvement in energy efficiency</a:t>
            </a:r>
          </a:p>
        </p:txBody>
      </p:sp>
    </p:spTree>
    <p:extLst>
      <p:ext uri="{BB962C8B-B14F-4D97-AF65-F5344CB8AC3E}">
        <p14:creationId xmlns:p14="http://schemas.microsoft.com/office/powerpoint/2010/main" xmlns="" val="16419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884368" y="6326635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97BDC4A-27CF-48DA-98E7-358C86F404B3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3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6310481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Meeting with Danish Industry representatives</a:t>
            </a:r>
          </a:p>
          <a:p>
            <a:pPr algn="ctr"/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 City, Copenhagen, 7 March 2014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627784" y="3212976"/>
            <a:ext cx="3744416" cy="1080120"/>
            <a:chOff x="4608004" y="3717032"/>
            <a:chExt cx="3744416" cy="1080120"/>
          </a:xfrm>
        </p:grpSpPr>
        <p:sp>
          <p:nvSpPr>
            <p:cNvPr id="12" name="Rounded Rectangle 11"/>
            <p:cNvSpPr/>
            <p:nvPr/>
          </p:nvSpPr>
          <p:spPr>
            <a:xfrm>
              <a:off x="4608004" y="3717032"/>
              <a:ext cx="3744416" cy="10801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724128" y="4365104"/>
              <a:ext cx="1512168" cy="2880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Approx. 10 Members</a:t>
              </a:r>
              <a:endParaRPr lang="en-US" sz="11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724128" y="4005064"/>
              <a:ext cx="1512168" cy="2880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Chairperson</a:t>
              </a:r>
              <a:endParaRPr lang="en-US" sz="11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08104" y="3717032"/>
              <a:ext cx="194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Executive Committee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27784" y="4581128"/>
            <a:ext cx="3744416" cy="1080120"/>
            <a:chOff x="4004320" y="5291882"/>
            <a:chExt cx="3744416" cy="1080120"/>
          </a:xfrm>
        </p:grpSpPr>
        <p:sp>
          <p:nvSpPr>
            <p:cNvPr id="17" name="Rounded Rectangle 16"/>
            <p:cNvSpPr/>
            <p:nvPr/>
          </p:nvSpPr>
          <p:spPr>
            <a:xfrm>
              <a:off x="4004320" y="5291882"/>
              <a:ext cx="3744416" cy="10801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120444" y="5939954"/>
              <a:ext cx="1512168" cy="2880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Team Members</a:t>
              </a:r>
              <a:endParaRPr lang="en-US" sz="11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120444" y="5579914"/>
              <a:ext cx="1512168" cy="2880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Chief Executive</a:t>
              </a:r>
              <a:endParaRPr lang="en-US" sz="11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10590" y="5301208"/>
              <a:ext cx="2331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Global Facilitation Team (GFT)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27784" y="5949280"/>
            <a:ext cx="3744416" cy="722282"/>
            <a:chOff x="4608004" y="5587038"/>
            <a:chExt cx="3744416" cy="722282"/>
          </a:xfrm>
        </p:grpSpPr>
        <p:sp>
          <p:nvSpPr>
            <p:cNvPr id="23" name="Rounded Rectangle 22"/>
            <p:cNvSpPr/>
            <p:nvPr/>
          </p:nvSpPr>
          <p:spPr>
            <a:xfrm>
              <a:off x="4608004" y="5587038"/>
              <a:ext cx="3744416" cy="72228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932040" y="5911074"/>
              <a:ext cx="1512168" cy="2520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Regional Hubs</a:t>
              </a:r>
              <a:endParaRPr lang="en-US" sz="1100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516216" y="5911074"/>
              <a:ext cx="1512168" cy="2520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Thematic Hubs</a:t>
              </a:r>
              <a:endParaRPr lang="en-US" sz="11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08104" y="5587038"/>
              <a:ext cx="194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Hubs and Support Teams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627784" y="1191235"/>
            <a:ext cx="3744416" cy="1733709"/>
            <a:chOff x="4608004" y="1191235"/>
            <a:chExt cx="3744416" cy="1733709"/>
          </a:xfrm>
        </p:grpSpPr>
        <p:sp>
          <p:nvSpPr>
            <p:cNvPr id="2" name="Rounded Rectangle 1"/>
            <p:cNvSpPr/>
            <p:nvPr/>
          </p:nvSpPr>
          <p:spPr>
            <a:xfrm>
              <a:off x="4608004" y="1191235"/>
              <a:ext cx="3744416" cy="1733709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716016" y="1515271"/>
              <a:ext cx="1512168" cy="2520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UN Secretary-General</a:t>
              </a:r>
              <a:endParaRPr lang="en-US" sz="1100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732240" y="1515271"/>
              <a:ext cx="1512168" cy="2520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World Bank President</a:t>
              </a:r>
              <a:endParaRPr lang="en-US" sz="1100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716016" y="1916832"/>
              <a:ext cx="3528392" cy="36004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Approx. 40 Members</a:t>
              </a:r>
            </a:p>
            <a:p>
              <a:pPr algn="ctr"/>
              <a:r>
                <a:rPr lang="en-US" sz="1050" b="1" i="1" dirty="0" smtClean="0"/>
                <a:t>(Public &amp; Private Sector / CSO Leaders)</a:t>
              </a:r>
              <a:endParaRPr lang="en-US" sz="1050" b="1" i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08104" y="1191235"/>
              <a:ext cx="194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Advisory Board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788024" y="2348880"/>
              <a:ext cx="792088" cy="44083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Finance</a:t>
              </a:r>
              <a:endParaRPr lang="en-US" sz="900" b="1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652120" y="2348880"/>
              <a:ext cx="792088" cy="44083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Energy</a:t>
              </a:r>
            </a:p>
            <a:p>
              <a:pPr algn="ctr"/>
              <a:r>
                <a:rPr lang="en-US" sz="900" b="1" dirty="0" smtClean="0"/>
                <a:t>Access</a:t>
              </a:r>
              <a:endParaRPr lang="en-US" sz="900" b="1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516216" y="2348880"/>
              <a:ext cx="792088" cy="44083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Renewable</a:t>
              </a:r>
            </a:p>
            <a:p>
              <a:pPr algn="ctr"/>
              <a:r>
                <a:rPr lang="en-US" sz="900" b="1" dirty="0" smtClean="0"/>
                <a:t>Energy</a:t>
              </a:r>
              <a:endParaRPr lang="en-US" sz="900" b="1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380312" y="2348880"/>
              <a:ext cx="792088" cy="44083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Energy</a:t>
              </a:r>
            </a:p>
            <a:p>
              <a:pPr algn="ctr"/>
              <a:r>
                <a:rPr lang="en-US" sz="900" b="1" dirty="0" smtClean="0"/>
                <a:t>Efficiency</a:t>
              </a:r>
              <a:endParaRPr lang="en-US" sz="900" b="1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193704" y="1533563"/>
            <a:ext cx="6125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Co-chairs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37" name="Up-Down Arrow 36"/>
          <p:cNvSpPr/>
          <p:nvPr/>
        </p:nvSpPr>
        <p:spPr>
          <a:xfrm>
            <a:off x="4460679" y="2996952"/>
            <a:ext cx="74768" cy="146775"/>
          </a:xfrm>
          <a:prstGeom prst="upDownArrow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-Down Arrow 37"/>
          <p:cNvSpPr/>
          <p:nvPr/>
        </p:nvSpPr>
        <p:spPr>
          <a:xfrm>
            <a:off x="4462608" y="4365104"/>
            <a:ext cx="74768" cy="146775"/>
          </a:xfrm>
          <a:prstGeom prst="upDownArrow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-Down Arrow 38"/>
          <p:cNvSpPr/>
          <p:nvPr/>
        </p:nvSpPr>
        <p:spPr>
          <a:xfrm>
            <a:off x="4463988" y="5730497"/>
            <a:ext cx="74768" cy="146775"/>
          </a:xfrm>
          <a:prstGeom prst="upDownArrow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15516" y="352220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Direct communications and link</a:t>
            </a:r>
            <a:endParaRPr lang="en-US" sz="1200" b="1" dirty="0"/>
          </a:p>
        </p:txBody>
      </p:sp>
      <p:cxnSp>
        <p:nvCxnSpPr>
          <p:cNvPr id="44" name="Elbow Connector 43"/>
          <p:cNvCxnSpPr>
            <a:stCxn id="41" idx="0"/>
            <a:endCxn id="2" idx="1"/>
          </p:cNvCxnSpPr>
          <p:nvPr/>
        </p:nvCxnSpPr>
        <p:spPr>
          <a:xfrm rot="5400000" flipH="1" flipV="1">
            <a:off x="1121642" y="2016061"/>
            <a:ext cx="1464113" cy="1548172"/>
          </a:xfrm>
          <a:prstGeom prst="bentConnector2">
            <a:avLst/>
          </a:prstGeom>
          <a:ln w="19050">
            <a:prstDash val="dash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41" idx="2"/>
            <a:endCxn id="17" idx="1"/>
          </p:cNvCxnSpPr>
          <p:nvPr/>
        </p:nvCxnSpPr>
        <p:spPr>
          <a:xfrm rot="16200000" flipH="1">
            <a:off x="1285038" y="3778442"/>
            <a:ext cx="1137320" cy="1548172"/>
          </a:xfrm>
          <a:prstGeom prst="bentConnector2">
            <a:avLst/>
          </a:prstGeom>
          <a:ln w="19050">
            <a:prstDash val="dash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3"/>
            <a:endCxn id="12" idx="1"/>
          </p:cNvCxnSpPr>
          <p:nvPr/>
        </p:nvCxnSpPr>
        <p:spPr>
          <a:xfrm>
            <a:off x="1943708" y="3753036"/>
            <a:ext cx="684076" cy="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179512" y="476672"/>
            <a:ext cx="8784976" cy="432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B3CB2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00558E"/>
                </a:solidFill>
              </a:rPr>
              <a:t>SE4ALL</a:t>
            </a:r>
            <a:r>
              <a:rPr lang="en-US" b="0" dirty="0" smtClean="0">
                <a:solidFill>
                  <a:srgbClr val="00558E"/>
                </a:solidFill>
              </a:rPr>
              <a:t> </a:t>
            </a:r>
            <a:r>
              <a:rPr lang="en-US" dirty="0" smtClean="0">
                <a:solidFill>
                  <a:srgbClr val="00558E"/>
                </a:solidFill>
              </a:rPr>
              <a:t>organizational structure and functions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0010" y="3200628"/>
            <a:ext cx="3443563" cy="993336"/>
            <a:chOff x="4608004" y="3717032"/>
            <a:chExt cx="3744416" cy="1080120"/>
          </a:xfrm>
        </p:grpSpPr>
        <p:sp>
          <p:nvSpPr>
            <p:cNvPr id="12" name="Rounded Rectangle 11"/>
            <p:cNvSpPr/>
            <p:nvPr/>
          </p:nvSpPr>
          <p:spPr>
            <a:xfrm>
              <a:off x="4608004" y="3717032"/>
              <a:ext cx="3744416" cy="10801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724128" y="4365104"/>
              <a:ext cx="1512168" cy="2880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Approx. 10 Members</a:t>
              </a:r>
              <a:endParaRPr lang="en-US" sz="10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724128" y="4005064"/>
              <a:ext cx="1512168" cy="2880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Chairperson</a:t>
              </a:r>
              <a:endParaRPr lang="en-US" sz="1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08104" y="3717032"/>
              <a:ext cx="1944216" cy="284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Executive Committee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30010" y="4458854"/>
            <a:ext cx="3443563" cy="993336"/>
            <a:chOff x="4004320" y="5291882"/>
            <a:chExt cx="3744416" cy="1080120"/>
          </a:xfrm>
        </p:grpSpPr>
        <p:sp>
          <p:nvSpPr>
            <p:cNvPr id="17" name="Rounded Rectangle 16"/>
            <p:cNvSpPr/>
            <p:nvPr/>
          </p:nvSpPr>
          <p:spPr>
            <a:xfrm>
              <a:off x="4004320" y="5291882"/>
              <a:ext cx="3744416" cy="10801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120444" y="5939954"/>
              <a:ext cx="1512168" cy="2880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Team Members</a:t>
              </a:r>
              <a:endParaRPr lang="en-US" sz="10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120444" y="5579914"/>
              <a:ext cx="1512168" cy="2880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Chief Executive</a:t>
              </a:r>
              <a:endParaRPr lang="en-US" sz="10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10590" y="5301208"/>
              <a:ext cx="2331877" cy="284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Global Facilitation Team (GFT)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30010" y="5717079"/>
            <a:ext cx="3443563" cy="664249"/>
            <a:chOff x="4608004" y="5587038"/>
            <a:chExt cx="3744416" cy="722282"/>
          </a:xfrm>
        </p:grpSpPr>
        <p:sp>
          <p:nvSpPr>
            <p:cNvPr id="23" name="Rounded Rectangle 22"/>
            <p:cNvSpPr/>
            <p:nvPr/>
          </p:nvSpPr>
          <p:spPr>
            <a:xfrm>
              <a:off x="4608004" y="5587038"/>
              <a:ext cx="3744416" cy="72228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932040" y="5911074"/>
              <a:ext cx="1512168" cy="2520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Regional Hubs (3)</a:t>
              </a:r>
              <a:endParaRPr lang="en-US" sz="1000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516216" y="5911074"/>
              <a:ext cx="1512168" cy="2520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Thematic Hubs (5)</a:t>
              </a:r>
              <a:endParaRPr lang="en-US" sz="10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08104" y="5587038"/>
              <a:ext cx="1944216" cy="284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Hubs and Support Teams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830010" y="1341328"/>
            <a:ext cx="3443563" cy="1594411"/>
            <a:chOff x="4608004" y="1191235"/>
            <a:chExt cx="3744416" cy="1733709"/>
          </a:xfrm>
        </p:grpSpPr>
        <p:sp>
          <p:nvSpPr>
            <p:cNvPr id="2" name="Rounded Rectangle 1"/>
            <p:cNvSpPr/>
            <p:nvPr/>
          </p:nvSpPr>
          <p:spPr>
            <a:xfrm>
              <a:off x="4608004" y="1191235"/>
              <a:ext cx="3744416" cy="1733709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716016" y="1515271"/>
              <a:ext cx="1512168" cy="2520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UN Secretary-General</a:t>
              </a:r>
              <a:endParaRPr lang="en-US" sz="1000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732240" y="1515271"/>
              <a:ext cx="1512168" cy="2520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World Bank President</a:t>
              </a:r>
              <a:endParaRPr lang="en-US" sz="1000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716016" y="1916832"/>
              <a:ext cx="3528392" cy="36004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Approx. 40 Members</a:t>
              </a:r>
            </a:p>
            <a:p>
              <a:pPr algn="ctr"/>
              <a:r>
                <a:rPr lang="en-US" sz="900" b="1" i="1" dirty="0" smtClean="0"/>
                <a:t>(Public &amp; Private Sector / CSO Leaders)</a:t>
              </a:r>
              <a:endParaRPr lang="en-US" sz="900" b="1" i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08104" y="1191235"/>
              <a:ext cx="1944216" cy="284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Advisory Board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788024" y="2348880"/>
              <a:ext cx="792088" cy="44083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 smtClean="0"/>
                <a:t>Finance</a:t>
              </a:r>
              <a:endParaRPr lang="en-US" sz="700" b="1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652120" y="2348880"/>
              <a:ext cx="792088" cy="44083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 smtClean="0"/>
                <a:t>Energy</a:t>
              </a:r>
            </a:p>
            <a:p>
              <a:pPr algn="ctr"/>
              <a:r>
                <a:rPr lang="en-US" sz="700" b="1" dirty="0" smtClean="0"/>
                <a:t>Access</a:t>
              </a:r>
              <a:endParaRPr lang="en-US" sz="700" b="1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516216" y="2348880"/>
              <a:ext cx="792088" cy="44083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 smtClean="0"/>
                <a:t>Renewable</a:t>
              </a:r>
            </a:p>
            <a:p>
              <a:pPr algn="ctr"/>
              <a:r>
                <a:rPr lang="en-US" sz="700" b="1" dirty="0" smtClean="0"/>
                <a:t>Energy</a:t>
              </a:r>
              <a:endParaRPr lang="en-US" sz="700" b="1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380312" y="2348880"/>
              <a:ext cx="792088" cy="44083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 smtClean="0"/>
                <a:t>Energy</a:t>
              </a:r>
            </a:p>
            <a:p>
              <a:pPr algn="ctr"/>
              <a:r>
                <a:rPr lang="en-US" sz="700" b="1" dirty="0" smtClean="0"/>
                <a:t>Efficiency</a:t>
              </a:r>
              <a:endParaRPr lang="en-US" sz="700" b="1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270113" y="1656151"/>
            <a:ext cx="56335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 smtClean="0">
                <a:solidFill>
                  <a:schemeClr val="bg1"/>
                </a:solidFill>
              </a:rPr>
              <a:t>Co-chairs</a:t>
            </a:r>
            <a:endParaRPr lang="en-US" sz="600" i="1" dirty="0">
              <a:solidFill>
                <a:schemeClr val="bg1"/>
              </a:solidFill>
            </a:endParaRPr>
          </a:p>
        </p:txBody>
      </p:sp>
      <p:sp>
        <p:nvSpPr>
          <p:cNvPr id="37" name="Up-Down Arrow 36"/>
          <p:cNvSpPr/>
          <p:nvPr/>
        </p:nvSpPr>
        <p:spPr>
          <a:xfrm>
            <a:off x="4515637" y="3001961"/>
            <a:ext cx="68761" cy="134982"/>
          </a:xfrm>
          <a:prstGeom prst="upDownArrow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8" name="Up-Down Arrow 37"/>
          <p:cNvSpPr/>
          <p:nvPr/>
        </p:nvSpPr>
        <p:spPr>
          <a:xfrm>
            <a:off x="4517411" y="4260187"/>
            <a:ext cx="68761" cy="134982"/>
          </a:xfrm>
          <a:prstGeom prst="upDownArrow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9" name="Up-Down Arrow 38"/>
          <p:cNvSpPr/>
          <p:nvPr/>
        </p:nvSpPr>
        <p:spPr>
          <a:xfrm>
            <a:off x="4518680" y="5515875"/>
            <a:ext cx="68761" cy="134982"/>
          </a:xfrm>
          <a:prstGeom prst="upDownArrow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11560" y="3485010"/>
            <a:ext cx="1589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Direct communications and link</a:t>
            </a:r>
            <a:endParaRPr lang="en-US" sz="1050" b="1" dirty="0"/>
          </a:p>
        </p:txBody>
      </p:sp>
      <p:cxnSp>
        <p:nvCxnSpPr>
          <p:cNvPr id="44" name="Elbow Connector 43"/>
          <p:cNvCxnSpPr>
            <a:stCxn id="41" idx="0"/>
            <a:endCxn id="2" idx="1"/>
          </p:cNvCxnSpPr>
          <p:nvPr/>
        </p:nvCxnSpPr>
        <p:spPr>
          <a:xfrm rot="5400000" flipH="1" flipV="1">
            <a:off x="1444881" y="2099882"/>
            <a:ext cx="1346476" cy="1423781"/>
          </a:xfrm>
          <a:prstGeom prst="bentConnector2">
            <a:avLst/>
          </a:prstGeom>
          <a:ln w="19050">
            <a:prstDash val="dash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41" idx="2"/>
            <a:endCxn id="17" idx="1"/>
          </p:cNvCxnSpPr>
          <p:nvPr/>
        </p:nvCxnSpPr>
        <p:spPr>
          <a:xfrm rot="16200000" flipH="1">
            <a:off x="1598307" y="3723818"/>
            <a:ext cx="1039625" cy="1423781"/>
          </a:xfrm>
          <a:prstGeom prst="bentConnector2">
            <a:avLst/>
          </a:prstGeom>
          <a:ln w="19050">
            <a:prstDash val="dash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3"/>
            <a:endCxn id="12" idx="1"/>
          </p:cNvCxnSpPr>
          <p:nvPr/>
        </p:nvCxnSpPr>
        <p:spPr>
          <a:xfrm flipV="1">
            <a:off x="2200897" y="3697296"/>
            <a:ext cx="629113" cy="3158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Right Brace 14"/>
          <p:cNvSpPr/>
          <p:nvPr/>
        </p:nvSpPr>
        <p:spPr>
          <a:xfrm>
            <a:off x="6538285" y="2405959"/>
            <a:ext cx="121947" cy="405415"/>
          </a:xfrm>
          <a:prstGeom prst="rightBrace">
            <a:avLst/>
          </a:prstGeom>
          <a:ln w="127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32240" y="239127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Thematic standing</a:t>
            </a:r>
          </a:p>
          <a:p>
            <a:r>
              <a:rPr lang="en-US" sz="1200" b="1" dirty="0" smtClean="0"/>
              <a:t>committees</a:t>
            </a:r>
            <a:endParaRPr lang="en-US" sz="12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4644008" y="3203537"/>
            <a:ext cx="1730820" cy="1377591"/>
            <a:chOff x="6876257" y="3024726"/>
            <a:chExt cx="1730820" cy="1377591"/>
          </a:xfrm>
        </p:grpSpPr>
        <p:sp>
          <p:nvSpPr>
            <p:cNvPr id="42" name="Rounded Rectangle 41"/>
            <p:cNvSpPr/>
            <p:nvPr/>
          </p:nvSpPr>
          <p:spPr>
            <a:xfrm>
              <a:off x="7196109" y="3024726"/>
              <a:ext cx="1408339" cy="40541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Energy Efficiency standing committee</a:t>
              </a:r>
              <a:endParaRPr lang="en-US" sz="1100" b="1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196109" y="3505957"/>
              <a:ext cx="1408339" cy="27228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UNEP</a:t>
              </a:r>
              <a:endParaRPr lang="en-US" sz="1100" b="1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7196109" y="3820536"/>
              <a:ext cx="1408339" cy="27228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ACCENTURE</a:t>
              </a:r>
              <a:endParaRPr lang="en-US" sz="1100" b="1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198738" y="4130033"/>
              <a:ext cx="1408339" cy="27228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Danish Gov.</a:t>
              </a:r>
              <a:endParaRPr lang="en-US" sz="1100" b="1" dirty="0"/>
            </a:p>
          </p:txBody>
        </p:sp>
        <p:sp>
          <p:nvSpPr>
            <p:cNvPr id="48" name="Rounded Rectangle 47"/>
            <p:cNvSpPr/>
            <p:nvPr/>
          </p:nvSpPr>
          <p:spPr>
            <a:xfrm rot="16200000">
              <a:off x="6564467" y="3817747"/>
              <a:ext cx="895863" cy="27228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CO-LEAD</a:t>
              </a:r>
              <a:endParaRPr lang="en-US" sz="1100" b="1" dirty="0"/>
            </a:p>
          </p:txBody>
        </p:sp>
      </p:grpSp>
      <p:sp>
        <p:nvSpPr>
          <p:cNvPr id="51" name="Up-Down Arrow 50"/>
          <p:cNvSpPr/>
          <p:nvPr/>
        </p:nvSpPr>
        <p:spPr>
          <a:xfrm>
            <a:off x="5668149" y="2852936"/>
            <a:ext cx="158731" cy="284007"/>
          </a:xfrm>
          <a:prstGeom prst="upDownArrow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179512" y="476672"/>
            <a:ext cx="8784976" cy="432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B3CB2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00558E"/>
                </a:solidFill>
              </a:rPr>
              <a:t>SE4ALL</a:t>
            </a:r>
            <a:r>
              <a:rPr lang="en-US" b="0" dirty="0" smtClean="0">
                <a:solidFill>
                  <a:srgbClr val="00558E"/>
                </a:solidFill>
              </a:rPr>
              <a:t> </a:t>
            </a:r>
            <a:r>
              <a:rPr lang="en-US" dirty="0" err="1" smtClean="0">
                <a:solidFill>
                  <a:srgbClr val="00558E"/>
                </a:solidFill>
              </a:rPr>
              <a:t>organisational</a:t>
            </a:r>
            <a:r>
              <a:rPr lang="en-US" dirty="0" smtClean="0">
                <a:solidFill>
                  <a:srgbClr val="00558E"/>
                </a:solidFill>
              </a:rPr>
              <a:t> structure and functions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884368" y="643359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97BDC4A-27CF-48DA-98E7-358C86F404B3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4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70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 animBg="1"/>
      <p:bldP spid="39" grpId="0" animBg="1"/>
      <p:bldP spid="41" grpId="0"/>
      <p:bldP spid="15" grpId="0" animBg="1"/>
      <p:bldP spid="16" grpId="0"/>
      <p:bldP spid="51" grpId="0" animBg="1"/>
      <p:bldP spid="51" grpId="1" animBg="1"/>
      <p:bldP spid="5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pfpc\Documents\URC 2013\2_SE4ALL Energy Efficiency Hub\82224X01_Outreach\82118X25_images\SE4ALL_Map(3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6" t="2308" r="2676"/>
          <a:stretch/>
        </p:blipFill>
        <p:spPr bwMode="auto">
          <a:xfrm>
            <a:off x="66674" y="1452116"/>
            <a:ext cx="9077325" cy="47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9512" y="476672"/>
            <a:ext cx="8784976" cy="432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B3CB2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00558E"/>
                </a:solidFill>
              </a:rPr>
              <a:t>SE4ALL </a:t>
            </a:r>
            <a:r>
              <a:rPr lang="en-US" dirty="0" err="1" smtClean="0">
                <a:solidFill>
                  <a:srgbClr val="00558E"/>
                </a:solidFill>
              </a:rPr>
              <a:t>organisational</a:t>
            </a:r>
            <a:r>
              <a:rPr lang="en-US" dirty="0" smtClean="0">
                <a:solidFill>
                  <a:srgbClr val="00558E"/>
                </a:solidFill>
              </a:rPr>
              <a:t> structure and functions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84368" y="6326635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97BDC4A-27CF-48DA-98E7-358C86F404B3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5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8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 hidden="1"/>
          <p:cNvGraphicFramePr>
            <a:graphicFrameLocks noChangeAspect="1"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19464" name="think-cell Slide" r:id="rId25" imgW="360" imgH="360" progId="">
              <p:embed/>
            </p:oleObj>
          </a:graphicData>
        </a:graphic>
      </p:graphicFrame>
      <p:sp>
        <p:nvSpPr>
          <p:cNvPr id="2051" name="Slide Number Placeholder 2"/>
          <p:cNvSpPr txBox="1">
            <a:spLocks noGrp="1"/>
          </p:cNvSpPr>
          <p:nvPr/>
        </p:nvSpPr>
        <p:spPr bwMode="auto">
          <a:xfrm>
            <a:off x="19685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38AA1128-6F11-4EA7-B79C-8615DFA58BDB}" type="slidenum">
              <a:rPr lang="en-GB" sz="1200">
                <a:solidFill>
                  <a:srgbClr val="898989"/>
                </a:solidFill>
                <a:cs typeface="Arial" pitchFamily="34" charset="0"/>
              </a:rPr>
              <a:pPr/>
              <a:t>6</a:t>
            </a:fld>
            <a:r>
              <a:rPr lang="en-GB" sz="1200">
                <a:solidFill>
                  <a:srgbClr val="898989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052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636713"/>
            <a:ext cx="2330450" cy="4210050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3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51088" y="1439863"/>
            <a:ext cx="6488112" cy="4754562"/>
          </a:xfrm>
          <a:prstGeom prst="roundRect">
            <a:avLst>
              <a:gd name="adj" fmla="val 6301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7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609600" y="-171400"/>
            <a:ext cx="8066856" cy="11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pc="-110" dirty="0" smtClean="0">
                <a:solidFill>
                  <a:srgbClr val="151CA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Key components and Stakeholders </a:t>
            </a:r>
            <a:r>
              <a:rPr lang="en-US" sz="2000" b="1" spc="-110" dirty="0" smtClean="0">
                <a:solidFill>
                  <a:srgbClr val="151CAB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spc="-110" dirty="0" smtClean="0">
                <a:solidFill>
                  <a:srgbClr val="151CAB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spc="-11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 Inclusive Agenda </a:t>
            </a:r>
          </a:p>
        </p:txBody>
      </p:sp>
      <p:sp>
        <p:nvSpPr>
          <p:cNvPr id="2055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34200" y="30480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2813">
              <a:buClr>
                <a:srgbClr val="1F497D"/>
              </a:buClr>
            </a:pPr>
            <a:r>
              <a:rPr lang="en-US" sz="1400" b="1">
                <a:solidFill>
                  <a:prstClr val="black"/>
                </a:solidFill>
              </a:rPr>
              <a:t>High-impact opportunity initiatives </a:t>
            </a:r>
            <a:r>
              <a:rPr lang="en-US" sz="1400">
                <a:solidFill>
                  <a:prstClr val="black"/>
                </a:solidFill>
              </a:rPr>
              <a:t>to mobilise multi-stakeholder partnerships, commitments and investment linked to key Action Areas</a:t>
            </a:r>
            <a:endParaRPr lang="en-US" sz="1400" b="1">
              <a:solidFill>
                <a:prstClr val="black"/>
              </a:solidFill>
            </a:endParaRPr>
          </a:p>
        </p:txBody>
      </p:sp>
      <p:sp>
        <p:nvSpPr>
          <p:cNvPr id="2056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62400" y="1828800"/>
            <a:ext cx="320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2813">
              <a:buClr>
                <a:srgbClr val="1F497D"/>
              </a:buClr>
            </a:pPr>
            <a:r>
              <a:rPr lang="en-US" sz="1400" b="1">
                <a:solidFill>
                  <a:prstClr val="black"/>
                </a:solidFill>
              </a:rPr>
              <a:t>Global Action Agenda, </a:t>
            </a:r>
            <a:r>
              <a:rPr lang="en-US" sz="1400">
                <a:solidFill>
                  <a:prstClr val="black"/>
                </a:solidFill>
              </a:rPr>
              <a:t>with a set </a:t>
            </a:r>
            <a:br>
              <a:rPr lang="en-US" sz="1400">
                <a:solidFill>
                  <a:prstClr val="black"/>
                </a:solidFill>
              </a:rPr>
            </a:br>
            <a:r>
              <a:rPr lang="en-US" sz="1400">
                <a:solidFill>
                  <a:prstClr val="black"/>
                </a:solidFill>
              </a:rPr>
              <a:t>of Action Areas, will facilitate dialogues and guide action towards SE4ALL goal globally </a:t>
            </a:r>
          </a:p>
        </p:txBody>
      </p:sp>
      <p:sp>
        <p:nvSpPr>
          <p:cNvPr id="2057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600" y="3429000"/>
            <a:ext cx="223361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>
              <a:buClr>
                <a:srgbClr val="1F497D"/>
              </a:buClr>
            </a:pPr>
            <a:r>
              <a:rPr lang="en-US" sz="1400" b="1">
                <a:solidFill>
                  <a:prstClr val="black"/>
                </a:solidFill>
              </a:rPr>
              <a:t>Businesses</a:t>
            </a:r>
          </a:p>
          <a:p>
            <a:pPr defTabSz="912813">
              <a:buClr>
                <a:srgbClr val="1F497D"/>
              </a:buClr>
            </a:pPr>
            <a:r>
              <a:rPr lang="en-US" sz="1100" i="1">
                <a:solidFill>
                  <a:prstClr val="black"/>
                </a:solidFill>
              </a:rPr>
              <a:t>Energy companies</a:t>
            </a:r>
          </a:p>
          <a:p>
            <a:pPr defTabSz="912813">
              <a:buClr>
                <a:srgbClr val="1F497D"/>
              </a:buClr>
            </a:pPr>
            <a:r>
              <a:rPr lang="en-US" sz="1100" i="1">
                <a:solidFill>
                  <a:prstClr val="black"/>
                </a:solidFill>
              </a:rPr>
              <a:t>Financial players</a:t>
            </a:r>
          </a:p>
          <a:p>
            <a:pPr defTabSz="912813">
              <a:buClr>
                <a:srgbClr val="1F497D"/>
              </a:buClr>
            </a:pPr>
            <a:r>
              <a:rPr lang="en-US" sz="1100" i="1">
                <a:solidFill>
                  <a:prstClr val="black"/>
                </a:solidFill>
              </a:rPr>
              <a:t>All companies</a:t>
            </a:r>
          </a:p>
        </p:txBody>
      </p:sp>
      <p:sp>
        <p:nvSpPr>
          <p:cNvPr id="2058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04800" y="3048000"/>
            <a:ext cx="1874838" cy="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9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82575" y="4564063"/>
            <a:ext cx="1874838" cy="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0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8600" y="1828800"/>
            <a:ext cx="223361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>
              <a:buClr>
                <a:srgbClr val="1F497D"/>
              </a:buClr>
            </a:pPr>
            <a:r>
              <a:rPr lang="en-US" sz="1400" b="1">
                <a:solidFill>
                  <a:prstClr val="black"/>
                </a:solidFill>
              </a:rPr>
              <a:t>Governments</a:t>
            </a:r>
          </a:p>
          <a:p>
            <a:pPr defTabSz="912813">
              <a:buClr>
                <a:srgbClr val="1F497D"/>
              </a:buClr>
            </a:pPr>
            <a:r>
              <a:rPr lang="en-US" sz="1100" i="1">
                <a:solidFill>
                  <a:prstClr val="black"/>
                </a:solidFill>
              </a:rPr>
              <a:t>National governments</a:t>
            </a:r>
          </a:p>
          <a:p>
            <a:pPr defTabSz="912813">
              <a:buClr>
                <a:srgbClr val="1F497D"/>
              </a:buClr>
            </a:pPr>
            <a:r>
              <a:rPr lang="en-US" sz="1100" i="1">
                <a:solidFill>
                  <a:prstClr val="black"/>
                </a:solidFill>
              </a:rPr>
              <a:t>Public institutions</a:t>
            </a:r>
          </a:p>
          <a:p>
            <a:pPr defTabSz="912813">
              <a:buClr>
                <a:srgbClr val="1F497D"/>
              </a:buClr>
            </a:pPr>
            <a:r>
              <a:rPr lang="en-US" sz="1100" i="1">
                <a:solidFill>
                  <a:prstClr val="black"/>
                </a:solidFill>
              </a:rPr>
              <a:t>Cities and municipalities</a:t>
            </a:r>
          </a:p>
          <a:p>
            <a:pPr defTabSz="912813">
              <a:buClr>
                <a:srgbClr val="1F497D"/>
              </a:buClr>
            </a:pPr>
            <a:r>
              <a:rPr lang="en-US" sz="1100" i="1">
                <a:solidFill>
                  <a:prstClr val="black"/>
                </a:solidFill>
              </a:rPr>
              <a:t>Multilateral organizations</a:t>
            </a:r>
          </a:p>
          <a:p>
            <a:pPr defTabSz="912813">
              <a:buClr>
                <a:srgbClr val="1F497D"/>
              </a:buClr>
            </a:pPr>
            <a:r>
              <a:rPr lang="en-US" sz="1100" i="1">
                <a:solidFill>
                  <a:prstClr val="black"/>
                </a:solidFill>
              </a:rPr>
              <a:t>Bilateral development partners</a:t>
            </a:r>
          </a:p>
        </p:txBody>
      </p:sp>
      <p:sp>
        <p:nvSpPr>
          <p:cNvPr id="2061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9563" y="4810125"/>
            <a:ext cx="223361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>
              <a:buClr>
                <a:srgbClr val="1F497D"/>
              </a:buClr>
            </a:pPr>
            <a:r>
              <a:rPr lang="en-US" sz="1400" b="1">
                <a:solidFill>
                  <a:prstClr val="black"/>
                </a:solidFill>
              </a:rPr>
              <a:t>Civil society</a:t>
            </a:r>
          </a:p>
          <a:p>
            <a:pPr defTabSz="912813">
              <a:buClr>
                <a:srgbClr val="1F497D"/>
              </a:buClr>
            </a:pPr>
            <a:r>
              <a:rPr lang="en-US" sz="1100" i="1">
                <a:solidFill>
                  <a:prstClr val="black"/>
                </a:solidFill>
              </a:rPr>
              <a:t>Organization</a:t>
            </a:r>
          </a:p>
          <a:p>
            <a:pPr defTabSz="912813">
              <a:buClr>
                <a:srgbClr val="1F497D"/>
              </a:buClr>
            </a:pPr>
            <a:r>
              <a:rPr lang="en-US" sz="1100" i="1">
                <a:solidFill>
                  <a:prstClr val="black"/>
                </a:solidFill>
              </a:rPr>
              <a:t>Academic institutions</a:t>
            </a:r>
          </a:p>
          <a:p>
            <a:pPr defTabSz="912813">
              <a:buClr>
                <a:srgbClr val="1F497D"/>
              </a:buClr>
            </a:pPr>
            <a:r>
              <a:rPr lang="en-US" sz="1100" i="1">
                <a:solidFill>
                  <a:prstClr val="black"/>
                </a:solidFill>
              </a:rPr>
              <a:t>Individuals</a:t>
            </a:r>
          </a:p>
        </p:txBody>
      </p:sp>
      <p:sp>
        <p:nvSpPr>
          <p:cNvPr id="2062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7200" y="53340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2813">
              <a:buClr>
                <a:srgbClr val="1F497D"/>
              </a:buClr>
            </a:pPr>
            <a:r>
              <a:rPr lang="en-US" sz="1400" b="1">
                <a:solidFill>
                  <a:prstClr val="black"/>
                </a:solidFill>
              </a:rPr>
              <a:t>Monitoring and Progress Tracking </a:t>
            </a:r>
            <a:r>
              <a:rPr lang="en-US" sz="1400">
                <a:solidFill>
                  <a:prstClr val="black"/>
                </a:solidFill>
              </a:rPr>
              <a:t>to recognize achievements, share lessons and ensure accountability</a:t>
            </a:r>
          </a:p>
        </p:txBody>
      </p:sp>
      <p:sp>
        <p:nvSpPr>
          <p:cNvPr id="2063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38400" y="30480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2813">
              <a:buClr>
                <a:srgbClr val="1F497D"/>
              </a:buClr>
            </a:pPr>
            <a:r>
              <a:rPr lang="en-US" sz="1400" b="1" dirty="0">
                <a:solidFill>
                  <a:prstClr val="black"/>
                </a:solidFill>
              </a:rPr>
              <a:t>Country Action </a:t>
            </a:r>
            <a:r>
              <a:rPr lang="en-US" sz="1400" dirty="0">
                <a:solidFill>
                  <a:prstClr val="black"/>
                </a:solidFill>
              </a:rPr>
              <a:t>to accelerate progress toward nationally-tailored sustainable energy for all objectives, based on country’s own action plans and </a:t>
            </a:r>
            <a:r>
              <a:rPr lang="en-US" sz="1400" dirty="0" err="1">
                <a:solidFill>
                  <a:prstClr val="black"/>
                </a:solidFill>
              </a:rPr>
              <a:t>programmes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064" name="Rectangle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1000" y="1066800"/>
            <a:ext cx="1565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813">
              <a:buClr>
                <a:srgbClr val="1F497D"/>
              </a:buClr>
            </a:pPr>
            <a:r>
              <a:rPr lang="en-GB" sz="1400" b="1">
                <a:solidFill>
                  <a:srgbClr val="800080"/>
                </a:solidFill>
              </a:rPr>
              <a:t>All parties must act…</a:t>
            </a:r>
          </a:p>
        </p:txBody>
      </p:sp>
      <p:sp>
        <p:nvSpPr>
          <p:cNvPr id="2065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43200" y="1066800"/>
            <a:ext cx="5151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813">
              <a:buClr>
                <a:srgbClr val="1F497D"/>
              </a:buClr>
            </a:pPr>
            <a:r>
              <a:rPr lang="en-GB" sz="1400" b="1">
                <a:solidFill>
                  <a:srgbClr val="800080"/>
                </a:solidFill>
              </a:rPr>
              <a:t>…and work together to realize a world with Sustainable Energy for All</a:t>
            </a:r>
          </a:p>
        </p:txBody>
      </p:sp>
      <p:sp>
        <p:nvSpPr>
          <p:cNvPr id="2066" name="AutoShap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41563" y="1439863"/>
            <a:ext cx="6497637" cy="4754562"/>
          </a:xfrm>
          <a:prstGeom prst="roundRect">
            <a:avLst>
              <a:gd name="adj" fmla="val 6097"/>
            </a:avLst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389188" y="1519238"/>
            <a:ext cx="6297612" cy="46609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 flipV="1">
            <a:off x="2438400" y="1519238"/>
            <a:ext cx="6337300" cy="457676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9" name="Oval 17" descr="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06875" y="3530600"/>
            <a:ext cx="1411288" cy="1412875"/>
          </a:xfrm>
          <a:prstGeom prst="ellipse">
            <a:avLst/>
          </a:prstGeom>
          <a:blipFill dpi="0" rotWithShape="0">
            <a:blip r:embed="rId26" cstate="print">
              <a:alphaModFix amt="80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70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62463" y="4375150"/>
            <a:ext cx="8620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2813">
              <a:buClr>
                <a:srgbClr val="1F497D"/>
              </a:buClr>
            </a:pPr>
            <a:r>
              <a:rPr lang="en-US" sz="1200" b="1">
                <a:solidFill>
                  <a:prstClr val="white"/>
                </a:solidFill>
              </a:rPr>
              <a:t>Energy </a:t>
            </a:r>
          </a:p>
          <a:p>
            <a:pPr algn="ctr" defTabSz="912813">
              <a:buClr>
                <a:srgbClr val="1F497D"/>
              </a:buClr>
            </a:pPr>
            <a:r>
              <a:rPr lang="en-US" sz="1200" b="1">
                <a:solidFill>
                  <a:prstClr val="white"/>
                </a:solidFill>
              </a:rPr>
              <a:t>efficiency</a:t>
            </a:r>
          </a:p>
        </p:txBody>
      </p:sp>
      <p:sp>
        <p:nvSpPr>
          <p:cNvPr id="2071" name="Oval 19" descr="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37188" y="3540125"/>
            <a:ext cx="1412875" cy="1412875"/>
          </a:xfrm>
          <a:prstGeom prst="ellipse">
            <a:avLst/>
          </a:prstGeom>
          <a:blipFill dpi="0" rotWithShape="0">
            <a:blip r:embed="rId27" cstate="print">
              <a:alphaModFix amt="80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72" name="Rectangle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754688" y="4370388"/>
            <a:ext cx="8604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2813">
              <a:buClr>
                <a:srgbClr val="1F497D"/>
              </a:buClr>
            </a:pPr>
            <a:r>
              <a:rPr lang="en-US" sz="1200" b="1">
                <a:solidFill>
                  <a:prstClr val="white"/>
                </a:solidFill>
              </a:rPr>
              <a:t>Renewable energy </a:t>
            </a:r>
          </a:p>
        </p:txBody>
      </p:sp>
      <p:sp>
        <p:nvSpPr>
          <p:cNvPr id="2073" name="Oval 25" descr="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2590800"/>
            <a:ext cx="1412875" cy="1414463"/>
          </a:xfrm>
          <a:prstGeom prst="ellipse">
            <a:avLst/>
          </a:prstGeom>
          <a:blipFill dpi="0" rotWithShape="0">
            <a:blip r:embed="rId28" cstate="print">
              <a:alphaModFix amt="80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74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819650" y="3438525"/>
            <a:ext cx="13382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2813">
              <a:buClr>
                <a:srgbClr val="1F497D"/>
              </a:buClr>
            </a:pPr>
            <a:r>
              <a:rPr lang="en-US" sz="1200" b="1">
                <a:solidFill>
                  <a:prstClr val="white"/>
                </a:solidFill>
              </a:rPr>
              <a:t>Energy </a:t>
            </a:r>
          </a:p>
          <a:p>
            <a:pPr algn="ctr" defTabSz="912813">
              <a:buClr>
                <a:srgbClr val="1F497D"/>
              </a:buClr>
            </a:pPr>
            <a:r>
              <a:rPr lang="en-US" sz="1200" b="1">
                <a:solidFill>
                  <a:prstClr val="white"/>
                </a:solidFill>
              </a:rPr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xmlns="" val="1437724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303213" y="609600"/>
            <a:ext cx="7543800" cy="457200"/>
          </a:xfrm>
        </p:spPr>
        <p:txBody>
          <a:bodyPr lIns="0" tIns="0" rIns="0" bIns="0" anchor="b"/>
          <a:lstStyle/>
          <a:p>
            <a:r>
              <a:rPr lang="en-US" altLang="zh-CN" sz="2400" b="1" smtClean="0">
                <a:solidFill>
                  <a:srgbClr val="002266"/>
                </a:solidFill>
              </a:rPr>
              <a:t>Catalyzing Country Action</a:t>
            </a:r>
            <a:endParaRPr lang="en-US" altLang="zh-CN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00" y="1117600"/>
            <a:ext cx="8458200" cy="1908175"/>
            <a:chOff x="0" y="0"/>
            <a:chExt cx="8458200" cy="1907945"/>
          </a:xfrm>
        </p:grpSpPr>
        <p:sp>
          <p:nvSpPr>
            <p:cNvPr id="24587" name="AutoShape 4"/>
            <p:cNvSpPr>
              <a:spLocks noChangeArrowheads="1"/>
            </p:cNvSpPr>
            <p:nvPr/>
          </p:nvSpPr>
          <p:spPr bwMode="auto">
            <a:xfrm>
              <a:off x="3923" y="497196"/>
              <a:ext cx="2283879" cy="913551"/>
            </a:xfrm>
            <a:prstGeom prst="chevron">
              <a:avLst>
                <a:gd name="adj" fmla="val 49988"/>
              </a:avLst>
            </a:prstGeom>
            <a:solidFill>
              <a:srgbClr val="4F81BD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88" name="Rectangle 5"/>
            <p:cNvSpPr>
              <a:spLocks noChangeArrowheads="1"/>
            </p:cNvSpPr>
            <p:nvPr/>
          </p:nvSpPr>
          <p:spPr bwMode="auto">
            <a:xfrm>
              <a:off x="3923" y="497196"/>
              <a:ext cx="2283879" cy="913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0008" tIns="20003" rIns="20003" bIns="20003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sz="1500">
                  <a:solidFill>
                    <a:srgbClr val="FFFFFF"/>
                  </a:solidFill>
                  <a:sym typeface="Calibri" pitchFamily="34" charset="0"/>
                </a:rPr>
                <a:t>Country Opt-In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89" name="AutoShape 6"/>
            <p:cNvSpPr>
              <a:spLocks noChangeArrowheads="1"/>
            </p:cNvSpPr>
            <p:nvPr/>
          </p:nvSpPr>
          <p:spPr bwMode="auto">
            <a:xfrm>
              <a:off x="2059414" y="497196"/>
              <a:ext cx="2283879" cy="913551"/>
            </a:xfrm>
            <a:prstGeom prst="chevron">
              <a:avLst>
                <a:gd name="adj" fmla="val 49988"/>
              </a:avLst>
            </a:prstGeom>
            <a:solidFill>
              <a:srgbClr val="4F81BD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90" name="Rectangle 7"/>
            <p:cNvSpPr>
              <a:spLocks noChangeArrowheads="1"/>
            </p:cNvSpPr>
            <p:nvPr/>
          </p:nvSpPr>
          <p:spPr bwMode="auto">
            <a:xfrm>
              <a:off x="2059414" y="497196"/>
              <a:ext cx="2283879" cy="913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0008" tIns="20003" rIns="20003" bIns="20003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sz="1500">
                  <a:solidFill>
                    <a:srgbClr val="FFFFFF"/>
                  </a:solidFill>
                  <a:sym typeface="Calibri" pitchFamily="34" charset="0"/>
                </a:rPr>
                <a:t>Stock-taking &amp; 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sz="1500">
                  <a:solidFill>
                    <a:srgbClr val="FFFFFF"/>
                  </a:solidFill>
                  <a:sym typeface="Calibri" pitchFamily="34" charset="0"/>
                </a:rPr>
                <a:t>Gap Analysis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91" name="AutoShape 8"/>
            <p:cNvSpPr>
              <a:spLocks noChangeArrowheads="1"/>
            </p:cNvSpPr>
            <p:nvPr/>
          </p:nvSpPr>
          <p:spPr bwMode="auto">
            <a:xfrm>
              <a:off x="4114906" y="497196"/>
              <a:ext cx="2283879" cy="913551"/>
            </a:xfrm>
            <a:prstGeom prst="chevron">
              <a:avLst>
                <a:gd name="adj" fmla="val 49988"/>
              </a:avLst>
            </a:prstGeom>
            <a:solidFill>
              <a:srgbClr val="4F81BD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92" name="Rectangle 9"/>
            <p:cNvSpPr>
              <a:spLocks noChangeArrowheads="1"/>
            </p:cNvSpPr>
            <p:nvPr/>
          </p:nvSpPr>
          <p:spPr bwMode="auto">
            <a:xfrm>
              <a:off x="4114906" y="497196"/>
              <a:ext cx="2283879" cy="913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0008" tIns="20003" rIns="20003" bIns="20003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sz="1500">
                  <a:solidFill>
                    <a:srgbClr val="FFFFFF"/>
                  </a:solidFill>
                  <a:sym typeface="Calibri" pitchFamily="34" charset="0"/>
                </a:rPr>
                <a:t>National Action  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sz="1500">
                  <a:solidFill>
                    <a:srgbClr val="FFFFFF"/>
                  </a:solidFill>
                  <a:sym typeface="Calibri" pitchFamily="34" charset="0"/>
                </a:rPr>
                <a:t>Plans &amp; Programs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93" name="AutoShape 10"/>
            <p:cNvSpPr>
              <a:spLocks noChangeArrowheads="1"/>
            </p:cNvSpPr>
            <p:nvPr/>
          </p:nvSpPr>
          <p:spPr bwMode="auto">
            <a:xfrm>
              <a:off x="6170397" y="497196"/>
              <a:ext cx="2283879" cy="913551"/>
            </a:xfrm>
            <a:prstGeom prst="chevron">
              <a:avLst>
                <a:gd name="adj" fmla="val 49988"/>
              </a:avLst>
            </a:prstGeom>
            <a:solidFill>
              <a:srgbClr val="4F81BD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94" name="Rectangle 11"/>
            <p:cNvSpPr>
              <a:spLocks noChangeArrowheads="1"/>
            </p:cNvSpPr>
            <p:nvPr/>
          </p:nvSpPr>
          <p:spPr bwMode="auto">
            <a:xfrm>
              <a:off x="6170397" y="497196"/>
              <a:ext cx="2283879" cy="913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0008" tIns="20003" rIns="20003" bIns="20003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sz="1500">
                  <a:solidFill>
                    <a:srgbClr val="FFFFFF"/>
                  </a:solidFill>
                  <a:sym typeface="Calibri" pitchFamily="34" charset="0"/>
                </a:rPr>
                <a:t>Implementation &amp; Monitoring</a:t>
              </a: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4580" name="Subtitle 2"/>
          <p:cNvSpPr>
            <a:spLocks noChangeArrowheads="1"/>
          </p:cNvSpPr>
          <p:nvPr/>
        </p:nvSpPr>
        <p:spPr bwMode="auto">
          <a:xfrm>
            <a:off x="2286000" y="2590800"/>
            <a:ext cx="1828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7475" indent="-117475">
              <a:lnSpc>
                <a:spcPct val="6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zh-CN" sz="1100">
              <a:solidFill>
                <a:prstClr val="black"/>
              </a:solidFill>
              <a:ea typeface="MS PGothic" pitchFamily="34" charset="-128"/>
            </a:endParaRPr>
          </a:p>
          <a:p>
            <a:pPr marL="117475" indent="-117475">
              <a:lnSpc>
                <a:spcPct val="60000"/>
              </a:lnSpc>
              <a:spcBef>
                <a:spcPct val="20000"/>
              </a:spcBef>
            </a:pPr>
            <a:endParaRPr lang="en-US" altLang="zh-CN" sz="1100">
              <a:solidFill>
                <a:prstClr val="black"/>
              </a:solidFill>
              <a:ea typeface="MS PGothic" pitchFamily="34" charset="-128"/>
            </a:endParaRPr>
          </a:p>
          <a:p>
            <a:pPr marL="117475" indent="-117475">
              <a:lnSpc>
                <a:spcPct val="6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zh-CN" sz="1100">
              <a:solidFill>
                <a:prstClr val="black"/>
              </a:solidFill>
              <a:ea typeface="MS PGothic" pitchFamily="34" charset="-128"/>
            </a:endParaRPr>
          </a:p>
          <a:p>
            <a:pPr marL="117475" indent="-117475">
              <a:lnSpc>
                <a:spcPct val="6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zh-CN" sz="110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4581" name="Subtitle 2"/>
          <p:cNvSpPr>
            <a:spLocks noChangeArrowheads="1"/>
          </p:cNvSpPr>
          <p:nvPr/>
        </p:nvSpPr>
        <p:spPr bwMode="auto">
          <a:xfrm>
            <a:off x="4419600" y="2590800"/>
            <a:ext cx="1981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7475" indent="-117475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zh-CN" sz="1300">
              <a:solidFill>
                <a:prstClr val="black"/>
              </a:solidFill>
              <a:ea typeface="MS PGothic" pitchFamily="34" charset="-128"/>
            </a:endParaRPr>
          </a:p>
          <a:p>
            <a:pPr marL="117475" indent="-117475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zh-CN" sz="1300">
              <a:solidFill>
                <a:prstClr val="black"/>
              </a:solidFill>
              <a:ea typeface="MS PGothic" pitchFamily="34" charset="-128"/>
            </a:endParaRPr>
          </a:p>
          <a:p>
            <a:pPr marL="117475" indent="-117475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zh-CN" sz="130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4582" name="Subtitle 2"/>
          <p:cNvSpPr>
            <a:spLocks noChangeArrowheads="1"/>
          </p:cNvSpPr>
          <p:nvPr/>
        </p:nvSpPr>
        <p:spPr bwMode="auto">
          <a:xfrm>
            <a:off x="6477000" y="2590800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7475" indent="-117475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40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4583" name="Subtitle 2"/>
          <p:cNvSpPr>
            <a:spLocks noChangeArrowheads="1"/>
          </p:cNvSpPr>
          <p:nvPr/>
        </p:nvSpPr>
        <p:spPr bwMode="auto">
          <a:xfrm>
            <a:off x="2133600" y="59436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altLang="zh-CN" sz="1400" b="1">
              <a:solidFill>
                <a:prstClr val="black"/>
              </a:solidFill>
              <a:ea typeface="MS PGothic" pitchFamily="34" charset="-128"/>
            </a:endParaRPr>
          </a:p>
          <a:p>
            <a:pPr algn="ctr">
              <a:spcBef>
                <a:spcPct val="20000"/>
              </a:spcBef>
              <a:buFont typeface="Arial" charset="0"/>
              <a:buChar char="•"/>
            </a:pPr>
            <a:endParaRPr lang="en-US" altLang="zh-CN" sz="1400" b="1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4584" name="Subtitle 2"/>
          <p:cNvSpPr>
            <a:spLocks noChangeArrowheads="1"/>
          </p:cNvSpPr>
          <p:nvPr/>
        </p:nvSpPr>
        <p:spPr bwMode="auto">
          <a:xfrm>
            <a:off x="4724400" y="59436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altLang="zh-CN" sz="1400" b="1">
              <a:solidFill>
                <a:prstClr val="black"/>
              </a:solidFill>
              <a:ea typeface="MS PGothic" pitchFamily="34" charset="-128"/>
            </a:endParaRPr>
          </a:p>
          <a:p>
            <a:pPr algn="ctr">
              <a:spcBef>
                <a:spcPct val="20000"/>
              </a:spcBef>
              <a:buFont typeface="Arial" charset="0"/>
              <a:buChar char="•"/>
            </a:pPr>
            <a:endParaRPr lang="en-US" altLang="zh-CN" sz="1400" b="1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4585" name="Subtitle 2"/>
          <p:cNvSpPr>
            <a:spLocks noChangeArrowheads="1"/>
          </p:cNvSpPr>
          <p:nvPr/>
        </p:nvSpPr>
        <p:spPr bwMode="auto">
          <a:xfrm>
            <a:off x="6858000" y="59436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altLang="zh-CN" sz="1400" b="1">
              <a:solidFill>
                <a:prstClr val="black"/>
              </a:solidFill>
              <a:ea typeface="MS PGothic" pitchFamily="34" charset="-128"/>
            </a:endParaRPr>
          </a:p>
          <a:p>
            <a:pPr algn="ctr">
              <a:spcBef>
                <a:spcPct val="20000"/>
              </a:spcBef>
              <a:buFont typeface="Arial" charset="0"/>
              <a:buChar char="•"/>
            </a:pPr>
            <a:endParaRPr lang="en-US" altLang="zh-CN" sz="1400" b="1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4586" name="Text Box 15"/>
          <p:cNvSpPr>
            <a:spLocks noChangeArrowheads="1"/>
          </p:cNvSpPr>
          <p:nvPr/>
        </p:nvSpPr>
        <p:spPr bwMode="auto">
          <a:xfrm>
            <a:off x="609600" y="3124200"/>
            <a:ext cx="7543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Arial" charset="0"/>
              </a:rPr>
              <a:t>More than </a:t>
            </a:r>
            <a:r>
              <a:rPr lang="en-US" altLang="en-US" b="1" dirty="0" smtClean="0">
                <a:solidFill>
                  <a:srgbClr val="0000FF"/>
                </a:solidFill>
                <a:latin typeface="Arial" charset="0"/>
              </a:rPr>
              <a:t>8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0 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c</a:t>
            </a:r>
            <a:r>
              <a:rPr lang="en-US" altLang="en-US" b="1" dirty="0">
                <a:solidFill>
                  <a:srgbClr val="0000FF"/>
                </a:solidFill>
                <a:latin typeface="Arial" charset="0"/>
              </a:rPr>
              <a:t>o</a:t>
            </a:r>
            <a:r>
              <a:rPr lang="en-US" altLang="en-US" b="1" dirty="0">
                <a:solidFill>
                  <a:srgbClr val="0000CC"/>
                </a:solidFill>
                <a:latin typeface="Arial" charset="0"/>
              </a:rPr>
              <a:t>untries already involved </a:t>
            </a:r>
            <a:r>
              <a:rPr lang="en-US" altLang="en-US" dirty="0">
                <a:solidFill>
                  <a:prstClr val="black"/>
                </a:solidFill>
                <a:latin typeface="Arial" charset="0"/>
              </a:rPr>
              <a:t>spanning four continents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Arial" charset="0"/>
              </a:rPr>
              <a:t>Streamlined process to </a:t>
            </a:r>
            <a:r>
              <a:rPr lang="en-US" altLang="en-US" b="1" dirty="0">
                <a:solidFill>
                  <a:srgbClr val="0000CC"/>
                </a:solidFill>
                <a:latin typeface="Arial" charset="0"/>
              </a:rPr>
              <a:t>catalyze action</a:t>
            </a:r>
            <a:r>
              <a:rPr lang="en-US" altLang="en-US" dirty="0">
                <a:solidFill>
                  <a:prstClr val="black"/>
                </a:solidFill>
                <a:latin typeface="Arial" charset="0"/>
              </a:rPr>
              <a:t>: gap analysis, creation of national actions plans, implementation, monitoring</a:t>
            </a:r>
          </a:p>
          <a:p>
            <a:pPr marL="285750" indent="-285750"/>
            <a:endParaRPr lang="en-US" altLang="en-US" dirty="0">
              <a:solidFill>
                <a:prstClr val="black"/>
              </a:solidFill>
              <a:latin typeface="Arial" charset="0"/>
            </a:endParaRPr>
          </a:p>
          <a:p>
            <a:pPr marL="285750" indent="-285750"/>
            <a:r>
              <a:rPr lang="en-US" altLang="en-US" b="1" u="sng" dirty="0">
                <a:solidFill>
                  <a:srgbClr val="0000CC"/>
                </a:solidFill>
                <a:latin typeface="Arial" charset="0"/>
              </a:rPr>
              <a:t>Benefits </a:t>
            </a:r>
          </a:p>
          <a:p>
            <a:pPr marL="285750" indent="-285750"/>
            <a:endParaRPr lang="en-US" altLang="en-US" u="sng" dirty="0">
              <a:solidFill>
                <a:srgbClr val="0000CC"/>
              </a:solidFill>
              <a:latin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Arial" charset="0"/>
              </a:rPr>
              <a:t>Investing in access will help countries build a more </a:t>
            </a:r>
            <a:r>
              <a:rPr lang="en-US" altLang="en-US" b="1" dirty="0">
                <a:solidFill>
                  <a:prstClr val="black"/>
                </a:solidFill>
                <a:latin typeface="Arial" charset="0"/>
              </a:rPr>
              <a:t>productive, sustainable economic future.  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Arial" charset="0"/>
              </a:rPr>
              <a:t>Providing universal modern energy access </a:t>
            </a:r>
            <a:r>
              <a:rPr lang="en-US" b="1" dirty="0">
                <a:solidFill>
                  <a:prstClr val="black"/>
                </a:solidFill>
                <a:latin typeface="Arial" charset="0"/>
              </a:rPr>
              <a:t>does </a:t>
            </a:r>
            <a:r>
              <a:rPr lang="en-US" b="1" u="sng" dirty="0">
                <a:solidFill>
                  <a:prstClr val="black"/>
                </a:solidFill>
                <a:latin typeface="Arial" charset="0"/>
              </a:rPr>
              <a:t>not</a:t>
            </a:r>
            <a:r>
              <a:rPr lang="en-US" b="1" dirty="0">
                <a:solidFill>
                  <a:prstClr val="black"/>
                </a:solidFill>
                <a:latin typeface="Arial" charset="0"/>
              </a:rPr>
              <a:t> have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charset="0"/>
              </a:rPr>
              <a:t>any significant impact on energy or climate security</a:t>
            </a:r>
            <a:endParaRPr lang="en-US" altLang="en-US" b="1" dirty="0">
              <a:solidFill>
                <a:prstClr val="black"/>
              </a:solidFill>
              <a:latin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Arial" charset="0"/>
              </a:rPr>
              <a:t>Great potential for </a:t>
            </a:r>
            <a:r>
              <a:rPr lang="en-US" altLang="en-US" b="1" dirty="0" err="1">
                <a:solidFill>
                  <a:prstClr val="black"/>
                </a:solidFill>
                <a:latin typeface="Arial" charset="0"/>
              </a:rPr>
              <a:t>renewables</a:t>
            </a:r>
            <a:r>
              <a:rPr lang="en-US" altLang="en-US" dirty="0">
                <a:solidFill>
                  <a:prstClr val="black"/>
                </a:solidFill>
                <a:latin typeface="Arial" charset="0"/>
              </a:rPr>
              <a:t> as well as </a:t>
            </a:r>
            <a:r>
              <a:rPr lang="en-US" altLang="en-US" b="1" dirty="0">
                <a:solidFill>
                  <a:prstClr val="black"/>
                </a:solidFill>
                <a:latin typeface="Arial" charset="0"/>
              </a:rPr>
              <a:t>energy efficiency gains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56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/>
          <a:lstStyle/>
          <a:p>
            <a:pPr algn="ctr">
              <a:defRPr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Country Level Action</a:t>
            </a:r>
            <a:endParaRPr lang="en-GB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5397583"/>
              </p:ext>
            </p:extLst>
          </p:nvPr>
        </p:nvGraphicFramePr>
        <p:xfrm>
          <a:off x="38100" y="1447800"/>
          <a:ext cx="8991600" cy="4660904"/>
        </p:xfrm>
        <a:graphic>
          <a:graphicData uri="http://schemas.openxmlformats.org/drawingml/2006/table">
            <a:tbl>
              <a:tblPr/>
              <a:tblGrid>
                <a:gridCol w="933500"/>
                <a:gridCol w="1440160"/>
                <a:gridCol w="1512168"/>
                <a:gridCol w="1584176"/>
                <a:gridCol w="1728192"/>
                <a:gridCol w="1793404"/>
              </a:tblGrid>
              <a:tr h="5460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Region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Africa &amp; Middle East (43)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Americas &amp; Caribbean (19)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Asia Pacific (14)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Europe &amp; CIS (5)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148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Developing Country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Partners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(81)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Angola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Benin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Botswana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Burkina Faso   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Burundi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Cameroon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Cape Verde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Central African Republic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Chad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Congo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Cote d’Ivoire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Democratic Republic of Congo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Equatorial Guinea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Ethiopia 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Gabon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Gambia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Ghana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	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Guinea-Bissau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Guinea-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Conakri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Kenya 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	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Lebanon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Lesotho 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Liberia   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Malawi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Mali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Mauritania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Mozambique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Namibia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Niger 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Nigeria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Rwanda 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Sao Tome and Principe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Senegal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	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Sierra Leone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Somalia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South Africa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Sudan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Swaziland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Tanzania 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Togo  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Uganda  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Zambia  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Zimbabwe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Argentina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Barbados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Belize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Bolivia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Colombia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Costa Rica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Dominican Republic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Ecuador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Grenada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Guatemala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Guyana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Honduras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Jamaica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Nicaragua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Peru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Saint Vincent and the Grenadines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Suriname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Trinidad and Tobago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Uruguay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Afghanistan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Bangladesh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Bhutan  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Cambodia 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Fiji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Indonesia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Laos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Malaysia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Mongolia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Myanmar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Nepal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Pakistan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Philippines	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Sri Lanka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Armenia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Kyrgyzstan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Montenegro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Tajikistan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Moldova 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2313" name="TextBox 3"/>
          <p:cNvSpPr txBox="1">
            <a:spLocks noChangeArrowheads="1"/>
          </p:cNvSpPr>
          <p:nvPr/>
        </p:nvSpPr>
        <p:spPr bwMode="auto">
          <a:xfrm>
            <a:off x="5438775" y="6165850"/>
            <a:ext cx="2628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smtClean="0">
                <a:solidFill>
                  <a:prstClr val="black"/>
                </a:solidFill>
                <a:cs typeface="Arial" charset="0"/>
              </a:rPr>
              <a:t>November 11, 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2013</a:t>
            </a:r>
          </a:p>
        </p:txBody>
      </p:sp>
      <p:sp>
        <p:nvSpPr>
          <p:cNvPr id="12314" name="TextBox 3"/>
          <p:cNvSpPr txBox="1">
            <a:spLocks noChangeArrowheads="1"/>
          </p:cNvSpPr>
          <p:nvPr/>
        </p:nvSpPr>
        <p:spPr bwMode="auto">
          <a:xfrm>
            <a:off x="838200" y="6151563"/>
            <a:ext cx="274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>
                <a:solidFill>
                  <a:srgbClr val="FF0000"/>
                </a:solidFill>
                <a:cs typeface="Arial" charset="0"/>
              </a:rPr>
              <a:t>RED = Rapid Assessment completed</a:t>
            </a:r>
          </a:p>
        </p:txBody>
      </p:sp>
    </p:spTree>
    <p:extLst>
      <p:ext uri="{BB962C8B-B14F-4D97-AF65-F5344CB8AC3E}">
        <p14:creationId xmlns:p14="http://schemas.microsoft.com/office/powerpoint/2010/main" xmlns="" val="26032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476672"/>
            <a:ext cx="8610600" cy="5635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Can EE Deliver on Ambition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1400" b="1" dirty="0" smtClean="0">
                <a:solidFill>
                  <a:srgbClr val="002060"/>
                </a:solidFill>
              </a:rPr>
              <a:t>(IEA and UNEP studies)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752600"/>
            <a:ext cx="8153400" cy="4343400"/>
          </a:xfrm>
        </p:spPr>
        <p:txBody>
          <a:bodyPr>
            <a:noAutofit/>
          </a:bodyPr>
          <a:lstStyle/>
          <a:p>
            <a:endParaRPr lang="en-US" sz="1600" dirty="0" smtClean="0"/>
          </a:p>
          <a:p>
            <a:pPr marL="914400" lvl="2" indent="0">
              <a:buNone/>
            </a:pPr>
            <a:endParaRPr lang="en-US" sz="2000" i="1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43000"/>
            <a:ext cx="845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03" y="1171260"/>
            <a:ext cx="4032448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2718" y="4464938"/>
            <a:ext cx="4884648" cy="2383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971"/>
          <a:stretch>
            <a:fillRect/>
          </a:stretch>
        </p:blipFill>
        <p:spPr bwMode="auto">
          <a:xfrm>
            <a:off x="251520" y="3763548"/>
            <a:ext cx="3348508" cy="308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751" y="1340768"/>
            <a:ext cx="4605228" cy="278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72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jPXrJdT0en2WN4xG19p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8TJt_06U069hLEYaaxDw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czVs8vMEyOygwZsk9Zh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rF6BWci0mVsCLs_XvqW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4i1Ho1pUKNJttbK59Mq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nEmQL4Tk6.ovm1VneFr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dVz3vDlkilFRYkHW9qd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YOdCCqdEGhFhP6gXvrL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gqHJrsmU.R3Kh1ATV0Q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xibhLqE0GLXB9ZqMevT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kehJS8PU6qMa.TH9_y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3E7eglzEmS.92.QRqgt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VQfdRuB0Sncty9HEvxT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_1Zl7GUz0mZvkAyCpYTS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zg6PxCv0GcnfOoxjQ80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M.1WAeVUqQSUT7_7_hj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5Yd38jW0y_1.hMBZKfn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qv6fX490WK7yJ7BlAz8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rSJa_2M0OfxLWMlJje9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p4MRUZOEupzFfi39.29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OOUpujNUu4fpO8ozewx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jPXrJdT0en2WN4xG19p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3E7eglzEmS.92.QRqgt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jPXrJdT0en2WN4xG19p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3E7eglzEmS.92.QRqgt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p2KshnFEiHxz2wmyX7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WkYivS5kCAfd6gyx4va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M61XaZNkmGzRoYnCEul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dirty="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_3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_3">
      <a:majorFont>
        <a:latin typeface="Arial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SimSun" pitchFamily="2" charset="-122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SimSun" pitchFamily="2" charset="-122"/>
            <a:sym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2_Office Theme_4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_4">
      <a:majorFont>
        <a:latin typeface="Arial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SimSun" pitchFamily="2" charset="-122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SimSun" pitchFamily="2" charset="-122"/>
            <a:sym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ccenture Management Consulting Infusion">
  <a:themeElements>
    <a:clrScheme name="amc8">
      <a:dk1>
        <a:srgbClr val="000000"/>
      </a:dk1>
      <a:lt1>
        <a:srgbClr val="FFFFFF"/>
      </a:lt1>
      <a:dk2>
        <a:srgbClr val="666666"/>
      </a:dk2>
      <a:lt2>
        <a:srgbClr val="778888"/>
      </a:lt2>
      <a:accent1>
        <a:srgbClr val="00BBEE"/>
      </a:accent1>
      <a:accent2>
        <a:srgbClr val="993399"/>
      </a:accent2>
      <a:accent3>
        <a:srgbClr val="666666"/>
      </a:accent3>
      <a:accent4>
        <a:srgbClr val="999977"/>
      </a:accent4>
      <a:accent5>
        <a:srgbClr val="00BBEE"/>
      </a:accent5>
      <a:accent6>
        <a:srgbClr val="993399"/>
      </a:accent6>
      <a:hlink>
        <a:srgbClr val="666666"/>
      </a:hlink>
      <a:folHlink>
        <a:srgbClr val="999977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778888">
            <a:lumMod val="20000"/>
            <a:lumOff val="80000"/>
          </a:srgbClr>
        </a:solidFill>
        <a:ln w="6350">
          <a:solidFill>
            <a:srgbClr val="778888">
              <a:lumMod val="20000"/>
              <a:lumOff val="80000"/>
            </a:srgbClr>
          </a:solidFill>
          <a:miter lim="800000"/>
          <a:headEnd/>
          <a:tailEnd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ts val="30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dirty="0" err="1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 pitchFamily="34" charset="0"/>
            <a:cs typeface="Arial" pitchFamily="34" charset="0"/>
          </a:defRPr>
        </a:defPPr>
      </a:lst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 algn="l">
          <a:defRPr sz="12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1_Accenture Management Consulting Infusion">
  <a:themeElements>
    <a:clrScheme name="amc8">
      <a:dk1>
        <a:srgbClr val="000000"/>
      </a:dk1>
      <a:lt1>
        <a:srgbClr val="FFFFFF"/>
      </a:lt1>
      <a:dk2>
        <a:srgbClr val="666666"/>
      </a:dk2>
      <a:lt2>
        <a:srgbClr val="778888"/>
      </a:lt2>
      <a:accent1>
        <a:srgbClr val="00BBEE"/>
      </a:accent1>
      <a:accent2>
        <a:srgbClr val="993399"/>
      </a:accent2>
      <a:accent3>
        <a:srgbClr val="666666"/>
      </a:accent3>
      <a:accent4>
        <a:srgbClr val="999977"/>
      </a:accent4>
      <a:accent5>
        <a:srgbClr val="00BBEE"/>
      </a:accent5>
      <a:accent6>
        <a:srgbClr val="993399"/>
      </a:accent6>
      <a:hlink>
        <a:srgbClr val="666666"/>
      </a:hlink>
      <a:folHlink>
        <a:srgbClr val="999977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778888">
            <a:lumMod val="20000"/>
            <a:lumOff val="80000"/>
          </a:srgbClr>
        </a:solidFill>
        <a:ln w="6350">
          <a:solidFill>
            <a:srgbClr val="778888">
              <a:lumMod val="20000"/>
              <a:lumOff val="80000"/>
            </a:srgbClr>
          </a:solidFill>
          <a:miter lim="800000"/>
          <a:headEnd/>
          <a:tailEnd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ts val="30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dirty="0" err="1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 pitchFamily="34" charset="0"/>
            <a:cs typeface="Arial" pitchFamily="34" charset="0"/>
          </a:defRPr>
        </a:defPPr>
      </a:lst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 algn="l">
          <a:defRPr sz="12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2_Accenture Management Consulting Infusion">
  <a:themeElements>
    <a:clrScheme name="amc8">
      <a:dk1>
        <a:srgbClr val="000000"/>
      </a:dk1>
      <a:lt1>
        <a:srgbClr val="FFFFFF"/>
      </a:lt1>
      <a:dk2>
        <a:srgbClr val="666666"/>
      </a:dk2>
      <a:lt2>
        <a:srgbClr val="778888"/>
      </a:lt2>
      <a:accent1>
        <a:srgbClr val="00BBEE"/>
      </a:accent1>
      <a:accent2>
        <a:srgbClr val="993399"/>
      </a:accent2>
      <a:accent3>
        <a:srgbClr val="666666"/>
      </a:accent3>
      <a:accent4>
        <a:srgbClr val="999977"/>
      </a:accent4>
      <a:accent5>
        <a:srgbClr val="00BBEE"/>
      </a:accent5>
      <a:accent6>
        <a:srgbClr val="993399"/>
      </a:accent6>
      <a:hlink>
        <a:srgbClr val="666666"/>
      </a:hlink>
      <a:folHlink>
        <a:srgbClr val="999977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778888">
            <a:lumMod val="20000"/>
            <a:lumOff val="80000"/>
          </a:srgbClr>
        </a:solidFill>
        <a:ln w="6350">
          <a:solidFill>
            <a:srgbClr val="778888">
              <a:lumMod val="20000"/>
              <a:lumOff val="80000"/>
            </a:srgbClr>
          </a:solidFill>
          <a:miter lim="800000"/>
          <a:headEnd/>
          <a:tailEnd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ts val="30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dirty="0" err="1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 pitchFamily="34" charset="0"/>
            <a:cs typeface="Arial" pitchFamily="34" charset="0"/>
          </a:defRPr>
        </a:defPPr>
      </a:lst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 algn="l">
          <a:defRPr sz="1200"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dirty="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4747</TotalTime>
  <Words>1190</Words>
  <Application>Microsoft Office PowerPoint</Application>
  <PresentationFormat>Presentación en pantalla (4:3)</PresentationFormat>
  <Paragraphs>300</Paragraphs>
  <Slides>16</Slides>
  <Notes>16</Notes>
  <HiddenSlides>1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Office Theme</vt:lpstr>
      <vt:lpstr>2_Office Theme_3</vt:lpstr>
      <vt:lpstr>2_Office Theme_4</vt:lpstr>
      <vt:lpstr>1_Office Theme</vt:lpstr>
      <vt:lpstr>Accenture Management Consulting Infusion</vt:lpstr>
      <vt:lpstr>1_Accenture Management Consulting Infusion</vt:lpstr>
      <vt:lpstr>2_Accenture Management Consulting Infusion</vt:lpstr>
      <vt:lpstr>2_Office Theme</vt:lpstr>
      <vt:lpstr>3_Office Theme</vt:lpstr>
      <vt:lpstr>think-cell Slide</vt:lpstr>
      <vt:lpstr>Diapositiva 1</vt:lpstr>
      <vt:lpstr>Diapositiva 2</vt:lpstr>
      <vt:lpstr>Diapositiva 3</vt:lpstr>
      <vt:lpstr>Diapositiva 4</vt:lpstr>
      <vt:lpstr>Diapositiva 5</vt:lpstr>
      <vt:lpstr>Key components and Stakeholders  An Inclusive Agenda </vt:lpstr>
      <vt:lpstr>Catalyzing Country Action</vt:lpstr>
      <vt:lpstr>Country Level Action</vt:lpstr>
      <vt:lpstr>Can EE Deliver on Ambition (IEA and UNEP studies)</vt:lpstr>
      <vt:lpstr>Adoption of Energy Efficiency technologies drives development</vt:lpstr>
      <vt:lpstr>SE4ALL EE Accelerator Platform</vt:lpstr>
      <vt:lpstr>The key challenge is now to engage counterparties to get action at scale</vt:lpstr>
      <vt:lpstr>We invite to join in the effort to mobilize additional accelerators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AbFab</dc:creator>
  <cp:lastModifiedBy>USUSOPORTE</cp:lastModifiedBy>
  <cp:revision>367</cp:revision>
  <dcterms:created xsi:type="dcterms:W3CDTF">2013-06-10T21:50:30Z</dcterms:created>
  <dcterms:modified xsi:type="dcterms:W3CDTF">2014-09-03T18:55:48Z</dcterms:modified>
</cp:coreProperties>
</file>