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786" r:id="rId2"/>
    <p:sldId id="780" r:id="rId3"/>
    <p:sldId id="802" r:id="rId4"/>
    <p:sldId id="821" r:id="rId5"/>
    <p:sldId id="820" r:id="rId6"/>
    <p:sldId id="787" r:id="rId7"/>
    <p:sldId id="822" r:id="rId8"/>
    <p:sldId id="823" r:id="rId9"/>
    <p:sldId id="824" r:id="rId10"/>
    <p:sldId id="541" r:id="rId1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D21"/>
    <a:srgbClr val="DC7860"/>
    <a:srgbClr val="AE682E"/>
    <a:srgbClr val="006600"/>
    <a:srgbClr val="008000"/>
    <a:srgbClr val="500000"/>
    <a:srgbClr val="003366"/>
    <a:srgbClr val="336699"/>
    <a:srgbClr val="3366CC"/>
    <a:srgbClr val="D4C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8266" autoAdjust="0"/>
  </p:normalViewPr>
  <p:slideViewPr>
    <p:cSldViewPr>
      <p:cViewPr varScale="1">
        <p:scale>
          <a:sx n="101" d="100"/>
          <a:sy n="101" d="100"/>
        </p:scale>
        <p:origin x="-1320" y="-104"/>
      </p:cViewPr>
      <p:guideLst>
        <p:guide orient="horz" pos="2160"/>
        <p:guide pos="2880"/>
      </p:guideLst>
    </p:cSldViewPr>
  </p:slideViewPr>
  <p:outlineViewPr>
    <p:cViewPr>
      <p:scale>
        <a:sx n="33" d="100"/>
        <a:sy n="33" d="100"/>
      </p:scale>
      <p:origin x="0" y="134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7BC56-4B30-AE43-80AC-303CD6C9405B}"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s-ES"/>
        </a:p>
      </dgm:t>
    </dgm:pt>
    <dgm:pt modelId="{9620B1E8-D41D-364E-ABBA-BA0299E3A52D}">
      <dgm:prSet phldrT="[Texto]" custT="1"/>
      <dgm:spPr>
        <a:solidFill>
          <a:srgbClr val="DC7860"/>
        </a:solidFill>
      </dgm:spPr>
      <dgm:t>
        <a:bodyPr/>
        <a:lstStyle/>
        <a:p>
          <a:r>
            <a:rPr lang="en-AU" sz="1400" noProof="0" dirty="0" smtClean="0"/>
            <a:t>Food Security</a:t>
          </a:r>
          <a:endParaRPr lang="en-AU" sz="1400" noProof="0" dirty="0"/>
        </a:p>
      </dgm:t>
    </dgm:pt>
    <dgm:pt modelId="{86A10FD5-BB92-F947-93E3-9182790A0F55}" type="parTrans" cxnId="{E8DFE36C-53DE-864B-BA09-7E4729B6BA53}">
      <dgm:prSet/>
      <dgm:spPr/>
      <dgm:t>
        <a:bodyPr/>
        <a:lstStyle/>
        <a:p>
          <a:endParaRPr lang="es-ES"/>
        </a:p>
      </dgm:t>
    </dgm:pt>
    <dgm:pt modelId="{EC332E26-B8A2-974D-A373-F8DA9B89AA8F}" type="sibTrans" cxnId="{E8DFE36C-53DE-864B-BA09-7E4729B6BA53}">
      <dgm:prSet/>
      <dgm:spPr/>
      <dgm:t>
        <a:bodyPr/>
        <a:lstStyle/>
        <a:p>
          <a:endParaRPr lang="es-ES"/>
        </a:p>
      </dgm:t>
    </dgm:pt>
    <dgm:pt modelId="{05A4CFEC-9F9E-4945-82C6-FF93C8D58D47}">
      <dgm:prSet phldrT="[Texto]"/>
      <dgm:spPr>
        <a:solidFill>
          <a:srgbClr val="DC7860"/>
        </a:solidFill>
      </dgm:spPr>
      <dgm:t>
        <a:bodyPr/>
        <a:lstStyle/>
        <a:p>
          <a:r>
            <a:rPr lang="en-AU" noProof="0" dirty="0" smtClean="0"/>
            <a:t>Climate Mitigation</a:t>
          </a:r>
          <a:endParaRPr lang="en-AU" noProof="0" dirty="0"/>
        </a:p>
      </dgm:t>
    </dgm:pt>
    <dgm:pt modelId="{2A0EDD69-3432-EB49-A58A-104C6AFB691E}" type="parTrans" cxnId="{45EB90DB-8D12-0A44-ABF5-5F4A97A237F9}">
      <dgm:prSet/>
      <dgm:spPr/>
      <dgm:t>
        <a:bodyPr/>
        <a:lstStyle/>
        <a:p>
          <a:endParaRPr lang="es-ES"/>
        </a:p>
      </dgm:t>
    </dgm:pt>
    <dgm:pt modelId="{AF7AB802-2388-CF42-8A50-F8D341037DF0}" type="sibTrans" cxnId="{45EB90DB-8D12-0A44-ABF5-5F4A97A237F9}">
      <dgm:prSet/>
      <dgm:spPr/>
      <dgm:t>
        <a:bodyPr/>
        <a:lstStyle/>
        <a:p>
          <a:endParaRPr lang="es-ES"/>
        </a:p>
      </dgm:t>
    </dgm:pt>
    <dgm:pt modelId="{91952C1B-5A5F-F344-BAAA-D75FF50E67D0}">
      <dgm:prSet phldrT="[Texto]" custT="1"/>
      <dgm:spPr>
        <a:solidFill>
          <a:srgbClr val="DC7860"/>
        </a:solidFill>
      </dgm:spPr>
      <dgm:t>
        <a:bodyPr/>
        <a:lstStyle/>
        <a:p>
          <a:r>
            <a:rPr lang="en-CA" sz="1100" noProof="0" dirty="0" smtClean="0"/>
            <a:t>Climate Adaptation</a:t>
          </a:r>
          <a:endParaRPr lang="en-CA" sz="1100" noProof="0" dirty="0"/>
        </a:p>
      </dgm:t>
    </dgm:pt>
    <dgm:pt modelId="{E681D90A-F38F-2D46-894D-313235768EA2}" type="parTrans" cxnId="{3D6AAAFB-0603-5D43-8B09-90EC43472514}">
      <dgm:prSet/>
      <dgm:spPr/>
      <dgm:t>
        <a:bodyPr/>
        <a:lstStyle/>
        <a:p>
          <a:endParaRPr lang="es-ES"/>
        </a:p>
      </dgm:t>
    </dgm:pt>
    <dgm:pt modelId="{D3247D81-07F5-DC4E-88A2-A3D60B5CEC00}" type="sibTrans" cxnId="{3D6AAAFB-0603-5D43-8B09-90EC43472514}">
      <dgm:prSet/>
      <dgm:spPr/>
      <dgm:t>
        <a:bodyPr/>
        <a:lstStyle/>
        <a:p>
          <a:endParaRPr lang="es-ES"/>
        </a:p>
      </dgm:t>
    </dgm:pt>
    <dgm:pt modelId="{694DCCB2-1C7B-144A-87D9-04F66876B58E}" type="pres">
      <dgm:prSet presAssocID="{5337BC56-4B30-AE43-80AC-303CD6C9405B}" presName="cycle" presStyleCnt="0">
        <dgm:presLayoutVars>
          <dgm:dir/>
          <dgm:resizeHandles val="exact"/>
        </dgm:presLayoutVars>
      </dgm:prSet>
      <dgm:spPr/>
      <dgm:t>
        <a:bodyPr/>
        <a:lstStyle/>
        <a:p>
          <a:endParaRPr lang="es-ES"/>
        </a:p>
      </dgm:t>
    </dgm:pt>
    <dgm:pt modelId="{1630C7DA-C9C3-6649-BB9F-388A18717A74}" type="pres">
      <dgm:prSet presAssocID="{9620B1E8-D41D-364E-ABBA-BA0299E3A52D}" presName="node" presStyleLbl="node1" presStyleIdx="0" presStyleCnt="3">
        <dgm:presLayoutVars>
          <dgm:bulletEnabled val="1"/>
        </dgm:presLayoutVars>
      </dgm:prSet>
      <dgm:spPr/>
      <dgm:t>
        <a:bodyPr/>
        <a:lstStyle/>
        <a:p>
          <a:endParaRPr lang="es-ES"/>
        </a:p>
      </dgm:t>
    </dgm:pt>
    <dgm:pt modelId="{D7CB09B4-D2C9-804A-9F82-439910E8D20B}" type="pres">
      <dgm:prSet presAssocID="{EC332E26-B8A2-974D-A373-F8DA9B89AA8F}" presName="sibTrans" presStyleLbl="sibTrans2D1" presStyleIdx="0" presStyleCnt="3"/>
      <dgm:spPr/>
      <dgm:t>
        <a:bodyPr/>
        <a:lstStyle/>
        <a:p>
          <a:endParaRPr lang="es-ES"/>
        </a:p>
      </dgm:t>
    </dgm:pt>
    <dgm:pt modelId="{39615322-4D38-E34C-93CC-C23638D98B67}" type="pres">
      <dgm:prSet presAssocID="{EC332E26-B8A2-974D-A373-F8DA9B89AA8F}" presName="connectorText" presStyleLbl="sibTrans2D1" presStyleIdx="0" presStyleCnt="3"/>
      <dgm:spPr/>
      <dgm:t>
        <a:bodyPr/>
        <a:lstStyle/>
        <a:p>
          <a:endParaRPr lang="es-ES"/>
        </a:p>
      </dgm:t>
    </dgm:pt>
    <dgm:pt modelId="{BAACA3A5-EEF9-1C4A-9235-1F62997874CD}" type="pres">
      <dgm:prSet presAssocID="{05A4CFEC-9F9E-4945-82C6-FF93C8D58D47}" presName="node" presStyleLbl="node1" presStyleIdx="1" presStyleCnt="3">
        <dgm:presLayoutVars>
          <dgm:bulletEnabled val="1"/>
        </dgm:presLayoutVars>
      </dgm:prSet>
      <dgm:spPr/>
      <dgm:t>
        <a:bodyPr/>
        <a:lstStyle/>
        <a:p>
          <a:endParaRPr lang="es-ES"/>
        </a:p>
      </dgm:t>
    </dgm:pt>
    <dgm:pt modelId="{BCE9011F-842D-A34B-8067-AEAEA19E44A1}" type="pres">
      <dgm:prSet presAssocID="{AF7AB802-2388-CF42-8A50-F8D341037DF0}" presName="sibTrans" presStyleLbl="sibTrans2D1" presStyleIdx="1" presStyleCnt="3"/>
      <dgm:spPr/>
      <dgm:t>
        <a:bodyPr/>
        <a:lstStyle/>
        <a:p>
          <a:endParaRPr lang="es-ES"/>
        </a:p>
      </dgm:t>
    </dgm:pt>
    <dgm:pt modelId="{13B8670A-D61D-F84A-B967-B9B6AE0D1E3B}" type="pres">
      <dgm:prSet presAssocID="{AF7AB802-2388-CF42-8A50-F8D341037DF0}" presName="connectorText" presStyleLbl="sibTrans2D1" presStyleIdx="1" presStyleCnt="3"/>
      <dgm:spPr/>
      <dgm:t>
        <a:bodyPr/>
        <a:lstStyle/>
        <a:p>
          <a:endParaRPr lang="es-ES"/>
        </a:p>
      </dgm:t>
    </dgm:pt>
    <dgm:pt modelId="{9A5C6A65-6D55-4945-90CD-800704A3E0A2}" type="pres">
      <dgm:prSet presAssocID="{91952C1B-5A5F-F344-BAAA-D75FF50E67D0}" presName="node" presStyleLbl="node1" presStyleIdx="2" presStyleCnt="3">
        <dgm:presLayoutVars>
          <dgm:bulletEnabled val="1"/>
        </dgm:presLayoutVars>
      </dgm:prSet>
      <dgm:spPr/>
      <dgm:t>
        <a:bodyPr/>
        <a:lstStyle/>
        <a:p>
          <a:endParaRPr lang="es-ES"/>
        </a:p>
      </dgm:t>
    </dgm:pt>
    <dgm:pt modelId="{02550184-9FAF-CC45-97C9-197DA194800E}" type="pres">
      <dgm:prSet presAssocID="{D3247D81-07F5-DC4E-88A2-A3D60B5CEC00}" presName="sibTrans" presStyleLbl="sibTrans2D1" presStyleIdx="2" presStyleCnt="3"/>
      <dgm:spPr/>
      <dgm:t>
        <a:bodyPr/>
        <a:lstStyle/>
        <a:p>
          <a:endParaRPr lang="es-ES"/>
        </a:p>
      </dgm:t>
    </dgm:pt>
    <dgm:pt modelId="{70A53657-D73F-E548-B4EB-72EFCA18266F}" type="pres">
      <dgm:prSet presAssocID="{D3247D81-07F5-DC4E-88A2-A3D60B5CEC00}" presName="connectorText" presStyleLbl="sibTrans2D1" presStyleIdx="2" presStyleCnt="3"/>
      <dgm:spPr/>
      <dgm:t>
        <a:bodyPr/>
        <a:lstStyle/>
        <a:p>
          <a:endParaRPr lang="es-ES"/>
        </a:p>
      </dgm:t>
    </dgm:pt>
  </dgm:ptLst>
  <dgm:cxnLst>
    <dgm:cxn modelId="{4FF14E2E-3FA2-BC43-8219-CB7814C6DDB9}" type="presOf" srcId="{05A4CFEC-9F9E-4945-82C6-FF93C8D58D47}" destId="{BAACA3A5-EEF9-1C4A-9235-1F62997874CD}" srcOrd="0" destOrd="0" presId="urn:microsoft.com/office/officeart/2005/8/layout/cycle2"/>
    <dgm:cxn modelId="{2A5BD89F-BD79-1640-B37E-74E4E7EDF527}" type="presOf" srcId="{AF7AB802-2388-CF42-8A50-F8D341037DF0}" destId="{BCE9011F-842D-A34B-8067-AEAEA19E44A1}" srcOrd="0" destOrd="0" presId="urn:microsoft.com/office/officeart/2005/8/layout/cycle2"/>
    <dgm:cxn modelId="{4CCF43E5-D96D-C343-AAE0-5690AFCE3683}" type="presOf" srcId="{5337BC56-4B30-AE43-80AC-303CD6C9405B}" destId="{694DCCB2-1C7B-144A-87D9-04F66876B58E}" srcOrd="0" destOrd="0" presId="urn:microsoft.com/office/officeart/2005/8/layout/cycle2"/>
    <dgm:cxn modelId="{E4F18F55-2C4C-564C-B3D0-0207A140DF1D}" type="presOf" srcId="{D3247D81-07F5-DC4E-88A2-A3D60B5CEC00}" destId="{02550184-9FAF-CC45-97C9-197DA194800E}" srcOrd="0" destOrd="0" presId="urn:microsoft.com/office/officeart/2005/8/layout/cycle2"/>
    <dgm:cxn modelId="{45EB90DB-8D12-0A44-ABF5-5F4A97A237F9}" srcId="{5337BC56-4B30-AE43-80AC-303CD6C9405B}" destId="{05A4CFEC-9F9E-4945-82C6-FF93C8D58D47}" srcOrd="1" destOrd="0" parTransId="{2A0EDD69-3432-EB49-A58A-104C6AFB691E}" sibTransId="{AF7AB802-2388-CF42-8A50-F8D341037DF0}"/>
    <dgm:cxn modelId="{3D6AAAFB-0603-5D43-8B09-90EC43472514}" srcId="{5337BC56-4B30-AE43-80AC-303CD6C9405B}" destId="{91952C1B-5A5F-F344-BAAA-D75FF50E67D0}" srcOrd="2" destOrd="0" parTransId="{E681D90A-F38F-2D46-894D-313235768EA2}" sibTransId="{D3247D81-07F5-DC4E-88A2-A3D60B5CEC00}"/>
    <dgm:cxn modelId="{90454935-FD2D-B743-BC9F-F563A56A7DED}" type="presOf" srcId="{91952C1B-5A5F-F344-BAAA-D75FF50E67D0}" destId="{9A5C6A65-6D55-4945-90CD-800704A3E0A2}" srcOrd="0" destOrd="0" presId="urn:microsoft.com/office/officeart/2005/8/layout/cycle2"/>
    <dgm:cxn modelId="{E8DFE36C-53DE-864B-BA09-7E4729B6BA53}" srcId="{5337BC56-4B30-AE43-80AC-303CD6C9405B}" destId="{9620B1E8-D41D-364E-ABBA-BA0299E3A52D}" srcOrd="0" destOrd="0" parTransId="{86A10FD5-BB92-F947-93E3-9182790A0F55}" sibTransId="{EC332E26-B8A2-974D-A373-F8DA9B89AA8F}"/>
    <dgm:cxn modelId="{FFE534DD-6D70-6446-B335-FC5241B77490}" type="presOf" srcId="{EC332E26-B8A2-974D-A373-F8DA9B89AA8F}" destId="{D7CB09B4-D2C9-804A-9F82-439910E8D20B}" srcOrd="0" destOrd="0" presId="urn:microsoft.com/office/officeart/2005/8/layout/cycle2"/>
    <dgm:cxn modelId="{410EA32D-FF22-BA4E-A757-A76DC1B0DFE5}" type="presOf" srcId="{EC332E26-B8A2-974D-A373-F8DA9B89AA8F}" destId="{39615322-4D38-E34C-93CC-C23638D98B67}" srcOrd="1" destOrd="0" presId="urn:microsoft.com/office/officeart/2005/8/layout/cycle2"/>
    <dgm:cxn modelId="{6673D149-2717-9E4C-9F9E-7A733EB8D382}" type="presOf" srcId="{9620B1E8-D41D-364E-ABBA-BA0299E3A52D}" destId="{1630C7DA-C9C3-6649-BB9F-388A18717A74}" srcOrd="0" destOrd="0" presId="urn:microsoft.com/office/officeart/2005/8/layout/cycle2"/>
    <dgm:cxn modelId="{E5761A72-2BE3-B14E-A849-65FB73E8CA6F}" type="presOf" srcId="{D3247D81-07F5-DC4E-88A2-A3D60B5CEC00}" destId="{70A53657-D73F-E548-B4EB-72EFCA18266F}" srcOrd="1" destOrd="0" presId="urn:microsoft.com/office/officeart/2005/8/layout/cycle2"/>
    <dgm:cxn modelId="{B1652F71-6507-1B49-B0E6-54BEAE9AFF33}" type="presOf" srcId="{AF7AB802-2388-CF42-8A50-F8D341037DF0}" destId="{13B8670A-D61D-F84A-B967-B9B6AE0D1E3B}" srcOrd="1" destOrd="0" presId="urn:microsoft.com/office/officeart/2005/8/layout/cycle2"/>
    <dgm:cxn modelId="{E7D2D786-91B4-7E4D-A5CE-09337EF06F23}" type="presParOf" srcId="{694DCCB2-1C7B-144A-87D9-04F66876B58E}" destId="{1630C7DA-C9C3-6649-BB9F-388A18717A74}" srcOrd="0" destOrd="0" presId="urn:microsoft.com/office/officeart/2005/8/layout/cycle2"/>
    <dgm:cxn modelId="{F5DFDF33-8B8B-F84F-A623-21B4F37C588B}" type="presParOf" srcId="{694DCCB2-1C7B-144A-87D9-04F66876B58E}" destId="{D7CB09B4-D2C9-804A-9F82-439910E8D20B}" srcOrd="1" destOrd="0" presId="urn:microsoft.com/office/officeart/2005/8/layout/cycle2"/>
    <dgm:cxn modelId="{3A95BD36-0728-C448-B3C1-88A09BCB0E29}" type="presParOf" srcId="{D7CB09B4-D2C9-804A-9F82-439910E8D20B}" destId="{39615322-4D38-E34C-93CC-C23638D98B67}" srcOrd="0" destOrd="0" presId="urn:microsoft.com/office/officeart/2005/8/layout/cycle2"/>
    <dgm:cxn modelId="{A1B5B6F2-22C2-1E40-9B6B-07E8C43F5930}" type="presParOf" srcId="{694DCCB2-1C7B-144A-87D9-04F66876B58E}" destId="{BAACA3A5-EEF9-1C4A-9235-1F62997874CD}" srcOrd="2" destOrd="0" presId="urn:microsoft.com/office/officeart/2005/8/layout/cycle2"/>
    <dgm:cxn modelId="{E4123D42-79F4-FB42-B94E-84015F334355}" type="presParOf" srcId="{694DCCB2-1C7B-144A-87D9-04F66876B58E}" destId="{BCE9011F-842D-A34B-8067-AEAEA19E44A1}" srcOrd="3" destOrd="0" presId="urn:microsoft.com/office/officeart/2005/8/layout/cycle2"/>
    <dgm:cxn modelId="{7AC97B78-0D88-9145-AF96-2FC822C6B897}" type="presParOf" srcId="{BCE9011F-842D-A34B-8067-AEAEA19E44A1}" destId="{13B8670A-D61D-F84A-B967-B9B6AE0D1E3B}" srcOrd="0" destOrd="0" presId="urn:microsoft.com/office/officeart/2005/8/layout/cycle2"/>
    <dgm:cxn modelId="{1E67E9CF-F29F-A54F-BCF0-58B006C3D706}" type="presParOf" srcId="{694DCCB2-1C7B-144A-87D9-04F66876B58E}" destId="{9A5C6A65-6D55-4945-90CD-800704A3E0A2}" srcOrd="4" destOrd="0" presId="urn:microsoft.com/office/officeart/2005/8/layout/cycle2"/>
    <dgm:cxn modelId="{00E72368-B0CB-CB45-B0CF-4E8B79C2C95E}" type="presParOf" srcId="{694DCCB2-1C7B-144A-87D9-04F66876B58E}" destId="{02550184-9FAF-CC45-97C9-197DA194800E}" srcOrd="5" destOrd="0" presId="urn:microsoft.com/office/officeart/2005/8/layout/cycle2"/>
    <dgm:cxn modelId="{9C0A29F0-87A1-3A41-AD56-938E7CE65AD1}" type="presParOf" srcId="{02550184-9FAF-CC45-97C9-197DA194800E}" destId="{70A53657-D73F-E548-B4EB-72EFCA18266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0C7DA-C9C3-6649-BB9F-388A18717A74}">
      <dsp:nvSpPr>
        <dsp:cNvPr id="0" name=""/>
        <dsp:cNvSpPr/>
      </dsp:nvSpPr>
      <dsp:spPr>
        <a:xfrm>
          <a:off x="1503765" y="461"/>
          <a:ext cx="976572" cy="976572"/>
        </a:xfrm>
        <a:prstGeom prst="ellipse">
          <a:avLst/>
        </a:prstGeom>
        <a:solidFill>
          <a:srgbClr val="DC78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noProof="0" dirty="0" smtClean="0"/>
            <a:t>Food Security</a:t>
          </a:r>
          <a:endParaRPr lang="en-AU" sz="1400" kern="1200" noProof="0" dirty="0"/>
        </a:p>
      </dsp:txBody>
      <dsp:txXfrm>
        <a:off x="1646781" y="143477"/>
        <a:ext cx="690540" cy="690540"/>
      </dsp:txXfrm>
    </dsp:sp>
    <dsp:sp modelId="{D7CB09B4-D2C9-804A-9F82-439910E8D20B}">
      <dsp:nvSpPr>
        <dsp:cNvPr id="0" name=""/>
        <dsp:cNvSpPr/>
      </dsp:nvSpPr>
      <dsp:spPr>
        <a:xfrm rot="3600000">
          <a:off x="2225158" y="952843"/>
          <a:ext cx="259968" cy="32959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244656" y="984991"/>
        <a:ext cx="181978" cy="197755"/>
      </dsp:txXfrm>
    </dsp:sp>
    <dsp:sp modelId="{BAACA3A5-EEF9-1C4A-9235-1F62997874CD}">
      <dsp:nvSpPr>
        <dsp:cNvPr id="0" name=""/>
        <dsp:cNvSpPr/>
      </dsp:nvSpPr>
      <dsp:spPr>
        <a:xfrm>
          <a:off x="2237305" y="1270989"/>
          <a:ext cx="976572" cy="976572"/>
        </a:xfrm>
        <a:prstGeom prst="ellipse">
          <a:avLst/>
        </a:prstGeom>
        <a:solidFill>
          <a:srgbClr val="DC78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noProof="0" dirty="0" smtClean="0"/>
            <a:t>Climate Mitigation</a:t>
          </a:r>
          <a:endParaRPr lang="en-AU" sz="1200" kern="1200" noProof="0" dirty="0"/>
        </a:p>
      </dsp:txBody>
      <dsp:txXfrm>
        <a:off x="2380321" y="1414005"/>
        <a:ext cx="690540" cy="690540"/>
      </dsp:txXfrm>
    </dsp:sp>
    <dsp:sp modelId="{BCE9011F-842D-A34B-8067-AEAEA19E44A1}">
      <dsp:nvSpPr>
        <dsp:cNvPr id="0" name=""/>
        <dsp:cNvSpPr/>
      </dsp:nvSpPr>
      <dsp:spPr>
        <a:xfrm rot="10800000">
          <a:off x="1869425" y="1594479"/>
          <a:ext cx="259968" cy="32959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1947415" y="1660398"/>
        <a:ext cx="181978" cy="197755"/>
      </dsp:txXfrm>
    </dsp:sp>
    <dsp:sp modelId="{9A5C6A65-6D55-4945-90CD-800704A3E0A2}">
      <dsp:nvSpPr>
        <dsp:cNvPr id="0" name=""/>
        <dsp:cNvSpPr/>
      </dsp:nvSpPr>
      <dsp:spPr>
        <a:xfrm>
          <a:off x="770226" y="1270989"/>
          <a:ext cx="976572" cy="976572"/>
        </a:xfrm>
        <a:prstGeom prst="ellipse">
          <a:avLst/>
        </a:prstGeom>
        <a:solidFill>
          <a:srgbClr val="DC78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CA" sz="1100" kern="1200" noProof="0" dirty="0" smtClean="0"/>
            <a:t>Climate Adaptation</a:t>
          </a:r>
          <a:endParaRPr lang="en-CA" sz="1100" kern="1200" noProof="0" dirty="0"/>
        </a:p>
      </dsp:txBody>
      <dsp:txXfrm>
        <a:off x="913242" y="1414005"/>
        <a:ext cx="690540" cy="690540"/>
      </dsp:txXfrm>
    </dsp:sp>
    <dsp:sp modelId="{02550184-9FAF-CC45-97C9-197DA194800E}">
      <dsp:nvSpPr>
        <dsp:cNvPr id="0" name=""/>
        <dsp:cNvSpPr/>
      </dsp:nvSpPr>
      <dsp:spPr>
        <a:xfrm rot="18000000">
          <a:off x="1491619" y="965587"/>
          <a:ext cx="259968" cy="32959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511117" y="1065277"/>
        <a:ext cx="181978" cy="1977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mn-ea"/>
              </a:defRPr>
            </a:lvl1pPr>
          </a:lstStyle>
          <a:p>
            <a:pPr>
              <a:defRPr/>
            </a:pPr>
            <a:endParaRPr lang="en-US"/>
          </a:p>
        </p:txBody>
      </p:sp>
      <p:sp>
        <p:nvSpPr>
          <p:cNvPr id="378883"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mn-ea"/>
              </a:defRPr>
            </a:lvl1pPr>
          </a:lstStyle>
          <a:p>
            <a:pPr>
              <a:defRPr/>
            </a:pPr>
            <a:endParaRPr lang="en-US"/>
          </a:p>
        </p:txBody>
      </p:sp>
      <p:sp>
        <p:nvSpPr>
          <p:cNvPr id="378884"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mn-ea"/>
              </a:defRPr>
            </a:lvl1pPr>
          </a:lstStyle>
          <a:p>
            <a:pPr>
              <a:defRPr/>
            </a:pPr>
            <a:endParaRPr lang="en-US"/>
          </a:p>
        </p:txBody>
      </p:sp>
      <p:sp>
        <p:nvSpPr>
          <p:cNvPr id="378885"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25181EB-ACE4-324E-841A-73543D168B6D}" type="slidenum">
              <a:rPr lang="en-US"/>
              <a:pPr/>
              <a:t>‹Nr.›</a:t>
            </a:fld>
            <a:endParaRPr lang="en-US"/>
          </a:p>
        </p:txBody>
      </p:sp>
    </p:spTree>
    <p:extLst>
      <p:ext uri="{BB962C8B-B14F-4D97-AF65-F5344CB8AC3E}">
        <p14:creationId xmlns:p14="http://schemas.microsoft.com/office/powerpoint/2010/main" val="3372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mn-ea"/>
              </a:defRPr>
            </a:lvl1pPr>
          </a:lstStyle>
          <a:p>
            <a:pPr>
              <a:defRPr/>
            </a:pPr>
            <a:endParaRPr lang="fr-FR"/>
          </a:p>
        </p:txBody>
      </p:sp>
      <p:sp>
        <p:nvSpPr>
          <p:cNvPr id="3174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mn-ea"/>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75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mn-ea"/>
              </a:defRPr>
            </a:lvl1pPr>
          </a:lstStyle>
          <a:p>
            <a:pPr>
              <a:defRPr/>
            </a:pPr>
            <a:endParaRPr lang="fr-FR"/>
          </a:p>
        </p:txBody>
      </p:sp>
      <p:sp>
        <p:nvSpPr>
          <p:cNvPr id="3175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AFC7DB6-A5D6-324D-A188-3F282540F009}" type="slidenum">
              <a:rPr lang="fr-FR"/>
              <a:pPr/>
              <a:t>‹Nr.›</a:t>
            </a:fld>
            <a:endParaRPr lang="fr-FR"/>
          </a:p>
        </p:txBody>
      </p:sp>
    </p:spTree>
    <p:extLst>
      <p:ext uri="{BB962C8B-B14F-4D97-AF65-F5344CB8AC3E}">
        <p14:creationId xmlns:p14="http://schemas.microsoft.com/office/powerpoint/2010/main" val="666338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09932766-2CF6-C646-8BF6-806DE1B9D151}" type="slidenum">
              <a:rPr lang="fr-FR"/>
              <a:pPr/>
              <a:t>2</a:t>
            </a:fld>
            <a:endParaRPr lang="fr-F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922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E5D1771-962A-C647-9EE9-162944267227}" type="slidenum">
              <a:rPr lang="fr-F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9C62CDE-C3F6-9048-B713-AFFD05A1B33D}" type="slidenum">
              <a:rPr lang="fr-FR"/>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9C62CDE-C3F6-9048-B713-AFFD05A1B33D}" type="slidenum">
              <a:rPr lang="fr-FR"/>
              <a:pPr/>
              <a:t>5</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9C62CDE-C3F6-9048-B713-AFFD05A1B33D}" type="slidenum">
              <a:rPr lang="fr-F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9C62CDE-C3F6-9048-B713-AFFD05A1B33D}" type="slidenum">
              <a:rPr lang="fr-FR"/>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9C62CDE-C3F6-9048-B713-AFFD05A1B33D}" type="slidenum">
              <a:rPr lang="fr-FR"/>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p:txBody>
          <a:bodyPr/>
          <a:lstStyle/>
          <a:p>
            <a:pPr algn="just" eaLnBrk="1" hangingPunct="1">
              <a:buFont typeface="Wingdings" charset="0"/>
              <a:buNone/>
            </a:pPr>
            <a:r>
              <a:rPr lang="es-CO">
                <a:latin typeface="Times New Roman" charset="0"/>
              </a:rPr>
              <a:t>El concepto de deuda climática ha estado presente durante varios años. Existen muchas definiciones: </a:t>
            </a:r>
          </a:p>
          <a:p>
            <a:pPr lvl="1" algn="just" eaLnBrk="1" hangingPunct="1"/>
            <a:r>
              <a:rPr lang="es-CO" sz="1800">
                <a:latin typeface="Times New Roman" charset="0"/>
              </a:rPr>
              <a:t>La deuda industrial acumulada por los países del Norte hacia los países y pueblos del Sur a causa del saqueo de recursos, los daños ambientales y la ocupación libre del espacio ambiental como depósito de desechos, tales como los gases de efecto invernadero (Acción Ecológica de Ecuador)</a:t>
            </a:r>
          </a:p>
          <a:p>
            <a:pPr lvl="1"/>
            <a:r>
              <a:rPr lang="es-CO">
                <a:latin typeface="Times New Roman" charset="0"/>
              </a:rPr>
              <a:t>Las 3 partes de la Deuda climática:</a:t>
            </a:r>
          </a:p>
          <a:p>
            <a:pPr lvl="1"/>
            <a:r>
              <a:rPr lang="es-CO">
                <a:latin typeface="Times New Roman" charset="0"/>
              </a:rPr>
              <a:t>Una parte de la deuda climática se refiere a los impactos de la emisión excesiva de GEI que causan el calentamiento global: fenómenos climáticos extremos y frecuentes, inundaciones, sequías, tormentas, pérdida de tierras cultivables y de la biodiversidad, enfermedades, falta de acceso a la tierra, migración, pobreza y muchos más. En el lenguaje de la ONU, estos impactos humanos muy reales son agrupados y puestos en “cuarentena” como los costos de </a:t>
            </a:r>
            <a:r>
              <a:rPr lang="es-CO">
                <a:solidFill>
                  <a:srgbClr val="339966"/>
                </a:solidFill>
                <a:latin typeface="Times New Roman" charset="0"/>
              </a:rPr>
              <a:t>“adaptación”.</a:t>
            </a:r>
          </a:p>
          <a:p>
            <a:pPr lvl="1"/>
            <a:r>
              <a:rPr lang="es-CO">
                <a:latin typeface="Times New Roman" charset="0"/>
              </a:rPr>
              <a:t>Un segundo elemento de la deuda climática es el costo de la reorganización de las sociedades y las economías de tal manera que las emisiones de gases de efecto invernadero sean radicalmente reducidas: es lo que se llama </a:t>
            </a:r>
            <a:r>
              <a:rPr lang="es-CO">
                <a:solidFill>
                  <a:srgbClr val="339966"/>
                </a:solidFill>
                <a:latin typeface="Times New Roman" charset="0"/>
              </a:rPr>
              <a:t>mitigación.</a:t>
            </a:r>
          </a:p>
          <a:p>
            <a:pPr lvl="1"/>
            <a:r>
              <a:rPr lang="es-CO">
                <a:latin typeface="Times New Roman" charset="0"/>
              </a:rPr>
              <a:t>Una tercera parte de la deuda es más difícil de calcular: algunos lo llaman la </a:t>
            </a:r>
            <a:r>
              <a:rPr lang="es-CO">
                <a:solidFill>
                  <a:srgbClr val="339966"/>
                </a:solidFill>
                <a:latin typeface="Times New Roman" charset="0"/>
              </a:rPr>
              <a:t>deuda de las emisiones</a:t>
            </a:r>
            <a:r>
              <a:rPr lang="es-CO">
                <a:latin typeface="Times New Roman" charset="0"/>
              </a:rPr>
              <a:t>. Se refiere al hecho de que los países ricos han gastado la mayor parte de la capacidad de la atmósfera para absorber gases de efecto invernadero, sin dejar “espacio atmosférico” para el que el Sur pueda “crecer”. </a:t>
            </a:r>
            <a:endParaRPr lang="es-CO">
              <a:solidFill>
                <a:srgbClr val="339966"/>
              </a:solidFill>
              <a:latin typeface="Times New Roman" charset="0"/>
            </a:endParaRPr>
          </a:p>
          <a:p>
            <a:endParaRPr lang="es-CO">
              <a:latin typeface="Times New Roman"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9C62CDE-C3F6-9048-B713-AFFD05A1B33D}" type="slidenum">
              <a:rPr lang="fr-F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84213" y="3429000"/>
            <a:ext cx="8459787" cy="0"/>
          </a:xfrm>
          <a:prstGeom prst="line">
            <a:avLst/>
          </a:prstGeom>
          <a:noFill/>
          <a:ln w="28575">
            <a:solidFill>
              <a:srgbClr val="339966"/>
            </a:solidFill>
            <a:round/>
            <a:headEnd type="oval" w="med" len="med"/>
            <a:tailEnd/>
          </a:ln>
          <a:extLst>
            <a:ext uri="{909E8E84-426E-40dd-AFC4-6F175D3DCCD1}">
              <a14:hiddenFill xmlns:a14="http://schemas.microsoft.com/office/drawing/2010/main">
                <a:noFill/>
              </a14:hiddenFill>
            </a:ext>
          </a:extLst>
        </p:spPr>
        <p:txBody>
          <a:bodyPr/>
          <a:lstStyle/>
          <a:p>
            <a:endParaRPr lang="es-ES"/>
          </a:p>
        </p:txBody>
      </p:sp>
      <p:grpSp>
        <p:nvGrpSpPr>
          <p:cNvPr id="5" name="Group 27"/>
          <p:cNvGrpSpPr>
            <a:grpSpLocks/>
          </p:cNvGrpSpPr>
          <p:nvPr userDrawn="1"/>
        </p:nvGrpSpPr>
        <p:grpSpPr bwMode="auto">
          <a:xfrm>
            <a:off x="7956550" y="2133600"/>
            <a:ext cx="911225" cy="1131888"/>
            <a:chOff x="4757" y="395"/>
            <a:chExt cx="574" cy="713"/>
          </a:xfrm>
        </p:grpSpPr>
        <p:sp>
          <p:nvSpPr>
            <p:cNvPr id="6" name="Rectangle 6"/>
            <p:cNvSpPr>
              <a:spLocks noChangeArrowheads="1"/>
            </p:cNvSpPr>
            <p:nvPr userDrawn="1"/>
          </p:nvSpPr>
          <p:spPr bwMode="auto">
            <a:xfrm>
              <a:off x="4902" y="969"/>
              <a:ext cx="144" cy="139"/>
            </a:xfrm>
            <a:prstGeom prst="rect">
              <a:avLst/>
            </a:prstGeom>
            <a:solidFill>
              <a:srgbClr val="98BE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CO" altLang="es-CO" smtClean="0">
                <a:ea typeface="+mn-ea"/>
              </a:endParaRPr>
            </a:p>
          </p:txBody>
        </p:sp>
        <p:sp>
          <p:nvSpPr>
            <p:cNvPr id="7" name="Rectangle 7"/>
            <p:cNvSpPr>
              <a:spLocks noChangeArrowheads="1"/>
            </p:cNvSpPr>
            <p:nvPr userDrawn="1"/>
          </p:nvSpPr>
          <p:spPr bwMode="auto">
            <a:xfrm>
              <a:off x="5043" y="681"/>
              <a:ext cx="288" cy="2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CO" altLang="es-CO" smtClean="0">
                <a:ea typeface="+mn-ea"/>
              </a:endParaRPr>
            </a:p>
          </p:txBody>
        </p:sp>
        <p:sp>
          <p:nvSpPr>
            <p:cNvPr id="8" name="Rectangle 8"/>
            <p:cNvSpPr>
              <a:spLocks noChangeArrowheads="1"/>
            </p:cNvSpPr>
            <p:nvPr userDrawn="1"/>
          </p:nvSpPr>
          <p:spPr bwMode="auto">
            <a:xfrm>
              <a:off x="4757" y="395"/>
              <a:ext cx="288" cy="2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CO" altLang="es-CO" smtClean="0">
                <a:ea typeface="+mn-ea"/>
              </a:endParaRPr>
            </a:p>
          </p:txBody>
        </p:sp>
      </p:grpSp>
      <p:sp>
        <p:nvSpPr>
          <p:cNvPr id="6146" name="Rectangle 2"/>
          <p:cNvSpPr>
            <a:spLocks noGrp="1" noChangeArrowheads="1"/>
          </p:cNvSpPr>
          <p:nvPr>
            <p:ph type="ctrTitle"/>
          </p:nvPr>
        </p:nvSpPr>
        <p:spPr>
          <a:xfrm>
            <a:off x="684213" y="1989138"/>
            <a:ext cx="7772400" cy="1470025"/>
          </a:xfrm>
        </p:spPr>
        <p:txBody>
          <a:bodyPr/>
          <a:lstStyle>
            <a:lvl1pPr>
              <a:defRPr sz="4000" b="0"/>
            </a:lvl1pPr>
          </a:lstStyle>
          <a:p>
            <a:pPr lvl="0"/>
            <a:r>
              <a:rPr lang="fr-FR" noProof="0" smtClean="0"/>
              <a:t>Cliquez pour modifier le style du titre</a:t>
            </a:r>
          </a:p>
        </p:txBody>
      </p:sp>
      <p:sp>
        <p:nvSpPr>
          <p:cNvPr id="6147" name="Rectangle 3"/>
          <p:cNvSpPr>
            <a:spLocks noGrp="1" noChangeArrowheads="1"/>
          </p:cNvSpPr>
          <p:nvPr>
            <p:ph type="subTitle" idx="1"/>
          </p:nvPr>
        </p:nvSpPr>
        <p:spPr>
          <a:xfrm>
            <a:off x="3132138" y="3644900"/>
            <a:ext cx="5360987" cy="406400"/>
          </a:xfrm>
        </p:spPr>
        <p:txBody>
          <a:bodyPr/>
          <a:lstStyle>
            <a:lvl1pPr marL="0" indent="0" algn="r">
              <a:buFont typeface="Wingdings" pitchFamily="2" charset="2"/>
              <a:buNone/>
              <a:defRPr sz="1400">
                <a:solidFill>
                  <a:srgbClr val="339966"/>
                </a:solidFill>
              </a:defRPr>
            </a:lvl1pPr>
          </a:lstStyle>
          <a:p>
            <a:pPr lvl="0"/>
            <a:r>
              <a:rPr lang="fr-FR" noProof="0" smtClean="0"/>
              <a:t>Cliquez pour modifier le style des sous-titres du masque</a:t>
            </a:r>
          </a:p>
        </p:txBody>
      </p:sp>
    </p:spTree>
    <p:extLst>
      <p:ext uri="{BB962C8B-B14F-4D97-AF65-F5344CB8AC3E}">
        <p14:creationId xmlns:p14="http://schemas.microsoft.com/office/powerpoint/2010/main" val="216680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41527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568325"/>
            <a:ext cx="1943100" cy="552767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84213" y="568325"/>
            <a:ext cx="5678487" cy="55276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21127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568325"/>
            <a:ext cx="6765925"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129380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568325"/>
            <a:ext cx="6765925" cy="1143000"/>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63319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413528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41005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411576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5661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Tree>
    <p:extLst>
      <p:ext uri="{BB962C8B-B14F-4D97-AF65-F5344CB8AC3E}">
        <p14:creationId xmlns:p14="http://schemas.microsoft.com/office/powerpoint/2010/main" val="125464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47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7028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853638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568325"/>
            <a:ext cx="6765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Line 7"/>
          <p:cNvSpPr>
            <a:spLocks noChangeShapeType="1"/>
          </p:cNvSpPr>
          <p:nvPr userDrawn="1"/>
        </p:nvSpPr>
        <p:spPr bwMode="auto">
          <a:xfrm>
            <a:off x="684213" y="1628775"/>
            <a:ext cx="8459787" cy="0"/>
          </a:xfrm>
          <a:prstGeom prst="line">
            <a:avLst/>
          </a:prstGeom>
          <a:noFill/>
          <a:ln w="28575">
            <a:solidFill>
              <a:srgbClr val="339966"/>
            </a:solidFill>
            <a:round/>
            <a:headEnd type="oval" w="med" len="med"/>
            <a:tailEnd/>
          </a:ln>
          <a:extLst>
            <a:ext uri="{909E8E84-426E-40dd-AFC4-6F175D3DCCD1}">
              <a14:hiddenFill xmlns:a14="http://schemas.microsoft.com/office/drawing/2010/main">
                <a:noFill/>
              </a14:hiddenFill>
            </a:ext>
          </a:extLst>
        </p:spPr>
        <p:txBody>
          <a:bodyPr/>
          <a:lstStyle/>
          <a:p>
            <a:endParaRPr lang="es-ES"/>
          </a:p>
        </p:txBody>
      </p:sp>
      <p:grpSp>
        <p:nvGrpSpPr>
          <p:cNvPr id="1029" name="Group 11"/>
          <p:cNvGrpSpPr>
            <a:grpSpLocks/>
          </p:cNvGrpSpPr>
          <p:nvPr userDrawn="1"/>
        </p:nvGrpSpPr>
        <p:grpSpPr bwMode="auto">
          <a:xfrm>
            <a:off x="8029575" y="365125"/>
            <a:ext cx="911225" cy="1131888"/>
            <a:chOff x="4757" y="395"/>
            <a:chExt cx="574" cy="713"/>
          </a:xfrm>
        </p:grpSpPr>
        <p:sp>
          <p:nvSpPr>
            <p:cNvPr id="2" name="Rectangle 8"/>
            <p:cNvSpPr>
              <a:spLocks noChangeArrowheads="1"/>
            </p:cNvSpPr>
            <p:nvPr userDrawn="1"/>
          </p:nvSpPr>
          <p:spPr bwMode="auto">
            <a:xfrm>
              <a:off x="4902" y="969"/>
              <a:ext cx="144" cy="139"/>
            </a:xfrm>
            <a:prstGeom prst="rect">
              <a:avLst/>
            </a:prstGeom>
            <a:solidFill>
              <a:srgbClr val="98BE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CO" altLang="es-CO" smtClean="0">
                <a:ea typeface="+mn-ea"/>
              </a:endParaRPr>
            </a:p>
          </p:txBody>
        </p:sp>
        <p:sp>
          <p:nvSpPr>
            <p:cNvPr id="1037" name="Rectangle 9"/>
            <p:cNvSpPr>
              <a:spLocks noChangeArrowheads="1"/>
            </p:cNvSpPr>
            <p:nvPr userDrawn="1"/>
          </p:nvSpPr>
          <p:spPr bwMode="auto">
            <a:xfrm>
              <a:off x="5043" y="681"/>
              <a:ext cx="288" cy="2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CO" altLang="es-CO" smtClean="0">
                <a:ea typeface="+mn-ea"/>
              </a:endParaRPr>
            </a:p>
          </p:txBody>
        </p:sp>
        <p:sp>
          <p:nvSpPr>
            <p:cNvPr id="1038" name="Rectangle 10"/>
            <p:cNvSpPr>
              <a:spLocks noChangeArrowheads="1"/>
            </p:cNvSpPr>
            <p:nvPr userDrawn="1"/>
          </p:nvSpPr>
          <p:spPr bwMode="auto">
            <a:xfrm>
              <a:off x="4757" y="395"/>
              <a:ext cx="288" cy="2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CO" altLang="es-CO" smtClean="0">
                <a:ea typeface="+mn-ea"/>
              </a:endParaRPr>
            </a:p>
          </p:txBody>
        </p:sp>
      </p:grpSp>
      <p:graphicFrame>
        <p:nvGraphicFramePr>
          <p:cNvPr id="1094" name="Group 70"/>
          <p:cNvGraphicFramePr>
            <a:graphicFrameLocks noGrp="1"/>
          </p:cNvGraphicFramePr>
          <p:nvPr>
            <p:extLst>
              <p:ext uri="{D42A27DB-BD31-4B8C-83A1-F6EECF244321}">
                <p14:modId xmlns:p14="http://schemas.microsoft.com/office/powerpoint/2010/main" val="3263299737"/>
              </p:ext>
            </p:extLst>
          </p:nvPr>
        </p:nvGraphicFramePr>
        <p:xfrm>
          <a:off x="1203325" y="6319838"/>
          <a:ext cx="6618288" cy="365582"/>
        </p:xfrm>
        <a:graphic>
          <a:graphicData uri="http://schemas.openxmlformats.org/drawingml/2006/table">
            <a:tbl>
              <a:tblPr/>
              <a:tblGrid>
                <a:gridCol w="4232275"/>
                <a:gridCol w="1246188"/>
                <a:gridCol w="1139825"/>
              </a:tblGrid>
              <a:tr h="365125">
                <a:tc>
                  <a:txBody>
                    <a:bodyPr/>
                    <a:lstStyle/>
                    <a:p>
                      <a:pPr marL="0" marR="0" lvl="0" indent="0" algn="ctr" defTabSz="914400" rtl="0" eaLnBrk="1" fontAlgn="base" latinLnBrk="0" hangingPunct="1">
                        <a:lnSpc>
                          <a:spcPct val="100000"/>
                        </a:lnSpc>
                        <a:spcBef>
                          <a:spcPct val="20000"/>
                        </a:spcBef>
                        <a:spcAft>
                          <a:spcPct val="0"/>
                        </a:spcAft>
                        <a:buClr>
                          <a:srgbClr val="339966"/>
                        </a:buClr>
                        <a:buSzTx/>
                        <a:buFont typeface="Wingdings" charset="0"/>
                        <a:buNone/>
                        <a:tabLst/>
                      </a:pPr>
                      <a:r>
                        <a:rPr kumimoji="0" lang="es-CO" sz="1100" b="0" i="0" u="none" strike="noStrike" cap="none" normalizeH="0" baseline="0" dirty="0" smtClean="0">
                          <a:ln>
                            <a:noFill/>
                          </a:ln>
                          <a:solidFill>
                            <a:schemeClr val="bg1"/>
                          </a:solidFill>
                          <a:effectLst/>
                          <a:latin typeface="Calibri" charset="0"/>
                          <a:ea typeface="ＭＳ Ｐゴシック" charset="0"/>
                        </a:rPr>
                        <a:t>Financing the transition towards Climate-Smart Agriculture</a:t>
                      </a:r>
                      <a:endParaRPr kumimoji="0" lang="es-CO" sz="1100" b="0" i="0" u="none" strike="noStrike" cap="none" normalizeH="0" baseline="0" dirty="0">
                        <a:ln>
                          <a:noFill/>
                        </a:ln>
                        <a:solidFill>
                          <a:schemeClr val="bg1"/>
                        </a:solidFill>
                        <a:effectLst/>
                        <a:latin typeface="Calibri" charset="0"/>
                        <a:ea typeface="ＭＳ Ｐゴシック" charset="0"/>
                      </a:endParaRPr>
                    </a:p>
                  </a:txBody>
                  <a:tcPr marL="91426" marR="91426" marT="45631" marB="45631" horzOverflow="overflow">
                    <a:lnL>
                      <a:noFill/>
                    </a:lnL>
                    <a:lnR>
                      <a:noFill/>
                    </a:lnR>
                    <a:lnT>
                      <a:noFill/>
                    </a:lnT>
                    <a:lnB>
                      <a:noFill/>
                    </a:lnB>
                    <a:lnTlToBr>
                      <a:noFill/>
                    </a:lnTlToBr>
                    <a:lnBlToTr>
                      <a:noFill/>
                    </a:lnBlToTr>
                    <a:solidFill>
                      <a:srgbClr val="98BE98"/>
                    </a:solidFill>
                  </a:tcPr>
                </a:tc>
                <a:tc>
                  <a:txBody>
                    <a:bodyPr/>
                    <a:lstStyle/>
                    <a:p>
                      <a:pPr marL="0" marR="0" lvl="0" indent="0" algn="ctr" defTabSz="914400" rtl="0" eaLnBrk="1" fontAlgn="base" latinLnBrk="0" hangingPunct="1">
                        <a:lnSpc>
                          <a:spcPct val="100000"/>
                        </a:lnSpc>
                        <a:spcBef>
                          <a:spcPct val="20000"/>
                        </a:spcBef>
                        <a:spcAft>
                          <a:spcPct val="0"/>
                        </a:spcAft>
                        <a:buClr>
                          <a:srgbClr val="339966"/>
                        </a:buClr>
                        <a:buSzTx/>
                        <a:buFont typeface="Wingdings" charset="0"/>
                        <a:buNone/>
                        <a:tabLst/>
                      </a:pPr>
                      <a:r>
                        <a:rPr kumimoji="0" lang="es-CO" sz="900" b="0" i="0" u="none" strike="noStrike" cap="none" normalizeH="0" baseline="0">
                          <a:ln>
                            <a:noFill/>
                          </a:ln>
                          <a:solidFill>
                            <a:schemeClr val="bg1"/>
                          </a:solidFill>
                          <a:effectLst/>
                          <a:latin typeface="Calibri" charset="0"/>
                          <a:ea typeface="ＭＳ Ｐゴシック" charset="0"/>
                        </a:rPr>
                        <a:t>Cristián Retamal</a:t>
                      </a:r>
                    </a:p>
                  </a:txBody>
                  <a:tcPr marL="91426" marR="91426" marT="45631" marB="45631" horzOverflow="overflow">
                    <a:lnL>
                      <a:noFill/>
                    </a:lnL>
                    <a:lnR>
                      <a:noFill/>
                    </a:lnR>
                    <a:lnT>
                      <a:noFill/>
                    </a:lnT>
                    <a:lnB>
                      <a:noFill/>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0" i="0" u="none" strike="noStrike" cap="none" normalizeH="0" baseline="0" dirty="0" smtClean="0">
                          <a:ln>
                            <a:noFill/>
                          </a:ln>
                          <a:solidFill>
                            <a:schemeClr val="bg1"/>
                          </a:solidFill>
                          <a:effectLst/>
                          <a:latin typeface="Calibri" charset="0"/>
                          <a:ea typeface="ＭＳ Ｐゴシック" charset="0"/>
                        </a:rPr>
                        <a:t>Bogota</a:t>
                      </a:r>
                      <a:endParaRPr kumimoji="0" lang="es-CO" sz="900" b="0" i="0" u="none" strike="noStrike" cap="none" normalizeH="0" baseline="0" dirty="0">
                        <a:ln>
                          <a:noFill/>
                        </a:ln>
                        <a:solidFill>
                          <a:schemeClr val="bg1"/>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0" i="0" u="none" strike="noStrike" cap="none" normalizeH="0" baseline="0" dirty="0" smtClean="0">
                          <a:ln>
                            <a:noFill/>
                          </a:ln>
                          <a:solidFill>
                            <a:schemeClr val="bg1"/>
                          </a:solidFill>
                          <a:effectLst/>
                          <a:latin typeface="Calibri" charset="0"/>
                          <a:ea typeface="ＭＳ Ｐゴシック" charset="0"/>
                        </a:rPr>
                        <a:t>4 September 2014</a:t>
                      </a:r>
                      <a:endParaRPr kumimoji="0" lang="es-CO" sz="900" b="0" i="0" u="none" strike="noStrike" cap="none" normalizeH="0" baseline="0" dirty="0">
                        <a:ln>
                          <a:noFill/>
                        </a:ln>
                        <a:solidFill>
                          <a:schemeClr val="bg1"/>
                        </a:solidFill>
                        <a:effectLst/>
                        <a:latin typeface="Calibri" charset="0"/>
                        <a:ea typeface="ＭＳ Ｐゴシック" charset="0"/>
                      </a:endParaRPr>
                    </a:p>
                  </a:txBody>
                  <a:tcPr marL="91426" marR="91426" marT="45631" marB="45631" horzOverflow="overflow">
                    <a:lnL>
                      <a:noFill/>
                    </a:lnL>
                    <a:lnR>
                      <a:noFill/>
                    </a:lnR>
                    <a:lnT>
                      <a:noFill/>
                    </a:lnT>
                    <a:lnB>
                      <a:noFill/>
                    </a:lnB>
                    <a:lnTlToBr>
                      <a:noFill/>
                    </a:lnTlToBr>
                    <a:lnBlToTr>
                      <a:noFill/>
                    </a:lnBlToTr>
                    <a:solidFill>
                      <a:srgbClr val="339966"/>
                    </a:solidFill>
                  </a:tcPr>
                </a:tc>
              </a:tr>
            </a:tbl>
          </a:graphicData>
        </a:graphic>
      </p:graphicFrame>
      <p:pic>
        <p:nvPicPr>
          <p:cNvPr id="3" name="Imagen 2" descr="Screen Shot 2014-09-03 at 5.30.15 PM 1.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08304" y="908720"/>
            <a:ext cx="1070480" cy="244783"/>
          </a:xfrm>
          <a:prstGeom prst="rect">
            <a:avLst/>
          </a:prstGeom>
        </p:spPr>
      </p:pic>
    </p:spTree>
  </p:cSld>
  <p:clrMap bg1="lt1" tx1="dk1" bg2="lt2" tx2="dk2" accent1="accent1" accent2="accent2" accent3="accent3" accent4="accent4" accent5="accent5" accent6="accent6" hlink="hlink" folHlink="folHlink"/>
  <p:sldLayoutIdLst>
    <p:sldLayoutId id="2147485435"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 id="2147485433" r:id="rId12"/>
    <p:sldLayoutId id="2147485434"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339966"/>
          </a:solidFill>
          <a:latin typeface="+mj-lt"/>
          <a:ea typeface="ＭＳ Ｐゴシック" charset="0"/>
          <a:cs typeface="+mj-cs"/>
        </a:defRPr>
      </a:lvl1pPr>
      <a:lvl2pPr algn="l" rtl="0" eaLnBrk="0" fontAlgn="base" hangingPunct="0">
        <a:spcBef>
          <a:spcPct val="0"/>
        </a:spcBef>
        <a:spcAft>
          <a:spcPct val="0"/>
        </a:spcAft>
        <a:defRPr sz="3200" b="1">
          <a:solidFill>
            <a:srgbClr val="339966"/>
          </a:solidFill>
          <a:latin typeface="Calibri" pitchFamily="34" charset="0"/>
          <a:ea typeface="ＭＳ Ｐゴシック" charset="0"/>
        </a:defRPr>
      </a:lvl2pPr>
      <a:lvl3pPr algn="l" rtl="0" eaLnBrk="0" fontAlgn="base" hangingPunct="0">
        <a:spcBef>
          <a:spcPct val="0"/>
        </a:spcBef>
        <a:spcAft>
          <a:spcPct val="0"/>
        </a:spcAft>
        <a:defRPr sz="3200" b="1">
          <a:solidFill>
            <a:srgbClr val="339966"/>
          </a:solidFill>
          <a:latin typeface="Calibri" pitchFamily="34" charset="0"/>
          <a:ea typeface="ＭＳ Ｐゴシック" charset="0"/>
        </a:defRPr>
      </a:lvl3pPr>
      <a:lvl4pPr algn="l" rtl="0" eaLnBrk="0" fontAlgn="base" hangingPunct="0">
        <a:spcBef>
          <a:spcPct val="0"/>
        </a:spcBef>
        <a:spcAft>
          <a:spcPct val="0"/>
        </a:spcAft>
        <a:defRPr sz="3200" b="1">
          <a:solidFill>
            <a:srgbClr val="339966"/>
          </a:solidFill>
          <a:latin typeface="Calibri" pitchFamily="34" charset="0"/>
          <a:ea typeface="ＭＳ Ｐゴシック" charset="0"/>
        </a:defRPr>
      </a:lvl4pPr>
      <a:lvl5pPr algn="l" rtl="0" eaLnBrk="0" fontAlgn="base" hangingPunct="0">
        <a:spcBef>
          <a:spcPct val="0"/>
        </a:spcBef>
        <a:spcAft>
          <a:spcPct val="0"/>
        </a:spcAft>
        <a:defRPr sz="3200" b="1">
          <a:solidFill>
            <a:srgbClr val="339966"/>
          </a:solidFill>
          <a:latin typeface="Calibri" pitchFamily="34" charset="0"/>
          <a:ea typeface="ＭＳ Ｐゴシック" charset="0"/>
        </a:defRPr>
      </a:lvl5pPr>
      <a:lvl6pPr marL="457200" algn="l" rtl="0" fontAlgn="base">
        <a:spcBef>
          <a:spcPct val="0"/>
        </a:spcBef>
        <a:spcAft>
          <a:spcPct val="0"/>
        </a:spcAft>
        <a:defRPr sz="3200" b="1">
          <a:solidFill>
            <a:srgbClr val="339966"/>
          </a:solidFill>
          <a:latin typeface="Calibri" pitchFamily="34" charset="0"/>
        </a:defRPr>
      </a:lvl6pPr>
      <a:lvl7pPr marL="914400" algn="l" rtl="0" fontAlgn="base">
        <a:spcBef>
          <a:spcPct val="0"/>
        </a:spcBef>
        <a:spcAft>
          <a:spcPct val="0"/>
        </a:spcAft>
        <a:defRPr sz="3200" b="1">
          <a:solidFill>
            <a:srgbClr val="339966"/>
          </a:solidFill>
          <a:latin typeface="Calibri" pitchFamily="34" charset="0"/>
        </a:defRPr>
      </a:lvl7pPr>
      <a:lvl8pPr marL="1371600" algn="l" rtl="0" fontAlgn="base">
        <a:spcBef>
          <a:spcPct val="0"/>
        </a:spcBef>
        <a:spcAft>
          <a:spcPct val="0"/>
        </a:spcAft>
        <a:defRPr sz="3200" b="1">
          <a:solidFill>
            <a:srgbClr val="339966"/>
          </a:solidFill>
          <a:latin typeface="Calibri" pitchFamily="34" charset="0"/>
        </a:defRPr>
      </a:lvl8pPr>
      <a:lvl9pPr marL="1828800" algn="l" rtl="0" fontAlgn="base">
        <a:spcBef>
          <a:spcPct val="0"/>
        </a:spcBef>
        <a:spcAft>
          <a:spcPct val="0"/>
        </a:spcAft>
        <a:defRPr sz="3200" b="1">
          <a:solidFill>
            <a:srgbClr val="339966"/>
          </a:solidFill>
          <a:latin typeface="Calibri" pitchFamily="34" charset="0"/>
        </a:defRPr>
      </a:lvl9pPr>
    </p:titleStyle>
    <p:bodyStyle>
      <a:lvl1pPr marL="342900" indent="-342900" algn="l" rtl="0" eaLnBrk="0" fontAlgn="base" hangingPunct="0">
        <a:spcBef>
          <a:spcPct val="20000"/>
        </a:spcBef>
        <a:spcAft>
          <a:spcPct val="0"/>
        </a:spcAft>
        <a:buClr>
          <a:srgbClr val="339966"/>
        </a:buClr>
        <a:buFont typeface="Wingdings" charset="0"/>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800000"/>
        </a:buClr>
        <a:buSzPct val="80000"/>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48680"/>
            <a:ext cx="2668662" cy="118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2771775" y="5661025"/>
            <a:ext cx="6121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r" eaLnBrk="1" hangingPunct="1"/>
            <a:r>
              <a:rPr lang="es-CO" b="1" i="1" dirty="0">
                <a:solidFill>
                  <a:srgbClr val="404040"/>
                </a:solidFill>
              </a:rPr>
              <a:t>Cristián Retamal</a:t>
            </a:r>
          </a:p>
          <a:p>
            <a:pPr algn="r" eaLnBrk="1" hangingPunct="1"/>
            <a:r>
              <a:rPr lang="es-CO" sz="1800" dirty="0" smtClean="0">
                <a:solidFill>
                  <a:schemeClr val="bg2">
                    <a:lumMod val="75000"/>
                  </a:schemeClr>
                </a:solidFill>
              </a:rPr>
              <a:t>Climate Change Adviser</a:t>
            </a:r>
          </a:p>
          <a:p>
            <a:pPr algn="r" eaLnBrk="1" hangingPunct="1"/>
            <a:r>
              <a:rPr lang="es-CO" sz="1800" dirty="0" smtClean="0">
                <a:solidFill>
                  <a:srgbClr val="00664D"/>
                </a:solidFill>
              </a:rPr>
              <a:t>ONF Internationa</a:t>
            </a:r>
            <a:r>
              <a:rPr lang="es-CO" dirty="0" smtClean="0">
                <a:solidFill>
                  <a:srgbClr val="00664D"/>
                </a:solidFill>
              </a:rPr>
              <a:t>l</a:t>
            </a:r>
            <a:r>
              <a:rPr lang="es-CO" sz="1800" dirty="0">
                <a:solidFill>
                  <a:srgbClr val="00664D"/>
                </a:solidFill>
              </a:rPr>
              <a:t> – ONF Andina</a:t>
            </a:r>
          </a:p>
        </p:txBody>
      </p:sp>
      <p:pic>
        <p:nvPicPr>
          <p:cNvPr id="5125" name="Imagen 3" descr="Descripción: ONF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20688"/>
            <a:ext cx="24399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1 CuadroTexto"/>
          <p:cNvSpPr txBox="1">
            <a:spLocks noChangeArrowheads="1"/>
          </p:cNvSpPr>
          <p:nvPr/>
        </p:nvSpPr>
        <p:spPr bwMode="auto">
          <a:xfrm>
            <a:off x="468313" y="3573463"/>
            <a:ext cx="817086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eaLnBrk="1" hangingPunct="1"/>
            <a:endParaRPr lang="en-GB" sz="2800" b="1" dirty="0" smtClean="0">
              <a:solidFill>
                <a:srgbClr val="00664D"/>
              </a:solidFill>
            </a:endParaRPr>
          </a:p>
          <a:p>
            <a:pPr algn="ctr" eaLnBrk="1" hangingPunct="1"/>
            <a:r>
              <a:rPr lang="en-GB" sz="3200" b="1" dirty="0" smtClean="0">
                <a:solidFill>
                  <a:srgbClr val="003366"/>
                </a:solidFill>
              </a:rPr>
              <a:t>Financing the transition towards</a:t>
            </a:r>
          </a:p>
          <a:p>
            <a:pPr algn="ctr" eaLnBrk="1" hangingPunct="1"/>
            <a:r>
              <a:rPr lang="en-GB" sz="3200" b="1" dirty="0" smtClean="0">
                <a:solidFill>
                  <a:srgbClr val="003366"/>
                </a:solidFill>
              </a:rPr>
              <a:t>Climate-Smart Agriculture</a:t>
            </a:r>
          </a:p>
          <a:p>
            <a:pPr algn="ctr" eaLnBrk="1" hangingPunct="1"/>
            <a:endParaRPr lang="es-ES" sz="3200" b="1" u="sng" dirty="0">
              <a:solidFill>
                <a:srgbClr val="00664D"/>
              </a:solidFill>
            </a:endParaRPr>
          </a:p>
        </p:txBody>
      </p:sp>
      <p:sp>
        <p:nvSpPr>
          <p:cNvPr id="2" name="1 CuadroTexto"/>
          <p:cNvSpPr txBox="1"/>
          <p:nvPr/>
        </p:nvSpPr>
        <p:spPr>
          <a:xfrm>
            <a:off x="179512" y="6309320"/>
            <a:ext cx="2685263" cy="369332"/>
          </a:xfrm>
          <a:prstGeom prst="rect">
            <a:avLst/>
          </a:prstGeom>
          <a:noFill/>
        </p:spPr>
        <p:txBody>
          <a:bodyPr wrap="none">
            <a:spAutoFit/>
          </a:bodyPr>
          <a:lstStyle/>
          <a:p>
            <a:pPr eaLnBrk="1" hangingPunct="1">
              <a:defRPr/>
            </a:pPr>
            <a:r>
              <a:rPr lang="en-AU" altLang="es-CO" sz="1800" i="1" dirty="0" smtClean="0">
                <a:solidFill>
                  <a:srgbClr val="008000"/>
                </a:solidFill>
                <a:latin typeface="+mj-lt"/>
                <a:ea typeface="+mn-ea"/>
              </a:rPr>
              <a:t>Bogota, 4 September 2014</a:t>
            </a:r>
            <a:endParaRPr lang="en-AU" sz="3600" dirty="0">
              <a:latin typeface="Times New Roman" panose="02020603050405020304" pitchFamily="18" charset="0"/>
              <a:ea typeface="+mn-ea"/>
            </a:endParaRPr>
          </a:p>
        </p:txBody>
      </p:sp>
      <p:pic>
        <p:nvPicPr>
          <p:cNvPr id="4" name="Imagen 3" descr="Screen Shot 2014-09-03 at 5.30.15 PM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988840"/>
            <a:ext cx="5076056" cy="11607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0"/>
            <a:ext cx="3025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475"/>
            <a:ext cx="30591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4581525"/>
            <a:ext cx="3025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276475"/>
            <a:ext cx="30591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6"/>
          <p:cNvGrpSpPr>
            <a:grpSpLocks/>
          </p:cNvGrpSpPr>
          <p:nvPr/>
        </p:nvGrpSpPr>
        <p:grpSpPr bwMode="auto">
          <a:xfrm>
            <a:off x="6084888" y="0"/>
            <a:ext cx="3059112" cy="2276475"/>
            <a:chOff x="3833" y="0"/>
            <a:chExt cx="1927" cy="1434"/>
          </a:xfrm>
          <a:solidFill>
            <a:schemeClr val="bg1"/>
          </a:solidFill>
        </p:grpSpPr>
        <p:sp>
          <p:nvSpPr>
            <p:cNvPr id="15391" name="Rectangle 7"/>
            <p:cNvSpPr>
              <a:spLocks noChangeArrowheads="1"/>
            </p:cNvSpPr>
            <p:nvPr/>
          </p:nvSpPr>
          <p:spPr bwMode="auto">
            <a:xfrm>
              <a:off x="3833" y="0"/>
              <a:ext cx="1927" cy="1434"/>
            </a:xfrm>
            <a:prstGeom prst="rect">
              <a:avLst/>
            </a:prstGeom>
            <a:grpFill/>
            <a:ln w="9525">
              <a:solidFill>
                <a:schemeClr val="tx1"/>
              </a:solidFill>
              <a:miter lim="800000"/>
              <a:headEnd/>
              <a:tailEnd/>
            </a:ln>
          </p:spPr>
          <p:txBody>
            <a:bodyPr wrap="none" anchor="ctr"/>
            <a:lstStyle>
              <a:lvl1pPr eaLnBrk="0" hangingPunct="0">
                <a:spcBef>
                  <a:spcPct val="20000"/>
                </a:spcBef>
                <a:buClr>
                  <a:srgbClr val="339966"/>
                </a:buClr>
                <a:buFont typeface="Wingdings" pitchFamily="2" charset="2"/>
                <a:buChar char="§"/>
                <a:defRPr sz="2000">
                  <a:solidFill>
                    <a:schemeClr val="tx1"/>
                  </a:solidFill>
                  <a:latin typeface="Calibri" pitchFamily="34" charset="0"/>
                </a:defRPr>
              </a:lvl1pPr>
              <a:lvl2pPr marL="742950" indent="-285750" eaLnBrk="0" hangingPunct="0">
                <a:spcBef>
                  <a:spcPct val="20000"/>
                </a:spcBef>
                <a:buClr>
                  <a:srgbClr val="800000"/>
                </a:buClr>
                <a:buSzPct val="80000"/>
                <a:buFont typeface="Wingdings" pitchFamily="2" charset="2"/>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ClrTx/>
                <a:buFontTx/>
                <a:buNone/>
                <a:defRPr/>
              </a:pPr>
              <a:endParaRPr lang="es-ES" altLang="es-CO" sz="1800" b="1" smtClean="0">
                <a:solidFill>
                  <a:schemeClr val="bg1"/>
                </a:solidFill>
                <a:latin typeface="Arial" charset="0"/>
                <a:ea typeface="+mn-ea"/>
              </a:endParaRPr>
            </a:p>
          </p:txBody>
        </p:sp>
        <p:grpSp>
          <p:nvGrpSpPr>
            <p:cNvPr id="15392" name="4 Grupo"/>
            <p:cNvGrpSpPr>
              <a:grpSpLocks/>
            </p:cNvGrpSpPr>
            <p:nvPr/>
          </p:nvGrpSpPr>
          <p:grpSpPr bwMode="auto">
            <a:xfrm>
              <a:off x="3878" y="210"/>
              <a:ext cx="182" cy="227"/>
              <a:chOff x="571472" y="2071678"/>
              <a:chExt cx="642942" cy="857256"/>
            </a:xfrm>
            <a:grpFill/>
          </p:grpSpPr>
          <p:sp>
            <p:nvSpPr>
              <p:cNvPr id="2" name="5 Rectángulo"/>
              <p:cNvSpPr/>
              <p:nvPr/>
            </p:nvSpPr>
            <p:spPr>
              <a:xfrm>
                <a:off x="712778" y="2071678"/>
                <a:ext cx="215493" cy="215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dirty="0">
                  <a:solidFill>
                    <a:schemeClr val="tx1">
                      <a:lumMod val="85000"/>
                      <a:lumOff val="15000"/>
                    </a:schemeClr>
                  </a:solidFill>
                </a:endParaRPr>
              </a:p>
            </p:txBody>
          </p:sp>
          <p:sp>
            <p:nvSpPr>
              <p:cNvPr id="3" name="6 Rectángulo"/>
              <p:cNvSpPr/>
              <p:nvPr/>
            </p:nvSpPr>
            <p:spPr>
              <a:xfrm>
                <a:off x="928271" y="2286937"/>
                <a:ext cx="286143" cy="283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sp>
            <p:nvSpPr>
              <p:cNvPr id="4" name="7 Rectángulo"/>
              <p:cNvSpPr/>
              <p:nvPr/>
            </p:nvSpPr>
            <p:spPr>
              <a:xfrm>
                <a:off x="571472" y="2570170"/>
                <a:ext cx="356799" cy="358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grpSp>
      </p:grpSp>
      <p:grpSp>
        <p:nvGrpSpPr>
          <p:cNvPr id="28679" name="Group 12"/>
          <p:cNvGrpSpPr>
            <a:grpSpLocks/>
          </p:cNvGrpSpPr>
          <p:nvPr/>
        </p:nvGrpSpPr>
        <p:grpSpPr bwMode="auto">
          <a:xfrm>
            <a:off x="0" y="4554538"/>
            <a:ext cx="3059113" cy="2303462"/>
            <a:chOff x="0" y="2869"/>
            <a:chExt cx="1927" cy="1451"/>
          </a:xfrm>
        </p:grpSpPr>
        <p:sp>
          <p:nvSpPr>
            <p:cNvPr id="28690" name="Rectangle 13"/>
            <p:cNvSpPr>
              <a:spLocks noChangeArrowheads="1"/>
            </p:cNvSpPr>
            <p:nvPr/>
          </p:nvSpPr>
          <p:spPr bwMode="auto">
            <a:xfrm>
              <a:off x="0" y="2869"/>
              <a:ext cx="1927" cy="1451"/>
            </a:xfrm>
            <a:prstGeom prst="rect">
              <a:avLst/>
            </a:prstGeom>
            <a:solidFill>
              <a:schemeClr val="bg1"/>
            </a:solidFill>
            <a:ln w="9525">
              <a:solidFill>
                <a:schemeClr val="tx1"/>
              </a:solidFill>
              <a:miter lim="800000"/>
              <a:headEnd/>
              <a:tailEnd/>
            </a:ln>
          </p:spPr>
          <p:txBody>
            <a:bodyPr wrap="none" anchor="ctr"/>
            <a:lstStyle/>
            <a:p>
              <a:pPr algn="ctr" eaLnBrk="1" hangingPunct="1"/>
              <a:endParaRPr lang="es-ES" sz="1800" b="1">
                <a:solidFill>
                  <a:schemeClr val="bg1"/>
                </a:solidFill>
                <a:latin typeface="Arial" charset="0"/>
              </a:endParaRPr>
            </a:p>
          </p:txBody>
        </p:sp>
        <p:grpSp>
          <p:nvGrpSpPr>
            <p:cNvPr id="28691" name="4 Grupo"/>
            <p:cNvGrpSpPr>
              <a:grpSpLocks/>
            </p:cNvGrpSpPr>
            <p:nvPr/>
          </p:nvGrpSpPr>
          <p:grpSpPr bwMode="auto">
            <a:xfrm>
              <a:off x="68" y="3022"/>
              <a:ext cx="182" cy="227"/>
              <a:chOff x="571472" y="2071678"/>
              <a:chExt cx="642942" cy="857256"/>
            </a:xfrm>
          </p:grpSpPr>
          <p:sp>
            <p:nvSpPr>
              <p:cNvPr id="5" name="5 Rectángulo"/>
              <p:cNvSpPr/>
              <p:nvPr/>
            </p:nvSpPr>
            <p:spPr>
              <a:xfrm>
                <a:off x="712778" y="2071678"/>
                <a:ext cx="215493" cy="2152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dirty="0">
                  <a:solidFill>
                    <a:schemeClr val="tx1">
                      <a:lumMod val="85000"/>
                      <a:lumOff val="15000"/>
                    </a:schemeClr>
                  </a:solidFill>
                </a:endParaRPr>
              </a:p>
            </p:txBody>
          </p:sp>
          <p:sp>
            <p:nvSpPr>
              <p:cNvPr id="9" name="6 Rectángulo"/>
              <p:cNvSpPr/>
              <p:nvPr/>
            </p:nvSpPr>
            <p:spPr>
              <a:xfrm>
                <a:off x="928271" y="2286938"/>
                <a:ext cx="286143" cy="283234"/>
              </a:xfrm>
              <a:prstGeom prst="rect">
                <a:avLst/>
              </a:prstGeom>
              <a:solidFill>
                <a:srgbClr val="98C4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sp>
            <p:nvSpPr>
              <p:cNvPr id="10" name="7 Rectángulo"/>
              <p:cNvSpPr/>
              <p:nvPr/>
            </p:nvSpPr>
            <p:spPr>
              <a:xfrm>
                <a:off x="571472" y="2570171"/>
                <a:ext cx="356799" cy="35876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grpSp>
      </p:grpSp>
      <p:grpSp>
        <p:nvGrpSpPr>
          <p:cNvPr id="15368" name="Group 18"/>
          <p:cNvGrpSpPr>
            <a:grpSpLocks/>
          </p:cNvGrpSpPr>
          <p:nvPr/>
        </p:nvGrpSpPr>
        <p:grpSpPr bwMode="auto">
          <a:xfrm>
            <a:off x="0" y="0"/>
            <a:ext cx="3059113" cy="2303463"/>
            <a:chOff x="0" y="0"/>
            <a:chExt cx="1927" cy="1451"/>
          </a:xfrm>
          <a:solidFill>
            <a:schemeClr val="bg1"/>
          </a:solidFill>
        </p:grpSpPr>
        <p:sp>
          <p:nvSpPr>
            <p:cNvPr id="15381" name="Rectangle 19"/>
            <p:cNvSpPr>
              <a:spLocks noChangeArrowheads="1"/>
            </p:cNvSpPr>
            <p:nvPr/>
          </p:nvSpPr>
          <p:spPr bwMode="auto">
            <a:xfrm>
              <a:off x="0" y="0"/>
              <a:ext cx="1927" cy="1451"/>
            </a:xfrm>
            <a:prstGeom prst="rect">
              <a:avLst/>
            </a:prstGeom>
            <a:grpFill/>
            <a:ln w="9525">
              <a:solidFill>
                <a:schemeClr val="tx1"/>
              </a:solidFill>
              <a:miter lim="800000"/>
              <a:headEnd/>
              <a:tailEnd/>
            </a:ln>
          </p:spPr>
          <p:txBody>
            <a:bodyPr wrap="none" anchor="ctr"/>
            <a:lstStyle>
              <a:lvl1pPr eaLnBrk="0" hangingPunct="0">
                <a:spcBef>
                  <a:spcPct val="20000"/>
                </a:spcBef>
                <a:buClr>
                  <a:srgbClr val="339966"/>
                </a:buClr>
                <a:buFont typeface="Wingdings" pitchFamily="2" charset="2"/>
                <a:buChar char="§"/>
                <a:defRPr sz="2000">
                  <a:solidFill>
                    <a:schemeClr val="tx1"/>
                  </a:solidFill>
                  <a:latin typeface="Calibri" pitchFamily="34" charset="0"/>
                </a:defRPr>
              </a:lvl1pPr>
              <a:lvl2pPr marL="742950" indent="-285750" eaLnBrk="0" hangingPunct="0">
                <a:spcBef>
                  <a:spcPct val="20000"/>
                </a:spcBef>
                <a:buClr>
                  <a:srgbClr val="800000"/>
                </a:buClr>
                <a:buSzPct val="80000"/>
                <a:buFont typeface="Wingdings" pitchFamily="2" charset="2"/>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ClrTx/>
                <a:buFontTx/>
                <a:buNone/>
                <a:defRPr/>
              </a:pPr>
              <a:endParaRPr lang="es-ES" altLang="es-CO" sz="1800" b="1" smtClean="0">
                <a:solidFill>
                  <a:schemeClr val="bg1"/>
                </a:solidFill>
                <a:latin typeface="Arial Unicode MS" pitchFamily="34" charset="-128"/>
                <a:ea typeface="+mn-ea"/>
              </a:endParaRPr>
            </a:p>
          </p:txBody>
        </p:sp>
        <p:grpSp>
          <p:nvGrpSpPr>
            <p:cNvPr id="15382" name="4 Grupo"/>
            <p:cNvGrpSpPr>
              <a:grpSpLocks/>
            </p:cNvGrpSpPr>
            <p:nvPr/>
          </p:nvGrpSpPr>
          <p:grpSpPr bwMode="auto">
            <a:xfrm>
              <a:off x="68" y="210"/>
              <a:ext cx="182" cy="227"/>
              <a:chOff x="571472" y="2071678"/>
              <a:chExt cx="642942" cy="857256"/>
            </a:xfrm>
            <a:grpFill/>
          </p:grpSpPr>
          <p:sp>
            <p:nvSpPr>
              <p:cNvPr id="11" name="5 Rectángulo"/>
              <p:cNvSpPr/>
              <p:nvPr/>
            </p:nvSpPr>
            <p:spPr>
              <a:xfrm>
                <a:off x="712778" y="2071678"/>
                <a:ext cx="215493" cy="215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dirty="0">
                  <a:solidFill>
                    <a:schemeClr val="tx1">
                      <a:lumMod val="85000"/>
                      <a:lumOff val="15000"/>
                    </a:schemeClr>
                  </a:solidFill>
                </a:endParaRPr>
              </a:p>
            </p:txBody>
          </p:sp>
          <p:sp>
            <p:nvSpPr>
              <p:cNvPr id="12" name="6 Rectángulo"/>
              <p:cNvSpPr/>
              <p:nvPr/>
            </p:nvSpPr>
            <p:spPr>
              <a:xfrm>
                <a:off x="928271" y="2286937"/>
                <a:ext cx="286143" cy="283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sp>
            <p:nvSpPr>
              <p:cNvPr id="13" name="7 Rectángulo"/>
              <p:cNvSpPr/>
              <p:nvPr/>
            </p:nvSpPr>
            <p:spPr>
              <a:xfrm>
                <a:off x="571472" y="2570170"/>
                <a:ext cx="356799" cy="358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grpSp>
      </p:grpSp>
      <p:grpSp>
        <p:nvGrpSpPr>
          <p:cNvPr id="15369" name="Group 24"/>
          <p:cNvGrpSpPr>
            <a:grpSpLocks/>
          </p:cNvGrpSpPr>
          <p:nvPr/>
        </p:nvGrpSpPr>
        <p:grpSpPr bwMode="auto">
          <a:xfrm>
            <a:off x="6084888" y="4552950"/>
            <a:ext cx="3095625" cy="2305050"/>
            <a:chOff x="3833" y="2868"/>
            <a:chExt cx="1950" cy="1452"/>
          </a:xfrm>
          <a:solidFill>
            <a:schemeClr val="bg1"/>
          </a:solidFill>
        </p:grpSpPr>
        <p:sp>
          <p:nvSpPr>
            <p:cNvPr id="15376" name="Rectangle 25"/>
            <p:cNvSpPr>
              <a:spLocks noChangeArrowheads="1"/>
            </p:cNvSpPr>
            <p:nvPr/>
          </p:nvSpPr>
          <p:spPr bwMode="auto">
            <a:xfrm>
              <a:off x="3833" y="2868"/>
              <a:ext cx="1950" cy="1452"/>
            </a:xfrm>
            <a:prstGeom prst="rect">
              <a:avLst/>
            </a:prstGeom>
            <a:grpFill/>
            <a:ln w="9525" algn="ctr">
              <a:solidFill>
                <a:schemeClr val="tx1"/>
              </a:solidFill>
              <a:miter lim="800000"/>
              <a:headEnd/>
              <a:tailEnd/>
            </a:ln>
          </p:spPr>
          <p:txBody>
            <a:bodyPr wrap="none" anchor="ctr"/>
            <a:lstStyle>
              <a:lvl1pPr eaLnBrk="0" hangingPunct="0">
                <a:spcBef>
                  <a:spcPct val="20000"/>
                </a:spcBef>
                <a:buClr>
                  <a:srgbClr val="339966"/>
                </a:buClr>
                <a:buFont typeface="Wingdings" pitchFamily="2" charset="2"/>
                <a:buChar char="§"/>
                <a:defRPr sz="2000">
                  <a:solidFill>
                    <a:schemeClr val="tx1"/>
                  </a:solidFill>
                  <a:latin typeface="Calibri" pitchFamily="34" charset="0"/>
                </a:defRPr>
              </a:lvl1pPr>
              <a:lvl2pPr marL="742950" indent="-285750" eaLnBrk="0" hangingPunct="0">
                <a:spcBef>
                  <a:spcPct val="20000"/>
                </a:spcBef>
                <a:buClr>
                  <a:srgbClr val="800000"/>
                </a:buClr>
                <a:buSzPct val="80000"/>
                <a:buFont typeface="Wingdings" pitchFamily="2" charset="2"/>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ClrTx/>
                <a:buFontTx/>
                <a:buNone/>
                <a:defRPr/>
              </a:pPr>
              <a:endParaRPr lang="es-ES" altLang="es-CO" sz="1800" b="1" smtClean="0">
                <a:solidFill>
                  <a:schemeClr val="bg1"/>
                </a:solidFill>
                <a:latin typeface="Arial" charset="0"/>
                <a:ea typeface="+mn-ea"/>
              </a:endParaRPr>
            </a:p>
          </p:txBody>
        </p:sp>
        <p:grpSp>
          <p:nvGrpSpPr>
            <p:cNvPr id="15377" name="4 Grupo"/>
            <p:cNvGrpSpPr>
              <a:grpSpLocks/>
            </p:cNvGrpSpPr>
            <p:nvPr/>
          </p:nvGrpSpPr>
          <p:grpSpPr bwMode="auto">
            <a:xfrm>
              <a:off x="3923" y="2976"/>
              <a:ext cx="182" cy="227"/>
              <a:chOff x="571472" y="2071678"/>
              <a:chExt cx="642942" cy="857256"/>
            </a:xfrm>
            <a:grpFill/>
          </p:grpSpPr>
          <p:sp>
            <p:nvSpPr>
              <p:cNvPr id="14" name="5 Rectángulo"/>
              <p:cNvSpPr/>
              <p:nvPr/>
            </p:nvSpPr>
            <p:spPr>
              <a:xfrm>
                <a:off x="712778" y="2071678"/>
                <a:ext cx="215490" cy="215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dirty="0">
                  <a:solidFill>
                    <a:schemeClr val="tx1">
                      <a:lumMod val="85000"/>
                      <a:lumOff val="15000"/>
                    </a:schemeClr>
                  </a:solidFill>
                </a:endParaRPr>
              </a:p>
            </p:txBody>
          </p:sp>
          <p:sp>
            <p:nvSpPr>
              <p:cNvPr id="15" name="6 Rectángulo"/>
              <p:cNvSpPr/>
              <p:nvPr/>
            </p:nvSpPr>
            <p:spPr>
              <a:xfrm>
                <a:off x="928268" y="2286937"/>
                <a:ext cx="286146" cy="283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sp>
            <p:nvSpPr>
              <p:cNvPr id="16" name="7 Rectángulo"/>
              <p:cNvSpPr/>
              <p:nvPr/>
            </p:nvSpPr>
            <p:spPr>
              <a:xfrm>
                <a:off x="571472" y="2570170"/>
                <a:ext cx="356796" cy="358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grpSp>
      </p:grpSp>
      <p:grpSp>
        <p:nvGrpSpPr>
          <p:cNvPr id="28682" name="Group 30"/>
          <p:cNvGrpSpPr>
            <a:grpSpLocks/>
          </p:cNvGrpSpPr>
          <p:nvPr/>
        </p:nvGrpSpPr>
        <p:grpSpPr bwMode="auto">
          <a:xfrm>
            <a:off x="3059113" y="2276475"/>
            <a:ext cx="3025775" cy="2303463"/>
            <a:chOff x="1927" y="1434"/>
            <a:chExt cx="1906" cy="1451"/>
          </a:xfrm>
        </p:grpSpPr>
        <p:sp>
          <p:nvSpPr>
            <p:cNvPr id="51211" name="Rectangle 31"/>
            <p:cNvSpPr>
              <a:spLocks noChangeArrowheads="1"/>
            </p:cNvSpPr>
            <p:nvPr/>
          </p:nvSpPr>
          <p:spPr bwMode="auto">
            <a:xfrm>
              <a:off x="1927" y="1434"/>
              <a:ext cx="1906" cy="1451"/>
            </a:xfrm>
            <a:prstGeom prst="rect">
              <a:avLst/>
            </a:prstGeom>
            <a:solidFill>
              <a:srgbClr val="006600"/>
            </a:solidFill>
            <a:ln w="9525">
              <a:solidFill>
                <a:schemeClr val="tx1"/>
              </a:solidFill>
              <a:miter lim="800000"/>
              <a:headEnd/>
              <a:tailEnd/>
            </a:ln>
          </p:spPr>
          <p:txBody>
            <a:bodyPr wrap="none" anchor="ctr"/>
            <a:lstStyle/>
            <a:p>
              <a:pPr algn="ctr" eaLnBrk="1" hangingPunct="1"/>
              <a:endParaRPr lang="en-AU" sz="2800" b="1" dirty="0" smtClean="0">
                <a:solidFill>
                  <a:schemeClr val="bg1"/>
                </a:solidFill>
                <a:latin typeface="Calibri" charset="0"/>
              </a:endParaRPr>
            </a:p>
            <a:p>
              <a:pPr algn="ctr" eaLnBrk="1" hangingPunct="1"/>
              <a:r>
                <a:rPr lang="en-AU" sz="2000" b="1" dirty="0" smtClean="0">
                  <a:solidFill>
                    <a:schemeClr val="bg1"/>
                  </a:solidFill>
                  <a:latin typeface="Calibri" charset="0"/>
                </a:rPr>
                <a:t>Thanks for your </a:t>
              </a:r>
            </a:p>
            <a:p>
              <a:pPr algn="ctr" eaLnBrk="1" hangingPunct="1"/>
              <a:r>
                <a:rPr lang="en-AU" sz="2000" b="1" dirty="0">
                  <a:solidFill>
                    <a:schemeClr val="bg1"/>
                  </a:solidFill>
                  <a:latin typeface="Calibri" charset="0"/>
                </a:rPr>
                <a:t>a</a:t>
              </a:r>
              <a:r>
                <a:rPr lang="en-AU" sz="2000" b="1" dirty="0" smtClean="0">
                  <a:solidFill>
                    <a:schemeClr val="bg1"/>
                  </a:solidFill>
                  <a:latin typeface="Calibri" charset="0"/>
                </a:rPr>
                <a:t>ttention!</a:t>
              </a:r>
            </a:p>
            <a:p>
              <a:pPr algn="ctr" eaLnBrk="1" hangingPunct="1"/>
              <a:endParaRPr lang="en-AU" sz="2000" b="1" dirty="0" smtClean="0">
                <a:solidFill>
                  <a:schemeClr val="bg1"/>
                </a:solidFill>
                <a:latin typeface="Calibri" charset="0"/>
              </a:endParaRPr>
            </a:p>
            <a:p>
              <a:pPr algn="ctr" eaLnBrk="1" hangingPunct="1"/>
              <a:r>
                <a:rPr lang="es-ES" b="1" dirty="0" smtClean="0">
                  <a:solidFill>
                    <a:schemeClr val="bg1"/>
                  </a:solidFill>
                  <a:latin typeface="Calibri" charset="0"/>
                </a:rPr>
                <a:t>Cristián </a:t>
              </a:r>
              <a:r>
                <a:rPr lang="es-ES" b="1" dirty="0">
                  <a:solidFill>
                    <a:schemeClr val="bg1"/>
                  </a:solidFill>
                  <a:latin typeface="Calibri" charset="0"/>
                </a:rPr>
                <a:t>Retamal</a:t>
              </a:r>
            </a:p>
            <a:p>
              <a:pPr algn="ctr" eaLnBrk="1" hangingPunct="1"/>
              <a:r>
                <a:rPr lang="es-ES" sz="2000" b="1" dirty="0" err="1">
                  <a:solidFill>
                    <a:schemeClr val="bg1"/>
                  </a:solidFill>
                  <a:latin typeface="Calibri" charset="0"/>
                </a:rPr>
                <a:t>cretamal@onfandina.com</a:t>
              </a:r>
              <a:endParaRPr lang="es-ES" sz="2000" b="1" dirty="0">
                <a:solidFill>
                  <a:schemeClr val="bg1"/>
                </a:solidFill>
                <a:latin typeface="Calibri" charset="0"/>
              </a:endParaRPr>
            </a:p>
          </p:txBody>
        </p:sp>
        <p:grpSp>
          <p:nvGrpSpPr>
            <p:cNvPr id="28686" name="4 Grupo"/>
            <p:cNvGrpSpPr>
              <a:grpSpLocks/>
            </p:cNvGrpSpPr>
            <p:nvPr/>
          </p:nvGrpSpPr>
          <p:grpSpPr bwMode="auto">
            <a:xfrm>
              <a:off x="1973" y="1525"/>
              <a:ext cx="182" cy="227"/>
              <a:chOff x="571472" y="2071678"/>
              <a:chExt cx="642942" cy="857256"/>
            </a:xfrm>
          </p:grpSpPr>
          <p:sp>
            <p:nvSpPr>
              <p:cNvPr id="6" name="5 Rectángulo"/>
              <p:cNvSpPr/>
              <p:nvPr/>
            </p:nvSpPr>
            <p:spPr>
              <a:xfrm>
                <a:off x="712778" y="2071678"/>
                <a:ext cx="215490" cy="2152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dirty="0">
                  <a:solidFill>
                    <a:schemeClr val="tx1">
                      <a:lumMod val="85000"/>
                      <a:lumOff val="15000"/>
                    </a:schemeClr>
                  </a:solidFill>
                </a:endParaRPr>
              </a:p>
            </p:txBody>
          </p:sp>
          <p:sp>
            <p:nvSpPr>
              <p:cNvPr id="7" name="6 Rectángulo"/>
              <p:cNvSpPr/>
              <p:nvPr/>
            </p:nvSpPr>
            <p:spPr>
              <a:xfrm>
                <a:off x="928268" y="2286935"/>
                <a:ext cx="286146" cy="283235"/>
              </a:xfrm>
              <a:prstGeom prst="rect">
                <a:avLst/>
              </a:prstGeom>
              <a:solidFill>
                <a:srgbClr val="98C4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sp>
            <p:nvSpPr>
              <p:cNvPr id="8" name="7 Rectángulo"/>
              <p:cNvSpPr/>
              <p:nvPr/>
            </p:nvSpPr>
            <p:spPr>
              <a:xfrm>
                <a:off x="571472" y="2570170"/>
                <a:ext cx="356796" cy="3587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800"/>
              </a:p>
            </p:txBody>
          </p:sp>
        </p:grpSp>
      </p:grpSp>
      <p:pic>
        <p:nvPicPr>
          <p:cNvPr id="28683" name="Imagen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8" y="5167313"/>
            <a:ext cx="26130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Imagen 3" descr="Descripción: ONF 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3188" y="5084763"/>
            <a:ext cx="2438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advTm="35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s-CO" dirty="0">
                <a:latin typeface="Calibri" charset="0"/>
              </a:rPr>
              <a:t>Contenido</a:t>
            </a:r>
          </a:p>
        </p:txBody>
      </p:sp>
      <p:sp>
        <p:nvSpPr>
          <p:cNvPr id="676867" name="Rectangle 3"/>
          <p:cNvSpPr>
            <a:spLocks noGrp="1" noChangeArrowheads="1"/>
          </p:cNvSpPr>
          <p:nvPr>
            <p:ph idx="1"/>
          </p:nvPr>
        </p:nvSpPr>
        <p:spPr>
          <a:xfrm>
            <a:off x="1187450" y="1700213"/>
            <a:ext cx="6552902" cy="4324350"/>
          </a:xfrm>
        </p:spPr>
        <p:txBody>
          <a:bodyPr/>
          <a:lstStyle/>
          <a:p>
            <a:pPr eaLnBrk="1" hangingPunct="1">
              <a:spcBef>
                <a:spcPts val="200"/>
              </a:spcBef>
              <a:buClr>
                <a:srgbClr val="7F7F7F"/>
              </a:buClr>
            </a:pPr>
            <a:endParaRPr lang="es-CO" sz="1800" b="1" dirty="0">
              <a:solidFill>
                <a:srgbClr val="339966"/>
              </a:solidFill>
              <a:latin typeface="Calibri" charset="0"/>
            </a:endParaRPr>
          </a:p>
          <a:p>
            <a:pPr eaLnBrk="1" hangingPunct="1">
              <a:lnSpc>
                <a:spcPct val="150000"/>
              </a:lnSpc>
              <a:spcBef>
                <a:spcPts val="600"/>
              </a:spcBef>
              <a:buClr>
                <a:srgbClr val="7F7F7F"/>
              </a:buClr>
            </a:pPr>
            <a:r>
              <a:rPr lang="es-CO" b="1" dirty="0">
                <a:solidFill>
                  <a:srgbClr val="339966"/>
                </a:solidFill>
                <a:latin typeface="Calibri" charset="0"/>
              </a:rPr>
              <a:t>ONF </a:t>
            </a:r>
            <a:r>
              <a:rPr lang="es-CO" b="1" dirty="0" smtClean="0">
                <a:solidFill>
                  <a:srgbClr val="339966"/>
                </a:solidFill>
                <a:latin typeface="Calibri" charset="0"/>
              </a:rPr>
              <a:t>International &amp; ONF Andina</a:t>
            </a:r>
          </a:p>
          <a:p>
            <a:pPr eaLnBrk="1" hangingPunct="1">
              <a:lnSpc>
                <a:spcPct val="150000"/>
              </a:lnSpc>
              <a:spcBef>
                <a:spcPts val="600"/>
              </a:spcBef>
              <a:buClr>
                <a:srgbClr val="7F7F7F"/>
              </a:buClr>
            </a:pPr>
            <a:r>
              <a:rPr lang="es-CO" b="1" dirty="0" smtClean="0">
                <a:solidFill>
                  <a:srgbClr val="339966"/>
                </a:solidFill>
                <a:latin typeface="Calibri" charset="0"/>
              </a:rPr>
              <a:t>Climate-Smart Agriculture (CSA)</a:t>
            </a:r>
          </a:p>
          <a:p>
            <a:pPr eaLnBrk="1" hangingPunct="1">
              <a:lnSpc>
                <a:spcPct val="150000"/>
              </a:lnSpc>
              <a:spcBef>
                <a:spcPts val="600"/>
              </a:spcBef>
              <a:buClr>
                <a:srgbClr val="7F7F7F"/>
              </a:buClr>
            </a:pPr>
            <a:r>
              <a:rPr lang="es-CO" b="1" dirty="0" smtClean="0">
                <a:solidFill>
                  <a:srgbClr val="339966"/>
                </a:solidFill>
                <a:latin typeface="Calibri" charset="0"/>
              </a:rPr>
              <a:t>Climate Finance</a:t>
            </a:r>
          </a:p>
          <a:p>
            <a:pPr eaLnBrk="1" hangingPunct="1">
              <a:lnSpc>
                <a:spcPct val="150000"/>
              </a:lnSpc>
              <a:spcBef>
                <a:spcPts val="600"/>
              </a:spcBef>
              <a:buClr>
                <a:srgbClr val="7F7F7F"/>
              </a:buClr>
            </a:pPr>
            <a:r>
              <a:rPr lang="es-CO" b="1" dirty="0" smtClean="0">
                <a:solidFill>
                  <a:srgbClr val="339966"/>
                </a:solidFill>
                <a:latin typeface="Calibri" charset="0"/>
              </a:rPr>
              <a:t>What do we need to finance the transit towards CSA?</a:t>
            </a:r>
          </a:p>
          <a:p>
            <a:pPr eaLnBrk="1" hangingPunct="1">
              <a:lnSpc>
                <a:spcPct val="150000"/>
              </a:lnSpc>
              <a:spcBef>
                <a:spcPts val="600"/>
              </a:spcBef>
              <a:buClr>
                <a:srgbClr val="7F7F7F"/>
              </a:buClr>
            </a:pPr>
            <a:endParaRPr lang="es-CO" sz="1400" b="1" dirty="0">
              <a:solidFill>
                <a:srgbClr val="339966"/>
              </a:solidFill>
              <a:latin typeface="Calibri" charset="0"/>
            </a:endParaRPr>
          </a:p>
          <a:p>
            <a:pPr eaLnBrk="1" hangingPunct="1">
              <a:spcBef>
                <a:spcPts val="200"/>
              </a:spcBef>
              <a:buClr>
                <a:srgbClr val="7F7F7F"/>
              </a:buClr>
            </a:pPr>
            <a:endParaRPr lang="es-CO" sz="1800" dirty="0">
              <a:solidFill>
                <a:srgbClr val="7F7F7F"/>
              </a:solidFill>
              <a:latin typeface="Calibri" charset="0"/>
            </a:endParaRPr>
          </a:p>
          <a:p>
            <a:pPr lvl="1" eaLnBrk="1" hangingPunct="1">
              <a:spcBef>
                <a:spcPts val="200"/>
              </a:spcBef>
              <a:buClr>
                <a:srgbClr val="7F7F7F"/>
              </a:buClr>
            </a:pPr>
            <a:endParaRPr lang="es-CO" sz="1800" dirty="0">
              <a:solidFill>
                <a:srgbClr val="7F7F7F"/>
              </a:solidFill>
              <a:latin typeface="Calibri" charset="0"/>
            </a:endParaRPr>
          </a:p>
          <a:p>
            <a:pPr eaLnBrk="1" hangingPunct="1">
              <a:buFont typeface="Wingdings" charset="0"/>
              <a:buNone/>
            </a:pPr>
            <a:endParaRPr lang="es-CO" sz="19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611188" y="417513"/>
            <a:ext cx="7345362" cy="1143000"/>
          </a:xfrm>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s-CO" sz="3200" dirty="0" smtClean="0">
                <a:solidFill>
                  <a:srgbClr val="339966"/>
                </a:solidFill>
                <a:latin typeface="+mj-lt"/>
                <a:ea typeface="+mj-ea"/>
              </a:rPr>
              <a:t>ONF International &amp; ONF Andina</a:t>
            </a:r>
            <a:endParaRPr lang="es-CO" sz="3200" dirty="0">
              <a:solidFill>
                <a:srgbClr val="339966"/>
              </a:solidFill>
              <a:latin typeface="+mj-lt"/>
              <a:ea typeface="+mj-ea"/>
            </a:endParaRPr>
          </a:p>
        </p:txBody>
      </p:sp>
      <p:sp>
        <p:nvSpPr>
          <p:cNvPr id="3" name="2 CuadroTexto"/>
          <p:cNvSpPr txBox="1"/>
          <p:nvPr/>
        </p:nvSpPr>
        <p:spPr>
          <a:xfrm>
            <a:off x="107950" y="2276475"/>
            <a:ext cx="4679950" cy="3139321"/>
          </a:xfrm>
          <a:prstGeom prst="rect">
            <a:avLst/>
          </a:prstGeom>
          <a:noFill/>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CA" sz="1800" b="1" dirty="0" smtClean="0">
                <a:solidFill>
                  <a:srgbClr val="008000"/>
                </a:solidFill>
                <a:latin typeface="Calibri" charset="0"/>
              </a:rPr>
              <a:t>ONF: </a:t>
            </a:r>
            <a:r>
              <a:rPr lang="en-CA" sz="1800" dirty="0" smtClean="0">
                <a:latin typeface="Calibri" charset="0"/>
              </a:rPr>
              <a:t>Office National des </a:t>
            </a:r>
            <a:r>
              <a:rPr lang="en-CA" sz="1800" dirty="0" err="1" smtClean="0">
                <a:latin typeface="Calibri" charset="0"/>
              </a:rPr>
              <a:t>Forêts</a:t>
            </a:r>
            <a:r>
              <a:rPr lang="en-CA" sz="1800" dirty="0">
                <a:latin typeface="Calibri" charset="0"/>
              </a:rPr>
              <a:t>.</a:t>
            </a:r>
            <a:r>
              <a:rPr lang="en-CA" sz="1800" dirty="0" smtClean="0">
                <a:latin typeface="Calibri" charset="0"/>
              </a:rPr>
              <a:t> French State Forestry Service (roots in the XIII century).</a:t>
            </a:r>
          </a:p>
          <a:p>
            <a:pPr algn="just" eaLnBrk="1" hangingPunct="1"/>
            <a:endParaRPr lang="en-CA" sz="1800" dirty="0" smtClean="0">
              <a:latin typeface="Calibri" charset="0"/>
            </a:endParaRPr>
          </a:p>
          <a:p>
            <a:pPr algn="just" eaLnBrk="1" hangingPunct="1"/>
            <a:endParaRPr lang="en-CA" sz="1800" dirty="0" smtClean="0">
              <a:latin typeface="Calibri" charset="0"/>
            </a:endParaRPr>
          </a:p>
          <a:p>
            <a:pPr algn="just" eaLnBrk="1" hangingPunct="1"/>
            <a:r>
              <a:rPr lang="en-CA" sz="1800" b="1" dirty="0" smtClean="0">
                <a:solidFill>
                  <a:srgbClr val="008000"/>
                </a:solidFill>
                <a:latin typeface="Calibri" charset="0"/>
              </a:rPr>
              <a:t>ONF International: </a:t>
            </a:r>
            <a:r>
              <a:rPr lang="en-CA" sz="1800" dirty="0" smtClean="0">
                <a:latin typeface="Calibri" charset="0"/>
              </a:rPr>
              <a:t>private branch of ONF sharing ONF’s ‘know how’ internationally.</a:t>
            </a:r>
          </a:p>
          <a:p>
            <a:pPr algn="just" eaLnBrk="1" hangingPunct="1"/>
            <a:endParaRPr lang="en-CA" sz="1800" dirty="0" smtClean="0">
              <a:latin typeface="Calibri" charset="0"/>
            </a:endParaRPr>
          </a:p>
          <a:p>
            <a:pPr algn="just" eaLnBrk="1" hangingPunct="1"/>
            <a:endParaRPr lang="en-CA" sz="1800" dirty="0" smtClean="0">
              <a:latin typeface="Calibri" charset="0"/>
            </a:endParaRPr>
          </a:p>
          <a:p>
            <a:pPr algn="just" eaLnBrk="1" hangingPunct="1"/>
            <a:r>
              <a:rPr lang="en-CA" sz="1800" b="1" dirty="0" smtClean="0">
                <a:solidFill>
                  <a:srgbClr val="008000"/>
                </a:solidFill>
                <a:latin typeface="Calibri" charset="0"/>
              </a:rPr>
              <a:t>ONF Andina: </a:t>
            </a:r>
            <a:r>
              <a:rPr lang="en-CA" sz="1800" dirty="0" smtClean="0">
                <a:latin typeface="Calibri" charset="0"/>
              </a:rPr>
              <a:t>subsidiary of ONF International for the Andean, Central American and Caribbean regions. </a:t>
            </a:r>
            <a:endParaRPr lang="en-CA" sz="1800" dirty="0">
              <a:latin typeface="Calibri"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687638"/>
            <a:ext cx="4067175"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539750" y="836613"/>
            <a:ext cx="7345363" cy="708025"/>
          </a:xfrm>
          <a:extLst/>
        </p:spPr>
        <p:txBody>
          <a:bodyPr/>
          <a:lstStyle/>
          <a:p>
            <a:pPr eaLnBrk="1" hangingPunct="1"/>
            <a:r>
              <a:rPr lang="es-CO" dirty="0" smtClean="0">
                <a:latin typeface="Calibri" charset="0"/>
              </a:rPr>
              <a:t>Climate-Smart Agriculture (CSA)</a:t>
            </a:r>
            <a:r>
              <a:rPr lang="es-CO" dirty="0">
                <a:latin typeface="Calibri" charset="0"/>
              </a:rPr>
              <a:t/>
            </a:r>
            <a:br>
              <a:rPr lang="es-CO" dirty="0">
                <a:latin typeface="Calibri" charset="0"/>
              </a:rPr>
            </a:br>
            <a:endParaRPr lang="es-CO" sz="2000" dirty="0">
              <a:latin typeface="Calibri" charset="0"/>
            </a:endParaRPr>
          </a:p>
        </p:txBody>
      </p:sp>
      <p:sp>
        <p:nvSpPr>
          <p:cNvPr id="7" name="8 CuadroTexto"/>
          <p:cNvSpPr txBox="1"/>
          <p:nvPr/>
        </p:nvSpPr>
        <p:spPr>
          <a:xfrm>
            <a:off x="179512" y="1628800"/>
            <a:ext cx="8856984" cy="2585323"/>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algn="just" eaLnBrk="1" hangingPunct="1">
              <a:buFont typeface="Wingdings" charset="2"/>
              <a:buChar char="§"/>
            </a:pPr>
            <a:r>
              <a:rPr lang="en-CA" sz="1800" dirty="0" smtClean="0">
                <a:latin typeface="Calibri" charset="0"/>
              </a:rPr>
              <a:t>An approach to developing the technical, policy and investment conditions to achieve food security under climate change (FAO 2013).</a:t>
            </a:r>
          </a:p>
          <a:p>
            <a:pPr algn="just" eaLnBrk="1" hangingPunct="1"/>
            <a:endParaRPr lang="en-CA" sz="1800" dirty="0" smtClean="0">
              <a:latin typeface="Calibri" charset="0"/>
            </a:endParaRPr>
          </a:p>
          <a:p>
            <a:pPr marL="342900" indent="-342900" algn="just" eaLnBrk="1" hangingPunct="1">
              <a:buFont typeface="Wingdings" charset="2"/>
              <a:buChar char="§"/>
            </a:pPr>
            <a:r>
              <a:rPr lang="en-CA" sz="1800" dirty="0" smtClean="0">
                <a:latin typeface="Calibri" charset="0"/>
              </a:rPr>
              <a:t>It has three pillars:</a:t>
            </a:r>
          </a:p>
          <a:p>
            <a:pPr algn="just" eaLnBrk="1" hangingPunct="1"/>
            <a:endParaRPr lang="en-CA" sz="1800" dirty="0" smtClean="0">
              <a:latin typeface="Calibri" charset="0"/>
            </a:endParaRPr>
          </a:p>
          <a:p>
            <a:pPr marL="400050" indent="-400050">
              <a:buFont typeface="+mj-lt"/>
              <a:buAutoNum type="romanLcPeriod"/>
            </a:pPr>
            <a:r>
              <a:rPr lang="en-CA" sz="1600" dirty="0" smtClean="0">
                <a:solidFill>
                  <a:srgbClr val="008000"/>
                </a:solidFill>
                <a:latin typeface="+mn-lt"/>
              </a:rPr>
              <a:t>sustainably </a:t>
            </a:r>
            <a:r>
              <a:rPr lang="en-CA" sz="1600" dirty="0">
                <a:solidFill>
                  <a:srgbClr val="008000"/>
                </a:solidFill>
                <a:latin typeface="+mn-lt"/>
              </a:rPr>
              <a:t>increasing agricultural productivity and incomes</a:t>
            </a:r>
            <a:r>
              <a:rPr lang="en-CA" sz="1600" dirty="0" smtClean="0">
                <a:solidFill>
                  <a:srgbClr val="008000"/>
                </a:solidFill>
                <a:latin typeface="+mn-lt"/>
              </a:rPr>
              <a:t>;</a:t>
            </a:r>
            <a:endParaRPr lang="en-CA" sz="1600" dirty="0">
              <a:solidFill>
                <a:srgbClr val="008000"/>
              </a:solidFill>
              <a:latin typeface="+mn-lt"/>
            </a:endParaRPr>
          </a:p>
          <a:p>
            <a:pPr marL="400050" indent="-400050">
              <a:buFont typeface="+mj-lt"/>
              <a:buAutoNum type="romanLcPeriod"/>
            </a:pPr>
            <a:r>
              <a:rPr lang="en-CA" sz="1600" dirty="0" smtClean="0">
                <a:solidFill>
                  <a:srgbClr val="008000"/>
                </a:solidFill>
                <a:latin typeface="+mn-lt"/>
              </a:rPr>
              <a:t>adapting </a:t>
            </a:r>
            <a:r>
              <a:rPr lang="en-CA" sz="1600" dirty="0">
                <a:solidFill>
                  <a:srgbClr val="008000"/>
                </a:solidFill>
                <a:latin typeface="+mn-lt"/>
              </a:rPr>
              <a:t>and building resilience to climate change</a:t>
            </a:r>
            <a:r>
              <a:rPr lang="en-CA" sz="2000" dirty="0" smtClean="0">
                <a:solidFill>
                  <a:srgbClr val="008000"/>
                </a:solidFill>
              </a:rPr>
              <a:t>;</a:t>
            </a:r>
            <a:endParaRPr lang="en-CA" sz="2000" dirty="0">
              <a:solidFill>
                <a:srgbClr val="008000"/>
              </a:solidFill>
            </a:endParaRPr>
          </a:p>
          <a:p>
            <a:pPr marL="400050" indent="-400050">
              <a:buFont typeface="+mj-lt"/>
              <a:buAutoNum type="romanLcPeriod"/>
            </a:pPr>
            <a:r>
              <a:rPr lang="en-CA" sz="1600" dirty="0" smtClean="0">
                <a:solidFill>
                  <a:srgbClr val="008000"/>
                </a:solidFill>
                <a:latin typeface="+mn-lt"/>
              </a:rPr>
              <a:t>reducing </a:t>
            </a:r>
            <a:r>
              <a:rPr lang="en-CA" sz="1600" dirty="0">
                <a:solidFill>
                  <a:srgbClr val="008000"/>
                </a:solidFill>
                <a:latin typeface="+mn-lt"/>
              </a:rPr>
              <a:t>and/or removing </a:t>
            </a:r>
            <a:r>
              <a:rPr lang="en-CA" sz="1600" dirty="0" smtClean="0">
                <a:solidFill>
                  <a:srgbClr val="008000"/>
                </a:solidFill>
                <a:latin typeface="+mn-lt"/>
              </a:rPr>
              <a:t>GHGs emissions, </a:t>
            </a:r>
            <a:r>
              <a:rPr lang="en-CA" sz="1600" dirty="0">
                <a:solidFill>
                  <a:srgbClr val="008000"/>
                </a:solidFill>
                <a:latin typeface="+mn-lt"/>
              </a:rPr>
              <a:t>where possible. </a:t>
            </a:r>
          </a:p>
          <a:p>
            <a:pPr marL="342900" indent="-342900" algn="just" eaLnBrk="1" hangingPunct="1">
              <a:buFont typeface="Wingdings" charset="2"/>
              <a:buChar char="§"/>
            </a:pPr>
            <a:endParaRPr lang="en-CA" sz="2000" dirty="0">
              <a:latin typeface="Calibri" charset="0"/>
            </a:endParaRPr>
          </a:p>
        </p:txBody>
      </p:sp>
      <p:graphicFrame>
        <p:nvGraphicFramePr>
          <p:cNvPr id="2" name="Diagrama 1"/>
          <p:cNvGraphicFramePr/>
          <p:nvPr>
            <p:extLst>
              <p:ext uri="{D42A27DB-BD31-4B8C-83A1-F6EECF244321}">
                <p14:modId xmlns:p14="http://schemas.microsoft.com/office/powerpoint/2010/main" val="383526430"/>
              </p:ext>
            </p:extLst>
          </p:nvPr>
        </p:nvGraphicFramePr>
        <p:xfrm>
          <a:off x="2411760" y="3933056"/>
          <a:ext cx="3984104"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9482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539750" y="836613"/>
            <a:ext cx="7345363" cy="708025"/>
          </a:xfrm>
          <a:extLst/>
        </p:spPr>
        <p:txBody>
          <a:bodyPr/>
          <a:lstStyle/>
          <a:p>
            <a:pPr eaLnBrk="1" hangingPunct="1"/>
            <a:r>
              <a:rPr lang="es-CO" dirty="0" smtClean="0">
                <a:latin typeface="Calibri" charset="0"/>
              </a:rPr>
              <a:t>Climate Finance</a:t>
            </a:r>
            <a:r>
              <a:rPr lang="es-CO" dirty="0">
                <a:latin typeface="Calibri" charset="0"/>
              </a:rPr>
              <a:t/>
            </a:r>
            <a:br>
              <a:rPr lang="es-CO" dirty="0">
                <a:latin typeface="Calibri" charset="0"/>
              </a:rPr>
            </a:br>
            <a:endParaRPr lang="es-CO" sz="2000" dirty="0">
              <a:latin typeface="Calibri" charset="0"/>
            </a:endParaRPr>
          </a:p>
        </p:txBody>
      </p:sp>
      <p:sp>
        <p:nvSpPr>
          <p:cNvPr id="9" name="8 CuadroTexto"/>
          <p:cNvSpPr txBox="1"/>
          <p:nvPr/>
        </p:nvSpPr>
        <p:spPr>
          <a:xfrm>
            <a:off x="179512" y="1700808"/>
            <a:ext cx="8856984" cy="1231106"/>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algn="just" eaLnBrk="1" hangingPunct="1">
              <a:buFont typeface="Wingdings" charset="2"/>
              <a:buChar char="§"/>
            </a:pPr>
            <a:r>
              <a:rPr lang="en-CA" sz="1800" dirty="0" smtClean="0">
                <a:latin typeface="Calibri" charset="0"/>
              </a:rPr>
              <a:t>Historically, the big portion of climate finance has been focused on mitigation (more than 75%). </a:t>
            </a:r>
            <a:r>
              <a:rPr lang="en-CA" sz="1800" dirty="0" smtClean="0">
                <a:solidFill>
                  <a:srgbClr val="008000"/>
                </a:solidFill>
                <a:latin typeface="Calibri" charset="0"/>
              </a:rPr>
              <a:t>UNFCCC -&gt;</a:t>
            </a:r>
            <a:r>
              <a:rPr lang="en-CA" sz="1800" dirty="0">
                <a:solidFill>
                  <a:srgbClr val="008000"/>
                </a:solidFill>
                <a:latin typeface="Calibri" charset="0"/>
              </a:rPr>
              <a:t> </a:t>
            </a:r>
            <a:r>
              <a:rPr lang="en-CA" sz="1800" dirty="0" smtClean="0">
                <a:solidFill>
                  <a:srgbClr val="008000"/>
                </a:solidFill>
                <a:latin typeface="Calibri" charset="0"/>
              </a:rPr>
              <a:t>stabilise GHG concentrations</a:t>
            </a:r>
            <a:r>
              <a:rPr lang="en-CA" sz="1800" dirty="0" smtClean="0">
                <a:latin typeface="Calibri" charset="0"/>
              </a:rPr>
              <a:t>.</a:t>
            </a:r>
          </a:p>
          <a:p>
            <a:pPr algn="just" eaLnBrk="1" hangingPunct="1"/>
            <a:endParaRPr lang="en-CA" sz="1800" dirty="0" smtClean="0">
              <a:latin typeface="Calibri" charset="0"/>
            </a:endParaRPr>
          </a:p>
          <a:p>
            <a:pPr marL="342900" indent="-342900" algn="just" eaLnBrk="1" hangingPunct="1">
              <a:buFont typeface="Wingdings" charset="2"/>
              <a:buChar char="§"/>
            </a:pPr>
            <a:r>
              <a:rPr lang="en-CA" sz="1800" dirty="0" smtClean="0">
                <a:latin typeface="Calibri" charset="0"/>
              </a:rPr>
              <a:t>Different perspectives:</a:t>
            </a:r>
            <a:r>
              <a:rPr lang="en-CA" sz="2000" dirty="0" smtClean="0">
                <a:latin typeface="Calibri" charset="0"/>
              </a:rPr>
              <a:t> </a:t>
            </a:r>
            <a:endParaRPr lang="en-CA" sz="2000" dirty="0">
              <a:latin typeface="Calibri"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813840467"/>
              </p:ext>
            </p:extLst>
          </p:nvPr>
        </p:nvGraphicFramePr>
        <p:xfrm>
          <a:off x="179512" y="2924944"/>
          <a:ext cx="8784976" cy="3255968"/>
        </p:xfrm>
        <a:graphic>
          <a:graphicData uri="http://schemas.openxmlformats.org/drawingml/2006/table">
            <a:tbl>
              <a:tblPr firstRow="1" bandRow="1">
                <a:tableStyleId>{5C22544A-7EE6-4342-B048-85BDC9FD1C3A}</a:tableStyleId>
              </a:tblPr>
              <a:tblGrid>
                <a:gridCol w="4392488"/>
                <a:gridCol w="4392488"/>
              </a:tblGrid>
              <a:tr h="390848">
                <a:tc>
                  <a:txBody>
                    <a:bodyPr/>
                    <a:lstStyle/>
                    <a:p>
                      <a:pPr algn="ctr"/>
                      <a:r>
                        <a:rPr lang="en-AU" noProof="0" dirty="0" smtClean="0">
                          <a:solidFill>
                            <a:schemeClr val="tx1"/>
                          </a:solidFill>
                        </a:rPr>
                        <a:t>Climate Finance Channels</a:t>
                      </a:r>
                      <a:endParaRPr lang="en-AU" noProof="0" dirty="0">
                        <a:solidFill>
                          <a:schemeClr val="tx1"/>
                        </a:solidFill>
                      </a:endParaRPr>
                    </a:p>
                  </a:txBody>
                  <a:tcPr>
                    <a:solidFill>
                      <a:srgbClr val="7CB6AA"/>
                    </a:solidFill>
                  </a:tcPr>
                </a:tc>
                <a:tc>
                  <a:txBody>
                    <a:bodyPr/>
                    <a:lstStyle/>
                    <a:p>
                      <a:pPr algn="ctr"/>
                      <a:r>
                        <a:rPr lang="en-AU" noProof="0" dirty="0" smtClean="0">
                          <a:solidFill>
                            <a:srgbClr val="000000"/>
                          </a:solidFill>
                        </a:rPr>
                        <a:t>Climate Finance Vehicles</a:t>
                      </a:r>
                      <a:endParaRPr lang="en-AU" noProof="0" dirty="0">
                        <a:solidFill>
                          <a:srgbClr val="000000"/>
                        </a:solidFill>
                      </a:endParaRPr>
                    </a:p>
                  </a:txBody>
                  <a:tcPr>
                    <a:solidFill>
                      <a:srgbClr val="7CB6AA"/>
                    </a:solidFill>
                  </a:tcPr>
                </a:tc>
              </a:tr>
              <a:tr h="1852805">
                <a:tc>
                  <a:txBody>
                    <a:bodyPr/>
                    <a:lstStyle/>
                    <a:p>
                      <a:pPr marL="285750" indent="-285750" algn="just">
                        <a:buFontTx/>
                        <a:buChar char="-"/>
                      </a:pPr>
                      <a:r>
                        <a:rPr lang="en-AU" sz="1400" noProof="0" dirty="0" smtClean="0"/>
                        <a:t>UNFCCC financing</a:t>
                      </a:r>
                      <a:r>
                        <a:rPr lang="en-AU" sz="1400" baseline="0" noProof="0" dirty="0" smtClean="0"/>
                        <a:t> mechanisms (Adaptation Fund, SCCF, LDCF, GEF, etc.)</a:t>
                      </a:r>
                    </a:p>
                    <a:p>
                      <a:pPr marL="0" indent="0" algn="just">
                        <a:buFontTx/>
                        <a:buNone/>
                      </a:pPr>
                      <a:endParaRPr lang="en-AU" sz="1400" baseline="0" noProof="0" dirty="0" smtClean="0"/>
                    </a:p>
                    <a:p>
                      <a:pPr marL="285750" indent="-285750" algn="just">
                        <a:buFontTx/>
                        <a:buChar char="-"/>
                      </a:pPr>
                      <a:r>
                        <a:rPr lang="en-AU" sz="1400" baseline="0" noProof="0" dirty="0" smtClean="0"/>
                        <a:t>Others UN organizations and programmes (FAO, UNEP, UNDP, etc.)</a:t>
                      </a:r>
                    </a:p>
                    <a:p>
                      <a:pPr marL="0" indent="0" algn="just">
                        <a:buFontTx/>
                        <a:buNone/>
                      </a:pPr>
                      <a:endParaRPr lang="en-AU" sz="1400" baseline="0" noProof="0" dirty="0" smtClean="0"/>
                    </a:p>
                    <a:p>
                      <a:pPr marL="285750" indent="-285750" algn="just">
                        <a:buFontTx/>
                        <a:buChar char="-"/>
                      </a:pPr>
                      <a:r>
                        <a:rPr lang="en-AU" sz="1400" baseline="0" noProof="0" dirty="0" smtClean="0"/>
                        <a:t>Multilateral Development Banks </a:t>
                      </a:r>
                    </a:p>
                    <a:p>
                      <a:pPr marL="0" indent="0" algn="just">
                        <a:buFontTx/>
                        <a:buNone/>
                      </a:pPr>
                      <a:endParaRPr lang="en-AU" sz="1400" baseline="0" noProof="0" dirty="0" smtClean="0"/>
                    </a:p>
                    <a:p>
                      <a:pPr marL="285750" indent="-285750" algn="just">
                        <a:buFontTx/>
                        <a:buChar char="-"/>
                      </a:pPr>
                      <a:r>
                        <a:rPr lang="en-AU" sz="1400" baseline="0" noProof="0" dirty="0" smtClean="0"/>
                        <a:t>Bilateral Public Funding Channels</a:t>
                      </a:r>
                    </a:p>
                    <a:p>
                      <a:pPr marL="0" indent="0" algn="just">
                        <a:buFontTx/>
                        <a:buNone/>
                      </a:pPr>
                      <a:endParaRPr lang="en-AU" sz="1400" baseline="0" noProof="0" dirty="0" smtClean="0"/>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AU" sz="1400" baseline="0" noProof="0" dirty="0" smtClean="0"/>
                        <a:t>Carbon Markets (regulated and voluntary)</a:t>
                      </a:r>
                      <a:endParaRPr lang="en-AU" sz="1400" noProof="0" dirty="0" smtClean="0"/>
                    </a:p>
                    <a:p>
                      <a:pPr marL="285750" indent="-285750" algn="just">
                        <a:buFontTx/>
                        <a:buChar char="-"/>
                      </a:pPr>
                      <a:endParaRPr lang="en-AU" sz="1400" baseline="0" noProof="0" dirty="0" smtClean="0"/>
                    </a:p>
                    <a:p>
                      <a:pPr marL="285750" indent="-285750" algn="just">
                        <a:buFontTx/>
                        <a:buChar char="-"/>
                      </a:pPr>
                      <a:r>
                        <a:rPr lang="en-AU" sz="1400" baseline="0" noProof="0" dirty="0" smtClean="0"/>
                        <a:t>Private sector</a:t>
                      </a:r>
                    </a:p>
                  </a:txBody>
                  <a:tcPr/>
                </a:tc>
                <a:tc>
                  <a:txBody>
                    <a:bodyPr/>
                    <a:lstStyle/>
                    <a:p>
                      <a:pPr marL="285750" indent="-285750" algn="just">
                        <a:buFontTx/>
                        <a:buChar char="-"/>
                      </a:pPr>
                      <a:r>
                        <a:rPr lang="en-AU" sz="1400" noProof="0" dirty="0" smtClean="0"/>
                        <a:t>Carbon credits (CERs, ERUs, VERs, etc.)</a:t>
                      </a:r>
                    </a:p>
                    <a:p>
                      <a:pPr marL="285750" indent="-285750" algn="just">
                        <a:buFontTx/>
                        <a:buChar char="-"/>
                      </a:pPr>
                      <a:endParaRPr lang="en-AU" sz="1400" noProof="0" dirty="0" smtClean="0"/>
                    </a:p>
                    <a:p>
                      <a:pPr marL="285750" indent="-285750" algn="just">
                        <a:buFontTx/>
                        <a:buChar char="-"/>
                      </a:pPr>
                      <a:r>
                        <a:rPr lang="en-AU" sz="1400" noProof="0" dirty="0" smtClean="0"/>
                        <a:t>Climate bonds</a:t>
                      </a:r>
                    </a:p>
                    <a:p>
                      <a:pPr marL="285750" indent="-285750" algn="just">
                        <a:buFontTx/>
                        <a:buChar char="-"/>
                      </a:pPr>
                      <a:endParaRPr lang="en-AU" sz="1400" noProof="0" dirty="0" smtClean="0"/>
                    </a:p>
                    <a:p>
                      <a:pPr marL="285750" indent="-285750" algn="just">
                        <a:buFontTx/>
                        <a:buChar char="-"/>
                      </a:pPr>
                      <a:r>
                        <a:rPr lang="en-AU" sz="1400" noProof="0" dirty="0" smtClean="0"/>
                        <a:t>Development Capital Certificates</a:t>
                      </a:r>
                      <a:r>
                        <a:rPr lang="en-AU" sz="1400" baseline="0" noProof="0" dirty="0" smtClean="0"/>
                        <a:t> (CDKs)</a:t>
                      </a:r>
                      <a:endParaRPr lang="en-AU" sz="1400" noProof="0" dirty="0"/>
                    </a:p>
                  </a:txBody>
                  <a:tcPr/>
                </a:tc>
              </a:tr>
            </a:tbl>
          </a:graphicData>
        </a:graphic>
      </p:graphicFrame>
    </p:spTree>
    <p:extLst>
      <p:ext uri="{BB962C8B-B14F-4D97-AF65-F5344CB8AC3E}">
        <p14:creationId xmlns:p14="http://schemas.microsoft.com/office/powerpoint/2010/main" val="27193139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395536" y="692696"/>
            <a:ext cx="7345363" cy="708025"/>
          </a:xfrm>
          <a:extLst/>
        </p:spPr>
        <p:txBody>
          <a:bodyPr/>
          <a:lstStyle/>
          <a:p>
            <a:pPr eaLnBrk="1" hangingPunct="1"/>
            <a:r>
              <a:rPr lang="en-AU" dirty="0" smtClean="0">
                <a:latin typeface="Calibri" charset="0"/>
              </a:rPr>
              <a:t>What do we need to finance the transit towards CSA?</a:t>
            </a:r>
            <a:endParaRPr lang="en-AU" sz="2000" dirty="0">
              <a:latin typeface="Calibri" charset="0"/>
            </a:endParaRPr>
          </a:p>
        </p:txBody>
      </p:sp>
      <p:sp>
        <p:nvSpPr>
          <p:cNvPr id="7" name="8 CuadroTexto"/>
          <p:cNvSpPr txBox="1"/>
          <p:nvPr/>
        </p:nvSpPr>
        <p:spPr>
          <a:xfrm>
            <a:off x="179512" y="1700808"/>
            <a:ext cx="8856984" cy="4308872"/>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00050" indent="-400050" algn="just" eaLnBrk="1" hangingPunct="1">
              <a:buFont typeface="+mj-lt"/>
              <a:buAutoNum type="romanUcPeriod"/>
            </a:pPr>
            <a:r>
              <a:rPr lang="en-CA" sz="2000" b="1" dirty="0" smtClean="0">
                <a:latin typeface="Calibri" charset="0"/>
              </a:rPr>
              <a:t>Review our current Food System</a:t>
            </a:r>
          </a:p>
          <a:p>
            <a:pPr algn="just" eaLnBrk="1" hangingPunct="1"/>
            <a:endParaRPr lang="en-CA" sz="1800" dirty="0" smtClean="0">
              <a:latin typeface="Calibri" charset="0"/>
            </a:endParaRPr>
          </a:p>
          <a:p>
            <a:pPr algn="just" eaLnBrk="1" hangingPunct="1"/>
            <a:r>
              <a:rPr lang="en-CA" sz="1800" dirty="0" smtClean="0">
                <a:solidFill>
                  <a:srgbClr val="008000"/>
                </a:solidFill>
                <a:latin typeface="Calibri" charset="0"/>
              </a:rPr>
              <a:t>“Food security exists when all people, at all times, have physical and economic access to sufficient, safe and nutritious food that meets their dietary needs and food preferences for an active and healthy life” (World Food Summit, 1996).</a:t>
            </a:r>
          </a:p>
          <a:p>
            <a:pPr algn="just" eaLnBrk="1" hangingPunct="1"/>
            <a:endParaRPr lang="en-CA" sz="1800" dirty="0">
              <a:solidFill>
                <a:srgbClr val="008000"/>
              </a:solidFill>
              <a:latin typeface="Calibri" charset="0"/>
            </a:endParaRPr>
          </a:p>
          <a:p>
            <a:pPr algn="just" eaLnBrk="1" hangingPunct="1"/>
            <a:endParaRPr lang="en-CA" sz="1800" dirty="0" smtClean="0">
              <a:latin typeface="Calibri" charset="0"/>
            </a:endParaRPr>
          </a:p>
          <a:p>
            <a:pPr marL="342900" indent="-342900" algn="just" eaLnBrk="1" hangingPunct="1">
              <a:buFont typeface="Wingdings" charset="2"/>
              <a:buChar char="§"/>
            </a:pPr>
            <a:r>
              <a:rPr lang="en-CA" sz="1800" dirty="0">
                <a:latin typeface="Calibri" charset="0"/>
              </a:rPr>
              <a:t>Currently, while enough food is being produced globally to feed the entire world, one-third of it is lost or wasted, and low incomes and problems of distribution mean that accessibility to food is still out of reach for one out of six people on our </a:t>
            </a:r>
            <a:r>
              <a:rPr lang="en-CA" sz="1800" dirty="0" smtClean="0">
                <a:latin typeface="Calibri" charset="0"/>
              </a:rPr>
              <a:t>planet (FAO, 2013).</a:t>
            </a:r>
          </a:p>
          <a:p>
            <a:pPr algn="just" eaLnBrk="1" hangingPunct="1"/>
            <a:endParaRPr lang="en-CA" sz="2000" dirty="0">
              <a:latin typeface="Calibri" charset="0"/>
            </a:endParaRPr>
          </a:p>
          <a:p>
            <a:pPr marL="342900" indent="-342900" algn="just" eaLnBrk="1" hangingPunct="1">
              <a:buFont typeface="Wingdings" charset="2"/>
              <a:buChar char="§"/>
            </a:pPr>
            <a:r>
              <a:rPr lang="en-CA" sz="1800" dirty="0">
                <a:latin typeface="Calibri" charset="0"/>
              </a:rPr>
              <a:t>In the UK, according to the latest figures, there has been a 19% increase in the number of British citizens hospitalized for malnutrition in the last 12 </a:t>
            </a:r>
            <a:r>
              <a:rPr lang="en-CA" sz="1800" dirty="0" smtClean="0">
                <a:latin typeface="Calibri" charset="0"/>
              </a:rPr>
              <a:t>months (UK’s Faculty of Public Health, 2014).</a:t>
            </a:r>
            <a:endParaRPr lang="en-CA" sz="1800" dirty="0">
              <a:latin typeface="Calibri" charset="0"/>
            </a:endParaRPr>
          </a:p>
        </p:txBody>
      </p:sp>
      <p:sp>
        <p:nvSpPr>
          <p:cNvPr id="2" name="CuadroTexto 1"/>
          <p:cNvSpPr txBox="1"/>
          <p:nvPr/>
        </p:nvSpPr>
        <p:spPr>
          <a:xfrm>
            <a:off x="2339752" y="3212976"/>
            <a:ext cx="6480720" cy="369332"/>
          </a:xfrm>
          <a:prstGeom prst="rect">
            <a:avLst/>
          </a:prstGeom>
          <a:noFill/>
        </p:spPr>
        <p:txBody>
          <a:bodyPr wrap="square" rtlCol="0">
            <a:spAutoFit/>
          </a:bodyPr>
          <a:lstStyle/>
          <a:p>
            <a:pPr algn="r"/>
            <a:r>
              <a:rPr lang="en-AU" sz="1800" b="1" dirty="0" smtClean="0">
                <a:solidFill>
                  <a:srgbClr val="B41D21"/>
                </a:solidFill>
                <a:latin typeface="+mn-lt"/>
              </a:rPr>
              <a:t>There is a significant and uneven gap in our current food system. </a:t>
            </a:r>
            <a:endParaRPr lang="en-AU" sz="1800" b="1" dirty="0">
              <a:solidFill>
                <a:srgbClr val="B41D21"/>
              </a:solidFill>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linds(horizontal)">
                                      <p:cBhvr>
                                        <p:cTn id="7" dur="3500"/>
                                        <p:tgtEl>
                                          <p:spTgt spid="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blinds(horizontal)">
                                      <p:cBhvr>
                                        <p:cTn id="10" dur="3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395536" y="692696"/>
            <a:ext cx="7345363" cy="708025"/>
          </a:xfrm>
          <a:extLst/>
        </p:spPr>
        <p:txBody>
          <a:bodyPr/>
          <a:lstStyle/>
          <a:p>
            <a:pPr eaLnBrk="1" hangingPunct="1"/>
            <a:r>
              <a:rPr lang="en-AU" dirty="0" smtClean="0">
                <a:latin typeface="Calibri" charset="0"/>
              </a:rPr>
              <a:t>What do we need to finance the transit towards CSA? </a:t>
            </a:r>
            <a:endParaRPr lang="en-AU" sz="2000" dirty="0">
              <a:latin typeface="Calibri" charset="0"/>
            </a:endParaRPr>
          </a:p>
        </p:txBody>
      </p:sp>
      <p:sp>
        <p:nvSpPr>
          <p:cNvPr id="7" name="8 CuadroTexto"/>
          <p:cNvSpPr txBox="1"/>
          <p:nvPr/>
        </p:nvSpPr>
        <p:spPr>
          <a:xfrm>
            <a:off x="179512" y="1628800"/>
            <a:ext cx="8856984" cy="5078314"/>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just" eaLnBrk="1" hangingPunct="1">
              <a:buFont typeface="+mj-lt"/>
              <a:buAutoNum type="romanUcPeriod" startAt="2"/>
            </a:pPr>
            <a:r>
              <a:rPr lang="en-CA" sz="1800" b="1" dirty="0" smtClean="0">
                <a:latin typeface="Calibri" charset="0"/>
              </a:rPr>
              <a:t>Political will to identify country's opportunities and vulnerabilities, corresponding needs and preferred options for CSA activities. </a:t>
            </a:r>
          </a:p>
          <a:p>
            <a:pPr marL="514350" indent="-514350" algn="just" eaLnBrk="1" hangingPunct="1">
              <a:buFont typeface="+mj-lt"/>
              <a:buAutoNum type="romanUcPeriod" startAt="2"/>
            </a:pPr>
            <a:endParaRPr lang="en-CA" sz="1800" b="1" dirty="0">
              <a:latin typeface="Calibri" charset="0"/>
            </a:endParaRPr>
          </a:p>
          <a:p>
            <a:pPr marL="514350" indent="-514350" algn="just" eaLnBrk="1" hangingPunct="1">
              <a:buFont typeface="+mj-lt"/>
              <a:buAutoNum type="romanUcPeriod" startAt="3"/>
            </a:pPr>
            <a:r>
              <a:rPr lang="en-CA" sz="1800" b="1" dirty="0" smtClean="0">
                <a:latin typeface="Calibri" charset="0"/>
              </a:rPr>
              <a:t>Political will to support the re-definition of investment patterns in the agricultural sector.</a:t>
            </a:r>
          </a:p>
          <a:p>
            <a:pPr marL="514350" indent="-514350" algn="just" eaLnBrk="1" hangingPunct="1">
              <a:buFont typeface="+mj-lt"/>
              <a:buAutoNum type="romanUcPeriod" startAt="3"/>
            </a:pPr>
            <a:endParaRPr lang="en-CA" sz="1800" b="1" dirty="0">
              <a:latin typeface="Calibri" charset="0"/>
            </a:endParaRPr>
          </a:p>
          <a:p>
            <a:pPr marL="514350" indent="-514350" algn="just" eaLnBrk="1" hangingPunct="1">
              <a:buFont typeface="+mj-lt"/>
              <a:buAutoNum type="romanUcPeriod" startAt="3"/>
            </a:pPr>
            <a:r>
              <a:rPr lang="en-CA" sz="1800" b="1" dirty="0">
                <a:latin typeface="Calibri" charset="0"/>
              </a:rPr>
              <a:t>Build evidence base to support </a:t>
            </a:r>
            <a:r>
              <a:rPr lang="en-CA" sz="1800" b="1" dirty="0" smtClean="0">
                <a:latin typeface="Calibri" charset="0"/>
              </a:rPr>
              <a:t>CSA activities.</a:t>
            </a:r>
            <a:endParaRPr lang="en-CA" sz="1800" b="1" dirty="0">
              <a:latin typeface="Calibri" charset="0"/>
            </a:endParaRPr>
          </a:p>
          <a:p>
            <a:pPr lvl="1" indent="0" algn="just" eaLnBrk="1" hangingPunct="1"/>
            <a:endParaRPr lang="en-CA" sz="1800" dirty="0" smtClean="0">
              <a:latin typeface="Calibri" charset="0"/>
            </a:endParaRPr>
          </a:p>
          <a:p>
            <a:pPr lvl="1" indent="0" algn="just" eaLnBrk="1" hangingPunct="1"/>
            <a:endParaRPr lang="en-CA" sz="1800" dirty="0">
              <a:latin typeface="Calibri" charset="0"/>
            </a:endParaRPr>
          </a:p>
          <a:p>
            <a:pPr lvl="1" indent="0" algn="just" eaLnBrk="1" hangingPunct="1"/>
            <a:endParaRPr lang="en-CA" sz="1800" dirty="0" smtClean="0">
              <a:latin typeface="Calibri" charset="0"/>
            </a:endParaRPr>
          </a:p>
          <a:p>
            <a:pPr lvl="1" indent="0" algn="just" eaLnBrk="1" hangingPunct="1"/>
            <a:endParaRPr lang="en-CA" sz="1800" dirty="0">
              <a:latin typeface="Calibri" charset="0"/>
            </a:endParaRPr>
          </a:p>
          <a:p>
            <a:pPr lvl="1" indent="0" algn="just" eaLnBrk="1" hangingPunct="1"/>
            <a:endParaRPr lang="en-CA" sz="1800" dirty="0">
              <a:latin typeface="Calibri" charset="0"/>
            </a:endParaRPr>
          </a:p>
          <a:p>
            <a:pPr marL="514350" indent="-514350" algn="just" eaLnBrk="1" hangingPunct="1">
              <a:buFont typeface="+mj-lt"/>
              <a:buAutoNum type="romanUcPeriod" startAt="3"/>
            </a:pPr>
            <a:endParaRPr lang="en-CA" sz="1800" b="1" dirty="0" smtClean="0">
              <a:latin typeface="Calibri" charset="0"/>
            </a:endParaRPr>
          </a:p>
          <a:p>
            <a:pPr marL="514350" indent="-514350" algn="just" eaLnBrk="1" hangingPunct="1">
              <a:buFont typeface="+mj-lt"/>
              <a:buAutoNum type="romanUcPeriod" startAt="3"/>
            </a:pPr>
            <a:r>
              <a:rPr lang="en-CA" sz="1800" b="1" dirty="0" smtClean="0">
                <a:latin typeface="Calibri" charset="0"/>
              </a:rPr>
              <a:t>Social, technical and financial innovation with small-holders farmers.</a:t>
            </a:r>
          </a:p>
          <a:p>
            <a:pPr lvl="1" indent="0" algn="just" eaLnBrk="1" hangingPunct="1"/>
            <a:endParaRPr lang="en-CA" sz="1800" dirty="0">
              <a:latin typeface="Calibri" charset="0"/>
            </a:endParaRPr>
          </a:p>
          <a:p>
            <a:pPr marL="514350" lvl="1" indent="-514350" algn="just" eaLnBrk="1" hangingPunct="1">
              <a:buFont typeface="+mj-lt"/>
              <a:buAutoNum type="romanUcPeriod" startAt="6"/>
            </a:pPr>
            <a:r>
              <a:rPr lang="en-CA" sz="1800" b="1" dirty="0" smtClean="0">
                <a:latin typeface="Calibri" charset="0"/>
              </a:rPr>
              <a:t>Develop incentive</a:t>
            </a:r>
            <a:r>
              <a:rPr lang="en-CA" sz="1800" b="1" dirty="0">
                <a:latin typeface="Calibri" charset="0"/>
              </a:rPr>
              <a:t>-based </a:t>
            </a:r>
            <a:r>
              <a:rPr lang="en-CA" sz="1800" b="1" dirty="0" smtClean="0">
                <a:latin typeface="Calibri" charset="0"/>
              </a:rPr>
              <a:t>mechanisms </a:t>
            </a:r>
            <a:r>
              <a:rPr lang="en-CA" sz="1800" dirty="0" smtClean="0">
                <a:latin typeface="Calibri" charset="0"/>
              </a:rPr>
              <a:t>(do not discard existing mechanisms like the CDM). </a:t>
            </a:r>
          </a:p>
          <a:p>
            <a:pPr marL="0" lvl="1" indent="0" algn="just" eaLnBrk="1" hangingPunct="1"/>
            <a:endParaRPr lang="en-CA" sz="1800" b="1" dirty="0">
              <a:latin typeface="Calibri" charset="0"/>
            </a:endParaRPr>
          </a:p>
        </p:txBody>
      </p:sp>
      <p:sp>
        <p:nvSpPr>
          <p:cNvPr id="3" name="CuadroTexto 2"/>
          <p:cNvSpPr txBox="1"/>
          <p:nvPr/>
        </p:nvSpPr>
        <p:spPr>
          <a:xfrm>
            <a:off x="683569" y="3789040"/>
            <a:ext cx="4536504" cy="1692771"/>
          </a:xfrm>
          <a:prstGeom prst="rect">
            <a:avLst/>
          </a:prstGeom>
          <a:noFill/>
        </p:spPr>
        <p:txBody>
          <a:bodyPr wrap="square" rtlCol="0">
            <a:spAutoFit/>
          </a:bodyPr>
          <a:lstStyle/>
          <a:p>
            <a:pPr marL="0" lvl="1" algn="just"/>
            <a:r>
              <a:rPr lang="en-CA" sz="1600" dirty="0" smtClean="0">
                <a:solidFill>
                  <a:srgbClr val="008000"/>
                </a:solidFill>
                <a:latin typeface="Calibri" charset="0"/>
              </a:rPr>
              <a:t>- MRV </a:t>
            </a:r>
            <a:r>
              <a:rPr lang="en-CA" sz="1600" dirty="0">
                <a:solidFill>
                  <a:srgbClr val="008000"/>
                </a:solidFill>
                <a:latin typeface="Calibri" charset="0"/>
              </a:rPr>
              <a:t>and co-</a:t>
            </a:r>
            <a:r>
              <a:rPr lang="en-CA" sz="1600" dirty="0" smtClean="0">
                <a:solidFill>
                  <a:srgbClr val="008000"/>
                </a:solidFill>
                <a:latin typeface="Calibri" charset="0"/>
              </a:rPr>
              <a:t>benefits: </a:t>
            </a:r>
            <a:r>
              <a:rPr lang="en-CA" sz="1600" dirty="0">
                <a:solidFill>
                  <a:srgbClr val="008000"/>
                </a:solidFill>
                <a:latin typeface="Calibri" charset="0"/>
              </a:rPr>
              <a:t>integrate mitigation, adaptation and sustainable agriculture. </a:t>
            </a:r>
          </a:p>
          <a:p>
            <a:pPr marL="0" lvl="1" algn="just"/>
            <a:endParaRPr lang="en-CA" sz="1600" i="1" dirty="0" smtClean="0">
              <a:solidFill>
                <a:srgbClr val="008000"/>
              </a:solidFill>
              <a:latin typeface="Calibri" charset="0"/>
            </a:endParaRPr>
          </a:p>
          <a:p>
            <a:pPr marL="0" lvl="1" algn="just"/>
            <a:r>
              <a:rPr lang="en-CA" sz="1600" i="1" dirty="0" smtClean="0">
                <a:solidFill>
                  <a:srgbClr val="008000"/>
                </a:solidFill>
                <a:latin typeface="Calibri" charset="0"/>
              </a:rPr>
              <a:t>E.g</a:t>
            </a:r>
            <a:r>
              <a:rPr lang="en-CA" sz="1600" i="1" dirty="0">
                <a:solidFill>
                  <a:srgbClr val="008000"/>
                </a:solidFill>
                <a:latin typeface="Calibri" charset="0"/>
              </a:rPr>
              <a:t>.: Certification alliance between The Gold Standard Foundation and Fair </a:t>
            </a:r>
            <a:r>
              <a:rPr lang="en-CA" sz="1600" i="1" dirty="0" smtClean="0">
                <a:solidFill>
                  <a:srgbClr val="008000"/>
                </a:solidFill>
                <a:latin typeface="Calibri" charset="0"/>
              </a:rPr>
              <a:t>Trade.</a:t>
            </a:r>
            <a:endParaRPr lang="en-CA" sz="1600" i="1" dirty="0">
              <a:solidFill>
                <a:srgbClr val="008000"/>
              </a:solidFill>
              <a:latin typeface="Calibri" charset="0"/>
            </a:endParaRPr>
          </a:p>
          <a:p>
            <a:endParaRPr lang="es-ES" dirty="0"/>
          </a:p>
        </p:txBody>
      </p:sp>
      <p:pic>
        <p:nvPicPr>
          <p:cNvPr id="6" name="Imagen 5" descr="Trees plant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140967"/>
            <a:ext cx="3115652" cy="1325799"/>
          </a:xfrm>
          <a:prstGeom prst="rect">
            <a:avLst/>
          </a:prstGeom>
        </p:spPr>
      </p:pic>
    </p:spTree>
    <p:extLst>
      <p:ext uri="{BB962C8B-B14F-4D97-AF65-F5344CB8AC3E}">
        <p14:creationId xmlns:p14="http://schemas.microsoft.com/office/powerpoint/2010/main" val="39766708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395536" y="692696"/>
            <a:ext cx="7345363" cy="708025"/>
          </a:xfrm>
          <a:extLst/>
        </p:spPr>
        <p:txBody>
          <a:bodyPr/>
          <a:lstStyle/>
          <a:p>
            <a:pPr eaLnBrk="1" hangingPunct="1"/>
            <a:r>
              <a:rPr lang="en-AU" dirty="0" smtClean="0">
                <a:latin typeface="Calibri" charset="0"/>
              </a:rPr>
              <a:t>What do we need to finance the transit towards CSA? </a:t>
            </a:r>
            <a:endParaRPr lang="en-AU" sz="2000" dirty="0">
              <a:latin typeface="Calibri" charset="0"/>
            </a:endParaRPr>
          </a:p>
        </p:txBody>
      </p:sp>
      <p:sp>
        <p:nvSpPr>
          <p:cNvPr id="7" name="8 CuadroTexto"/>
          <p:cNvSpPr txBox="1"/>
          <p:nvPr/>
        </p:nvSpPr>
        <p:spPr>
          <a:xfrm>
            <a:off x="179512" y="1700808"/>
            <a:ext cx="8856984" cy="3170099"/>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lvl="1" indent="0" algn="just" eaLnBrk="1" hangingPunct="1"/>
            <a:endParaRPr lang="en-CA" sz="1800" b="1" dirty="0">
              <a:latin typeface="Calibri" charset="0"/>
            </a:endParaRPr>
          </a:p>
          <a:p>
            <a:pPr marL="514350" lvl="1" indent="-514350" algn="just" eaLnBrk="1" hangingPunct="1">
              <a:buFont typeface="+mj-lt"/>
              <a:buAutoNum type="romanUcPeriod" startAt="6"/>
            </a:pPr>
            <a:r>
              <a:rPr lang="en-CA" sz="1800" b="1" dirty="0" smtClean="0">
                <a:latin typeface="Calibri" charset="0"/>
              </a:rPr>
              <a:t>Articulate Public-Private Partnerships.</a:t>
            </a:r>
          </a:p>
          <a:p>
            <a:pPr marL="514350" lvl="1" indent="-514350" algn="just" eaLnBrk="1" hangingPunct="1">
              <a:buFont typeface="+mj-lt"/>
              <a:buAutoNum type="romanUcPeriod" startAt="6"/>
            </a:pPr>
            <a:endParaRPr lang="en-CA" sz="1800" b="1" dirty="0">
              <a:latin typeface="Calibri" charset="0"/>
            </a:endParaRPr>
          </a:p>
          <a:p>
            <a:pPr marL="514350" lvl="1" indent="-514350" algn="just" eaLnBrk="1" hangingPunct="1">
              <a:buFont typeface="+mj-lt"/>
              <a:buAutoNum type="romanUcPeriod" startAt="6"/>
            </a:pPr>
            <a:r>
              <a:rPr lang="en-CA" sz="1800" b="1" dirty="0" smtClean="0">
                <a:latin typeface="Calibri" charset="0"/>
              </a:rPr>
              <a:t>Involve private financing </a:t>
            </a:r>
            <a:r>
              <a:rPr lang="en-CA" sz="1800" dirty="0" smtClean="0">
                <a:latin typeface="Calibri" charset="0"/>
              </a:rPr>
              <a:t>(big portion of </a:t>
            </a:r>
            <a:r>
              <a:rPr lang="en-CA" sz="1800" dirty="0" smtClean="0">
                <a:latin typeface="Calibri" charset="0"/>
              </a:rPr>
              <a:t>climate finance </a:t>
            </a:r>
            <a:r>
              <a:rPr lang="en-CA" sz="1800" dirty="0" smtClean="0">
                <a:latin typeface="Calibri" charset="0"/>
              </a:rPr>
              <a:t>has been </a:t>
            </a:r>
            <a:r>
              <a:rPr lang="en-CA" sz="1800" dirty="0" smtClean="0">
                <a:latin typeface="Calibri" charset="0"/>
              </a:rPr>
              <a:t>private!)</a:t>
            </a:r>
          </a:p>
          <a:p>
            <a:pPr marL="0" lvl="1" indent="0" algn="just" eaLnBrk="1" hangingPunct="1"/>
            <a:endParaRPr lang="en-CA" sz="1800" dirty="0" smtClean="0">
              <a:latin typeface="Calibri" charset="0"/>
            </a:endParaRPr>
          </a:p>
          <a:p>
            <a:pPr marL="0" lvl="1" indent="0" algn="just" eaLnBrk="1" hangingPunct="1"/>
            <a:endParaRPr lang="en-CA" sz="1800" dirty="0" smtClean="0">
              <a:latin typeface="Calibri" charset="0"/>
            </a:endParaRPr>
          </a:p>
          <a:p>
            <a:pPr marL="0" lvl="1" indent="0" algn="just" eaLnBrk="1" hangingPunct="1"/>
            <a:r>
              <a:rPr lang="en-CA" sz="1800" dirty="0" smtClean="0">
                <a:latin typeface="Calibri" charset="0"/>
              </a:rPr>
              <a:t>                                        </a:t>
            </a:r>
          </a:p>
          <a:p>
            <a:pPr marL="0" lvl="1" indent="0" algn="just" eaLnBrk="1" hangingPunct="1"/>
            <a:endParaRPr lang="en-CA" sz="1800" b="1" dirty="0">
              <a:latin typeface="Calibri" charset="0"/>
            </a:endParaRPr>
          </a:p>
          <a:p>
            <a:pPr marL="514350" lvl="1" indent="-514350" algn="just" eaLnBrk="1" hangingPunct="1">
              <a:buFont typeface="+mj-lt"/>
              <a:buAutoNum type="romanUcPeriod" startAt="6"/>
            </a:pPr>
            <a:endParaRPr lang="en-CA" sz="1800" b="1" dirty="0">
              <a:latin typeface="Calibri" charset="0"/>
            </a:endParaRPr>
          </a:p>
          <a:p>
            <a:pPr marL="514350" indent="-514350" algn="just" eaLnBrk="1" hangingPunct="1">
              <a:buFont typeface="+mj-lt"/>
              <a:buAutoNum type="romanUcPeriod" startAt="3"/>
            </a:pPr>
            <a:endParaRPr lang="en-CA" sz="2000" b="1" dirty="0">
              <a:latin typeface="Calibri" charset="0"/>
            </a:endParaRPr>
          </a:p>
          <a:p>
            <a:pPr marL="514350" indent="-514350" algn="just" eaLnBrk="1" hangingPunct="1">
              <a:buFont typeface="+mj-lt"/>
              <a:buAutoNum type="romanUcPeriod" startAt="3"/>
            </a:pPr>
            <a:endParaRPr lang="en-CA" sz="1800" dirty="0">
              <a:latin typeface="Calibri" charset="0"/>
            </a:endParaRPr>
          </a:p>
        </p:txBody>
      </p:sp>
      <p:pic>
        <p:nvPicPr>
          <p:cNvPr id="2" name="Imagen 1" descr="Screen Shot 2014-09-03 at 9.3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645024"/>
            <a:ext cx="1511300" cy="882650"/>
          </a:xfrm>
          <a:prstGeom prst="rect">
            <a:avLst/>
          </a:prstGeom>
        </p:spPr>
      </p:pic>
      <p:pic>
        <p:nvPicPr>
          <p:cNvPr id="6" name="Imagen 3" descr="Descripción: ONF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05064"/>
            <a:ext cx="1071140" cy="46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2267744" y="5373216"/>
            <a:ext cx="4104158" cy="461665"/>
          </a:xfrm>
          <a:prstGeom prst="rect">
            <a:avLst/>
          </a:prstGeom>
          <a:noFill/>
        </p:spPr>
        <p:txBody>
          <a:bodyPr wrap="none" rtlCol="0">
            <a:spAutoFit/>
          </a:bodyPr>
          <a:lstStyle/>
          <a:p>
            <a:r>
              <a:rPr lang="en-CA" dirty="0">
                <a:latin typeface="Calibri" charset="0"/>
              </a:rPr>
              <a:t> </a:t>
            </a:r>
            <a:r>
              <a:rPr lang="en-CA" dirty="0" err="1">
                <a:latin typeface="Calibri" charset="0"/>
              </a:rPr>
              <a:t>www.moringapartnership.com</a:t>
            </a:r>
            <a:endParaRPr lang="es-ES" dirty="0"/>
          </a:p>
        </p:txBody>
      </p:sp>
      <p:pic>
        <p:nvPicPr>
          <p:cNvPr id="8" name="Imagen 7" descr="Screen Shot 2014-09-03 at 9.47.48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2996952"/>
            <a:ext cx="5148064" cy="2426945"/>
          </a:xfrm>
          <a:prstGeom prst="rect">
            <a:avLst/>
          </a:prstGeom>
        </p:spPr>
      </p:pic>
    </p:spTree>
    <p:extLst>
      <p:ext uri="{BB962C8B-B14F-4D97-AF65-F5344CB8AC3E}">
        <p14:creationId xmlns:p14="http://schemas.microsoft.com/office/powerpoint/2010/main" val="448999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p:nvPr>
        </p:nvSpPr>
        <p:spPr>
          <a:xfrm>
            <a:off x="395536" y="692696"/>
            <a:ext cx="7345363" cy="708025"/>
          </a:xfrm>
          <a:extLst/>
        </p:spPr>
        <p:txBody>
          <a:bodyPr/>
          <a:lstStyle/>
          <a:p>
            <a:pPr eaLnBrk="1" hangingPunct="1"/>
            <a:r>
              <a:rPr lang="en-AU" dirty="0" smtClean="0">
                <a:latin typeface="Calibri" charset="0"/>
              </a:rPr>
              <a:t>What do we need to finance the transit towards CSA? </a:t>
            </a:r>
            <a:endParaRPr lang="en-AU" sz="2000" dirty="0">
              <a:latin typeface="Calibri" charset="0"/>
            </a:endParaRPr>
          </a:p>
        </p:txBody>
      </p:sp>
      <p:sp>
        <p:nvSpPr>
          <p:cNvPr id="7" name="8 CuadroTexto"/>
          <p:cNvSpPr txBox="1"/>
          <p:nvPr/>
        </p:nvSpPr>
        <p:spPr>
          <a:xfrm>
            <a:off x="179512" y="1700808"/>
            <a:ext cx="8856984" cy="6217088"/>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lvl="1" indent="0" algn="just" eaLnBrk="1" hangingPunct="1"/>
            <a:endParaRPr lang="en-CA" sz="1800" b="1" dirty="0">
              <a:latin typeface="Calibri" charset="0"/>
            </a:endParaRPr>
          </a:p>
          <a:p>
            <a:pPr marL="514350" lvl="1" indent="-514350" algn="just" eaLnBrk="1" hangingPunct="1">
              <a:buFont typeface="+mj-lt"/>
              <a:buAutoNum type="romanUcPeriod" startAt="8"/>
            </a:pPr>
            <a:r>
              <a:rPr lang="en-CA" sz="1800" b="1" dirty="0">
                <a:latin typeface="Calibri" charset="0"/>
              </a:rPr>
              <a:t>F</a:t>
            </a:r>
            <a:r>
              <a:rPr lang="en-CA" sz="1800" b="1" dirty="0" smtClean="0">
                <a:latin typeface="Calibri" charset="0"/>
              </a:rPr>
              <a:t>ace </a:t>
            </a:r>
            <a:r>
              <a:rPr lang="en-CA" sz="1800" b="1" dirty="0">
                <a:latin typeface="Calibri" charset="0"/>
              </a:rPr>
              <a:t>the food security topic </a:t>
            </a:r>
            <a:r>
              <a:rPr lang="en-CA" sz="1800" b="1" dirty="0" smtClean="0">
                <a:latin typeface="Calibri" charset="0"/>
              </a:rPr>
              <a:t>integrally.</a:t>
            </a:r>
          </a:p>
          <a:p>
            <a:pPr marL="514350" lvl="1" indent="-514350" algn="just" eaLnBrk="1" hangingPunct="1">
              <a:buFont typeface="+mj-lt"/>
              <a:buAutoNum type="romanUcPeriod" startAt="8"/>
            </a:pPr>
            <a:endParaRPr lang="en-CA" sz="1800" b="1" dirty="0">
              <a:latin typeface="Calibri" charset="0"/>
            </a:endParaRPr>
          </a:p>
          <a:p>
            <a:pPr marL="285750" lvl="1" algn="just" eaLnBrk="1" hangingPunct="1">
              <a:buFont typeface="Wingdings" charset="2"/>
              <a:buChar char="§"/>
            </a:pPr>
            <a:r>
              <a:rPr lang="en-CA" sz="1800" dirty="0" smtClean="0">
                <a:latin typeface="+mn-lt"/>
              </a:rPr>
              <a:t>Consumption patterns play an important role in the increased demand on agriculture, on the impact of food systems on environment and also on food security. </a:t>
            </a:r>
          </a:p>
          <a:p>
            <a:pPr marL="285750" lvl="1" algn="just" eaLnBrk="1" hangingPunct="1">
              <a:buFont typeface="Wingdings" charset="2"/>
              <a:buChar char="§"/>
            </a:pPr>
            <a:endParaRPr lang="en-CA" sz="1800" dirty="0">
              <a:latin typeface="+mn-lt"/>
            </a:endParaRPr>
          </a:p>
          <a:p>
            <a:pPr marL="285750" lvl="1" algn="just" eaLnBrk="1" hangingPunct="1">
              <a:buFont typeface="Wingdings" charset="2"/>
              <a:buChar char="§"/>
            </a:pPr>
            <a:r>
              <a:rPr lang="en-CA" sz="1800" dirty="0">
                <a:latin typeface="+mn-lt"/>
              </a:rPr>
              <a:t>T</a:t>
            </a:r>
            <a:r>
              <a:rPr lang="en-CA" sz="1800" dirty="0" smtClean="0">
                <a:latin typeface="+mn-lt"/>
              </a:rPr>
              <a:t>he </a:t>
            </a:r>
            <a:r>
              <a:rPr lang="en-CA" sz="1800" dirty="0">
                <a:latin typeface="+mn-lt"/>
              </a:rPr>
              <a:t>tools, policies and </a:t>
            </a:r>
            <a:r>
              <a:rPr lang="en-CA" sz="1800" dirty="0" smtClean="0">
                <a:latin typeface="+mn-lt"/>
              </a:rPr>
              <a:t>institutions </a:t>
            </a:r>
            <a:r>
              <a:rPr lang="en-CA" sz="1800" dirty="0">
                <a:latin typeface="+mn-lt"/>
              </a:rPr>
              <a:t>that could influence consumption and diets, </a:t>
            </a:r>
            <a:r>
              <a:rPr lang="en-CA" sz="1800" dirty="0" smtClean="0">
                <a:latin typeface="+mn-lt"/>
              </a:rPr>
              <a:t>should be articulated with those </a:t>
            </a:r>
            <a:r>
              <a:rPr lang="en-CA" sz="1800" dirty="0">
                <a:latin typeface="+mn-lt"/>
              </a:rPr>
              <a:t>that would be used to transform agricultural systems. </a:t>
            </a:r>
            <a:endParaRPr lang="en-CA" sz="1800" dirty="0" smtClean="0">
              <a:latin typeface="+mn-lt"/>
            </a:endParaRPr>
          </a:p>
          <a:p>
            <a:pPr marL="0" lvl="1" indent="0" algn="just" eaLnBrk="1" hangingPunct="1"/>
            <a:endParaRPr lang="en-CA" sz="1800" dirty="0">
              <a:latin typeface="+mn-lt"/>
            </a:endParaRPr>
          </a:p>
          <a:p>
            <a:pPr marL="285750" lvl="1" algn="just" eaLnBrk="1" hangingPunct="1">
              <a:buFont typeface="Wingdings" charset="2"/>
              <a:buChar char="§"/>
            </a:pPr>
            <a:r>
              <a:rPr lang="en-CA" sz="1800" dirty="0" smtClean="0">
                <a:latin typeface="+mn-lt"/>
              </a:rPr>
              <a:t>The demographic growth issue should leave the taboo zone. </a:t>
            </a:r>
          </a:p>
          <a:p>
            <a:pPr marL="285750" lvl="1" algn="just" eaLnBrk="1" hangingPunct="1">
              <a:buFont typeface="Wingdings" charset="2"/>
              <a:buChar char="§"/>
            </a:pPr>
            <a:endParaRPr lang="en-CA" sz="1800" dirty="0">
              <a:latin typeface="+mn-lt"/>
            </a:endParaRPr>
          </a:p>
          <a:p>
            <a:pPr marL="285750" lvl="1" algn="just" eaLnBrk="1" hangingPunct="1">
              <a:buFont typeface="Wingdings" charset="2"/>
              <a:buChar char="§"/>
            </a:pPr>
            <a:r>
              <a:rPr lang="en-CA" sz="1800" dirty="0" smtClean="0">
                <a:latin typeface="+mn-lt"/>
              </a:rPr>
              <a:t>Peak </a:t>
            </a:r>
            <a:r>
              <a:rPr lang="en-CA" sz="1800" dirty="0" smtClean="0">
                <a:latin typeface="+mn-lt"/>
              </a:rPr>
              <a:t>oil: </a:t>
            </a:r>
            <a:r>
              <a:rPr lang="en-CA" sz="1800" dirty="0" smtClean="0">
                <a:latin typeface="+mn-lt"/>
              </a:rPr>
              <a:t>since 2005 we have an oil production plateau of 85 million barrels/day </a:t>
            </a:r>
            <a:r>
              <a:rPr lang="en-CA" sz="1800" dirty="0" err="1" smtClean="0">
                <a:latin typeface="+mn-lt"/>
              </a:rPr>
              <a:t>aprox</a:t>
            </a:r>
            <a:r>
              <a:rPr lang="en-CA" sz="1800" dirty="0" smtClean="0">
                <a:latin typeface="+mn-lt"/>
              </a:rPr>
              <a:t>.) </a:t>
            </a:r>
            <a:endParaRPr lang="en-CA" sz="1800" dirty="0">
              <a:latin typeface="+mn-lt"/>
            </a:endParaRPr>
          </a:p>
          <a:p>
            <a:pPr marL="285750" lvl="1" algn="just" eaLnBrk="1" hangingPunct="1">
              <a:buFont typeface="Wingdings" charset="2"/>
              <a:buChar char="§"/>
            </a:pPr>
            <a:endParaRPr lang="en-CA" sz="1800" dirty="0">
              <a:latin typeface="+mn-lt"/>
            </a:endParaRPr>
          </a:p>
          <a:p>
            <a:pPr marL="285750" lvl="1" algn="just" eaLnBrk="1" hangingPunct="1">
              <a:buFont typeface="Wingdings" charset="2"/>
              <a:buChar char="§"/>
            </a:pPr>
            <a:endParaRPr lang="en-CA" sz="1800" b="1" dirty="0" smtClean="0">
              <a:latin typeface="Calibri" charset="0"/>
            </a:endParaRPr>
          </a:p>
          <a:p>
            <a:pPr marL="0" lvl="1" indent="0" algn="just" eaLnBrk="1" hangingPunct="1"/>
            <a:endParaRPr lang="en-CA" sz="1800" b="1" dirty="0">
              <a:latin typeface="Calibri" charset="0"/>
            </a:endParaRPr>
          </a:p>
          <a:p>
            <a:pPr marL="0" lvl="1" indent="0" algn="just" eaLnBrk="1" hangingPunct="1"/>
            <a:r>
              <a:rPr lang="en-CA" sz="1800" b="1" dirty="0" smtClean="0">
                <a:latin typeface="Calibri" charset="0"/>
              </a:rPr>
              <a:t> </a:t>
            </a:r>
            <a:endParaRPr lang="en-CA" sz="1800" dirty="0" smtClean="0">
              <a:latin typeface="Calibri" charset="0"/>
            </a:endParaRPr>
          </a:p>
          <a:p>
            <a:pPr marL="0" lvl="1" indent="0" algn="just" eaLnBrk="1" hangingPunct="1"/>
            <a:endParaRPr lang="en-CA" sz="1800" dirty="0" smtClean="0">
              <a:latin typeface="Calibri" charset="0"/>
            </a:endParaRPr>
          </a:p>
          <a:p>
            <a:pPr marL="0" lvl="1" indent="0" algn="just" eaLnBrk="1" hangingPunct="1"/>
            <a:r>
              <a:rPr lang="en-CA" sz="1800" dirty="0" smtClean="0">
                <a:latin typeface="Calibri" charset="0"/>
              </a:rPr>
              <a:t>                                        </a:t>
            </a:r>
          </a:p>
          <a:p>
            <a:pPr marL="0" lvl="1" indent="0" algn="just" eaLnBrk="1" hangingPunct="1"/>
            <a:endParaRPr lang="en-CA" sz="1800" b="1" dirty="0">
              <a:latin typeface="Calibri" charset="0"/>
            </a:endParaRPr>
          </a:p>
          <a:p>
            <a:pPr marL="514350" lvl="1" indent="-514350" algn="just" eaLnBrk="1" hangingPunct="1">
              <a:buFont typeface="+mj-lt"/>
              <a:buAutoNum type="romanUcPeriod" startAt="6"/>
            </a:pPr>
            <a:endParaRPr lang="en-CA" sz="1800" b="1" dirty="0">
              <a:latin typeface="Calibri" charset="0"/>
            </a:endParaRPr>
          </a:p>
          <a:p>
            <a:pPr marL="514350" indent="-514350" algn="just" eaLnBrk="1" hangingPunct="1">
              <a:buFont typeface="+mj-lt"/>
              <a:buAutoNum type="romanUcPeriod" startAt="3"/>
            </a:pPr>
            <a:endParaRPr lang="en-CA" sz="2000" b="1" dirty="0">
              <a:latin typeface="Calibri" charset="0"/>
            </a:endParaRPr>
          </a:p>
          <a:p>
            <a:pPr marL="514350" indent="-514350" algn="just" eaLnBrk="1" hangingPunct="1">
              <a:buFont typeface="+mj-lt"/>
              <a:buAutoNum type="romanUcPeriod" startAt="3"/>
            </a:pPr>
            <a:endParaRPr lang="en-CA" sz="1800" dirty="0">
              <a:latin typeface="Calibri" charset="0"/>
            </a:endParaRPr>
          </a:p>
        </p:txBody>
      </p:sp>
    </p:spTree>
    <p:extLst>
      <p:ext uri="{BB962C8B-B14F-4D97-AF65-F5344CB8AC3E}">
        <p14:creationId xmlns:p14="http://schemas.microsoft.com/office/powerpoint/2010/main" val="37180833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16030</TotalTime>
  <Words>2593</Words>
  <Application>Microsoft Macintosh PowerPoint</Application>
  <PresentationFormat>Presentación en pantalla (4:3)</PresentationFormat>
  <Paragraphs>170</Paragraphs>
  <Slides>10</Slides>
  <Notes>8</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Modèle par défaut</vt:lpstr>
      <vt:lpstr>Presentación de PowerPoint</vt:lpstr>
      <vt:lpstr>Contenido</vt:lpstr>
      <vt:lpstr>ONF International &amp; ONF Andina</vt:lpstr>
      <vt:lpstr>Climate-Smart Agriculture (CSA) </vt:lpstr>
      <vt:lpstr>Climate Finance </vt:lpstr>
      <vt:lpstr>What do we need to finance the transit towards CSA?</vt:lpstr>
      <vt:lpstr>What do we need to finance the transit towards CSA? </vt:lpstr>
      <vt:lpstr>What do we need to finance the transit towards CSA? </vt:lpstr>
      <vt:lpstr>What do we need to finance the transit towards CSA?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PasantiaREDD</dc:creator>
  <cp:lastModifiedBy>Cristian Retamal</cp:lastModifiedBy>
  <cp:revision>557</cp:revision>
  <dcterms:created xsi:type="dcterms:W3CDTF">1601-01-01T00:00:00Z</dcterms:created>
  <dcterms:modified xsi:type="dcterms:W3CDTF">2014-09-04T14:53:15Z</dcterms:modified>
</cp:coreProperties>
</file>