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8" r:id="rId3"/>
    <p:sldId id="303" r:id="rId4"/>
    <p:sldId id="271" r:id="rId5"/>
    <p:sldId id="269" r:id="rId6"/>
    <p:sldId id="273" r:id="rId7"/>
    <p:sldId id="304" r:id="rId8"/>
    <p:sldId id="305" r:id="rId9"/>
    <p:sldId id="306" r:id="rId10"/>
  </p:sldIdLst>
  <p:sldSz cx="9144000" cy="6858000" type="screen4x3"/>
  <p:notesSz cx="7315200" cy="96012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66633"/>
    <a:srgbClr val="BC977C"/>
    <a:srgbClr val="E29626"/>
    <a:srgbClr val="699BCD"/>
    <a:srgbClr val="BB7900"/>
    <a:srgbClr val="336699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4565" autoAdjust="0"/>
  </p:normalViewPr>
  <p:slideViewPr>
    <p:cSldViewPr>
      <p:cViewPr>
        <p:scale>
          <a:sx n="87" d="100"/>
          <a:sy n="87" d="100"/>
        </p:scale>
        <p:origin x="-702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O" noProof="0" smtClean="0"/>
              <a:t>Haga clic para modificar el estilo de texto del patrón</a:t>
            </a:r>
          </a:p>
          <a:p>
            <a:pPr lvl="1"/>
            <a:r>
              <a:rPr lang="es-CO" noProof="0" smtClean="0"/>
              <a:t>Segundo nivel</a:t>
            </a:r>
          </a:p>
          <a:p>
            <a:pPr lvl="2"/>
            <a:r>
              <a:rPr lang="es-CO" noProof="0" smtClean="0"/>
              <a:t>Tercer nivel</a:t>
            </a:r>
          </a:p>
          <a:p>
            <a:pPr lvl="3"/>
            <a:r>
              <a:rPr lang="es-CO" noProof="0" smtClean="0"/>
              <a:t>Cuarto nivel</a:t>
            </a:r>
          </a:p>
          <a:p>
            <a:pPr lvl="4"/>
            <a:r>
              <a:rPr lang="es-CO" noProof="0" smtClean="0"/>
              <a:t>Quinto nivel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pPr>
              <a:defRPr/>
            </a:pPr>
            <a:fld id="{3F409374-C12A-4648-9EE5-A338851718B3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B2F9EC-78A3-486B-8E70-99A69B7475AE}" type="slidenum">
              <a:rPr lang="es-CO" smtClean="0"/>
              <a:pPr/>
              <a:t>1</a:t>
            </a:fld>
            <a:endParaRPr lang="es-CO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15963"/>
            <a:ext cx="4783138" cy="35877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41838"/>
            <a:ext cx="2036762" cy="28733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DF0CD9C8-12AF-49E4-86EC-09BFFD197F75}" type="slidenum">
              <a:rPr lang="es-CO" sz="1300" b="0"/>
              <a:pPr algn="r" defTabSz="966788"/>
              <a:t>2</a:t>
            </a:fld>
            <a:endParaRPr lang="es-CO" sz="1300" b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15963"/>
            <a:ext cx="4783138" cy="35877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41838"/>
            <a:ext cx="2036762" cy="28733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1EF05C-0D29-4FC3-9936-22B555EA742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7" tIns="48325" rIns="96647" bIns="48325" anchor="b"/>
          <a:lstStyle/>
          <a:p>
            <a:pPr defTabSz="965200"/>
            <a:fld id="{26F57BD1-3994-4288-9090-1B0A77186A9A}" type="slidenum">
              <a:rPr lang="en-US" sz="1200"/>
              <a:pPr defTabSz="965200"/>
              <a:t>3</a:t>
            </a:fld>
            <a:endParaRPr lang="en-US" sz="1200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6647" tIns="48325" rIns="96647" bIns="4832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F98AE0D6-AFB2-4BBE-96FB-D5CC2657E872}" type="slidenum">
              <a:rPr lang="es-CO" sz="1300" b="0"/>
              <a:pPr algn="r" defTabSz="966788"/>
              <a:t>4</a:t>
            </a:fld>
            <a:endParaRPr lang="es-CO" sz="1300" b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15963"/>
            <a:ext cx="4783138" cy="35877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41838"/>
            <a:ext cx="2036762" cy="28733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5BDE691F-462C-427D-A2EB-2864E6AC8F1A}" type="slidenum">
              <a:rPr lang="es-CO" sz="1300" b="0"/>
              <a:pPr algn="r" defTabSz="966788"/>
              <a:t>5</a:t>
            </a:fld>
            <a:endParaRPr lang="es-CO" sz="1300" b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15963"/>
            <a:ext cx="4783138" cy="35877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41838"/>
            <a:ext cx="2036762" cy="28733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0FB15DCD-20E9-4D32-BA4B-CFA6992C3F28}" type="slidenum">
              <a:rPr lang="es-CO" sz="1300" b="0"/>
              <a:pPr algn="r" defTabSz="966788"/>
              <a:t>6</a:t>
            </a:fld>
            <a:endParaRPr lang="es-CO" sz="13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15963"/>
            <a:ext cx="4783138" cy="35877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41838"/>
            <a:ext cx="2036762" cy="28733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B10EE-634F-472B-B839-4711B019DC7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7" tIns="48325" rIns="96647" bIns="48325" anchor="b"/>
          <a:lstStyle/>
          <a:p>
            <a:pPr defTabSz="965200"/>
            <a:fld id="{51AF5D28-FF63-491E-A65A-C2761C0EDA9E}" type="slidenum">
              <a:rPr lang="en-US" sz="1200"/>
              <a:pPr defTabSz="965200"/>
              <a:t>7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6647" tIns="48325" rIns="96647" bIns="4832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33A33-6EC1-4457-8BD7-CD8A8284100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7" tIns="48325" rIns="96647" bIns="48325" anchor="b"/>
          <a:lstStyle/>
          <a:p>
            <a:pPr defTabSz="965200"/>
            <a:fld id="{C3A3A0BA-7481-4499-A78E-99C95BE6E751}" type="slidenum">
              <a:rPr lang="en-US" sz="1200"/>
              <a:pPr defTabSz="965200"/>
              <a:t>8</a:t>
            </a:fld>
            <a:endParaRPr lang="en-US" sz="120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6647" tIns="48325" rIns="96647" bIns="4832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E4A8D-A7F3-49B9-890B-32669DB57D7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7" tIns="48325" rIns="96647" bIns="48325" anchor="b"/>
          <a:lstStyle/>
          <a:p>
            <a:pPr defTabSz="965200"/>
            <a:fld id="{C9EB2BDE-B632-441F-84E0-3F3072574D67}" type="slidenum">
              <a:rPr lang="en-US" sz="1200"/>
              <a:pPr defTabSz="965200"/>
              <a:t>9</a:t>
            </a:fld>
            <a:endParaRPr lang="en-US" sz="1200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6647" tIns="48325" rIns="96647" bIns="48325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92150"/>
          </a:xfrm>
          <a:prstGeom prst="rect">
            <a:avLst/>
          </a:prstGeom>
          <a:gradFill rotWithShape="1">
            <a:gsLst>
              <a:gs pos="0">
                <a:srgbClr val="002E59"/>
              </a:gs>
              <a:gs pos="100000">
                <a:srgbClr val="002E59">
                  <a:gamma/>
                  <a:tint val="63137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CO" sz="1800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t="18277" b="22997"/>
          <a:stretch>
            <a:fillRect/>
          </a:stretch>
        </p:blipFill>
        <p:spPr bwMode="auto">
          <a:xfrm>
            <a:off x="2339975" y="6059488"/>
            <a:ext cx="68040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BF5FF"/>
            </a:gs>
            <a:gs pos="100000">
              <a:srgbClr val="FBF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92150"/>
          </a:xfrm>
          <a:prstGeom prst="rect">
            <a:avLst/>
          </a:prstGeom>
          <a:gradFill rotWithShape="1">
            <a:gsLst>
              <a:gs pos="0">
                <a:srgbClr val="002E59"/>
              </a:gs>
              <a:gs pos="100000">
                <a:srgbClr val="002E59">
                  <a:gamma/>
                  <a:tint val="63137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CO" sz="1800"/>
          </a:p>
        </p:txBody>
      </p:sp>
      <p:pic>
        <p:nvPicPr>
          <p:cNvPr id="1027" name="Picture 19"/>
          <p:cNvPicPr>
            <a:picLocks noChangeAspect="1" noChangeArrowheads="1"/>
          </p:cNvPicPr>
          <p:nvPr userDrawn="1"/>
        </p:nvPicPr>
        <p:blipFill>
          <a:blip r:embed="rId13" cstate="print"/>
          <a:srcRect t="18277" b="22997"/>
          <a:stretch>
            <a:fillRect/>
          </a:stretch>
        </p:blipFill>
        <p:spPr bwMode="auto">
          <a:xfrm>
            <a:off x="2339975" y="6059488"/>
            <a:ext cx="68040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0" descr="Logo HMV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87450" y="6165850"/>
            <a:ext cx="11525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039" descr="Helm BancaInversion COLO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0825" y="6165850"/>
            <a:ext cx="8651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0"/>
            <a:ext cx="8281988" cy="584200"/>
          </a:xfr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ts val="3000"/>
              </a:spcBef>
            </a:pPr>
            <a:r>
              <a:rPr lang="es-CO" sz="3200" b="1" smtClean="0">
                <a:solidFill>
                  <a:srgbClr val="F0F0F0"/>
                </a:solidFill>
              </a:rPr>
              <a:t>LIDER EN SOLUCIONES DE INGENIERÍA  </a:t>
            </a:r>
            <a:endParaRPr lang="en-US" sz="3200" b="1" smtClean="0">
              <a:solidFill>
                <a:srgbClr val="F0F0F0"/>
              </a:solidFill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539750" y="2424113"/>
            <a:ext cx="7993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CO" sz="4000" i="1">
                <a:solidFill>
                  <a:srgbClr val="002E59"/>
                </a:solidFill>
              </a:rPr>
              <a:t>Experiencia de HMV en Mitigación al Cambio Climático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090988" y="5516563"/>
            <a:ext cx="5053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400" i="1">
                <a:solidFill>
                  <a:srgbClr val="002E59"/>
                </a:solidFill>
              </a:rPr>
              <a:t>Bogotá, Noviembre 17 de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188913"/>
            <a:ext cx="8531225" cy="46196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s-CO" sz="2400" b="1" smtClean="0">
                <a:solidFill>
                  <a:srgbClr val="F0F0F0"/>
                </a:solidFill>
              </a:rPr>
              <a:t>PARTICIPANTES DIRECTOS</a:t>
            </a:r>
            <a:endParaRPr lang="en-US" sz="2400" b="1" smtClean="0">
              <a:solidFill>
                <a:srgbClr val="F0F0F0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95288" y="4149725"/>
            <a:ext cx="842486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5350"/>
            <a:r>
              <a:rPr lang="es-CO" sz="1800" u="sng"/>
              <a:t>HMV INGENIEROS Ltda. </a:t>
            </a:r>
            <a:r>
              <a:rPr lang="es-CO" sz="1800" b="0"/>
              <a:t>Empresa de ingenieros conformada por la fusión de Mejía Villegas S.A. e Hidroestudios Ltda., que por mas de 50 años han trabajado en el desarrollo y progreso del sector energético del país, y en proyectos de aguas, interventorías e infraestructura vial.</a:t>
            </a:r>
          </a:p>
        </p:txBody>
      </p:sp>
      <p:pic>
        <p:nvPicPr>
          <p:cNvPr id="4100" name="Picture 1039" descr="Helm BancaInversion 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636838"/>
            <a:ext cx="142398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4 CuadroTexto"/>
          <p:cNvSpPr txBox="1">
            <a:spLocks noChangeArrowheads="1"/>
          </p:cNvSpPr>
          <p:nvPr/>
        </p:nvSpPr>
        <p:spPr bwMode="auto">
          <a:xfrm>
            <a:off x="323850" y="1052513"/>
            <a:ext cx="41036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O" sz="1800" u="sng"/>
              <a:t>CENTURY ENERGY CORPORATION </a:t>
            </a:r>
            <a:r>
              <a:rPr lang="es-CO" sz="1800" b="0"/>
              <a:t>Fondo de energía limpia enfocado en desarrollo de proyectos “greenfield” en Colombia y con miras a otros países de Latinoamérica. </a:t>
            </a:r>
            <a:endParaRPr lang="es-CO"/>
          </a:p>
        </p:txBody>
      </p:sp>
      <p:sp>
        <p:nvSpPr>
          <p:cNvPr id="4102" name="5 Rectángulo"/>
          <p:cNvSpPr>
            <a:spLocks noChangeArrowheads="1"/>
          </p:cNvSpPr>
          <p:nvPr/>
        </p:nvSpPr>
        <p:spPr bwMode="auto">
          <a:xfrm>
            <a:off x="4787900" y="1052513"/>
            <a:ext cx="374491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O" sz="1800" u="sng"/>
              <a:t>HELM BANCA DE INVERSIÓN </a:t>
            </a:r>
            <a:r>
              <a:rPr lang="es-CO" sz="1800" b="0"/>
              <a:t>Entidad no financiera, encargada de la estructuración financiera de los proyectos proyectos.</a:t>
            </a:r>
          </a:p>
          <a:p>
            <a:pPr algn="just"/>
            <a:endParaRPr lang="es-CO" sz="1800" i="1" u="sng"/>
          </a:p>
        </p:txBody>
      </p:sp>
      <p:pic>
        <p:nvPicPr>
          <p:cNvPr id="4103" name="Picture 4" descr="Logo Century II"/>
          <p:cNvPicPr>
            <a:picLocks noChangeAspect="1" noChangeArrowheads="1"/>
          </p:cNvPicPr>
          <p:nvPr/>
        </p:nvPicPr>
        <p:blipFill>
          <a:blip r:embed="rId4" cstate="print"/>
          <a:srcRect l="781" t="9654" r="-233" b="48343"/>
          <a:stretch>
            <a:fillRect/>
          </a:stretch>
        </p:blipFill>
        <p:spPr bwMode="auto">
          <a:xfrm>
            <a:off x="1331913" y="2708275"/>
            <a:ext cx="18002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91" name="Text Box 6"/>
          <p:cNvSpPr txBox="1">
            <a:spLocks noChangeArrowheads="1"/>
          </p:cNvSpPr>
          <p:nvPr/>
        </p:nvSpPr>
        <p:spPr bwMode="auto">
          <a:xfrm>
            <a:off x="1325563" y="908050"/>
            <a:ext cx="4114800" cy="5381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dirty="0">
                <a:solidFill>
                  <a:schemeClr val="bg1"/>
                </a:solidFill>
              </a:rPr>
              <a:t>MACHINERY CORPORATION OF AMERICA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3779838" y="1893888"/>
            <a:ext cx="1936750" cy="598487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200">
                <a:solidFill>
                  <a:schemeClr val="bg1"/>
                </a:solidFill>
              </a:rPr>
              <a:t>Century Energy Corp.</a:t>
            </a:r>
          </a:p>
        </p:txBody>
      </p:sp>
      <p:sp>
        <p:nvSpPr>
          <p:cNvPr id="250895" name="Text Box 6"/>
          <p:cNvSpPr txBox="1">
            <a:spLocks noChangeArrowheads="1"/>
          </p:cNvSpPr>
          <p:nvPr/>
        </p:nvSpPr>
        <p:spPr bwMode="auto">
          <a:xfrm>
            <a:off x="2268538" y="4221163"/>
            <a:ext cx="6264275" cy="5032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dirty="0"/>
              <a:t>IDENTIFICACIÓN - DESARROLLO – EPC - O&amp;M - MDL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2268538" y="2924175"/>
            <a:ext cx="1069975" cy="508000"/>
          </a:xfrm>
          <a:prstGeom prst="rect">
            <a:avLst/>
          </a:prstGeom>
          <a:solidFill>
            <a:srgbClr val="336699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200">
                <a:solidFill>
                  <a:schemeClr val="bg1"/>
                </a:solidFill>
              </a:rPr>
              <a:t>La Cascada S.A. E.S.P.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419475" y="2924175"/>
            <a:ext cx="1071563" cy="508000"/>
          </a:xfrm>
          <a:prstGeom prst="rect">
            <a:avLst/>
          </a:prstGeom>
          <a:solidFill>
            <a:srgbClr val="336699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200">
                <a:solidFill>
                  <a:schemeClr val="bg1"/>
                </a:solidFill>
              </a:rPr>
              <a:t>Caruquia S.A. E.S.P.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4572000" y="2924175"/>
            <a:ext cx="1201738" cy="508000"/>
          </a:xfrm>
          <a:prstGeom prst="rect">
            <a:avLst/>
          </a:prstGeom>
          <a:solidFill>
            <a:srgbClr val="336699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200">
                <a:solidFill>
                  <a:schemeClr val="bg1"/>
                </a:solidFill>
              </a:rPr>
              <a:t>Guanaquitas S.A. E.S.P.</a:t>
            </a:r>
          </a:p>
        </p:txBody>
      </p:sp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5867400" y="2924175"/>
            <a:ext cx="1296988" cy="508000"/>
          </a:xfrm>
          <a:prstGeom prst="rect">
            <a:avLst/>
          </a:prstGeom>
          <a:solidFill>
            <a:srgbClr val="336699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200">
                <a:solidFill>
                  <a:schemeClr val="bg1"/>
                </a:solidFill>
              </a:rPr>
              <a:t>Barroso S.A.S. E.S.P. </a:t>
            </a:r>
          </a:p>
        </p:txBody>
      </p:sp>
      <p:sp>
        <p:nvSpPr>
          <p:cNvPr id="5129" name="Text Box 6"/>
          <p:cNvSpPr txBox="1">
            <a:spLocks noChangeArrowheads="1"/>
          </p:cNvSpPr>
          <p:nvPr/>
        </p:nvSpPr>
        <p:spPr bwMode="auto">
          <a:xfrm>
            <a:off x="6372225" y="1893888"/>
            <a:ext cx="1403350" cy="598487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200">
                <a:solidFill>
                  <a:schemeClr val="bg1"/>
                </a:solidFill>
              </a:rPr>
              <a:t>Helm </a:t>
            </a:r>
            <a:r>
              <a:rPr lang="es-ES" sz="1200">
                <a:solidFill>
                  <a:schemeClr val="bg1"/>
                </a:solidFill>
              </a:rPr>
              <a:t>Banca de Inversión</a:t>
            </a:r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5130" name="AutoShape 32"/>
          <p:cNvCxnSpPr>
            <a:cxnSpLocks noChangeShapeType="1"/>
            <a:stCxn id="5129" idx="1"/>
            <a:endCxn id="5123" idx="3"/>
          </p:cNvCxnSpPr>
          <p:nvPr/>
        </p:nvCxnSpPr>
        <p:spPr bwMode="auto">
          <a:xfrm rot="10800000">
            <a:off x="5716588" y="2193925"/>
            <a:ext cx="655637" cy="15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sm"/>
          </a:ln>
        </p:spPr>
      </p:cxnSp>
      <p:cxnSp>
        <p:nvCxnSpPr>
          <p:cNvPr id="5131" name="AutoShape 42"/>
          <p:cNvCxnSpPr>
            <a:cxnSpLocks noChangeShapeType="1"/>
          </p:cNvCxnSpPr>
          <p:nvPr/>
        </p:nvCxnSpPr>
        <p:spPr bwMode="auto">
          <a:xfrm rot="5400000">
            <a:off x="3959225" y="2816225"/>
            <a:ext cx="215900" cy="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sm"/>
          </a:ln>
        </p:spPr>
      </p:cxnSp>
      <p:cxnSp>
        <p:nvCxnSpPr>
          <p:cNvPr id="5132" name="AutoShape 44"/>
          <p:cNvCxnSpPr>
            <a:cxnSpLocks noChangeShapeType="1"/>
            <a:stCxn id="5123" idx="2"/>
            <a:endCxn id="5144" idx="0"/>
          </p:cNvCxnSpPr>
          <p:nvPr/>
        </p:nvCxnSpPr>
        <p:spPr bwMode="auto">
          <a:xfrm rot="16200000" flipH="1">
            <a:off x="6100763" y="1139825"/>
            <a:ext cx="431800" cy="3136900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tx1"/>
            </a:solidFill>
            <a:miter lim="800000"/>
            <a:headEnd/>
            <a:tailEnd type="triangle" w="med" len="sm"/>
          </a:ln>
        </p:spPr>
      </p:cxnSp>
      <p:sp>
        <p:nvSpPr>
          <p:cNvPr id="5133" name="Text Box 6"/>
          <p:cNvSpPr txBox="1">
            <a:spLocks noChangeArrowheads="1"/>
          </p:cNvSpPr>
          <p:nvPr/>
        </p:nvSpPr>
        <p:spPr bwMode="auto">
          <a:xfrm>
            <a:off x="684213" y="1916113"/>
            <a:ext cx="1511300" cy="671512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200"/>
              <a:t>HMV </a:t>
            </a:r>
          </a:p>
          <a:p>
            <a:pPr algn="ctr" eaLnBrk="0" hangingPunct="0"/>
            <a:r>
              <a:rPr lang="en-US" sz="1200"/>
              <a:t>Ingenieros Ltda.</a:t>
            </a:r>
          </a:p>
        </p:txBody>
      </p:sp>
      <p:cxnSp>
        <p:nvCxnSpPr>
          <p:cNvPr id="5134" name="AutoShape 58"/>
          <p:cNvCxnSpPr>
            <a:cxnSpLocks noChangeShapeType="1"/>
            <a:stCxn id="5123" idx="2"/>
            <a:endCxn id="5125" idx="0"/>
          </p:cNvCxnSpPr>
          <p:nvPr/>
        </p:nvCxnSpPr>
        <p:spPr bwMode="auto">
          <a:xfrm rot="5400000">
            <a:off x="3559969" y="1735931"/>
            <a:ext cx="431800" cy="1944688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tx1"/>
            </a:solidFill>
            <a:miter lim="800000"/>
            <a:headEnd/>
            <a:tailEnd type="triangle" w="med" len="sm"/>
          </a:ln>
        </p:spPr>
      </p:cxnSp>
      <p:cxnSp>
        <p:nvCxnSpPr>
          <p:cNvPr id="5135" name="AutoShape 59"/>
          <p:cNvCxnSpPr>
            <a:cxnSpLocks noChangeShapeType="1"/>
          </p:cNvCxnSpPr>
          <p:nvPr/>
        </p:nvCxnSpPr>
        <p:spPr bwMode="auto">
          <a:xfrm rot="5400000">
            <a:off x="5040313" y="2816225"/>
            <a:ext cx="215900" cy="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sm"/>
          </a:ln>
        </p:spPr>
      </p:cxnSp>
      <p:sp>
        <p:nvSpPr>
          <p:cNvPr id="5136" name="Rectangle 3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188913"/>
            <a:ext cx="8531225" cy="46196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s-CO" sz="2400" b="1" smtClean="0">
                <a:solidFill>
                  <a:srgbClr val="F0F0F0"/>
                </a:solidFill>
              </a:rPr>
              <a:t>ESTRUCTURA DEL NEGOCIO PCH</a:t>
            </a:r>
            <a:endParaRPr lang="en-US" sz="2400" b="1" smtClean="0">
              <a:solidFill>
                <a:srgbClr val="F0F0F0"/>
              </a:solidFill>
            </a:endParaRPr>
          </a:p>
        </p:txBody>
      </p:sp>
      <p:cxnSp>
        <p:nvCxnSpPr>
          <p:cNvPr id="5137" name="58 Conector angular"/>
          <p:cNvCxnSpPr>
            <a:cxnSpLocks noChangeShapeType="1"/>
            <a:stCxn id="250891" idx="2"/>
            <a:endCxn id="5133" idx="0"/>
          </p:cNvCxnSpPr>
          <p:nvPr/>
        </p:nvCxnSpPr>
        <p:spPr bwMode="auto">
          <a:xfrm rot="5400000">
            <a:off x="2176463" y="709613"/>
            <a:ext cx="469900" cy="19431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8" name="62 Conector angular"/>
          <p:cNvCxnSpPr>
            <a:cxnSpLocks noChangeShapeType="1"/>
            <a:stCxn id="250891" idx="2"/>
            <a:endCxn id="5123" idx="0"/>
          </p:cNvCxnSpPr>
          <p:nvPr/>
        </p:nvCxnSpPr>
        <p:spPr bwMode="auto">
          <a:xfrm rot="16200000" flipH="1">
            <a:off x="3841750" y="987426"/>
            <a:ext cx="447675" cy="1365250"/>
          </a:xfrm>
          <a:prstGeom prst="bentConnector3">
            <a:avLst>
              <a:gd name="adj1" fmla="val 52481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9" name="76 Forma"/>
          <p:cNvCxnSpPr>
            <a:cxnSpLocks noChangeShapeType="1"/>
            <a:stCxn id="5133" idx="2"/>
            <a:endCxn id="250895" idx="1"/>
          </p:cNvCxnSpPr>
          <p:nvPr/>
        </p:nvCxnSpPr>
        <p:spPr bwMode="auto">
          <a:xfrm rot="16200000" flipH="1">
            <a:off x="911226" y="3116262"/>
            <a:ext cx="1885950" cy="828675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140" name="Text Box 6"/>
          <p:cNvSpPr txBox="1">
            <a:spLocks noChangeArrowheads="1"/>
          </p:cNvSpPr>
          <p:nvPr/>
        </p:nvSpPr>
        <p:spPr bwMode="auto">
          <a:xfrm>
            <a:off x="3419475" y="3573463"/>
            <a:ext cx="1071563" cy="508000"/>
          </a:xfrm>
          <a:prstGeom prst="rect">
            <a:avLst/>
          </a:prstGeom>
          <a:solidFill>
            <a:srgbClr val="699BCD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200">
                <a:solidFill>
                  <a:schemeClr val="bg1"/>
                </a:solidFill>
              </a:rPr>
              <a:t>Caruquia </a:t>
            </a:r>
          </a:p>
          <a:p>
            <a:pPr algn="ctr" eaLnBrk="0" hangingPunct="0"/>
            <a:r>
              <a:rPr lang="en-US" sz="1200">
                <a:solidFill>
                  <a:schemeClr val="bg1"/>
                </a:solidFill>
              </a:rPr>
              <a:t>9,76 mw</a:t>
            </a:r>
          </a:p>
        </p:txBody>
      </p:sp>
      <p:sp>
        <p:nvSpPr>
          <p:cNvPr id="5141" name="Text Box 6"/>
          <p:cNvSpPr txBox="1">
            <a:spLocks noChangeArrowheads="1"/>
          </p:cNvSpPr>
          <p:nvPr/>
        </p:nvSpPr>
        <p:spPr bwMode="auto">
          <a:xfrm>
            <a:off x="2268538" y="3573463"/>
            <a:ext cx="1069975" cy="508000"/>
          </a:xfrm>
          <a:prstGeom prst="rect">
            <a:avLst/>
          </a:prstGeom>
          <a:solidFill>
            <a:srgbClr val="699BCD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200">
                <a:solidFill>
                  <a:schemeClr val="bg1"/>
                </a:solidFill>
              </a:rPr>
              <a:t>La Cascada 2,3 MW</a:t>
            </a:r>
          </a:p>
        </p:txBody>
      </p:sp>
      <p:sp>
        <p:nvSpPr>
          <p:cNvPr id="5142" name="Text Box 6"/>
          <p:cNvSpPr txBox="1">
            <a:spLocks noChangeArrowheads="1"/>
          </p:cNvSpPr>
          <p:nvPr/>
        </p:nvSpPr>
        <p:spPr bwMode="auto">
          <a:xfrm>
            <a:off x="4572000" y="3573463"/>
            <a:ext cx="1201738" cy="508000"/>
          </a:xfrm>
          <a:prstGeom prst="rect">
            <a:avLst/>
          </a:prstGeom>
          <a:solidFill>
            <a:srgbClr val="699BCD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200">
                <a:solidFill>
                  <a:schemeClr val="bg1"/>
                </a:solidFill>
              </a:rPr>
              <a:t>Guanaquitas 9,74 MW</a:t>
            </a:r>
          </a:p>
        </p:txBody>
      </p:sp>
      <p:sp>
        <p:nvSpPr>
          <p:cNvPr id="5143" name="Text Box 6"/>
          <p:cNvSpPr txBox="1">
            <a:spLocks noChangeArrowheads="1"/>
          </p:cNvSpPr>
          <p:nvPr/>
        </p:nvSpPr>
        <p:spPr bwMode="auto">
          <a:xfrm>
            <a:off x="5867400" y="3573463"/>
            <a:ext cx="1296988" cy="508000"/>
          </a:xfrm>
          <a:prstGeom prst="rect">
            <a:avLst/>
          </a:prstGeom>
          <a:solidFill>
            <a:srgbClr val="CC9900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200">
                <a:solidFill>
                  <a:schemeClr val="bg1"/>
                </a:solidFill>
              </a:rPr>
              <a:t>Barroso</a:t>
            </a:r>
          </a:p>
          <a:p>
            <a:pPr algn="ctr" eaLnBrk="0" hangingPunct="0"/>
            <a:r>
              <a:rPr lang="en-US" sz="1200">
                <a:solidFill>
                  <a:schemeClr val="bg1"/>
                </a:solidFill>
              </a:rPr>
              <a:t> 20 MW </a:t>
            </a:r>
          </a:p>
        </p:txBody>
      </p:sp>
      <p:sp>
        <p:nvSpPr>
          <p:cNvPr id="5144" name="Text Box 6"/>
          <p:cNvSpPr txBox="1">
            <a:spLocks noChangeArrowheads="1"/>
          </p:cNvSpPr>
          <p:nvPr/>
        </p:nvSpPr>
        <p:spPr bwMode="auto">
          <a:xfrm>
            <a:off x="7235825" y="2924175"/>
            <a:ext cx="1296988" cy="508000"/>
          </a:xfrm>
          <a:prstGeom prst="rect">
            <a:avLst/>
          </a:prstGeom>
          <a:solidFill>
            <a:srgbClr val="336699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200">
                <a:solidFill>
                  <a:schemeClr val="bg1"/>
                </a:solidFill>
              </a:rPr>
              <a:t>Popal S.A.S. E.S.P. </a:t>
            </a:r>
          </a:p>
        </p:txBody>
      </p:sp>
      <p:sp>
        <p:nvSpPr>
          <p:cNvPr id="5145" name="Text Box 6"/>
          <p:cNvSpPr txBox="1">
            <a:spLocks noChangeArrowheads="1"/>
          </p:cNvSpPr>
          <p:nvPr/>
        </p:nvSpPr>
        <p:spPr bwMode="auto">
          <a:xfrm>
            <a:off x="7235825" y="3573463"/>
            <a:ext cx="1296988" cy="508000"/>
          </a:xfrm>
          <a:prstGeom prst="rect">
            <a:avLst/>
          </a:prstGeom>
          <a:solidFill>
            <a:srgbClr val="666633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200">
                <a:solidFill>
                  <a:schemeClr val="bg1"/>
                </a:solidFill>
              </a:rPr>
              <a:t>Popal </a:t>
            </a:r>
          </a:p>
          <a:p>
            <a:pPr algn="ctr" eaLnBrk="0" hangingPunct="0"/>
            <a:r>
              <a:rPr lang="en-US" sz="1200">
                <a:solidFill>
                  <a:schemeClr val="bg1"/>
                </a:solidFill>
              </a:rPr>
              <a:t>20 MW</a:t>
            </a:r>
          </a:p>
        </p:txBody>
      </p:sp>
      <p:cxnSp>
        <p:nvCxnSpPr>
          <p:cNvPr id="5146" name="AutoShape 59"/>
          <p:cNvCxnSpPr>
            <a:cxnSpLocks noChangeShapeType="1"/>
          </p:cNvCxnSpPr>
          <p:nvPr/>
        </p:nvCxnSpPr>
        <p:spPr bwMode="auto">
          <a:xfrm rot="5400000">
            <a:off x="6408738" y="2816225"/>
            <a:ext cx="215900" cy="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sm"/>
          </a:ln>
        </p:spPr>
      </p:cxnSp>
      <p:sp>
        <p:nvSpPr>
          <p:cNvPr id="5147" name="Text Box 6"/>
          <p:cNvSpPr txBox="1">
            <a:spLocks noChangeArrowheads="1"/>
          </p:cNvSpPr>
          <p:nvPr/>
        </p:nvSpPr>
        <p:spPr bwMode="auto">
          <a:xfrm>
            <a:off x="2339975" y="5300663"/>
            <a:ext cx="1071563" cy="508000"/>
          </a:xfrm>
          <a:prstGeom prst="rect">
            <a:avLst/>
          </a:prstGeom>
          <a:solidFill>
            <a:srgbClr val="699BCD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200">
                <a:solidFill>
                  <a:schemeClr val="bg1"/>
                </a:solidFill>
              </a:rPr>
              <a:t>En operación</a:t>
            </a:r>
          </a:p>
        </p:txBody>
      </p:sp>
      <p:sp>
        <p:nvSpPr>
          <p:cNvPr id="5148" name="Text Box 6"/>
          <p:cNvSpPr txBox="1">
            <a:spLocks noChangeArrowheads="1"/>
          </p:cNvSpPr>
          <p:nvPr/>
        </p:nvSpPr>
        <p:spPr bwMode="auto">
          <a:xfrm>
            <a:off x="3635375" y="5300663"/>
            <a:ext cx="1296988" cy="508000"/>
          </a:xfrm>
          <a:prstGeom prst="rect">
            <a:avLst/>
          </a:prstGeom>
          <a:solidFill>
            <a:srgbClr val="CC9900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200">
                <a:solidFill>
                  <a:schemeClr val="bg1"/>
                </a:solidFill>
              </a:rPr>
              <a:t>En construcción</a:t>
            </a:r>
          </a:p>
        </p:txBody>
      </p:sp>
      <p:sp>
        <p:nvSpPr>
          <p:cNvPr id="5149" name="Text Box 6"/>
          <p:cNvSpPr txBox="1">
            <a:spLocks noChangeArrowheads="1"/>
          </p:cNvSpPr>
          <p:nvPr/>
        </p:nvSpPr>
        <p:spPr bwMode="auto">
          <a:xfrm>
            <a:off x="5148263" y="5300663"/>
            <a:ext cx="3455987" cy="508000"/>
          </a:xfrm>
          <a:prstGeom prst="rect">
            <a:avLst/>
          </a:prstGeom>
          <a:solidFill>
            <a:srgbClr val="666633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200">
                <a:solidFill>
                  <a:schemeClr val="bg1"/>
                </a:solidFill>
              </a:rPr>
              <a:t>Con licencia ambiental lista para iniciar construcción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23850" y="1628775"/>
            <a:ext cx="4319588" cy="2566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285750" indent="-285750" defTabSz="895350" eaLnBrk="0" hangingPunct="0">
              <a:lnSpc>
                <a:spcPct val="90000"/>
              </a:lnSpc>
              <a:spcBef>
                <a:spcPct val="20000"/>
              </a:spcBef>
              <a:buClr>
                <a:srgbClr val="BB7900"/>
              </a:buClr>
              <a:buFontTx/>
              <a:buChar char="–"/>
            </a:pPr>
            <a:r>
              <a:rPr lang="es-CO" sz="1400" b="0"/>
              <a:t>Estudio de prefactibilidad </a:t>
            </a:r>
          </a:p>
          <a:p>
            <a:pPr marL="285750" indent="-285750" defTabSz="895350" eaLnBrk="0" hangingPunct="0">
              <a:lnSpc>
                <a:spcPct val="90000"/>
              </a:lnSpc>
              <a:spcBef>
                <a:spcPct val="20000"/>
              </a:spcBef>
              <a:buClr>
                <a:srgbClr val="BB7900"/>
              </a:buClr>
              <a:buFontTx/>
              <a:buChar char="–"/>
            </a:pPr>
            <a:r>
              <a:rPr lang="es-CO" sz="1400" b="0"/>
              <a:t>Estudio de factibilidad</a:t>
            </a:r>
          </a:p>
          <a:p>
            <a:pPr marL="285750" indent="-285750" defTabSz="895350" eaLnBrk="0" hangingPunct="0">
              <a:lnSpc>
                <a:spcPct val="90000"/>
              </a:lnSpc>
              <a:spcBef>
                <a:spcPct val="20000"/>
              </a:spcBef>
              <a:buClr>
                <a:srgbClr val="BB7900"/>
              </a:buClr>
              <a:buFontTx/>
              <a:buChar char="–"/>
            </a:pPr>
            <a:r>
              <a:rPr lang="es-CO" sz="1400" b="0"/>
              <a:t>Gestión ambiental y obtención de permisos y licencias</a:t>
            </a:r>
          </a:p>
          <a:p>
            <a:pPr marL="285750" indent="-285750" defTabSz="895350" eaLnBrk="0" hangingPunct="0">
              <a:lnSpc>
                <a:spcPct val="90000"/>
              </a:lnSpc>
              <a:spcBef>
                <a:spcPct val="20000"/>
              </a:spcBef>
              <a:buClr>
                <a:srgbClr val="BB7900"/>
              </a:buClr>
              <a:buFontTx/>
              <a:buChar char="–"/>
            </a:pPr>
            <a:r>
              <a:rPr lang="es-CO" sz="1400" b="0"/>
              <a:t>Estudio de conexión y obtención del permiso de conexión con el Operador de Red.</a:t>
            </a:r>
          </a:p>
          <a:p>
            <a:pPr marL="285750" indent="-285750" defTabSz="895350" eaLnBrk="0" hangingPunct="0">
              <a:lnSpc>
                <a:spcPct val="90000"/>
              </a:lnSpc>
              <a:spcBef>
                <a:spcPct val="20000"/>
              </a:spcBef>
              <a:buClr>
                <a:srgbClr val="BB7900"/>
              </a:buClr>
              <a:buFontTx/>
              <a:buChar char="–"/>
            </a:pPr>
            <a:r>
              <a:rPr lang="es-CO" sz="1400" b="0"/>
              <a:t>Diseños de preingeniería</a:t>
            </a:r>
          </a:p>
          <a:p>
            <a:pPr marL="285750" indent="-285750" defTabSz="895350" eaLnBrk="0" hangingPunct="0">
              <a:lnSpc>
                <a:spcPct val="90000"/>
              </a:lnSpc>
              <a:spcBef>
                <a:spcPct val="20000"/>
              </a:spcBef>
              <a:buClr>
                <a:srgbClr val="BB7900"/>
              </a:buClr>
              <a:buFontTx/>
              <a:buChar char="–"/>
            </a:pPr>
            <a:r>
              <a:rPr lang="es-CO" sz="1400" b="0"/>
              <a:t>Diseños detallados de construcción</a:t>
            </a:r>
          </a:p>
          <a:p>
            <a:pPr marL="285750" indent="-285750" defTabSz="895350" eaLnBrk="0" hangingPunct="0">
              <a:lnSpc>
                <a:spcPct val="90000"/>
              </a:lnSpc>
              <a:spcBef>
                <a:spcPct val="20000"/>
              </a:spcBef>
              <a:buClr>
                <a:srgbClr val="BB7900"/>
              </a:buClr>
              <a:buFontTx/>
              <a:buChar char="–"/>
            </a:pPr>
            <a:r>
              <a:rPr lang="es-CO" sz="1400" b="0"/>
              <a:t>Suministros</a:t>
            </a:r>
          </a:p>
          <a:p>
            <a:pPr marL="285750" indent="-285750" defTabSz="895350" eaLnBrk="0" hangingPunct="0">
              <a:lnSpc>
                <a:spcPct val="90000"/>
              </a:lnSpc>
              <a:spcBef>
                <a:spcPct val="20000"/>
              </a:spcBef>
              <a:buClr>
                <a:srgbClr val="BB7900"/>
              </a:buClr>
              <a:buFontTx/>
              <a:buChar char="–"/>
            </a:pPr>
            <a:r>
              <a:rPr lang="es-CO" sz="1400" b="0"/>
              <a:t>Construcción</a:t>
            </a:r>
          </a:p>
          <a:p>
            <a:pPr marL="285750" indent="-285750" defTabSz="895350" eaLnBrk="0" hangingPunct="0">
              <a:lnSpc>
                <a:spcPct val="90000"/>
              </a:lnSpc>
              <a:spcBef>
                <a:spcPct val="20000"/>
              </a:spcBef>
              <a:buClr>
                <a:srgbClr val="BB7900"/>
              </a:buClr>
              <a:buFontTx/>
              <a:buChar char="–"/>
            </a:pPr>
            <a:r>
              <a:rPr lang="es-CO" sz="1400" b="0"/>
              <a:t>Montaje y puesta en servicio</a:t>
            </a:r>
          </a:p>
        </p:txBody>
      </p:sp>
      <p:sp>
        <p:nvSpPr>
          <p:cNvPr id="4" name="Rectangle 36"/>
          <p:cNvSpPr txBox="1">
            <a:spLocks noChangeArrowheads="1"/>
          </p:cNvSpPr>
          <p:nvPr/>
        </p:nvSpPr>
        <p:spPr bwMode="auto">
          <a:xfrm>
            <a:off x="395288" y="188913"/>
            <a:ext cx="8532812" cy="46196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CO" sz="2400" kern="0" dirty="0">
                <a:solidFill>
                  <a:srgbClr val="F0F0F0"/>
                </a:solidFill>
                <a:latin typeface="+mj-lt"/>
                <a:ea typeface="+mj-ea"/>
                <a:cs typeface="+mj-cs"/>
              </a:rPr>
              <a:t>DESARROLLO DE PCH´S</a:t>
            </a:r>
            <a:endParaRPr lang="en-US" sz="2400" kern="0" dirty="0">
              <a:solidFill>
                <a:srgbClr val="F0F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0" y="1628775"/>
            <a:ext cx="3887788" cy="2155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285750" indent="-285750" defTabSz="895350" eaLnBrk="0" hangingPunct="0">
              <a:lnSpc>
                <a:spcPct val="90000"/>
              </a:lnSpc>
              <a:spcBef>
                <a:spcPct val="20000"/>
              </a:spcBef>
              <a:buClr>
                <a:srgbClr val="BB7900"/>
              </a:buClr>
              <a:buFontTx/>
              <a:buChar char="–"/>
              <a:defRPr/>
            </a:pPr>
            <a:r>
              <a:rPr lang="es-CO" sz="1400" b="0" dirty="0">
                <a:latin typeface="Arial" pitchFamily="34" charset="0"/>
                <a:cs typeface="Arial" pitchFamily="34" charset="0"/>
              </a:rPr>
              <a:t>Operación de las centrales (para las compañías E.S.P. creadas para cada proyecto).</a:t>
            </a:r>
          </a:p>
          <a:p>
            <a:pPr marL="285750" indent="-285750" defTabSz="895350" eaLnBrk="0" hangingPunct="0">
              <a:lnSpc>
                <a:spcPct val="90000"/>
              </a:lnSpc>
              <a:spcBef>
                <a:spcPct val="20000"/>
              </a:spcBef>
              <a:buClr>
                <a:srgbClr val="BB7900"/>
              </a:buClr>
              <a:buFontTx/>
              <a:buChar char="–"/>
              <a:defRPr/>
            </a:pPr>
            <a:r>
              <a:rPr lang="es-CO" sz="1400" b="0" dirty="0">
                <a:latin typeface="Arial" pitchFamily="34" charset="0"/>
                <a:cs typeface="Arial" pitchFamily="34" charset="0"/>
              </a:rPr>
              <a:t>Representación como agente generador ante el MEM</a:t>
            </a:r>
          </a:p>
          <a:p>
            <a:pPr marL="285750" indent="-285750" defTabSz="895350" eaLnBrk="0" hangingPunct="0">
              <a:lnSpc>
                <a:spcPct val="90000"/>
              </a:lnSpc>
              <a:spcBef>
                <a:spcPct val="20000"/>
              </a:spcBef>
              <a:buClr>
                <a:srgbClr val="BB7900"/>
              </a:buClr>
              <a:buFontTx/>
              <a:buChar char="–"/>
              <a:defRPr/>
            </a:pPr>
            <a:r>
              <a:rPr lang="es-CO" sz="1400" b="0" dirty="0">
                <a:latin typeface="Arial" pitchFamily="34" charset="0"/>
                <a:cs typeface="Arial" pitchFamily="34" charset="0"/>
              </a:rPr>
              <a:t>Administración, Operación y Mantenimiento - AOM</a:t>
            </a:r>
          </a:p>
          <a:p>
            <a:pPr marL="285750" indent="-285750" defTabSz="895350" eaLnBrk="0" hangingPunct="0">
              <a:lnSpc>
                <a:spcPct val="90000"/>
              </a:lnSpc>
              <a:spcBef>
                <a:spcPct val="20000"/>
              </a:spcBef>
              <a:buClr>
                <a:srgbClr val="BB7900"/>
              </a:buClr>
              <a:buFontTx/>
              <a:buChar char="–"/>
              <a:defRPr/>
            </a:pPr>
            <a:r>
              <a:rPr lang="es-CO" sz="1400" b="0" dirty="0">
                <a:latin typeface="Arial" pitchFamily="34" charset="0"/>
                <a:cs typeface="Arial" pitchFamily="34" charset="0"/>
              </a:rPr>
              <a:t>Gestión ante la SSPD, el Operador de Red - OR y la CREG</a:t>
            </a:r>
          </a:p>
          <a:p>
            <a:pPr defTabSz="895350">
              <a:spcBef>
                <a:spcPts val="300"/>
              </a:spcBef>
              <a:defRPr/>
            </a:pPr>
            <a:endParaRPr lang="es-CO" sz="1000" b="0" i="1" dirty="0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50825" y="908050"/>
            <a:ext cx="864235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285750" indent="-285750" defTabSz="89535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CO" sz="1600"/>
              <a:t>CENTURY</a:t>
            </a:r>
            <a:r>
              <a:rPr lang="es-CO" sz="1600" b="0"/>
              <a:t> contrató a </a:t>
            </a:r>
            <a:r>
              <a:rPr lang="es-CO" sz="1600"/>
              <a:t>HMV Ingenieros </a:t>
            </a:r>
            <a:r>
              <a:rPr lang="es-CO" sz="1600" b="0"/>
              <a:t>para que identificara nuevos proyectos, y realizara las siguientes actividades para cada uno de los proyectos que resultaran viables:</a:t>
            </a:r>
          </a:p>
        </p:txBody>
      </p:sp>
      <p:sp>
        <p:nvSpPr>
          <p:cNvPr id="6150" name="7 Rectángulo"/>
          <p:cNvSpPr>
            <a:spLocks noChangeArrowheads="1"/>
          </p:cNvSpPr>
          <p:nvPr/>
        </p:nvSpPr>
        <p:spPr bwMode="auto">
          <a:xfrm>
            <a:off x="250825" y="4149725"/>
            <a:ext cx="8424863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</a:pPr>
            <a:endParaRPr lang="es-CO" sz="1200" b="0"/>
          </a:p>
          <a:p>
            <a:pPr lvl="1">
              <a:lnSpc>
                <a:spcPct val="90000"/>
              </a:lnSpc>
            </a:pPr>
            <a:r>
              <a:rPr lang="es-CO" sz="1600" b="0"/>
              <a:t>En adición al desarrollo de los proyectos y el EPC, HMV Ingenieros maneja la parte técnica del proceso MDL</a:t>
            </a:r>
          </a:p>
          <a:p>
            <a:pPr marL="1200150" lvl="3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BB7900"/>
              </a:buClr>
              <a:buFont typeface="Arial" charset="0"/>
              <a:buChar char="–"/>
            </a:pPr>
            <a:r>
              <a:rPr lang="es-CO" sz="1400" b="0"/>
              <a:t>PDD</a:t>
            </a:r>
          </a:p>
          <a:p>
            <a:pPr marL="1200150" lvl="3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BB7900"/>
              </a:buClr>
              <a:buFont typeface="Arial" charset="0"/>
              <a:buChar char="–"/>
            </a:pPr>
            <a:r>
              <a:rPr lang="es-CO" sz="1400" b="0"/>
              <a:t>Reuniones con Stakeholders</a:t>
            </a:r>
          </a:p>
          <a:p>
            <a:pPr marL="1200150" lvl="3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BB7900"/>
              </a:buClr>
              <a:buFont typeface="Arial" charset="0"/>
              <a:buChar char="–"/>
            </a:pPr>
            <a:r>
              <a:rPr lang="es-CO" sz="1400" b="0"/>
              <a:t>Socialización de los proyectos y apoyo a las comunidades vecinas con inversión social y ambiental </a:t>
            </a:r>
          </a:p>
          <a:p>
            <a:pPr marL="1200150" lvl="3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BB7900"/>
              </a:buClr>
              <a:buFont typeface="Arial" charset="0"/>
              <a:buChar char="–"/>
            </a:pPr>
            <a:r>
              <a:rPr lang="es-CO" sz="1400" b="0"/>
              <a:t>Cumplimiento del plan de monitoreo definido para el proyecto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95288" y="908050"/>
            <a:ext cx="8137525" cy="95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895350"/>
            <a:endParaRPr lang="es-CO" sz="2000" b="0" i="1"/>
          </a:p>
          <a:p>
            <a:pPr defTabSz="895350"/>
            <a:endParaRPr lang="es-CO" sz="1800" b="0" i="1"/>
          </a:p>
          <a:p>
            <a:pPr marL="914400" lvl="1" indent="-342900" defTabSz="895350"/>
            <a:endParaRPr lang="es-CO" sz="1800" b="0"/>
          </a:p>
        </p:txBody>
      </p:sp>
      <p:sp>
        <p:nvSpPr>
          <p:cNvPr id="4" name="Rectangle 36"/>
          <p:cNvSpPr txBox="1">
            <a:spLocks noChangeArrowheads="1"/>
          </p:cNvSpPr>
          <p:nvPr/>
        </p:nvSpPr>
        <p:spPr bwMode="auto">
          <a:xfrm>
            <a:off x="468313" y="188913"/>
            <a:ext cx="8531225" cy="46196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CO" sz="2400" kern="0" dirty="0">
                <a:solidFill>
                  <a:srgbClr val="F0F0F0"/>
                </a:solidFill>
                <a:latin typeface="+mj-lt"/>
                <a:ea typeface="+mj-ea"/>
                <a:cs typeface="+mj-cs"/>
              </a:rPr>
              <a:t>PARTICIPACIÓN EN EL PROCESO MDL</a:t>
            </a:r>
            <a:endParaRPr lang="en-US" sz="2400" kern="0" dirty="0">
              <a:solidFill>
                <a:srgbClr val="F0F0F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81075"/>
            <a:ext cx="8704263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15888"/>
            <a:ext cx="9109075" cy="46196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s-CO" sz="2400" b="1" smtClean="0">
                <a:solidFill>
                  <a:srgbClr val="F0F0F0"/>
                </a:solidFill>
              </a:rPr>
              <a:t>RESULTADOS EN EL PROCESO MDL</a:t>
            </a:r>
            <a:endParaRPr lang="en-US" sz="2400" b="1" smtClean="0">
              <a:solidFill>
                <a:srgbClr val="F0F0F0"/>
              </a:solidFill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3429000"/>
            <a:ext cx="5951538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6 Rectángulo"/>
          <p:cNvSpPr>
            <a:spLocks noChangeArrowheads="1"/>
          </p:cNvSpPr>
          <p:nvPr/>
        </p:nvSpPr>
        <p:spPr bwMode="auto">
          <a:xfrm>
            <a:off x="611188" y="782638"/>
            <a:ext cx="8208962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95350">
              <a:buClr>
                <a:srgbClr val="BB7900"/>
              </a:buClr>
              <a:buFont typeface="Wingdings" pitchFamily="2" charset="2"/>
              <a:buChar char="§"/>
            </a:pPr>
            <a:r>
              <a:rPr lang="es-CO" sz="1200" b="0"/>
              <a:t>1 proyecto registrado como MDL ante las Naciones Unidas:</a:t>
            </a:r>
          </a:p>
          <a:p>
            <a:pPr marL="742950" lvl="3" indent="-285750" defTabSz="895350" eaLnBrk="0" hangingPunct="0">
              <a:lnSpc>
                <a:spcPct val="90000"/>
              </a:lnSpc>
              <a:spcBef>
                <a:spcPct val="20000"/>
              </a:spcBef>
              <a:buClr>
                <a:srgbClr val="BB7900"/>
              </a:buClr>
              <a:buFontTx/>
              <a:buChar char="–"/>
            </a:pPr>
            <a:r>
              <a:rPr lang="es-CO" sz="1200" b="0"/>
              <a:t>La Cascada 2,3 MW</a:t>
            </a:r>
          </a:p>
          <a:p>
            <a:pPr marL="742950" lvl="3" indent="-285750" defTabSz="895350" eaLnBrk="0" hangingPunct="0">
              <a:lnSpc>
                <a:spcPct val="90000"/>
              </a:lnSpc>
              <a:spcBef>
                <a:spcPct val="20000"/>
              </a:spcBef>
              <a:buClr>
                <a:srgbClr val="BB7900"/>
              </a:buClr>
              <a:buFontTx/>
              <a:buChar char="–"/>
            </a:pPr>
            <a:r>
              <a:rPr lang="es-CO" sz="1200" b="0"/>
              <a:t>En su primer período de verificación logró una reducción de emisión de carbono de 8,942 tCO</a:t>
            </a:r>
            <a:r>
              <a:rPr lang="es-CO" sz="1200" b="0" baseline="-25000"/>
              <a:t>2</a:t>
            </a:r>
            <a:r>
              <a:rPr lang="es-CO" sz="1200" b="0"/>
              <a:t>e</a:t>
            </a:r>
          </a:p>
          <a:p>
            <a:pPr marL="742950" lvl="3" indent="-285750" defTabSz="895350" eaLnBrk="0" hangingPunct="0">
              <a:lnSpc>
                <a:spcPct val="90000"/>
              </a:lnSpc>
              <a:spcBef>
                <a:spcPct val="20000"/>
              </a:spcBef>
              <a:buClr>
                <a:srgbClr val="BB7900"/>
              </a:buClr>
              <a:buFontTx/>
              <a:buChar char="–"/>
            </a:pPr>
            <a:r>
              <a:rPr lang="es-CO" sz="1200" b="0"/>
              <a:t>El 7 de julio de 2008 se obtuvo del MAVDT la certificación requerida para la exención del IVA de los equipos., sin embargo a la fecha aun no se ha podido lograr con la DIAN la devolución del total del IVA pagado.</a:t>
            </a:r>
          </a:p>
          <a:p>
            <a:pPr defTabSz="895350">
              <a:buClr>
                <a:srgbClr val="BB7900"/>
              </a:buClr>
              <a:buFont typeface="Wingdings" pitchFamily="2" charset="2"/>
              <a:buChar char="§"/>
            </a:pPr>
            <a:endParaRPr lang="es-CO" sz="1200" b="0"/>
          </a:p>
          <a:p>
            <a:pPr defTabSz="895350">
              <a:buClr>
                <a:srgbClr val="BB7900"/>
              </a:buClr>
              <a:buFont typeface="Wingdings" pitchFamily="2" charset="2"/>
              <a:buChar char="§"/>
            </a:pPr>
            <a:r>
              <a:rPr lang="es-CO" sz="1200" b="0"/>
              <a:t> 2 proyectos aprobados nacionalmente, validados y en etapa final de registro ante la UNFCCC :</a:t>
            </a:r>
          </a:p>
          <a:p>
            <a:pPr lvl="2" defTabSz="895350">
              <a:buClr>
                <a:srgbClr val="BB7900"/>
              </a:buClr>
            </a:pPr>
            <a:r>
              <a:rPr lang="es-CO" sz="1200" b="0"/>
              <a:t>Caruquia 9,76 MW y Guanaquitas 9,74 MW</a:t>
            </a:r>
          </a:p>
          <a:p>
            <a:pPr defTabSz="895350">
              <a:buClr>
                <a:srgbClr val="BB7900"/>
              </a:buClr>
              <a:buFont typeface="Wingdings" pitchFamily="2" charset="2"/>
              <a:buChar char="§"/>
            </a:pPr>
            <a:endParaRPr lang="es-CO" sz="1200" b="0"/>
          </a:p>
          <a:p>
            <a:pPr defTabSz="895350">
              <a:buClr>
                <a:srgbClr val="BB7900"/>
              </a:buClr>
              <a:buFont typeface="Wingdings" pitchFamily="2" charset="2"/>
              <a:buChar char="§"/>
            </a:pPr>
            <a:r>
              <a:rPr lang="es-CO" sz="1200" b="0"/>
              <a:t>1 proyecto formulado y aprobado para ser gestionado como MDL ante las Naciones Unidas:</a:t>
            </a:r>
          </a:p>
          <a:p>
            <a:pPr lvl="2" defTabSz="895350">
              <a:buClr>
                <a:srgbClr val="BB7900"/>
              </a:buClr>
            </a:pPr>
            <a:r>
              <a:rPr lang="es-CO" sz="1200" b="0"/>
              <a:t>Barroso 20 MW</a:t>
            </a:r>
          </a:p>
          <a:p>
            <a:pPr algn="just" defTabSz="895350">
              <a:buClr>
                <a:srgbClr val="BB7900"/>
              </a:buClr>
              <a:buFont typeface="Wingdings" pitchFamily="2" charset="2"/>
              <a:buChar char="§"/>
            </a:pPr>
            <a:endParaRPr lang="es-CO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8"/>
          <p:cNvSpPr>
            <a:spLocks noGrp="1" noChangeArrowheads="1"/>
          </p:cNvSpPr>
          <p:nvPr>
            <p:ph idx="1"/>
          </p:nvPr>
        </p:nvSpPr>
        <p:spPr bwMode="auto">
          <a:xfrm>
            <a:off x="323850" y="3213100"/>
            <a:ext cx="8569325" cy="2736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90000"/>
              </a:lnSpc>
            </a:pPr>
            <a:r>
              <a:rPr lang="es-ES" sz="1600" dirty="0" smtClean="0"/>
              <a:t>Sin experiencia operativa, financiar un proyecto sería difícil – con o sin aprobación MDL</a:t>
            </a:r>
          </a:p>
          <a:p>
            <a:pPr lvl="1">
              <a:lnSpc>
                <a:spcPct val="90000"/>
              </a:lnSpc>
            </a:pPr>
            <a:r>
              <a:rPr lang="es-ES" sz="1600" dirty="0" smtClean="0"/>
              <a:t>Se desarrolló y construyó un primer proyecto piloto, La Cascada con 100% de </a:t>
            </a:r>
            <a:r>
              <a:rPr lang="es-ES" sz="1600" dirty="0" err="1" smtClean="0"/>
              <a:t>equity</a:t>
            </a:r>
            <a:endParaRPr lang="es-ES" sz="1600" dirty="0" smtClean="0"/>
          </a:p>
          <a:p>
            <a:pPr lvl="1">
              <a:lnSpc>
                <a:spcPct val="90000"/>
              </a:lnSpc>
            </a:pPr>
            <a:r>
              <a:rPr lang="es-ES" sz="1600" dirty="0" smtClean="0"/>
              <a:t>Inició operación comercial en julio 2007 y quedó registrada como MDL en enero 2008.</a:t>
            </a:r>
          </a:p>
          <a:p>
            <a:pPr lvl="1">
              <a:lnSpc>
                <a:spcPct val="90000"/>
              </a:lnSpc>
            </a:pPr>
            <a:r>
              <a:rPr lang="es-ES" sz="1600" dirty="0" err="1" smtClean="0"/>
              <a:t>Equity</a:t>
            </a:r>
            <a:r>
              <a:rPr lang="es-ES" sz="1600" dirty="0" smtClean="0"/>
              <a:t> fue puente a refinanciación en el mismo mes</a:t>
            </a:r>
          </a:p>
          <a:p>
            <a:pPr lvl="1">
              <a:lnSpc>
                <a:spcPct val="90000"/>
              </a:lnSpc>
            </a:pPr>
            <a:r>
              <a:rPr lang="es-ES" sz="1600" dirty="0" smtClean="0"/>
              <a:t>MDL y seis meses de experiencia operativa fueron claves para los prestamistas en la colocación de deuda privada en los siguientes proyectos .</a:t>
            </a:r>
          </a:p>
          <a:p>
            <a:pPr lvl="1">
              <a:lnSpc>
                <a:spcPct val="90000"/>
              </a:lnSpc>
            </a:pPr>
            <a:r>
              <a:rPr lang="es-ES" sz="1600" dirty="0" smtClean="0"/>
              <a:t>El 7 de julio de 2008 se obtuvo la certificación del MAVDT acreditando el cumplimiento del proyecto para el beneficio tributario. </a:t>
            </a:r>
          </a:p>
        </p:txBody>
      </p:sp>
      <p:pic>
        <p:nvPicPr>
          <p:cNvPr id="9219" name="Picture 19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25538"/>
            <a:ext cx="24034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6"/>
          <p:cNvSpPr txBox="1">
            <a:spLocks noChangeArrowheads="1"/>
          </p:cNvSpPr>
          <p:nvPr/>
        </p:nvSpPr>
        <p:spPr bwMode="auto">
          <a:xfrm>
            <a:off x="468313" y="188913"/>
            <a:ext cx="8531225" cy="46196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CO" sz="2400" kern="0" dirty="0">
                <a:solidFill>
                  <a:srgbClr val="F0F0F0"/>
                </a:solidFill>
                <a:latin typeface="+mj-lt"/>
                <a:ea typeface="+mj-ea"/>
                <a:cs typeface="+mj-cs"/>
              </a:rPr>
              <a:t>FINANCIACIÓN Y ESTRUCTURACIÓN</a:t>
            </a:r>
            <a:endParaRPr lang="en-US" sz="2400" kern="0" dirty="0">
              <a:solidFill>
                <a:srgbClr val="F0F0F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6" descr="CASCAD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125538"/>
            <a:ext cx="23304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1125538"/>
            <a:ext cx="2454275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755650" y="765175"/>
            <a:ext cx="7488238" cy="287338"/>
          </a:xfrm>
          <a:prstGeom prst="rect">
            <a:avLst/>
          </a:prstGeom>
          <a:solidFill>
            <a:srgbClr val="336699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>
                <a:solidFill>
                  <a:schemeClr val="bg1"/>
                </a:solidFill>
              </a:rPr>
              <a:t>CENTRAL LA CASCADA 2,3 MW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924175"/>
            <a:ext cx="8893175" cy="3673475"/>
          </a:xfrm>
        </p:spPr>
        <p:txBody>
          <a:bodyPr/>
          <a:lstStyle/>
          <a:p>
            <a:pPr lvl="1">
              <a:lnSpc>
                <a:spcPct val="90000"/>
              </a:lnSpc>
              <a:defRPr/>
            </a:pPr>
            <a:r>
              <a:rPr lang="es-ES" sz="1500" dirty="0" smtClean="0"/>
              <a:t>IFC y CII financiaron los proyectos Caruquia y Guanaquitas basados en el éxito del proyecto La Cascada y bajo las siguientes condiciones: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s-ES" sz="1500" i="1" kern="1200" dirty="0" smtClean="0">
                <a:ea typeface="+mn-ea"/>
              </a:rPr>
              <a:t>HMV ejecutando el EPC (Llave </a:t>
            </a:r>
            <a:r>
              <a:rPr lang="es-ES" sz="1500" i="1" kern="1200" dirty="0">
                <a:ea typeface="+mn-ea"/>
              </a:rPr>
              <a:t>en </a:t>
            </a:r>
            <a:r>
              <a:rPr lang="es-ES" sz="1500" i="1" kern="1200" dirty="0" smtClean="0">
                <a:ea typeface="+mn-ea"/>
              </a:rPr>
              <a:t>Mano) a </a:t>
            </a:r>
            <a:r>
              <a:rPr lang="es-ES" sz="1500" i="1" kern="1200" dirty="0">
                <a:ea typeface="+mn-ea"/>
              </a:rPr>
              <a:t>precio fijo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s-ES" sz="1500" i="1" kern="1200" dirty="0">
                <a:ea typeface="+mn-ea"/>
              </a:rPr>
              <a:t>Cero riesgo de sobre costos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s-ES" sz="1500" i="1" kern="1200" dirty="0">
                <a:ea typeface="+mn-ea"/>
              </a:rPr>
              <a:t>Multas garantizando fecha de </a:t>
            </a:r>
            <a:r>
              <a:rPr lang="es-ES" sz="1500" i="1" kern="1200" dirty="0" smtClean="0">
                <a:ea typeface="+mn-ea"/>
              </a:rPr>
              <a:t>entrada en explotación comercial</a:t>
            </a:r>
            <a:endParaRPr lang="es-ES" sz="1500" i="1" kern="1200" dirty="0">
              <a:ea typeface="+mn-ea"/>
            </a:endParaRPr>
          </a:p>
          <a:p>
            <a:pPr lvl="2">
              <a:buFont typeface="Wingdings" pitchFamily="2" charset="2"/>
              <a:buChar char="§"/>
              <a:defRPr/>
            </a:pPr>
            <a:r>
              <a:rPr lang="es-ES" sz="1500" i="1" kern="1200" dirty="0">
                <a:ea typeface="+mn-ea"/>
              </a:rPr>
              <a:t>Contrato de O&amp;M </a:t>
            </a:r>
            <a:r>
              <a:rPr lang="es-ES" sz="1500" i="1" kern="1200" dirty="0" smtClean="0">
                <a:ea typeface="+mn-ea"/>
              </a:rPr>
              <a:t>con HMV para </a:t>
            </a:r>
            <a:r>
              <a:rPr lang="es-ES" sz="1500" i="1" kern="1200" dirty="0">
                <a:ea typeface="+mn-ea"/>
              </a:rPr>
              <a:t>el plazo de la financiación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s-ES" sz="1500" i="1" kern="1200" dirty="0">
                <a:ea typeface="+mn-ea"/>
              </a:rPr>
              <a:t>PPA, ERPA (precio fijo)</a:t>
            </a:r>
          </a:p>
          <a:p>
            <a:pPr lvl="1">
              <a:lnSpc>
                <a:spcPct val="90000"/>
              </a:lnSpc>
              <a:defRPr/>
            </a:pPr>
            <a:r>
              <a:rPr lang="es-ES" sz="1500" dirty="0" smtClean="0"/>
              <a:t>Claves para la aprobación MDL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s-ES" sz="1500" i="1" kern="1200" dirty="0" smtClean="0">
                <a:ea typeface="+mn-ea"/>
              </a:rPr>
              <a:t>Pruebas de adicionalidad 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s-ES" sz="1500" i="1" kern="1200" dirty="0" smtClean="0">
                <a:ea typeface="+mn-ea"/>
              </a:rPr>
              <a:t>WACC bien preparado e investigado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s-ES" sz="1500" i="1" kern="1200" dirty="0" err="1" smtClean="0">
                <a:ea typeface="+mn-ea"/>
              </a:rPr>
              <a:t>Ke</a:t>
            </a:r>
            <a:r>
              <a:rPr lang="es-ES" sz="1500" i="1" kern="1200" dirty="0" smtClean="0">
                <a:ea typeface="+mn-ea"/>
              </a:rPr>
              <a:t> arriba del TIR sin MDL</a:t>
            </a:r>
          </a:p>
          <a:p>
            <a:pPr lvl="1">
              <a:defRPr/>
            </a:pPr>
            <a:endParaRPr lang="es-ES" dirty="0"/>
          </a:p>
          <a:p>
            <a:pPr lvl="1">
              <a:defRPr/>
            </a:pPr>
            <a:endParaRPr lang="es-ES" dirty="0"/>
          </a:p>
          <a:p>
            <a:pPr lvl="1">
              <a:defRPr/>
            </a:pPr>
            <a:endParaRPr lang="es-ES" dirty="0"/>
          </a:p>
          <a:p>
            <a:pPr>
              <a:defRPr/>
            </a:pPr>
            <a:endParaRPr lang="es-ES" sz="1400" dirty="0"/>
          </a:p>
          <a:p>
            <a:pPr>
              <a:defRPr/>
            </a:pPr>
            <a:endParaRPr lang="es-ES" sz="1400" dirty="0"/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 bwMode="auto">
          <a:xfrm>
            <a:off x="468313" y="188913"/>
            <a:ext cx="8531225" cy="46196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CO" sz="2400" kern="0" dirty="0">
                <a:solidFill>
                  <a:srgbClr val="F0F0F0"/>
                </a:solidFill>
                <a:latin typeface="+mj-lt"/>
                <a:ea typeface="+mj-ea"/>
                <a:cs typeface="+mj-cs"/>
              </a:rPr>
              <a:t>FINANCIACIÓN Y ESTRUCTURACIÓN</a:t>
            </a:r>
            <a:endParaRPr lang="en-US" sz="2400" kern="0" dirty="0">
              <a:solidFill>
                <a:srgbClr val="F0F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468313" y="836613"/>
            <a:ext cx="8207375" cy="288925"/>
          </a:xfrm>
          <a:prstGeom prst="rect">
            <a:avLst/>
          </a:prstGeom>
          <a:solidFill>
            <a:srgbClr val="336699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>
                <a:solidFill>
                  <a:schemeClr val="bg1"/>
                </a:solidFill>
              </a:rPr>
              <a:t>CENTRALES CARUQUIA 9,76 MW Y GUANAQUITAS 9.74 MW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1268413"/>
            <a:ext cx="21320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1196975"/>
            <a:ext cx="25257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1268413"/>
            <a:ext cx="11715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1268413"/>
            <a:ext cx="21161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5" name="Rectangle 3"/>
          <p:cNvSpPr>
            <a:spLocks noGrp="1" noChangeArrowheads="1"/>
          </p:cNvSpPr>
          <p:nvPr>
            <p:ph idx="1"/>
          </p:nvPr>
        </p:nvSpPr>
        <p:spPr>
          <a:xfrm>
            <a:off x="2447925" y="2852738"/>
            <a:ext cx="6696075" cy="2879725"/>
          </a:xfrm>
        </p:spPr>
        <p:txBody>
          <a:bodyPr/>
          <a:lstStyle/>
          <a:p>
            <a:pPr lvl="1">
              <a:lnSpc>
                <a:spcPct val="90000"/>
              </a:lnSpc>
              <a:defRPr/>
            </a:pPr>
            <a:r>
              <a:rPr lang="es-ES" sz="1600" dirty="0" smtClean="0"/>
              <a:t>Financiación de Barroso hecho con bancos locales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s-ES" sz="1600" i="1" kern="1200" dirty="0" smtClean="0">
                <a:ea typeface="+mn-ea"/>
              </a:rPr>
              <a:t>MDL mencionado en las consideraciones del contrato de crédito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s-ES" sz="1600" i="1" kern="1200" dirty="0" smtClean="0">
                <a:ea typeface="+mn-ea"/>
              </a:rPr>
              <a:t>Mejorar prueba de adicionalidad</a:t>
            </a:r>
          </a:p>
          <a:p>
            <a:pPr>
              <a:defRPr/>
            </a:pPr>
            <a:endParaRPr lang="es-ES" sz="1600" dirty="0"/>
          </a:p>
          <a:p>
            <a:pPr lvl="1">
              <a:lnSpc>
                <a:spcPct val="90000"/>
              </a:lnSpc>
              <a:defRPr/>
            </a:pPr>
            <a:r>
              <a:rPr lang="es-ES" sz="1600" dirty="0" smtClean="0"/>
              <a:t>Temas importantes para </a:t>
            </a:r>
            <a:r>
              <a:rPr lang="es-ES" sz="1600" dirty="0" err="1" smtClean="0"/>
              <a:t>PCHs</a:t>
            </a:r>
            <a:endParaRPr lang="es-ES" sz="1600" dirty="0" smtClean="0"/>
          </a:p>
          <a:p>
            <a:pPr lvl="2">
              <a:buFont typeface="Wingdings" pitchFamily="2" charset="2"/>
              <a:buChar char="§"/>
              <a:defRPr/>
            </a:pPr>
            <a:r>
              <a:rPr lang="es-ES" sz="1600" i="1" kern="1200" dirty="0" smtClean="0">
                <a:ea typeface="+mn-ea"/>
              </a:rPr>
              <a:t>MDL no representa mas que 10% -15% de ingresos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s-ES" sz="1600" i="1" kern="1200" dirty="0" smtClean="0">
                <a:ea typeface="+mn-ea"/>
              </a:rPr>
              <a:t>Flujos muy inestables y impredecibles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s-ES" sz="1600" i="1" kern="1200" dirty="0" smtClean="0">
                <a:ea typeface="+mn-ea"/>
              </a:rPr>
              <a:t>Mejor excluirlos al calcular DSCR (razones de cobertura) y estructura de capital</a:t>
            </a:r>
          </a:p>
          <a:p>
            <a:pPr lvl="1">
              <a:defRPr/>
            </a:pPr>
            <a:endParaRPr lang="es-ES" sz="1600" dirty="0"/>
          </a:p>
          <a:p>
            <a:pPr lvl="1">
              <a:defRPr/>
            </a:pPr>
            <a:endParaRPr lang="es-ES" dirty="0"/>
          </a:p>
          <a:p>
            <a:pPr lvl="1">
              <a:defRPr/>
            </a:pPr>
            <a:endParaRPr lang="es-ES" dirty="0"/>
          </a:p>
          <a:p>
            <a:pPr lvl="1">
              <a:defRPr/>
            </a:pPr>
            <a:endParaRPr lang="es-ES" dirty="0"/>
          </a:p>
          <a:p>
            <a:pPr>
              <a:defRPr/>
            </a:pPr>
            <a:endParaRPr lang="es-ES" sz="1400" dirty="0"/>
          </a:p>
          <a:p>
            <a:pPr>
              <a:defRPr/>
            </a:pPr>
            <a:endParaRPr lang="es-ES" sz="1400" dirty="0"/>
          </a:p>
        </p:txBody>
      </p:sp>
      <p:sp>
        <p:nvSpPr>
          <p:cNvPr id="11267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10038" y="6245225"/>
            <a:ext cx="935037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708275"/>
            <a:ext cx="23463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6"/>
          <p:cNvSpPr txBox="1">
            <a:spLocks noChangeArrowheads="1"/>
          </p:cNvSpPr>
          <p:nvPr/>
        </p:nvSpPr>
        <p:spPr bwMode="auto">
          <a:xfrm>
            <a:off x="468313" y="188913"/>
            <a:ext cx="8531225" cy="46196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CO" sz="2400" kern="0" dirty="0">
                <a:solidFill>
                  <a:srgbClr val="F0F0F0"/>
                </a:solidFill>
                <a:latin typeface="+mj-lt"/>
                <a:ea typeface="+mj-ea"/>
                <a:cs typeface="+mj-cs"/>
              </a:rPr>
              <a:t>FINANCIACIÓN Y ESTRUCTURACIÓN</a:t>
            </a:r>
            <a:endParaRPr lang="en-US" sz="2400" kern="0" dirty="0">
              <a:solidFill>
                <a:srgbClr val="F0F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79388" y="836613"/>
            <a:ext cx="8785225" cy="288925"/>
          </a:xfrm>
          <a:prstGeom prst="rect">
            <a:avLst/>
          </a:prstGeom>
          <a:solidFill>
            <a:srgbClr val="336699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>
                <a:solidFill>
                  <a:schemeClr val="bg1"/>
                </a:solidFill>
              </a:rPr>
              <a:t>PROYECTO BARROSO 20 MW  (EN CONSTRUCCIÓN)</a:t>
            </a:r>
          </a:p>
        </p:txBody>
      </p:sp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96975"/>
            <a:ext cx="410527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1196975"/>
            <a:ext cx="4683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O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O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770</Words>
  <Application>Microsoft Office PowerPoint</Application>
  <PresentationFormat>On-screen Show (4:3)</PresentationFormat>
  <Paragraphs>114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Diseño predeterminado</vt:lpstr>
      <vt:lpstr>LIDER EN SOLUCIONES DE INGENIERÍA  </vt:lpstr>
      <vt:lpstr>PARTICIPANTES DIRECTOS</vt:lpstr>
      <vt:lpstr>ESTRUCTURA DEL NEGOCIO PCH</vt:lpstr>
      <vt:lpstr>Slide 4</vt:lpstr>
      <vt:lpstr>Slide 5</vt:lpstr>
      <vt:lpstr>RESULTADOS EN EL PROCESO MDL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Felipe Angel</dc:creator>
  <cp:lastModifiedBy>Laura Mondragón</cp:lastModifiedBy>
  <cp:revision>272</cp:revision>
  <dcterms:created xsi:type="dcterms:W3CDTF">2010-11-16T17:54:02Z</dcterms:created>
  <dcterms:modified xsi:type="dcterms:W3CDTF">2010-12-17T20:10:14Z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Documento</vt:lpwstr>
  </property>
</Properties>
</file>