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543" r:id="rId3"/>
    <p:sldId id="541" r:id="rId4"/>
    <p:sldId id="490" r:id="rId5"/>
    <p:sldId id="530" r:id="rId6"/>
    <p:sldId id="539" r:id="rId7"/>
    <p:sldId id="328" r:id="rId8"/>
    <p:sldId id="540" r:id="rId9"/>
    <p:sldId id="513" r:id="rId10"/>
    <p:sldId id="269" r:id="rId11"/>
    <p:sldId id="494" r:id="rId12"/>
    <p:sldId id="495" r:id="rId13"/>
    <p:sldId id="544" r:id="rId14"/>
    <p:sldId id="545" r:id="rId15"/>
    <p:sldId id="546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4660"/>
  </p:normalViewPr>
  <p:slideViewPr>
    <p:cSldViewPr>
      <p:cViewPr>
        <p:scale>
          <a:sx n="50" d="100"/>
          <a:sy n="50" d="100"/>
        </p:scale>
        <p:origin x="-179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5867CF-1250-4FDA-B993-4647D9EF4A0E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45D4AA-E47F-4097-BF9E-6487EA7B70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610D5-B6D2-4104-8350-293533E628A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02BA0A-AB1D-49BD-9421-A109CCBADBFB}" type="slidenum">
              <a:rPr lang="es-ES" sz="1200">
                <a:latin typeface="Calibri" pitchFamily="34" charset="0"/>
              </a:rPr>
              <a:pPr algn="r"/>
              <a:t>11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5B094E-2258-454B-BBF7-AB277B35DF9B}" type="slidenum">
              <a:rPr lang="es-ES" sz="1200">
                <a:latin typeface="Calibri" pitchFamily="34" charset="0"/>
              </a:rPr>
              <a:pPr algn="r"/>
              <a:t>12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F5B1DF-41C0-4FE2-AB58-14C4A3B1DA75}" type="slidenum">
              <a:rPr lang="es-CO" sz="1200">
                <a:cs typeface="Arial" charset="0"/>
              </a:rPr>
              <a:pPr algn="r"/>
              <a:t>13</a:t>
            </a:fld>
            <a:endParaRPr lang="es-CO" sz="1200">
              <a:cs typeface="Arial" charset="0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2D25CD95-CF2E-47CE-A1D6-1E6BB4E143E5}" type="slidenum">
              <a:rPr lang="es-ES" sz="1200">
                <a:cs typeface="Arial" charset="0"/>
              </a:rPr>
              <a:pPr algn="r"/>
              <a:t>2</a:t>
            </a:fld>
            <a:endParaRPr lang="es-ES" sz="1200">
              <a:cs typeface="Arial" charset="0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</p:spPr>
        <p:txBody>
          <a:bodyPr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36869" name="4 Marcador de pie de página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r>
              <a:rPr lang="es-CO" sz="1200">
                <a:cs typeface="Arial" charset="0"/>
              </a:rPr>
              <a:t>Ley 939/ 2004. Incentivos tributarios para la producción de biocombustibles</a:t>
            </a:r>
            <a:endParaRPr lang="es-E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>
              <a:latin typeface="Arial" charset="0"/>
            </a:endParaRPr>
          </a:p>
        </p:txBody>
      </p:sp>
      <p:sp>
        <p:nvSpPr>
          <p:cNvPr id="44339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FE95A2-6AE0-40E3-845E-CD9FB301B791}" type="slidenum">
              <a:rPr lang="es-CO" sz="1200">
                <a:solidFill>
                  <a:srgbClr val="000000"/>
                </a:solidFill>
                <a:cs typeface="Arial" charset="0"/>
              </a:rPr>
              <a:pPr algn="r"/>
              <a:t>3</a:t>
            </a:fld>
            <a:endParaRPr lang="es-CO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EAC192E-CA57-4651-8FEE-A37397F57287}" type="slidenum">
              <a:rPr lang="es-ES" sz="1200">
                <a:latin typeface="Times New Roman" pitchFamily="18" charset="0"/>
              </a:rPr>
              <a:pPr algn="r" eaLnBrk="0" hangingPunct="0"/>
              <a:t>4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5FA6D58-BBA0-437D-98FE-776A3523050B}" type="slidenum">
              <a:rPr lang="es-ES" sz="1200">
                <a:latin typeface="Times New Roman" pitchFamily="18" charset="0"/>
              </a:rPr>
              <a:pPr algn="r" eaLnBrk="0" hangingPunct="0"/>
              <a:t>5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B08EEE0-DD43-47B5-8B71-0AB530EFF00F}" type="slidenum">
              <a:rPr lang="es-ES" sz="1200"/>
              <a:pPr algn="r"/>
              <a:t>6</a:t>
            </a:fld>
            <a:endParaRPr lang="es-ES" sz="1200"/>
          </a:p>
        </p:txBody>
      </p:sp>
      <p:sp>
        <p:nvSpPr>
          <p:cNvPr id="439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896938" eaLnBrk="0" hangingPunct="0"/>
            <a:fld id="{F8D011A1-2334-4597-B6AC-017543570AE5}" type="slidenum">
              <a:rPr lang="es-ES" sz="12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pPr algn="r" defTabSz="896938" eaLnBrk="0" hangingPunct="0"/>
              <a:t>6</a:t>
            </a:fld>
            <a:endParaRPr lang="es-ES" sz="12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9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2EF2D9-1433-4B33-BF42-6C3FC6406BE2}" type="slidenum">
              <a:rPr lang="es-ES" sz="1200">
                <a:latin typeface="Calibri" pitchFamily="34" charset="0"/>
              </a:rPr>
              <a:pPr algn="r"/>
              <a:t>8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A499772-A755-4563-B9E3-188104ACB39C}" type="slidenum">
              <a:rPr lang="es-ES" sz="1200">
                <a:latin typeface="Times New Roman" pitchFamily="18" charset="0"/>
              </a:rPr>
              <a:pPr algn="r" eaLnBrk="0" hangingPunct="0"/>
              <a:t>9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CB79D-EA45-47EF-9AA6-D9825C9FAA4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E867-D526-4E0F-A372-AE6C49EB75FD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20D4-386F-4E81-A5D5-D9D0E60010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E104-C8C4-4BBC-B0BA-38E9D268EA27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7408-6CBF-46A8-9B2C-E455BBD529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FD56-6498-4D00-93C7-78CDFCDF96C2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814A-A609-4C73-B7EE-3FDDD3A0C3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27B1-919A-4AA2-9353-67A80744A9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232F-EF54-47F4-83C6-F50C7D51A03F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BAE7-F86B-4C92-B009-88E09D5415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45C3-540A-4817-B5C9-7594A2837A9F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B7C8-F20B-4BDD-9EB4-6BC17DE93A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98FB-885B-49D1-BD1E-8DDCB9AA20AE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93A0-EAE4-4BAA-9322-6F5BB0F953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E85A-E4EE-4724-A7B7-1B66738ABA13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92E8-8526-4E3F-981D-0B3E8DD34D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2558-ED29-4B7A-86B3-92B0C10C6337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E7AA-BBB9-465B-88B9-0C6B21D6B5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A9DF-3D1B-4437-B10B-F084FEB22A50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B26E-0485-4621-93DA-8759895DB7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8FC9-42E3-4A62-8FF1-7B2B1C7337DE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9525-D774-4D57-9AB0-64E67037B8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4D81-DCCF-4B21-829E-9531283F257F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19CD-106F-450A-82D0-4800F9B595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4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6E841-5C95-438C-84E9-891DBE1A7BA5}" type="datetimeFigureOut">
              <a:rPr lang="es-ES"/>
              <a:pPr>
                <a:defRPr/>
              </a:pPr>
              <a:t>17/12/2010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5A60E-7AB6-4262-8E23-DA0390A57C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nfccc.int/cop8/index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nfccc.int/cop8/index.html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openxmlformats.org/officeDocument/2006/relationships/image" Target="../media/image10.jpeg"/><Relationship Id="rId4" Type="http://schemas.openxmlformats.org/officeDocument/2006/relationships/image" Target="../media/image16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nfccc.int/cop8/index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4688"/>
            <a:ext cx="9144000" cy="1141412"/>
          </a:xfr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txBody>
          <a:bodyPr anchor="t">
            <a:normAutofit/>
          </a:bodyPr>
          <a:lstStyle/>
          <a:p>
            <a:r>
              <a:rPr lang="es-CO" sz="2400" b="1" smtClean="0">
                <a:solidFill>
                  <a:schemeClr val="bg1"/>
                </a:solidFill>
              </a:rPr>
              <a:t>EXPERIENCIAS DE FEDEPALMA EN  EL CAMBIO CLIMATICO </a:t>
            </a:r>
            <a:br>
              <a:rPr lang="es-CO" sz="2400" b="1" smtClean="0">
                <a:solidFill>
                  <a:schemeClr val="bg1"/>
                </a:solidFill>
              </a:rPr>
            </a:br>
            <a:r>
              <a:rPr lang="es-CO" sz="2400" b="1" smtClean="0">
                <a:solidFill>
                  <a:schemeClr val="bg1"/>
                </a:solidFill>
              </a:rPr>
              <a:t>PROYECTO SOMBRILLA MDL</a:t>
            </a:r>
            <a:br>
              <a:rPr lang="es-CO" sz="2400" b="1" smtClean="0">
                <a:solidFill>
                  <a:schemeClr val="bg1"/>
                </a:solidFill>
              </a:rPr>
            </a:br>
            <a:r>
              <a:rPr lang="es-CO" sz="2400" b="1" smtClean="0">
                <a:solidFill>
                  <a:schemeClr val="bg1"/>
                </a:solidFill>
              </a:rPr>
              <a:t>Bogotá, 17 de noviembre 2010</a:t>
            </a:r>
            <a:r>
              <a:rPr lang="es-CO" sz="1800" b="1" smtClean="0">
                <a:solidFill>
                  <a:schemeClr val="bg1"/>
                </a:solidFill>
              </a:rPr>
              <a:t/>
            </a:r>
            <a:br>
              <a:rPr lang="es-CO" sz="1800" b="1" smtClean="0">
                <a:solidFill>
                  <a:schemeClr val="bg1"/>
                </a:solidFill>
              </a:rPr>
            </a:br>
            <a:endParaRPr lang="es-ES" sz="1800" b="1" smtClean="0">
              <a:solidFill>
                <a:schemeClr val="bg1"/>
              </a:solidFill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124075" y="5572125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 dirty="0">
                <a:latin typeface="Calibri" pitchFamily="34" charset="0"/>
              </a:rPr>
              <a:t>Miguel </a:t>
            </a:r>
            <a:r>
              <a:rPr lang="es-CO" b="1" dirty="0" err="1">
                <a:latin typeface="Calibri" pitchFamily="34" charset="0"/>
              </a:rPr>
              <a:t>Angel</a:t>
            </a:r>
            <a:r>
              <a:rPr lang="es-CO" b="1" dirty="0">
                <a:latin typeface="Calibri" pitchFamily="34" charset="0"/>
              </a:rPr>
              <a:t> </a:t>
            </a:r>
            <a:r>
              <a:rPr lang="es-CO" b="1" dirty="0" err="1">
                <a:latin typeface="Calibri" pitchFamily="34" charset="0"/>
              </a:rPr>
              <a:t>Mazorra</a:t>
            </a:r>
            <a:r>
              <a:rPr lang="es-CO" b="1" dirty="0">
                <a:latin typeface="Calibri" pitchFamily="34" charset="0"/>
              </a:rPr>
              <a:t> Valderrama</a:t>
            </a:r>
          </a:p>
          <a:p>
            <a:pPr algn="ctr"/>
            <a:r>
              <a:rPr lang="es-CO" b="1" dirty="0">
                <a:latin typeface="Calibri" pitchFamily="34" charset="0"/>
              </a:rPr>
              <a:t>Líder Planeación y Desarrollo  Ambiental Sectorial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388" y="-12700"/>
            <a:ext cx="33131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25" y="-14288"/>
            <a:ext cx="3095625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-26988"/>
            <a:ext cx="3097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0" y="21177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3" name="Picture 2" descr="U:\Logos fedepalma\fe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4643438"/>
            <a:ext cx="18573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Line 2"/>
          <p:cNvSpPr>
            <a:spLocks noChangeShapeType="1"/>
          </p:cNvSpPr>
          <p:nvPr/>
        </p:nvSpPr>
        <p:spPr bwMode="auto">
          <a:xfrm>
            <a:off x="274638" y="1147763"/>
            <a:ext cx="8351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-100013"/>
            <a:ext cx="8929688" cy="1143001"/>
          </a:xfrm>
        </p:spPr>
        <p:txBody>
          <a:bodyPr/>
          <a:lstStyle/>
          <a:p>
            <a:r>
              <a:rPr lang="es-CO" sz="2500" b="1" smtClean="0"/>
              <a:t>Relación entre Avances del Proyecto y Valor de CER</a:t>
            </a:r>
          </a:p>
        </p:txBody>
      </p:sp>
      <p:grpSp>
        <p:nvGrpSpPr>
          <p:cNvPr id="77827" name="Group 4"/>
          <p:cNvGrpSpPr>
            <a:grpSpLocks/>
          </p:cNvGrpSpPr>
          <p:nvPr/>
        </p:nvGrpSpPr>
        <p:grpSpPr bwMode="auto">
          <a:xfrm>
            <a:off x="0" y="1209675"/>
            <a:ext cx="9144000" cy="5648325"/>
            <a:chOff x="22" y="646"/>
            <a:chExt cx="5760" cy="3558"/>
          </a:xfrm>
        </p:grpSpPr>
        <p:sp>
          <p:nvSpPr>
            <p:cNvPr id="77833" name="Line 5"/>
            <p:cNvSpPr>
              <a:spLocks noChangeShapeType="1"/>
            </p:cNvSpPr>
            <p:nvPr/>
          </p:nvSpPr>
          <p:spPr bwMode="auto">
            <a:xfrm>
              <a:off x="135" y="3964"/>
              <a:ext cx="56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Line 6"/>
            <p:cNvSpPr>
              <a:spLocks noChangeShapeType="1"/>
            </p:cNvSpPr>
            <p:nvPr/>
          </p:nvSpPr>
          <p:spPr bwMode="auto">
            <a:xfrm>
              <a:off x="102" y="3919"/>
              <a:ext cx="0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Line 7"/>
            <p:cNvSpPr>
              <a:spLocks noChangeShapeType="1"/>
            </p:cNvSpPr>
            <p:nvPr/>
          </p:nvSpPr>
          <p:spPr bwMode="auto">
            <a:xfrm>
              <a:off x="1305" y="3929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8"/>
            <p:cNvSpPr>
              <a:spLocks noChangeShapeType="1"/>
            </p:cNvSpPr>
            <p:nvPr/>
          </p:nvSpPr>
          <p:spPr bwMode="auto">
            <a:xfrm>
              <a:off x="5001" y="3919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Text Box 9"/>
            <p:cNvSpPr txBox="1">
              <a:spLocks noChangeArrowheads="1"/>
            </p:cNvSpPr>
            <p:nvPr/>
          </p:nvSpPr>
          <p:spPr bwMode="auto">
            <a:xfrm>
              <a:off x="22" y="400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77838" name="Text Box 10"/>
            <p:cNvSpPr txBox="1">
              <a:spLocks noChangeArrowheads="1"/>
            </p:cNvSpPr>
            <p:nvPr/>
          </p:nvSpPr>
          <p:spPr bwMode="auto">
            <a:xfrm rot="-5400000">
              <a:off x="319" y="2680"/>
              <a:ext cx="1426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Desarrollo del Documento Oficial de Proyecto PDD</a:t>
              </a:r>
            </a:p>
          </p:txBody>
        </p:sp>
        <p:sp>
          <p:nvSpPr>
            <p:cNvPr id="77839" name="Line 11"/>
            <p:cNvSpPr>
              <a:spLocks noChangeShapeType="1"/>
            </p:cNvSpPr>
            <p:nvPr/>
          </p:nvSpPr>
          <p:spPr bwMode="auto">
            <a:xfrm>
              <a:off x="407" y="3828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Text Box 12"/>
            <p:cNvSpPr txBox="1">
              <a:spLocks noChangeArrowheads="1"/>
            </p:cNvSpPr>
            <p:nvPr/>
          </p:nvSpPr>
          <p:spPr bwMode="auto">
            <a:xfrm rot="-5400000">
              <a:off x="1037" y="2483"/>
              <a:ext cx="2010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Auditoria de Validación del </a:t>
              </a:r>
            </a:p>
            <a:p>
              <a:r>
                <a:rPr lang="es-CO" b="1">
                  <a:latin typeface="Calibri" pitchFamily="34" charset="0"/>
                </a:rPr>
                <a:t>Proyectos por EOD</a:t>
              </a:r>
            </a:p>
          </p:txBody>
        </p:sp>
        <p:sp>
          <p:nvSpPr>
            <p:cNvPr id="77841" name="Line 13"/>
            <p:cNvSpPr>
              <a:spLocks noChangeShapeType="1"/>
            </p:cNvSpPr>
            <p:nvPr/>
          </p:nvSpPr>
          <p:spPr bwMode="auto">
            <a:xfrm>
              <a:off x="1614" y="3696"/>
              <a:ext cx="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Text Box 14"/>
            <p:cNvSpPr txBox="1">
              <a:spLocks noChangeArrowheads="1"/>
            </p:cNvSpPr>
            <p:nvPr/>
          </p:nvSpPr>
          <p:spPr bwMode="auto">
            <a:xfrm rot="-5400000">
              <a:off x="1661" y="2393"/>
              <a:ext cx="2209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Aprobación y Registro Por  Junta Ejecutiva MDL</a:t>
              </a:r>
            </a:p>
          </p:txBody>
        </p:sp>
        <p:sp>
          <p:nvSpPr>
            <p:cNvPr id="77843" name="Line 15"/>
            <p:cNvSpPr>
              <a:spLocks noChangeShapeType="1"/>
            </p:cNvSpPr>
            <p:nvPr/>
          </p:nvSpPr>
          <p:spPr bwMode="auto">
            <a:xfrm flipV="1">
              <a:off x="3082" y="3799"/>
              <a:ext cx="113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Text Box 16"/>
            <p:cNvSpPr txBox="1">
              <a:spLocks noChangeArrowheads="1"/>
            </p:cNvSpPr>
            <p:nvPr/>
          </p:nvSpPr>
          <p:spPr bwMode="auto">
            <a:xfrm rot="-5400000">
              <a:off x="2027" y="2421"/>
              <a:ext cx="2305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000" b="1">
                  <a:solidFill>
                    <a:schemeClr val="accent2"/>
                  </a:solidFill>
                  <a:latin typeface="Times New Roman" pitchFamily="18" charset="0"/>
                </a:rPr>
                <a:t>Implementación del proyecto</a:t>
              </a:r>
            </a:p>
          </p:txBody>
        </p:sp>
        <p:sp>
          <p:nvSpPr>
            <p:cNvPr id="77845" name="Text Box 17"/>
            <p:cNvSpPr txBox="1">
              <a:spLocks noChangeArrowheads="1"/>
            </p:cNvSpPr>
            <p:nvPr/>
          </p:nvSpPr>
          <p:spPr bwMode="auto">
            <a:xfrm>
              <a:off x="1224" y="40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6</a:t>
              </a:r>
            </a:p>
          </p:txBody>
        </p:sp>
        <p:sp>
          <p:nvSpPr>
            <p:cNvPr id="77846" name="Text Box 18"/>
            <p:cNvSpPr txBox="1">
              <a:spLocks noChangeArrowheads="1"/>
            </p:cNvSpPr>
            <p:nvPr/>
          </p:nvSpPr>
          <p:spPr bwMode="auto">
            <a:xfrm rot="-5400000">
              <a:off x="3436" y="1961"/>
              <a:ext cx="3040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Verificación  y Certificación </a:t>
              </a:r>
            </a:p>
            <a:p>
              <a:r>
                <a:rPr lang="es-CO" b="1">
                  <a:latin typeface="Calibri" pitchFamily="34" charset="0"/>
                </a:rPr>
                <a:t>Oficial de Reducciones</a:t>
              </a:r>
            </a:p>
          </p:txBody>
        </p:sp>
        <p:sp>
          <p:nvSpPr>
            <p:cNvPr id="77847" name="Text Box 19"/>
            <p:cNvSpPr txBox="1">
              <a:spLocks noChangeArrowheads="1"/>
            </p:cNvSpPr>
            <p:nvPr/>
          </p:nvSpPr>
          <p:spPr bwMode="auto">
            <a:xfrm rot="-5400000">
              <a:off x="4001" y="2028"/>
              <a:ext cx="2623" cy="23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EMISION  DE CERS por NACIONES UNIDAS</a:t>
              </a:r>
            </a:p>
          </p:txBody>
        </p:sp>
        <p:sp>
          <p:nvSpPr>
            <p:cNvPr id="77848" name="Text Box 20"/>
            <p:cNvSpPr txBox="1">
              <a:spLocks noChangeArrowheads="1"/>
            </p:cNvSpPr>
            <p:nvPr/>
          </p:nvSpPr>
          <p:spPr bwMode="auto">
            <a:xfrm>
              <a:off x="3268" y="398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12</a:t>
              </a:r>
            </a:p>
          </p:txBody>
        </p:sp>
        <p:sp>
          <p:nvSpPr>
            <p:cNvPr id="77849" name="Text Box 21"/>
            <p:cNvSpPr txBox="1">
              <a:spLocks noChangeArrowheads="1"/>
            </p:cNvSpPr>
            <p:nvPr/>
          </p:nvSpPr>
          <p:spPr bwMode="auto">
            <a:xfrm>
              <a:off x="4850" y="398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24</a:t>
              </a:r>
            </a:p>
          </p:txBody>
        </p:sp>
        <p:sp>
          <p:nvSpPr>
            <p:cNvPr id="77850" name="Arc 22"/>
            <p:cNvSpPr>
              <a:spLocks/>
            </p:cNvSpPr>
            <p:nvPr/>
          </p:nvSpPr>
          <p:spPr bwMode="auto">
            <a:xfrm flipH="1">
              <a:off x="427" y="739"/>
              <a:ext cx="5171" cy="3085"/>
            </a:xfrm>
            <a:custGeom>
              <a:avLst/>
              <a:gdLst>
                <a:gd name="T0" fmla="*/ 0 w 21600"/>
                <a:gd name="T1" fmla="*/ 0 h 21600"/>
                <a:gd name="T2" fmla="*/ 5171 w 21600"/>
                <a:gd name="T3" fmla="*/ 3085 h 21600"/>
                <a:gd name="T4" fmla="*/ 0 w 21600"/>
                <a:gd name="T5" fmla="*/ 30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66FF33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851" name="Text Box 23"/>
            <p:cNvSpPr txBox="1">
              <a:spLocks noChangeArrowheads="1"/>
            </p:cNvSpPr>
            <p:nvPr/>
          </p:nvSpPr>
          <p:spPr bwMode="auto">
            <a:xfrm rot="-1333820">
              <a:off x="1736" y="992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latin typeface="Calibri" pitchFamily="34" charset="0"/>
                </a:rPr>
                <a:t>Precio CER</a:t>
              </a:r>
            </a:p>
          </p:txBody>
        </p:sp>
        <p:sp>
          <p:nvSpPr>
            <p:cNvPr id="77852" name="Text Box 24"/>
            <p:cNvSpPr txBox="1">
              <a:spLocks noChangeArrowheads="1"/>
            </p:cNvSpPr>
            <p:nvPr/>
          </p:nvSpPr>
          <p:spPr bwMode="auto">
            <a:xfrm rot="-5400000">
              <a:off x="938" y="2788"/>
              <a:ext cx="156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Aprobación Nacional</a:t>
              </a:r>
            </a:p>
          </p:txBody>
        </p:sp>
        <p:sp>
          <p:nvSpPr>
            <p:cNvPr id="77853" name="Text Box 25"/>
            <p:cNvSpPr txBox="1">
              <a:spLocks noChangeArrowheads="1"/>
            </p:cNvSpPr>
            <p:nvPr/>
          </p:nvSpPr>
          <p:spPr bwMode="auto">
            <a:xfrm rot="-5400000">
              <a:off x="-286" y="3167"/>
              <a:ext cx="109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Identificación </a:t>
              </a:r>
            </a:p>
          </p:txBody>
        </p:sp>
        <p:sp>
          <p:nvSpPr>
            <p:cNvPr id="77854" name="Text Box 26"/>
            <p:cNvSpPr txBox="1">
              <a:spLocks noChangeArrowheads="1"/>
            </p:cNvSpPr>
            <p:nvPr/>
          </p:nvSpPr>
          <p:spPr bwMode="auto">
            <a:xfrm rot="-5400000">
              <a:off x="25" y="3129"/>
              <a:ext cx="115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Prefactibilidad </a:t>
              </a:r>
            </a:p>
          </p:txBody>
        </p:sp>
        <p:sp>
          <p:nvSpPr>
            <p:cNvPr id="77855" name="Line 27"/>
            <p:cNvSpPr>
              <a:spLocks noChangeShapeType="1"/>
            </p:cNvSpPr>
            <p:nvPr/>
          </p:nvSpPr>
          <p:spPr bwMode="auto">
            <a:xfrm>
              <a:off x="3396" y="3685"/>
              <a:ext cx="162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Text Box 28"/>
            <p:cNvSpPr txBox="1">
              <a:spLocks noChangeArrowheads="1"/>
            </p:cNvSpPr>
            <p:nvPr/>
          </p:nvSpPr>
          <p:spPr bwMode="auto">
            <a:xfrm rot="-5400000">
              <a:off x="2163" y="2061"/>
              <a:ext cx="284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Puesta en marcha y</a:t>
              </a:r>
            </a:p>
            <a:p>
              <a:r>
                <a:rPr lang="es-CO" b="1">
                  <a:latin typeface="Calibri" pitchFamily="34" charset="0"/>
                </a:rPr>
                <a:t>operación del proyecto</a:t>
              </a:r>
            </a:p>
          </p:txBody>
        </p:sp>
        <p:sp>
          <p:nvSpPr>
            <p:cNvPr id="77857" name="Text Box 29"/>
            <p:cNvSpPr txBox="1">
              <a:spLocks noChangeArrowheads="1"/>
            </p:cNvSpPr>
            <p:nvPr/>
          </p:nvSpPr>
          <p:spPr bwMode="auto">
            <a:xfrm rot="-5400000">
              <a:off x="1257" y="2430"/>
              <a:ext cx="230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Diseño de Ingeniería proyecto</a:t>
              </a:r>
            </a:p>
          </p:txBody>
        </p:sp>
        <p:sp>
          <p:nvSpPr>
            <p:cNvPr id="77858" name="Text Box 30"/>
            <p:cNvSpPr txBox="1">
              <a:spLocks noChangeArrowheads="1"/>
            </p:cNvSpPr>
            <p:nvPr/>
          </p:nvSpPr>
          <p:spPr bwMode="auto">
            <a:xfrm rot="-5400000">
              <a:off x="637" y="2752"/>
              <a:ext cx="164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Foros Consulta Social</a:t>
              </a:r>
            </a:p>
          </p:txBody>
        </p:sp>
        <p:sp>
          <p:nvSpPr>
            <p:cNvPr id="77859" name="AutoShape 31"/>
            <p:cNvSpPr>
              <a:spLocks noChangeArrowheads="1"/>
            </p:cNvSpPr>
            <p:nvPr/>
          </p:nvSpPr>
          <p:spPr bwMode="auto">
            <a:xfrm>
              <a:off x="3878" y="2205"/>
              <a:ext cx="816" cy="318"/>
            </a:xfrm>
            <a:prstGeom prst="rightArrow">
              <a:avLst>
                <a:gd name="adj1" fmla="val 50000"/>
                <a:gd name="adj2" fmla="val 641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860" name="Text Box 32"/>
            <p:cNvSpPr txBox="1">
              <a:spLocks noChangeArrowheads="1"/>
            </p:cNvSpPr>
            <p:nvPr/>
          </p:nvSpPr>
          <p:spPr bwMode="auto">
            <a:xfrm>
              <a:off x="3956" y="2247"/>
              <a:ext cx="4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b="1">
                  <a:latin typeface="Calibri" pitchFamily="34" charset="0"/>
                </a:rPr>
                <a:t>Año I</a:t>
              </a:r>
            </a:p>
          </p:txBody>
        </p:sp>
      </p:grpSp>
      <p:sp>
        <p:nvSpPr>
          <p:cNvPr id="77828" name="Oval 33"/>
          <p:cNvSpPr>
            <a:spLocks noChangeArrowheads="1"/>
          </p:cNvSpPr>
          <p:nvPr/>
        </p:nvSpPr>
        <p:spPr bwMode="auto">
          <a:xfrm>
            <a:off x="6156325" y="692150"/>
            <a:ext cx="1366838" cy="136842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9" name="Text Box 34"/>
          <p:cNvSpPr txBox="1">
            <a:spLocks noChangeArrowheads="1"/>
          </p:cNvSpPr>
          <p:nvPr/>
        </p:nvSpPr>
        <p:spPr bwMode="auto">
          <a:xfrm>
            <a:off x="6346825" y="1000125"/>
            <a:ext cx="928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€ 12.25 </a:t>
            </a:r>
          </a:p>
          <a:p>
            <a:pPr algn="ctr"/>
            <a:r>
              <a:rPr lang="es-ES" b="1">
                <a:latin typeface="Calibri" pitchFamily="34" charset="0"/>
              </a:rPr>
              <a:t> </a:t>
            </a:r>
            <a:endParaRPr lang="es-CO" b="1">
              <a:latin typeface="Calibri" pitchFamily="34" charset="0"/>
            </a:endParaRPr>
          </a:p>
        </p:txBody>
      </p:sp>
      <p:sp>
        <p:nvSpPr>
          <p:cNvPr id="77830" name="Rectangle 35"/>
          <p:cNvSpPr>
            <a:spLocks noChangeArrowheads="1"/>
          </p:cNvSpPr>
          <p:nvPr/>
        </p:nvSpPr>
        <p:spPr bwMode="auto">
          <a:xfrm>
            <a:off x="2627313" y="84931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latin typeface="Calibri" pitchFamily="34" charset="0"/>
              </a:rPr>
              <a:t>Precio Internacional</a:t>
            </a:r>
          </a:p>
        </p:txBody>
      </p:sp>
      <p:sp>
        <p:nvSpPr>
          <p:cNvPr id="77831" name="Oval 36"/>
          <p:cNvSpPr>
            <a:spLocks noChangeArrowheads="1"/>
          </p:cNvSpPr>
          <p:nvPr/>
        </p:nvSpPr>
        <p:spPr bwMode="auto">
          <a:xfrm>
            <a:off x="141288" y="3284538"/>
            <a:ext cx="935037" cy="7921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O" b="1">
                <a:latin typeface="Calibri" pitchFamily="34" charset="0"/>
              </a:rPr>
              <a:t>US$3.50</a:t>
            </a:r>
            <a:endParaRPr lang="es-ES" b="1">
              <a:latin typeface="Calibri" pitchFamily="34" charset="0"/>
            </a:endParaRPr>
          </a:p>
        </p:txBody>
      </p:sp>
      <p:sp>
        <p:nvSpPr>
          <p:cNvPr id="77832" name="Text Box 37"/>
          <p:cNvSpPr txBox="1">
            <a:spLocks noChangeArrowheads="1"/>
          </p:cNvSpPr>
          <p:nvPr/>
        </p:nvSpPr>
        <p:spPr bwMode="auto">
          <a:xfrm>
            <a:off x="0" y="26431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>
                <a:latin typeface="Calibri" pitchFamily="34" charset="0"/>
              </a:rPr>
              <a:t>Ofertas Recibidas</a:t>
            </a:r>
          </a:p>
          <a:p>
            <a:r>
              <a:rPr lang="es-CO" b="1">
                <a:latin typeface="Calibri" pitchFamily="34" charset="0"/>
              </a:rPr>
              <a:t>ERPA – PreVenta</a:t>
            </a:r>
            <a:endParaRPr lang="es-E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844550"/>
            <a:ext cx="8604250" cy="1216025"/>
          </a:xfrm>
        </p:spPr>
        <p:txBody>
          <a:bodyPr>
            <a:normAutofit/>
          </a:bodyPr>
          <a:lstStyle/>
          <a:p>
            <a:r>
              <a:rPr lang="es-ES" sz="3300" b="1" smtClean="0"/>
              <a:t>OPCIÓN II MDL</a:t>
            </a:r>
            <a:r>
              <a:rPr lang="es-ES" sz="3000" b="1" smtClean="0"/>
              <a:t>:  </a:t>
            </a:r>
            <a:br>
              <a:rPr lang="es-ES" sz="3000" b="1" smtClean="0"/>
            </a:br>
            <a:r>
              <a:rPr lang="es-ES" sz="3000" b="1" smtClean="0"/>
              <a:t>Uso del metano para generación de electricidad con plantas de biogás</a:t>
            </a:r>
            <a:br>
              <a:rPr lang="es-ES" sz="3000" b="1" smtClean="0"/>
            </a:br>
            <a:r>
              <a:rPr lang="es-ES" sz="3000" smtClean="0"/>
              <a:t>-</a:t>
            </a:r>
            <a:r>
              <a:rPr lang="es-ES" sz="2300" smtClean="0"/>
              <a:t> mitiga el metano</a:t>
            </a:r>
            <a:br>
              <a:rPr lang="es-ES" sz="2300" smtClean="0"/>
            </a:br>
            <a:r>
              <a:rPr lang="es-ES" sz="2300" smtClean="0"/>
              <a:t>-mitiga CO2 por desplazar diesel o red de uso interno</a:t>
            </a:r>
            <a:r>
              <a:rPr lang="es-ES" sz="3000" smtClean="0"/>
              <a:t> </a:t>
            </a:r>
            <a:endParaRPr lang="es-ES_tradnl" sz="3000" smtClean="0"/>
          </a:p>
        </p:txBody>
      </p:sp>
      <p:sp>
        <p:nvSpPr>
          <p:cNvPr id="356355" name="Line 3"/>
          <p:cNvSpPr>
            <a:spLocks noChangeShapeType="1"/>
          </p:cNvSpPr>
          <p:nvPr/>
        </p:nvSpPr>
        <p:spPr bwMode="auto">
          <a:xfrm>
            <a:off x="835025" y="2962275"/>
            <a:ext cx="7488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6356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813" y="2970213"/>
            <a:ext cx="47529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7" name="Picture 9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4063" y="2968625"/>
            <a:ext cx="4052887" cy="3052763"/>
          </a:xfrm>
        </p:spPr>
      </p:pic>
      <p:pic>
        <p:nvPicPr>
          <p:cNvPr id="356358" name="Picture 100" descr="pia_enclosed_flares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48038" y="4999038"/>
            <a:ext cx="2514600" cy="1885950"/>
          </a:xfrm>
        </p:spPr>
      </p:pic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250825" y="508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>
                <a:solidFill>
                  <a:srgbClr val="FF0000"/>
                </a:solidFill>
                <a:latin typeface="Times New Roman" pitchFamily="18" charset="0"/>
              </a:rPr>
              <a:t>FASE 2</a:t>
            </a:r>
            <a:endParaRPr lang="es-E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-107950" y="188913"/>
            <a:ext cx="9432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/>
              <a:t>OPCIÓN III MDL.  </a:t>
            </a:r>
            <a:br>
              <a:rPr lang="es-ES" sz="4000" b="1"/>
            </a:br>
            <a:r>
              <a:rPr lang="es-ES" sz="3200" b="1"/>
              <a:t>Mitigación, Cogeneración y Venta a la Red </a:t>
            </a:r>
            <a:endParaRPr lang="es-ES_tradnl" sz="3600"/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486525" y="4724400"/>
          <a:ext cx="2520950" cy="2003425"/>
        </p:xfrm>
        <a:graphic>
          <a:graphicData uri="http://schemas.openxmlformats.org/presentationml/2006/ole">
            <p:oleObj spid="_x0000_s358403" name="Fotografía de Photo Editor" r:id="rId4" imgW="2781688" imgH="2734057" progId="">
              <p:embed/>
            </p:oleObj>
          </a:graphicData>
        </a:graphic>
      </p:graphicFrame>
      <p:pic>
        <p:nvPicPr>
          <p:cNvPr id="358404" name="Picture 6" descr="BrisasLFCCascaril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7338" y="2708275"/>
            <a:ext cx="2771775" cy="1897063"/>
          </a:xfrm>
        </p:spPr>
      </p:pic>
      <p:graphicFrame>
        <p:nvGraphicFramePr>
          <p:cNvPr id="35840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48038" y="2706688"/>
          <a:ext cx="2879725" cy="1874837"/>
        </p:xfrm>
        <a:graphic>
          <a:graphicData uri="http://schemas.openxmlformats.org/presentationml/2006/ole">
            <p:oleObj spid="_x0000_s358405" name="Fotografía de Photo Editor" r:id="rId6" imgW="4877481" imgH="3657143" progId="">
              <p:embed/>
            </p:oleObj>
          </a:graphicData>
        </a:graphic>
      </p:graphicFrame>
      <p:pic>
        <p:nvPicPr>
          <p:cNvPr id="35840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778375"/>
            <a:ext cx="28797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07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515100" y="2647950"/>
          <a:ext cx="2449513" cy="1933575"/>
        </p:xfrm>
        <a:graphic>
          <a:graphicData uri="http://schemas.openxmlformats.org/presentationml/2006/ole">
            <p:oleObj spid="_x0000_s358407" name="Fotografía de Photo Editor" r:id="rId8" imgW="3580952" imgH="3524742" progId="">
              <p:embed/>
            </p:oleObj>
          </a:graphicData>
        </a:graphic>
      </p:graphicFrame>
      <p:pic>
        <p:nvPicPr>
          <p:cNvPr id="358408" name="Picture 9" descr="pia_enclosed_flar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3" y="4724400"/>
            <a:ext cx="265906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9" name="Text Box 11"/>
          <p:cNvSpPr txBox="1">
            <a:spLocks noChangeArrowheads="1"/>
          </p:cNvSpPr>
          <p:nvPr/>
        </p:nvSpPr>
        <p:spPr bwMode="auto">
          <a:xfrm>
            <a:off x="142875" y="1449388"/>
            <a:ext cx="4429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CO" sz="2400">
                <a:latin typeface="Calibri" pitchFamily="34" charset="0"/>
              </a:rPr>
              <a:t> Mitiga el metano                 </a:t>
            </a:r>
          </a:p>
          <a:p>
            <a:pPr>
              <a:buFontTx/>
              <a:buChar char="•"/>
            </a:pPr>
            <a:r>
              <a:rPr lang="es-CO" sz="2400">
                <a:latin typeface="Calibri" pitchFamily="34" charset="0"/>
              </a:rPr>
              <a:t> Desplaza CO2 de uso diesel</a:t>
            </a:r>
          </a:p>
        </p:txBody>
      </p:sp>
      <p:sp>
        <p:nvSpPr>
          <p:cNvPr id="358410" name="Text Box 12"/>
          <p:cNvSpPr txBox="1">
            <a:spLocks noChangeArrowheads="1"/>
          </p:cNvSpPr>
          <p:nvPr/>
        </p:nvSpPr>
        <p:spPr bwMode="auto">
          <a:xfrm>
            <a:off x="4356100" y="1441450"/>
            <a:ext cx="496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CO" sz="2400">
                <a:latin typeface="Calibri" pitchFamily="34" charset="0"/>
              </a:rPr>
              <a:t> Vende Energía Excedente a Red</a:t>
            </a:r>
          </a:p>
          <a:p>
            <a:pPr>
              <a:buFontTx/>
              <a:buChar char="•"/>
            </a:pPr>
            <a:r>
              <a:rPr lang="es-CO" sz="2400">
                <a:latin typeface="Calibri" pitchFamily="34" charset="0"/>
              </a:rPr>
              <a:t> Desplaza CO2 de la Red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250825" y="182563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>
                <a:solidFill>
                  <a:srgbClr val="FF0000"/>
                </a:solidFill>
                <a:latin typeface="Times New Roman" pitchFamily="18" charset="0"/>
              </a:rPr>
              <a:t>FASE 2</a:t>
            </a:r>
            <a:endParaRPr lang="es-E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274638"/>
            <a:ext cx="5338763" cy="1143000"/>
          </a:xfrm>
          <a:solidFill>
            <a:srgbClr val="DDDDDD"/>
          </a:solidFill>
        </p:spPr>
        <p:txBody>
          <a:bodyPr/>
          <a:lstStyle/>
          <a:p>
            <a:r>
              <a:rPr lang="es-CO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s-CO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s-CO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713038"/>
            <a:ext cx="8382000" cy="4525962"/>
          </a:xfrm>
        </p:spPr>
        <p:txBody>
          <a:bodyPr/>
          <a:lstStyle/>
          <a:p>
            <a:pPr marL="609600" indent="-609600" algn="just">
              <a:lnSpc>
                <a:spcPct val="135000"/>
              </a:lnSpc>
              <a:buFontTx/>
              <a:buAutoNum type="arabicPeriod"/>
            </a:pPr>
            <a:r>
              <a:rPr lang="es-CO" sz="1600" b="1" smtClean="0"/>
              <a:t>Principios &amp; Criterios de la Mesa Redonda para Biocombutibles  </a:t>
            </a:r>
            <a:r>
              <a:rPr lang="es-CO" sz="1600" b="1" smtClean="0">
                <a:solidFill>
                  <a:srgbClr val="FF0000"/>
                </a:solidFill>
              </a:rPr>
              <a:t>(En proceso de construcción )</a:t>
            </a:r>
            <a:r>
              <a:rPr lang="es-CO" sz="1600" b="1" smtClean="0"/>
              <a:t> </a:t>
            </a:r>
          </a:p>
          <a:p>
            <a:pPr marL="609600" indent="-609600" algn="just">
              <a:lnSpc>
                <a:spcPct val="135000"/>
              </a:lnSpc>
              <a:buFontTx/>
              <a:buNone/>
            </a:pPr>
            <a:endParaRPr lang="es-CO" sz="400" b="1" smtClean="0"/>
          </a:p>
          <a:p>
            <a:pPr marL="609600" indent="-609600" algn="just">
              <a:lnSpc>
                <a:spcPct val="135000"/>
              </a:lnSpc>
              <a:buFontTx/>
              <a:buAutoNum type="arabicPeriod" startAt="2"/>
            </a:pPr>
            <a:r>
              <a:rPr lang="es-CO" sz="1600" b="1" smtClean="0"/>
              <a:t>Norma técnica para biocombustibles en Colombia </a:t>
            </a:r>
            <a:r>
              <a:rPr lang="es-CO" sz="1600" b="1" smtClean="0">
                <a:solidFill>
                  <a:srgbClr val="FF0000"/>
                </a:solidFill>
              </a:rPr>
              <a:t>(En proceso de construcción)</a:t>
            </a:r>
          </a:p>
          <a:p>
            <a:pPr marL="609600" indent="-609600" algn="just">
              <a:lnSpc>
                <a:spcPct val="135000"/>
              </a:lnSpc>
              <a:buFontTx/>
              <a:buAutoNum type="arabicPeriod" startAt="2"/>
            </a:pPr>
            <a:r>
              <a:rPr lang="es-CO" sz="1600" b="1" smtClean="0"/>
              <a:t>Directivas de la Unión Europea (SN 26/03/09) relacionada con producción y calidad de biocombustibles en su ciclo de vida y su impacto ambiental:</a:t>
            </a:r>
          </a:p>
          <a:p>
            <a:pPr marL="990600" lvl="1" indent="-533400" algn="just">
              <a:lnSpc>
                <a:spcPct val="135000"/>
              </a:lnSpc>
            </a:pPr>
            <a:r>
              <a:rPr lang="es-CO" sz="1600" b="1" smtClean="0">
                <a:solidFill>
                  <a:srgbClr val="FF0000"/>
                </a:solidFill>
              </a:rPr>
              <a:t>Reducción de Gases de Efecto Invernadero:</a:t>
            </a:r>
            <a:r>
              <a:rPr lang="es-CO" sz="1400" b="1" smtClean="0"/>
              <a:t> </a:t>
            </a:r>
            <a:r>
              <a:rPr lang="es-CO" sz="1600" b="1" smtClean="0"/>
              <a:t>a) Reducción de emisiones de CO2 como mínimo del 35% frente a combustibles fósiles.</a:t>
            </a:r>
          </a:p>
          <a:p>
            <a:pPr marL="990600" lvl="1" indent="-533400" algn="just">
              <a:lnSpc>
                <a:spcPct val="135000"/>
              </a:lnSpc>
            </a:pPr>
            <a:r>
              <a:rPr lang="es-CO" sz="1600" b="1" smtClean="0"/>
              <a:t>Para biodiesel de aceite de palma, lo estiman que llega a un 19% sin captura de metano y a un 56% con captura de metano.</a:t>
            </a:r>
          </a:p>
          <a:p>
            <a:pPr marL="990600" lvl="1" indent="-533400" algn="just">
              <a:lnSpc>
                <a:spcPct val="135000"/>
              </a:lnSpc>
              <a:buFont typeface="Arial" charset="0"/>
              <a:buNone/>
            </a:pPr>
            <a:r>
              <a:rPr lang="es-CO" sz="4000" b="1" smtClean="0">
                <a:solidFill>
                  <a:schemeClr val="accent2"/>
                </a:solidFill>
                <a:latin typeface="Times New Roman" pitchFamily="18" charset="0"/>
              </a:rPr>
              <a:t>                     </a:t>
            </a:r>
            <a:r>
              <a:rPr lang="es-CO" sz="4000" b="1" smtClean="0">
                <a:solidFill>
                  <a:srgbClr val="F63818"/>
                </a:solidFill>
                <a:latin typeface="Times New Roman" pitchFamily="18" charset="0"/>
              </a:rPr>
              <a:t>METAS AL 2020</a:t>
            </a:r>
          </a:p>
          <a:p>
            <a:pPr marL="609600" indent="-609600" algn="just">
              <a:lnSpc>
                <a:spcPct val="135000"/>
              </a:lnSpc>
              <a:buFontTx/>
              <a:buAutoNum type="arabicPeriod" startAt="2"/>
            </a:pPr>
            <a:endParaRPr lang="es-CO" sz="1600" b="1" smtClean="0">
              <a:solidFill>
                <a:srgbClr val="FF0000"/>
              </a:solidFill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457200" y="191928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REQUERIMIENTOS PARA BIOCOMBUSTIBLES</a:t>
            </a:r>
            <a:endParaRPr lang="es-E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3810000" y="26035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Directiva UE – Energías renovables y Emisiones </a:t>
            </a:r>
            <a:endParaRPr lang="es-ES" sz="32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468313" y="6921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8519" name="Picture 7" descr="Fedepal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063"/>
            <a:ext cx="2303463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sz="quarter" idx="4294967295"/>
          </p:nvPr>
        </p:nvSpPr>
        <p:spPr>
          <a:xfrm>
            <a:off x="528638" y="3482975"/>
            <a:ext cx="7862887" cy="2322513"/>
          </a:xfrm>
        </p:spPr>
        <p:txBody>
          <a:bodyPr>
            <a:normAutofit/>
          </a:bodyPr>
          <a:lstStyle/>
          <a:p>
            <a:pPr marL="319088" indent="-319088" algn="ctr">
              <a:lnSpc>
                <a:spcPct val="80000"/>
              </a:lnSpc>
              <a:buFont typeface="Arial" charset="0"/>
              <a:buNone/>
            </a:pPr>
            <a:r>
              <a:rPr lang="es-CO" sz="2700" smtClean="0">
                <a:latin typeface="Candara" pitchFamily="34" charset="0"/>
              </a:rPr>
              <a:t>Preparación del Proyecto</a:t>
            </a:r>
          </a:p>
          <a:p>
            <a:pPr marL="319088" indent="-319088" algn="ctr">
              <a:lnSpc>
                <a:spcPct val="80000"/>
              </a:lnSpc>
              <a:buFont typeface="Arial" charset="0"/>
              <a:buNone/>
            </a:pPr>
            <a:r>
              <a:rPr lang="es-CO" sz="2700" smtClean="0">
                <a:latin typeface="Candara" pitchFamily="34" charset="0"/>
              </a:rPr>
              <a:t> </a:t>
            </a:r>
            <a:r>
              <a:rPr lang="es-CO" sz="3600" smtClean="0">
                <a:latin typeface="Candara" pitchFamily="34" charset="0"/>
              </a:rPr>
              <a:t/>
            </a:r>
            <a:br>
              <a:rPr lang="es-CO" sz="3600" smtClean="0">
                <a:latin typeface="Candara" pitchFamily="34" charset="0"/>
              </a:rPr>
            </a:br>
            <a:r>
              <a:rPr lang="es-CO" sz="4300" smtClean="0">
                <a:latin typeface="Candara" pitchFamily="34" charset="0"/>
              </a:rPr>
              <a:t>“Fortalecimiento de la Biodiversidad en Agroecosistemas Palmeros”</a:t>
            </a:r>
          </a:p>
          <a:p>
            <a:pPr marL="319088" indent="-319088" algn="ctr">
              <a:lnSpc>
                <a:spcPct val="80000"/>
              </a:lnSpc>
              <a:buFont typeface="Arial" charset="0"/>
              <a:buNone/>
            </a:pPr>
            <a:r>
              <a:rPr lang="es-CO" sz="1900" smtClean="0">
                <a:latin typeface="Candara" pitchFamily="34" charset="0"/>
              </a:rPr>
              <a:t> </a:t>
            </a:r>
          </a:p>
        </p:txBody>
      </p:sp>
      <p:sp>
        <p:nvSpPr>
          <p:cNvPr id="450563" name="AutoShape 10" descr="data:image/jpeg;base64,/9j/4AAQSkZJRgABAQAAAQABAAD/2wCEAAkGBhQSEBUTEhQVEBUVFCIaFhgXGRgdHhocHxoYGCMhGx4eIygmICUpHBweHy8sIycpMDguGiE1NTAqNSY3LCoBCQoKDgwOFw8PGjUlHyQ0MC0pKSkwMjUqNCopKiksLCkyLy41NCkpLCwsLy81NjQwNTUsKSwyLiksNS8sMCwsLP/AABEIAF8AZAMBIgACEQEDEQH/xAAbAAEAAgMBAQAAAAAAAAAAAAAABgcDBAUCAf/EAD4QAAIBAwIDBQUFBAoDAAAAAAECAwAEERIhBQYTIjFBUWEHFDJxgTNygpGhI5KxwRY0Q1JiotHh8PEVJEL/xAAYAQEBAQEBAAAAAAAAAAAAAAAAAgEDBP/EACMRAQEAAgEDAwUAAAAAAAAAAAABAhEDEjFRE7HwIUFCYXH/2gAMAwEAAhEDEQA/ALxpSlApXl5ABkkADvJ2rTm43AqM7TRhUUsx1KcADJJwfKhtnvr6OGNpJXWJEGWZiAAPUmoUfakZyRw2yuOIgHBk+yi+juN/yrn8G4Q/HJffb0EWKsfc7U7BwMjqyjxz4D+XxWTFEFUKoCqBgADAA8gB3UEHPNnF13bg6sPJbtM/Ts71s8J9qFtJKLe5SXh1wdhHcrp1H/C/wn07qmVc7jvL0F5CYbmNZUPge8HzU96n1FB0aVXnLnEJuGXqcMunaa3mB9xnfv2/sZD5gdx+XmALDoFKUoFKUoFKUoIBz3bqLyGS9V5bDRpIUtpjlz8UgHeCNs/8PD5+5XsZIrOG0jiBvLtI+pGc4jGWcjcjOAB9atmSIMCrAMCMEEZBHqKq3nflKG3veHtbg2gnujGzIfgcp2WQHZScEH0qNfXbhePWVyk37rPtrZY0VEAVUUKoHcABgAfIDFZaiA4RxWL7O8huR5TxFT+aUHHOKR/a2Mc484JgP8r/AOtbtXqeZfn8S+lRI8/lPtrG9i8z0tQH1U16i9p9gThpWiPlJG6/yp1Rvq4eWP2q8J63DJXXsy23/sRMO9Xj7WR+HIrvcvcU95tIJ9h1YVcgeBZQSPocio/zJzpZyWNysdxE7NbSBVDDLExsAAO8kms/sykUcKtE1KzLAuoBgSpxnBA7jv41u4qZS9qlVKUrVFKUoFKUoFRf2j8vPd2DrD9vEwmgIxnqRnUMfMZH1qUUoOHyZzQl/ZpOvZb4ZU8Y5B8SkeGD3ehFdyoJx/lC4t7lr/hRUSv/AFm2faO49R/df18fz1erH2u2mrp3ok4bOPijnVgPwuBgj12oJzWOWBWGGUMPUA/xqPTe0nhqrqN9bEekisfyGT+lcO59pMt5mLg0D3LHY3MilII/XLbsR5fx7qDU9odpDPNBwy1ijW4ncPNIiKGhgU5ZtQGxPcP9xntcb5H4dHGZSBYlBtNG5Qqfz3Pp3mtbhPskt1BkupJbq6kOqabW6aj5AKRhR3Af9DqQeziyVw5jaUr3CWR3A+jEips/Tjlhv8Yzch8QmnsIpJ8ljkBiMF1BIViPMjepDXxVwMDYCvtbHTGakhSlK1RSlKBXP43x2G0iMs76FBwPEk+Sgd5roVXntXiZXs7hlLwQzZlAGcdqM5PzCkfp41OV1NufLncMLlElg5guJFDx2UmkjK9SSNGI+7k4+uKQ3yXkMmu1LNE+hoZhGe1hTsSSuMEb10vftcIkt9E+oAr2sAj72D/CuPydzZ78JWEPREb6T2wxLePcB4Y3ozerJvuj3L89nc65LbhEbaGwxK2wwcZ2ya799zd7vZi4a2kRFYoyAoChD6BtnBBPlUP9mNjLLBddKdoP2pGAiHJKbHLAkfSu3z1IP/COpbqNHojcgk9tWQNue/eplutuGPJlePq39r4deDm2Roo5hZy9KQrhtcRwHIUEqGzjcGpJUO5V4bObexkFwTGqKWj0qo09MgDUoycEjv8AnUxqo9HHbZulKUqnQpSlApSlBjmnVBl2CDzYgD9axyTxsCrMjApqIJU5Tzx4j17qj/tA4Q9zBDEihs3cZbVH1FVRnJdMgFR45IqIcX5dkEssa2rtMHZkmSLCe7CyMXTVhsAX7Ai8yD60E3/oxYrsI44wxxpVyoJO/wAIYAkj0roWfDreJWgiSOIEZZEwpwdsnG/pmqpm5cmSHp3FpLdqjtHHpiLFh7kkcTH+6QcIW8GXwru8H4PKt/F1LeT3hbgvNdaOw0JttGnqePb0jR4Fc48azUTMZO0SaPlHh41aYYhp+PS2MfewdvrWxJy7Zsi2xjjKrlhFnzOSdOd998moBf8AJM7LcssQLXVzJFoCGMtE1wJmeaXfI0x6UOnYSEb6q823CLn3mG8nt5GaLpCXTDmYvHBIpKP39MyDDADcODnGaah0Y+FncPsobeMiILHGDvhuyMbeJ2rZhuVfdWVvkQfTw9arHh3CLteE39vPA/UkUTKFHU1NKA0gAwMt1FdinhqAyc5re5VzBdxH3ecJJa9IMtm0Kq/vErHWijEYwQcnv761Umli0pSgUpSgq/jvNt1HxVrdJCIzdQ4GBtGEAlXOPF5YvzrV4fxq6eytnku57dpsu0ryWr/DaPN2QqYVNYBKv2seIq0JOFxM2sxRls51FVzns75/Av7o8q1F5UswukWtuF1BtPSTGoAgHGO8Anf1oK3/AKYXUqyl7lrTpwyXC4CDLxwWjiI6gcoDKzFe86hvtUi47znJHe2EYzGHVWuU0kj9swiQMwBCYfUe0RnTipbc8Ct5PtIInxJ1O0int4A1bj4sADPoKzy2EbFiyIxcANlQdQUkrnzwSSPLNBTNhzxfSK6tM+UhwSvTUs7XUBBVmGkEQTKmTsCcmugeZ7to0TrTatSodL24k/rN3GR1COmW0RoC2NJ07AZqzn4DblSpgiIYYIKLgjs7Hbcdlf3R5V5fly1MfTNvCUAACdNNOASwGMYwCxPzJ86CBW3MN0b8WbTSLHLKqI46ZddNmHkUsF06tTxyAgYJD422rW4Hxa7eaxRrm5lEkPVkw9sm/XCdrUnaTTtpTtbnerMh4TCmnRFGmk5XCKNJC6MjA2Ojs/LasUnL1sxQtbwsYvsyY0OjfV2dtt99qCB8w803UfFjbJIRG89vpGB2UUp1l7v/AKE0f8q1TzndBIWSQzMIrZpEGnLEyXnVX7xSLAHmoqzZOGRM2to0LZzqKjOez4/hX90eVY7fgkEZZkhiQtJ1GKooJfcajgd+539TQVpbc13DBJhducpGFiIjw6yQzSF8adQYaQ2QcYUgivFxz9cA3C9UjHD/ANmdGwnSGKZmDEaSSJHGkE46XcM1Zicv2wYOLeEME0BhGmQmMaQcbDG2K9twaApoMMZTJOnQuMkFTtjxBIPoaDZilDDKkMPMEEfpSsVjw+OFBHDGkKDuVFCgZ3Ow2r7Qf//Z"/>
          <p:cNvSpPr>
            <a:spLocks noChangeAspect="1" noChangeArrowheads="1"/>
          </p:cNvSpPr>
          <p:nvPr/>
        </p:nvSpPr>
        <p:spPr bwMode="auto">
          <a:xfrm>
            <a:off x="155575" y="-433388"/>
            <a:ext cx="942975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50564" name="AutoShape 12" descr="data:image/jpeg;base64,/9j/4AAQSkZJRgABAQAAAQABAAD/2wCEAAkGBhQSEBUTEhQVEBUVFCIaFhgXGRgdHhocHxoYGCMhGx4eIygmICUpHBweHy8sIycpMDguGiE1NTAqNSY3LCoBCQoKDgwOFw8PGjUlHyQ0MC0pKSkwMjUqNCopKiksLCkyLy41NCkpLCwsLy81NjQwNTUsKSwyLiksNS8sMCwsLP/AABEIAF8AZAMBIgACEQEDEQH/xAAbAAEAAgMBAQAAAAAAAAAAAAAABgcDBAUCAf/EAD4QAAIBAwIDBQUFBAoDAAAAAAECAwAEERIhBQYTIjFBUWEHFDJxgTNygpGhI5KxwRY0Q1JiotHh8PEVJEL/xAAYAQEBAQEBAAAAAAAAAAAAAAAAAgEDBP/EACMRAQEAAgEDAwUAAAAAAAAAAAABAhEDEjFRE7HwIUFCYXH/2gAMAwEAAhEDEQA/ALxpSlApXl5ABkkADvJ2rTm43AqM7TRhUUsx1KcADJJwfKhtnvr6OGNpJXWJEGWZiAAPUmoUfakZyRw2yuOIgHBk+yi+juN/yrn8G4Q/HJffb0EWKsfc7U7BwMjqyjxz4D+XxWTFEFUKoCqBgADAA8gB3UEHPNnF13bg6sPJbtM/Ts71s8J9qFtJKLe5SXh1wdhHcrp1H/C/wn07qmVc7jvL0F5CYbmNZUPge8HzU96n1FB0aVXnLnEJuGXqcMunaa3mB9xnfv2/sZD5gdx+XmALDoFKUoFKUoFKUoIBz3bqLyGS9V5bDRpIUtpjlz8UgHeCNs/8PD5+5XsZIrOG0jiBvLtI+pGc4jGWcjcjOAB9atmSIMCrAMCMEEZBHqKq3nflKG3veHtbg2gnujGzIfgcp2WQHZScEH0qNfXbhePWVyk37rPtrZY0VEAVUUKoHcABgAfIDFZaiA4RxWL7O8huR5TxFT+aUHHOKR/a2Mc484JgP8r/AOtbtXqeZfn8S+lRI8/lPtrG9i8z0tQH1U16i9p9gThpWiPlJG6/yp1Rvq4eWP2q8J63DJXXsy23/sRMO9Xj7WR+HIrvcvcU95tIJ9h1YVcgeBZQSPocio/zJzpZyWNysdxE7NbSBVDDLExsAAO8kms/sykUcKtE1KzLAuoBgSpxnBA7jv41u4qZS9qlVKUrVFKUoFKUoFRf2j8vPd2DrD9vEwmgIxnqRnUMfMZH1qUUoOHyZzQl/ZpOvZb4ZU8Y5B8SkeGD3ehFdyoJx/lC4t7lr/hRUSv/AFm2faO49R/df18fz1erH2u2mrp3ok4bOPijnVgPwuBgj12oJzWOWBWGGUMPUA/xqPTe0nhqrqN9bEekisfyGT+lcO59pMt5mLg0D3LHY3MilII/XLbsR5fx7qDU9odpDPNBwy1ijW4ncPNIiKGhgU5ZtQGxPcP9xntcb5H4dHGZSBYlBtNG5Qqfz3Pp3mtbhPskt1BkupJbq6kOqabW6aj5AKRhR3Af9DqQeziyVw5jaUr3CWR3A+jEips/Tjlhv8Yzch8QmnsIpJ8ljkBiMF1BIViPMjepDXxVwMDYCvtbHTGakhSlK1RSlKBXP43x2G0iMs76FBwPEk+Sgd5roVXntXiZXs7hlLwQzZlAGcdqM5PzCkfp41OV1NufLncMLlElg5guJFDx2UmkjK9SSNGI+7k4+uKQ3yXkMmu1LNE+hoZhGe1hTsSSuMEb10vftcIkt9E+oAr2sAj72D/CuPydzZ78JWEPREb6T2wxLePcB4Y3ozerJvuj3L89nc65LbhEbaGwxK2wwcZ2ya799zd7vZi4a2kRFYoyAoChD6BtnBBPlUP9mNjLLBddKdoP2pGAiHJKbHLAkfSu3z1IP/COpbqNHojcgk9tWQNue/eplutuGPJlePq39r4deDm2Roo5hZy9KQrhtcRwHIUEqGzjcGpJUO5V4bObexkFwTGqKWj0qo09MgDUoycEjv8AnUxqo9HHbZulKUqnQpSlApSlBjmnVBl2CDzYgD9axyTxsCrMjApqIJU5Tzx4j17qj/tA4Q9zBDEihs3cZbVH1FVRnJdMgFR45IqIcX5dkEssa2rtMHZkmSLCe7CyMXTVhsAX7Ai8yD60E3/oxYrsI44wxxpVyoJO/wAIYAkj0roWfDreJWgiSOIEZZEwpwdsnG/pmqpm5cmSHp3FpLdqjtHHpiLFh7kkcTH+6QcIW8GXwru8H4PKt/F1LeT3hbgvNdaOw0JttGnqePb0jR4Fc48azUTMZO0SaPlHh41aYYhp+PS2MfewdvrWxJy7Zsi2xjjKrlhFnzOSdOd998moBf8AJM7LcssQLXVzJFoCGMtE1wJmeaXfI0x6UOnYSEb6q823CLn3mG8nt5GaLpCXTDmYvHBIpKP39MyDDADcODnGaah0Y+FncPsobeMiILHGDvhuyMbeJ2rZhuVfdWVvkQfTw9arHh3CLteE39vPA/UkUTKFHU1NKA0gAwMt1FdinhqAyc5re5VzBdxH3ecJJa9IMtm0Kq/vErHWijEYwQcnv761Umli0pSgUpSgq/jvNt1HxVrdJCIzdQ4GBtGEAlXOPF5YvzrV4fxq6eytnku57dpsu0ryWr/DaPN2QqYVNYBKv2seIq0JOFxM2sxRls51FVzns75/Av7o8q1F5UswukWtuF1BtPSTGoAgHGO8Anf1oK3/AKYXUqyl7lrTpwyXC4CDLxwWjiI6gcoDKzFe86hvtUi47znJHe2EYzGHVWuU0kj9swiQMwBCYfUe0RnTipbc8Ct5PtIInxJ1O0int4A1bj4sADPoKzy2EbFiyIxcANlQdQUkrnzwSSPLNBTNhzxfSK6tM+UhwSvTUs7XUBBVmGkEQTKmTsCcmugeZ7to0TrTatSodL24k/rN3GR1COmW0RoC2NJ07AZqzn4DblSpgiIYYIKLgjs7Hbcdlf3R5V5fly1MfTNvCUAACdNNOASwGMYwCxPzJ86CBW3MN0b8WbTSLHLKqI46ZddNmHkUsF06tTxyAgYJD422rW4Hxa7eaxRrm5lEkPVkw9sm/XCdrUnaTTtpTtbnerMh4TCmnRFGmk5XCKNJC6MjA2Ojs/LasUnL1sxQtbwsYvsyY0OjfV2dtt99qCB8w803UfFjbJIRG89vpGB2UUp1l7v/AKE0f8q1TzndBIWSQzMIrZpEGnLEyXnVX7xSLAHmoqzZOGRM2to0LZzqKjOez4/hX90eVY7fgkEZZkhiQtJ1GKooJfcajgd+539TQVpbc13DBJhducpGFiIjw6yQzSF8adQYaQ2QcYUgivFxz9cA3C9UjHD/ANmdGwnSGKZmDEaSSJHGkE46XcM1Zicv2wYOLeEME0BhGmQmMaQcbDG2K9twaApoMMZTJOnQuMkFTtjxBIPoaDZilDDKkMPMEEfpSsVjw+OFBHDGkKDuVFCgZ3Ow2r7Qf//Z"/>
          <p:cNvSpPr>
            <a:spLocks noChangeAspect="1" noChangeArrowheads="1"/>
          </p:cNvSpPr>
          <p:nvPr/>
        </p:nvSpPr>
        <p:spPr bwMode="auto">
          <a:xfrm>
            <a:off x="155575" y="-433388"/>
            <a:ext cx="942975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50565" name="AutoShape 14" descr="data:image/jpeg;base64,/9j/4AAQSkZJRgABAQAAAQABAAD/2wCEAAkGBhQSEBUTEhQVEBUVFCIaFhgXGRgdHhocHxoYGCMhGx4eIygmICUpHBweHy8sIycpMDguGiE1NTAqNSY3LCoBCQoKDgwOFw8PGjUlHyQ0MC0pKSkwMjUqNCopKiksLCkyLy41NCkpLCwsLy81NjQwNTUsKSwyLiksNS8sMCwsLP/AABEIAF8AZAMBIgACEQEDEQH/xAAbAAEAAgMBAQAAAAAAAAAAAAAABgcDBAUCAf/EAD4QAAIBAwIDBQUFBAoDAAAAAAECAwAEERIhBQYTIjFBUWEHFDJxgTNygpGhI5KxwRY0Q1JiotHh8PEVJEL/xAAYAQEBAQEBAAAAAAAAAAAAAAAAAgEDBP/EACMRAQEAAgEDAwUAAAAAAAAAAAABAhEDEjFRE7HwIUFCYXH/2gAMAwEAAhEDEQA/ALxpSlApXl5ABkkADvJ2rTm43AqM7TRhUUsx1KcADJJwfKhtnvr6OGNpJXWJEGWZiAAPUmoUfakZyRw2yuOIgHBk+yi+juN/yrn8G4Q/HJffb0EWKsfc7U7BwMjqyjxz4D+XxWTFEFUKoCqBgADAA8gB3UEHPNnF13bg6sPJbtM/Ts71s8J9qFtJKLe5SXh1wdhHcrp1H/C/wn07qmVc7jvL0F5CYbmNZUPge8HzU96n1FB0aVXnLnEJuGXqcMunaa3mB9xnfv2/sZD5gdx+XmALDoFKUoFKUoFKUoIBz3bqLyGS9V5bDRpIUtpjlz8UgHeCNs/8PD5+5XsZIrOG0jiBvLtI+pGc4jGWcjcjOAB9atmSIMCrAMCMEEZBHqKq3nflKG3veHtbg2gnujGzIfgcp2WQHZScEH0qNfXbhePWVyk37rPtrZY0VEAVUUKoHcABgAfIDFZaiA4RxWL7O8huR5TxFT+aUHHOKR/a2Mc484JgP8r/AOtbtXqeZfn8S+lRI8/lPtrG9i8z0tQH1U16i9p9gThpWiPlJG6/yp1Rvq4eWP2q8J63DJXXsy23/sRMO9Xj7WR+HIrvcvcU95tIJ9h1YVcgeBZQSPocio/zJzpZyWNysdxE7NbSBVDDLExsAAO8kms/sykUcKtE1KzLAuoBgSpxnBA7jv41u4qZS9qlVKUrVFKUoFKUoFRf2j8vPd2DrD9vEwmgIxnqRnUMfMZH1qUUoOHyZzQl/ZpOvZb4ZU8Y5B8SkeGD3ehFdyoJx/lC4t7lr/hRUSv/AFm2faO49R/df18fz1erH2u2mrp3ok4bOPijnVgPwuBgj12oJzWOWBWGGUMPUA/xqPTe0nhqrqN9bEekisfyGT+lcO59pMt5mLg0D3LHY3MilII/XLbsR5fx7qDU9odpDPNBwy1ijW4ncPNIiKGhgU5ZtQGxPcP9xntcb5H4dHGZSBYlBtNG5Qqfz3Pp3mtbhPskt1BkupJbq6kOqabW6aj5AKRhR3Af9DqQeziyVw5jaUr3CWR3A+jEips/Tjlhv8Yzch8QmnsIpJ8ljkBiMF1BIViPMjepDXxVwMDYCvtbHTGakhSlK1RSlKBXP43x2G0iMs76FBwPEk+Sgd5roVXntXiZXs7hlLwQzZlAGcdqM5PzCkfp41OV1NufLncMLlElg5guJFDx2UmkjK9SSNGI+7k4+uKQ3yXkMmu1LNE+hoZhGe1hTsSSuMEb10vftcIkt9E+oAr2sAj72D/CuPydzZ78JWEPREb6T2wxLePcB4Y3ozerJvuj3L89nc65LbhEbaGwxK2wwcZ2ya799zd7vZi4a2kRFYoyAoChD6BtnBBPlUP9mNjLLBddKdoP2pGAiHJKbHLAkfSu3z1IP/COpbqNHojcgk9tWQNue/eplutuGPJlePq39r4deDm2Roo5hZy9KQrhtcRwHIUEqGzjcGpJUO5V4bObexkFwTGqKWj0qo09MgDUoycEjv8AnUxqo9HHbZulKUqnQpSlApSlBjmnVBl2CDzYgD9axyTxsCrMjApqIJU5Tzx4j17qj/tA4Q9zBDEihs3cZbVH1FVRnJdMgFR45IqIcX5dkEssa2rtMHZkmSLCe7CyMXTVhsAX7Ai8yD60E3/oxYrsI44wxxpVyoJO/wAIYAkj0roWfDreJWgiSOIEZZEwpwdsnG/pmqpm5cmSHp3FpLdqjtHHpiLFh7kkcTH+6QcIW8GXwru8H4PKt/F1LeT3hbgvNdaOw0JttGnqePb0jR4Fc48azUTMZO0SaPlHh41aYYhp+PS2MfewdvrWxJy7Zsi2xjjKrlhFnzOSdOd998moBf8AJM7LcssQLXVzJFoCGMtE1wJmeaXfI0x6UOnYSEb6q823CLn3mG8nt5GaLpCXTDmYvHBIpKP39MyDDADcODnGaah0Y+FncPsobeMiILHGDvhuyMbeJ2rZhuVfdWVvkQfTw9arHh3CLteE39vPA/UkUTKFHU1NKA0gAwMt1FdinhqAyc5re5VzBdxH3ecJJa9IMtm0Kq/vErHWijEYwQcnv761Umli0pSgUpSgq/jvNt1HxVrdJCIzdQ4GBtGEAlXOPF5YvzrV4fxq6eytnku57dpsu0ryWr/DaPN2QqYVNYBKv2seIq0JOFxM2sxRls51FVzns75/Av7o8q1F5UswukWtuF1BtPSTGoAgHGO8Anf1oK3/AKYXUqyl7lrTpwyXC4CDLxwWjiI6gcoDKzFe86hvtUi47znJHe2EYzGHVWuU0kj9swiQMwBCYfUe0RnTipbc8Ct5PtIInxJ1O0int4A1bj4sADPoKzy2EbFiyIxcANlQdQUkrnzwSSPLNBTNhzxfSK6tM+UhwSvTUs7XUBBVmGkEQTKmTsCcmugeZ7to0TrTatSodL24k/rN3GR1COmW0RoC2NJ07AZqzn4DblSpgiIYYIKLgjs7Hbcdlf3R5V5fly1MfTNvCUAACdNNOASwGMYwCxPzJ86CBW3MN0b8WbTSLHLKqI46ZddNmHkUsF06tTxyAgYJD422rW4Hxa7eaxRrm5lEkPVkw9sm/XCdrUnaTTtpTtbnerMh4TCmnRFGmk5XCKNJC6MjA2Ojs/LasUnL1sxQtbwsYvsyY0OjfV2dtt99qCB8w803UfFjbJIRG89vpGB2UUp1l7v/AKE0f8q1TzndBIWSQzMIrZpEGnLEyXnVX7xSLAHmoqzZOGRM2to0LZzqKjOez4/hX90eVY7fgkEZZkhiQtJ1GKooJfcajgd+539TQVpbc13DBJhducpGFiIjw6yQzSF8adQYaQ2QcYUgivFxz9cA3C9UjHD/ANmdGwnSGKZmDEaSSJHGkE46XcM1Zicv2wYOLeEME0BhGmQmMaQcbDG2K9twaApoMMZTJOnQuMkFTtjxBIPoaDZilDDKkMPMEEfpSsVjw+OFBHDGkKDuVFCgZ3Ow2r7Qf//Z"/>
          <p:cNvSpPr>
            <a:spLocks noChangeAspect="1" noChangeArrowheads="1"/>
          </p:cNvSpPr>
          <p:nvPr/>
        </p:nvSpPr>
        <p:spPr bwMode="auto">
          <a:xfrm>
            <a:off x="155575" y="-433388"/>
            <a:ext cx="942975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50566" name="AutoShape 16" descr="data:image/jpeg;base64,/9j/4AAQSkZJRgABAQAAAQABAAD/2wCEAAkGBhQSEBUTEhQVEBUVFCIaFhgXGRgdHhocHxoYGCMhGx4eIygmICUpHBweHy8sIycpMDguGiE1NTAqNSY3LCoBCQoKDgwOFw8PGjUlHyQ0MC0pKSkwMjUqNCopKiksLCkyLy41NCkpLCwsLy81NjQwNTUsKSwyLiksNS8sMCwsLP/AABEIAF8AZAMBIgACEQEDEQH/xAAbAAEAAgMBAQAAAAAAAAAAAAAABgcDBAUCAf/EAD4QAAIBAwIDBQUFBAoDAAAAAAECAwAEERIhBQYTIjFBUWEHFDJxgTNygpGhI5KxwRY0Q1JiotHh8PEVJEL/xAAYAQEBAQEBAAAAAAAAAAAAAAAAAgEDBP/EACMRAQEAAgEDAwUAAAAAAAAAAAABAhEDEjFRE7HwIUFCYXH/2gAMAwEAAhEDEQA/ALxpSlApXl5ABkkADvJ2rTm43AqM7TRhUUsx1KcADJJwfKhtnvr6OGNpJXWJEGWZiAAPUmoUfakZyRw2yuOIgHBk+yi+juN/yrn8G4Q/HJffb0EWKsfc7U7BwMjqyjxz4D+XxWTFEFUKoCqBgADAA8gB3UEHPNnF13bg6sPJbtM/Ts71s8J9qFtJKLe5SXh1wdhHcrp1H/C/wn07qmVc7jvL0F5CYbmNZUPge8HzU96n1FB0aVXnLnEJuGXqcMunaa3mB9xnfv2/sZD5gdx+XmALDoFKUoFKUoFKUoIBz3bqLyGS9V5bDRpIUtpjlz8UgHeCNs/8PD5+5XsZIrOG0jiBvLtI+pGc4jGWcjcjOAB9atmSIMCrAMCMEEZBHqKq3nflKG3veHtbg2gnujGzIfgcp2WQHZScEH0qNfXbhePWVyk37rPtrZY0VEAVUUKoHcABgAfIDFZaiA4RxWL7O8huR5TxFT+aUHHOKR/a2Mc484JgP8r/AOtbtXqeZfn8S+lRI8/lPtrG9i8z0tQH1U16i9p9gThpWiPlJG6/yp1Rvq4eWP2q8J63DJXXsy23/sRMO9Xj7WR+HIrvcvcU95tIJ9h1YVcgeBZQSPocio/zJzpZyWNysdxE7NbSBVDDLExsAAO8kms/sykUcKtE1KzLAuoBgSpxnBA7jv41u4qZS9qlVKUrVFKUoFKUoFRf2j8vPd2DrD9vEwmgIxnqRnUMfMZH1qUUoOHyZzQl/ZpOvZb4ZU8Y5B8SkeGD3ehFdyoJx/lC4t7lr/hRUSv/AFm2faO49R/df18fz1erH2u2mrp3ok4bOPijnVgPwuBgj12oJzWOWBWGGUMPUA/xqPTe0nhqrqN9bEekisfyGT+lcO59pMt5mLg0D3LHY3MilII/XLbsR5fx7qDU9odpDPNBwy1ijW4ncPNIiKGhgU5ZtQGxPcP9xntcb5H4dHGZSBYlBtNG5Qqfz3Pp3mtbhPskt1BkupJbq6kOqabW6aj5AKRhR3Af9DqQeziyVw5jaUr3CWR3A+jEips/Tjlhv8Yzch8QmnsIpJ8ljkBiMF1BIViPMjepDXxVwMDYCvtbHTGakhSlK1RSlKBXP43x2G0iMs76FBwPEk+Sgd5roVXntXiZXs7hlLwQzZlAGcdqM5PzCkfp41OV1NufLncMLlElg5guJFDx2UmkjK9SSNGI+7k4+uKQ3yXkMmu1LNE+hoZhGe1hTsSSuMEb10vftcIkt9E+oAr2sAj72D/CuPydzZ78JWEPREb6T2wxLePcB4Y3ozerJvuj3L89nc65LbhEbaGwxK2wwcZ2ya799zd7vZi4a2kRFYoyAoChD6BtnBBPlUP9mNjLLBddKdoP2pGAiHJKbHLAkfSu3z1IP/COpbqNHojcgk9tWQNue/eplutuGPJlePq39r4deDm2Roo5hZy9KQrhtcRwHIUEqGzjcGpJUO5V4bObexkFwTGqKWj0qo09MgDUoycEjv8AnUxqo9HHbZulKUqnQpSlApSlBjmnVBl2CDzYgD9axyTxsCrMjApqIJU5Tzx4j17qj/tA4Q9zBDEihs3cZbVH1FVRnJdMgFR45IqIcX5dkEssa2rtMHZkmSLCe7CyMXTVhsAX7Ai8yD60E3/oxYrsI44wxxpVyoJO/wAIYAkj0roWfDreJWgiSOIEZZEwpwdsnG/pmqpm5cmSHp3FpLdqjtHHpiLFh7kkcTH+6QcIW8GXwru8H4PKt/F1LeT3hbgvNdaOw0JttGnqePb0jR4Fc48azUTMZO0SaPlHh41aYYhp+PS2MfewdvrWxJy7Zsi2xjjKrlhFnzOSdOd998moBf8AJM7LcssQLXVzJFoCGMtE1wJmeaXfI0x6UOnYSEb6q823CLn3mG8nt5GaLpCXTDmYvHBIpKP39MyDDADcODnGaah0Y+FncPsobeMiILHGDvhuyMbeJ2rZhuVfdWVvkQfTw9arHh3CLteE39vPA/UkUTKFHU1NKA0gAwMt1FdinhqAyc5re5VzBdxH3ecJJa9IMtm0Kq/vErHWijEYwQcnv761Umli0pSgUpSgq/jvNt1HxVrdJCIzdQ4GBtGEAlXOPF5YvzrV4fxq6eytnku57dpsu0ryWr/DaPN2QqYVNYBKv2seIq0JOFxM2sxRls51FVzns75/Av7o8q1F5UswukWtuF1BtPSTGoAgHGO8Anf1oK3/AKYXUqyl7lrTpwyXC4CDLxwWjiI6gcoDKzFe86hvtUi47znJHe2EYzGHVWuU0kj9swiQMwBCYfUe0RnTipbc8Ct5PtIInxJ1O0int4A1bj4sADPoKzy2EbFiyIxcANlQdQUkrnzwSSPLNBTNhzxfSK6tM+UhwSvTUs7XUBBVmGkEQTKmTsCcmugeZ7to0TrTatSodL24k/rN3GR1COmW0RoC2NJ07AZqzn4DblSpgiIYYIKLgjs7Hbcdlf3R5V5fly1MfTNvCUAACdNNOASwGMYwCxPzJ86CBW3MN0b8WbTSLHLKqI46ZddNmHkUsF06tTxyAgYJD422rW4Hxa7eaxRrm5lEkPVkw9sm/XCdrUnaTTtpTtbnerMh4TCmnRFGmk5XCKNJC6MjA2Ojs/LasUnL1sxQtbwsYvsyY0OjfV2dtt99qCB8w803UfFjbJIRG89vpGB2UUp1l7v/AKE0f8q1TzndBIWSQzMIrZpEGnLEyXnVX7xSLAHmoqzZOGRM2to0LZzqKjOez4/hX90eVY7fgkEZZkhiQtJ1GKooJfcajgd+539TQVpbc13DBJhducpGFiIjw6yQzSF8adQYaQ2QcYUgivFxz9cA3C9UjHD/ANmdGwnSGKZmDEaSSJHGkE46XcM1Zicv2wYOLeEME0BhGmQmMaQcbDG2K9twaApoMMZTJOnQuMkFTtjxBIPoaDZilDDKkMPMEEfpSsVjw+OFBHDGkKDuVFCgZ3Ow2r7Qf//Z"/>
          <p:cNvSpPr>
            <a:spLocks noChangeAspect="1" noChangeArrowheads="1"/>
          </p:cNvSpPr>
          <p:nvPr/>
        </p:nvSpPr>
        <p:spPr bwMode="auto">
          <a:xfrm>
            <a:off x="155575" y="-433388"/>
            <a:ext cx="942975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50567" name="AutoShape 18" descr="data:image/jpg;base64,/9j/4AAQSkZJRgABAQAAAQABAAD/2wBDAAkGBwgHBgkIBwgKCgkLDRYPDQwMDRsUFRAWIB0iIiAdHx8kKDQsJCYxJx8fLT0tMTU3Ojo6Iys/RD84QzQ5Ojf/2wBDAQoKCg0MDRoPDxo3JR8lNzc3Nzc3Nzc3Nzc3Nzc3Nzc3Nzc3Nzc3Nzc3Nzc3Nzc3Nzc3Nzc3Nzc3Nzc3Nzc3Nzf/wAARCAC3AMsDASIAAhEBAxEB/8QAHAABAAICAwEAAAAAAAAAAAAAAAYHBQgBAgME/8QASRAAAQMDAQUFBQUEBgcJAAAAAQACAwQFEQYHEiExQRNRYXGBFCIykaEjQlKxwRVigtEWMzZDcvAXJCU0VZKyNVNkdIOUs8Lh/8QAGQEBAAMBAQAAAAAAAAAAAAAAAAECAwQF/8QAJxEAAgICAwABAwQDAAAAAAAAAAECAwQREiExQRMUIiMyM1FCYYH/2gAMAwEAAhEDEQA/ALwRFxvDvQHKEr4626UFA3NbW09OAf72UN/NR2s2j6YpcYuBnJOMQROdjHoE2Vc4x9ZLeaKu5drlmY8iKirpAOTt1oz9V8Um2Kn3vsrLM5ve+ZoKjkjJ5FS+S0VzlVS/bEN37OyuDv3qgY+gXxP2vXEl27aaQNJ4ZmcT68E5Ij7qpfJbdXV01HA6oq544oW/E+RwaB6lV7edrNvp95loo5KyQHg+Q9mz9Sfkqwvd9ud7qO2utW6Yj4GDgxn+Fv8AkrztdouN3mMNso5amQcDuD3W+buQ+aq5b8OWeXKT1WjPXHaLqav3gyrZStPMU0YH1OSsJPfrxUvc6e61z9/mDUvAI8gQFNbXskuU4a+510NLnmyIdo4evAdykdLsmsjGj2qprp35ySHtYD6YP5qOLZX6ORP1lLuc57iXlxceLiSST5nmvrhulxgaGwXKtjAOQ2OpkaAfLPdhXgzZtpZrQ025zsdXVMuT8nBfFU7KdPS57I1kPDgGT5A9CD+acGPs7V4ytaDXupqJwLLnJO3Iyyoa14OOnf8AVTCybXBvMjvdBgcjPSnh5lp/QryuGyCZjS623Vr3Y+Coj3c+oUIvel71Yif2lRPZGOAmZ70Z/iHL1wn5IhvIqL/st7t97oxVW2pZMz7wzhzD3OHMFZLgVq7RVtVb6ptRQzyQTt5SMdukf/itLSW1GKbdpdRt7KTk2rY33HcviH3fMcPJWUtnTTlqfUumWii6skZIxr2ODmuGQQcgjvXZWOwIiIAiIgCIiAxWoL9QWCgNXcpdxmcNa0Zc89zR1Kp3U20e7XgmKic+gpCSN2J/2jx+87mPJpHPjlY3X16lveoqp7nE09M90EDCeDQ12CQPEgnPksFSUs9bVR01HE+WaV27Gxo4uKzct+Hl35Epy4wPN8j5HF0j3veebnHJPquDwHLgeqsqzbJayojZJdq+OmzgmGFnaOx1BdwAPllSui2X6bp90zRVFU5owTNMcH0bgJxbKRxLZ9sorB6A/JcHhz4ea2MptGabpm7rLJROHfJEJD83ZKiO0ivtemqFlBZrdR09bVDe7SOnYOyZyLuXM4wD0xnonHRaeJwjuTKhXdrXOcGsaXOPINGSei4a10jgGAue92A0cS4k8B55V36A0FDZIY6+5sbLdHjIzxEHgP3u8/LHWEtmNNDsfXhHtGbMpJezrdSDcjxltEMguzy3yDw8hx8eitWlpIKOBkFJBFDEwYayNoa0DwAXru8McF2WiWj1q6o1roIiKTUIiIAukkbZGlrwC08CDyIXdEIa2V3rHZpS3EOq7F2VFVDi6LGIpD6fCfLh396qCvoaq3VctJXQuhniduvY4cvHxB6FbRY4qP6u0nQ6nouzqR2dSwHsaho96M/qPBVcdnJfiqXcfSsNnWt32OZltub3Pt0jwGPc8n2c+X4fDpzV2xyNka1zCHNcAQ4cQQtZLvbKuz3Gagro9yeI4OOII6EHqCp/sp1hJBUQ2G4vzBId2lkPNjvwHwPTuPDuURlrpmeNe4v6cy30XAdlcq56AREQBERAatVtPLR1tRSzjEsEjo5AOW8Dg+fepPs1vlFY9RNkuLGNiqGdkJyMmAn8geRUh2uaVlbUuvtDFvRvaBVNjHFrhwD/ACPI+QVYnAPDGCsvDxpRdNm9eG00UjJWNfG8PaeIc05BHeF6g5WuWnNX3jTrg2jqd+mByaaX3oz5dW+itKx7TrLXubHXl9vmPD7X3oz/ABj9cK6kj0K8qE130yYXWuhttBPW1L92GCMvefABa3Xy6T3u7VNwqXe/K/IBPwt5AegwrM2v6hp5bNR26iqI5W1UnayOieHDcZy5Hq7H/KVWunrTLfL1S26E7pnf7zsZ3GgZcenIZ+iiT30jmypuc1CJYOyLSok/2/XxnAy2jaRw7jJ+g9T3YtkcAF4UdNFSUkVNA3ciiYGMaOgAwvdWS0dtVariooIiKTUIiIAiIgCIiAIiICE7StJtvtrNXSxgXGlaSwgcZGdWfqPEeKoxj3McySFxa9pBa4cCOoI7ui2oIyFQe0yxGzaklljiLaSsJljIHAE/G358fVUkjz8yrX5otnQd/wD6RafhqpXD2pn2dQB+MdceIwfVSRUhsfu/sOon0MjiIq5hDW54do3iPXGfkruByrJ7OnHs+pWmcoiKTcIiIDq9oc0hwBB71XerdmVHXmSqsjmUVQ47xhOeyeevQ7npkeHVWMuCAU0ik64zWmazXqx3KxVPY3SlfA4jLXc2O49Hcj81j88Tw5+q2kqqaCqhdFUwsljdzY9oIPoVCb/s1sFVFLPTiS3PALi6F2WcjzaeHyxyVHD+jz7MLXcWUgAGgBoAx4LM6V1FUaauD62mpqed7ozHibI3QSDwI5cliDuh5wQQDgH8XivSWkqI4WTSU8rYJBvMkcwgOGcZBxyyqJs5I8lLa9Lbte1u3SnduVBU05zxfFiVo4ejvQAqU23Wmnbm9kdJdIDI4ZEbzuO+RWugdvciCDzXJ97nx81bkzpjmTXqNqI5Gyt3o3tc3vachdsjvWrtFcK2gc11FWVFOW8W9lKWgenJZ+i2ganpCxrbk+ZjBxbOwPz5kjJU80bxzoP1GwiKnLftduMQHt1up6jDcZjkdGSe/k4emAs/SbW7PIQKqjrafIySGtkGe7gc/RW2jeOTU/ksRFGKLXumaz4btBEd0OInJjx4e9gZ8Fn6WspqpgfT1EUrXN3g6N4dkd6k0VkX4z6EXAXKFwiIgOOihO1q2NrtKSz7pMtG8TNIAzj4XfR2fQKbr4L7R+32aupMNPbU72AOHDJaQPqoZSyPKDRrbba2W33CmrIf6ynmZIM5AO6Qfry9Vs5SzR1EEc0Tg6ORoexwHNp4g/JasccDPUZ4LYzQNcbjpC2VD/j7Hs3eJYS3/wCqrE4cGXbiSBERXPRCIiAIiIAvjvP/AGRW/wDl5P8ApK+xeFbD7RRzwZx2sbmZ7sgj9UIfhq0zp6LYXZ/FHLoWzslY17HUzctcMg+i19c0wvLTxDHEYx3K/dl1R7Rom3+7u9kHxc+Ya4tz9FnH083D/kaZ9dy0bp+5AmqtVPvE5L4h2bs9+RhRa6bJLfLJvW24T0rMcY5G9qPQnBVleSK7SZ3SphL1FJVmyi/Q/wC71FFUDB+86M+HAg5+aj9dozUdC3M9nqi3dJzG0SADxLC4D1WxqYCjijCWFW/DVeaGWB27NE+MniA9pB+q887w4HPktpp6aCpaWVEMcrTwxIwOGPVYOu0TpuuB7a0UzTu43omdmR5buFXgYywX8M12Bwu0TnQuL4HOid1dGS0n5YVz1myWxy8aWprKf3cAB4eM95yMrA1uyGuj3nUNzp5fd91s0RYSe4kZx8k4syeLbHshlJqq/wBGR7Nd6wYGA10hcPkVIbZtS1DTSs9rbTVkQGC10e44+o6+h8l8Nds61RR7+KBtQxozvQTNfnPcDh30Udr7dW22URXCknpnnk2WMtJ+afkV5X1lq2/a7QynFwtk8GM+9FIJAPnuqS2/Xumq0DF0hhJaCW1JMR49PewCfIla+c+S54jhxCc2XjmWL02lhnhnaHQyskb0cxwI+i7y/wBW7yWrdNVVFK4OpJ5adwz/AFUhZ0x0Ujt20LUtFhpr/aIxjLKhgdkd2eBUqaOhZsX6iL9G/wCEfkr/ANlv9iLf5y//ACOVAAe6OXDhxV1bLtQ2kadoLW6tiZXMLwYH5aSS9zgBnGeB6KI+mOJJKxlgouAQeq5ytD1AiIgCIiALh3Ly4rlcHwQGterKEW7U1zpGAMaypeWN6BpO836FWTsTuIfbK+3OJLoZhK0E5914weHm0n+JYvbVaTDW0N2jb7kzTBKQPvDi0nzGR/CFGdnl7bZNTU0k8nZ004MMxPIA8ifJwac92e9Z+M8qP6OR2bCggrldWuDhkcQV2C0PVCIiAIiIAiIgOMLpJEx4LXsa5pGCCMgheiIPfTAV+jtPV7cT2ilzgjMbBGeP+HCjldslssoJoamrpHcMe8JAPmrCRRpGcqq5eopm5bJLrAC63VtLVAZO49piPh3gn5KI3nTN4ssZkuVBJBFvBokLmuYSegIPmtk+CpzbHevarjBZqd28yl+1mx1eR7ox4D81WSWjjyMeuEHJFcBDjHHkpFoGyR3/AFJBSzs7SmY10k7QSMtAxjI5cSPkpxftk0Mn2liqzDzJgqPeafJw4j6qutnLCico8okFsms7/ZiwU1dJJAP7mf7RmPDPEcuhVnaW2l227OZTXNvsFW7gCTmJx8HdPX5qpr5p262Gbs7nSPiaT7soG9G7ycOHpzWLB5ZzhTtotC+2p6ZtQ14cM5C7Ki9B65q7JVwUVyqHSWl3ue97xhOOBHXd8PkryjcHxtcCCCMgjqrp7PTqtjYto7IiKTUIiIDCawsrb9YKmgJAlc3ehcfuvHEfy9VrlNFJDLJDMwskjcWvaebXA8fqtp3DPkqc2t6WNFV/tyijJgnIFQB9yTo7ydy8/NVktnDmVOS5oluy/U37aszaOpfmtomhj8n42fdd9MHxCmwOVrNYbxV2K5w19C/D2cHN6SsPNp8D+mei2E09fqO/22KtoX7wcMPYT70burXeP58wkXs0xr1OPF+mWREVjqCIiAIiIAiIgCIvnra2noKWWqq5WxQRNLnvccBoQhvXbMfqi+wafs1RXz4LmDETCeMjz8I/z0BPRa5VlRLW1c1VVSF8szy+RxPMnif8+AUh13quTU9xHZh8VDASIYyeLu97h3nu6BddCaZk1Jd2slY4UMBDqiQcAe5oPeeHkOPcs5dvR5d9jumox8LI2R2F1tsbq+oaRUVxDwD0jHw/PifUKe4yvOFkcMbY4mhjGN3WtaMBoHQDuXWpq6elaH1M8cTTyMjw0H5rRLSPShFQikc1FNFUwuinY2SNww5jxkOHiFU20bQNNbKOW82f7OGMgzU5OQ0Hqw8xxxwU6umutOW4uZNcoZJGjPZwHtHeXDh9VWmutoLtQ0jrdb4HU9E4gvdIffkwc4wOQ5cOqq9aOfInU4tP0ge734Pmre0ZrJ1Npmhp6hjpHwtdGHd7WuIb17gFURIHPgVeGidLNj0tb/bI4xO9hlcHN4gPcXAHyBAVY7OPFU23wJ2iItD1wiIgC8aumhq4HwVEbJYZGlr43jLXA9CF7IgKB19o+fTle6aljdJa5T9m/mY3H7jv0PXzWEsN8uFgrRVW2csOQZIySWyDjwcOo4nxHMYWyNbSU9bTy01VEyWGVpa9j+IIPMKmtYbNa21ufVWYPrKEAuMZOZYh3Y+8PHmqNNdo827HlB84FkaT1jbdSQBtO8RVjW/aUrzhw8R+IeIUkBzyWrEckkErZYnvjkYctewkOafAqc6f2oXa34ZdGi4U4AG8SGyD+LGD6/Poil/ZpVmLWp+l3oofa9pGnLgAH1bqSQ/cqW7v15KTUdwpKwE0lVBOBzMUgfj5K51qyL8Z9SLrnPQ/JeVRVQ0zDJUzMhjHN0jg0D1KFt69PdcE46qM3PXmnLcXCS5RSyNOOzgzIc4z04KD3/axUTtdFY6X2dp4dvPgu9G8h5nPkobRlO+uC7ZZd8v1vsVL7RcqlkTDkNbzc89zR1KozWesK7U9S9ri+GhY/MNN5fed3n8uiwldX1tyqjU3CplqJ3cC+Q5Pl4ei+636Zvlxo21dvtdRUQE4D2AcfEZIyPEKnJvw4LMidvUEYhZag1JerdRCjoLlNT04JIZGGjiTk8cZ+q+yPQ2p5fhs1Q3/ABlrf1X1jZtqrpQRYx1qGfzUaZjGq1eIwdRf7zUMcye7V8jHc2vqpCD6ZwseXOeMPJd58VN6fZZqOZoMopID+F82SPkCspS7IKwvb7XdYGM6iKIuP1IU6kyyoul8FZ46Y93l5LlrXOcxjQ5z3HDWjiT4AdfRXLbtk1ohIdXVdVVEHk0iJp9Bk/VS+0abs9nybbb4IXngXtblx/iPFFA1jhTf7mVpoHZ7Uy1MVy1BCYaaMh8VM/4nkHgXDoOuOZVwAcBwXGM812WiSR31VRrWkERENQiIgCIiALjA7lyiAhmqNn1pvbpKiBvsVY7JMsLfdef3m8j5jB8VWd82eagtO+6On9thH95THeOPFp4j6+av9cEKGtnPZjVz7NWJo5IZDHUMfG/luvaWk4580ifJDJ2kT3xP/Ewlp+i2drbdRV0To62kgnY4YIljDsj1WCqdn+l6l4c60Qx4GMQudGD6NIVeJyvCkv2soc3S5f8AEas/+s7+a8aioqKog1U8sxHLtHl35q83bMtMF2W0s7R+EVL8fmveHZ3peN7H/ssOLDkCSZ7gfMF2CnFkfaWv1lANGXCNo4nk0c/kpBZtGX+9Oaaa3vji6zVA7Nvnx4nn0CvqgslrtwxQW+lp8H+6hDf0WQA8EUTSGEv8mVzpvZZQ0RbPe5PbpRg9i0YiB8erunPA8CrDhhihjZFDG1kbAA1rRgNA5ABeiK51wrjBaSCYRENBgHouMDuXKIAiIgCIiAIiIAiIgCIiAIiIAiLpJLHEwvke1jW83OOAEB3RR6bXGmYpTE+9UZcDg7r94A+Y4LKW662+6RGW21tPVRg4LoZA4fRCqnFvSZ9qLEV+pbHbql1NX3aip52gF0cszWuGeXArxbrLTRIAv1uJJwP9Zb/NNjnHzZnUXxXG7W+1wsnuNbBTRPcGtfK8NDjjOAT4LHf0y0z/AMet3/uG/wA1G0HKK6bM8i+S23ShukBnt1XDVRB26XwvDhnuyF9aksnvwIiIAiIgCIiAIiIAiIgCIiAIiIAiIgCovX+o63Ut8fZ6JzvZI5xDFHGce0SZ3cnoePADl+l6HktfNPTR2raLE+4ODGQ18rZM4IaXb7QT0HFzTlQzkym9KK+SX2nZLA6kDrpcZRUkfDTY3GHzI4/RZ3RmiJNLXmrqG1gqaaogawFzS14cHZ4gcMY6r6td0+oaqhpRpeZ8UolJlLJWsJbjhxPioLoi/ahk1xT2u63SqmDJJYpoXvDmlzQQeQ48QoWkxquuaSX/AExW1ZxGta3Bweyix/yKZ0ezGxyRwS/tGu33Br+ErOfPHwqGbVif6bVoP/dRdP3VINJ7PLzQXq23Saoo3U8MjZXNbK8uI3eg3cZ496hemEFu2X477MttpG7pyhHdWNHP9x6juhdE2zUViFbcKyrim7VzN2OVoGBjHMKR7a/7O0I/8aP+h6gOmtC3bUdtdXUE1IyISOjxLI9pyMdA0/mj9LWr9fSW+i6dL6fpdO299JQzSzRPlMm9K4E5IA6DwWaWJ0tb57Vp630FU9j5qeEMeYyS3I7srLK53RWkgiIhYIiIAiIgCIiAIiIAiIgCIiAIiIAq92g6A/bshuVo7NlwIxKyQ4bMAMA56EcvEIiMzsipriyv5NQas0xu2l9bJT9m0bkT9yTdbyABGeHDgpDs70tfHalgv1xY1kQc+Rz5HtL5S8HJAaTjiSePyRFRdnBT+Vmn8HltG0xernq2qqqG3ungdHGGvEkYBw3B4OeD9F5Q/wCkqNrGMNUGtwAO1p+Q/iREfpacdTbRn9ZWy93jQljidBJU3Jr431AL4w7e7NwJJLg3mehWa2W22stemjTV8Jhl9pkduFzXHBx1aSPqiKfk6IJfVb/0TIIiKx0hERAEREAREQBERAf/2Q=="/>
          <p:cNvSpPr>
            <a:spLocks noChangeAspect="1" noChangeArrowheads="1"/>
          </p:cNvSpPr>
          <p:nvPr/>
        </p:nvSpPr>
        <p:spPr bwMode="auto">
          <a:xfrm>
            <a:off x="155575" y="-547688"/>
            <a:ext cx="12668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450568" name="Picture 20" descr="http://t1.gstatic.com/images?q=tbn:ANd9GcRbxtS9HjuZjZ0PukmhsxModJ2RT-8v0DoAE2f_YLrW_ge1vGs&amp;t=1&amp;usg=__5iI1eW0avQ0k4Wb5_kQ_I9cYpr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1719263"/>
            <a:ext cx="9366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9" name="Picture 22" descr="http://t2.gstatic.com/images?q=tbn:ANd9GcQlk9AFPOEQZ2FMihBxYbsndavgBhWcgqMUVdb00UItgILf8Hs&amp;t=1&amp;usg=__k5pftEhWyFjtHlY3-qW01TeV31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603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0" name="Picture 24" descr="http://t3.gstatic.com/images?q=tbn:ANd9GcSm7j94FEZsPbIFqkp3IEaT3c4_HXhT-cZbSrghywQP5mNvdsw&amp;t=1&amp;usg=__oeYYUvr6IacMnjMA1vqFifGKapk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838" y="188913"/>
            <a:ext cx="831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1" name="Picture 26" descr="http://t0.gstatic.com/images?q=tbn:ANd9GcQbU1FOny0A4gBPsaYcdmEIMzrWEmu1nAV4a8HCHQ7w8umgckc&amp;t=1&amp;usg=__ZXjeEAO4jCmsPE5-_Sctzek9a9o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88913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2" name="Picture 28" descr="http://t1.gstatic.com/images?q=tbn:ANd9GcSpDDMUstxSgNWe9kE3WBE6edQLJiPjx3b-vtyazyOnrXCqHTA&amp;t=1&amp;usg=__ML5n4JFtbF--8FbWGjnUQPgbcc4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100013"/>
            <a:ext cx="13684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3" name="AutoShape 30" descr="data:image/jpg;base64,/9j/4AAQSkZJRgABAQAAAQABAAD/2wCEAAkGBhQSERUSExQUFBQUGBoaFxQYFhUXIBgXGBccGRcUFh8XGyYgGBwjIRoVHy8gJCcpLDAsHB4xNTAqNSYrLCkBCQoKDgwOGg8PGikgHSQpKSosKSwpKSksKSwpKSwsLCwpKSksKSksLCwpKSwpKSwpKSwpLCksLCwpLCkpKSksKf/AABEIAGABEQMBIgACEQEDEQH/xAAcAAEAAwADAQEAAAAAAAAAAAAABQYHAwQIAgH/xABFEAACAQIDBAcCCggEBwAAAAABAgMAEQQSIQUGBzETIkFRYXGBMnIUI0JSYnORobGyMzQ1gpKis9EVg5PBJCU2U1TS8P/EABkBAQADAQEAAAAAAAAAAAAAAAABAgMEBf/EACYRAAICAQQBBAIDAAAAAAAAAAABAhEDEiExQVETImGBM0IUMkP/2gAMAwEAAhEDEQA/ALTxB4gvC5w2GIDj9JLzyk65F7L25nsrMp9oSuczySOx7WdifxptCcvNI7c2kdj5ljXFEFJAYlV7SBm08ASL/aK8uc3N/Bk3Y6dvnN/E396fCG+c38Tf3qy7O23s+C3/AAck7fPmkT7lUFR9/rVlwG+mzJrRz4NIQdLmONlHmUFx52qYwT/YJGa9O3zm/ib+9aNwakJlxNyT1U5kn5Td9dTfnh+sMZxWFJMPN0vmyg8nQ9q8rj1vauzwY/S4n3E/M1XxwcciTJSpmq3pVE3+4gHCt0GHsZyOsx1Ed+QA+U57vLneoXZ26O1MSBLNipIb6gNI+b+FLBfKup5N6SsvZqtL1T9nbvbRgtbHJMPmTRsQf3g2YVasKzlRnAVu0K2YehsNPStItvlEnNSlKsBSlKAUpSgFKUoBSlKAUpSgFKUoBSlKAUpSgFKUoBSlKAUpSgFKUoDzNP7Te835jU7urur8KJklkEOHQ2eViq3PzELG1+89lQU3tN7zfmNfsk7MFUkkLoq9g90cgTXkppPcxRtOyt3tlEdHEuGlPvpIx8ScxNQu9nCxChkwd1YamEm6t7hPsnw5HwrN32VMq5zDKFHyujcDzvbTzq57j8RnidYMU5eJiAsp1MZ+ke1PE8vw6VOMtpKi9p7Ejwr210iS4CbUKCUVvmHqyREdlj2eLDsr54fwjB4jaKt7OHXn9FC5B/htXa3v2eMFj8PtFNEeQJPb6Whb1F/UDvrrbyfFy7XI+VBB/N1T+NW3XPRPB0+G+yji8VLjptcjXF+RlbrfyC32iu1vhxSYMYsGQAujTkA3PdGDpb6R9O+untfaBwGyYMKhyzYlTJIe0I2reV7qvkG7qkNwuHSZFxOKXMW1jhI0A5hnHaT3cvM1C1f1j9sjfhFY2ZvBtV2zxPiZfJC6+vVy1pO6W+LYg9BiI2gxKi+RlZA6jmyBtbjtGvqKnH2nBGQhliQjQKXRfQC9c8kCOFJAaxzKe496mtYQa7slKjmFftAKVuWFKUoBSlKAUpSgFKUoBSlKAUpSgFKUoBSlKAUpSgFKUoBSlKAUpSgPM8qEuwAuSxAA1uSxAH22rXt2N28Ns2JZsU8SzsLlnYdT6Ed+0dpGprMdkY1YcQ07AMYizIp5NJciO/gCcx8h311MftCSeQyyuzu3NifuHzR4DQV5kJqG75Mk6Nzh36wLnKMVFfxYqPtYAVD738P4cWhmwwRJrXBWwWX6LW0B7mHreqnutwvfExCaWQxI4uqhczMvYxvawNWfAbkYrAnPg8SJF+Vh5RlV/AEXyn6Vq6vdJe5F+eTj2dmxuxJYZAelhV4yG554est/G2UGordT/mPwhTzeDCI5Pb0bdc+oB9TV/wBlQIwlcI0TTEdLGwF1kCZTy0Nxl1GhsD21ROH0XwCbHic2ECLmPeoLFSO/MLWHiKNU1YOljIhjduGNv0UTWI7OjhW5HkWvfzNfO+nESSdzBhWKw3y5lvmlPhbUL3W1PlpVagx7yTzsjLH8IzhmZrBI3fM5J7NBY+o7Ref2bvbhcAMuFgM8vJsRL1L+4tiVXuGnjWClzvW5FkJh9ycbIMwwstj2soW/8ZBNSmwNuYvZcqrPHKsDGzRuDa3zoydAR3A2NWvd3iwk0ixTxCLMQFkVsy5jyDXF1v31e8ZgklQxyKro2hVhcGtYY094MJeD7wuIWRFdTdWAZSO0EXBFctRG7mzTho2w9yY42JiJ59G2oQk8ypzL5Zal66lwXFKUqQKUpQClKUApSlAKUpQClKUApSlAKUpQClKUApSlAKUpQClKUB5mn9pveb8xr5Hjyr6m9pveb8xr4IryOzE9A7w7aXBYNplAOVVWNewk2CDy5elYxNvnjWk6Q4mUNe9gxCjwC+zbwIqe2rvB8K2Mik/GYeSNZB3rYqknkdB5iqVDCzsEUXZiAoHaSbAD1royzbaUSzZt/D7eKXGYYyTKAyOUzjQPYA5rdhF7G2l71XN/tWx+TmIcLn/1m/2yVasGkWy9njOdIluxHN5DqQveS2g9KqHDqb4bNjzOM3TquceDFhlHkLAeVby4UHyWKnuTsKPF4tYZWKrlLWGhbLbqg/J762Ibk4Lo+j+DRZfd117c3tX8b3rHMVhZdl44fOhcMp5dInK/quYHuN63fZ+NWaJJUN0dQwPgf96pgSpp8iJg2+e73wLFNECShAeMnnkN9L94IIrdtmsTDGW9ool79+UXvVM3s3fON2nh47fFxx55j3L0hKp5tYjyuamt9N6FwUKlkZjLmQZSBlOUm5v2VaEdGp9BbFd2txgRJGSGEyBSRnZsoa2l1ABNvGrdurt04zCpOUCFiwyg5rZWK8/SsBwDIskZkXOispdR8pQeso89a3DYu8eGXADEhBhoBm6llFiHIsAnMk30HfVcORybtkJlmpWaYrjOob4vDMV7C8gUn0ANvtqd3W4jQ4x+iKtFKb5VYghrcwpFtfAitlli9ky1ot1dLbO0DBh5Zgubo0Z8t7Xyi9r9lRu9u98eARWcF3e+SNbAm3MknkBprVOxfFCPFYfEQPEYWeKQIc2cE5TZToCCfLwpLIlte4bRIbu8UmxWJjw5w4TpCRm6Qm1lLcsovyrQBWC8Pv2lhveb+m9a1vTvnDgVHSXZ21WNbXI5ZiToo8TVMWRuLcmQnsWClZgONHW1wvV+t1/JV33c3nhxsZeInQ2ZG0ZT427O4itI5Iy4ZNomKVQsTxaiSZojDLdXKZsyAaNlvr2dtcG1OMEaSFIomlVTYyZgoax1K6HTxP2VDywXYtGiUqH3Z3mixsPSx3FjZkbmrc7G2h8xVd3g4rQwSNHEjTMpILBgq5hzANiWtrfS1Wc4pW2LReq6+0MV0cTyWvkRmt35QTb7qzrD8Zxf4zDEDvSQE/YwAP2irjNtiLFYCWaJsyNFJ4EHIbgjsPhULJGXDFlV2HxYbEYiKE4cL0rhc3SXtfttl1rRhXnvcr9fwv1qVqu83EWPBT9A0UjnKGzKVA619NfKssWX23JkJlvpVB2nxbhjVOjjaR2RWZcwUJmF8jGxuw7QK7WC4pYZ8O8zho3QgGLQsxb2clvaB110t21r6sOLJtF0pWe7L4vRSSqkkLRqxCh84axJsMwA0HjVw25t6LCRGWZrKNABqWJ5Ko7TUqcWrTFokqVmM/GfXqYYkfSksf5VNqmd3OKEGJkETq0LtotyGVj3A6WJ7LiqrLBukxaLrSvy/nX5Wlknmib2m95vzGviu1tPCmKeWNtCkjKfRjb7ta6teT2Yn0rkXsSLix8R3Hvq78J9hdLiWnYXWADL9Y3I+gufUVRq1vg9iU+DSoCM4lJYfRKqFPloR6GtcKTmWjyVXiXvOcRiTCp+KgJW3zpBozHy9kevfUtwY/S4n3E/M1VDe3Yz4bFyo4NmZnRux0Zrgg9vOx8at/Bj9LifcT8zVeFvLuP2LXxC3YGLwxZR8dCCyHvA1aPyP4gVA8INuZo5MKx1j68fuMesvodf3vCrtt/bUeFgeaQgBRoO1m7FHif/ALlWUcJ4nbH5wOqsb57chmtYep1reVLIqLPk2ZYQCTYXa1z32FheojerYEOKhPTKW6MM69YizZTrpzqarrbT/Qye435TW0laLHnnd/DLLiII3F1kkjVhci4YgHly5mr3xQwSYXC4bCwgrFndsty2oF9b89XNUjdT9cwv10X5lq+8aBphT4yD7l/tXBD8cmZrgguH2KwMYmOMMd2yhA6l+qb5raG3ZrpVegnEeMDxHqrOCh+iJOr6Wq0cPdzYMbHK0xkujgDK2XQqTrprXONn7GWXJ0uJzq+W1ntmDWt7FuelSoScVwTRw8Xp741F7EiX+Z2J/AfZX5sjcmKXZMuLbN0wEjKb6AREi1uRvlOvjXDxYH/MD9VH+LVZ93pwN35D3R4gfzP/AHq1KWSVjtlI4fftLD+839N6++IuKL7RnudEKqPAKg08NSx9a+OH37Sw3vN/TeuPfxbbRxPv3/lBrP8Az+yvRNYnE7O/wkRKYvhQRW9ghulzAsM2XzHOvrhBORjXW+jREke662P3n7akoNw8AmBTFztMFMaO5Vr6vbkAvea724eH2aMUTg3naXo2uHDAZcy3OqjW+WtVF6ot0i1GZ7e/Wp/rZPzmrbv1uZDhcHh5YgQ5IVyWJzEoWv3DUdlVLbp/4qf66T85rS+LMw+AwAH2pFI8hG39xWcUmpNkeSJ4QsxOLRTYmNbeDdYA+lfMXClonWTE4iDolYGS+dbqDdlue01w8LsaIBjZzqIoQ3nYsbfdUAMRiNqYtEkku0jWAOqxrYscq9lgD4nvqya0K1bJ6O1v3icG8yDBooVVIdkGVWN9MvfbXrdt+2rLw3kP+G44dgzffDr+FV/f7daLAtAkZZi6sXZjzIIAIA0A1NTvDb9nY/8Ae/pGkbWTcjsp+5X6/hfrUqa4sftD/Kj/ABaoXcr9fwv1qVNcWP2h/lR/i1VX4vsdHLJulCNi/C7HpiQ2bMbZTLkyW5Wtr33qO4fbAjxeLKSi6IjOVuRmN1ABI1t1r6d1WzE/9Nr7if1xUPwf/XZPqG/OlW0rXFfCJ7RVd5cEsGKxESXCxu4XW9h2a+FarvdunNtCPDZJUQIlyGDG7Mq2It5EetZjvt+v4v616vHEHeuWCGDDQsUMkSs7roctgAoPZfXXwpGlqvgeTiwm7+B2dFKMc0E8reyigswW3sqDqDc89Oys6wz5ZEIuLOpHowIq57i7hpjI2xE7tkzEBFNixX2mZjrbXlz8apcY647sw+zMLVWfW1EM9JdLX7XHSuosUvf3h4cU3wjD5RNazodBIByN+xhy7j4VmeI3YxaHK2GnBHdGzfeoIr0TalJ4FJ3wHFM84/4Dif8Ax5/9GT/1rs7PweNgcSRRYmNx8pYpBp3Hq2I8DXoWlU/jfJGkxLaW2toYmPosRhTKByZsNIGU/OUqBY1P8ItnyxyYjpI5EuqWLoy3sW5EgXrTqVeOGpamyaK7tfciHFSdJO80lvZTOVVfdCgfbz8aldl7GhwyZIY1jXmQo5nvJ5k+dd2la6VdlhXX2gpMUgAuSjWH7prsUqwMG3Z3bxS4rDM2HmVVliJJjYAAMLk+VadxC3ZfGYYCO3SxNmUcs2hDJfsJ7PEVa6WrGOFRTj5ISMD2bjMfgGdY0liL6MDETcjkRoRfxFSm5G5M82JjmmjZIkYOWcWLsDmCgHU3Nrm3IGtopVFgSe7I0mZcV92ZZHjxMSNIAmRwozEWYlWsNSNSPDTzqpbD2bjp42w0XSrAbs4KkJdRftFySVHVHPt763qlTLAnLUKMU3F2BiY8fh3fDzIoYksyMALxsNT6gVMcS9y5nnOKgQyK4HSKouysosGA5kEAcu0VqdKn0Vp0jTtRgT7SxzwDBZZmiW1o+ha9lNwpOW5APZV/4Y7oSYbPPOuV5AFVDzVQbkt3Em2ncKv1LUjhSdt2Ejzjt79an+tk/Oa7u28BjVZIZxM4QWj0d1ykCxQga6evlXV27C3wqfqt+lk+S3zz4V6Gwo+LT3R+Fc0Meu0Qldmf7hbnuMDiFmUxtigVCkaqmUgEjsuSdPKqFJsLG4WcWimEiNdXRGYEjkyEAgg6/byr0FaldLwJpLwTpMM21u7tGdVxM8csjv1QoW7KoFwSqiyKbnx51ZuH2zZo8JjopIZUZluoZCM142Fhfmb20rTaUWFJ3Y0mGbo7u4lMbhnfDzKqyKWYowAHee6pbiZsTES47PHDLIvRIMyoWFwWuNPStdpT0Fp0jT0Z/PsyU7AWHo36XInxeU5v0wNrc+WtRPCzY08OLkaWGSNTCRmZCovnQ218jWrUtU+krT8E0YXvfu5iXxuJZMPMytIxVgjEEd4PdVn4h7pzTRwTxIXaOIJIgHWsACGA7bdYEc+VabS1R6K3XkjSYVu/h9pFWw2HWZI5Cc90KKL6MSzL1fGxvXQn3TxcbsvwaZsjEXVGIbK3NdNQbaV6EpVf46rdjSQf+Ln/ALU3+m1KnLUrT0yaP//Z"/>
          <p:cNvSpPr>
            <a:spLocks noChangeAspect="1" noChangeArrowheads="1"/>
          </p:cNvSpPr>
          <p:nvPr/>
        </p:nvSpPr>
        <p:spPr bwMode="auto">
          <a:xfrm>
            <a:off x="155575" y="-250825"/>
            <a:ext cx="1504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450574" name="Picture 34" descr="http://t1.gstatic.com/images?q=tbn:ANd9GcT8IQJOojV4ApAjDBmccJ8XOqcvR8Dma0yhAbyTrF_ZH2CQpXw&amp;t=1&amp;usg=__HkaN3piMXn9-AsnDZFHGRSs5GM0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4450"/>
            <a:ext cx="13684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5" name="Picture 38" descr="http://t2.gstatic.com/images?q=tbn:ANd9GcRSaPoMN6EIFMhVljIta57obQRnpJCDONwXGV3E3nPM4AOmewE&amp;t=1&amp;usg=__DLkhNMzTPgx3RKIhIFC7mijx8dY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628775"/>
            <a:ext cx="11874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628775"/>
            <a:ext cx="61420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IMGP2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9500"/>
            <a:ext cx="6769100" cy="3240088"/>
          </a:xfrm>
          <a:prstGeom prst="rect">
            <a:avLst/>
          </a:prstGeom>
          <a:noFill/>
        </p:spPr>
      </p:pic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827088" y="609600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1042988" y="581025"/>
            <a:ext cx="7489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>
                <a:latin typeface="Times New Roman" pitchFamily="18" charset="0"/>
                <a:cs typeface="Arial" charset="0"/>
              </a:rPr>
              <a:t>Desde Fedepalma procuramos consolidar la sostenibilidad ambiental, mejorar el bienestar de sus gentes y mantener los servicios ambientales de los agroecosistemas</a:t>
            </a:r>
            <a:r>
              <a:rPr lang="es-MX" sz="24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MX" sz="2400" b="1">
                <a:latin typeface="Times New Roman" pitchFamily="18" charset="0"/>
                <a:cs typeface="Arial" charset="0"/>
              </a:rPr>
              <a:t>palmeros</a:t>
            </a:r>
            <a:endParaRPr lang="es-E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2411413" y="5895975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MX" sz="4000" b="1">
                <a:solidFill>
                  <a:srgbClr val="F63818"/>
                </a:solidFill>
                <a:latin typeface="Times New Roman" pitchFamily="18" charset="0"/>
                <a:cs typeface="Arial" charset="0"/>
              </a:rPr>
              <a:t>GRACIAS</a:t>
            </a:r>
            <a:endParaRPr lang="es-ES" sz="4000" b="1">
              <a:solidFill>
                <a:srgbClr val="F63818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 txBox="1">
            <a:spLocks noGrp="1" noChangeArrowheads="1"/>
          </p:cNvSpPr>
          <p:nvPr/>
        </p:nvSpPr>
        <p:spPr bwMode="auto">
          <a:xfrm>
            <a:off x="8316913" y="6237288"/>
            <a:ext cx="549275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s-ES" sz="1200" b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r">
              <a:defRPr/>
            </a:pPr>
            <a:fld id="{D4D95221-75B4-4329-94BF-A5082A1B6F92}" type="slidenum">
              <a:rPr lang="es-ES" sz="1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pPr algn="r">
                <a:defRPr/>
              </a:pPr>
              <a:t>2</a:t>
            </a:fld>
            <a:endParaRPr lang="es-ES" sz="1200" b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44646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133600"/>
            <a:ext cx="6121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68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F63818"/>
                </a:solidFill>
                <a:latin typeface="Times New Roman" pitchFamily="18" charset="0"/>
                <a:cs typeface="Arial" charset="0"/>
              </a:rPr>
              <a:t>PRINCIPALES HITOS DE POLÍTICA AMBIENTAL Y LA EVOLUCIÓN DEL ÁREA SEMBRADA CON PALMA DE ACEITE EN COLOMBIA</a:t>
            </a:r>
          </a:p>
          <a:p>
            <a:pPr algn="ctr"/>
            <a:endParaRPr lang="es-CO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4500563" y="3651250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Río/ 92 Ley 99/93</a:t>
            </a:r>
            <a:endParaRPr lang="es-ES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6470" name="Line 6"/>
          <p:cNvSpPr>
            <a:spLocks noChangeShapeType="1"/>
          </p:cNvSpPr>
          <p:nvPr/>
        </p:nvSpPr>
        <p:spPr bwMode="auto">
          <a:xfrm>
            <a:off x="5867400" y="371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0" y="26035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46472" name="Line 8"/>
          <p:cNvSpPr>
            <a:spLocks noChangeShapeType="1"/>
          </p:cNvSpPr>
          <p:nvPr/>
        </p:nvSpPr>
        <p:spPr bwMode="auto">
          <a:xfrm flipH="1">
            <a:off x="5365750" y="36449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4789488" y="3176588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ANTES   DESPUÉS </a:t>
            </a:r>
            <a:endParaRPr lang="es-ES" sz="2000" b="1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6013450" y="36449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endParaRPr lang="es-CO" sz="27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CO" sz="3600" b="1">
                <a:solidFill>
                  <a:schemeClr val="bg1"/>
                </a:solidFill>
                <a:latin typeface="Times New Roman" pitchFamily="18" charset="0"/>
              </a:rPr>
              <a:t>PB - STAR – CH</a:t>
            </a:r>
            <a:r>
              <a:rPr lang="es-CO" sz="1600" b="1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s-ES" sz="1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42373" name="Picture 5" descr="IMGP8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3960813" cy="2592388"/>
          </a:xfrm>
          <a:prstGeom prst="rect">
            <a:avLst/>
          </a:prstGeom>
          <a:noFill/>
        </p:spPr>
      </p:pic>
      <p:pic>
        <p:nvPicPr>
          <p:cNvPr id="442374" name="Picture 6" descr="IMG_42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412875"/>
            <a:ext cx="3960813" cy="2447925"/>
          </a:xfrm>
          <a:prstGeom prst="rect">
            <a:avLst/>
          </a:prstGeom>
          <a:noFill/>
        </p:spPr>
      </p:pic>
      <p:pic>
        <p:nvPicPr>
          <p:cNvPr id="442376" name="Picture 8" descr="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06525"/>
            <a:ext cx="3894138" cy="2454275"/>
          </a:xfrm>
          <a:prstGeom prst="rect">
            <a:avLst/>
          </a:prstGeom>
          <a:noFill/>
        </p:spPr>
      </p:pic>
      <p:pic>
        <p:nvPicPr>
          <p:cNvPr id="4423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4076700"/>
            <a:ext cx="4032250" cy="2552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429000"/>
            <a:ext cx="9144000" cy="863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CO" sz="2800" b="1" smtClean="0">
                <a:latin typeface="Times New Roman" pitchFamily="18" charset="0"/>
              </a:rPr>
              <a:t>ESTUDIO DE PREFACTIBILIDAD 2004 - 2005 </a:t>
            </a:r>
            <a:r>
              <a:rPr lang="es-CO" sz="2400" b="1" smtClean="0">
                <a:latin typeface="Times New Roman" pitchFamily="18" charset="0"/>
              </a:rPr>
              <a:t>   </a:t>
            </a:r>
            <a:br>
              <a:rPr lang="es-CO" sz="2400" b="1" smtClean="0">
                <a:latin typeface="Times New Roman" pitchFamily="18" charset="0"/>
              </a:rPr>
            </a:br>
            <a:endParaRPr lang="es-ES" sz="24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388" y="-12700"/>
            <a:ext cx="33131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25" y="-14288"/>
            <a:ext cx="3095625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7" name="Picture 7" descr="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-26988"/>
            <a:ext cx="3097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8" name="Picture 8" descr="PPFedepal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949950"/>
            <a:ext cx="18716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9" name="Picture 9" descr="CAEMAB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5805488"/>
            <a:ext cx="18716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0" name="Line 11"/>
          <p:cNvSpPr>
            <a:spLocks noChangeShapeType="1"/>
          </p:cNvSpPr>
          <p:nvPr/>
        </p:nvSpPr>
        <p:spPr bwMode="auto">
          <a:xfrm>
            <a:off x="0" y="21177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1116013" y="2565400"/>
            <a:ext cx="6913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>
                <a:solidFill>
                  <a:schemeClr val="accent2"/>
                </a:solidFill>
                <a:latin typeface="Times New Roman" pitchFamily="18" charset="0"/>
              </a:rPr>
              <a:t>PROTOCOLO DE KYOTO - MDL</a:t>
            </a:r>
            <a:endParaRPr lang="es-E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1476375" y="465296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solidFill>
                  <a:schemeClr val="hlink"/>
                </a:solidFill>
                <a:latin typeface="Times New Roman" pitchFamily="18" charset="0"/>
              </a:rPr>
              <a:t>CON RECURSOS DE FEDEPALMA – Decisión Junta Directiva   </a:t>
            </a:r>
            <a:endParaRPr lang="es-ES" b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05263"/>
            <a:ext cx="9144000" cy="6477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CO" sz="2800" b="1" smtClean="0">
                <a:solidFill>
                  <a:schemeClr val="hlink"/>
                </a:solidFill>
                <a:latin typeface="Times New Roman" pitchFamily="18" charset="0"/>
              </a:rPr>
              <a:t>ESTUDIO FINANCIERO 2007</a:t>
            </a:r>
            <a:r>
              <a:rPr lang="es-CO" sz="2400" b="1" smtClean="0">
                <a:latin typeface="Times New Roman" pitchFamily="18" charset="0"/>
              </a:rPr>
              <a:t/>
            </a:r>
            <a:br>
              <a:rPr lang="es-CO" sz="2400" b="1" smtClean="0">
                <a:latin typeface="Times New Roman" pitchFamily="18" charset="0"/>
              </a:rPr>
            </a:br>
            <a:endParaRPr lang="es-ES" sz="2400" b="1" smtClean="0">
              <a:latin typeface="Times New Roman" pitchFamily="18" charset="0"/>
            </a:endParaRPr>
          </a:p>
        </p:txBody>
      </p:sp>
      <p:pic>
        <p:nvPicPr>
          <p:cNvPr id="4208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388" y="-12700"/>
            <a:ext cx="33131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25" y="-14288"/>
            <a:ext cx="3095625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69" name="Picture 7" descr="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-26988"/>
            <a:ext cx="3097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0" name="Picture 8" descr="PPFedepal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818188"/>
            <a:ext cx="19494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1" name="Picture 9" descr="CAEMAB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5721350"/>
            <a:ext cx="16557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72" name="Line 11"/>
          <p:cNvSpPr>
            <a:spLocks noChangeShapeType="1"/>
          </p:cNvSpPr>
          <p:nvPr/>
        </p:nvSpPr>
        <p:spPr bwMode="auto">
          <a:xfrm>
            <a:off x="0" y="21177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6732588" y="24923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20874" name="Picture 10" descr="unfccct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2276475"/>
            <a:ext cx="2303462" cy="936625"/>
          </a:xfrm>
          <a:prstGeom prst="rect">
            <a:avLst/>
          </a:prstGeom>
          <a:noFill/>
        </p:spPr>
      </p:pic>
      <p:sp>
        <p:nvSpPr>
          <p:cNvPr id="420875" name="Text Box 11"/>
          <p:cNvSpPr txBox="1">
            <a:spLocks noChangeArrowheads="1"/>
          </p:cNvSpPr>
          <p:nvPr/>
        </p:nvSpPr>
        <p:spPr bwMode="auto">
          <a:xfrm>
            <a:off x="250825" y="255428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20876" name="Imagen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2347913"/>
            <a:ext cx="2735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2843213" y="5516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2087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650" y="2389188"/>
            <a:ext cx="136842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 txBox="1">
            <a:spLocks noGrp="1" noChangeArrowheads="1"/>
          </p:cNvSpPr>
          <p:nvPr/>
        </p:nvSpPr>
        <p:spPr bwMode="auto">
          <a:xfrm>
            <a:off x="8388350" y="6237288"/>
            <a:ext cx="477838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2DD3D09-B8D0-4AE2-BF1B-F676B4E20846}" type="slidenum">
              <a:rPr lang="es-E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6</a:t>
            </a:fld>
            <a:endParaRPr lang="es-E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82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60388"/>
            <a:ext cx="29162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35475"/>
            <a:ext cx="9180513" cy="8651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2000" b="1" smtClean="0">
                <a:solidFill>
                  <a:srgbClr val="006600"/>
                </a:solidFill>
              </a:rPr>
              <a:t>APROBADO Y REGISTRADO EN NACIONES UNIDAS </a:t>
            </a:r>
            <a:br>
              <a:rPr lang="es-CO" sz="2000" b="1" smtClean="0">
                <a:solidFill>
                  <a:srgbClr val="006600"/>
                </a:solidFill>
              </a:rPr>
            </a:br>
            <a:r>
              <a:rPr lang="es-CO" sz="2000" b="1" smtClean="0">
                <a:solidFill>
                  <a:srgbClr val="006600"/>
                </a:solidFill>
              </a:rPr>
              <a:t>25 DE MAYO 2009</a:t>
            </a:r>
            <a:endParaRPr lang="es-ES" sz="2000" b="1" smtClean="0">
              <a:solidFill>
                <a:srgbClr val="006600"/>
              </a:solidFill>
            </a:endParaRPr>
          </a:p>
        </p:txBody>
      </p:sp>
      <p:pic>
        <p:nvPicPr>
          <p:cNvPr id="438277" name="Picture 7" descr="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538163"/>
            <a:ext cx="29956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8" name="Picture 9" descr="CAEMAB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7413" y="5949950"/>
            <a:ext cx="16557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9" name="Line 11"/>
          <p:cNvSpPr>
            <a:spLocks noChangeShapeType="1"/>
          </p:cNvSpPr>
          <p:nvPr/>
        </p:nvSpPr>
        <p:spPr bwMode="auto">
          <a:xfrm>
            <a:off x="0" y="2405063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0" name="Text Box 9"/>
          <p:cNvSpPr txBox="1">
            <a:spLocks noChangeArrowheads="1"/>
          </p:cNvSpPr>
          <p:nvPr/>
        </p:nvSpPr>
        <p:spPr bwMode="auto">
          <a:xfrm>
            <a:off x="6732588" y="2779713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438281" name="Picture 10" descr="unfccct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563813"/>
            <a:ext cx="23034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82" name="Text Box 11"/>
          <p:cNvSpPr txBox="1">
            <a:spLocks noChangeArrowheads="1"/>
          </p:cNvSpPr>
          <p:nvPr/>
        </p:nvSpPr>
        <p:spPr bwMode="auto">
          <a:xfrm>
            <a:off x="250825" y="28416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438283" name="Imagen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2635250"/>
            <a:ext cx="2447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2565400"/>
            <a:ext cx="13684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619250" y="5300663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FF0000"/>
                </a:solidFill>
                <a:cs typeface="Arial" charset="0"/>
              </a:rPr>
              <a:t>Potencial de 757.067 CER/ AÑO</a:t>
            </a:r>
            <a:endParaRPr lang="es-ES" sz="2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38286" name="Rectangle 2"/>
          <p:cNvSpPr>
            <a:spLocks noChangeArrowheads="1"/>
          </p:cNvSpPr>
          <p:nvPr/>
        </p:nvSpPr>
        <p:spPr bwMode="auto">
          <a:xfrm>
            <a:off x="0" y="3643313"/>
            <a:ext cx="9144000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O" sz="2400" b="1">
                <a:solidFill>
                  <a:srgbClr val="F63818"/>
                </a:solidFill>
              </a:rPr>
              <a:t>PROYECTO SOMBRILLA MDL</a:t>
            </a:r>
            <a:r>
              <a:rPr lang="es-CO" sz="2400" b="1">
                <a:solidFill>
                  <a:schemeClr val="tx2"/>
                </a:solidFill>
              </a:rPr>
              <a:t/>
            </a:r>
            <a:br>
              <a:rPr lang="es-CO" sz="2400" b="1">
                <a:solidFill>
                  <a:schemeClr val="tx2"/>
                </a:solidFill>
              </a:rPr>
            </a:br>
            <a:r>
              <a:rPr lang="es-CO" sz="2200" b="1">
                <a:solidFill>
                  <a:schemeClr val="tx2"/>
                </a:solidFill>
              </a:rPr>
              <a:t>32 empresas con plantas extractoras</a:t>
            </a:r>
            <a:r>
              <a:rPr lang="es-CO" sz="2400" b="1">
                <a:solidFill>
                  <a:schemeClr val="tx2"/>
                </a:solidFill>
              </a:rPr>
              <a:t>   </a:t>
            </a:r>
            <a:br>
              <a:rPr lang="es-CO" sz="2400" b="1">
                <a:solidFill>
                  <a:schemeClr val="tx2"/>
                </a:solidFill>
              </a:rPr>
            </a:br>
            <a:endParaRPr lang="es-ES" sz="2400" b="1">
              <a:solidFill>
                <a:schemeClr val="accent2"/>
              </a:solidFill>
            </a:endParaRPr>
          </a:p>
        </p:txBody>
      </p:sp>
      <p:sp>
        <p:nvSpPr>
          <p:cNvPr id="16" name="1 Marcador de número de diapositiva"/>
          <p:cNvSpPr txBox="1">
            <a:spLocks noGrp="1"/>
          </p:cNvSpPr>
          <p:nvPr/>
        </p:nvSpPr>
        <p:spPr bwMode="auto">
          <a:xfrm>
            <a:off x="8388350" y="6237288"/>
            <a:ext cx="477838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F54EC9E-4452-45EE-97C6-45C6A370C7A0}" type="slidenum">
              <a:rPr lang="es-E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6</a:t>
            </a:fld>
            <a:endParaRPr lang="es-E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8288" name="Rectangle 13"/>
          <p:cNvSpPr>
            <a:spLocks noChangeArrowheads="1"/>
          </p:cNvSpPr>
          <p:nvPr/>
        </p:nvSpPr>
        <p:spPr bwMode="auto">
          <a:xfrm>
            <a:off x="1571625" y="0"/>
            <a:ext cx="7608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 algn="ctr"/>
            <a:r>
              <a:rPr lang="es-CO" b="1">
                <a:solidFill>
                  <a:schemeClr val="bg1"/>
                </a:solidFill>
              </a:rPr>
              <a:t>La palma de aceite: Trabajando por su sostenibilidad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250825" y="623728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38290" name="Picture 8" descr="PPFedepalm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949950"/>
            <a:ext cx="18716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91" name="Picture 2" descr="C:\Documents and Settings\lauram\Escritorio\Kyoto Fedepalma ftos\IMG_53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549275"/>
            <a:ext cx="3025775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C:\Documents and Settings\lauram\Escritorio\Kyoto Fedepalma ftos\IMG_5304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268413"/>
            <a:ext cx="8501062" cy="5000625"/>
          </a:xfr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txBody>
          <a:bodyPr anchor="t">
            <a:normAutofit/>
          </a:bodyPr>
          <a:lstStyle/>
          <a:p>
            <a:r>
              <a:rPr lang="es-CO" sz="3200" b="1" smtClean="0">
                <a:solidFill>
                  <a:schemeClr val="bg1"/>
                </a:solidFill>
              </a:rPr>
              <a:t>RUEDA DE PRENSA CON EL MAVDT</a:t>
            </a:r>
            <a:br>
              <a:rPr lang="es-CO" sz="3200" b="1" smtClean="0">
                <a:solidFill>
                  <a:schemeClr val="bg1"/>
                </a:solidFill>
              </a:rPr>
            </a:br>
            <a:r>
              <a:rPr lang="es-CO" sz="3200" b="1" smtClean="0">
                <a:solidFill>
                  <a:schemeClr val="bg1"/>
                </a:solidFill>
              </a:rPr>
              <a:t>Ministro - Viceministra – Fedepalma - CAEMA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051050" y="6308725"/>
            <a:ext cx="554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chemeClr val="accent2"/>
                </a:solidFill>
                <a:latin typeface="Times New Roman" pitchFamily="18" charset="0"/>
              </a:rPr>
              <a:t>      4 DE JUNIO DE 2009</a:t>
            </a:r>
            <a:endParaRPr lang="es-E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88913"/>
            <a:ext cx="8001000" cy="1216025"/>
          </a:xfrm>
        </p:spPr>
        <p:txBody>
          <a:bodyPr>
            <a:normAutofit/>
          </a:bodyPr>
          <a:lstStyle/>
          <a:p>
            <a:r>
              <a:rPr lang="es-ES" sz="3700" b="1" smtClean="0"/>
              <a:t>        Captura y Mitigación del metano</a:t>
            </a:r>
            <a:r>
              <a:rPr lang="es-ES" sz="3700" smtClean="0"/>
              <a:t> </a:t>
            </a:r>
            <a:endParaRPr lang="es-ES_tradnl" sz="3700" smtClean="0"/>
          </a:p>
        </p:txBody>
      </p:sp>
      <p:pic>
        <p:nvPicPr>
          <p:cNvPr id="440323" name="Picture 98" descr="pia_enclosed_flar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05263"/>
            <a:ext cx="3024187" cy="2317750"/>
          </a:xfrm>
        </p:spPr>
      </p:pic>
      <p:sp>
        <p:nvSpPr>
          <p:cNvPr id="440324" name="Text Box 102"/>
          <p:cNvSpPr txBox="1">
            <a:spLocks noChangeArrowheads="1"/>
          </p:cNvSpPr>
          <p:nvPr/>
        </p:nvSpPr>
        <p:spPr bwMode="auto">
          <a:xfrm>
            <a:off x="468313" y="6446838"/>
            <a:ext cx="227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>
                <a:latin typeface="Calibri" pitchFamily="34" charset="0"/>
              </a:rPr>
              <a:t>En TEAS Alta Eficiencia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142875" y="44450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>
                <a:solidFill>
                  <a:srgbClr val="F63818"/>
                </a:solidFill>
                <a:latin typeface="Times New Roman" pitchFamily="18" charset="0"/>
              </a:rPr>
              <a:t>FASE 1</a:t>
            </a:r>
            <a:endParaRPr lang="es-ES" sz="3600" b="1">
              <a:solidFill>
                <a:srgbClr val="F63818"/>
              </a:solidFill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3851275" y="4221163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solidFill>
                  <a:srgbClr val="F63818"/>
                </a:solidFill>
                <a:latin typeface="Times New Roman" pitchFamily="18" charset="0"/>
              </a:rPr>
              <a:t>En proceso de implementación por parte de la empresas vinculadas al proyecto</a:t>
            </a:r>
            <a:endParaRPr lang="es-ES" sz="3200" b="1">
              <a:solidFill>
                <a:srgbClr val="F63818"/>
              </a:solidFill>
              <a:latin typeface="Times New Roman" pitchFamily="18" charset="0"/>
            </a:endParaRPr>
          </a:p>
        </p:txBody>
      </p:sp>
      <p:pic>
        <p:nvPicPr>
          <p:cNvPr id="4403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4392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28" name="Picture 7" descr="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268413"/>
            <a:ext cx="38893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03675"/>
            <a:ext cx="9144000" cy="8651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CO" sz="2800" b="1" smtClean="0">
                <a:solidFill>
                  <a:schemeClr val="hlink"/>
                </a:solidFill>
                <a:latin typeface="Times New Roman" pitchFamily="18" charset="0"/>
              </a:rPr>
              <a:t>COMERCIALIZACIÓN DE LOS CERs </a:t>
            </a:r>
            <a:r>
              <a:rPr lang="es-CO" sz="2400" b="1" smtClean="0">
                <a:latin typeface="Times New Roman" pitchFamily="18" charset="0"/>
              </a:rPr>
              <a:t/>
            </a:r>
            <a:br>
              <a:rPr lang="es-CO" sz="2400" b="1" smtClean="0">
                <a:latin typeface="Times New Roman" pitchFamily="18" charset="0"/>
              </a:rPr>
            </a:br>
            <a:endParaRPr lang="es-ES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92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388" y="-12700"/>
            <a:ext cx="33131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25" y="-14288"/>
            <a:ext cx="3095625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7" name="Picture 7" descr="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-26988"/>
            <a:ext cx="3097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8" name="Picture 8" descr="PPFedepal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818188"/>
            <a:ext cx="19494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9" name="Picture 9" descr="CAEMAB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5721350"/>
            <a:ext cx="16557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200" name="Line 11"/>
          <p:cNvSpPr>
            <a:spLocks noChangeShapeType="1"/>
          </p:cNvSpPr>
          <p:nvPr/>
        </p:nvSpPr>
        <p:spPr bwMode="auto">
          <a:xfrm>
            <a:off x="0" y="21177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6732588" y="24923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2202" name="Picture 10" descr="unfccct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2276475"/>
            <a:ext cx="2303462" cy="936625"/>
          </a:xfrm>
          <a:prstGeom prst="rect">
            <a:avLst/>
          </a:prstGeom>
          <a:noFill/>
        </p:spPr>
      </p:pic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250825" y="255428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2204" name="Imagen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2347913"/>
            <a:ext cx="2735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2843213" y="5516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220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650" y="2389188"/>
            <a:ext cx="136842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2051050" y="4797425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chemeClr val="accent2"/>
                </a:solidFill>
                <a:latin typeface="Times New Roman" pitchFamily="18" charset="0"/>
              </a:rPr>
              <a:t>MUCHAS PROPUESTAS</a:t>
            </a:r>
            <a:endParaRPr lang="es-E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428</Words>
  <Application>Microsoft Office PowerPoint</Application>
  <PresentationFormat>On-screen Show (4:3)</PresentationFormat>
  <Paragraphs>93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Tema de Office</vt:lpstr>
      <vt:lpstr>Fotografía de Photo Editor</vt:lpstr>
      <vt:lpstr>EXPERIENCIAS DE FEDEPALMA EN  EL CAMBIO CLIMATICO  PROYECTO SOMBRILLA MDL Bogotá, 17 de noviembre 2010 </vt:lpstr>
      <vt:lpstr>Slide 2</vt:lpstr>
      <vt:lpstr>Slide 3</vt:lpstr>
      <vt:lpstr>ESTUDIO DE PREFACTIBILIDAD 2004 - 2005     </vt:lpstr>
      <vt:lpstr>ESTUDIO FINANCIERO 2007 </vt:lpstr>
      <vt:lpstr>APROBADO Y REGISTRADO EN NACIONES UNIDAS  25 DE MAYO 2009</vt:lpstr>
      <vt:lpstr>RUEDA DE PRENSA CON EL MAVDT Ministro - Viceministra – Fedepalma - CAEMA</vt:lpstr>
      <vt:lpstr>        Captura y Mitigación del metano </vt:lpstr>
      <vt:lpstr>COMERCIALIZACIÓN DE LOS CERs  </vt:lpstr>
      <vt:lpstr>Relación entre Avances del Proyecto y Valor de CER</vt:lpstr>
      <vt:lpstr>OPCIÓN II MDL:   Uso del metano para generación de electricidad con plantas de biogás - mitiga el metano -mitiga CO2 por desplazar diesel o red de uso interno </vt:lpstr>
      <vt:lpstr>OPCIÓN III MDL.   Mitigación, Cogeneración y Venta a la Red </vt:lpstr>
      <vt:lpstr> </vt:lpstr>
      <vt:lpstr>Slide 14</vt:lpstr>
      <vt:lpstr>Slide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lauram</dc:creator>
  <cp:lastModifiedBy>Laura Mondragón</cp:lastModifiedBy>
  <cp:revision>62</cp:revision>
  <dcterms:created xsi:type="dcterms:W3CDTF">2010-11-16T17:47:35Z</dcterms:created>
  <dcterms:modified xsi:type="dcterms:W3CDTF">2010-12-17T20:00:17Z</dcterms:modified>
</cp:coreProperties>
</file>