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8" r:id="rId3"/>
    <p:sldId id="279" r:id="rId4"/>
    <p:sldId id="282" r:id="rId5"/>
    <p:sldId id="284" r:id="rId6"/>
    <p:sldId id="271" r:id="rId7"/>
    <p:sldId id="270" r:id="rId8"/>
    <p:sldId id="287" r:id="rId9"/>
    <p:sldId id="285" r:id="rId10"/>
    <p:sldId id="288" r:id="rId11"/>
    <p:sldId id="286" r:id="rId12"/>
    <p:sldId id="289" r:id="rId13"/>
    <p:sldId id="292" r:id="rId14"/>
    <p:sldId id="293" r:id="rId15"/>
    <p:sldId id="291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6B321-2C67-4520-9D2C-4ED95CBD6A7B}" type="datetimeFigureOut">
              <a:rPr lang="es-MX" smtClean="0"/>
              <a:pPr/>
              <a:t>17/12/2010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94E07-EA79-4653-A9C1-000D62C078B8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AA43E-9FDC-4325-A9D2-441D602D2EF6}" type="slidenum">
              <a:rPr lang="es-ES" smtClean="0"/>
              <a:pPr/>
              <a:t>10</a:t>
            </a:fld>
            <a:endParaRPr lang="es-E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4FEF1-CF1E-4888-B3FA-9F7872093D7B}" type="slidenum">
              <a:rPr lang="es-ES"/>
              <a:pPr/>
              <a:t>15</a:t>
            </a:fld>
            <a:endParaRPr lang="es-E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65B-A036-485B-8693-9634FFF35053}" type="datetimeFigureOut">
              <a:rPr lang="es-MX" smtClean="0"/>
              <a:pPr/>
              <a:t>17/12/2010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DBB-DD06-4D41-AC7C-D7EDCE063AA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65B-A036-485B-8693-9634FFF35053}" type="datetimeFigureOut">
              <a:rPr lang="es-MX" smtClean="0"/>
              <a:pPr/>
              <a:t>17/12/2010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DBB-DD06-4D41-AC7C-D7EDCE063AA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65B-A036-485B-8693-9634FFF35053}" type="datetimeFigureOut">
              <a:rPr lang="es-MX" smtClean="0"/>
              <a:pPr/>
              <a:t>17/12/2010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DBB-DD06-4D41-AC7C-D7EDCE063AA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884363" y="1958975"/>
            <a:ext cx="6815137" cy="1470025"/>
          </a:xfrm>
          <a:prstGeom prst="rect">
            <a:avLst/>
          </a:prstGeom>
          <a:ln/>
        </p:spPr>
        <p:txBody>
          <a:bodyPr/>
          <a:lstStyle>
            <a:lvl1pPr>
              <a:defRPr sz="2800">
                <a:solidFill>
                  <a:srgbClr val="000066"/>
                </a:solidFill>
              </a:defRPr>
            </a:lvl1pPr>
          </a:lstStyle>
          <a:p>
            <a:r>
              <a:rPr lang="es-E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65B-A036-485B-8693-9634FFF35053}" type="datetimeFigureOut">
              <a:rPr lang="es-MX" smtClean="0"/>
              <a:pPr/>
              <a:t>17/12/2010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DBB-DD06-4D41-AC7C-D7EDCE063AA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65B-A036-485B-8693-9634FFF35053}" type="datetimeFigureOut">
              <a:rPr lang="es-MX" smtClean="0"/>
              <a:pPr/>
              <a:t>17/12/2010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DBB-DD06-4D41-AC7C-D7EDCE063AA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65B-A036-485B-8693-9634FFF35053}" type="datetimeFigureOut">
              <a:rPr lang="es-MX" smtClean="0"/>
              <a:pPr/>
              <a:t>17/12/2010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DBB-DD06-4D41-AC7C-D7EDCE063AA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65B-A036-485B-8693-9634FFF35053}" type="datetimeFigureOut">
              <a:rPr lang="es-MX" smtClean="0"/>
              <a:pPr/>
              <a:t>17/12/2010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DBB-DD06-4D41-AC7C-D7EDCE063AA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65B-A036-485B-8693-9634FFF35053}" type="datetimeFigureOut">
              <a:rPr lang="es-MX" smtClean="0"/>
              <a:pPr/>
              <a:t>17/12/2010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DBB-DD06-4D41-AC7C-D7EDCE063AA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65B-A036-485B-8693-9634FFF35053}" type="datetimeFigureOut">
              <a:rPr lang="es-MX" smtClean="0"/>
              <a:pPr/>
              <a:t>17/12/2010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DBB-DD06-4D41-AC7C-D7EDCE063AA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65B-A036-485B-8693-9634FFF35053}" type="datetimeFigureOut">
              <a:rPr lang="es-MX" smtClean="0"/>
              <a:pPr/>
              <a:t>17/12/2010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DBB-DD06-4D41-AC7C-D7EDCE063AA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65B-A036-485B-8693-9634FFF35053}" type="datetimeFigureOut">
              <a:rPr lang="es-MX" smtClean="0"/>
              <a:pPr/>
              <a:t>17/12/2010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DBB-DD06-4D41-AC7C-D7EDCE063AA8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7365B-A036-485B-8693-9634FFF35053}" type="datetimeFigureOut">
              <a:rPr lang="es-MX" smtClean="0"/>
              <a:pPr/>
              <a:t>17/12/2010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55DBB-DD06-4D41-AC7C-D7EDCE063AA8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hyperlink" Target="http://www.iadb.org/index.cfm?lang=e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iadb.org/index.cfm?lang=es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gif"/><Relationship Id="rId4" Type="http://schemas.openxmlformats.org/officeDocument/2006/relationships/hyperlink" Target="http://www.iadb.org/index.cfm?lang=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gif"/><Relationship Id="rId4" Type="http://schemas.openxmlformats.org/officeDocument/2006/relationships/hyperlink" Target="http://www.iadb.org/index.cfm?lang=e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4.jpeg"/><Relationship Id="rId7" Type="http://schemas.openxmlformats.org/officeDocument/2006/relationships/hyperlink" Target="http://www.iadb.org/index.cfm?lang=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adb.org/index.cfm?lang=es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0.jpeg"/><Relationship Id="rId7" Type="http://schemas.openxmlformats.org/officeDocument/2006/relationships/hyperlink" Target="http://www.iadb.org/index.cfm?lang=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hyperlink" Target="http://www.fira.gob.mx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hyperlink" Target="http://www.iadb.org/index.cfm?lang=es" TargetMode="Externa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hyperlink" Target="http://www.iadb.org/index.cfm?lang=es" TargetMode="Externa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hyperlink" Target="http://www.iadb.org/index.cfm?lang=es" TargetMode="Externa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gif"/><Relationship Id="rId4" Type="http://schemas.openxmlformats.org/officeDocument/2006/relationships/hyperlink" Target="http://www.iadb.org/index.cfm?lang=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gif"/><Relationship Id="rId4" Type="http://schemas.openxmlformats.org/officeDocument/2006/relationships/hyperlink" Target="http://www.iadb.org/index.cfm?lang=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hyperlink" Target="http://www.iadb.org/index.cfm?lang=es" TargetMode="Externa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hyperlink" Target="http://www.iadb.org/index.cfm?lang=es" TargetMode="Externa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gif"/><Relationship Id="rId4" Type="http://schemas.openxmlformats.org/officeDocument/2006/relationships/hyperlink" Target="http://www.iadb.org/index.cfm?lang=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07504" y="5733256"/>
            <a:ext cx="9036496" cy="908720"/>
            <a:chOff x="107504" y="5733256"/>
            <a:chExt cx="9036496" cy="908720"/>
          </a:xfrm>
        </p:grpSpPr>
        <p:pic>
          <p:nvPicPr>
            <p:cNvPr id="3" name="Picture 12" descr="FirmaPresentac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5733256"/>
              <a:ext cx="309634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9" descr="BANCOLDE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5805264"/>
              <a:ext cx="2160240" cy="720080"/>
            </a:xfrm>
            <a:prstGeom prst="rect">
              <a:avLst/>
            </a:prstGeom>
            <a:noFill/>
          </p:spPr>
        </p:pic>
        <p:pic>
          <p:nvPicPr>
            <p:cNvPr id="5" name="Picture 21" descr="Inter-American Development Bank">
              <a:hlinkClick r:id="rId4" tooltip="Hom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7" y="5858593"/>
              <a:ext cx="3419873" cy="666751"/>
            </a:xfrm>
            <a:prstGeom prst="rect">
              <a:avLst/>
            </a:prstGeom>
            <a:noFill/>
          </p:spPr>
        </p:pic>
      </p:grpSp>
      <p:sp>
        <p:nvSpPr>
          <p:cNvPr id="6" name="5 Rectángulo"/>
          <p:cNvSpPr/>
          <p:nvPr/>
        </p:nvSpPr>
        <p:spPr>
          <a:xfrm>
            <a:off x="251520" y="221739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i="1" dirty="0" smtClean="0"/>
              <a:t>INVERSIÓN EN LA MITIGACIÓN DEL  CAMBIO CLIMÁTICO. ENFOQUES SECTORIALES</a:t>
            </a:r>
            <a:endParaRPr lang="es-MX" sz="2800" b="1" i="1" dirty="0"/>
          </a:p>
        </p:txBody>
      </p:sp>
      <p:grpSp>
        <p:nvGrpSpPr>
          <p:cNvPr id="7" name="19 Grupo"/>
          <p:cNvGrpSpPr/>
          <p:nvPr/>
        </p:nvGrpSpPr>
        <p:grpSpPr>
          <a:xfrm>
            <a:off x="179512" y="1628800"/>
            <a:ext cx="8784976" cy="2592288"/>
            <a:chOff x="539552" y="1844824"/>
            <a:chExt cx="8424936" cy="2952328"/>
          </a:xfrm>
        </p:grpSpPr>
        <p:sp>
          <p:nvSpPr>
            <p:cNvPr id="8" name="7 Rectángulo"/>
            <p:cNvSpPr/>
            <p:nvPr/>
          </p:nvSpPr>
          <p:spPr>
            <a:xfrm>
              <a:off x="3707904" y="2348880"/>
              <a:ext cx="525658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4000" b="1" dirty="0" smtClean="0">
                  <a:solidFill>
                    <a:schemeClr val="tx2">
                      <a:lumMod val="75000"/>
                    </a:schemeClr>
                  </a:solidFill>
                </a:rPr>
                <a:t>Apoyos Institucionales de FIRA ante el Cambio Climático</a:t>
              </a:r>
              <a:endParaRPr lang="es-MX" sz="4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8560" t="26900" r="72540" b="30050"/>
            <a:stretch>
              <a:fillRect/>
            </a:stretch>
          </p:blipFill>
          <p:spPr bwMode="auto">
            <a:xfrm>
              <a:off x="539552" y="1844824"/>
              <a:ext cx="324036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12 Rectángulo"/>
          <p:cNvSpPr/>
          <p:nvPr/>
        </p:nvSpPr>
        <p:spPr>
          <a:xfrm>
            <a:off x="3923928" y="4377878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i="1" dirty="0" smtClean="0"/>
              <a:t>Taller “Potenciando el Rol de </a:t>
            </a:r>
            <a:r>
              <a:rPr lang="es-MX" sz="1600" b="1" i="1" dirty="0" err="1" smtClean="0"/>
              <a:t>Bancóldex</a:t>
            </a:r>
            <a:r>
              <a:rPr lang="es-MX" sz="1600" b="1" i="1" dirty="0" smtClean="0"/>
              <a:t> dentro del Marco de la Política Pública Contra el Cambio Climático en Colombia” 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3491880" y="4365104"/>
            <a:ext cx="532859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555100" y="5147900"/>
            <a:ext cx="176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b="1" i="1" dirty="0" smtClean="0"/>
              <a:t>Noviembre 2010</a:t>
            </a:r>
            <a:endParaRPr lang="es-MX" b="1" i="1" dirty="0"/>
          </a:p>
        </p:txBody>
      </p:sp>
      <p:cxnSp>
        <p:nvCxnSpPr>
          <p:cNvPr id="16" name="15 Conector recto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6"/>
          <p:cNvSpPr txBox="1">
            <a:spLocks noChangeArrowheads="1"/>
          </p:cNvSpPr>
          <p:nvPr/>
        </p:nvSpPr>
        <p:spPr bwMode="auto">
          <a:xfrm>
            <a:off x="107504" y="908720"/>
            <a:ext cx="8137599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1800" b="1" dirty="0"/>
              <a:t> </a:t>
            </a:r>
            <a:r>
              <a:rPr lang="es-MX" sz="2000" b="1" dirty="0"/>
              <a:t>PROYECTOS ELEGIBLES:</a:t>
            </a:r>
            <a:endParaRPr lang="es-ES" sz="2000" dirty="0"/>
          </a:p>
          <a:p>
            <a:pPr marL="723900" lvl="1" indent="-266700">
              <a:buClr>
                <a:schemeClr val="accent6"/>
              </a:buClr>
              <a:buSzPct val="200000"/>
              <a:buFont typeface="Arial" pitchFamily="34" charset="0"/>
              <a:buChar char="•"/>
              <a:defRPr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Sistemas de </a:t>
            </a:r>
            <a:r>
              <a:rPr lang="es-MX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Biodigestión</a:t>
            </a:r>
            <a:endParaRPr lang="es-ES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23900" lvl="1" indent="-266700">
              <a:buClr>
                <a:schemeClr val="accent6"/>
              </a:buClr>
              <a:buSzPct val="200000"/>
              <a:buFont typeface="Arial" pitchFamily="34" charset="0"/>
              <a:buChar char="•"/>
              <a:defRPr/>
            </a:pPr>
            <a:r>
              <a:rPr lang="es-MX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Motogeneradores</a:t>
            </a: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s-ES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23900" lvl="1" indent="-266700">
              <a:buClr>
                <a:schemeClr val="accent6"/>
              </a:buClr>
              <a:buSzPct val="200000"/>
              <a:buFont typeface="Arial" pitchFamily="34" charset="0"/>
              <a:buChar char="•"/>
              <a:defRPr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Cogeneración de Energía</a:t>
            </a:r>
            <a:endParaRPr lang="es-ES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23900" lvl="1" indent="-266700">
              <a:buClr>
                <a:schemeClr val="accent6"/>
              </a:buClr>
              <a:buSzPct val="200000"/>
              <a:buFont typeface="Arial" pitchFamily="34" charset="0"/>
              <a:buChar char="•"/>
              <a:defRPr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Sistemas solares Térmicos y Fotovoltaicos</a:t>
            </a:r>
            <a:endParaRPr lang="es-ES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23900" lvl="1" indent="-266700">
              <a:buClr>
                <a:schemeClr val="accent6"/>
              </a:buClr>
              <a:buSzPct val="200000"/>
              <a:buFont typeface="Arial" pitchFamily="34" charset="0"/>
              <a:buChar char="•"/>
              <a:defRPr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Energía Eólica</a:t>
            </a:r>
            <a:endParaRPr lang="es-ES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23900" lvl="1" indent="-266700">
              <a:buClr>
                <a:schemeClr val="accent6"/>
              </a:buClr>
              <a:buSzPct val="200000"/>
              <a:buFont typeface="Arial" pitchFamily="34" charset="0"/>
              <a:buChar char="•"/>
              <a:defRPr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Energía </a:t>
            </a:r>
            <a:r>
              <a:rPr lang="es-MX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Minihidráulica</a:t>
            </a:r>
            <a:endParaRPr lang="es-ES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23900" lvl="1" indent="-266700">
              <a:buClr>
                <a:schemeClr val="accent6"/>
              </a:buClr>
              <a:buSzPct val="200000"/>
              <a:buFont typeface="Arial" pitchFamily="34" charset="0"/>
              <a:buChar char="•"/>
              <a:defRPr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Establecimiento de cultivos y multiplicación de semilla, plantas y material vegetativo para la producción de insumos de </a:t>
            </a:r>
            <a:r>
              <a:rPr lang="es-MX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bioenergéticos</a:t>
            </a: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s-ES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23900" lvl="1" indent="-266700">
              <a:buClr>
                <a:schemeClr val="accent6"/>
              </a:buClr>
              <a:buSzPct val="200000"/>
              <a:buFont typeface="Arial" pitchFamily="34" charset="0"/>
              <a:buChar char="•"/>
              <a:defRPr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Plantas Piloto y/o Proyectos Integrales de producción de biocombustibles.	</a:t>
            </a:r>
          </a:p>
          <a:p>
            <a:pPr marL="723900" lvl="1" indent="-266700">
              <a:buClr>
                <a:schemeClr val="accent6"/>
              </a:buClr>
              <a:buSzPct val="200000"/>
              <a:defRPr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s-MX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</a:t>
            </a: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caso de proyectos no señalados en la relación anterior, FIRA se pronunciará </a:t>
            </a:r>
            <a:r>
              <a:rPr lang="es-MX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previa consulta al Fondo </a:t>
            </a: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Transición </a:t>
            </a:r>
            <a:r>
              <a:rPr lang="es-MX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Energética.</a:t>
            </a:r>
            <a:endParaRPr lang="es-ES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6 Imagen" descr="solar-furn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908720"/>
            <a:ext cx="3384376" cy="2160240"/>
          </a:xfrm>
          <a:prstGeom prst="rect">
            <a:avLst/>
          </a:prstGeom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0" y="116632"/>
            <a:ext cx="9144000" cy="67910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174625" algn="ctr" defTabSz="228600"/>
            <a:r>
              <a:rPr lang="es-MX" sz="2000" b="1" dirty="0" smtClean="0">
                <a:solidFill>
                  <a:srgbClr val="996633"/>
                </a:solidFill>
                <a:latin typeface="Comic Sans MS" pitchFamily="66" charset="0"/>
              </a:rPr>
              <a:t>FONAGA VERDE PROYECTOS ELEGIBLES PRIMERA ETAPA</a:t>
            </a:r>
            <a:endParaRPr lang="es-MX" sz="2000" b="1" dirty="0">
              <a:solidFill>
                <a:srgbClr val="996633"/>
              </a:solidFill>
              <a:latin typeface="Comic Sans MS" pitchFamily="66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07504" y="5733256"/>
            <a:ext cx="9036496" cy="908720"/>
            <a:chOff x="107504" y="5733256"/>
            <a:chExt cx="9036496" cy="908720"/>
          </a:xfrm>
        </p:grpSpPr>
        <p:pic>
          <p:nvPicPr>
            <p:cNvPr id="9" name="Picture 12" descr="FirmaPresentaci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5733256"/>
              <a:ext cx="309634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9" descr="BANCOLDE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7864" y="5805264"/>
              <a:ext cx="2160240" cy="720080"/>
            </a:xfrm>
            <a:prstGeom prst="rect">
              <a:avLst/>
            </a:prstGeom>
            <a:noFill/>
          </p:spPr>
        </p:pic>
        <p:pic>
          <p:nvPicPr>
            <p:cNvPr id="11" name="Picture 21" descr="Inter-American Development Bank">
              <a:hlinkClick r:id="rId6" tooltip="Home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24127" y="5858593"/>
              <a:ext cx="3419873" cy="6667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27584" y="332656"/>
            <a:ext cx="208823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7 Grupo"/>
          <p:cNvGrpSpPr/>
          <p:nvPr/>
        </p:nvGrpSpPr>
        <p:grpSpPr>
          <a:xfrm>
            <a:off x="107504" y="5733256"/>
            <a:ext cx="9036496" cy="908720"/>
            <a:chOff x="107504" y="5733256"/>
            <a:chExt cx="9036496" cy="908720"/>
          </a:xfrm>
        </p:grpSpPr>
        <p:pic>
          <p:nvPicPr>
            <p:cNvPr id="9" name="Picture 12" descr="FirmaPresentac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5733256"/>
              <a:ext cx="309634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9" descr="BANCOLDE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5805264"/>
              <a:ext cx="2160240" cy="720080"/>
            </a:xfrm>
            <a:prstGeom prst="rect">
              <a:avLst/>
            </a:prstGeom>
            <a:noFill/>
          </p:spPr>
        </p:pic>
        <p:pic>
          <p:nvPicPr>
            <p:cNvPr id="11" name="Picture 21" descr="Inter-American Development Bank">
              <a:hlinkClick r:id="rId4" tooltip="Hom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7" y="5858593"/>
              <a:ext cx="3419873" cy="666751"/>
            </a:xfrm>
            <a:prstGeom prst="rect">
              <a:avLst/>
            </a:prstGeom>
            <a:noFill/>
          </p:spPr>
        </p:pic>
      </p:grp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0" y="116632"/>
            <a:ext cx="9144000" cy="67910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174625" algn="ctr" defTabSz="228600"/>
            <a:r>
              <a:rPr lang="es-ES_tradnl" sz="2000" b="1" dirty="0">
                <a:solidFill>
                  <a:srgbClr val="996633"/>
                </a:solidFill>
                <a:latin typeface="Comic Sans MS" pitchFamily="66" charset="0"/>
              </a:rPr>
              <a:t>El Dilema de Pequeños y Medianos – MDL de “Pequeña Escala” </a:t>
            </a:r>
            <a:endParaRPr lang="es-MX" sz="2000" b="1" dirty="0">
              <a:solidFill>
                <a:srgbClr val="996633"/>
              </a:solidFill>
              <a:latin typeface="Comic Sans MS" pitchFamily="66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763688" y="908720"/>
            <a:ext cx="7056784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s-ES_tradn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Muchos proyectos con una alta integridad social y ambiental no son atractivos para MDL debido a su alto costo de transacción, comparado con volúmenes relativamente pequeños de reducción de emisiones.</a:t>
            </a:r>
          </a:p>
          <a:p>
            <a:pPr marL="342900" marR="0" lvl="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s-ES_tradn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Oportunidades</a:t>
            </a:r>
            <a:r>
              <a:rPr lang="es-ES_tradn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MDL Programático</a:t>
            </a:r>
          </a:p>
          <a:p>
            <a:pPr marL="342900" marR="0" lvl="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s-ES_tradn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Múltiples actividades del mismo tipo se realizan bajo un programa;</a:t>
            </a:r>
          </a:p>
          <a:p>
            <a:pPr marL="342900" marR="0" lvl="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s-ES_tradn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Posible tener un gran numero de dueños de proyectos (PO);</a:t>
            </a:r>
          </a:p>
          <a:p>
            <a:pPr marL="342900" marR="0" lvl="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s-ES_tradn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Solo una entidad coordinadora;</a:t>
            </a:r>
          </a:p>
          <a:p>
            <a:pPr marL="342900" marR="0" lvl="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s-ES_tradn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 se requiere conocer los sitios con anterioridad;</a:t>
            </a:r>
          </a:p>
          <a:p>
            <a:pPr marL="342900" marR="0" lvl="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s-ES_tradn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 pueden adicionar actividades con el tiempo</a:t>
            </a:r>
            <a:r>
              <a:rPr lang="es-ES_tradn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endParaRPr lang="es-ES_tradnl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" name="15 Imagen" descr="Nueva imagen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124744"/>
            <a:ext cx="1835696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27584" y="332656"/>
            <a:ext cx="208823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7 Grupo"/>
          <p:cNvGrpSpPr/>
          <p:nvPr/>
        </p:nvGrpSpPr>
        <p:grpSpPr>
          <a:xfrm>
            <a:off x="107504" y="5733256"/>
            <a:ext cx="9036496" cy="908720"/>
            <a:chOff x="107504" y="5733256"/>
            <a:chExt cx="9036496" cy="908720"/>
          </a:xfrm>
        </p:grpSpPr>
        <p:pic>
          <p:nvPicPr>
            <p:cNvPr id="9" name="Picture 12" descr="FirmaPresentac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5733256"/>
              <a:ext cx="309634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9" descr="BANCOLDE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5805264"/>
              <a:ext cx="2160240" cy="720080"/>
            </a:xfrm>
            <a:prstGeom prst="rect">
              <a:avLst/>
            </a:prstGeom>
            <a:noFill/>
          </p:spPr>
        </p:pic>
        <p:pic>
          <p:nvPicPr>
            <p:cNvPr id="11" name="Picture 21" descr="Inter-American Development Bank">
              <a:hlinkClick r:id="rId4" tooltip="Hom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7" y="5858593"/>
              <a:ext cx="3419873" cy="666751"/>
            </a:xfrm>
            <a:prstGeom prst="rect">
              <a:avLst/>
            </a:prstGeom>
            <a:noFill/>
          </p:spPr>
        </p:pic>
      </p:grp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0" y="116632"/>
            <a:ext cx="9144000" cy="67910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174625" algn="ctr" defTabSz="228600"/>
            <a:r>
              <a:rPr lang="es-ES_tradnl" sz="2000" b="1" dirty="0" smtClean="0">
                <a:solidFill>
                  <a:srgbClr val="996633"/>
                </a:solidFill>
                <a:latin typeface="Comic Sans MS" pitchFamily="66" charset="0"/>
              </a:rPr>
              <a:t>La oportunidad de los </a:t>
            </a:r>
            <a:r>
              <a:rPr lang="es-ES_tradnl" sz="2000" b="1" dirty="0" err="1" smtClean="0">
                <a:solidFill>
                  <a:srgbClr val="996633"/>
                </a:solidFill>
                <a:latin typeface="Comic Sans MS" pitchFamily="66" charset="0"/>
              </a:rPr>
              <a:t>PoA</a:t>
            </a:r>
            <a:r>
              <a:rPr lang="es-ES_tradnl" sz="2000" b="1" dirty="0" smtClean="0">
                <a:solidFill>
                  <a:srgbClr val="996633"/>
                </a:solidFill>
                <a:latin typeface="Comic Sans MS" pitchFamily="66" charset="0"/>
              </a:rPr>
              <a:t>  </a:t>
            </a:r>
            <a:endParaRPr lang="es-MX" sz="2000" b="1" dirty="0">
              <a:solidFill>
                <a:srgbClr val="996633"/>
              </a:solidFill>
              <a:latin typeface="Comic Sans MS" pitchFamily="66" charset="0"/>
            </a:endParaRPr>
          </a:p>
        </p:txBody>
      </p:sp>
      <p:pic>
        <p:nvPicPr>
          <p:cNvPr id="16" name="15 Imagen" descr="Nueva imagen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124744"/>
            <a:ext cx="1835696" cy="4608512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63688" y="1052736"/>
            <a:ext cx="71660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Concepto de Franquicia : se vende un modelo de negocios registrado y probado. </a:t>
            </a:r>
            <a:endParaRPr lang="es-ES_tradnl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Una </a:t>
            </a:r>
            <a:r>
              <a:rPr lang="es-ES_tradnl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vez que se valida el concepto de proyecto, el riesgo regulatorio es </a:t>
            </a:r>
            <a:r>
              <a:rPr lang="es-ES_tradnl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bajo. Las </a:t>
            </a:r>
            <a:r>
              <a:rPr lang="es-ES_tradnl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empresas pueden implementar un Concepto de Proyecto ya aprobado (CPA). </a:t>
            </a:r>
          </a:p>
          <a:p>
            <a:pPr marL="288925" marR="0" lvl="1" indent="-2889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Blip>
                <a:blip r:embed="rId7"/>
              </a:buBlip>
              <a:tabLst/>
              <a:defRPr/>
            </a:pPr>
            <a:r>
              <a:rPr lang="es-ES_tradnl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Mientras que cumplan con los requerimientos de elegibilidad, los proyectos se pueden adicionar al programa.</a:t>
            </a:r>
          </a:p>
          <a:p>
            <a:pPr marL="288925" marR="0" lvl="1" indent="-2889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Blip>
                <a:blip r:embed="rId7"/>
              </a:buBlip>
              <a:tabLst/>
              <a:defRPr/>
            </a:pPr>
            <a:r>
              <a:rPr lang="es-ES_tradnl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Similar a la franquicia, la entidad coordinadora proporcionar una receta para que otros entren a la </a:t>
            </a:r>
            <a:r>
              <a:rPr lang="es-ES_tradnl" sz="2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PoA</a:t>
            </a:r>
            <a:r>
              <a:rPr lang="es-ES_tradnl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88925" marR="0" lvl="1" indent="-2889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Blip>
                <a:blip r:embed="rId7"/>
              </a:buBlip>
              <a:tabLst/>
              <a:defRPr/>
            </a:pPr>
            <a:r>
              <a:rPr lang="es-ES_tradnl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Opción para economías donde, como en  la mexicana prevalecen los pequeños negocios.</a:t>
            </a:r>
            <a:endParaRPr lang="es-ES_tradnl" sz="21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1BB0937-4239-44B5-AD49-D4D2BDE58EC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5870"/>
            <a:ext cx="5257800" cy="3769394"/>
          </a:xfrm>
        </p:spPr>
        <p:txBody>
          <a:bodyPr>
            <a:normAutofit/>
          </a:bodyPr>
          <a:lstStyle/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s-ES_tradnl" sz="2000" b="1" dirty="0" smtClean="0">
                <a:solidFill>
                  <a:srgbClr val="13007C"/>
                </a:solidFill>
              </a:rPr>
              <a:t>Estatus: PIN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s-ES_tradnl" sz="2000" b="1" dirty="0" smtClean="0">
                <a:solidFill>
                  <a:srgbClr val="13007C"/>
                </a:solidFill>
              </a:rPr>
              <a:t>Entidad Coordinadora: FIRA,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_tradnl" sz="2000" b="1" dirty="0" smtClean="0">
                <a:solidFill>
                  <a:srgbClr val="13007C"/>
                </a:solidFill>
              </a:rPr>
              <a:t>Financiamiento – FIRA provee fondeo y garantías.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s-ES_tradnl" sz="2000" b="1" dirty="0" smtClean="0">
                <a:solidFill>
                  <a:srgbClr val="13007C"/>
                </a:solidFill>
              </a:rPr>
              <a:t>CDM Desarrollador: </a:t>
            </a:r>
            <a:r>
              <a:rPr lang="es-ES_tradnl" sz="2000" b="1" dirty="0" err="1" smtClean="0">
                <a:solidFill>
                  <a:srgbClr val="13007C"/>
                </a:solidFill>
              </a:rPr>
              <a:t>Orbeo</a:t>
            </a:r>
            <a:endParaRPr lang="es-ES_tradnl" sz="2000" b="1" dirty="0" smtClean="0">
              <a:solidFill>
                <a:srgbClr val="13007C"/>
              </a:solidFill>
            </a:endParaRP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s-ES_tradnl" sz="2000" b="1" dirty="0" smtClean="0">
                <a:solidFill>
                  <a:srgbClr val="13007C"/>
                </a:solidFill>
              </a:rPr>
              <a:t>Desarrolladores: Productores de Cerdo, de leche, etc.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s-ES_tradnl" sz="2000" b="1" dirty="0" smtClean="0">
                <a:solidFill>
                  <a:srgbClr val="13007C"/>
                </a:solidFill>
              </a:rPr>
              <a:t>CPA: 1 </a:t>
            </a:r>
            <a:r>
              <a:rPr lang="es-ES_tradnl" sz="2000" b="1" dirty="0" err="1" smtClean="0">
                <a:solidFill>
                  <a:srgbClr val="13007C"/>
                </a:solidFill>
              </a:rPr>
              <a:t>biodigestor</a:t>
            </a:r>
            <a:r>
              <a:rPr lang="es-ES_tradnl" sz="2000" b="1" dirty="0" smtClean="0">
                <a:solidFill>
                  <a:srgbClr val="13007C"/>
                </a:solidFill>
              </a:rPr>
              <a:t> con una o varias granjas descargando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s-ES_tradnl" sz="2000" b="1" dirty="0" smtClean="0">
                <a:solidFill>
                  <a:srgbClr val="13007C"/>
                </a:solidFill>
              </a:rPr>
              <a:t>Registro </a:t>
            </a:r>
            <a:r>
              <a:rPr lang="es-ES_tradnl" sz="2000" b="1" dirty="0" err="1" smtClean="0">
                <a:solidFill>
                  <a:srgbClr val="13007C"/>
                </a:solidFill>
              </a:rPr>
              <a:t>Gold</a:t>
            </a:r>
            <a:r>
              <a:rPr lang="es-ES_tradnl" sz="2000" b="1" dirty="0" smtClean="0">
                <a:solidFill>
                  <a:srgbClr val="13007C"/>
                </a:solidFill>
              </a:rPr>
              <a:t> Standard</a:t>
            </a:r>
          </a:p>
        </p:txBody>
      </p:sp>
      <p:sp>
        <p:nvSpPr>
          <p:cNvPr id="27653" name="Rectangle 11"/>
          <p:cNvSpPr>
            <a:spLocks noChangeArrowheads="1"/>
          </p:cNvSpPr>
          <p:nvPr/>
        </p:nvSpPr>
        <p:spPr bwMode="auto">
          <a:xfrm>
            <a:off x="251520" y="908720"/>
            <a:ext cx="8568952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sz="2400" b="1" dirty="0">
                <a:solidFill>
                  <a:srgbClr val="13007C"/>
                </a:solidFill>
              </a:rPr>
              <a:t>Reducción de GEI, manejo de </a:t>
            </a:r>
            <a:r>
              <a:rPr lang="es-ES_tradnl" sz="2400" b="1" dirty="0" smtClean="0">
                <a:solidFill>
                  <a:srgbClr val="13007C"/>
                </a:solidFill>
              </a:rPr>
              <a:t>excretas </a:t>
            </a:r>
            <a:r>
              <a:rPr lang="es-ES_tradnl" sz="2400" b="1" dirty="0">
                <a:solidFill>
                  <a:srgbClr val="13007C"/>
                </a:solidFill>
              </a:rPr>
              <a:t>para generación de energía renovable</a:t>
            </a: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861048"/>
            <a:ext cx="2606824" cy="1713706"/>
          </a:xfrm>
          <a:prstGeom prst="round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049463"/>
            <a:ext cx="2520280" cy="1608137"/>
          </a:xfrm>
          <a:prstGeom prst="round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</p:pic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0" y="116632"/>
            <a:ext cx="9144000" cy="67910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174625" algn="ctr" defTabSz="228600"/>
            <a:r>
              <a:rPr lang="es-ES_tradnl" sz="2000" b="1" dirty="0" err="1" smtClean="0">
                <a:solidFill>
                  <a:srgbClr val="996633"/>
                </a:solidFill>
                <a:latin typeface="Comic Sans MS" pitchFamily="66" charset="0"/>
              </a:rPr>
              <a:t>PoA</a:t>
            </a:r>
            <a:r>
              <a:rPr lang="es-ES_tradnl" sz="2000" b="1" dirty="0" smtClean="0">
                <a:solidFill>
                  <a:srgbClr val="996633"/>
                </a:solidFill>
                <a:latin typeface="Comic Sans MS" pitchFamily="66" charset="0"/>
              </a:rPr>
              <a:t> en proceso con FIRA </a:t>
            </a:r>
            <a:endParaRPr lang="es-MX" sz="2000" b="1" dirty="0">
              <a:solidFill>
                <a:srgbClr val="996633"/>
              </a:solidFill>
              <a:latin typeface="Comic Sans MS" pitchFamily="66" charset="0"/>
            </a:endParaRPr>
          </a:p>
        </p:txBody>
      </p:sp>
      <p:grpSp>
        <p:nvGrpSpPr>
          <p:cNvPr id="10" name="7 Grupo"/>
          <p:cNvGrpSpPr/>
          <p:nvPr/>
        </p:nvGrpSpPr>
        <p:grpSpPr>
          <a:xfrm>
            <a:off x="107504" y="5733256"/>
            <a:ext cx="9036496" cy="908720"/>
            <a:chOff x="107504" y="5733256"/>
            <a:chExt cx="9036496" cy="908720"/>
          </a:xfrm>
        </p:grpSpPr>
        <p:pic>
          <p:nvPicPr>
            <p:cNvPr id="11" name="Picture 12" descr="FirmaPresentac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4" y="5733256"/>
              <a:ext cx="309634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9" descr="BANCOLD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7864" y="5805264"/>
              <a:ext cx="2160240" cy="720080"/>
            </a:xfrm>
            <a:prstGeom prst="rect">
              <a:avLst/>
            </a:prstGeom>
            <a:noFill/>
          </p:spPr>
        </p:pic>
        <p:pic>
          <p:nvPicPr>
            <p:cNvPr id="13" name="Picture 21" descr="Inter-American Development Bank">
              <a:hlinkClick r:id="rId7" tooltip="Home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24127" y="5858593"/>
              <a:ext cx="3419873" cy="6667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1BB0937-4239-44B5-AD49-D4D2BDE58EC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5870"/>
            <a:ext cx="5257800" cy="3769394"/>
          </a:xfrm>
        </p:spPr>
        <p:txBody>
          <a:bodyPr>
            <a:noAutofit/>
          </a:bodyPr>
          <a:lstStyle/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s-ES_tradnl" sz="2200" b="1" dirty="0" smtClean="0">
                <a:solidFill>
                  <a:srgbClr val="13007C"/>
                </a:solidFill>
              </a:rPr>
              <a:t>Estatus: PIN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s-ES_tradnl" sz="2200" b="1" dirty="0" smtClean="0">
                <a:solidFill>
                  <a:srgbClr val="13007C"/>
                </a:solidFill>
              </a:rPr>
              <a:t>Entidad Coordinadora: FIRA,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s-ES_tradnl" sz="2200" b="1" dirty="0" smtClean="0">
                <a:solidFill>
                  <a:srgbClr val="13007C"/>
                </a:solidFill>
              </a:rPr>
              <a:t>Financiamiento – FIRA provee fondeo y garantías. Posible estructuración con KFW.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s-ES_tradnl" sz="2200" b="1" dirty="0" smtClean="0">
                <a:solidFill>
                  <a:srgbClr val="13007C"/>
                </a:solidFill>
              </a:rPr>
              <a:t>CDM Desarrollador: KFW/</a:t>
            </a:r>
            <a:r>
              <a:rPr lang="es-ES_tradnl" sz="2200" b="1" dirty="0" err="1" smtClean="0">
                <a:solidFill>
                  <a:srgbClr val="13007C"/>
                </a:solidFill>
              </a:rPr>
              <a:t>Ecosecurities</a:t>
            </a:r>
            <a:endParaRPr lang="es-ES_tradnl" sz="2200" b="1" dirty="0" smtClean="0">
              <a:solidFill>
                <a:srgbClr val="13007C"/>
              </a:solidFill>
            </a:endParaRP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s-ES_tradnl" sz="2200" b="1" dirty="0" smtClean="0">
                <a:solidFill>
                  <a:srgbClr val="13007C"/>
                </a:solidFill>
              </a:rPr>
              <a:t>Desarrolladores: Productores de tequila, de productos lácteos, etc.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s-ES_tradnl" sz="2200" b="1" dirty="0" smtClean="0">
                <a:solidFill>
                  <a:srgbClr val="13007C"/>
                </a:solidFill>
              </a:rPr>
              <a:t>CPA: 1 </a:t>
            </a:r>
            <a:r>
              <a:rPr lang="es-ES_tradnl" sz="2200" b="1" dirty="0" err="1" smtClean="0">
                <a:solidFill>
                  <a:srgbClr val="13007C"/>
                </a:solidFill>
              </a:rPr>
              <a:t>biodigestor</a:t>
            </a:r>
            <a:r>
              <a:rPr lang="es-ES_tradnl" sz="2200" b="1" dirty="0" smtClean="0">
                <a:solidFill>
                  <a:srgbClr val="13007C"/>
                </a:solidFill>
              </a:rPr>
              <a:t> con una o varias plantas descargando</a:t>
            </a:r>
          </a:p>
        </p:txBody>
      </p:sp>
      <p:sp>
        <p:nvSpPr>
          <p:cNvPr id="27653" name="Rectangle 11"/>
          <p:cNvSpPr>
            <a:spLocks noChangeArrowheads="1"/>
          </p:cNvSpPr>
          <p:nvPr/>
        </p:nvSpPr>
        <p:spPr bwMode="auto">
          <a:xfrm>
            <a:off x="251520" y="908720"/>
            <a:ext cx="8568952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sz="2400" b="1" dirty="0">
                <a:solidFill>
                  <a:srgbClr val="13007C"/>
                </a:solidFill>
              </a:rPr>
              <a:t>Reducción de GEI, manejo de </a:t>
            </a:r>
            <a:r>
              <a:rPr lang="es-ES_tradnl" sz="2400" b="1" dirty="0" smtClean="0">
                <a:solidFill>
                  <a:srgbClr val="13007C"/>
                </a:solidFill>
              </a:rPr>
              <a:t>descargas de la industria alcoholera y láctea para </a:t>
            </a:r>
            <a:r>
              <a:rPr lang="es-ES_tradnl" sz="2400" b="1" dirty="0">
                <a:solidFill>
                  <a:srgbClr val="13007C"/>
                </a:solidFill>
              </a:rPr>
              <a:t>generación de energía renovable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0" y="116632"/>
            <a:ext cx="9144000" cy="67910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174625" algn="ctr" defTabSz="228600"/>
            <a:r>
              <a:rPr lang="es-ES_tradnl" sz="2000" b="1" dirty="0" err="1" smtClean="0">
                <a:solidFill>
                  <a:srgbClr val="996633"/>
                </a:solidFill>
                <a:latin typeface="Comic Sans MS" pitchFamily="66" charset="0"/>
              </a:rPr>
              <a:t>PoA</a:t>
            </a:r>
            <a:r>
              <a:rPr lang="es-ES_tradnl" sz="2000" b="1" dirty="0" smtClean="0">
                <a:solidFill>
                  <a:srgbClr val="996633"/>
                </a:solidFill>
                <a:latin typeface="Comic Sans MS" pitchFamily="66" charset="0"/>
              </a:rPr>
              <a:t> en proceso con FIRA </a:t>
            </a:r>
            <a:endParaRPr lang="es-MX" sz="2000" b="1" dirty="0">
              <a:solidFill>
                <a:srgbClr val="996633"/>
              </a:solidFill>
              <a:latin typeface="Comic Sans MS" pitchFamily="66" charset="0"/>
            </a:endParaRPr>
          </a:p>
        </p:txBody>
      </p:sp>
      <p:pic>
        <p:nvPicPr>
          <p:cNvPr id="9" name="Picture 9" descr="biodigestor1"/>
          <p:cNvPicPr>
            <a:picLocks noChangeAspect="1" noChangeArrowheads="1"/>
          </p:cNvPicPr>
          <p:nvPr/>
        </p:nvPicPr>
        <p:blipFill>
          <a:blip r:embed="rId2" cstate="print"/>
          <a:srcRect t="9009" b="7574"/>
          <a:stretch>
            <a:fillRect/>
          </a:stretch>
        </p:blipFill>
        <p:spPr bwMode="auto">
          <a:xfrm>
            <a:off x="5580112" y="1844824"/>
            <a:ext cx="32403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956cat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89040"/>
            <a:ext cx="30963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7 Grupo"/>
          <p:cNvGrpSpPr/>
          <p:nvPr/>
        </p:nvGrpSpPr>
        <p:grpSpPr>
          <a:xfrm>
            <a:off x="107504" y="5733256"/>
            <a:ext cx="9036496" cy="908720"/>
            <a:chOff x="107504" y="5733256"/>
            <a:chExt cx="9036496" cy="908720"/>
          </a:xfrm>
        </p:grpSpPr>
        <p:pic>
          <p:nvPicPr>
            <p:cNvPr id="12" name="Picture 12" descr="FirmaPresentaci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5733256"/>
              <a:ext cx="309634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9" descr="BANCOLDE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7864" y="5805264"/>
              <a:ext cx="2160240" cy="720080"/>
            </a:xfrm>
            <a:prstGeom prst="rect">
              <a:avLst/>
            </a:prstGeom>
            <a:noFill/>
          </p:spPr>
        </p:pic>
        <p:pic>
          <p:nvPicPr>
            <p:cNvPr id="14" name="Picture 21" descr="Inter-American Development Bank">
              <a:hlinkClick r:id="rId6" tooltip="Home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24127" y="5858593"/>
              <a:ext cx="3419873" cy="6667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1196975"/>
            <a:ext cx="8569325" cy="71438"/>
            <a:chOff x="172" y="482"/>
            <a:chExt cx="5398" cy="45"/>
          </a:xfrm>
        </p:grpSpPr>
        <p:sp>
          <p:nvSpPr>
            <p:cNvPr id="52228" name="Rectangle 4"/>
            <p:cNvSpPr>
              <a:spLocks noChangeArrowheads="1"/>
            </p:cNvSpPr>
            <p:nvPr/>
          </p:nvSpPr>
          <p:spPr bwMode="auto">
            <a:xfrm>
              <a:off x="172" y="482"/>
              <a:ext cx="5398" cy="45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4583" name="Line 5"/>
            <p:cNvSpPr>
              <a:spLocks noChangeShapeType="1"/>
            </p:cNvSpPr>
            <p:nvPr/>
          </p:nvSpPr>
          <p:spPr bwMode="auto">
            <a:xfrm>
              <a:off x="172" y="527"/>
              <a:ext cx="5398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pic>
        <p:nvPicPr>
          <p:cNvPr id="24579" name="Picture 9" descr="green-mo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276475"/>
            <a:ext cx="22320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2699791" y="2843213"/>
            <a:ext cx="532859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algn="just" defTabSz="900113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80000"/>
              <a:buFont typeface="Wingdings" pitchFamily="2" charset="2"/>
              <a:buNone/>
            </a:pPr>
            <a:endParaRPr lang="es-ES" sz="2000" b="1" dirty="0"/>
          </a:p>
          <a:p>
            <a:pPr indent="4763" defTabSz="900113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80000"/>
              <a:buFont typeface="Wingdings" pitchFamily="2" charset="2"/>
              <a:buNone/>
            </a:pPr>
            <a:r>
              <a:rPr lang="es-ES" sz="2400" b="1" dirty="0"/>
              <a:t>Dirección </a:t>
            </a:r>
            <a:r>
              <a:rPr lang="es-ES" sz="2400" b="1" dirty="0" smtClean="0"/>
              <a:t>General Adjunta de Promoción de Negocios</a:t>
            </a:r>
            <a:endParaRPr lang="es-ES" sz="2400" b="1" dirty="0"/>
          </a:p>
          <a:p>
            <a:pPr marL="355600" indent="-355600" defTabSz="900113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80000"/>
              <a:buFont typeface="Wingdings" pitchFamily="2" charset="2"/>
              <a:buNone/>
            </a:pPr>
            <a:r>
              <a:rPr lang="es-MX" sz="2400" b="1" dirty="0"/>
              <a:t>Lic. </a:t>
            </a:r>
            <a:r>
              <a:rPr lang="es-MX" sz="2400" b="1" dirty="0" smtClean="0"/>
              <a:t>Luis Roberto Llanos Miranda</a:t>
            </a:r>
          </a:p>
          <a:p>
            <a:pPr marL="355600" indent="-355600" defTabSz="900113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80000"/>
              <a:buFont typeface="Wingdings" pitchFamily="2" charset="2"/>
              <a:buNone/>
            </a:pPr>
            <a:r>
              <a:rPr lang="es-MX" sz="2400" b="1" dirty="0" smtClean="0"/>
              <a:t>lllanos@fira.gob.mx</a:t>
            </a:r>
            <a:endParaRPr lang="es-MX" sz="2400" b="1" dirty="0"/>
          </a:p>
          <a:p>
            <a:pPr marL="355600" indent="-355600" algn="just" defTabSz="900113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80000"/>
              <a:buFont typeface="Wingdings" pitchFamily="2" charset="2"/>
              <a:buNone/>
            </a:pPr>
            <a:r>
              <a:rPr lang="es-MX" sz="2400" b="1" dirty="0" smtClean="0">
                <a:hlinkClick r:id="rId4"/>
              </a:rPr>
              <a:t>www.fira.gob.mx</a:t>
            </a:r>
            <a:endParaRPr lang="es-MX" sz="2400" b="1" dirty="0"/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395288" y="1630363"/>
            <a:ext cx="82089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s-MX" sz="4000">
                <a:solidFill>
                  <a:srgbClr val="000099"/>
                </a:solidFill>
                <a:latin typeface="Impact" pitchFamily="34" charset="0"/>
              </a:rPr>
              <a:t>Muchas gracias</a:t>
            </a:r>
            <a:endParaRPr lang="es-ES" sz="4000">
              <a:solidFill>
                <a:srgbClr val="000099"/>
              </a:solidFill>
              <a:latin typeface="Impact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07504" y="144016"/>
            <a:ext cx="9036496" cy="908720"/>
            <a:chOff x="107504" y="5733256"/>
            <a:chExt cx="9036496" cy="908720"/>
          </a:xfrm>
        </p:grpSpPr>
        <p:pic>
          <p:nvPicPr>
            <p:cNvPr id="9" name="Picture 12" descr="FirmaPresentac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4" y="5733256"/>
              <a:ext cx="309634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9" descr="BANCOLDEX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7864" y="5805264"/>
              <a:ext cx="2160240" cy="720080"/>
            </a:xfrm>
            <a:prstGeom prst="rect">
              <a:avLst/>
            </a:prstGeom>
            <a:noFill/>
          </p:spPr>
        </p:pic>
        <p:pic>
          <p:nvPicPr>
            <p:cNvPr id="11" name="Picture 21" descr="Inter-American Development Bank">
              <a:hlinkClick r:id="rId7" tooltip="Home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24127" y="5858593"/>
              <a:ext cx="3419873" cy="6667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 descr="B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650" y="0"/>
            <a:ext cx="4959350" cy="685800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827584" y="332656"/>
            <a:ext cx="208823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7 Grupo"/>
          <p:cNvGrpSpPr/>
          <p:nvPr/>
        </p:nvGrpSpPr>
        <p:grpSpPr>
          <a:xfrm>
            <a:off x="107504" y="5733256"/>
            <a:ext cx="9036496" cy="908720"/>
            <a:chOff x="107504" y="5733256"/>
            <a:chExt cx="9036496" cy="908720"/>
          </a:xfrm>
        </p:grpSpPr>
        <p:pic>
          <p:nvPicPr>
            <p:cNvPr id="9" name="Picture 12" descr="FirmaPresentaci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5733256"/>
              <a:ext cx="309634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9" descr="BANCOLDE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7864" y="5805264"/>
              <a:ext cx="2160240" cy="720080"/>
            </a:xfrm>
            <a:prstGeom prst="rect">
              <a:avLst/>
            </a:prstGeom>
            <a:noFill/>
          </p:spPr>
        </p:pic>
        <p:pic>
          <p:nvPicPr>
            <p:cNvPr id="11" name="Picture 21" descr="Inter-American Development Bank">
              <a:hlinkClick r:id="rId5" tooltip="Home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24127" y="5858593"/>
              <a:ext cx="3419873" cy="666751"/>
            </a:xfrm>
            <a:prstGeom prst="rect">
              <a:avLst/>
            </a:prstGeom>
            <a:noFill/>
          </p:spPr>
        </p:pic>
      </p:grp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23528" y="1340768"/>
            <a:ext cx="8424936" cy="417806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 indent="-263525" algn="just">
              <a:spcBef>
                <a:spcPct val="95000"/>
              </a:spcBef>
              <a:buFontTx/>
              <a:buBlip>
                <a:blip r:embed="rId7"/>
              </a:buBlip>
            </a:pPr>
            <a:r>
              <a:rPr lang="es-MX" b="1" dirty="0">
                <a:solidFill>
                  <a:srgbClr val="FFFF00"/>
                </a:solidFill>
                <a:latin typeface="Comic Sans MS" pitchFamily="66" charset="0"/>
              </a:rPr>
              <a:t>FIRA (Fideicomisos Instituidos en Relación con la Agricultura) está integrado por 4 fideicomisos. Fue fundada hace casi </a:t>
            </a:r>
            <a:r>
              <a:rPr lang="es-MX" b="1" dirty="0" smtClean="0">
                <a:solidFill>
                  <a:srgbClr val="FFFF00"/>
                </a:solidFill>
                <a:latin typeface="Comic Sans MS" pitchFamily="66" charset="0"/>
              </a:rPr>
              <a:t>56 </a:t>
            </a:r>
            <a:r>
              <a:rPr lang="es-MX" b="1" dirty="0">
                <a:solidFill>
                  <a:srgbClr val="FFFF00"/>
                </a:solidFill>
                <a:latin typeface="Comic Sans MS" pitchFamily="66" charset="0"/>
              </a:rPr>
              <a:t>años</a:t>
            </a:r>
          </a:p>
          <a:p>
            <a:pPr marL="263525" indent="-263525" algn="just">
              <a:spcBef>
                <a:spcPct val="95000"/>
              </a:spcBef>
              <a:buFontTx/>
              <a:buBlip>
                <a:blip r:embed="rId7"/>
              </a:buBlip>
            </a:pPr>
            <a:r>
              <a:rPr lang="es-MX" b="1" dirty="0">
                <a:solidFill>
                  <a:srgbClr val="FFFF00"/>
                </a:solidFill>
                <a:latin typeface="Comic Sans MS" pitchFamily="66" charset="0"/>
              </a:rPr>
              <a:t>Opera en segundo piso otorgando financiamiento y garantías de crédito.</a:t>
            </a:r>
          </a:p>
          <a:p>
            <a:pPr marL="263525" indent="-263525" algn="just">
              <a:spcBef>
                <a:spcPct val="95000"/>
              </a:spcBef>
              <a:buFontTx/>
              <a:buBlip>
                <a:blip r:embed="rId7"/>
              </a:buBlip>
            </a:pPr>
            <a:r>
              <a:rPr lang="es-MX" b="1" dirty="0">
                <a:solidFill>
                  <a:srgbClr val="FFFF00"/>
                </a:solidFill>
                <a:latin typeface="Comic Sans MS" pitchFamily="66" charset="0"/>
              </a:rPr>
              <a:t>Otorga apoyos tecnológicos para productores y empresas del sector.</a:t>
            </a:r>
          </a:p>
          <a:p>
            <a:pPr marL="263525" indent="-263525" algn="just">
              <a:spcBef>
                <a:spcPct val="95000"/>
              </a:spcBef>
              <a:buFontTx/>
              <a:buBlip>
                <a:blip r:embed="rId7"/>
              </a:buBlip>
            </a:pPr>
            <a:r>
              <a:rPr lang="es-MX" b="1" dirty="0">
                <a:solidFill>
                  <a:srgbClr val="FFFF00"/>
                </a:solidFill>
                <a:latin typeface="Comic Sans MS" pitchFamily="66" charset="0"/>
              </a:rPr>
              <a:t>Promueve la creación y consolidación de Intermediarios Financieros.</a:t>
            </a:r>
          </a:p>
          <a:p>
            <a:pPr marL="263525" indent="-263525" algn="just">
              <a:spcBef>
                <a:spcPct val="95000"/>
              </a:spcBef>
              <a:buFontTx/>
              <a:buBlip>
                <a:blip r:embed="rId7"/>
              </a:buBlip>
            </a:pPr>
            <a:r>
              <a:rPr lang="es-MX" b="1" dirty="0">
                <a:solidFill>
                  <a:srgbClr val="FFFF00"/>
                </a:solidFill>
                <a:latin typeface="Comic Sans MS" pitchFamily="66" charset="0"/>
              </a:rPr>
              <a:t>Genera información especializada para facilitar la toma de decisiones.</a:t>
            </a:r>
          </a:p>
          <a:p>
            <a:pPr marL="263525" indent="-263525" algn="just">
              <a:spcBef>
                <a:spcPct val="95000"/>
              </a:spcBef>
              <a:buFontTx/>
              <a:buBlip>
                <a:blip r:embed="rId7"/>
              </a:buBlip>
            </a:pPr>
            <a:r>
              <a:rPr lang="es-MX" b="1" dirty="0">
                <a:solidFill>
                  <a:srgbClr val="FFFF00"/>
                </a:solidFill>
                <a:latin typeface="Comic Sans MS" pitchFamily="66" charset="0"/>
              </a:rPr>
              <a:t>Diseña y gestiona herramientas de administración de riesgos principalmente para facilitar el acceso al crédito a pequeños productores.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301625"/>
            <a:ext cx="9144000" cy="692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174625" algn="ctr" defTabSz="228600"/>
            <a:r>
              <a:rPr lang="es-MX" sz="2000" b="1" dirty="0">
                <a:solidFill>
                  <a:srgbClr val="996633"/>
                </a:solidFill>
                <a:latin typeface="Comic Sans MS" pitchFamily="66" charset="0"/>
              </a:rPr>
              <a:t>FIRA es una entidad del Gobierno mexicano que apoya el desarrollo de la competitividad del </a:t>
            </a:r>
            <a:r>
              <a:rPr lang="es-MX" sz="2000" b="1" dirty="0" smtClean="0">
                <a:solidFill>
                  <a:srgbClr val="996633"/>
                </a:solidFill>
                <a:latin typeface="Comic Sans MS" pitchFamily="66" charset="0"/>
              </a:rPr>
              <a:t>sector agroalimentario, forestal y pesquero </a:t>
            </a:r>
            <a:endParaRPr lang="es-MX" sz="2000" b="1" dirty="0">
              <a:solidFill>
                <a:srgbClr val="9966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 descr="B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650" y="0"/>
            <a:ext cx="4959350" cy="685800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827584" y="332656"/>
            <a:ext cx="208823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7 Grupo"/>
          <p:cNvGrpSpPr/>
          <p:nvPr/>
        </p:nvGrpSpPr>
        <p:grpSpPr>
          <a:xfrm>
            <a:off x="107504" y="5733256"/>
            <a:ext cx="9036496" cy="908720"/>
            <a:chOff x="107504" y="5733256"/>
            <a:chExt cx="9036496" cy="908720"/>
          </a:xfrm>
        </p:grpSpPr>
        <p:pic>
          <p:nvPicPr>
            <p:cNvPr id="9" name="Picture 12" descr="FirmaPresentaci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5733256"/>
              <a:ext cx="309634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9" descr="BANCOLDE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7864" y="5805264"/>
              <a:ext cx="2160240" cy="720080"/>
            </a:xfrm>
            <a:prstGeom prst="rect">
              <a:avLst/>
            </a:prstGeom>
            <a:noFill/>
          </p:spPr>
        </p:pic>
        <p:pic>
          <p:nvPicPr>
            <p:cNvPr id="11" name="Picture 21" descr="Inter-American Development Bank">
              <a:hlinkClick r:id="rId5" tooltip="Home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24127" y="5858593"/>
              <a:ext cx="3419873" cy="666751"/>
            </a:xfrm>
            <a:prstGeom prst="rect">
              <a:avLst/>
            </a:prstGeom>
            <a:noFill/>
          </p:spPr>
        </p:pic>
      </p:grp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301625"/>
            <a:ext cx="9144000" cy="67910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174625" defTabSz="228600"/>
            <a:r>
              <a:rPr lang="es-MX" sz="2000" b="1" dirty="0" smtClean="0">
                <a:solidFill>
                  <a:srgbClr val="996633"/>
                </a:solidFill>
                <a:latin typeface="Comic Sans MS" pitchFamily="66" charset="0"/>
              </a:rPr>
              <a:t>En México FIRA es </a:t>
            </a:r>
            <a:r>
              <a:rPr lang="es-MX" sz="2000" b="1" dirty="0">
                <a:solidFill>
                  <a:srgbClr val="996633"/>
                </a:solidFill>
                <a:latin typeface="Comic Sans MS" pitchFamily="66" charset="0"/>
              </a:rPr>
              <a:t>líder en apoyos al sector, </a:t>
            </a:r>
            <a:r>
              <a:rPr lang="es-MX" sz="2000" b="1" dirty="0" smtClean="0">
                <a:solidFill>
                  <a:srgbClr val="996633"/>
                </a:solidFill>
                <a:latin typeface="Comic Sans MS" pitchFamily="66" charset="0"/>
              </a:rPr>
              <a:t>y está </a:t>
            </a:r>
            <a:r>
              <a:rPr lang="es-MX" sz="2000" b="1" dirty="0">
                <a:solidFill>
                  <a:srgbClr val="996633"/>
                </a:solidFill>
                <a:latin typeface="Comic Sans MS" pitchFamily="66" charset="0"/>
              </a:rPr>
              <a:t>al alcance de los productores en sus oficinas </a:t>
            </a:r>
            <a:r>
              <a:rPr lang="es-MX" sz="2000" b="1" dirty="0" smtClean="0">
                <a:solidFill>
                  <a:srgbClr val="996633"/>
                </a:solidFill>
                <a:latin typeface="Comic Sans MS" pitchFamily="66" charset="0"/>
              </a:rPr>
              <a:t>en </a:t>
            </a:r>
            <a:r>
              <a:rPr lang="es-MX" sz="2000" b="1" dirty="0">
                <a:solidFill>
                  <a:srgbClr val="996633"/>
                </a:solidFill>
                <a:latin typeface="Comic Sans MS" pitchFamily="66" charset="0"/>
              </a:rPr>
              <a:t>todo el país 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67544" y="1268760"/>
            <a:ext cx="5832648" cy="40010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 algn="just">
              <a:spcBef>
                <a:spcPct val="45000"/>
              </a:spcBef>
              <a:buFontTx/>
              <a:buBlip>
                <a:blip r:embed="rId7"/>
              </a:buBlip>
            </a:pPr>
            <a:r>
              <a:rPr lang="es-ES_tradnl" sz="2000" dirty="0">
                <a:solidFill>
                  <a:schemeClr val="bg1"/>
                </a:solidFill>
                <a:latin typeface="Comic Sans MS" pitchFamily="66" charset="0"/>
                <a:ea typeface="ＭＳ Ｐゴシック" pitchFamily="124" charset="-128"/>
              </a:rPr>
              <a:t>Fondea o garantiza 1 de cada 2 pesos del crédito otorgado al sector.</a:t>
            </a:r>
          </a:p>
          <a:p>
            <a:pPr marL="268288" indent="-268288" algn="just">
              <a:spcBef>
                <a:spcPct val="45000"/>
              </a:spcBef>
              <a:buFontTx/>
              <a:buBlip>
                <a:blip r:embed="rId7"/>
              </a:buBlip>
            </a:pPr>
            <a:r>
              <a:rPr lang="es-ES_tradnl" sz="2000" dirty="0">
                <a:solidFill>
                  <a:schemeClr val="bg1"/>
                </a:solidFill>
                <a:latin typeface="Comic Sans MS" pitchFamily="66" charset="0"/>
                <a:ea typeface="ＭＳ Ｐゴシック" pitchFamily="124" charset="-128"/>
              </a:rPr>
              <a:t>Cuenta con 136 oficinas y 1,131 empleados.</a:t>
            </a:r>
          </a:p>
          <a:p>
            <a:pPr marL="268288" indent="-268288" algn="just">
              <a:spcBef>
                <a:spcPct val="45000"/>
              </a:spcBef>
              <a:buFontTx/>
              <a:buBlip>
                <a:blip r:embed="rId7"/>
              </a:buBlip>
            </a:pPr>
            <a:r>
              <a:rPr lang="es-ES_tradnl" sz="2000" dirty="0">
                <a:solidFill>
                  <a:schemeClr val="bg1"/>
                </a:solidFill>
                <a:latin typeface="Comic Sans MS" pitchFamily="66" charset="0"/>
                <a:ea typeface="ＭＳ Ｐゴシック" pitchFamily="124" charset="-128"/>
              </a:rPr>
              <a:t>5 Centros de Desarrollo Tecnológico.</a:t>
            </a:r>
          </a:p>
          <a:p>
            <a:pPr marL="268288" indent="-268288" algn="just">
              <a:spcBef>
                <a:spcPct val="45000"/>
              </a:spcBef>
              <a:buFontTx/>
              <a:buBlip>
                <a:blip r:embed="rId7"/>
              </a:buBlip>
            </a:pPr>
            <a:r>
              <a:rPr lang="es-ES_tradnl" sz="2000" dirty="0">
                <a:solidFill>
                  <a:schemeClr val="bg1"/>
                </a:solidFill>
                <a:latin typeface="Comic Sans MS" pitchFamily="66" charset="0"/>
                <a:ea typeface="ＭＳ Ｐゴシック" pitchFamily="124" charset="-128"/>
              </a:rPr>
              <a:t>Ventanillas de atención a través de </a:t>
            </a:r>
            <a:r>
              <a:rPr lang="es-ES_tradnl" sz="2000" dirty="0" smtClean="0">
                <a:solidFill>
                  <a:schemeClr val="bg1"/>
                </a:solidFill>
                <a:latin typeface="Comic Sans MS" pitchFamily="66" charset="0"/>
                <a:ea typeface="ＭＳ Ｐゴシック" pitchFamily="124" charset="-128"/>
              </a:rPr>
              <a:t>79 </a:t>
            </a:r>
            <a:r>
              <a:rPr lang="es-ES_tradnl" sz="2000" dirty="0">
                <a:solidFill>
                  <a:schemeClr val="bg1"/>
                </a:solidFill>
                <a:latin typeface="Comic Sans MS" pitchFamily="66" charset="0"/>
                <a:ea typeface="ＭＳ Ｐゴシック" pitchFamily="124" charset="-128"/>
              </a:rPr>
              <a:t>Intermediarios Financieros.</a:t>
            </a:r>
          </a:p>
          <a:p>
            <a:pPr marL="268288" indent="-268288" algn="just">
              <a:spcBef>
                <a:spcPct val="45000"/>
              </a:spcBef>
              <a:buFontTx/>
              <a:buBlip>
                <a:blip r:embed="rId7"/>
              </a:buBlip>
            </a:pPr>
            <a:r>
              <a:rPr lang="es-ES_tradnl" sz="2000" dirty="0">
                <a:solidFill>
                  <a:schemeClr val="bg1"/>
                </a:solidFill>
                <a:latin typeface="Comic Sans MS" pitchFamily="66" charset="0"/>
                <a:ea typeface="ＭＳ Ｐゴシック" pitchFamily="124" charset="-128"/>
              </a:rPr>
              <a:t>2,114 técnicos externos habilitados.</a:t>
            </a:r>
          </a:p>
          <a:p>
            <a:pPr marL="268288" indent="-268288" algn="just">
              <a:spcBef>
                <a:spcPct val="45000"/>
              </a:spcBef>
              <a:buFontTx/>
              <a:buBlip>
                <a:blip r:embed="rId7"/>
              </a:buBlip>
            </a:pPr>
            <a:r>
              <a:rPr lang="es-ES_tradnl" sz="2000" dirty="0">
                <a:solidFill>
                  <a:schemeClr val="bg1"/>
                </a:solidFill>
                <a:latin typeface="Comic Sans MS" pitchFamily="66" charset="0"/>
                <a:ea typeface="ＭＳ Ｐゴシック" pitchFamily="124" charset="-128"/>
              </a:rPr>
              <a:t>261 despachos calificados.</a:t>
            </a:r>
          </a:p>
          <a:p>
            <a:pPr marL="268288" indent="-268288" algn="just">
              <a:spcBef>
                <a:spcPct val="45000"/>
              </a:spcBef>
              <a:buFontTx/>
              <a:buBlip>
                <a:blip r:embed="rId7"/>
              </a:buBlip>
            </a:pPr>
            <a:r>
              <a:rPr lang="es-ES_tradnl" sz="2000" dirty="0" smtClean="0">
                <a:solidFill>
                  <a:schemeClr val="bg1"/>
                </a:solidFill>
                <a:latin typeface="Comic Sans MS" pitchFamily="66" charset="0"/>
                <a:ea typeface="ＭＳ Ｐゴシック" pitchFamily="124" charset="-128"/>
              </a:rPr>
              <a:t>Más de 1 millón </a:t>
            </a:r>
            <a:r>
              <a:rPr lang="es-ES_tradnl" sz="2000" dirty="0">
                <a:solidFill>
                  <a:schemeClr val="bg1"/>
                </a:solidFill>
                <a:latin typeface="Comic Sans MS" pitchFamily="66" charset="0"/>
                <a:ea typeface="ＭＳ Ｐゴシック" pitchFamily="124" charset="-128"/>
              </a:rPr>
              <a:t>de productores atendidos por año.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 descr="B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650" y="0"/>
            <a:ext cx="4959350" cy="685800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827584" y="332656"/>
            <a:ext cx="208823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7 Grupo"/>
          <p:cNvGrpSpPr/>
          <p:nvPr/>
        </p:nvGrpSpPr>
        <p:grpSpPr>
          <a:xfrm>
            <a:off x="107504" y="5733256"/>
            <a:ext cx="9036496" cy="908720"/>
            <a:chOff x="107504" y="5733256"/>
            <a:chExt cx="9036496" cy="908720"/>
          </a:xfrm>
        </p:grpSpPr>
        <p:pic>
          <p:nvPicPr>
            <p:cNvPr id="9" name="Picture 12" descr="FirmaPresentaci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5733256"/>
              <a:ext cx="309634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9" descr="BANCOLDE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7864" y="5805264"/>
              <a:ext cx="2160240" cy="720080"/>
            </a:xfrm>
            <a:prstGeom prst="rect">
              <a:avLst/>
            </a:prstGeom>
            <a:noFill/>
          </p:spPr>
        </p:pic>
        <p:pic>
          <p:nvPicPr>
            <p:cNvPr id="11" name="Picture 21" descr="Inter-American Development Bank">
              <a:hlinkClick r:id="rId5" tooltip="Home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24127" y="5858593"/>
              <a:ext cx="3419873" cy="666751"/>
            </a:xfrm>
            <a:prstGeom prst="rect">
              <a:avLst/>
            </a:prstGeom>
            <a:noFill/>
          </p:spPr>
        </p:pic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51520" y="908720"/>
            <a:ext cx="7848872" cy="489654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/>
          <a:p>
            <a:pPr marL="268288" indent="-268288" algn="just">
              <a:lnSpc>
                <a:spcPct val="90000"/>
              </a:lnSpc>
              <a:spcBef>
                <a:spcPct val="45000"/>
              </a:spcBef>
              <a:buBlip>
                <a:blip r:embed="rId7"/>
              </a:buBlip>
            </a:pPr>
            <a:r>
              <a:rPr lang="es-MX" sz="2000" dirty="0">
                <a:solidFill>
                  <a:srgbClr val="FFFF00"/>
                </a:solidFill>
                <a:latin typeface="Comic Sans MS" pitchFamily="66" charset="0"/>
                <a:ea typeface="ＭＳ Ｐゴシック" pitchFamily="124" charset="-128"/>
              </a:rPr>
              <a:t>Conforme al Instituto Nacional de Ecología los costos del Cambio Climático (CC) al año 2100 serían al menos tres veces superiores a los asociados con reducir las emisiones de GEI en un 50%. Además de afectar entre otros:</a:t>
            </a:r>
            <a:endParaRPr lang="es-ES" sz="2000" dirty="0">
              <a:solidFill>
                <a:srgbClr val="FFFF00"/>
              </a:solidFill>
              <a:latin typeface="Comic Sans MS" pitchFamily="66" charset="0"/>
              <a:ea typeface="ＭＳ Ｐゴシック" pitchFamily="124" charset="-128"/>
            </a:endParaRPr>
          </a:p>
          <a:p>
            <a:pPr marL="268288" indent="-268288" algn="just">
              <a:lnSpc>
                <a:spcPct val="90000"/>
              </a:lnSpc>
              <a:spcBef>
                <a:spcPct val="45000"/>
              </a:spcBef>
              <a:buBlip>
                <a:blip r:embed="rId7"/>
              </a:buBlip>
            </a:pPr>
            <a:r>
              <a:rPr lang="es-MX" sz="2000" dirty="0">
                <a:solidFill>
                  <a:srgbClr val="FFFF00"/>
                </a:solidFill>
                <a:latin typeface="Comic Sans MS" pitchFamily="66" charset="0"/>
                <a:ea typeface="ＭＳ Ｐゴシック" pitchFamily="124" charset="-128"/>
              </a:rPr>
              <a:t>Hasta un 18% y 11% de mamíferos y aves al ponerlos en peligro de extinción.</a:t>
            </a:r>
          </a:p>
          <a:p>
            <a:pPr marL="268288" indent="-268288" algn="just">
              <a:lnSpc>
                <a:spcPct val="90000"/>
              </a:lnSpc>
              <a:spcBef>
                <a:spcPct val="45000"/>
              </a:spcBef>
              <a:buBlip>
                <a:blip r:embed="rId7"/>
              </a:buBlip>
            </a:pPr>
            <a:r>
              <a:rPr lang="es-MX" sz="2000" dirty="0">
                <a:solidFill>
                  <a:srgbClr val="FFFF00"/>
                </a:solidFill>
                <a:latin typeface="Comic Sans MS" pitchFamily="66" charset="0"/>
                <a:ea typeface="ＭＳ Ｐゴシック" pitchFamily="124" charset="-128"/>
              </a:rPr>
              <a:t>Acelerada desertificación en el norte del país y aumento de temperatura.</a:t>
            </a:r>
          </a:p>
          <a:p>
            <a:pPr marL="268288" indent="-268288" algn="just">
              <a:lnSpc>
                <a:spcPct val="90000"/>
              </a:lnSpc>
              <a:spcBef>
                <a:spcPct val="45000"/>
              </a:spcBef>
              <a:buBlip>
                <a:blip r:embed="rId7"/>
              </a:buBlip>
            </a:pPr>
            <a:r>
              <a:rPr lang="es-MX" sz="2000" dirty="0">
                <a:solidFill>
                  <a:srgbClr val="FFFF00"/>
                </a:solidFill>
                <a:latin typeface="Comic Sans MS" pitchFamily="66" charset="0"/>
                <a:ea typeface="ＭＳ Ｐゴシック" pitchFamily="124" charset="-128"/>
              </a:rPr>
              <a:t>42.6% de la costa del golfo de México es susceptible al ascenso del nivel del mar. </a:t>
            </a:r>
          </a:p>
          <a:p>
            <a:pPr marL="268288" indent="-268288" algn="just">
              <a:lnSpc>
                <a:spcPct val="90000"/>
              </a:lnSpc>
              <a:spcBef>
                <a:spcPct val="45000"/>
              </a:spcBef>
              <a:buBlip>
                <a:blip r:embed="rId7"/>
              </a:buBlip>
            </a:pPr>
            <a:r>
              <a:rPr lang="es-MX" sz="2000" dirty="0">
                <a:solidFill>
                  <a:srgbClr val="FFFF00"/>
                </a:solidFill>
                <a:latin typeface="Comic Sans MS" pitchFamily="66" charset="0"/>
                <a:ea typeface="ＭＳ Ｐゴシック" pitchFamily="124" charset="-128"/>
              </a:rPr>
              <a:t>El aumento del nivel del mar ocasionaría erosión, inundaciones y salinidad.</a:t>
            </a:r>
          </a:p>
          <a:p>
            <a:pPr marL="268288" indent="-268288" algn="just">
              <a:lnSpc>
                <a:spcPct val="90000"/>
              </a:lnSpc>
              <a:spcBef>
                <a:spcPct val="45000"/>
              </a:spcBef>
              <a:buBlip>
                <a:blip r:embed="rId7"/>
              </a:buBlip>
            </a:pPr>
            <a:r>
              <a:rPr lang="es-MX" sz="2000" dirty="0">
                <a:solidFill>
                  <a:srgbClr val="FFFF00"/>
                </a:solidFill>
                <a:latin typeface="Comic Sans MS" pitchFamily="66" charset="0"/>
                <a:ea typeface="ＭＳ Ｐゴシック" pitchFamily="124" charset="-128"/>
              </a:rPr>
              <a:t>Se estima que se destruiría hasta el 40% de los bosques.</a:t>
            </a: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0" y="116632"/>
            <a:ext cx="9144000" cy="67910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174625" defTabSz="228600"/>
            <a:r>
              <a:rPr lang="es-MX" sz="2000" b="1" dirty="0" smtClean="0">
                <a:solidFill>
                  <a:srgbClr val="996633"/>
                </a:solidFill>
                <a:latin typeface="Comic Sans MS" pitchFamily="66" charset="0"/>
              </a:rPr>
              <a:t>El reto del cambio climático en el sector agroalimentario y Rural </a:t>
            </a:r>
            <a:endParaRPr lang="es-MX" sz="2000" b="1" dirty="0">
              <a:solidFill>
                <a:srgbClr val="9966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27584" y="332656"/>
            <a:ext cx="208823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7 Grupo"/>
          <p:cNvGrpSpPr/>
          <p:nvPr/>
        </p:nvGrpSpPr>
        <p:grpSpPr>
          <a:xfrm>
            <a:off x="107504" y="5733256"/>
            <a:ext cx="9036496" cy="908720"/>
            <a:chOff x="107504" y="5733256"/>
            <a:chExt cx="9036496" cy="908720"/>
          </a:xfrm>
        </p:grpSpPr>
        <p:pic>
          <p:nvPicPr>
            <p:cNvPr id="9" name="Picture 12" descr="FirmaPresentac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5733256"/>
              <a:ext cx="309634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9" descr="BANCOLDE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5805264"/>
              <a:ext cx="2160240" cy="720080"/>
            </a:xfrm>
            <a:prstGeom prst="rect">
              <a:avLst/>
            </a:prstGeom>
            <a:noFill/>
          </p:spPr>
        </p:pic>
        <p:pic>
          <p:nvPicPr>
            <p:cNvPr id="11" name="Picture 21" descr="Inter-American Development Bank">
              <a:hlinkClick r:id="rId4" tooltip="Hom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7" y="5858593"/>
              <a:ext cx="3419873" cy="666751"/>
            </a:xfrm>
            <a:prstGeom prst="rect">
              <a:avLst/>
            </a:prstGeom>
            <a:noFill/>
          </p:spPr>
        </p:pic>
      </p:grp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0" y="188640"/>
            <a:ext cx="9144000" cy="67910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174625" algn="ctr" defTabSz="228600"/>
            <a:r>
              <a:rPr lang="es-MX" sz="2000" b="1" dirty="0">
                <a:solidFill>
                  <a:srgbClr val="996633"/>
                </a:solidFill>
                <a:latin typeface="Comic Sans MS" pitchFamily="66" charset="0"/>
              </a:rPr>
              <a:t>Algunos pendientes en la cadena de </a:t>
            </a:r>
            <a:r>
              <a:rPr lang="es-MX" sz="2000" b="1" dirty="0" smtClean="0">
                <a:solidFill>
                  <a:srgbClr val="996633"/>
                </a:solidFill>
                <a:latin typeface="Comic Sans MS" pitchFamily="66" charset="0"/>
              </a:rPr>
              <a:t>financiamiento en México</a:t>
            </a:r>
            <a:endParaRPr lang="es-MX" sz="2000" b="1" dirty="0">
              <a:solidFill>
                <a:srgbClr val="996633"/>
              </a:solidFill>
              <a:latin typeface="Comic Sans MS" pitchFamily="66" charset="0"/>
            </a:endParaRPr>
          </a:p>
        </p:txBody>
      </p:sp>
      <p:pic>
        <p:nvPicPr>
          <p:cNvPr id="12" name="11 Imagen" descr="Nueva imagen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5085184"/>
            <a:ext cx="1224136" cy="1080120"/>
          </a:xfrm>
          <a:prstGeom prst="rect">
            <a:avLst/>
          </a:prstGeom>
        </p:spPr>
      </p:pic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79512" y="980728"/>
            <a:ext cx="8744032" cy="43806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 algn="just" defTabSz="271463" eaLnBrk="0" hangingPunct="0">
              <a:spcAft>
                <a:spcPts val="800"/>
              </a:spcAft>
            </a:pPr>
            <a:r>
              <a:rPr lang="es-MX" sz="1800" b="1" dirty="0">
                <a:latin typeface="Arial" pitchFamily="34" charset="0"/>
                <a:cs typeface="Arial" pitchFamily="34" charset="0"/>
              </a:rPr>
              <a:t>	</a:t>
            </a:r>
            <a:endParaRPr lang="es-MX" sz="1800" b="1" dirty="0" smtClean="0">
              <a:latin typeface="Arial" pitchFamily="34" charset="0"/>
              <a:cs typeface="Arial" pitchFamily="34" charset="0"/>
            </a:endParaRPr>
          </a:p>
          <a:p>
            <a:pPr marL="447675" indent="-266700" algn="just" eaLnBrk="0" hangingPunct="0">
              <a:spcAft>
                <a:spcPts val="800"/>
              </a:spcAft>
              <a:buSzPct val="150000"/>
              <a:buFont typeface="Wingdings" pitchFamily="2" charset="2"/>
              <a:buChar char="§"/>
              <a:defRPr/>
            </a:pPr>
            <a:r>
              <a:rPr lang="es-MX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Eficiencia energética</a:t>
            </a:r>
            <a:r>
              <a:rPr lang="es-MX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MX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Se requiere del desarrollo de procesos de certificación y normalización para empresas de eficiencia energética que permitan a los financiadores y desarrolladores de proyectos tomar riesgos medidos.</a:t>
            </a:r>
          </a:p>
          <a:p>
            <a:pPr marL="447675" indent="-266700" algn="just" eaLnBrk="0" hangingPunct="0">
              <a:spcAft>
                <a:spcPts val="800"/>
              </a:spcAft>
              <a:buSzPct val="150000"/>
              <a:buFont typeface="Wingdings" pitchFamily="2" charset="2"/>
              <a:buChar char="§"/>
              <a:defRPr/>
            </a:pPr>
            <a:r>
              <a:rPr lang="es-MX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Apalancamiento</a:t>
            </a:r>
            <a:r>
              <a:rPr lang="es-MX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En muchos de estos proyectos se debe considerar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que,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además del riesgo de implementar nuevas tecnologías, los financiadores enfrentan el problema de que es común que se presenten los proyectos con un alto apalancamiento.</a:t>
            </a:r>
          </a:p>
          <a:p>
            <a:pPr marL="447675" indent="-266700" algn="just" eaLnBrk="0" hangingPunct="0">
              <a:spcAft>
                <a:spcPts val="800"/>
              </a:spcAft>
              <a:buSzPct val="150000"/>
              <a:buFont typeface="Wingdings" pitchFamily="2" charset="2"/>
              <a:buChar char="§"/>
              <a:defRPr/>
            </a:pPr>
            <a:r>
              <a:rPr lang="es-MX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Capital.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Se requiere impulsar esquemas de capital de riesgo para que los proyectos cuenten con estructuras mas sensatas.</a:t>
            </a:r>
          </a:p>
          <a:p>
            <a:pPr marL="447675" indent="-266700" algn="just" eaLnBrk="0" hangingPunct="0">
              <a:spcAft>
                <a:spcPts val="800"/>
              </a:spcAft>
              <a:buSzPct val="150000"/>
              <a:buFont typeface="Wingdings" pitchFamily="2" charset="2"/>
              <a:buChar char="§"/>
              <a:defRPr/>
            </a:pPr>
            <a:r>
              <a:rPr lang="es-MX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Fondos de garantía.</a:t>
            </a:r>
            <a:r>
              <a:rPr lang="es-MX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Los países que están teniendo éxito en la promoción de estos esquemas han desarrollado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esquemas complementarios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de garantías para impulsar en el mercado la toma de riesgos.</a:t>
            </a:r>
          </a:p>
        </p:txBody>
      </p:sp>
      <p:cxnSp>
        <p:nvCxnSpPr>
          <p:cNvPr id="18" name="17 Conector recto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27584" y="332656"/>
            <a:ext cx="208823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7 Grupo"/>
          <p:cNvGrpSpPr/>
          <p:nvPr/>
        </p:nvGrpSpPr>
        <p:grpSpPr>
          <a:xfrm>
            <a:off x="107504" y="5733256"/>
            <a:ext cx="9036496" cy="908720"/>
            <a:chOff x="107504" y="5733256"/>
            <a:chExt cx="9036496" cy="908720"/>
          </a:xfrm>
        </p:grpSpPr>
        <p:pic>
          <p:nvPicPr>
            <p:cNvPr id="9" name="Picture 12" descr="FirmaPresentac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5733256"/>
              <a:ext cx="309634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9" descr="BANCOLDE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5805264"/>
              <a:ext cx="2160240" cy="720080"/>
            </a:xfrm>
            <a:prstGeom prst="rect">
              <a:avLst/>
            </a:prstGeom>
            <a:noFill/>
          </p:spPr>
        </p:pic>
        <p:pic>
          <p:nvPicPr>
            <p:cNvPr id="11" name="Picture 21" descr="Inter-American Development Bank">
              <a:hlinkClick r:id="rId4" tooltip="Hom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7" y="5858593"/>
              <a:ext cx="3419873" cy="666751"/>
            </a:xfrm>
            <a:prstGeom prst="rect">
              <a:avLst/>
            </a:prstGeom>
            <a:noFill/>
          </p:spPr>
        </p:pic>
      </p:grp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0" y="116632"/>
            <a:ext cx="9144000" cy="67910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174625" algn="ctr" defTabSz="228600"/>
            <a:r>
              <a:rPr lang="es-MX" sz="2000" b="1" dirty="0">
                <a:solidFill>
                  <a:srgbClr val="996633"/>
                </a:solidFill>
                <a:latin typeface="Comic Sans MS" pitchFamily="66" charset="0"/>
              </a:rPr>
              <a:t>Efectos de la estrategia de Promoción de proyectos con base en su sostenibilidad económica, ambiental y </a:t>
            </a:r>
            <a:r>
              <a:rPr lang="es-MX" sz="2000" b="1" dirty="0" smtClean="0">
                <a:solidFill>
                  <a:srgbClr val="996633"/>
                </a:solidFill>
                <a:latin typeface="Comic Sans MS" pitchFamily="66" charset="0"/>
              </a:rPr>
              <a:t>social</a:t>
            </a:r>
            <a:endParaRPr lang="es-MX" sz="2000" b="1" dirty="0">
              <a:solidFill>
                <a:srgbClr val="996633"/>
              </a:solidFill>
              <a:latin typeface="Comic Sans MS" pitchFamily="66" charset="0"/>
            </a:endParaRPr>
          </a:p>
        </p:txBody>
      </p:sp>
      <p:pic>
        <p:nvPicPr>
          <p:cNvPr id="36" name="35 Imagen" descr="biocombustibles.jpg"/>
          <p:cNvPicPr>
            <a:picLocks noChangeAspect="1"/>
          </p:cNvPicPr>
          <p:nvPr/>
        </p:nvPicPr>
        <p:blipFill>
          <a:blip r:embed="rId6" cstate="print"/>
          <a:srcRect l="21371" r="25202"/>
          <a:stretch>
            <a:fillRect/>
          </a:stretch>
        </p:blipFill>
        <p:spPr>
          <a:xfrm>
            <a:off x="323528" y="836712"/>
            <a:ext cx="1728192" cy="4680520"/>
          </a:xfrm>
          <a:prstGeom prst="rect">
            <a:avLst/>
          </a:prstGeom>
        </p:spPr>
      </p:pic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2094149" y="1003563"/>
            <a:ext cx="6870339" cy="46576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7675" indent="-266700" algn="just" eaLnBrk="0" hangingPunct="0">
              <a:spcAft>
                <a:spcPts val="800"/>
              </a:spcAft>
              <a:buSzPct val="150000"/>
              <a:buFont typeface="Wingdings" pitchFamily="2" charset="2"/>
              <a:buChar char="§"/>
              <a:defRPr/>
            </a:pP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desarrollo de nuevos mecanismos de financiamiento y garantías.</a:t>
            </a:r>
          </a:p>
          <a:p>
            <a:pPr marL="447675" indent="-266700" algn="just" eaLnBrk="0" hangingPunct="0">
              <a:spcAft>
                <a:spcPts val="800"/>
              </a:spcAft>
              <a:buSzPct val="150000"/>
              <a:buFont typeface="Wingdings" pitchFamily="2" charset="2"/>
              <a:buChar char="§"/>
              <a:defRPr/>
            </a:pP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inclusión del análisis de riesgos económicos, sociales y ambientales, esto es, la sostenibilidad de los proyectos, en la decisión de financiamiento. </a:t>
            </a:r>
          </a:p>
          <a:p>
            <a:pPr marL="447675" indent="-266700" algn="just" eaLnBrk="0" hangingPunct="0">
              <a:spcAft>
                <a:spcPts val="800"/>
              </a:spcAft>
              <a:buSzPct val="150000"/>
              <a:buFont typeface="Wingdings" pitchFamily="2" charset="2"/>
              <a:buChar char="§"/>
              <a:defRPr/>
            </a:pP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respaldar el financiamiento con asistencia técnica y capacitación y a generar conocimiento especializado para la administración de riesgos. </a:t>
            </a:r>
          </a:p>
          <a:p>
            <a:pPr marL="447675" indent="-266700" algn="just" eaLnBrk="0" hangingPunct="0">
              <a:spcAft>
                <a:spcPts val="800"/>
              </a:spcAft>
              <a:buSzPct val="150000"/>
              <a:buFont typeface="Wingdings" pitchFamily="2" charset="2"/>
              <a:buChar char="§"/>
              <a:defRPr/>
            </a:pP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desarrollar metodologías para evaluar y tomar decisiones adecuadas, así como para identificar y manejar los factores de riesgo que puedan afectar la sostenibilidad de las operaciones. </a:t>
            </a:r>
          </a:p>
          <a:p>
            <a:pPr marL="447675" indent="-266700" algn="just" eaLnBrk="0" hangingPunct="0">
              <a:spcAft>
                <a:spcPts val="800"/>
              </a:spcAft>
              <a:buSzPct val="150000"/>
              <a:buFont typeface="Wingdings" pitchFamily="2" charset="2"/>
              <a:buChar char="§"/>
              <a:defRPr/>
            </a:pPr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complementar el desarrollo de estas metodologías con la formación de capacidades tanto de los productores como de los funcionarios que analizan y toman decisiones sobre los financiamientos.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 descr="B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650" y="0"/>
            <a:ext cx="4959350" cy="685800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827584" y="332656"/>
            <a:ext cx="208823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7 Grupo"/>
          <p:cNvGrpSpPr/>
          <p:nvPr/>
        </p:nvGrpSpPr>
        <p:grpSpPr>
          <a:xfrm>
            <a:off x="107504" y="5733256"/>
            <a:ext cx="9036496" cy="908720"/>
            <a:chOff x="107504" y="5733256"/>
            <a:chExt cx="9036496" cy="908720"/>
          </a:xfrm>
        </p:grpSpPr>
        <p:pic>
          <p:nvPicPr>
            <p:cNvPr id="9" name="Picture 12" descr="FirmaPresentaci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5733256"/>
              <a:ext cx="309634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9" descr="BANCOLDE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7864" y="5805264"/>
              <a:ext cx="2160240" cy="720080"/>
            </a:xfrm>
            <a:prstGeom prst="rect">
              <a:avLst/>
            </a:prstGeom>
            <a:noFill/>
          </p:spPr>
        </p:pic>
        <p:pic>
          <p:nvPicPr>
            <p:cNvPr id="11" name="Picture 21" descr="Inter-American Development Bank">
              <a:hlinkClick r:id="rId5" tooltip="Home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24127" y="5858593"/>
              <a:ext cx="3419873" cy="666751"/>
            </a:xfrm>
            <a:prstGeom prst="rect">
              <a:avLst/>
            </a:prstGeom>
            <a:noFill/>
          </p:spPr>
        </p:pic>
      </p:grp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63713" y="1052736"/>
            <a:ext cx="7199312" cy="43212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Creación de líneas específicas para apoyo a proyectos verdes.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Alianzas con Bancos y Agencias de </a:t>
            </a:r>
            <a:r>
              <a:rPr lang="es-MX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Desarrollo, con experiencia en mercados de carbono para </a:t>
            </a: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transferencia de tecnología y </a:t>
            </a:r>
            <a:r>
              <a:rPr lang="es-MX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-financiamiento de proyectos.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Impulso de la Agenda verde con Autoridades, Intermediarios Financieros, Productores y Promotores de Proyectos.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Participación activa en el Comité de Banca Sustentable de la ABM.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Incorporación al grupo de trabajo de la UNEP </a:t>
            </a:r>
            <a:r>
              <a:rPr lang="es-MX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 y del </a:t>
            </a:r>
            <a:r>
              <a:rPr lang="es-MX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Self</a:t>
            </a:r>
            <a:r>
              <a:rPr lang="es-MX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Alliance.</a:t>
            </a:r>
            <a:endParaRPr lang="es-MX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Desarrollo de capacidades internas y metodologías de evaluación social y ambiental de proyectos.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Incorporación de la variable ambiental a los apoyos tecnológicos.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MX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Picture 8" descr="MPj0438605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124744"/>
            <a:ext cx="1223962" cy="4248472"/>
          </a:xfrm>
          <a:prstGeom prst="rect">
            <a:avLst/>
          </a:prstGeom>
          <a:noFill/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0" y="116632"/>
            <a:ext cx="9144000" cy="67910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174625" algn="ctr" defTabSz="228600"/>
            <a:r>
              <a:rPr lang="es-MX" sz="2000" b="1" dirty="0" smtClean="0">
                <a:solidFill>
                  <a:srgbClr val="996633"/>
                </a:solidFill>
                <a:latin typeface="Comic Sans MS" pitchFamily="66" charset="0"/>
              </a:rPr>
              <a:t>Principales Acciones desarrolladas</a:t>
            </a:r>
            <a:endParaRPr lang="es-MX" sz="2000" b="1" dirty="0">
              <a:solidFill>
                <a:srgbClr val="9966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AutoShape 3"/>
          <p:cNvSpPr>
            <a:spLocks noChangeArrowheads="1"/>
          </p:cNvSpPr>
          <p:nvPr/>
        </p:nvSpPr>
        <p:spPr bwMode="auto">
          <a:xfrm rot="10800000">
            <a:off x="463550" y="4458939"/>
            <a:ext cx="8213725" cy="503238"/>
          </a:xfrm>
          <a:prstGeom prst="roundRect">
            <a:avLst>
              <a:gd name="adj" fmla="val 16667"/>
            </a:avLst>
          </a:prstGeom>
          <a:solidFill>
            <a:srgbClr val="C0C0C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s-ES" b="1">
              <a:solidFill>
                <a:schemeClr val="bg1"/>
              </a:solidFill>
              <a:latin typeface="Calibri" pitchFamily="34" charset="0"/>
              <a:ea typeface="ＭＳ Ｐゴシック" pitchFamily="124" charset="-128"/>
            </a:endParaRPr>
          </a:p>
        </p:txBody>
      </p:sp>
      <p:sp>
        <p:nvSpPr>
          <p:cNvPr id="1037" name="AutoShape 4"/>
          <p:cNvSpPr>
            <a:spLocks noChangeArrowheads="1"/>
          </p:cNvSpPr>
          <p:nvPr/>
        </p:nvSpPr>
        <p:spPr bwMode="auto">
          <a:xfrm rot="10800000">
            <a:off x="463550" y="4984402"/>
            <a:ext cx="8213725" cy="604837"/>
          </a:xfrm>
          <a:prstGeom prst="roundRect">
            <a:avLst>
              <a:gd name="adj" fmla="val 16667"/>
            </a:avLst>
          </a:prstGeom>
          <a:solidFill>
            <a:srgbClr val="C0C0C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s-ES" b="1">
              <a:solidFill>
                <a:schemeClr val="bg1"/>
              </a:solidFill>
              <a:latin typeface="Calibri" pitchFamily="34" charset="0"/>
              <a:ea typeface="ＭＳ Ｐゴシック" pitchFamily="124" charset="-128"/>
            </a:endParaRPr>
          </a:p>
        </p:txBody>
      </p:sp>
      <p:sp>
        <p:nvSpPr>
          <p:cNvPr id="1038" name="AutoShape 5"/>
          <p:cNvSpPr>
            <a:spLocks noChangeArrowheads="1"/>
          </p:cNvSpPr>
          <p:nvPr/>
        </p:nvSpPr>
        <p:spPr bwMode="auto">
          <a:xfrm rot="10800000">
            <a:off x="463550" y="3908077"/>
            <a:ext cx="8213725" cy="514350"/>
          </a:xfrm>
          <a:prstGeom prst="roundRect">
            <a:avLst>
              <a:gd name="adj" fmla="val 16667"/>
            </a:avLst>
          </a:prstGeom>
          <a:solidFill>
            <a:srgbClr val="C0C0C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s-ES" b="1">
              <a:solidFill>
                <a:schemeClr val="bg1"/>
              </a:solidFill>
              <a:latin typeface="Calibri" pitchFamily="34" charset="0"/>
              <a:ea typeface="ＭＳ Ｐゴシック" pitchFamily="124" charset="-128"/>
            </a:endParaRPr>
          </a:p>
        </p:txBody>
      </p:sp>
      <p:sp>
        <p:nvSpPr>
          <p:cNvPr id="1039" name="AutoShape 6"/>
          <p:cNvSpPr>
            <a:spLocks noChangeArrowheads="1"/>
          </p:cNvSpPr>
          <p:nvPr/>
        </p:nvSpPr>
        <p:spPr bwMode="auto">
          <a:xfrm rot="10800000">
            <a:off x="463550" y="3266727"/>
            <a:ext cx="8213725" cy="604837"/>
          </a:xfrm>
          <a:prstGeom prst="roundRect">
            <a:avLst>
              <a:gd name="adj" fmla="val 16667"/>
            </a:avLst>
          </a:prstGeom>
          <a:solidFill>
            <a:srgbClr val="C0C0C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s-ES" b="1">
              <a:solidFill>
                <a:schemeClr val="bg1"/>
              </a:solidFill>
              <a:latin typeface="Calibri" pitchFamily="34" charset="0"/>
              <a:ea typeface="ＭＳ Ｐゴシック" pitchFamily="124" charset="-128"/>
            </a:endParaRPr>
          </a:p>
        </p:txBody>
      </p:sp>
      <p:sp>
        <p:nvSpPr>
          <p:cNvPr id="1040" name="AutoShape 7"/>
          <p:cNvSpPr>
            <a:spLocks noChangeArrowheads="1"/>
          </p:cNvSpPr>
          <p:nvPr/>
        </p:nvSpPr>
        <p:spPr bwMode="auto">
          <a:xfrm rot="10800000">
            <a:off x="463550" y="2704752"/>
            <a:ext cx="8213725" cy="506412"/>
          </a:xfrm>
          <a:prstGeom prst="roundRect">
            <a:avLst>
              <a:gd name="adj" fmla="val 16667"/>
            </a:avLst>
          </a:prstGeom>
          <a:solidFill>
            <a:srgbClr val="C0C0C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s-ES" b="1">
              <a:solidFill>
                <a:schemeClr val="bg1"/>
              </a:solidFill>
              <a:latin typeface="Calibri" pitchFamily="34" charset="0"/>
              <a:ea typeface="ＭＳ Ｐゴシック" pitchFamily="124" charset="-128"/>
            </a:endParaRPr>
          </a:p>
        </p:txBody>
      </p:sp>
      <p:sp>
        <p:nvSpPr>
          <p:cNvPr id="1041" name="AutoShape 8"/>
          <p:cNvSpPr>
            <a:spLocks noChangeArrowheads="1"/>
          </p:cNvSpPr>
          <p:nvPr/>
        </p:nvSpPr>
        <p:spPr bwMode="auto">
          <a:xfrm rot="10800000">
            <a:off x="463550" y="2166589"/>
            <a:ext cx="8213725" cy="506413"/>
          </a:xfrm>
          <a:prstGeom prst="roundRect">
            <a:avLst>
              <a:gd name="adj" fmla="val 16667"/>
            </a:avLst>
          </a:prstGeom>
          <a:solidFill>
            <a:srgbClr val="C0C0C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s-ES" b="1">
              <a:solidFill>
                <a:schemeClr val="bg1"/>
              </a:solidFill>
              <a:latin typeface="Calibri" pitchFamily="34" charset="0"/>
              <a:ea typeface="ＭＳ Ｐゴシック" pitchFamily="124" charset="-128"/>
            </a:endParaRPr>
          </a:p>
        </p:txBody>
      </p:sp>
      <p:sp>
        <p:nvSpPr>
          <p:cNvPr id="1042" name="AutoShape 9"/>
          <p:cNvSpPr>
            <a:spLocks noChangeArrowheads="1"/>
          </p:cNvSpPr>
          <p:nvPr/>
        </p:nvSpPr>
        <p:spPr bwMode="auto">
          <a:xfrm rot="10800000">
            <a:off x="463550" y="1528414"/>
            <a:ext cx="8213725" cy="604838"/>
          </a:xfrm>
          <a:prstGeom prst="roundRect">
            <a:avLst>
              <a:gd name="adj" fmla="val 16667"/>
            </a:avLst>
          </a:prstGeom>
          <a:solidFill>
            <a:srgbClr val="C0C0C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s-ES" b="1">
              <a:solidFill>
                <a:schemeClr val="bg1"/>
              </a:solidFill>
              <a:latin typeface="Calibri" pitchFamily="34" charset="0"/>
              <a:ea typeface="ＭＳ Ｐゴシック" pitchFamily="124" charset="-128"/>
            </a:endParaRPr>
          </a:p>
        </p:txBody>
      </p:sp>
      <p:sp>
        <p:nvSpPr>
          <p:cNvPr id="1043" name="AutoShape 10"/>
          <p:cNvSpPr>
            <a:spLocks noChangeArrowheads="1"/>
          </p:cNvSpPr>
          <p:nvPr/>
        </p:nvSpPr>
        <p:spPr bwMode="auto">
          <a:xfrm rot="10800000">
            <a:off x="463550" y="877539"/>
            <a:ext cx="8213725" cy="606425"/>
          </a:xfrm>
          <a:prstGeom prst="roundRect">
            <a:avLst>
              <a:gd name="adj" fmla="val 16667"/>
            </a:avLst>
          </a:prstGeom>
          <a:solidFill>
            <a:srgbClr val="C0C0C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s-ES" b="1">
              <a:solidFill>
                <a:schemeClr val="bg1"/>
              </a:solidFill>
              <a:latin typeface="Calibri" pitchFamily="34" charset="0"/>
              <a:ea typeface="ＭＳ Ｐゴシック" pitchFamily="124" charset="-128"/>
            </a:endParaRPr>
          </a:p>
        </p:txBody>
      </p:sp>
      <p:sp>
        <p:nvSpPr>
          <p:cNvPr id="1044" name="Text Box 11"/>
          <p:cNvSpPr txBox="1">
            <a:spLocks noChangeArrowheads="1"/>
          </p:cNvSpPr>
          <p:nvPr/>
        </p:nvSpPr>
        <p:spPr bwMode="auto">
          <a:xfrm>
            <a:off x="5326063" y="988664"/>
            <a:ext cx="3216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s-MX" sz="1600" b="1">
                <a:latin typeface="Calibri" pitchFamily="34" charset="0"/>
                <a:ea typeface="ＭＳ Ｐゴシック" pitchFamily="124" charset="-128"/>
              </a:rPr>
              <a:t>PRODUCTOR</a:t>
            </a:r>
            <a:endParaRPr lang="es-ES" sz="1600" b="1">
              <a:latin typeface="Calibri" pitchFamily="34" charset="0"/>
              <a:ea typeface="ＭＳ Ｐゴシック" pitchFamily="124" charset="-128"/>
            </a:endParaRPr>
          </a:p>
        </p:txBody>
      </p:sp>
      <p:sp>
        <p:nvSpPr>
          <p:cNvPr id="1045" name="Text Box 12"/>
          <p:cNvSpPr txBox="1">
            <a:spLocks noChangeArrowheads="1"/>
          </p:cNvSpPr>
          <p:nvPr/>
        </p:nvSpPr>
        <p:spPr bwMode="auto">
          <a:xfrm>
            <a:off x="5337175" y="1595089"/>
            <a:ext cx="3216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s-MX" sz="1600" b="1">
                <a:latin typeface="Calibri" pitchFamily="34" charset="0"/>
                <a:ea typeface="ＭＳ Ｐゴシック" pitchFamily="124" charset="-128"/>
              </a:rPr>
              <a:t>FIRA</a:t>
            </a:r>
            <a:endParaRPr lang="es-ES" sz="1600" b="1">
              <a:latin typeface="Calibri" pitchFamily="34" charset="0"/>
              <a:ea typeface="ＭＳ Ｐゴシック" pitchFamily="124" charset="-128"/>
            </a:endParaRPr>
          </a:p>
        </p:txBody>
      </p:sp>
      <p:sp>
        <p:nvSpPr>
          <p:cNvPr id="1046" name="Text Box 13"/>
          <p:cNvSpPr txBox="1">
            <a:spLocks noChangeArrowheads="1"/>
          </p:cNvSpPr>
          <p:nvPr/>
        </p:nvSpPr>
        <p:spPr bwMode="auto">
          <a:xfrm>
            <a:off x="5337175" y="2211039"/>
            <a:ext cx="3216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s-MX" sz="1600" b="1">
                <a:latin typeface="Calibri" pitchFamily="34" charset="0"/>
                <a:ea typeface="ＭＳ Ｐゴシック" pitchFamily="124" charset="-128"/>
              </a:rPr>
              <a:t>SAGARPA / FIRA</a:t>
            </a:r>
            <a:endParaRPr lang="es-ES" sz="1600" b="1">
              <a:latin typeface="Calibri" pitchFamily="34" charset="0"/>
              <a:ea typeface="ＭＳ Ｐゴシック" pitchFamily="124" charset="-128"/>
            </a:endParaRPr>
          </a:p>
        </p:txBody>
      </p:sp>
      <p:sp>
        <p:nvSpPr>
          <p:cNvPr id="1047" name="Text Box 14"/>
          <p:cNvSpPr txBox="1">
            <a:spLocks noChangeArrowheads="1"/>
          </p:cNvSpPr>
          <p:nvPr/>
        </p:nvSpPr>
        <p:spPr bwMode="auto">
          <a:xfrm>
            <a:off x="5337175" y="2749202"/>
            <a:ext cx="32162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s-MX" sz="1600" b="1">
                <a:latin typeface="Calibri" pitchFamily="34" charset="0"/>
                <a:ea typeface="ＭＳ Ｐゴシック" pitchFamily="124" charset="-128"/>
              </a:rPr>
              <a:t>SAGARPA / FIRA</a:t>
            </a:r>
            <a:endParaRPr lang="es-ES" sz="1600" b="1">
              <a:latin typeface="Calibri" pitchFamily="34" charset="0"/>
              <a:ea typeface="ＭＳ Ｐゴシック" pitchFamily="124" charset="-128"/>
            </a:endParaRPr>
          </a:p>
        </p:txBody>
      </p:sp>
      <p:sp>
        <p:nvSpPr>
          <p:cNvPr id="1048" name="Text Box 15"/>
          <p:cNvSpPr txBox="1">
            <a:spLocks noChangeArrowheads="1"/>
          </p:cNvSpPr>
          <p:nvPr/>
        </p:nvSpPr>
        <p:spPr bwMode="auto">
          <a:xfrm>
            <a:off x="5337175" y="3355627"/>
            <a:ext cx="32162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s-MX" sz="1600" b="1">
                <a:latin typeface="Calibri" pitchFamily="34" charset="0"/>
                <a:ea typeface="ＭＳ Ｐゴシック" pitchFamily="124" charset="-128"/>
              </a:rPr>
              <a:t>FIRA</a:t>
            </a:r>
            <a:endParaRPr lang="es-ES" sz="1600" b="1">
              <a:latin typeface="Calibri" pitchFamily="34" charset="0"/>
              <a:ea typeface="ＭＳ Ｐゴシック" pitchFamily="124" charset="-128"/>
            </a:endParaRPr>
          </a:p>
        </p:txBody>
      </p:sp>
      <p:sp>
        <p:nvSpPr>
          <p:cNvPr id="1049" name="Text Box 17"/>
          <p:cNvSpPr txBox="1">
            <a:spLocks noChangeArrowheads="1"/>
          </p:cNvSpPr>
          <p:nvPr/>
        </p:nvSpPr>
        <p:spPr bwMode="auto">
          <a:xfrm>
            <a:off x="5337175" y="4500214"/>
            <a:ext cx="3216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s-ES" sz="1600" b="1">
                <a:latin typeface="Calibri" pitchFamily="34" charset="0"/>
                <a:ea typeface="ＭＳ Ｐゴシック" pitchFamily="124" charset="-128"/>
              </a:rPr>
              <a:t>AGROASEMEX</a:t>
            </a:r>
          </a:p>
        </p:txBody>
      </p:sp>
      <p:sp>
        <p:nvSpPr>
          <p:cNvPr id="1050" name="Text Box 18"/>
          <p:cNvSpPr txBox="1">
            <a:spLocks noChangeArrowheads="1"/>
          </p:cNvSpPr>
          <p:nvPr/>
        </p:nvSpPr>
        <p:spPr bwMode="auto">
          <a:xfrm>
            <a:off x="5337175" y="5086002"/>
            <a:ext cx="32162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s-MX" sz="1600" b="1">
                <a:latin typeface="Calibri" pitchFamily="34" charset="0"/>
                <a:ea typeface="ＭＳ Ｐゴシック" pitchFamily="124" charset="-128"/>
              </a:rPr>
              <a:t>SAGARPA / FIRA</a:t>
            </a:r>
            <a:endParaRPr lang="es-ES" sz="1600" b="1">
              <a:latin typeface="Calibri" pitchFamily="34" charset="0"/>
              <a:ea typeface="ＭＳ Ｐゴシック" pitchFamily="124" charset="-128"/>
            </a:endParaRPr>
          </a:p>
        </p:txBody>
      </p:sp>
      <p:graphicFrame>
        <p:nvGraphicFramePr>
          <p:cNvPr id="1026" name="Diagram 19"/>
          <p:cNvGraphicFramePr>
            <a:graphicFrameLocks/>
          </p:cNvGraphicFramePr>
          <p:nvPr/>
        </p:nvGraphicFramePr>
        <p:xfrm>
          <a:off x="1263650" y="116632"/>
          <a:ext cx="6611938" cy="6119812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51" name="Text Box 29"/>
          <p:cNvSpPr txBox="1">
            <a:spLocks noChangeArrowheads="1"/>
          </p:cNvSpPr>
          <p:nvPr/>
        </p:nvSpPr>
        <p:spPr bwMode="auto">
          <a:xfrm>
            <a:off x="563563" y="5095527"/>
            <a:ext cx="217963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MX" sz="1600" b="1">
                <a:latin typeface="Calibri" pitchFamily="34" charset="0"/>
                <a:ea typeface="ＭＳ Ｐゴシック" pitchFamily="124" charset="-128"/>
              </a:rPr>
              <a:t>Productividad</a:t>
            </a:r>
            <a:endParaRPr lang="es-ES" sz="1600" b="1">
              <a:latin typeface="Calibri" pitchFamily="34" charset="0"/>
              <a:ea typeface="ＭＳ Ｐゴシック" pitchFamily="124" charset="-128"/>
            </a:endParaRPr>
          </a:p>
        </p:txBody>
      </p:sp>
      <p:sp>
        <p:nvSpPr>
          <p:cNvPr id="1052" name="Text Box 30"/>
          <p:cNvSpPr txBox="1">
            <a:spLocks noChangeArrowheads="1"/>
          </p:cNvSpPr>
          <p:nvPr/>
        </p:nvSpPr>
        <p:spPr bwMode="auto">
          <a:xfrm>
            <a:off x="539750" y="4490689"/>
            <a:ext cx="2303463" cy="48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s-ES" sz="1600" b="1" dirty="0">
                <a:latin typeface="Calibri" pitchFamily="34" charset="0"/>
                <a:ea typeface="ＭＳ Ｐゴシック" pitchFamily="124" charset="-128"/>
              </a:rPr>
              <a:t>Climatológicos</a:t>
            </a:r>
          </a:p>
          <a:p>
            <a:pPr>
              <a:lnSpc>
                <a:spcPct val="80000"/>
              </a:lnSpc>
            </a:pPr>
            <a:r>
              <a:rPr lang="es-ES" sz="1600" b="1" dirty="0">
                <a:latin typeface="Calibri" pitchFamily="34" charset="0"/>
                <a:ea typeface="ＭＳ Ｐゴシック" pitchFamily="124" charset="-128"/>
              </a:rPr>
              <a:t>y Biológicos</a:t>
            </a:r>
          </a:p>
        </p:txBody>
      </p:sp>
      <p:sp>
        <p:nvSpPr>
          <p:cNvPr id="1053" name="Text Box 31"/>
          <p:cNvSpPr txBox="1">
            <a:spLocks noChangeArrowheads="1"/>
          </p:cNvSpPr>
          <p:nvPr/>
        </p:nvSpPr>
        <p:spPr bwMode="auto">
          <a:xfrm>
            <a:off x="539750" y="3346102"/>
            <a:ext cx="2181225" cy="38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sz="1600" b="1" dirty="0">
                <a:latin typeface="Calibri" pitchFamily="34" charset="0"/>
                <a:ea typeface="ＭＳ Ｐゴシック" pitchFamily="124" charset="-128"/>
              </a:rPr>
              <a:t>Volatilidad precio</a:t>
            </a:r>
          </a:p>
        </p:txBody>
      </p:sp>
      <p:sp>
        <p:nvSpPr>
          <p:cNvPr id="1054" name="Text Box 32"/>
          <p:cNvSpPr txBox="1">
            <a:spLocks noChangeArrowheads="1"/>
          </p:cNvSpPr>
          <p:nvPr/>
        </p:nvSpPr>
        <p:spPr bwMode="auto">
          <a:xfrm>
            <a:off x="539750" y="3979514"/>
            <a:ext cx="2181225" cy="385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sz="1600" b="1">
                <a:latin typeface="Calibri" pitchFamily="34" charset="0"/>
                <a:ea typeface="ＭＳ Ｐゴシック" pitchFamily="124" charset="-128"/>
              </a:rPr>
              <a:t>Venta de Productos</a:t>
            </a:r>
          </a:p>
        </p:txBody>
      </p:sp>
      <p:sp>
        <p:nvSpPr>
          <p:cNvPr id="1055" name="Text Box 33"/>
          <p:cNvSpPr txBox="1">
            <a:spLocks noChangeArrowheads="1"/>
          </p:cNvSpPr>
          <p:nvPr/>
        </p:nvSpPr>
        <p:spPr bwMode="auto">
          <a:xfrm>
            <a:off x="539750" y="2638077"/>
            <a:ext cx="21812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latin typeface="Calibri" pitchFamily="34" charset="0"/>
                <a:ea typeface="ＭＳ Ｐゴシック" pitchFamily="124" charset="-128"/>
              </a:rPr>
              <a:t>Nivel 1</a:t>
            </a:r>
          </a:p>
          <a:p>
            <a:r>
              <a:rPr lang="es-ES" sz="1600" b="1">
                <a:latin typeface="Calibri" pitchFamily="34" charset="0"/>
                <a:ea typeface="ＭＳ Ｐゴシック" pitchFamily="124" charset="-128"/>
              </a:rPr>
              <a:t>Garantías Líquidas</a:t>
            </a:r>
          </a:p>
        </p:txBody>
      </p:sp>
      <p:sp>
        <p:nvSpPr>
          <p:cNvPr id="1056" name="Text Box 34"/>
          <p:cNvSpPr txBox="1">
            <a:spLocks noChangeArrowheads="1"/>
          </p:cNvSpPr>
          <p:nvPr/>
        </p:nvSpPr>
        <p:spPr bwMode="auto">
          <a:xfrm>
            <a:off x="539750" y="2126902"/>
            <a:ext cx="30067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latin typeface="Calibri" pitchFamily="34" charset="0"/>
                <a:ea typeface="ＭＳ Ｐゴシック" pitchFamily="124" charset="-128"/>
              </a:rPr>
              <a:t>Nivel 2</a:t>
            </a:r>
          </a:p>
          <a:p>
            <a:r>
              <a:rPr lang="es-ES" sz="1600" b="1">
                <a:latin typeface="Calibri" pitchFamily="34" charset="0"/>
                <a:ea typeface="ＭＳ Ｐゴシック" pitchFamily="124" charset="-128"/>
              </a:rPr>
              <a:t>100% perdidas esperadas</a:t>
            </a:r>
          </a:p>
        </p:txBody>
      </p:sp>
      <p:sp>
        <p:nvSpPr>
          <p:cNvPr id="1057" name="Text Box 35"/>
          <p:cNvSpPr txBox="1">
            <a:spLocks noChangeArrowheads="1"/>
          </p:cNvSpPr>
          <p:nvPr/>
        </p:nvSpPr>
        <p:spPr bwMode="auto">
          <a:xfrm>
            <a:off x="539750" y="1533177"/>
            <a:ext cx="30067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dirty="0">
                <a:latin typeface="Calibri" pitchFamily="34" charset="0"/>
                <a:ea typeface="ＭＳ Ｐゴシック" pitchFamily="124" charset="-128"/>
              </a:rPr>
              <a:t>Nivel 3</a:t>
            </a:r>
          </a:p>
          <a:p>
            <a:r>
              <a:rPr lang="es-ES" sz="1600" b="1" dirty="0">
                <a:latin typeface="Calibri" pitchFamily="34" charset="0"/>
                <a:ea typeface="ＭＳ Ｐゴシック" pitchFamily="124" charset="-128"/>
              </a:rPr>
              <a:t>Servicio de Garantía</a:t>
            </a:r>
          </a:p>
        </p:txBody>
      </p:sp>
      <p:sp>
        <p:nvSpPr>
          <p:cNvPr id="1058" name="Text Box 36"/>
          <p:cNvSpPr txBox="1">
            <a:spLocks noChangeArrowheads="1"/>
          </p:cNvSpPr>
          <p:nvPr/>
        </p:nvSpPr>
        <p:spPr bwMode="auto">
          <a:xfrm>
            <a:off x="539750" y="982314"/>
            <a:ext cx="30067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dirty="0">
                <a:latin typeface="Calibri" pitchFamily="34" charset="0"/>
                <a:ea typeface="ＭＳ Ｐゴシック" pitchFamily="124" charset="-128"/>
              </a:rPr>
              <a:t>Garantía Real</a:t>
            </a:r>
          </a:p>
        </p:txBody>
      </p:sp>
      <p:sp>
        <p:nvSpPr>
          <p:cNvPr id="1059" name="Text Box 37"/>
          <p:cNvSpPr txBox="1">
            <a:spLocks noChangeArrowheads="1"/>
          </p:cNvSpPr>
          <p:nvPr/>
        </p:nvSpPr>
        <p:spPr bwMode="auto">
          <a:xfrm>
            <a:off x="5364163" y="3979514"/>
            <a:ext cx="3216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s-ES" sz="1600" b="1">
                <a:latin typeface="Calibri" pitchFamily="34" charset="0"/>
                <a:ea typeface="ＭＳ Ｐゴシック" pitchFamily="124" charset="-128"/>
              </a:rPr>
              <a:t>ASERCA</a:t>
            </a: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0" y="116632"/>
            <a:ext cx="9144000" cy="67910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174625" algn="ctr" defTabSz="228600"/>
            <a:r>
              <a:rPr lang="es-MX" sz="2000" b="1" dirty="0" smtClean="0">
                <a:solidFill>
                  <a:srgbClr val="996633"/>
                </a:solidFill>
                <a:latin typeface="Comic Sans MS" pitchFamily="66" charset="0"/>
              </a:rPr>
              <a:t>Estrategia de administración de riesgos</a:t>
            </a:r>
            <a:endParaRPr lang="es-MX" sz="2000" b="1" dirty="0">
              <a:solidFill>
                <a:srgbClr val="996633"/>
              </a:solidFill>
              <a:latin typeface="Comic Sans MS" pitchFamily="66" charset="0"/>
            </a:endParaRPr>
          </a:p>
        </p:txBody>
      </p:sp>
      <p:grpSp>
        <p:nvGrpSpPr>
          <p:cNvPr id="34" name="7 Grupo"/>
          <p:cNvGrpSpPr/>
          <p:nvPr/>
        </p:nvGrpSpPr>
        <p:grpSpPr>
          <a:xfrm>
            <a:off x="107504" y="5733256"/>
            <a:ext cx="9036496" cy="908720"/>
            <a:chOff x="107504" y="5733256"/>
            <a:chExt cx="9036496" cy="908720"/>
          </a:xfrm>
        </p:grpSpPr>
        <p:pic>
          <p:nvPicPr>
            <p:cNvPr id="35" name="Picture 12" descr="FirmaPresentaci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5733256"/>
              <a:ext cx="309634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9" descr="BANCOLDE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7864" y="5805264"/>
              <a:ext cx="2160240" cy="720080"/>
            </a:xfrm>
            <a:prstGeom prst="rect">
              <a:avLst/>
            </a:prstGeom>
            <a:noFill/>
          </p:spPr>
        </p:pic>
        <p:pic>
          <p:nvPicPr>
            <p:cNvPr id="37" name="Picture 21" descr="Inter-American Development Bank">
              <a:hlinkClick r:id="rId5" tooltip="Home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24127" y="5858593"/>
              <a:ext cx="3419873" cy="6667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27584" y="332656"/>
            <a:ext cx="208823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7 Grupo"/>
          <p:cNvGrpSpPr/>
          <p:nvPr/>
        </p:nvGrpSpPr>
        <p:grpSpPr>
          <a:xfrm>
            <a:off x="107504" y="5733256"/>
            <a:ext cx="9036496" cy="908720"/>
            <a:chOff x="107504" y="5733256"/>
            <a:chExt cx="9036496" cy="908720"/>
          </a:xfrm>
        </p:grpSpPr>
        <p:pic>
          <p:nvPicPr>
            <p:cNvPr id="9" name="Picture 12" descr="FirmaPresentac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5733256"/>
              <a:ext cx="3096344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9" descr="BANCOLDE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5805264"/>
              <a:ext cx="2160240" cy="720080"/>
            </a:xfrm>
            <a:prstGeom prst="rect">
              <a:avLst/>
            </a:prstGeom>
            <a:noFill/>
          </p:spPr>
        </p:pic>
        <p:pic>
          <p:nvPicPr>
            <p:cNvPr id="11" name="Picture 21" descr="Inter-American Development Bank">
              <a:hlinkClick r:id="rId4" tooltip="Hom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7" y="5858593"/>
              <a:ext cx="3419873" cy="666751"/>
            </a:xfrm>
            <a:prstGeom prst="rect">
              <a:avLst/>
            </a:prstGeom>
            <a:noFill/>
          </p:spPr>
        </p:pic>
      </p:grp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0" y="116632"/>
            <a:ext cx="9144000" cy="67910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174625" algn="ctr" defTabSz="228600"/>
            <a:r>
              <a:rPr lang="es-MX" sz="2000" b="1" dirty="0" smtClean="0">
                <a:solidFill>
                  <a:srgbClr val="996633"/>
                </a:solidFill>
                <a:latin typeface="Comic Sans MS" pitchFamily="66" charset="0"/>
              </a:rPr>
              <a:t>FONAGA VERDE</a:t>
            </a:r>
            <a:endParaRPr lang="es-MX" sz="2000" b="1" dirty="0">
              <a:solidFill>
                <a:srgbClr val="996633"/>
              </a:solidFill>
              <a:latin typeface="Comic Sans MS" pitchFamily="66" charset="0"/>
            </a:endParaRPr>
          </a:p>
        </p:txBody>
      </p:sp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1619672" y="1208360"/>
            <a:ext cx="7273503" cy="41888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MX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OPERACIÓN: Cobertura mutual de los primeros incumplimientos que eventualmente llegaran a presentarse por parte de los acreditados.</a:t>
            </a:r>
            <a:endParaRPr lang="es-ES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MX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BENEFICIARIOS: Créditos a la producción </a:t>
            </a:r>
            <a:r>
              <a:rPr lang="es-MX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</a:t>
            </a:r>
            <a:r>
              <a:rPr lang="es-MX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bioenergéticos</a:t>
            </a:r>
            <a:r>
              <a:rPr lang="es-MX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MX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de producción de energía </a:t>
            </a:r>
            <a:r>
              <a:rPr lang="es-MX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fuentes </a:t>
            </a:r>
            <a:r>
              <a:rPr lang="es-MX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renovables así como empresas </a:t>
            </a:r>
            <a:r>
              <a:rPr lang="es-MX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fabricantes o proveedoras de equipos y tecnologías </a:t>
            </a:r>
            <a:r>
              <a:rPr lang="es-MX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</a:t>
            </a:r>
            <a:r>
              <a:rPr lang="es-MX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energías alternativas que financien </a:t>
            </a:r>
            <a:r>
              <a:rPr lang="es-MX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s-MX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través de esquemas parafinancieros</a:t>
            </a:r>
            <a:r>
              <a:rPr lang="es-MX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s-ES" sz="2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MX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OBJETIVOS DEL FONDO: Incentivar la participación de los Intermediarios Financieros en el financiamiento de proyectos de inversión en el sector agropecuario, forestal, pesquero y rural relacionados con la producción de energías de fuentes renovables y de </a:t>
            </a:r>
            <a:r>
              <a:rPr lang="es-MX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biocombustibles.</a:t>
            </a:r>
          </a:p>
        </p:txBody>
      </p:sp>
      <p:pic>
        <p:nvPicPr>
          <p:cNvPr id="15" name="14 Imagen" descr="green-mon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1114400"/>
            <a:ext cx="1512168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1105</Words>
  <Application>Microsoft Office PowerPoint</Application>
  <PresentationFormat>On-screen Show (4:3)</PresentationFormat>
  <Paragraphs>132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FIRA - Banco de México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luis_llanos</dc:creator>
  <cp:lastModifiedBy>Laura Mondragón</cp:lastModifiedBy>
  <cp:revision>13</cp:revision>
  <dcterms:created xsi:type="dcterms:W3CDTF">2010-11-16T16:20:01Z</dcterms:created>
  <dcterms:modified xsi:type="dcterms:W3CDTF">2010-12-17T19:42:28Z</dcterms:modified>
</cp:coreProperties>
</file>