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0" r:id="rId3"/>
    <p:sldId id="364" r:id="rId4"/>
    <p:sldId id="365" r:id="rId5"/>
    <p:sldId id="366" r:id="rId6"/>
    <p:sldId id="363" r:id="rId7"/>
    <p:sldId id="368" r:id="rId8"/>
    <p:sldId id="369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06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9B22A-AA1E-401D-B233-D9E1DC564D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8AFE816-8485-44DF-A0CE-27AB6E4BF246}">
      <dgm:prSet phldrT="[Texto]"/>
      <dgm:spPr/>
      <dgm:t>
        <a:bodyPr/>
        <a:lstStyle/>
        <a:p>
          <a:r>
            <a:rPr lang="es-MX" dirty="0" smtClean="0"/>
            <a:t>Programas y productos para el ahorro de Agua y energía </a:t>
          </a:r>
          <a:endParaRPr lang="es-MX" dirty="0"/>
        </a:p>
      </dgm:t>
    </dgm:pt>
    <dgm:pt modelId="{C08CF088-8E5E-4E2C-9140-E3F1A9EC3004}" type="parTrans" cxnId="{25EE1229-FDF9-4F61-B62D-C8AC0C15E17D}">
      <dgm:prSet/>
      <dgm:spPr/>
      <dgm:t>
        <a:bodyPr/>
        <a:lstStyle/>
        <a:p>
          <a:endParaRPr lang="es-MX"/>
        </a:p>
      </dgm:t>
    </dgm:pt>
    <dgm:pt modelId="{74A2F0CB-55CA-46BD-ADFD-8F95E2A0763F}" type="sibTrans" cxnId="{25EE1229-FDF9-4F61-B62D-C8AC0C15E17D}">
      <dgm:prSet/>
      <dgm:spPr/>
      <dgm:t>
        <a:bodyPr/>
        <a:lstStyle/>
        <a:p>
          <a:endParaRPr lang="es-MX"/>
        </a:p>
      </dgm:t>
    </dgm:pt>
    <dgm:pt modelId="{F5391525-66EF-4221-9F6A-65E2BA68D757}">
      <dgm:prSet phldrT="[Texto]"/>
      <dgm:spPr/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FONAGUA</a:t>
          </a:r>
          <a:endParaRPr lang="es-MX" dirty="0">
            <a:solidFill>
              <a:schemeClr val="tx2"/>
            </a:solidFill>
          </a:endParaRPr>
        </a:p>
      </dgm:t>
    </dgm:pt>
    <dgm:pt modelId="{655C8531-5164-40D0-AE65-8850B0312D76}" type="parTrans" cxnId="{276103AD-4C63-4FF5-B2EB-697CA8B12D0D}">
      <dgm:prSet/>
      <dgm:spPr/>
      <dgm:t>
        <a:bodyPr/>
        <a:lstStyle/>
        <a:p>
          <a:endParaRPr lang="es-MX"/>
        </a:p>
      </dgm:t>
    </dgm:pt>
    <dgm:pt modelId="{4B3B9918-8491-4AD0-87E7-B509E01AB4FA}" type="sibTrans" cxnId="{276103AD-4C63-4FF5-B2EB-697CA8B12D0D}">
      <dgm:prSet/>
      <dgm:spPr/>
      <dgm:t>
        <a:bodyPr/>
        <a:lstStyle/>
        <a:p>
          <a:endParaRPr lang="es-MX"/>
        </a:p>
      </dgm:t>
    </dgm:pt>
    <dgm:pt modelId="{070D7D7F-C806-4F7C-8026-AA738F0E55C3}">
      <dgm:prSet phldrT="[Texto]"/>
      <dgm:spPr/>
      <dgm:t>
        <a:bodyPr/>
        <a:lstStyle/>
        <a:p>
          <a:r>
            <a:rPr lang="es-MX" dirty="0" smtClean="0"/>
            <a:t>Estudios, construcción de capacidades y nuevos productos </a:t>
          </a:r>
          <a:endParaRPr lang="es-MX" dirty="0"/>
        </a:p>
      </dgm:t>
    </dgm:pt>
    <dgm:pt modelId="{3CB3D70E-8412-4C91-A99C-8208624FECB3}" type="parTrans" cxnId="{2ED06826-509D-4A08-B93B-5C088C27F7FD}">
      <dgm:prSet/>
      <dgm:spPr/>
      <dgm:t>
        <a:bodyPr/>
        <a:lstStyle/>
        <a:p>
          <a:endParaRPr lang="es-MX"/>
        </a:p>
      </dgm:t>
    </dgm:pt>
    <dgm:pt modelId="{C2AD7C0D-AC08-4FDD-8DCF-97D1AC36EB91}" type="sibTrans" cxnId="{2ED06826-509D-4A08-B93B-5C088C27F7FD}">
      <dgm:prSet/>
      <dgm:spPr/>
      <dgm:t>
        <a:bodyPr/>
        <a:lstStyle/>
        <a:p>
          <a:endParaRPr lang="es-MX"/>
        </a:p>
      </dgm:t>
    </dgm:pt>
    <dgm:pt modelId="{5F02C4F1-0A24-4170-A81E-82F7FF7FC8F7}">
      <dgm:prSet phldrT="[Texto]"/>
      <dgm:spPr/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Estudio sector lechero en el centro del país</a:t>
          </a:r>
          <a:endParaRPr lang="es-MX" dirty="0">
            <a:solidFill>
              <a:schemeClr val="tx2"/>
            </a:solidFill>
          </a:endParaRPr>
        </a:p>
      </dgm:t>
    </dgm:pt>
    <dgm:pt modelId="{BC4026E5-85EB-46CC-9EA0-9D028F38E13B}" type="parTrans" cxnId="{7F162C81-102F-4F52-B6BE-FF006EC41D83}">
      <dgm:prSet/>
      <dgm:spPr/>
      <dgm:t>
        <a:bodyPr/>
        <a:lstStyle/>
        <a:p>
          <a:endParaRPr lang="es-MX"/>
        </a:p>
      </dgm:t>
    </dgm:pt>
    <dgm:pt modelId="{04D050DB-9152-419D-B984-F8977E30F1FB}" type="sibTrans" cxnId="{7F162C81-102F-4F52-B6BE-FF006EC41D83}">
      <dgm:prSet/>
      <dgm:spPr/>
      <dgm:t>
        <a:bodyPr/>
        <a:lstStyle/>
        <a:p>
          <a:endParaRPr lang="es-MX"/>
        </a:p>
      </dgm:t>
    </dgm:pt>
    <dgm:pt modelId="{6440341D-D255-4178-A694-11B853F78A64}">
      <dgm:prSet phldrT="[Texto]"/>
      <dgm:spPr/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FONAGA Verde</a:t>
          </a:r>
          <a:endParaRPr lang="es-MX" dirty="0">
            <a:solidFill>
              <a:schemeClr val="tx2"/>
            </a:solidFill>
          </a:endParaRPr>
        </a:p>
      </dgm:t>
    </dgm:pt>
    <dgm:pt modelId="{67221B30-1598-4857-9E68-C386B42DBDF8}" type="parTrans" cxnId="{2B3F4507-C400-4DFB-8B69-6AF880F09033}">
      <dgm:prSet/>
      <dgm:spPr/>
      <dgm:t>
        <a:bodyPr/>
        <a:lstStyle/>
        <a:p>
          <a:endParaRPr lang="es-MX"/>
        </a:p>
      </dgm:t>
    </dgm:pt>
    <dgm:pt modelId="{C3DF06D3-EEAA-4A6B-BC9B-CD240CBFC515}" type="sibTrans" cxnId="{2B3F4507-C400-4DFB-8B69-6AF880F09033}">
      <dgm:prSet/>
      <dgm:spPr/>
      <dgm:t>
        <a:bodyPr/>
        <a:lstStyle/>
        <a:p>
          <a:endParaRPr lang="es-MX"/>
        </a:p>
      </dgm:t>
    </dgm:pt>
    <dgm:pt modelId="{3086BA57-0602-4DC6-B3A3-40ED9D0AE45D}">
      <dgm:prSet phldrT="[Texto]"/>
      <dgm:spPr/>
      <dgm:t>
        <a:bodyPr/>
        <a:lstStyle/>
        <a:p>
          <a:r>
            <a:rPr lang="es-MX" dirty="0" smtClean="0">
              <a:solidFill>
                <a:schemeClr val="tx2"/>
              </a:solidFill>
            </a:rPr>
            <a:t>Estudio sector empaques de frutas y hortalizas en México</a:t>
          </a:r>
          <a:endParaRPr lang="es-MX" dirty="0">
            <a:solidFill>
              <a:schemeClr val="tx2"/>
            </a:solidFill>
          </a:endParaRPr>
        </a:p>
      </dgm:t>
    </dgm:pt>
    <dgm:pt modelId="{726E50F8-9E28-4D1B-9356-2D77B71169D7}" type="parTrans" cxnId="{07F519B2-CB92-45C1-822F-22A4DB53067D}">
      <dgm:prSet/>
      <dgm:spPr/>
      <dgm:t>
        <a:bodyPr/>
        <a:lstStyle/>
        <a:p>
          <a:endParaRPr lang="es-MX"/>
        </a:p>
      </dgm:t>
    </dgm:pt>
    <dgm:pt modelId="{C7869FC0-FBDB-4EE3-AE28-99EC93B7A331}" type="sibTrans" cxnId="{07F519B2-CB92-45C1-822F-22A4DB53067D}">
      <dgm:prSet/>
      <dgm:spPr/>
      <dgm:t>
        <a:bodyPr/>
        <a:lstStyle/>
        <a:p>
          <a:endParaRPr lang="es-MX"/>
        </a:p>
      </dgm:t>
    </dgm:pt>
    <dgm:pt modelId="{87741D96-4EE2-4045-927C-882759404A87}" type="pres">
      <dgm:prSet presAssocID="{48D9B22A-AA1E-401D-B233-D9E1DC564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0D31A43-5748-4BE6-A8E1-582778D5C02E}" type="pres">
      <dgm:prSet presAssocID="{38AFE816-8485-44DF-A0CE-27AB6E4BF2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F91A96-A511-4600-8AB6-27AE98D588D0}" type="pres">
      <dgm:prSet presAssocID="{38AFE816-8485-44DF-A0CE-27AB6E4BF2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1E620E-F9E3-4E4D-BE9D-A6047FE8F452}" type="pres">
      <dgm:prSet presAssocID="{070D7D7F-C806-4F7C-8026-AA738F0E55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43F4F8-A718-4AFA-B1EE-40588C2B8DA2}" type="pres">
      <dgm:prSet presAssocID="{070D7D7F-C806-4F7C-8026-AA738F0E55C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5EE1229-FDF9-4F61-B62D-C8AC0C15E17D}" srcId="{48D9B22A-AA1E-401D-B233-D9E1DC564D43}" destId="{38AFE816-8485-44DF-A0CE-27AB6E4BF246}" srcOrd="0" destOrd="0" parTransId="{C08CF088-8E5E-4E2C-9140-E3F1A9EC3004}" sibTransId="{74A2F0CB-55CA-46BD-ADFD-8F95E2A0763F}"/>
    <dgm:cxn modelId="{B617950F-0128-4B80-83C3-38D6EA976CF9}" type="presOf" srcId="{48D9B22A-AA1E-401D-B233-D9E1DC564D43}" destId="{87741D96-4EE2-4045-927C-882759404A87}" srcOrd="0" destOrd="0" presId="urn:microsoft.com/office/officeart/2005/8/layout/vList2"/>
    <dgm:cxn modelId="{2B3F4507-C400-4DFB-8B69-6AF880F09033}" srcId="{38AFE816-8485-44DF-A0CE-27AB6E4BF246}" destId="{6440341D-D255-4178-A694-11B853F78A64}" srcOrd="1" destOrd="0" parTransId="{67221B30-1598-4857-9E68-C386B42DBDF8}" sibTransId="{C3DF06D3-EEAA-4A6B-BC9B-CD240CBFC515}"/>
    <dgm:cxn modelId="{BD590DF8-FF65-49F7-B63B-E1C0BAA97D25}" type="presOf" srcId="{6440341D-D255-4178-A694-11B853F78A64}" destId="{88F91A96-A511-4600-8AB6-27AE98D588D0}" srcOrd="0" destOrd="1" presId="urn:microsoft.com/office/officeart/2005/8/layout/vList2"/>
    <dgm:cxn modelId="{7F162C81-102F-4F52-B6BE-FF006EC41D83}" srcId="{070D7D7F-C806-4F7C-8026-AA738F0E55C3}" destId="{5F02C4F1-0A24-4170-A81E-82F7FF7FC8F7}" srcOrd="0" destOrd="0" parTransId="{BC4026E5-85EB-46CC-9EA0-9D028F38E13B}" sibTransId="{04D050DB-9152-419D-B984-F8977E30F1FB}"/>
    <dgm:cxn modelId="{2ED06826-509D-4A08-B93B-5C088C27F7FD}" srcId="{48D9B22A-AA1E-401D-B233-D9E1DC564D43}" destId="{070D7D7F-C806-4F7C-8026-AA738F0E55C3}" srcOrd="1" destOrd="0" parTransId="{3CB3D70E-8412-4C91-A99C-8208624FECB3}" sibTransId="{C2AD7C0D-AC08-4FDD-8DCF-97D1AC36EB91}"/>
    <dgm:cxn modelId="{FF4B4D97-526A-427F-97B2-0302D0E4F890}" type="presOf" srcId="{070D7D7F-C806-4F7C-8026-AA738F0E55C3}" destId="{BD1E620E-F9E3-4E4D-BE9D-A6047FE8F452}" srcOrd="0" destOrd="0" presId="urn:microsoft.com/office/officeart/2005/8/layout/vList2"/>
    <dgm:cxn modelId="{5231BE69-4578-449D-8B70-96B9B0C3F203}" type="presOf" srcId="{5F02C4F1-0A24-4170-A81E-82F7FF7FC8F7}" destId="{6943F4F8-A718-4AFA-B1EE-40588C2B8DA2}" srcOrd="0" destOrd="0" presId="urn:microsoft.com/office/officeart/2005/8/layout/vList2"/>
    <dgm:cxn modelId="{A98B2636-E98E-4D8E-8D32-A2E7EC95760F}" type="presOf" srcId="{3086BA57-0602-4DC6-B3A3-40ED9D0AE45D}" destId="{6943F4F8-A718-4AFA-B1EE-40588C2B8DA2}" srcOrd="0" destOrd="1" presId="urn:microsoft.com/office/officeart/2005/8/layout/vList2"/>
    <dgm:cxn modelId="{6347FB0E-9260-40AF-BA57-8C3A514D7253}" type="presOf" srcId="{F5391525-66EF-4221-9F6A-65E2BA68D757}" destId="{88F91A96-A511-4600-8AB6-27AE98D588D0}" srcOrd="0" destOrd="0" presId="urn:microsoft.com/office/officeart/2005/8/layout/vList2"/>
    <dgm:cxn modelId="{181D4523-1CE5-49E2-9A63-136342A2C6DE}" type="presOf" srcId="{38AFE816-8485-44DF-A0CE-27AB6E4BF246}" destId="{60D31A43-5748-4BE6-A8E1-582778D5C02E}" srcOrd="0" destOrd="0" presId="urn:microsoft.com/office/officeart/2005/8/layout/vList2"/>
    <dgm:cxn modelId="{07F519B2-CB92-45C1-822F-22A4DB53067D}" srcId="{070D7D7F-C806-4F7C-8026-AA738F0E55C3}" destId="{3086BA57-0602-4DC6-B3A3-40ED9D0AE45D}" srcOrd="1" destOrd="0" parTransId="{726E50F8-9E28-4D1B-9356-2D77B71169D7}" sibTransId="{C7869FC0-FBDB-4EE3-AE28-99EC93B7A331}"/>
    <dgm:cxn modelId="{276103AD-4C63-4FF5-B2EB-697CA8B12D0D}" srcId="{38AFE816-8485-44DF-A0CE-27AB6E4BF246}" destId="{F5391525-66EF-4221-9F6A-65E2BA68D757}" srcOrd="0" destOrd="0" parTransId="{655C8531-5164-40D0-AE65-8850B0312D76}" sibTransId="{4B3B9918-8491-4AD0-87E7-B509E01AB4FA}"/>
    <dgm:cxn modelId="{A85E0C12-427E-4C37-ABFB-D5CB5ADCDD2F}" type="presParOf" srcId="{87741D96-4EE2-4045-927C-882759404A87}" destId="{60D31A43-5748-4BE6-A8E1-582778D5C02E}" srcOrd="0" destOrd="0" presId="urn:microsoft.com/office/officeart/2005/8/layout/vList2"/>
    <dgm:cxn modelId="{8D9B1639-78E9-4A05-9168-AF3468020934}" type="presParOf" srcId="{87741D96-4EE2-4045-927C-882759404A87}" destId="{88F91A96-A511-4600-8AB6-27AE98D588D0}" srcOrd="1" destOrd="0" presId="urn:microsoft.com/office/officeart/2005/8/layout/vList2"/>
    <dgm:cxn modelId="{B5A9DA6D-4BE7-4379-9FCD-9327E25A72A3}" type="presParOf" srcId="{87741D96-4EE2-4045-927C-882759404A87}" destId="{BD1E620E-F9E3-4E4D-BE9D-A6047FE8F452}" srcOrd="2" destOrd="0" presId="urn:microsoft.com/office/officeart/2005/8/layout/vList2"/>
    <dgm:cxn modelId="{009C1EAB-C1A3-4029-8773-D2ED425116A6}" type="presParOf" srcId="{87741D96-4EE2-4045-927C-882759404A87}" destId="{6943F4F8-A718-4AFA-B1EE-40588C2B8D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93AF8-59C7-4BBB-A1FB-784BF0BE7B4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6FF388D-1B5D-4B6F-B06D-12F3FA290AEE}">
      <dgm:prSet phldrT="[Texto]"/>
      <dgm:spPr/>
      <dgm:t>
        <a:bodyPr/>
        <a:lstStyle/>
        <a:p>
          <a:r>
            <a:rPr lang="en-US" dirty="0" smtClean="0"/>
            <a:t>2 MDD</a:t>
          </a:r>
        </a:p>
        <a:p>
          <a:r>
            <a:rPr lang="en-US" dirty="0" err="1" smtClean="0"/>
            <a:t>Monto</a:t>
          </a:r>
          <a:r>
            <a:rPr lang="en-US" dirty="0" smtClean="0"/>
            <a:t> </a:t>
          </a:r>
          <a:r>
            <a:rPr lang="en-US" dirty="0" err="1" smtClean="0"/>
            <a:t>garantizado</a:t>
          </a:r>
          <a:endParaRPr lang="es-MX" dirty="0"/>
        </a:p>
      </dgm:t>
    </dgm:pt>
    <dgm:pt modelId="{40A2800D-1A90-4669-9BF8-FFC39657D81A}" type="parTrans" cxnId="{677C3EB9-48CC-463E-8B06-26B44882076A}">
      <dgm:prSet/>
      <dgm:spPr/>
      <dgm:t>
        <a:bodyPr/>
        <a:lstStyle/>
        <a:p>
          <a:endParaRPr lang="es-MX"/>
        </a:p>
      </dgm:t>
    </dgm:pt>
    <dgm:pt modelId="{1646ACBC-4B0E-4880-A94C-25063D18AABF}" type="sibTrans" cxnId="{677C3EB9-48CC-463E-8B06-26B44882076A}">
      <dgm:prSet/>
      <dgm:spPr/>
      <dgm:t>
        <a:bodyPr/>
        <a:lstStyle/>
        <a:p>
          <a:endParaRPr lang="es-MX"/>
        </a:p>
      </dgm:t>
    </dgm:pt>
    <dgm:pt modelId="{DA249118-6690-4EB1-980F-CA1CFE91B445}">
      <dgm:prSet phldrT="[Texto]"/>
      <dgm:spPr/>
      <dgm:t>
        <a:bodyPr/>
        <a:lstStyle/>
        <a:p>
          <a:r>
            <a:rPr lang="en-US" dirty="0" smtClean="0"/>
            <a:t>0 </a:t>
          </a:r>
        </a:p>
        <a:p>
          <a:r>
            <a:rPr lang="en-US" dirty="0" err="1" smtClean="0"/>
            <a:t>Pagos</a:t>
          </a:r>
          <a:r>
            <a:rPr lang="en-US" dirty="0" smtClean="0"/>
            <a:t> de </a:t>
          </a:r>
          <a:r>
            <a:rPr lang="en-US" dirty="0" err="1" smtClean="0"/>
            <a:t>garantía</a:t>
          </a:r>
          <a:endParaRPr lang="es-MX" dirty="0"/>
        </a:p>
      </dgm:t>
    </dgm:pt>
    <dgm:pt modelId="{0F8B9A68-105D-4FE5-A68F-8B44D31F3303}" type="parTrans" cxnId="{A11772E8-9F27-415E-8902-6503BFC8F0A8}">
      <dgm:prSet/>
      <dgm:spPr/>
      <dgm:t>
        <a:bodyPr/>
        <a:lstStyle/>
        <a:p>
          <a:endParaRPr lang="es-MX"/>
        </a:p>
      </dgm:t>
    </dgm:pt>
    <dgm:pt modelId="{03DD1E3E-3320-40D9-A0B1-BE89A6CBEA45}" type="sibTrans" cxnId="{A11772E8-9F27-415E-8902-6503BFC8F0A8}">
      <dgm:prSet/>
      <dgm:spPr/>
      <dgm:t>
        <a:bodyPr/>
        <a:lstStyle/>
        <a:p>
          <a:endParaRPr lang="es-MX"/>
        </a:p>
      </dgm:t>
    </dgm:pt>
    <dgm:pt modelId="{4EC229BB-E21B-4D24-B946-C3F259D9EAC4}">
      <dgm:prSet phldrT="[Texto]"/>
      <dgm:spPr/>
      <dgm:t>
        <a:bodyPr/>
        <a:lstStyle/>
        <a:p>
          <a:r>
            <a:rPr lang="en-US" dirty="0" smtClean="0"/>
            <a:t>12 MDD Inversiones </a:t>
          </a:r>
          <a:r>
            <a:rPr lang="en-US" dirty="0" err="1" smtClean="0"/>
            <a:t>detonadas</a:t>
          </a:r>
          <a:endParaRPr lang="es-MX" dirty="0"/>
        </a:p>
      </dgm:t>
    </dgm:pt>
    <dgm:pt modelId="{A814B620-3355-41F0-A0E2-537E7FA579B1}" type="parTrans" cxnId="{D2B32535-9A53-4395-8CFB-E5EECBD67937}">
      <dgm:prSet/>
      <dgm:spPr/>
      <dgm:t>
        <a:bodyPr/>
        <a:lstStyle/>
        <a:p>
          <a:endParaRPr lang="es-MX"/>
        </a:p>
      </dgm:t>
    </dgm:pt>
    <dgm:pt modelId="{D7DA5467-ACE0-45F5-9AA3-50A59DB4A4DB}" type="sibTrans" cxnId="{D2B32535-9A53-4395-8CFB-E5EECBD67937}">
      <dgm:prSet/>
      <dgm:spPr/>
      <dgm:t>
        <a:bodyPr/>
        <a:lstStyle/>
        <a:p>
          <a:endParaRPr lang="es-MX"/>
        </a:p>
      </dgm:t>
    </dgm:pt>
    <dgm:pt modelId="{9F78B8EC-3B2D-4115-9E3A-9D508B21104B}">
      <dgm:prSet phldrT="[Texto]"/>
      <dgm:spPr/>
      <dgm:t>
        <a:bodyPr/>
        <a:lstStyle/>
        <a:p>
          <a:r>
            <a:rPr lang="es-MX" dirty="0" smtClean="0"/>
            <a:t>90,000 </a:t>
          </a:r>
          <a:r>
            <a:rPr lang="es-MX" dirty="0" err="1" smtClean="0"/>
            <a:t>Dlls</a:t>
          </a:r>
          <a:r>
            <a:rPr lang="es-MX" dirty="0" smtClean="0"/>
            <a:t> monto promedio garantizado</a:t>
          </a:r>
          <a:endParaRPr lang="es-MX" dirty="0"/>
        </a:p>
      </dgm:t>
    </dgm:pt>
    <dgm:pt modelId="{80263FAA-E92C-4D84-BA10-0C01242C68CF}" type="parTrans" cxnId="{E409709F-3033-426A-9E24-097BDF12AA46}">
      <dgm:prSet/>
      <dgm:spPr/>
      <dgm:t>
        <a:bodyPr/>
        <a:lstStyle/>
        <a:p>
          <a:endParaRPr lang="es-MX"/>
        </a:p>
      </dgm:t>
    </dgm:pt>
    <dgm:pt modelId="{672BD087-83D0-4A5E-B4AA-0F48E9C1495A}" type="sibTrans" cxnId="{E409709F-3033-426A-9E24-097BDF12AA46}">
      <dgm:prSet/>
      <dgm:spPr/>
      <dgm:t>
        <a:bodyPr/>
        <a:lstStyle/>
        <a:p>
          <a:endParaRPr lang="es-MX"/>
        </a:p>
      </dgm:t>
    </dgm:pt>
    <dgm:pt modelId="{33D6B31F-7801-420C-A711-AB0AAA44B694}">
      <dgm:prSet phldrT="[Texto]"/>
      <dgm:spPr/>
      <dgm:t>
        <a:bodyPr/>
        <a:lstStyle/>
        <a:p>
          <a:r>
            <a:rPr lang="es-MX" dirty="0" smtClean="0"/>
            <a:t>93%</a:t>
          </a:r>
        </a:p>
        <a:p>
          <a:r>
            <a:rPr lang="en-US" dirty="0" err="1" smtClean="0"/>
            <a:t>Créditos</a:t>
          </a:r>
          <a:r>
            <a:rPr lang="en-US" dirty="0" smtClean="0"/>
            <a:t> de largo </a:t>
          </a:r>
          <a:r>
            <a:rPr lang="en-US" dirty="0" err="1" smtClean="0"/>
            <a:t>plazo</a:t>
          </a:r>
          <a:r>
            <a:rPr lang="en-US" dirty="0" smtClean="0"/>
            <a:t> </a:t>
          </a:r>
          <a:r>
            <a:rPr lang="en-US" dirty="0" err="1" smtClean="0"/>
            <a:t>garantizados</a:t>
          </a:r>
          <a:r>
            <a:rPr lang="en-US" dirty="0" smtClean="0"/>
            <a:t> </a:t>
          </a:r>
          <a:endParaRPr lang="es-MX" dirty="0"/>
        </a:p>
      </dgm:t>
    </dgm:pt>
    <dgm:pt modelId="{984A118D-18B4-440E-9C0C-948C58E79F98}" type="parTrans" cxnId="{6E21CB6D-1CDF-488B-8E78-5550F615B851}">
      <dgm:prSet/>
      <dgm:spPr/>
      <dgm:t>
        <a:bodyPr/>
        <a:lstStyle/>
        <a:p>
          <a:endParaRPr lang="es-MX"/>
        </a:p>
      </dgm:t>
    </dgm:pt>
    <dgm:pt modelId="{32C9D2FA-30DD-4109-9A04-766791FCF2E9}" type="sibTrans" cxnId="{6E21CB6D-1CDF-488B-8E78-5550F615B851}">
      <dgm:prSet/>
      <dgm:spPr/>
      <dgm:t>
        <a:bodyPr/>
        <a:lstStyle/>
        <a:p>
          <a:endParaRPr lang="es-MX"/>
        </a:p>
      </dgm:t>
    </dgm:pt>
    <dgm:pt modelId="{F88D5CC2-92A0-4489-B834-9195045BE441}">
      <dgm:prSet phldrT="[Texto]"/>
      <dgm:spPr/>
      <dgm:t>
        <a:bodyPr/>
        <a:lstStyle/>
        <a:p>
          <a:r>
            <a:rPr lang="es-MX" dirty="0" smtClean="0"/>
            <a:t>490,000 </a:t>
          </a:r>
          <a:r>
            <a:rPr lang="es-MX" dirty="0" err="1" smtClean="0"/>
            <a:t>Dlls</a:t>
          </a:r>
          <a:endParaRPr lang="es-MX" dirty="0" smtClean="0"/>
        </a:p>
        <a:p>
          <a:r>
            <a:rPr lang="en-US" dirty="0" err="1" smtClean="0"/>
            <a:t>Monto</a:t>
          </a:r>
          <a:r>
            <a:rPr lang="en-US" dirty="0" smtClean="0"/>
            <a:t> </a:t>
          </a:r>
          <a:r>
            <a:rPr lang="en-US" dirty="0" err="1" smtClean="0"/>
            <a:t>promedio</a:t>
          </a:r>
          <a:r>
            <a:rPr lang="en-US" dirty="0" smtClean="0"/>
            <a:t> de </a:t>
          </a:r>
          <a:r>
            <a:rPr lang="en-US" dirty="0" err="1" smtClean="0"/>
            <a:t>crédito</a:t>
          </a:r>
          <a:r>
            <a:rPr lang="en-US" dirty="0" smtClean="0"/>
            <a:t> FIRA </a:t>
          </a:r>
          <a:r>
            <a:rPr lang="en-US" dirty="0" err="1" smtClean="0"/>
            <a:t>por</a:t>
          </a:r>
          <a:r>
            <a:rPr lang="en-US" dirty="0" smtClean="0"/>
            <a:t> </a:t>
          </a:r>
          <a:r>
            <a:rPr lang="en-US" dirty="0" err="1" smtClean="0"/>
            <a:t>proyecto</a:t>
          </a:r>
          <a:endParaRPr lang="es-MX" dirty="0"/>
        </a:p>
      </dgm:t>
    </dgm:pt>
    <dgm:pt modelId="{0A759B17-D1D1-4F55-A8E3-5278245822FE}" type="parTrans" cxnId="{DB1B663B-A061-4A53-A1AE-2C7B76B57C4C}">
      <dgm:prSet/>
      <dgm:spPr/>
      <dgm:t>
        <a:bodyPr/>
        <a:lstStyle/>
        <a:p>
          <a:endParaRPr lang="es-MX"/>
        </a:p>
      </dgm:t>
    </dgm:pt>
    <dgm:pt modelId="{25309654-4A68-4AEA-9B3D-E36148EC63BE}" type="sibTrans" cxnId="{DB1B663B-A061-4A53-A1AE-2C7B76B57C4C}">
      <dgm:prSet/>
      <dgm:spPr/>
      <dgm:t>
        <a:bodyPr/>
        <a:lstStyle/>
        <a:p>
          <a:endParaRPr lang="es-MX"/>
        </a:p>
      </dgm:t>
    </dgm:pt>
    <dgm:pt modelId="{938264A5-5FBE-44D6-935B-6C880681E3FC}">
      <dgm:prSet phldrT="[Texto]"/>
      <dgm:spPr/>
      <dgm:t>
        <a:bodyPr/>
        <a:lstStyle/>
        <a:p>
          <a:r>
            <a:rPr lang="en-US" dirty="0" smtClean="0"/>
            <a:t>1 de </a:t>
          </a:r>
          <a:r>
            <a:rPr lang="en-US" dirty="0" err="1" smtClean="0"/>
            <a:t>cada</a:t>
          </a:r>
          <a:r>
            <a:rPr lang="en-US" dirty="0" smtClean="0"/>
            <a:t> 3 </a:t>
          </a:r>
          <a:r>
            <a:rPr lang="en-US" dirty="0" err="1" smtClean="0"/>
            <a:t>proyectos</a:t>
          </a:r>
          <a:r>
            <a:rPr lang="en-US" dirty="0" smtClean="0"/>
            <a:t> </a:t>
          </a:r>
          <a:r>
            <a:rPr lang="en-US" dirty="0" err="1" smtClean="0"/>
            <a:t>garantizados</a:t>
          </a:r>
          <a:r>
            <a:rPr lang="en-US" dirty="0" smtClean="0"/>
            <a:t> son </a:t>
          </a:r>
          <a:r>
            <a:rPr lang="en-US" dirty="0" err="1" smtClean="0"/>
            <a:t>biodigestores</a:t>
          </a:r>
          <a:endParaRPr lang="es-MX" dirty="0"/>
        </a:p>
      </dgm:t>
    </dgm:pt>
    <dgm:pt modelId="{ECC82BA3-EEAC-4210-B0C7-1873927B225D}" type="parTrans" cxnId="{CCE3D349-73BE-42F4-B401-D36E265C0E9F}">
      <dgm:prSet/>
      <dgm:spPr/>
      <dgm:t>
        <a:bodyPr/>
        <a:lstStyle/>
        <a:p>
          <a:endParaRPr lang="es-MX"/>
        </a:p>
      </dgm:t>
    </dgm:pt>
    <dgm:pt modelId="{2C8DB8D2-339B-44DB-95E7-DCB9DD571BF9}" type="sibTrans" cxnId="{CCE3D349-73BE-42F4-B401-D36E265C0E9F}">
      <dgm:prSet/>
      <dgm:spPr/>
      <dgm:t>
        <a:bodyPr/>
        <a:lstStyle/>
        <a:p>
          <a:endParaRPr lang="es-MX"/>
        </a:p>
      </dgm:t>
    </dgm:pt>
    <dgm:pt modelId="{BBFF62A3-F267-4A82-AF77-11A45882F92D}" type="pres">
      <dgm:prSet presAssocID="{A6493AF8-59C7-4BBB-A1FB-784BF0BE7B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5B7F164-DE13-491E-8F6E-C2E1194DA631}" type="pres">
      <dgm:prSet presAssocID="{76FF388D-1B5D-4B6F-B06D-12F3FA290AE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43BFA8A6-1A2A-4979-98EB-E7E7DAC795A5}" type="pres">
      <dgm:prSet presAssocID="{DA249118-6690-4EB1-980F-CA1CFE91B445}" presName="Accent1" presStyleCnt="0"/>
      <dgm:spPr/>
    </dgm:pt>
    <dgm:pt modelId="{AC4AEE48-6647-4CAD-998C-5EFA29F2DC34}" type="pres">
      <dgm:prSet presAssocID="{DA249118-6690-4EB1-980F-CA1CFE91B445}" presName="Accent" presStyleLbl="bgShp" presStyleIdx="0" presStyleCnt="6"/>
      <dgm:spPr/>
    </dgm:pt>
    <dgm:pt modelId="{7A36DD46-CB0A-46EC-9702-6AE2B76D6340}" type="pres">
      <dgm:prSet presAssocID="{DA249118-6690-4EB1-980F-CA1CFE91B44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DCEFBB-EA29-471C-91BE-E90928564154}" type="pres">
      <dgm:prSet presAssocID="{4EC229BB-E21B-4D24-B946-C3F259D9EAC4}" presName="Accent2" presStyleCnt="0"/>
      <dgm:spPr/>
    </dgm:pt>
    <dgm:pt modelId="{D082D6F8-2C80-4E4A-8114-9C9C566C8B21}" type="pres">
      <dgm:prSet presAssocID="{4EC229BB-E21B-4D24-B946-C3F259D9EAC4}" presName="Accent" presStyleLbl="bgShp" presStyleIdx="1" presStyleCnt="6"/>
      <dgm:spPr/>
    </dgm:pt>
    <dgm:pt modelId="{7890C1B8-51D9-44B0-B48D-DA6658CE1232}" type="pres">
      <dgm:prSet presAssocID="{4EC229BB-E21B-4D24-B946-C3F259D9EAC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8B05476-D57A-4CA8-A480-A00AF181AD10}" type="pres">
      <dgm:prSet presAssocID="{9F78B8EC-3B2D-4115-9E3A-9D508B21104B}" presName="Accent3" presStyleCnt="0"/>
      <dgm:spPr/>
    </dgm:pt>
    <dgm:pt modelId="{C5D77341-A981-426D-9DC9-F5F9E2BC2B15}" type="pres">
      <dgm:prSet presAssocID="{9F78B8EC-3B2D-4115-9E3A-9D508B21104B}" presName="Accent" presStyleLbl="bgShp" presStyleIdx="2" presStyleCnt="6"/>
      <dgm:spPr/>
    </dgm:pt>
    <dgm:pt modelId="{122D0892-0381-4621-B270-C98EAA663086}" type="pres">
      <dgm:prSet presAssocID="{9F78B8EC-3B2D-4115-9E3A-9D508B21104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BDB229-39C4-4F7F-9E80-D11593601A62}" type="pres">
      <dgm:prSet presAssocID="{33D6B31F-7801-420C-A711-AB0AAA44B694}" presName="Accent4" presStyleCnt="0"/>
      <dgm:spPr/>
    </dgm:pt>
    <dgm:pt modelId="{D0DA9599-7F18-467F-B04B-B669B9089282}" type="pres">
      <dgm:prSet presAssocID="{33D6B31F-7801-420C-A711-AB0AAA44B694}" presName="Accent" presStyleLbl="bgShp" presStyleIdx="3" presStyleCnt="6"/>
      <dgm:spPr/>
    </dgm:pt>
    <dgm:pt modelId="{992E9313-62DD-4C1B-ABB7-7F71378D5B01}" type="pres">
      <dgm:prSet presAssocID="{33D6B31F-7801-420C-A711-AB0AAA44B69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1AD61B-A1A1-4D9A-9A87-E3320DA6099F}" type="pres">
      <dgm:prSet presAssocID="{F88D5CC2-92A0-4489-B834-9195045BE441}" presName="Accent5" presStyleCnt="0"/>
      <dgm:spPr/>
    </dgm:pt>
    <dgm:pt modelId="{F8393EDB-D324-4B1A-9954-5CA85D1D0E20}" type="pres">
      <dgm:prSet presAssocID="{F88D5CC2-92A0-4489-B834-9195045BE441}" presName="Accent" presStyleLbl="bgShp" presStyleIdx="4" presStyleCnt="6"/>
      <dgm:spPr/>
    </dgm:pt>
    <dgm:pt modelId="{8594FB02-866A-4FCB-ACB6-C840E009CDBE}" type="pres">
      <dgm:prSet presAssocID="{F88D5CC2-92A0-4489-B834-9195045BE44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61DFF8-0C13-48E6-8176-5C943EA42E00}" type="pres">
      <dgm:prSet presAssocID="{938264A5-5FBE-44D6-935B-6C880681E3FC}" presName="Accent6" presStyleCnt="0"/>
      <dgm:spPr/>
    </dgm:pt>
    <dgm:pt modelId="{F046BD72-FACC-49BA-BFD6-EE29260D3A3C}" type="pres">
      <dgm:prSet presAssocID="{938264A5-5FBE-44D6-935B-6C880681E3FC}" presName="Accent" presStyleLbl="bgShp" presStyleIdx="5" presStyleCnt="6"/>
      <dgm:spPr/>
    </dgm:pt>
    <dgm:pt modelId="{C5084497-AEE4-40FD-8F94-7217C79BE7B0}" type="pres">
      <dgm:prSet presAssocID="{938264A5-5FBE-44D6-935B-6C880681E3F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97FB4E-AA8F-4DD3-866B-3FFB59965926}" type="presOf" srcId="{9F78B8EC-3B2D-4115-9E3A-9D508B21104B}" destId="{122D0892-0381-4621-B270-C98EAA663086}" srcOrd="0" destOrd="0" presId="urn:microsoft.com/office/officeart/2011/layout/HexagonRadial"/>
    <dgm:cxn modelId="{CCE3D349-73BE-42F4-B401-D36E265C0E9F}" srcId="{76FF388D-1B5D-4B6F-B06D-12F3FA290AEE}" destId="{938264A5-5FBE-44D6-935B-6C880681E3FC}" srcOrd="5" destOrd="0" parTransId="{ECC82BA3-EEAC-4210-B0C7-1873927B225D}" sibTransId="{2C8DB8D2-339B-44DB-95E7-DCB9DD571BF9}"/>
    <dgm:cxn modelId="{D2B32535-9A53-4395-8CFB-E5EECBD67937}" srcId="{76FF388D-1B5D-4B6F-B06D-12F3FA290AEE}" destId="{4EC229BB-E21B-4D24-B946-C3F259D9EAC4}" srcOrd="1" destOrd="0" parTransId="{A814B620-3355-41F0-A0E2-537E7FA579B1}" sibTransId="{D7DA5467-ACE0-45F5-9AA3-50A59DB4A4DB}"/>
    <dgm:cxn modelId="{3E3956BF-354A-472C-AEDB-79AA20BA04E7}" type="presOf" srcId="{F88D5CC2-92A0-4489-B834-9195045BE441}" destId="{8594FB02-866A-4FCB-ACB6-C840E009CDBE}" srcOrd="0" destOrd="0" presId="urn:microsoft.com/office/officeart/2011/layout/HexagonRadial"/>
    <dgm:cxn modelId="{A11772E8-9F27-415E-8902-6503BFC8F0A8}" srcId="{76FF388D-1B5D-4B6F-B06D-12F3FA290AEE}" destId="{DA249118-6690-4EB1-980F-CA1CFE91B445}" srcOrd="0" destOrd="0" parTransId="{0F8B9A68-105D-4FE5-A68F-8B44D31F3303}" sibTransId="{03DD1E3E-3320-40D9-A0B1-BE89A6CBEA45}"/>
    <dgm:cxn modelId="{DB1B663B-A061-4A53-A1AE-2C7B76B57C4C}" srcId="{76FF388D-1B5D-4B6F-B06D-12F3FA290AEE}" destId="{F88D5CC2-92A0-4489-B834-9195045BE441}" srcOrd="4" destOrd="0" parTransId="{0A759B17-D1D1-4F55-A8E3-5278245822FE}" sibTransId="{25309654-4A68-4AEA-9B3D-E36148EC63BE}"/>
    <dgm:cxn modelId="{E68A4E5C-CF46-4B98-9099-CD47C3265658}" type="presOf" srcId="{938264A5-5FBE-44D6-935B-6C880681E3FC}" destId="{C5084497-AEE4-40FD-8F94-7217C79BE7B0}" srcOrd="0" destOrd="0" presId="urn:microsoft.com/office/officeart/2011/layout/HexagonRadial"/>
    <dgm:cxn modelId="{38762A81-CF41-41BD-BC45-A1531C11F6AA}" type="presOf" srcId="{4EC229BB-E21B-4D24-B946-C3F259D9EAC4}" destId="{7890C1B8-51D9-44B0-B48D-DA6658CE1232}" srcOrd="0" destOrd="0" presId="urn:microsoft.com/office/officeart/2011/layout/HexagonRadial"/>
    <dgm:cxn modelId="{3E3A65EB-012E-4FCE-8C92-B8BF28ACA0F4}" type="presOf" srcId="{76FF388D-1B5D-4B6F-B06D-12F3FA290AEE}" destId="{D5B7F164-DE13-491E-8F6E-C2E1194DA631}" srcOrd="0" destOrd="0" presId="urn:microsoft.com/office/officeart/2011/layout/HexagonRadial"/>
    <dgm:cxn modelId="{B3859CFA-1E59-4B92-9C05-B8CEE6D8B886}" type="presOf" srcId="{DA249118-6690-4EB1-980F-CA1CFE91B445}" destId="{7A36DD46-CB0A-46EC-9702-6AE2B76D6340}" srcOrd="0" destOrd="0" presId="urn:microsoft.com/office/officeart/2011/layout/HexagonRadial"/>
    <dgm:cxn modelId="{6E21CB6D-1CDF-488B-8E78-5550F615B851}" srcId="{76FF388D-1B5D-4B6F-B06D-12F3FA290AEE}" destId="{33D6B31F-7801-420C-A711-AB0AAA44B694}" srcOrd="3" destOrd="0" parTransId="{984A118D-18B4-440E-9C0C-948C58E79F98}" sibTransId="{32C9D2FA-30DD-4109-9A04-766791FCF2E9}"/>
    <dgm:cxn modelId="{677C3EB9-48CC-463E-8B06-26B44882076A}" srcId="{A6493AF8-59C7-4BBB-A1FB-784BF0BE7B4C}" destId="{76FF388D-1B5D-4B6F-B06D-12F3FA290AEE}" srcOrd="0" destOrd="0" parTransId="{40A2800D-1A90-4669-9BF8-FFC39657D81A}" sibTransId="{1646ACBC-4B0E-4880-A94C-25063D18AABF}"/>
    <dgm:cxn modelId="{8151E2A5-AC04-4F0B-B2FD-E5DDD2058F06}" type="presOf" srcId="{33D6B31F-7801-420C-A711-AB0AAA44B694}" destId="{992E9313-62DD-4C1B-ABB7-7F71378D5B01}" srcOrd="0" destOrd="0" presId="urn:microsoft.com/office/officeart/2011/layout/HexagonRadial"/>
    <dgm:cxn modelId="{E409709F-3033-426A-9E24-097BDF12AA46}" srcId="{76FF388D-1B5D-4B6F-B06D-12F3FA290AEE}" destId="{9F78B8EC-3B2D-4115-9E3A-9D508B21104B}" srcOrd="2" destOrd="0" parTransId="{80263FAA-E92C-4D84-BA10-0C01242C68CF}" sibTransId="{672BD087-83D0-4A5E-B4AA-0F48E9C1495A}"/>
    <dgm:cxn modelId="{D5B99E4A-B428-4921-B075-5CA0D64FD2ED}" type="presOf" srcId="{A6493AF8-59C7-4BBB-A1FB-784BF0BE7B4C}" destId="{BBFF62A3-F267-4A82-AF77-11A45882F92D}" srcOrd="0" destOrd="0" presId="urn:microsoft.com/office/officeart/2011/layout/HexagonRadial"/>
    <dgm:cxn modelId="{26C2A1D6-4C02-4515-8D5F-14CCEB701BFB}" type="presParOf" srcId="{BBFF62A3-F267-4A82-AF77-11A45882F92D}" destId="{D5B7F164-DE13-491E-8F6E-C2E1194DA631}" srcOrd="0" destOrd="0" presId="urn:microsoft.com/office/officeart/2011/layout/HexagonRadial"/>
    <dgm:cxn modelId="{85A73407-81A5-466A-91A4-CA98640C70F1}" type="presParOf" srcId="{BBFF62A3-F267-4A82-AF77-11A45882F92D}" destId="{43BFA8A6-1A2A-4979-98EB-E7E7DAC795A5}" srcOrd="1" destOrd="0" presId="urn:microsoft.com/office/officeart/2011/layout/HexagonRadial"/>
    <dgm:cxn modelId="{3560FF2B-766E-408E-867E-6F686F92E812}" type="presParOf" srcId="{43BFA8A6-1A2A-4979-98EB-E7E7DAC795A5}" destId="{AC4AEE48-6647-4CAD-998C-5EFA29F2DC34}" srcOrd="0" destOrd="0" presId="urn:microsoft.com/office/officeart/2011/layout/HexagonRadial"/>
    <dgm:cxn modelId="{6BAD7EA7-4B45-45BD-979B-54C5DA75D746}" type="presParOf" srcId="{BBFF62A3-F267-4A82-AF77-11A45882F92D}" destId="{7A36DD46-CB0A-46EC-9702-6AE2B76D6340}" srcOrd="2" destOrd="0" presId="urn:microsoft.com/office/officeart/2011/layout/HexagonRadial"/>
    <dgm:cxn modelId="{989DC05D-CC5B-45D7-9E74-449661E79D2F}" type="presParOf" srcId="{BBFF62A3-F267-4A82-AF77-11A45882F92D}" destId="{7EDCEFBB-EA29-471C-91BE-E90928564154}" srcOrd="3" destOrd="0" presId="urn:microsoft.com/office/officeart/2011/layout/HexagonRadial"/>
    <dgm:cxn modelId="{CBB98725-8D54-46DC-9DD8-F3A5291B4BE4}" type="presParOf" srcId="{7EDCEFBB-EA29-471C-91BE-E90928564154}" destId="{D082D6F8-2C80-4E4A-8114-9C9C566C8B21}" srcOrd="0" destOrd="0" presId="urn:microsoft.com/office/officeart/2011/layout/HexagonRadial"/>
    <dgm:cxn modelId="{AF37EDD2-55F7-497B-A54F-B4E5DF1A04EF}" type="presParOf" srcId="{BBFF62A3-F267-4A82-AF77-11A45882F92D}" destId="{7890C1B8-51D9-44B0-B48D-DA6658CE1232}" srcOrd="4" destOrd="0" presId="urn:microsoft.com/office/officeart/2011/layout/HexagonRadial"/>
    <dgm:cxn modelId="{D693B5A3-7438-4855-A98E-F5D636CB19B6}" type="presParOf" srcId="{BBFF62A3-F267-4A82-AF77-11A45882F92D}" destId="{88B05476-D57A-4CA8-A480-A00AF181AD10}" srcOrd="5" destOrd="0" presId="urn:microsoft.com/office/officeart/2011/layout/HexagonRadial"/>
    <dgm:cxn modelId="{D22B0A11-5CD3-4167-A760-06F225D1E50D}" type="presParOf" srcId="{88B05476-D57A-4CA8-A480-A00AF181AD10}" destId="{C5D77341-A981-426D-9DC9-F5F9E2BC2B15}" srcOrd="0" destOrd="0" presId="urn:microsoft.com/office/officeart/2011/layout/HexagonRadial"/>
    <dgm:cxn modelId="{DE4D78AD-7AE0-489E-BD03-6A2AEE5DF75F}" type="presParOf" srcId="{BBFF62A3-F267-4A82-AF77-11A45882F92D}" destId="{122D0892-0381-4621-B270-C98EAA663086}" srcOrd="6" destOrd="0" presId="urn:microsoft.com/office/officeart/2011/layout/HexagonRadial"/>
    <dgm:cxn modelId="{818EF6A4-647C-4DE2-B430-5F3F094B2EC3}" type="presParOf" srcId="{BBFF62A3-F267-4A82-AF77-11A45882F92D}" destId="{4ABDB229-39C4-4F7F-9E80-D11593601A62}" srcOrd="7" destOrd="0" presId="urn:microsoft.com/office/officeart/2011/layout/HexagonRadial"/>
    <dgm:cxn modelId="{404130C8-75BE-47E8-9F6B-B9A61325B016}" type="presParOf" srcId="{4ABDB229-39C4-4F7F-9E80-D11593601A62}" destId="{D0DA9599-7F18-467F-B04B-B669B9089282}" srcOrd="0" destOrd="0" presId="urn:microsoft.com/office/officeart/2011/layout/HexagonRadial"/>
    <dgm:cxn modelId="{C76E7D32-75A9-40DC-9FC8-CFB9EFD5690E}" type="presParOf" srcId="{BBFF62A3-F267-4A82-AF77-11A45882F92D}" destId="{992E9313-62DD-4C1B-ABB7-7F71378D5B01}" srcOrd="8" destOrd="0" presId="urn:microsoft.com/office/officeart/2011/layout/HexagonRadial"/>
    <dgm:cxn modelId="{A1032CCB-2BE3-4C57-9E88-3050C29A7D7C}" type="presParOf" srcId="{BBFF62A3-F267-4A82-AF77-11A45882F92D}" destId="{BF1AD61B-A1A1-4D9A-9A87-E3320DA6099F}" srcOrd="9" destOrd="0" presId="urn:microsoft.com/office/officeart/2011/layout/HexagonRadial"/>
    <dgm:cxn modelId="{7ED00ABA-414E-4BF0-BA0C-BA5832D96CF0}" type="presParOf" srcId="{BF1AD61B-A1A1-4D9A-9A87-E3320DA6099F}" destId="{F8393EDB-D324-4B1A-9954-5CA85D1D0E20}" srcOrd="0" destOrd="0" presId="urn:microsoft.com/office/officeart/2011/layout/HexagonRadial"/>
    <dgm:cxn modelId="{FEC17122-423B-48C3-8F3D-1EB797DC9B04}" type="presParOf" srcId="{BBFF62A3-F267-4A82-AF77-11A45882F92D}" destId="{8594FB02-866A-4FCB-ACB6-C840E009CDBE}" srcOrd="10" destOrd="0" presId="urn:microsoft.com/office/officeart/2011/layout/HexagonRadial"/>
    <dgm:cxn modelId="{EB7B7408-9AFB-41AE-9EFF-6680F0939895}" type="presParOf" srcId="{BBFF62A3-F267-4A82-AF77-11A45882F92D}" destId="{1461DFF8-0C13-48E6-8176-5C943EA42E00}" srcOrd="11" destOrd="0" presId="urn:microsoft.com/office/officeart/2011/layout/HexagonRadial"/>
    <dgm:cxn modelId="{8FB50D61-05DB-4329-9982-62671211657F}" type="presParOf" srcId="{1461DFF8-0C13-48E6-8176-5C943EA42E00}" destId="{F046BD72-FACC-49BA-BFD6-EE29260D3A3C}" srcOrd="0" destOrd="0" presId="urn:microsoft.com/office/officeart/2011/layout/HexagonRadial"/>
    <dgm:cxn modelId="{3CA551B3-233E-4884-B2A1-6B1FF4564DD2}" type="presParOf" srcId="{BBFF62A3-F267-4A82-AF77-11A45882F92D}" destId="{C5084497-AEE4-40FD-8F94-7217C79BE7B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31A43-5748-4BE6-A8E1-582778D5C02E}">
      <dsp:nvSpPr>
        <dsp:cNvPr id="0" name=""/>
        <dsp:cNvSpPr/>
      </dsp:nvSpPr>
      <dsp:spPr>
        <a:xfrm>
          <a:off x="0" y="46825"/>
          <a:ext cx="8184232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Programas y productos para el ahorro de Agua y energía </a:t>
          </a:r>
          <a:endParaRPr lang="es-MX" sz="3000" kern="1200" dirty="0"/>
        </a:p>
      </dsp:txBody>
      <dsp:txXfrm>
        <a:off x="58257" y="105082"/>
        <a:ext cx="8067718" cy="1076886"/>
      </dsp:txXfrm>
    </dsp:sp>
    <dsp:sp modelId="{88F91A96-A511-4600-8AB6-27AE98D588D0}">
      <dsp:nvSpPr>
        <dsp:cNvPr id="0" name=""/>
        <dsp:cNvSpPr/>
      </dsp:nvSpPr>
      <dsp:spPr>
        <a:xfrm>
          <a:off x="0" y="1240225"/>
          <a:ext cx="8184232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4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300" kern="1200" dirty="0" smtClean="0">
              <a:solidFill>
                <a:schemeClr val="tx2"/>
              </a:solidFill>
            </a:rPr>
            <a:t>FONAGUA</a:t>
          </a:r>
          <a:endParaRPr lang="es-MX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300" kern="1200" dirty="0" smtClean="0">
              <a:solidFill>
                <a:schemeClr val="tx2"/>
              </a:solidFill>
            </a:rPr>
            <a:t>FONAGA Verde</a:t>
          </a:r>
          <a:endParaRPr lang="es-MX" sz="2300" kern="1200" dirty="0">
            <a:solidFill>
              <a:schemeClr val="tx2"/>
            </a:solidFill>
          </a:endParaRPr>
        </a:p>
      </dsp:txBody>
      <dsp:txXfrm>
        <a:off x="0" y="1240225"/>
        <a:ext cx="8184232" cy="791774"/>
      </dsp:txXfrm>
    </dsp:sp>
    <dsp:sp modelId="{BD1E620E-F9E3-4E4D-BE9D-A6047FE8F452}">
      <dsp:nvSpPr>
        <dsp:cNvPr id="0" name=""/>
        <dsp:cNvSpPr/>
      </dsp:nvSpPr>
      <dsp:spPr>
        <a:xfrm>
          <a:off x="0" y="2032000"/>
          <a:ext cx="8184232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Estudios, construcción de capacidades y nuevos productos </a:t>
          </a:r>
          <a:endParaRPr lang="es-MX" sz="3000" kern="1200" dirty="0"/>
        </a:p>
      </dsp:txBody>
      <dsp:txXfrm>
        <a:off x="58257" y="2090257"/>
        <a:ext cx="8067718" cy="1076886"/>
      </dsp:txXfrm>
    </dsp:sp>
    <dsp:sp modelId="{6943F4F8-A718-4AFA-B1EE-40588C2B8DA2}">
      <dsp:nvSpPr>
        <dsp:cNvPr id="0" name=""/>
        <dsp:cNvSpPr/>
      </dsp:nvSpPr>
      <dsp:spPr>
        <a:xfrm>
          <a:off x="0" y="3225399"/>
          <a:ext cx="8184232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84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300" kern="1200" dirty="0" smtClean="0">
              <a:solidFill>
                <a:schemeClr val="tx2"/>
              </a:solidFill>
            </a:rPr>
            <a:t>Estudio sector lechero en el centro del país</a:t>
          </a:r>
          <a:endParaRPr lang="es-MX" sz="2300" kern="1200" dirty="0">
            <a:solidFill>
              <a:schemeClr val="tx2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2300" kern="1200" dirty="0" smtClean="0">
              <a:solidFill>
                <a:schemeClr val="tx2"/>
              </a:solidFill>
            </a:rPr>
            <a:t>Estudio sector empaques de frutas y hortalizas en México</a:t>
          </a:r>
          <a:endParaRPr lang="es-MX" sz="2300" kern="1200" dirty="0">
            <a:solidFill>
              <a:schemeClr val="tx2"/>
            </a:solidFill>
          </a:endParaRPr>
        </a:p>
      </dsp:txBody>
      <dsp:txXfrm>
        <a:off x="0" y="3225399"/>
        <a:ext cx="8184232" cy="79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CCA2-2FAB-4AFE-B63F-80B5DF734A5A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A0E99-5107-4CC6-B61A-5FA42A4F04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21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0E99-5107-4CC6-B61A-5FA42A4F049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18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E14-7B31-4ED5-BF48-59DF2BCB91E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4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E14-7B31-4ED5-BF48-59DF2BCB91EA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4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E14-7B31-4ED5-BF48-59DF2BCB91EA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4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5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05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5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21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86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498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298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8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76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77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7BAB1-B761-422A-B9C7-767BA9A6B9B7}" type="datetimeFigureOut">
              <a:rPr lang="es-MX" smtClean="0"/>
              <a:t>30/11/2012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F0FE-5A7C-4D24-9455-602B451637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91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mineco.gob.e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ico.es/web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co.es/we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mineco.gob.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.es/web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mineco.gob.es/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.es/web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mineco.gob.es/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ico.es/web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jpeg"/><Relationship Id="rId5" Type="http://schemas.openxmlformats.org/officeDocument/2006/relationships/hyperlink" Target="http://www.mineco.gob.es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5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5.jpeg"/><Relationship Id="rId9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rodriguez@fira.gob.m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a.gob.mx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le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3"/>
          <p:cNvSpPr txBox="1">
            <a:spLocks noChangeArrowheads="1"/>
          </p:cNvSpPr>
          <p:nvPr/>
        </p:nvSpPr>
        <p:spPr bwMode="auto">
          <a:xfrm>
            <a:off x="5875731" y="3002176"/>
            <a:ext cx="30887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endParaRPr lang="es-ES_tradnl" b="1" i="1" dirty="0" smtClean="0">
              <a:solidFill>
                <a:srgbClr val="051954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_tradnl" b="1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“Uso eficiente del </a:t>
            </a:r>
            <a:r>
              <a:rPr lang="es-ES_tradnl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Agua</a:t>
            </a:r>
            <a:r>
              <a:rPr lang="es-ES_tradnl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_tradnl" b="1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y la </a:t>
            </a:r>
            <a:r>
              <a:rPr lang="es-ES_tradnl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Energía</a:t>
            </a:r>
            <a:r>
              <a:rPr lang="es-ES_tradnl" b="1" i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es-ES_tradnl" b="1" i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MX" b="1" i="1" dirty="0">
              <a:solidFill>
                <a:srgbClr val="051954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ES_tradnl" b="1" i="1" dirty="0" smtClean="0">
              <a:solidFill>
                <a:srgbClr val="05195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63888" y="541560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i="1" dirty="0" smtClean="0">
                <a:solidFill>
                  <a:srgbClr val="051954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Morelia, Michoacán</a:t>
            </a:r>
          </a:p>
          <a:p>
            <a:pPr algn="r"/>
            <a:r>
              <a:rPr lang="es-MX" sz="1200" b="1" i="1" dirty="0" smtClean="0">
                <a:solidFill>
                  <a:srgbClr val="051954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Noviembre 2012</a:t>
            </a:r>
            <a:endParaRPr lang="es-MX" sz="1200" b="1" i="1" dirty="0">
              <a:solidFill>
                <a:srgbClr val="051954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4" y="5891499"/>
            <a:ext cx="8958411" cy="9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" y="2780928"/>
            <a:ext cx="5192163" cy="249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5364088" y="2636912"/>
            <a:ext cx="0" cy="251331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508104" y="2276872"/>
            <a:ext cx="8384" cy="3025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668888" y="2492896"/>
            <a:ext cx="0" cy="251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rapecio"/>
          <p:cNvSpPr/>
          <p:nvPr/>
        </p:nvSpPr>
        <p:spPr>
          <a:xfrm>
            <a:off x="7020272" y="2060848"/>
            <a:ext cx="1905000" cy="32403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4" descr="LOGO FIRA LEMA BAJA RESOLUC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solidFill>
                  <a:schemeClr val="tx2">
                    <a:lumMod val="75000"/>
                  </a:schemeClr>
                </a:solidFill>
              </a:rPr>
              <a:t>Algunas características de interés del </a:t>
            </a:r>
          </a:p>
          <a:p>
            <a:r>
              <a:rPr lang="es-MX" sz="3000" b="1" dirty="0" smtClean="0">
                <a:solidFill>
                  <a:srgbClr val="92D050"/>
                </a:solidFill>
              </a:rPr>
              <a:t>FONAGA Verde</a:t>
            </a:r>
            <a:endParaRPr lang="es-MX" sz="3000" b="1" dirty="0">
              <a:solidFill>
                <a:srgbClr val="92D050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67544" y="1340768"/>
            <a:ext cx="81369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50597973"/>
              </p:ext>
            </p:extLst>
          </p:nvPr>
        </p:nvGraphicFramePr>
        <p:xfrm>
          <a:off x="467544" y="1627038"/>
          <a:ext cx="8136904" cy="482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Pentágono regular"/>
          <p:cNvSpPr/>
          <p:nvPr/>
        </p:nvSpPr>
        <p:spPr>
          <a:xfrm>
            <a:off x="395536" y="1844824"/>
            <a:ext cx="1656184" cy="136815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611560" y="2204864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Febrero 2011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Inicio de operaciones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380312" y="2530058"/>
            <a:ext cx="11521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Por cada dólar garantizado se invierten </a:t>
            </a:r>
            <a:r>
              <a:rPr lang="es-MX" b="1" dirty="0">
                <a:solidFill>
                  <a:schemeClr val="bg1"/>
                </a:solidFill>
              </a:rPr>
              <a:t>6 dólares </a:t>
            </a:r>
            <a:r>
              <a:rPr lang="es-MX" sz="1600" dirty="0">
                <a:solidFill>
                  <a:schemeClr val="bg1"/>
                </a:solidFill>
              </a:rPr>
              <a:t>en proyectos de energía renovable</a:t>
            </a:r>
          </a:p>
        </p:txBody>
      </p:sp>
      <p:sp>
        <p:nvSpPr>
          <p:cNvPr id="13" name="12 Redondear rectángulo de esquina sencilla"/>
          <p:cNvSpPr/>
          <p:nvPr/>
        </p:nvSpPr>
        <p:spPr>
          <a:xfrm>
            <a:off x="467544" y="3717032"/>
            <a:ext cx="1728192" cy="280831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611560" y="3861048"/>
            <a:ext cx="1440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Otros tipos de proyectos son: sistemas solares </a:t>
            </a:r>
            <a:r>
              <a:rPr lang="es-MX" sz="1600" dirty="0" err="1">
                <a:solidFill>
                  <a:schemeClr val="bg1"/>
                </a:solidFill>
              </a:rPr>
              <a:t>fotovoltaícos</a:t>
            </a:r>
            <a:r>
              <a:rPr lang="es-MX" sz="1600" dirty="0">
                <a:solidFill>
                  <a:schemeClr val="bg1"/>
                </a:solidFill>
              </a:rPr>
              <a:t>, energía eólica, energía </a:t>
            </a:r>
            <a:r>
              <a:rPr lang="es-MX" sz="1600" dirty="0" err="1">
                <a:solidFill>
                  <a:schemeClr val="bg1"/>
                </a:solidFill>
              </a:rPr>
              <a:t>geotermica</a:t>
            </a:r>
            <a:r>
              <a:rPr lang="es-MX" sz="1600" dirty="0">
                <a:solidFill>
                  <a:schemeClr val="bg1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1282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uadroTexto 5"/>
          <p:cNvSpPr txBox="1">
            <a:spLocks noChangeArrowheads="1"/>
          </p:cNvSpPr>
          <p:nvPr/>
        </p:nvSpPr>
        <p:spPr bwMode="auto">
          <a:xfrm>
            <a:off x="2378075" y="2105025"/>
            <a:ext cx="6802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s-MX" sz="4000" b="1" i="1" dirty="0" smtClean="0">
                <a:solidFill>
                  <a:schemeClr val="tx2"/>
                </a:solidFill>
                <a:latin typeface="+mj-lt"/>
              </a:rPr>
              <a:t>Colaboración FIRA – Ministerio de Economía y Competitividad</a:t>
            </a:r>
          </a:p>
        </p:txBody>
      </p:sp>
      <p:pic>
        <p:nvPicPr>
          <p:cNvPr id="4099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uadroTexto 5"/>
          <p:cNvSpPr txBox="1">
            <a:spLocks noChangeArrowheads="1"/>
          </p:cNvSpPr>
          <p:nvPr/>
        </p:nvSpPr>
        <p:spPr bwMode="auto">
          <a:xfrm>
            <a:off x="2411413" y="3917950"/>
            <a:ext cx="68024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s-MX" sz="4000" b="1" i="1">
                <a:solidFill>
                  <a:schemeClr val="tx2"/>
                </a:solidFill>
                <a:latin typeface="Calibri" pitchFamily="34" charset="0"/>
              </a:rPr>
              <a:t>Estudio</a:t>
            </a:r>
            <a:r>
              <a:rPr lang="es-MX" sz="4000" i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MX" sz="4000" b="1" i="1">
                <a:solidFill>
                  <a:schemeClr val="tx2"/>
                </a:solidFill>
                <a:latin typeface="Calibri" pitchFamily="34" charset="0"/>
              </a:rPr>
              <a:t>de viabilidad</a:t>
            </a:r>
            <a:r>
              <a:rPr lang="es-MX" sz="4000" i="1">
                <a:solidFill>
                  <a:schemeClr val="tx2"/>
                </a:solidFill>
                <a:latin typeface="Calibri" pitchFamily="34" charset="0"/>
              </a:rPr>
              <a:t>: </a:t>
            </a:r>
          </a:p>
          <a:p>
            <a:pPr algn="ctr"/>
            <a:r>
              <a:rPr lang="es-MX" sz="1800">
                <a:solidFill>
                  <a:schemeClr val="tx2"/>
                </a:solidFill>
                <a:latin typeface="Calibri" pitchFamily="34" charset="0"/>
              </a:rPr>
              <a:t>Implantación de </a:t>
            </a:r>
            <a:r>
              <a:rPr lang="es-MX" sz="1800" b="1">
                <a:solidFill>
                  <a:schemeClr val="tx2"/>
                </a:solidFill>
                <a:latin typeface="Calibri" pitchFamily="34" charset="0"/>
              </a:rPr>
              <a:t>programas de eficiencia en el uso de agua y energía </a:t>
            </a:r>
            <a:r>
              <a:rPr lang="es-MX" sz="1800">
                <a:solidFill>
                  <a:schemeClr val="tx2"/>
                </a:solidFill>
                <a:latin typeface="Calibri" pitchFamily="34" charset="0"/>
              </a:rPr>
              <a:t>a través de acciones de cooperación y transferencia tecnológica.</a:t>
            </a:r>
          </a:p>
        </p:txBody>
      </p:sp>
      <p:pic>
        <p:nvPicPr>
          <p:cNvPr id="4101" name="Picture 6" descr="Gobierno de España. Ministerio de Economía y Competitivida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4937125"/>
            <a:ext cx="2276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Gobierno de España. Ministerio de Economía y Competitivida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4784725"/>
            <a:ext cx="2276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1 Grupo"/>
          <p:cNvGrpSpPr>
            <a:grpSpLocks/>
          </p:cNvGrpSpPr>
          <p:nvPr/>
        </p:nvGrpSpPr>
        <p:grpSpPr bwMode="auto">
          <a:xfrm>
            <a:off x="2700338" y="476250"/>
            <a:ext cx="6035675" cy="865188"/>
            <a:chOff x="2699792" y="476671"/>
            <a:chExt cx="6036765" cy="864098"/>
          </a:xfrm>
        </p:grpSpPr>
        <p:pic>
          <p:nvPicPr>
            <p:cNvPr id="4104" name="Picture 11" descr="Logotipo del IC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76671"/>
              <a:ext cx="1584177" cy="86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0" descr="Logotipo del ministerio de economía y competitividad">
              <a:hlinkClick r:id="rId3" tooltip="Ministerio de economía y competitividad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76671"/>
              <a:ext cx="1862683" cy="86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76671"/>
              <a:ext cx="2220341" cy="864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35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contenido 6"/>
          <p:cNvSpPr txBox="1">
            <a:spLocks/>
          </p:cNvSpPr>
          <p:nvPr/>
        </p:nvSpPr>
        <p:spPr bwMode="auto">
          <a:xfrm>
            <a:off x="457200" y="1195957"/>
            <a:ext cx="8229600" cy="50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b="1" dirty="0">
                <a:latin typeface="Calibri" pitchFamily="34" charset="0"/>
              </a:rPr>
              <a:t>Área de estudio: </a:t>
            </a:r>
            <a:r>
              <a:rPr lang="es-MX" sz="2000" dirty="0">
                <a:latin typeface="Calibri" pitchFamily="34" charset="0"/>
              </a:rPr>
              <a:t>sector de </a:t>
            </a:r>
            <a:r>
              <a:rPr lang="es-MX" sz="2000" b="1" dirty="0">
                <a:latin typeface="Calibri" pitchFamily="34" charset="0"/>
              </a:rPr>
              <a:t>bovino lechero </a:t>
            </a:r>
            <a:r>
              <a:rPr lang="es-MX" sz="2000" dirty="0">
                <a:latin typeface="Calibri" pitchFamily="34" charset="0"/>
              </a:rPr>
              <a:t>de </a:t>
            </a:r>
            <a:r>
              <a:rPr lang="es-MX" sz="2000" b="1" dirty="0">
                <a:latin typeface="Calibri" pitchFamily="34" charset="0"/>
              </a:rPr>
              <a:t>la región centro </a:t>
            </a:r>
            <a:r>
              <a:rPr lang="es-MX" sz="2000" dirty="0">
                <a:latin typeface="Calibri" pitchFamily="34" charset="0"/>
              </a:rPr>
              <a:t>del país y se espera extrapolar los resultados a otras regiones lecheras</a:t>
            </a:r>
            <a:r>
              <a:rPr lang="es-MX" sz="2000" dirty="0" smtClean="0">
                <a:latin typeface="Calibri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endParaRPr lang="es-MX" sz="2000" dirty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b="1" dirty="0">
                <a:latin typeface="Calibri" pitchFamily="34" charset="0"/>
              </a:rPr>
              <a:t>Enfoque: </a:t>
            </a:r>
            <a:r>
              <a:rPr lang="es-MX" sz="2000" dirty="0">
                <a:latin typeface="Calibri" pitchFamily="34" charset="0"/>
              </a:rPr>
              <a:t>identificar áreas de oportunidad, acciones y proyectos en materia de </a:t>
            </a:r>
            <a:r>
              <a:rPr lang="es-MX" sz="2000" b="1" dirty="0">
                <a:latin typeface="Calibri" pitchFamily="34" charset="0"/>
              </a:rPr>
              <a:t>uso eficiente de agua y de energía</a:t>
            </a:r>
            <a:r>
              <a:rPr lang="es-MX" sz="2000" b="1" dirty="0" smtClean="0">
                <a:latin typeface="Calibri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endParaRPr lang="es-MX" sz="2000" b="1" dirty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b="1" dirty="0">
                <a:latin typeface="Calibri" pitchFamily="34" charset="0"/>
              </a:rPr>
              <a:t>Propósito: </a:t>
            </a:r>
            <a:r>
              <a:rPr lang="es-MX" sz="2000" dirty="0">
                <a:latin typeface="Calibri" pitchFamily="34" charset="0"/>
              </a:rPr>
              <a:t>mediante </a:t>
            </a:r>
            <a:r>
              <a:rPr lang="es-MX" sz="2000" b="1" dirty="0">
                <a:latin typeface="Calibri" pitchFamily="34" charset="0"/>
              </a:rPr>
              <a:t>transferencia de tecnología y conocimiento </a:t>
            </a:r>
            <a:r>
              <a:rPr lang="es-MX" sz="2000" dirty="0">
                <a:latin typeface="Calibri" pitchFamily="34" charset="0"/>
              </a:rPr>
              <a:t>de empresas españolas apoyar a que productores pecuarios mexicanos complementen sus conocimientos y técnicas e incidir en el desarrollo  sostenible del  sector</a:t>
            </a:r>
            <a:r>
              <a:rPr lang="es-MX" sz="2000" dirty="0" smtClean="0">
                <a:latin typeface="Calibri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endParaRPr lang="es-MX" sz="2000" dirty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b="1" dirty="0">
                <a:latin typeface="Calibri" pitchFamily="34" charset="0"/>
              </a:rPr>
              <a:t>Costos: </a:t>
            </a:r>
            <a:r>
              <a:rPr lang="es-MX" sz="2000" b="1" dirty="0" smtClean="0">
                <a:latin typeface="Calibri" pitchFamily="34" charset="0"/>
              </a:rPr>
              <a:t>C</a:t>
            </a:r>
            <a:r>
              <a:rPr lang="es-MX" sz="2000" dirty="0" smtClean="0">
                <a:latin typeface="Calibri" pitchFamily="34" charset="0"/>
              </a:rPr>
              <a:t>ubiertos </a:t>
            </a:r>
            <a:r>
              <a:rPr lang="es-MX" sz="2000" dirty="0">
                <a:latin typeface="Calibri" pitchFamily="34" charset="0"/>
              </a:rPr>
              <a:t>por medio de </a:t>
            </a:r>
            <a:r>
              <a:rPr lang="es-MX" sz="2000" b="1" dirty="0">
                <a:latin typeface="Calibri" pitchFamily="34" charset="0"/>
              </a:rPr>
              <a:t>donación</a:t>
            </a:r>
            <a:r>
              <a:rPr lang="es-MX" sz="2000" dirty="0">
                <a:latin typeface="Calibri" pitchFamily="34" charset="0"/>
              </a:rPr>
              <a:t> del </a:t>
            </a:r>
            <a:r>
              <a:rPr lang="es-MX" sz="2000" b="1" dirty="0">
                <a:latin typeface="Calibri" pitchFamily="34" charset="0"/>
              </a:rPr>
              <a:t>Ministerio de Economía y Competitividad de España </a:t>
            </a:r>
            <a:r>
              <a:rPr lang="es-MX" sz="2000" dirty="0">
                <a:latin typeface="Calibri" pitchFamily="34" charset="0"/>
              </a:rPr>
              <a:t>a FIRA, con recursos del Fondo para la Internacionalización de la Empresa (</a:t>
            </a:r>
            <a:r>
              <a:rPr lang="es-MX" sz="2000" b="1" dirty="0">
                <a:latin typeface="Calibri" pitchFamily="34" charset="0"/>
              </a:rPr>
              <a:t>FIEM</a:t>
            </a:r>
            <a:r>
              <a:rPr lang="es-MX" sz="2000" dirty="0">
                <a:latin typeface="Calibri" pitchFamily="34" charset="0"/>
              </a:rPr>
              <a:t>), participando como Agente el Instituto de Crédito Español (</a:t>
            </a:r>
            <a:r>
              <a:rPr lang="es-MX" sz="2000" b="1" dirty="0">
                <a:latin typeface="Calibri" pitchFamily="34" charset="0"/>
              </a:rPr>
              <a:t>ICO)</a:t>
            </a:r>
            <a:r>
              <a:rPr lang="es-MX" sz="2000" dirty="0">
                <a:latin typeface="Calibri" pitchFamily="34" charset="0"/>
              </a:rPr>
              <a:t>. </a:t>
            </a:r>
            <a:endParaRPr lang="es-MX" sz="2000" dirty="0" smtClean="0">
              <a:latin typeface="Calibri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</a:pPr>
            <a:endParaRPr lang="es-MX" sz="2000" dirty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b="1" dirty="0">
                <a:latin typeface="Calibri" pitchFamily="34" charset="0"/>
              </a:rPr>
              <a:t>Pago del estudio: </a:t>
            </a:r>
            <a:r>
              <a:rPr lang="es-MX" sz="2000" dirty="0">
                <a:latin typeface="Calibri" pitchFamily="34" charset="0"/>
              </a:rPr>
              <a:t>el Ministerio </a:t>
            </a:r>
            <a:r>
              <a:rPr lang="es-MX" sz="2000" dirty="0" smtClean="0">
                <a:latin typeface="Calibri" pitchFamily="34" charset="0"/>
              </a:rPr>
              <a:t>realiza el </a:t>
            </a:r>
            <a:r>
              <a:rPr lang="es-MX" sz="2000" dirty="0">
                <a:latin typeface="Calibri" pitchFamily="34" charset="0"/>
              </a:rPr>
              <a:t>pago directamente a la empresa consultora adjudicada. </a:t>
            </a:r>
          </a:p>
        </p:txBody>
      </p:sp>
      <p:grpSp>
        <p:nvGrpSpPr>
          <p:cNvPr id="5124" name="3 Grupo"/>
          <p:cNvGrpSpPr>
            <a:grpSpLocks/>
          </p:cNvGrpSpPr>
          <p:nvPr/>
        </p:nvGrpSpPr>
        <p:grpSpPr bwMode="auto">
          <a:xfrm>
            <a:off x="755650" y="115888"/>
            <a:ext cx="7777163" cy="931862"/>
            <a:chOff x="755576" y="116632"/>
            <a:chExt cx="7776864" cy="931541"/>
          </a:xfrm>
        </p:grpSpPr>
        <p:sp>
          <p:nvSpPr>
            <p:cNvPr id="5125" name="Título 5"/>
            <p:cNvSpPr txBox="1">
              <a:spLocks/>
            </p:cNvSpPr>
            <p:nvPr/>
          </p:nvSpPr>
          <p:spPr bwMode="auto">
            <a:xfrm>
              <a:off x="755576" y="116632"/>
              <a:ext cx="2160240" cy="93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 algn="r" eaLnBrk="1" hangingPunct="1"/>
              <a:r>
                <a:rPr lang="es-ES_tradnl" sz="2500" b="1">
                  <a:solidFill>
                    <a:srgbClr val="051954"/>
                  </a:solidFill>
                  <a:latin typeface="Calibri" pitchFamily="34" charset="0"/>
                </a:rPr>
                <a:t>Descripción </a:t>
              </a:r>
            </a:p>
            <a:p>
              <a:pPr algn="r" eaLnBrk="1" hangingPunct="1"/>
              <a:r>
                <a:rPr lang="es-ES_tradnl" sz="2500" b="1">
                  <a:solidFill>
                    <a:srgbClr val="051954"/>
                  </a:solidFill>
                  <a:latin typeface="Calibri" pitchFamily="34" charset="0"/>
                </a:rPr>
                <a:t>del estudio</a:t>
              </a:r>
              <a:endParaRPr lang="es-ES_tradnl" sz="2500">
                <a:solidFill>
                  <a:srgbClr val="051954"/>
                </a:solidFill>
                <a:latin typeface="Calibri" pitchFamily="34" charset="0"/>
              </a:endParaRPr>
            </a:p>
          </p:txBody>
        </p:sp>
        <p:grpSp>
          <p:nvGrpSpPr>
            <p:cNvPr id="5126" name="7 Grupo"/>
            <p:cNvGrpSpPr>
              <a:grpSpLocks/>
            </p:cNvGrpSpPr>
            <p:nvPr/>
          </p:nvGrpSpPr>
          <p:grpSpPr bwMode="auto">
            <a:xfrm>
              <a:off x="2987824" y="231145"/>
              <a:ext cx="5544616" cy="720080"/>
              <a:chOff x="2699792" y="476671"/>
              <a:chExt cx="6036765" cy="864098"/>
            </a:xfrm>
          </p:grpSpPr>
          <p:pic>
            <p:nvPicPr>
              <p:cNvPr id="5127" name="Picture 11" descr="Logotipo del ICO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76671"/>
                <a:ext cx="1584177" cy="86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" name="Picture 10" descr="Logotipo del ministerio de economía y competitividad">
                <a:hlinkClick r:id="rId4" tooltip="Ministerio de economía y competitividad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476671"/>
                <a:ext cx="1862683" cy="864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76671"/>
                <a:ext cx="2220341" cy="864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6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Marcador de contenido 6"/>
          <p:cNvSpPr txBox="1">
            <a:spLocks/>
          </p:cNvSpPr>
          <p:nvPr/>
        </p:nvSpPr>
        <p:spPr bwMode="auto">
          <a:xfrm>
            <a:off x="457200" y="141287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200" dirty="0">
                <a:latin typeface="Calibri" pitchFamily="34" charset="0"/>
              </a:rPr>
              <a:t>M</a:t>
            </a:r>
            <a:r>
              <a:rPr lang="es-MX" sz="2200" dirty="0" smtClean="0">
                <a:latin typeface="Calibri" pitchFamily="34" charset="0"/>
              </a:rPr>
              <a:t>etodología:</a:t>
            </a:r>
            <a:endParaRPr lang="es-MX" sz="22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MX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MX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MX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MX" sz="20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MX" sz="2000" dirty="0" smtClean="0">
              <a:latin typeface="Calibri" pitchFamily="34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s-MX" sz="2000" dirty="0" smtClean="0">
              <a:latin typeface="Calibri" pitchFamily="34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832"/>
            <a:ext cx="785971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7" name="8 Grupo"/>
          <p:cNvGrpSpPr>
            <a:grpSpLocks/>
          </p:cNvGrpSpPr>
          <p:nvPr/>
        </p:nvGrpSpPr>
        <p:grpSpPr bwMode="auto">
          <a:xfrm>
            <a:off x="457200" y="115888"/>
            <a:ext cx="8075613" cy="931862"/>
            <a:chOff x="457200" y="116632"/>
            <a:chExt cx="8075240" cy="931541"/>
          </a:xfrm>
        </p:grpSpPr>
        <p:sp>
          <p:nvSpPr>
            <p:cNvPr id="8199" name="Título 5"/>
            <p:cNvSpPr txBox="1">
              <a:spLocks/>
            </p:cNvSpPr>
            <p:nvPr/>
          </p:nvSpPr>
          <p:spPr bwMode="auto">
            <a:xfrm>
              <a:off x="457200" y="116632"/>
              <a:ext cx="2458616" cy="93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s-MX" sz="2500" b="1" dirty="0">
                <a:solidFill>
                  <a:srgbClr val="051954"/>
                </a:solidFill>
                <a:latin typeface="Calibri" pitchFamily="34" charset="0"/>
              </a:endParaRPr>
            </a:p>
            <a:p>
              <a:pPr eaLnBrk="1" hangingPunct="1"/>
              <a:r>
                <a:rPr lang="es-MX" sz="2500" b="1" dirty="0">
                  <a:solidFill>
                    <a:srgbClr val="051954"/>
                  </a:solidFill>
                  <a:latin typeface="Calibri" pitchFamily="34" charset="0"/>
                </a:rPr>
                <a:t>El estudio</a:t>
              </a:r>
            </a:p>
            <a:p>
              <a:pPr eaLnBrk="1" hangingPunct="1"/>
              <a:endParaRPr lang="es-ES_tradnl" sz="2200" dirty="0">
                <a:latin typeface="Calibri" pitchFamily="34" charset="0"/>
              </a:endParaRPr>
            </a:p>
          </p:txBody>
        </p:sp>
        <p:grpSp>
          <p:nvGrpSpPr>
            <p:cNvPr id="8200" name="10 Grupo"/>
            <p:cNvGrpSpPr>
              <a:grpSpLocks/>
            </p:cNvGrpSpPr>
            <p:nvPr/>
          </p:nvGrpSpPr>
          <p:grpSpPr bwMode="auto">
            <a:xfrm>
              <a:off x="2987824" y="231145"/>
              <a:ext cx="5544616" cy="720080"/>
              <a:chOff x="2699792" y="476671"/>
              <a:chExt cx="6036765" cy="864098"/>
            </a:xfrm>
          </p:grpSpPr>
          <p:pic>
            <p:nvPicPr>
              <p:cNvPr id="8201" name="Picture 11" descr="Logotipo del ICO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76671"/>
                <a:ext cx="1584177" cy="86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10" descr="Logotipo del ministerio de economía y competitividad">
                <a:hlinkClick r:id="rId5" tooltip="Ministerio de economía y competitividad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476671"/>
                <a:ext cx="1862683" cy="864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76671"/>
                <a:ext cx="2220341" cy="864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8198" name="Marcador de contenido 6"/>
          <p:cNvSpPr txBox="1">
            <a:spLocks/>
          </p:cNvSpPr>
          <p:nvPr/>
        </p:nvSpPr>
        <p:spPr bwMode="auto">
          <a:xfrm>
            <a:off x="457200" y="3786188"/>
            <a:ext cx="82296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200">
                <a:latin typeface="Calibri" pitchFamily="34" charset="0"/>
              </a:rPr>
              <a:t>La colaboración de FIRA consistirá en proporcionar la información y documentos que le sean solicitados y se consideren útiles para la elaboración del estudio, así como el apoyo de personal  e instalaciones cuando sea necesario. </a:t>
            </a:r>
          </a:p>
        </p:txBody>
      </p:sp>
    </p:spTree>
    <p:extLst>
      <p:ext uri="{BB962C8B-B14F-4D97-AF65-F5344CB8AC3E}">
        <p14:creationId xmlns:p14="http://schemas.microsoft.com/office/powerpoint/2010/main" val="19545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3" t="27183" r="12461" b="11508"/>
          <a:stretch/>
        </p:blipFill>
        <p:spPr bwMode="auto">
          <a:xfrm>
            <a:off x="1016000" y="1268760"/>
            <a:ext cx="730087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5"/>
          <p:cNvSpPr txBox="1">
            <a:spLocks/>
          </p:cNvSpPr>
          <p:nvPr/>
        </p:nvSpPr>
        <p:spPr bwMode="auto">
          <a:xfrm>
            <a:off x="457200" y="115888"/>
            <a:ext cx="245873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endParaRPr lang="es-MX" sz="2500" b="1" dirty="0">
              <a:solidFill>
                <a:srgbClr val="051954"/>
              </a:solidFill>
              <a:latin typeface="Calibri" pitchFamily="34" charset="0"/>
            </a:endParaRPr>
          </a:p>
          <a:p>
            <a:pPr eaLnBrk="1" hangingPunct="1"/>
            <a:r>
              <a:rPr lang="es-MX" sz="2500" b="1" dirty="0" smtClean="0">
                <a:solidFill>
                  <a:srgbClr val="051954"/>
                </a:solidFill>
                <a:latin typeface="Calibri" pitchFamily="34" charset="0"/>
              </a:rPr>
              <a:t>Recopilación de datos</a:t>
            </a:r>
            <a:endParaRPr lang="es-MX" sz="2500" b="1" dirty="0">
              <a:solidFill>
                <a:srgbClr val="051954"/>
              </a:solidFill>
              <a:latin typeface="Calibri" pitchFamily="34" charset="0"/>
            </a:endParaRPr>
          </a:p>
          <a:p>
            <a:pPr eaLnBrk="1" hangingPunct="1"/>
            <a:endParaRPr lang="es-ES_tradnl" sz="2200" dirty="0">
              <a:latin typeface="Calibri" pitchFamily="34" charset="0"/>
            </a:endParaRPr>
          </a:p>
        </p:txBody>
      </p:sp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2987941" y="230440"/>
            <a:ext cx="5544872" cy="720328"/>
            <a:chOff x="2699792" y="476671"/>
            <a:chExt cx="6036765" cy="864098"/>
          </a:xfrm>
        </p:grpSpPr>
        <p:pic>
          <p:nvPicPr>
            <p:cNvPr id="8" name="Picture 11" descr="Logotipo del IC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76671"/>
              <a:ext cx="1584177" cy="86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Logotipo del ministerio de economía y competitividad">
              <a:hlinkClick r:id="rId5" tooltip="Ministerio de economía y competitividad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76671"/>
              <a:ext cx="1862683" cy="86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76671"/>
              <a:ext cx="2220341" cy="864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82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Transferencia\Mis Documentos\FIRA UBS\TRYBOS FIEM\fotos\IMG_1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49" y="2460389"/>
            <a:ext cx="2346638" cy="31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8 Grupo"/>
          <p:cNvGrpSpPr>
            <a:grpSpLocks/>
          </p:cNvGrpSpPr>
          <p:nvPr/>
        </p:nvGrpSpPr>
        <p:grpSpPr bwMode="auto">
          <a:xfrm>
            <a:off x="457200" y="115888"/>
            <a:ext cx="8075613" cy="931862"/>
            <a:chOff x="457200" y="116632"/>
            <a:chExt cx="8075240" cy="931541"/>
          </a:xfrm>
        </p:grpSpPr>
        <p:sp>
          <p:nvSpPr>
            <p:cNvPr id="8199" name="Título 5"/>
            <p:cNvSpPr txBox="1">
              <a:spLocks/>
            </p:cNvSpPr>
            <p:nvPr/>
          </p:nvSpPr>
          <p:spPr bwMode="auto">
            <a:xfrm>
              <a:off x="457200" y="116632"/>
              <a:ext cx="2458616" cy="93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s-MX" sz="2500" b="1" dirty="0">
                <a:solidFill>
                  <a:srgbClr val="051954"/>
                </a:solidFill>
                <a:latin typeface="Calibri" pitchFamily="34" charset="0"/>
              </a:endParaRPr>
            </a:p>
            <a:p>
              <a:pPr eaLnBrk="1" hangingPunct="1"/>
              <a:r>
                <a:rPr lang="es-MX" sz="2500" b="1" dirty="0" smtClean="0">
                  <a:solidFill>
                    <a:srgbClr val="051954"/>
                  </a:solidFill>
                  <a:latin typeface="Calibri" pitchFamily="34" charset="0"/>
                </a:rPr>
                <a:t>Recopilación de datos</a:t>
              </a:r>
              <a:endParaRPr lang="es-MX" sz="2500" b="1" dirty="0">
                <a:solidFill>
                  <a:srgbClr val="051954"/>
                </a:solidFill>
                <a:latin typeface="Calibri" pitchFamily="34" charset="0"/>
              </a:endParaRPr>
            </a:p>
            <a:p>
              <a:pPr eaLnBrk="1" hangingPunct="1"/>
              <a:endParaRPr lang="es-ES_tradnl" sz="2200" dirty="0">
                <a:latin typeface="Calibri" pitchFamily="34" charset="0"/>
              </a:endParaRPr>
            </a:p>
          </p:txBody>
        </p:sp>
        <p:grpSp>
          <p:nvGrpSpPr>
            <p:cNvPr id="8200" name="10 Grupo"/>
            <p:cNvGrpSpPr>
              <a:grpSpLocks/>
            </p:cNvGrpSpPr>
            <p:nvPr/>
          </p:nvGrpSpPr>
          <p:grpSpPr bwMode="auto">
            <a:xfrm>
              <a:off x="2987824" y="231145"/>
              <a:ext cx="5544616" cy="720080"/>
              <a:chOff x="2699792" y="476671"/>
              <a:chExt cx="6036765" cy="864098"/>
            </a:xfrm>
          </p:grpSpPr>
          <p:pic>
            <p:nvPicPr>
              <p:cNvPr id="8201" name="Picture 11" descr="Logotipo del ICO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476671"/>
                <a:ext cx="1584177" cy="86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2" name="Picture 10" descr="Logotipo del ministerio de economía y competitividad">
                <a:hlinkClick r:id="rId5" tooltip="Ministerio de economía y competitividad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476671"/>
                <a:ext cx="1862683" cy="864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76671"/>
                <a:ext cx="2220341" cy="864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0" name="Picture 2" descr="D:\Transferencia\Mis Documentos\FIRA UBS\TRYBOS FIEM\fotos\IMG_122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2" r="7574"/>
          <a:stretch/>
        </p:blipFill>
        <p:spPr bwMode="auto">
          <a:xfrm>
            <a:off x="539552" y="1196752"/>
            <a:ext cx="2092037" cy="25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ransferencia\Mis Documentos\FIRA UBS\TRYBOS FIEM\fotos\IMG_12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58906"/>
            <a:ext cx="2631404" cy="197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Transferencia\Mis Documentos\FIRA UBS\TRYBOS FIEM\fotos\IMG_129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47750"/>
            <a:ext cx="1893018" cy="25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Transferencia\Mis Documentos\FIRA UBS\TRYBOS FIEM\fotos\IMG_1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0050"/>
            <a:ext cx="2168309" cy="289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>
                <a:solidFill>
                  <a:schemeClr val="tx2">
                    <a:lumMod val="75000"/>
                  </a:schemeClr>
                </a:solidFill>
              </a:rPr>
              <a:t>Estudio sector empaques de frutas y hortalizas en México</a:t>
            </a:r>
          </a:p>
        </p:txBody>
      </p:sp>
      <p:pic>
        <p:nvPicPr>
          <p:cNvPr id="4" name="Imagen 4" descr="LOGO FIRA LEMA BAJA RESOLUC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67544" y="1700808"/>
            <a:ext cx="81369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6"/>
          <p:cNvSpPr txBox="1">
            <a:spLocks/>
          </p:cNvSpPr>
          <p:nvPr/>
        </p:nvSpPr>
        <p:spPr bwMode="auto">
          <a:xfrm>
            <a:off x="323528" y="4913873"/>
            <a:ext cx="8451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es-MX" sz="2200" dirty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El objetivo del proyecto es “desarrollar una estrategia de mercado y mecanismos financieros efectivos para promover, a través de FIRA, programas de eficiencia energética y uso racional del agua”.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96437"/>
            <a:ext cx="1728192" cy="68556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1847088" cy="92354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0" y="2321392"/>
            <a:ext cx="1584176" cy="83565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73" y="3808462"/>
            <a:ext cx="1628775" cy="62865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2816"/>
            <a:ext cx="1932806" cy="193280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45024"/>
            <a:ext cx="1656184" cy="12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15121"/>
            <a:ext cx="1656184" cy="18901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2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smtClean="0">
                <a:solidFill>
                  <a:schemeClr val="tx2">
                    <a:lumMod val="75000"/>
                  </a:schemeClr>
                </a:solidFill>
              </a:rPr>
              <a:t>Estudio sector empaques de frutas y hortalizas en México</a:t>
            </a:r>
            <a:endParaRPr lang="es-MX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340768"/>
            <a:ext cx="81369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4" descr="LOGO FIRA LEMA BAJA RESOLUC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36607"/>
            <a:ext cx="1825377" cy="137095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5698976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2400" dirty="0"/>
              <a:t>El proyecto integral tendrá una </a:t>
            </a:r>
            <a:r>
              <a:rPr lang="es-MX" sz="2400" b="1" dirty="0"/>
              <a:t>duración de 28 semanas </a:t>
            </a:r>
            <a:r>
              <a:rPr lang="es-MX" sz="2400" dirty="0"/>
              <a:t>y contempla la elaboración de un Analisis de pre-factibilidad, la selección de un sector a analizar, la elaboración de un estudio de mercado, definición de la estrategia a seguir y la implementación del programa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/>
              <a:t>S</a:t>
            </a:r>
            <a:r>
              <a:rPr lang="es-MX" sz="2400" dirty="0" smtClean="0"/>
              <a:t>e </a:t>
            </a:r>
            <a:r>
              <a:rPr lang="es-MX" sz="2400" dirty="0"/>
              <a:t>definió una </a:t>
            </a:r>
            <a:r>
              <a:rPr lang="es-MX" sz="2400" b="1" dirty="0"/>
              <a:t>matriz de identificación de Áreas de Oportunidad </a:t>
            </a:r>
            <a:r>
              <a:rPr lang="es-MX" sz="2400" dirty="0"/>
              <a:t>en el campo mexicano para reducir el consumo de agua y hacer un uso eficiente de la energía. </a:t>
            </a:r>
            <a:r>
              <a:rPr lang="es-MX" sz="2400" dirty="0" smtClean="0"/>
              <a:t>Con dicha matriz, </a:t>
            </a:r>
            <a:r>
              <a:rPr lang="es-MX" sz="2400" dirty="0"/>
              <a:t>las diferentes áreas de promoción de las Direcciones Regionales de FIRA, </a:t>
            </a:r>
            <a:r>
              <a:rPr lang="es-MX" sz="2400" dirty="0" smtClean="0"/>
              <a:t>se definió un </a:t>
            </a:r>
            <a:r>
              <a:rPr lang="es-MX" sz="2400" dirty="0"/>
              <a:t>sector dentro del cual existan las mejores condiciones para lograr reducir de manera eficaz los consumos energéticos e hídricos del campo </a:t>
            </a:r>
            <a:r>
              <a:rPr lang="es-MX" sz="2400" dirty="0" smtClean="0"/>
              <a:t>Mexicano: </a:t>
            </a:r>
            <a:r>
              <a:rPr lang="es-MX" sz="2400" b="1" dirty="0" smtClean="0"/>
              <a:t>Sector de empaques de frutas y hortalizas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34" y="2835001"/>
            <a:ext cx="1731438" cy="13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MX" sz="3000" b="1" dirty="0">
                <a:solidFill>
                  <a:schemeClr val="tx2">
                    <a:lumMod val="75000"/>
                  </a:schemeClr>
                </a:solidFill>
              </a:rPr>
              <a:t>Estudio sector empaques de frutas y hortalizas en México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1268760"/>
            <a:ext cx="81369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30753" r="8304" b="11112"/>
          <a:stretch/>
        </p:blipFill>
        <p:spPr bwMode="auto">
          <a:xfrm>
            <a:off x="1956905" y="1844824"/>
            <a:ext cx="6647543" cy="42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4" descr="LOGO FIRA LEMA BAJA RESOLUC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04" y="6093296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Pentágono"/>
          <p:cNvSpPr/>
          <p:nvPr/>
        </p:nvSpPr>
        <p:spPr>
          <a:xfrm>
            <a:off x="395536" y="2492896"/>
            <a:ext cx="216024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6 semanas para recopilar datos</a:t>
            </a:r>
          </a:p>
          <a:p>
            <a:pPr algn="ctr"/>
            <a:endParaRPr lang="es-MX" dirty="0"/>
          </a:p>
        </p:txBody>
      </p:sp>
      <p:sp>
        <p:nvSpPr>
          <p:cNvPr id="18" name="17 Pentágono"/>
          <p:cNvSpPr/>
          <p:nvPr/>
        </p:nvSpPr>
        <p:spPr>
          <a:xfrm>
            <a:off x="251520" y="1484784"/>
            <a:ext cx="216024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Desarrollo de un cuestionario especializado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19" name="18 Pentágono"/>
          <p:cNvSpPr/>
          <p:nvPr/>
        </p:nvSpPr>
        <p:spPr>
          <a:xfrm>
            <a:off x="547936" y="3501008"/>
            <a:ext cx="216024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100 empresas</a:t>
            </a:r>
            <a:endParaRPr lang="es-MX" dirty="0"/>
          </a:p>
        </p:txBody>
      </p:sp>
      <p:sp>
        <p:nvSpPr>
          <p:cNvPr id="20" name="19 Pentágono"/>
          <p:cNvSpPr/>
          <p:nvPr/>
        </p:nvSpPr>
        <p:spPr>
          <a:xfrm>
            <a:off x="700336" y="4509120"/>
            <a:ext cx="216024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24 ciudades / poblados</a:t>
            </a:r>
            <a:endParaRPr lang="es-MX" dirty="0"/>
          </a:p>
        </p:txBody>
      </p:sp>
      <p:sp>
        <p:nvSpPr>
          <p:cNvPr id="21" name="20 Pentágono"/>
          <p:cNvSpPr/>
          <p:nvPr/>
        </p:nvSpPr>
        <p:spPr>
          <a:xfrm>
            <a:off x="899592" y="5517232"/>
            <a:ext cx="2160240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Más de 5,700 Km de recorrido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22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 descr="Ple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554461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s-MX" sz="6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MX" sz="6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MX" sz="9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MX" sz="9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MX" sz="9800" b="1" dirty="0" smtClean="0">
                <a:solidFill>
                  <a:srgbClr val="0070C0"/>
                </a:solidFill>
              </a:rPr>
              <a:t>GRACIAS</a:t>
            </a:r>
            <a:endParaRPr lang="es-MX" sz="93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MX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MX" sz="8000" b="1" dirty="0" smtClean="0">
                <a:solidFill>
                  <a:srgbClr val="0070C0"/>
                </a:solidFill>
              </a:rPr>
              <a:t>Erick Rodríguez Maldonado</a:t>
            </a:r>
          </a:p>
          <a:p>
            <a:pPr marL="0" indent="0" algn="ctr">
              <a:buNone/>
            </a:pPr>
            <a:r>
              <a:rPr lang="es-MX" sz="8000" dirty="0" smtClean="0">
                <a:solidFill>
                  <a:srgbClr val="0070C0"/>
                </a:solidFill>
              </a:rPr>
              <a:t>Subdirección de Banca de Inversión y Nuevos Productos</a:t>
            </a:r>
          </a:p>
          <a:p>
            <a:pPr marL="0" indent="0" algn="ctr">
              <a:buNone/>
            </a:pPr>
            <a:r>
              <a:rPr lang="es-MX" sz="8000" dirty="0" smtClean="0">
                <a:solidFill>
                  <a:srgbClr val="0070C0"/>
                </a:solidFill>
                <a:hlinkClick r:id="rId3"/>
              </a:rPr>
              <a:t>erodriguez@fira.gob.mx</a:t>
            </a:r>
            <a:endParaRPr lang="es-MX" sz="8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MX" sz="8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MX" sz="73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MX" sz="5900" dirty="0" smtClean="0">
                <a:solidFill>
                  <a:srgbClr val="0070C0"/>
                </a:solidFill>
              </a:rPr>
              <a:t>01 </a:t>
            </a:r>
            <a:r>
              <a:rPr lang="es-MX" sz="5900" dirty="0">
                <a:solidFill>
                  <a:srgbClr val="0070C0"/>
                </a:solidFill>
              </a:rPr>
              <a:t>800 999 FIRA (3472)</a:t>
            </a:r>
          </a:p>
          <a:p>
            <a:pPr marL="0" indent="0" algn="ctr">
              <a:buNone/>
            </a:pPr>
            <a:r>
              <a:rPr lang="es-MX" sz="5900" dirty="0" err="1" smtClean="0">
                <a:solidFill>
                  <a:srgbClr val="0070C0"/>
                </a:solidFill>
                <a:hlinkClick r:id="rId4"/>
              </a:rPr>
              <a:t>www.fira.gob.mx</a:t>
            </a:r>
            <a:endParaRPr lang="es-MX" sz="59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MX" sz="5900" dirty="0" smtClean="0">
                <a:solidFill>
                  <a:srgbClr val="0070C0"/>
                </a:solidFill>
              </a:rPr>
              <a:t>Síguenos </a:t>
            </a:r>
            <a:r>
              <a:rPr lang="es-MX" sz="5900" dirty="0">
                <a:solidFill>
                  <a:srgbClr val="0070C0"/>
                </a:solidFill>
              </a:rPr>
              <a:t>en </a:t>
            </a:r>
            <a:r>
              <a:rPr lang="es-MX" sz="5900" dirty="0" err="1">
                <a:solidFill>
                  <a:srgbClr val="0070C0"/>
                </a:solidFill>
              </a:rPr>
              <a:t>twitter</a:t>
            </a:r>
            <a:r>
              <a:rPr lang="es-MX" sz="5900" dirty="0">
                <a:solidFill>
                  <a:srgbClr val="0070C0"/>
                </a:solidFill>
              </a:rPr>
              <a:t>: @</a:t>
            </a:r>
            <a:r>
              <a:rPr lang="es-MX" sz="5900" dirty="0" err="1">
                <a:solidFill>
                  <a:srgbClr val="0070C0"/>
                </a:solidFill>
              </a:rPr>
              <a:t>fira_mexico</a:t>
            </a:r>
            <a:endParaRPr lang="es-MX" sz="59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MX" sz="5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000" b="1" dirty="0" smtClean="0">
                <a:solidFill>
                  <a:schemeClr val="tx2">
                    <a:lumMod val="75000"/>
                  </a:schemeClr>
                </a:solidFill>
              </a:rPr>
              <a:t>Contenido</a:t>
            </a:r>
            <a:endParaRPr lang="es-MX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n 4" descr="LOGO FIRA LEMA BAJA RESOLUC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4928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67544" y="1700808"/>
            <a:ext cx="81369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202228242"/>
              </p:ext>
            </p:extLst>
          </p:nvPr>
        </p:nvGraphicFramePr>
        <p:xfrm>
          <a:off x="420216" y="1957288"/>
          <a:ext cx="8184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79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14"/>
          <p:cNvGrpSpPr>
            <a:grpSpLocks/>
          </p:cNvGrpSpPr>
          <p:nvPr/>
        </p:nvGrpSpPr>
        <p:grpSpPr bwMode="auto">
          <a:xfrm>
            <a:off x="684212" y="44450"/>
            <a:ext cx="8496300" cy="720725"/>
            <a:chOff x="2381" y="3021"/>
            <a:chExt cx="3129" cy="454"/>
          </a:xfrm>
        </p:grpSpPr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2381" y="3021"/>
              <a:ext cx="312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es-MX" sz="2400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2426" y="3070"/>
              <a:ext cx="28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s-ES" sz="240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FONAGUA: Antecedentes</a:t>
              </a:r>
            </a:p>
          </p:txBody>
        </p:sp>
      </p:grpSp>
      <p:sp>
        <p:nvSpPr>
          <p:cNvPr id="11268" name="Marcador de contenido 6"/>
          <p:cNvSpPr txBox="1">
            <a:spLocks/>
          </p:cNvSpPr>
          <p:nvPr/>
        </p:nvSpPr>
        <p:spPr bwMode="auto">
          <a:xfrm>
            <a:off x="323850" y="1336675"/>
            <a:ext cx="84518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MX" sz="220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Se requiere acelerar la inversión en la infraestructura hidroagrícola operada por las asociaciones de usuarios de riego.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s-MX" sz="2200">
              <a:solidFill>
                <a:srgbClr val="051954"/>
              </a:solidFill>
              <a:ea typeface="MS PGothic" pitchFamily="34" charset="-128"/>
              <a:cs typeface="Arial" charset="0"/>
            </a:endParaRP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MX" sz="220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Ello demanda esquemas de financiamiento que permitan perfiles de pago a largo plazo y esquemas de garantía que induzcan la participación de los Intermediarios Financieros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s-MX" sz="2200">
              <a:solidFill>
                <a:srgbClr val="051954"/>
              </a:solidFill>
              <a:ea typeface="MS PGothic" pitchFamily="34" charset="-128"/>
              <a:cs typeface="Arial" charset="0"/>
            </a:endParaRP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MX" sz="220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En este sentido, FIRA y la Comisión Nacional del Agua (CONAGUA) están implementando acciones para combinar recursos y crear el Fondo de Garantías para el Uso Eficiente del Agua (FONAGUA), para la administración de riesgos en los proyectos para la modernización de las áreas de riego.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5576" y="863001"/>
            <a:ext cx="8280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s-MX" sz="2400"/>
          </a:p>
        </p:txBody>
      </p:sp>
      <p:pic>
        <p:nvPicPr>
          <p:cNvPr id="11272" name="Picture 2" descr="D:\Transferencia\DROcc 2008\Mis documentos\Mis imágenes\Galería multimedia de Microsoft\j0441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0963"/>
            <a:ext cx="8286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14"/>
          <p:cNvGrpSpPr>
            <a:grpSpLocks/>
          </p:cNvGrpSpPr>
          <p:nvPr/>
        </p:nvGrpSpPr>
        <p:grpSpPr bwMode="auto">
          <a:xfrm>
            <a:off x="972244" y="44450"/>
            <a:ext cx="8496300" cy="720725"/>
            <a:chOff x="2381" y="3021"/>
            <a:chExt cx="3129" cy="454"/>
          </a:xfrm>
        </p:grpSpPr>
        <p:sp>
          <p:nvSpPr>
            <p:cNvPr id="5127" name="Rectangle 5"/>
            <p:cNvSpPr>
              <a:spLocks noChangeArrowheads="1"/>
            </p:cNvSpPr>
            <p:nvPr/>
          </p:nvSpPr>
          <p:spPr bwMode="auto">
            <a:xfrm>
              <a:off x="2381" y="3021"/>
              <a:ext cx="312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lnSpc>
                  <a:spcPct val="90000"/>
                </a:lnSpc>
                <a:spcBef>
                  <a:spcPct val="0"/>
                </a:spcBef>
                <a:defRPr/>
              </a:pPr>
              <a:endParaRPr lang="es-MX" sz="2400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2426" y="3070"/>
              <a:ext cx="28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s-ES" sz="240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FONAGUA: Propósito </a:t>
              </a:r>
            </a:p>
          </p:txBody>
        </p:sp>
      </p:grpSp>
      <p:sp>
        <p:nvSpPr>
          <p:cNvPr id="16" name="Marcador de contenido 6"/>
          <p:cNvSpPr txBox="1">
            <a:spLocks/>
          </p:cNvSpPr>
          <p:nvPr/>
        </p:nvSpPr>
        <p:spPr bwMode="auto">
          <a:xfrm>
            <a:off x="368300" y="981075"/>
            <a:ext cx="8423275" cy="50165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MX"/>
            </a:defPPr>
            <a:lvl1pPr marL="342900" indent="-342900" algn="just">
              <a:spcBef>
                <a:spcPct val="20000"/>
              </a:spcBef>
              <a:buFont typeface="Arial" pitchFamily="34" charset="0"/>
              <a:buBlip>
                <a:blip r:embed="rId2"/>
              </a:buBlip>
              <a:defRPr sz="2000">
                <a:latin typeface="+mj-lt"/>
              </a:defRPr>
            </a:lvl1pPr>
          </a:lstStyle>
          <a:p>
            <a:pPr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s-MX" sz="2200" dirty="0">
                <a:solidFill>
                  <a:srgbClr val="051954"/>
                </a:solidFill>
                <a:latin typeface="Arial" charset="0"/>
                <a:ea typeface="MS PGothic" pitchFamily="34" charset="-128"/>
                <a:cs typeface="Arial" charset="0"/>
              </a:rPr>
              <a:t>FONAGUA es una herramienta para la administración de riesgos en los proyectos para la modernización de las áreas de </a:t>
            </a:r>
            <a:r>
              <a:rPr lang="es-MX" sz="2200" dirty="0" smtClean="0">
                <a:solidFill>
                  <a:srgbClr val="051954"/>
                </a:solidFill>
                <a:latin typeface="Arial" charset="0"/>
                <a:ea typeface="MS PGothic" pitchFamily="34" charset="-128"/>
                <a:cs typeface="Arial" charset="0"/>
              </a:rPr>
              <a:t>riego que busca:</a:t>
            </a:r>
          </a:p>
          <a:p>
            <a:pPr marL="0" indent="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sz="1000" dirty="0">
              <a:solidFill>
                <a:srgbClr val="051954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625475" indent="-2667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200" dirty="0" smtClean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Elevar </a:t>
            </a:r>
            <a:r>
              <a:rPr lang="es-MX" sz="2200" dirty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 eficiencia en el uso del agua en áreas compactas de riego, además de incrementar la productividad de los usuarios de riego con criterios de sostenibilidad de cuencas y acuíferos</a:t>
            </a:r>
            <a:r>
              <a:rPr lang="es-MX" sz="2200" dirty="0" smtClean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625475" indent="-2667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100" dirty="0">
              <a:solidFill>
                <a:srgbClr val="051954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25475" indent="-2667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200" dirty="0" smtClean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Fomentar infraestructura complementando </a:t>
            </a:r>
            <a:r>
              <a:rPr lang="es-MX" sz="2200" dirty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los recursos federales, </a:t>
            </a:r>
            <a:r>
              <a:rPr lang="es-MX" sz="2200" dirty="0" smtClean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 </a:t>
            </a:r>
            <a:r>
              <a:rPr lang="es-MX" sz="2200" dirty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los usuarios y el </a:t>
            </a:r>
            <a:r>
              <a:rPr lang="es-MX" sz="2200" dirty="0" smtClean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financiamiento </a:t>
            </a:r>
            <a:r>
              <a:rPr lang="es-MX" sz="2200" dirty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la inversión fija. </a:t>
            </a:r>
            <a:endParaRPr lang="es-MX" sz="2200" dirty="0" smtClean="0">
              <a:solidFill>
                <a:srgbClr val="051954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25475" indent="-2667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100" dirty="0">
              <a:solidFill>
                <a:srgbClr val="051954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25475" indent="-2667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200" dirty="0" smtClean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Incentivar </a:t>
            </a:r>
            <a:r>
              <a:rPr lang="es-MX" sz="2200" dirty="0">
                <a:solidFill>
                  <a:srgbClr val="05195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 participación de los intermediarios financieros en el otorgamiento de crédito de largo plazo.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5576" y="863001"/>
            <a:ext cx="8280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s-MX" sz="2400"/>
          </a:p>
        </p:txBody>
      </p:sp>
      <p:pic>
        <p:nvPicPr>
          <p:cNvPr id="12296" name="Picture 2" descr="D:\Transferencia\DROcc 2008\Mis documentos\Mis imágenes\Galería multimedia de Microsoft\j04413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0963"/>
            <a:ext cx="8286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1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contenido 6"/>
          <p:cNvSpPr txBox="1">
            <a:spLocks/>
          </p:cNvSpPr>
          <p:nvPr/>
        </p:nvSpPr>
        <p:spPr bwMode="auto">
          <a:xfrm>
            <a:off x="368300" y="1270000"/>
            <a:ext cx="84518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s-MX" sz="2200" dirty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Disposición de Garantías: conforme al esquema de facultades vigente para el Servicio de Garantía de </a:t>
            </a:r>
            <a:r>
              <a:rPr lang="es-MX" sz="2200" dirty="0" err="1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FEGA</a:t>
            </a:r>
            <a:r>
              <a:rPr lang="es-MX" sz="2200" dirty="0" smtClean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.</a:t>
            </a:r>
          </a:p>
          <a:p>
            <a:pPr algn="just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es-MX" sz="2200" dirty="0">
              <a:solidFill>
                <a:srgbClr val="051954"/>
              </a:solidFill>
              <a:ea typeface="MS PGothic" pitchFamily="34" charset="-128"/>
              <a:cs typeface="Arial" charset="0"/>
            </a:endParaRPr>
          </a:p>
          <a:p>
            <a:pPr algn="just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s-MX" sz="2200" dirty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Los intermediarios solicitarán la garantía del </a:t>
            </a:r>
            <a:r>
              <a:rPr lang="es-MX" sz="2200" dirty="0" err="1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FONAGUA</a:t>
            </a:r>
            <a:r>
              <a:rPr lang="es-MX" sz="2200" dirty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 directamente a </a:t>
            </a:r>
            <a:r>
              <a:rPr lang="es-MX" sz="2200" dirty="0" err="1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FEGA</a:t>
            </a:r>
            <a:r>
              <a:rPr lang="es-MX" sz="2200" dirty="0" smtClean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.</a:t>
            </a:r>
          </a:p>
          <a:p>
            <a:pPr algn="just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es-MX" sz="2200" dirty="0">
              <a:solidFill>
                <a:srgbClr val="051954"/>
              </a:solidFill>
              <a:ea typeface="MS PGothic" pitchFamily="34" charset="-128"/>
              <a:cs typeface="Arial" charset="0"/>
            </a:endParaRPr>
          </a:p>
          <a:p>
            <a:pPr algn="just" eaLnBrk="1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s-MX" sz="2200" dirty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Dichos créditos no computan para los requerimientos de crédito que tengan los productores a nivel individual de acuerdo a los límites de financiamiento establecidos en </a:t>
            </a:r>
            <a:r>
              <a:rPr lang="es-MX" sz="2200" dirty="0" err="1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FONAGA</a:t>
            </a:r>
            <a:r>
              <a:rPr lang="es-MX" sz="2200" dirty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 y en el Programa Especial para el Financiamiento de Largo Plazo a las Empresas Rurales</a:t>
            </a:r>
            <a:r>
              <a:rPr lang="es-MX" sz="2200" dirty="0" smtClean="0">
                <a:solidFill>
                  <a:srgbClr val="051954"/>
                </a:solidFill>
                <a:ea typeface="MS PGothic" pitchFamily="34" charset="-128"/>
                <a:cs typeface="Arial" charset="0"/>
              </a:rPr>
              <a:t>.</a:t>
            </a:r>
            <a:endParaRPr lang="es-MX" sz="2200" dirty="0">
              <a:solidFill>
                <a:srgbClr val="05195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25413"/>
            <a:ext cx="8316913" cy="71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s-MX" sz="2400" b="1" dirty="0" err="1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FONAGUA</a:t>
            </a:r>
            <a:r>
              <a:rPr lang="es-MX" sz="24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 se establece con un monto inicial de $250 millones, aportados por </a:t>
            </a:r>
            <a:r>
              <a:rPr lang="es-MX" sz="2400" b="1" dirty="0" err="1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CONAGUA</a:t>
            </a:r>
            <a:r>
              <a:rPr lang="es-MX" sz="2400" b="1" dirty="0" smtClean="0">
                <a:solidFill>
                  <a:srgbClr val="000066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317" name="Picture 2" descr="D:\Transferencia\DROcc 2008\Mis documentos\Mis imágenes\Galería multimedia de Microsoft\j04413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0963"/>
            <a:ext cx="8286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755576" y="863001"/>
            <a:ext cx="8280000" cy="4571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762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 descr="O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defTabSz="457200"/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</a:rPr>
              <a:t>La Garantía FONAGUA incentiva a los Intermediarios en proyectos de largo plazo</a:t>
            </a:r>
            <a:endParaRPr lang="es-MX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67544" y="1070739"/>
            <a:ext cx="81369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mflores\Documents\Mis archivos recibidos\LOGO%20FIRA%20BAJA%20RESOLUCIONactu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10570"/>
            <a:ext cx="1308746" cy="5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05" y="1484784"/>
            <a:ext cx="44030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090295"/>
            <a:ext cx="4032448" cy="343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51520" y="1206233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FONAGUA: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Para infraestructura </a:t>
            </a:r>
            <a:r>
              <a:rPr lang="es-MX" sz="2000" b="1" dirty="0" err="1" smtClean="0">
                <a:solidFill>
                  <a:schemeClr val="tx2">
                    <a:lumMod val="75000"/>
                  </a:schemeClr>
                </a:solidFill>
              </a:rPr>
              <a:t>hidroagrícola</a:t>
            </a:r>
            <a:endParaRPr lang="es-MX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Plazo hasta 20 años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</a:rPr>
              <a:t>Sujetos de Crédito: Asociaciones de Usuarios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89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3400" y="3356992"/>
            <a:ext cx="8077200" cy="16561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spcAft>
                <a:spcPts val="1800"/>
              </a:spcAft>
            </a:pPr>
            <a:r>
              <a:rPr lang="es-MX" dirty="0" smtClean="0">
                <a:latin typeface="Calibri"/>
                <a:cs typeface="Calibri"/>
              </a:rPr>
              <a:t>Incentivar </a:t>
            </a:r>
            <a:r>
              <a:rPr lang="es-MX" dirty="0">
                <a:latin typeface="Calibri"/>
                <a:cs typeface="Calibri"/>
              </a:rPr>
              <a:t>la participación de los Intermediarios Financieros en el financiamiento de proyectos de inversión relacionados con la producción de </a:t>
            </a:r>
            <a:r>
              <a:rPr lang="es-MX" b="1" dirty="0" smtClean="0">
                <a:latin typeface="Calibri"/>
                <a:cs typeface="Calibri"/>
              </a:rPr>
              <a:t>fuentes </a:t>
            </a:r>
            <a:r>
              <a:rPr lang="es-MX" b="1" dirty="0">
                <a:latin typeface="Calibri"/>
                <a:cs typeface="Calibri"/>
              </a:rPr>
              <a:t>renovables de energía </a:t>
            </a:r>
            <a:r>
              <a:rPr lang="es-MX" dirty="0">
                <a:latin typeface="Calibri"/>
                <a:cs typeface="Calibri"/>
              </a:rPr>
              <a:t>y </a:t>
            </a:r>
            <a:r>
              <a:rPr lang="es-MX" dirty="0" smtClean="0">
                <a:latin typeface="Calibri"/>
                <a:cs typeface="Calibri"/>
              </a:rPr>
              <a:t>de </a:t>
            </a:r>
            <a:r>
              <a:rPr lang="es-MX" b="1" dirty="0">
                <a:latin typeface="Calibri"/>
                <a:cs typeface="Calibri"/>
              </a:rPr>
              <a:t>biocombustibles</a:t>
            </a:r>
            <a:r>
              <a:rPr lang="es-MX" dirty="0">
                <a:latin typeface="Calibri"/>
                <a:cs typeface="Calibri"/>
              </a:rPr>
              <a:t>, cubriendo de manera mutual los primeros incumplimientos que eventualmente llegaran a presentarse por parte de los acreditados.</a:t>
            </a:r>
            <a:endParaRPr lang="es-ES" dirty="0">
              <a:latin typeface="Calibri"/>
              <a:cs typeface="Calibri"/>
            </a:endParaRPr>
          </a:p>
        </p:txBody>
      </p:sp>
      <p:pic>
        <p:nvPicPr>
          <p:cNvPr id="4" name="Imagen 13" descr="LOGO FIRA LEMA BAJA RESOLU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49" y="6051124"/>
            <a:ext cx="1998555" cy="762252"/>
          </a:xfrm>
          <a:prstGeom prst="rect">
            <a:avLst/>
          </a:prstGeom>
        </p:spPr>
      </p:pic>
      <p:pic>
        <p:nvPicPr>
          <p:cNvPr id="5" name="Imagen 2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87280" y="2443535"/>
            <a:ext cx="35052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s-MX" sz="4400" b="1" dirty="0" smtClean="0">
                <a:solidFill>
                  <a:srgbClr val="0A2651"/>
                </a:solidFill>
                <a:cs typeface="Myriad Pro Cond"/>
              </a:rPr>
              <a:t>Objetivo</a:t>
            </a:r>
            <a:endParaRPr lang="es-MX" sz="4400" b="1" dirty="0">
              <a:solidFill>
                <a:srgbClr val="0A2651"/>
              </a:solidFill>
              <a:cs typeface="Myriad Pro Cond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34000" y="4531767"/>
            <a:ext cx="35052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s-MX" sz="4400" b="1" dirty="0" smtClean="0">
                <a:solidFill>
                  <a:srgbClr val="0A2651"/>
                </a:solidFill>
                <a:cs typeface="Myriad Pro Cond"/>
              </a:rPr>
              <a:t>Etapas</a:t>
            </a:r>
            <a:endParaRPr lang="es-MX" sz="4400" b="1" dirty="0">
              <a:solidFill>
                <a:srgbClr val="0A2651"/>
              </a:solidFill>
              <a:cs typeface="Myriad Pro Cond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3400" y="5076800"/>
            <a:ext cx="8077200" cy="15205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000" kern="0" dirty="0">
                <a:solidFill>
                  <a:sysClr val="windowText" lastClr="000000"/>
                </a:solidFill>
                <a:cs typeface="Calibri"/>
              </a:rPr>
              <a:t>En </a:t>
            </a:r>
            <a:r>
              <a:rPr lang="es-MX" sz="2000" kern="0" dirty="0" smtClean="0">
                <a:solidFill>
                  <a:sysClr val="windowText" lastClr="000000"/>
                </a:solidFill>
                <a:cs typeface="Calibri"/>
              </a:rPr>
              <a:t>su </a:t>
            </a:r>
            <a:r>
              <a:rPr lang="es-MX" sz="2000" kern="0" dirty="0">
                <a:solidFill>
                  <a:sysClr val="windowText" lastClr="000000"/>
                </a:solidFill>
                <a:cs typeface="Calibri"/>
              </a:rPr>
              <a:t>primer etapa, el </a:t>
            </a:r>
            <a:r>
              <a:rPr lang="es-MX" sz="2000" b="1" i="1" kern="0" dirty="0">
                <a:solidFill>
                  <a:sysClr val="windowText" lastClr="000000"/>
                </a:solidFill>
                <a:cs typeface="Calibri"/>
              </a:rPr>
              <a:t>FONAGA Verde </a:t>
            </a:r>
            <a:r>
              <a:rPr lang="es-MX" sz="2000" kern="0" dirty="0">
                <a:solidFill>
                  <a:sysClr val="windowText" lastClr="000000"/>
                </a:solidFill>
                <a:cs typeface="Calibri"/>
              </a:rPr>
              <a:t>se enfoca a </a:t>
            </a:r>
            <a:endParaRPr lang="es-MX" sz="2000" kern="0" dirty="0" smtClean="0">
              <a:solidFill>
                <a:sysClr val="windowText" lastClr="000000"/>
              </a:solidFill>
              <a:cs typeface="Calibri"/>
            </a:endParaRPr>
          </a:p>
          <a:p>
            <a:pPr algn="ctr"/>
            <a:endParaRPr lang="es-MX" sz="2000" i="1" kern="0" dirty="0">
              <a:solidFill>
                <a:sysClr val="windowText" lastClr="000000"/>
              </a:solidFill>
              <a:cs typeface="Calibri"/>
            </a:endParaRPr>
          </a:p>
          <a:p>
            <a:pPr algn="ctr"/>
            <a:r>
              <a:rPr lang="es-ES_tradnl" sz="2000" i="1" dirty="0" smtClean="0">
                <a:solidFill>
                  <a:srgbClr val="0A2651"/>
                </a:solidFill>
              </a:rPr>
              <a:t>Proyectos </a:t>
            </a:r>
            <a:r>
              <a:rPr lang="es-ES_tradnl" sz="2000" i="1" dirty="0">
                <a:solidFill>
                  <a:srgbClr val="0A2651"/>
                </a:solidFill>
              </a:rPr>
              <a:t>de fuentes renovables de </a:t>
            </a:r>
            <a:r>
              <a:rPr lang="es-ES_tradnl" sz="2000" i="1" dirty="0" smtClean="0">
                <a:solidFill>
                  <a:srgbClr val="0A2651"/>
                </a:solidFill>
              </a:rPr>
              <a:t>energía, biocombustibles, y eficiencia energética.</a:t>
            </a:r>
            <a:endParaRPr lang="es-ES_tradnl" sz="2000" i="1" dirty="0">
              <a:solidFill>
                <a:srgbClr val="0A265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9600" y="173390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i="1" dirty="0" smtClean="0">
                <a:solidFill>
                  <a:srgbClr val="0A2651"/>
                </a:solidFill>
                <a:latin typeface="Calibri"/>
                <a:cs typeface="Calibri"/>
              </a:rPr>
              <a:t>Garantías para el desarrollo sostenible de los sectores </a:t>
            </a:r>
            <a:r>
              <a:rPr lang="es-MX" sz="2400" i="1" dirty="0">
                <a:solidFill>
                  <a:srgbClr val="0A2651"/>
                </a:solidFill>
                <a:latin typeface="Calibri"/>
                <a:cs typeface="Calibri"/>
              </a:rPr>
              <a:t>agropecuario, forestal, pesquero y </a:t>
            </a:r>
            <a:r>
              <a:rPr lang="es-MX" sz="2400" i="1" dirty="0" smtClean="0">
                <a:solidFill>
                  <a:srgbClr val="0A2651"/>
                </a:solidFill>
                <a:latin typeface="Calibri"/>
                <a:cs typeface="Calibri"/>
              </a:rPr>
              <a:t>rural.</a:t>
            </a:r>
            <a:endParaRPr lang="es-MX" sz="2400" i="1" dirty="0">
              <a:solidFill>
                <a:srgbClr val="0A2651"/>
              </a:solidFill>
              <a:latin typeface="Calibri"/>
              <a:cs typeface="Calibri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67" y="173341"/>
            <a:ext cx="5372937" cy="138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85800" y="594360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accent6"/>
              </a:buClr>
              <a:buSzPct val="200000"/>
              <a:defRPr/>
            </a:pPr>
            <a:r>
              <a:rPr lang="es-MX" sz="1200" b="1" i="1" dirty="0">
                <a:latin typeface="Calibri"/>
                <a:cs typeface="Calibri"/>
              </a:rPr>
              <a:t>En el caso de proyectos no señalados en la relación anterior, FIRA se pronunciará sobre la elegibilidad con base en  la conformidad que emita el Fondo de Transición y la SAGARPA</a:t>
            </a:r>
            <a:r>
              <a:rPr lang="es-MX" sz="1200" b="1" dirty="0">
                <a:latin typeface="Calibri"/>
                <a:cs typeface="Calibri"/>
              </a:rPr>
              <a:t>.</a:t>
            </a:r>
            <a:endParaRPr lang="es-ES" sz="1200" b="1" dirty="0">
              <a:latin typeface="Calibri"/>
              <a:cs typeface="Calibri"/>
            </a:endParaRPr>
          </a:p>
        </p:txBody>
      </p:sp>
      <p:pic>
        <p:nvPicPr>
          <p:cNvPr id="5" name="Imagen 13" descr="LOGO FIRA LEMA BAJA RESOLU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09" y="5867521"/>
            <a:ext cx="1998555" cy="762252"/>
          </a:xfrm>
          <a:prstGeom prst="rect">
            <a:avLst/>
          </a:prstGeom>
        </p:spPr>
      </p:pic>
      <p:pic>
        <p:nvPicPr>
          <p:cNvPr id="9" name="Imagen 2" descr="O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07704" y="332656"/>
            <a:ext cx="714752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>
                <a:solidFill>
                  <a:srgbClr val="0A2651"/>
                </a:solidFill>
                <a:cs typeface="Myriad Pro Cond"/>
              </a:rPr>
              <a:t>Proyectos </a:t>
            </a:r>
            <a:r>
              <a:rPr lang="es-MX" sz="4000" b="1" dirty="0" smtClean="0">
                <a:solidFill>
                  <a:srgbClr val="92D050"/>
                </a:solidFill>
                <a:cs typeface="Myriad Pro Cond"/>
              </a:rPr>
              <a:t>elegibles</a:t>
            </a:r>
            <a:endParaRPr lang="es-MX" sz="4000" b="1" dirty="0">
              <a:solidFill>
                <a:srgbClr val="92D050"/>
              </a:solidFill>
              <a:cs typeface="Myriad Pro Cond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533400" y="1168291"/>
            <a:ext cx="4049119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>
                <a:latin typeface="Calibri"/>
                <a:cs typeface="Calibri"/>
              </a:rPr>
              <a:t> </a:t>
            </a:r>
            <a:r>
              <a:rPr lang="es-MX" sz="2000" dirty="0" smtClean="0">
                <a:latin typeface="Calibri"/>
                <a:cs typeface="Calibri"/>
              </a:rPr>
              <a:t>- Sistemas </a:t>
            </a:r>
            <a:r>
              <a:rPr lang="es-MX" sz="2000" dirty="0">
                <a:latin typeface="Calibri"/>
                <a:cs typeface="Calibri"/>
              </a:rPr>
              <a:t>de </a:t>
            </a:r>
            <a:r>
              <a:rPr lang="es-MX" sz="2000" dirty="0" err="1">
                <a:latin typeface="Calibri"/>
                <a:cs typeface="Calibri"/>
              </a:rPr>
              <a:t>Biodigestión</a:t>
            </a:r>
            <a:endParaRPr lang="es-ES" sz="2000" dirty="0">
              <a:latin typeface="Calibri"/>
              <a:cs typeface="Calibri"/>
            </a:endParaRPr>
          </a:p>
          <a:p>
            <a:pPr marL="180975" lvl="1" indent="-90488">
              <a:buClr>
                <a:schemeClr val="accent6"/>
              </a:buClr>
              <a:buSzPct val="200000"/>
              <a:defRPr/>
            </a:pPr>
            <a:r>
              <a:rPr lang="es-MX" sz="2000" dirty="0" smtClean="0">
                <a:latin typeface="Calibri"/>
                <a:cs typeface="Calibri"/>
              </a:rPr>
              <a:t>- </a:t>
            </a:r>
            <a:r>
              <a:rPr lang="es-MX" sz="2000" dirty="0" err="1" smtClean="0">
                <a:latin typeface="Calibri"/>
                <a:cs typeface="Calibri"/>
              </a:rPr>
              <a:t>Motogeneradores</a:t>
            </a:r>
            <a:r>
              <a:rPr lang="es-MX" sz="2000" dirty="0" smtClean="0">
                <a:latin typeface="Calibri"/>
                <a:cs typeface="Calibri"/>
              </a:rPr>
              <a:t> </a:t>
            </a:r>
            <a:endParaRPr lang="es-ES" sz="2000" dirty="0">
              <a:latin typeface="Calibri"/>
              <a:cs typeface="Calibri"/>
            </a:endParaRPr>
          </a:p>
          <a:p>
            <a:pPr marL="180975" lvl="1" indent="-90488">
              <a:buClr>
                <a:schemeClr val="accent6"/>
              </a:buClr>
              <a:buSzPct val="200000"/>
              <a:defRPr/>
            </a:pPr>
            <a:r>
              <a:rPr lang="es-MX" sz="2000" dirty="0" smtClean="0">
                <a:latin typeface="Calibri"/>
                <a:cs typeface="Calibri"/>
              </a:rPr>
              <a:t>- Cogeneración </a:t>
            </a:r>
            <a:r>
              <a:rPr lang="es-MX" sz="2000" dirty="0">
                <a:latin typeface="Calibri"/>
                <a:cs typeface="Calibri"/>
              </a:rPr>
              <a:t>de Energía</a:t>
            </a:r>
            <a:endParaRPr lang="es-ES" sz="2000" dirty="0">
              <a:latin typeface="Calibri"/>
              <a:cs typeface="Calibri"/>
            </a:endParaRPr>
          </a:p>
          <a:p>
            <a:pPr marL="180975" lvl="1" indent="-90488">
              <a:buClr>
                <a:schemeClr val="accent6"/>
              </a:buClr>
              <a:buSzPct val="200000"/>
              <a:defRPr/>
            </a:pPr>
            <a:r>
              <a:rPr lang="es-MX" sz="2000" dirty="0" smtClean="0">
                <a:latin typeface="Calibri"/>
                <a:cs typeface="Calibri"/>
              </a:rPr>
              <a:t>- Sistemas </a:t>
            </a:r>
            <a:r>
              <a:rPr lang="es-MX" sz="2000" dirty="0">
                <a:latin typeface="Calibri"/>
                <a:cs typeface="Calibri"/>
              </a:rPr>
              <a:t>solares Térmicos y Fotovoltaicos</a:t>
            </a:r>
            <a:endParaRPr lang="es-ES" sz="2000" dirty="0">
              <a:latin typeface="Calibri"/>
              <a:cs typeface="Calibri"/>
            </a:endParaRPr>
          </a:p>
          <a:p>
            <a:pPr marL="180975" lvl="1" indent="-90488">
              <a:buClr>
                <a:schemeClr val="accent6"/>
              </a:buClr>
              <a:buSzPct val="200000"/>
              <a:defRPr/>
            </a:pPr>
            <a:r>
              <a:rPr lang="es-MX" sz="2000" dirty="0" smtClean="0">
                <a:latin typeface="Calibri"/>
                <a:cs typeface="Calibri"/>
              </a:rPr>
              <a:t>- Energía </a:t>
            </a:r>
            <a:r>
              <a:rPr lang="es-MX" sz="2000" dirty="0">
                <a:latin typeface="Calibri"/>
                <a:cs typeface="Calibri"/>
              </a:rPr>
              <a:t>Eólica</a:t>
            </a:r>
            <a:endParaRPr lang="es-ES" sz="2000" dirty="0">
              <a:latin typeface="Calibri"/>
              <a:cs typeface="Calibri"/>
            </a:endParaRPr>
          </a:p>
          <a:p>
            <a:pPr marL="180975" lvl="1" indent="-90488">
              <a:buClr>
                <a:schemeClr val="accent6"/>
              </a:buClr>
              <a:buSzPct val="200000"/>
              <a:defRPr/>
            </a:pPr>
            <a:r>
              <a:rPr lang="es-MX" sz="2000" dirty="0" smtClean="0">
                <a:latin typeface="Calibri"/>
                <a:cs typeface="Calibri"/>
              </a:rPr>
              <a:t>- Energía </a:t>
            </a:r>
            <a:r>
              <a:rPr lang="es-MX" sz="2000" dirty="0" err="1">
                <a:latin typeface="Calibri"/>
                <a:cs typeface="Calibri"/>
              </a:rPr>
              <a:t>Minihidráulica</a:t>
            </a:r>
            <a:endParaRPr lang="es-ES" sz="2000" dirty="0">
              <a:latin typeface="Calibri"/>
              <a:cs typeface="Calibri"/>
            </a:endParaRPr>
          </a:p>
          <a:p>
            <a:pPr marL="180975" lvl="1" indent="-90488">
              <a:buClr>
                <a:schemeClr val="accent6"/>
              </a:buClr>
              <a:buSzPct val="200000"/>
              <a:defRPr/>
            </a:pPr>
            <a:r>
              <a:rPr lang="es-MX" sz="2000" dirty="0" smtClean="0">
                <a:latin typeface="Calibri"/>
                <a:cs typeface="Calibri"/>
              </a:rPr>
              <a:t>- Establecimiento </a:t>
            </a:r>
            <a:r>
              <a:rPr lang="es-MX" sz="2000" dirty="0">
                <a:latin typeface="Calibri"/>
                <a:cs typeface="Calibri"/>
              </a:rPr>
              <a:t>de cultivos y multiplicación de semilla, plantas y material vegetativo para la producción de insumos de </a:t>
            </a:r>
            <a:r>
              <a:rPr lang="es-MX" sz="2000" dirty="0" err="1" smtClean="0">
                <a:latin typeface="Calibri"/>
                <a:cs typeface="Calibri"/>
              </a:rPr>
              <a:t>bioenergéticos</a:t>
            </a:r>
            <a:endParaRPr lang="es-ES" sz="2000" dirty="0">
              <a:latin typeface="Calibri"/>
              <a:cs typeface="Calibri"/>
            </a:endParaRPr>
          </a:p>
          <a:p>
            <a:pPr marL="180975" lvl="1" indent="-90488">
              <a:buClr>
                <a:schemeClr val="accent6"/>
              </a:buClr>
              <a:buSzPct val="200000"/>
              <a:defRPr/>
            </a:pPr>
            <a:r>
              <a:rPr lang="es-MX" sz="2000" dirty="0" smtClean="0">
                <a:latin typeface="Calibri"/>
                <a:cs typeface="Calibri"/>
              </a:rPr>
              <a:t>- Plantas </a:t>
            </a:r>
            <a:r>
              <a:rPr lang="es-MX" sz="2000" dirty="0">
                <a:latin typeface="Calibri"/>
                <a:cs typeface="Calibri"/>
              </a:rPr>
              <a:t>Piloto y/o Proyectos Integrales de producción de </a:t>
            </a:r>
            <a:r>
              <a:rPr lang="es-MX" sz="2000" dirty="0" smtClean="0">
                <a:latin typeface="Calibri"/>
                <a:cs typeface="Calibri"/>
              </a:rPr>
              <a:t>biocombustibles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932040" y="1916832"/>
            <a:ext cx="3898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  <a:defRPr/>
            </a:pPr>
            <a:r>
              <a:rPr lang="es-MX" sz="2000" dirty="0">
                <a:latin typeface="Calibri"/>
                <a:cs typeface="Calibri"/>
              </a:rPr>
              <a:t>Sistemas de bombeo de alta eficiencia para el riego agrícola incluyendo las partes electromecánicas necesarias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s-MX" sz="2000" dirty="0">
                <a:latin typeface="Calibri"/>
                <a:cs typeface="Calibri"/>
              </a:rPr>
              <a:t>Equipamiento accesorio para eficiencia energética 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s-MX" sz="2000" dirty="0">
                <a:latin typeface="Calibri"/>
                <a:cs typeface="Calibri"/>
              </a:rPr>
              <a:t>Modernización del sistema de enfriamiento a través de sistema de enfriamiento tipo “Chiller”</a:t>
            </a: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s-MX" sz="2000" dirty="0">
                <a:latin typeface="Calibri"/>
                <a:cs typeface="Calibri"/>
              </a:rPr>
              <a:t>Cámaras de enfriamiento para la frutas y hortalizas </a:t>
            </a:r>
          </a:p>
        </p:txBody>
      </p:sp>
    </p:spTree>
    <p:extLst>
      <p:ext uri="{BB962C8B-B14F-4D97-AF65-F5344CB8AC3E}">
        <p14:creationId xmlns:p14="http://schemas.microsoft.com/office/powerpoint/2010/main" val="24087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899592" y="4267200"/>
            <a:ext cx="7344816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899592" y="3429000"/>
            <a:ext cx="7344816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533400" y="2132856"/>
            <a:ext cx="7951452" cy="2962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dirty="0" smtClean="0">
                <a:cs typeface="Calibri"/>
              </a:rPr>
              <a:t>El </a:t>
            </a:r>
            <a:r>
              <a:rPr lang="es-MX" sz="2000" dirty="0">
                <a:cs typeface="Calibri"/>
              </a:rPr>
              <a:t>FONAGA VERDE constituirá reservas por Intermediario Financiero y Tipo de Crédito, de manera mutual y solidaria </a:t>
            </a:r>
            <a:r>
              <a:rPr lang="es-MX" sz="2000" dirty="0" smtClean="0">
                <a:cs typeface="Calibri"/>
              </a:rPr>
              <a:t>para </a:t>
            </a:r>
            <a:r>
              <a:rPr lang="es-MX" sz="2000" dirty="0">
                <a:cs typeface="Calibri"/>
              </a:rPr>
              <a:t>cubrir primeras pérdidas en caso de presentarse incumplimientos</a:t>
            </a:r>
            <a:r>
              <a:rPr lang="es-MX" sz="2000" dirty="0" smtClean="0">
                <a:cs typeface="Calibri"/>
              </a:rPr>
              <a:t>. Se constituirán</a:t>
            </a:r>
            <a:r>
              <a:rPr lang="es-MX" sz="2000" dirty="0" smtClean="0">
                <a:latin typeface="Calibri"/>
                <a:cs typeface="Calibri"/>
              </a:rPr>
              <a:t> dos subcuentas conforme a lo</a:t>
            </a:r>
            <a:r>
              <a:rPr lang="es-MX" sz="2000" dirty="0" smtClean="0">
                <a:cs typeface="Calibri"/>
              </a:rPr>
              <a:t> siguiente:</a:t>
            </a:r>
            <a:r>
              <a:rPr lang="es-MX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accent6"/>
              </a:buClr>
              <a:buSzPct val="200000"/>
              <a:defRPr/>
            </a:pPr>
            <a:r>
              <a:rPr lang="es-MX" sz="2400" dirty="0" smtClean="0">
                <a:solidFill>
                  <a:schemeClr val="bg1"/>
                </a:solidFill>
                <a:latin typeface="Calibri"/>
                <a:cs typeface="Calibri"/>
              </a:rPr>
              <a:t>Largo Plazo</a:t>
            </a:r>
            <a:endParaRPr lang="es-E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 algn="just">
              <a:buClr>
                <a:schemeClr val="accent6"/>
              </a:buClr>
              <a:buSzPct val="200000"/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alibri"/>
                <a:cs typeface="Calibri"/>
              </a:rPr>
              <a:t>Inversión Fija</a:t>
            </a:r>
            <a:r>
              <a:rPr lang="es-MX" sz="2400" b="1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s-MX" sz="2400" b="1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s-MX" sz="2400" dirty="0" smtClean="0">
                <a:solidFill>
                  <a:schemeClr val="bg1"/>
                </a:solidFill>
                <a:latin typeface="Calibri"/>
                <a:cs typeface="Calibri"/>
              </a:rPr>
              <a:t>20.00% del monto del crédito.</a:t>
            </a:r>
          </a:p>
          <a:p>
            <a:pPr lvl="1" algn="just">
              <a:defRPr/>
            </a:pPr>
            <a:endParaRPr lang="es-MX" sz="105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lvl="1" algn="just">
              <a:defRPr/>
            </a:pPr>
            <a:r>
              <a:rPr lang="es-MX" sz="2400" dirty="0" smtClean="0">
                <a:solidFill>
                  <a:schemeClr val="bg1"/>
                </a:solidFill>
                <a:latin typeface="Calibri"/>
                <a:cs typeface="Calibri"/>
              </a:rPr>
              <a:t> Corto Plazo</a:t>
            </a:r>
            <a:endParaRPr lang="es-E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1" algn="just">
              <a:buClr>
                <a:schemeClr val="accent6"/>
              </a:buClr>
              <a:buSzPct val="200000"/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alibri"/>
                <a:cs typeface="Calibri"/>
              </a:rPr>
              <a:t>Capital </a:t>
            </a:r>
            <a:r>
              <a:rPr lang="es-MX" sz="2400" b="1" dirty="0">
                <a:solidFill>
                  <a:schemeClr val="bg1"/>
                </a:solidFill>
                <a:latin typeface="Calibri"/>
                <a:cs typeface="Calibri"/>
              </a:rPr>
              <a:t>de Trabajo	           </a:t>
            </a:r>
            <a:r>
              <a:rPr lang="es-MX" sz="2400" b="1" dirty="0" smtClean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lang="es-MX" sz="2400" dirty="0" smtClean="0">
                <a:solidFill>
                  <a:schemeClr val="bg1"/>
                </a:solidFill>
                <a:latin typeface="Calibri"/>
                <a:cs typeface="Calibri"/>
              </a:rPr>
              <a:t>14.29</a:t>
            </a:r>
            <a:r>
              <a:rPr lang="es-MX" sz="2400" dirty="0">
                <a:solidFill>
                  <a:schemeClr val="bg1"/>
                </a:solidFill>
                <a:latin typeface="Calibri"/>
                <a:cs typeface="Calibri"/>
              </a:rPr>
              <a:t>% del monto del crédito</a:t>
            </a:r>
            <a:r>
              <a:rPr lang="es-MX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MX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E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6269250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cs typeface="Calibri"/>
              </a:rPr>
              <a:t>Se manejarán independiente </a:t>
            </a:r>
            <a:r>
              <a:rPr lang="es-MX" sz="2000" dirty="0">
                <a:cs typeface="Calibri"/>
              </a:rPr>
              <a:t>a las otras subcuentas del FONAGA</a:t>
            </a:r>
            <a:endParaRPr lang="es-MX" sz="2000" dirty="0"/>
          </a:p>
        </p:txBody>
      </p:sp>
      <p:pic>
        <p:nvPicPr>
          <p:cNvPr id="8" name="Imagen 2" descr="On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2" y="13852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907704" y="404664"/>
            <a:ext cx="714752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 smtClean="0">
                <a:solidFill>
                  <a:srgbClr val="0A2651"/>
                </a:solidFill>
                <a:cs typeface="Myriad Pro Cond"/>
              </a:rPr>
              <a:t>Cobertura del FONAGA </a:t>
            </a:r>
            <a:r>
              <a:rPr lang="es-MX" sz="4000" b="1" dirty="0" smtClean="0">
                <a:solidFill>
                  <a:srgbClr val="92D050"/>
                </a:solidFill>
                <a:cs typeface="Myriad Pro Cond"/>
              </a:rPr>
              <a:t>VERDE</a:t>
            </a:r>
            <a:endParaRPr lang="es-MX" sz="4000" b="1" dirty="0">
              <a:solidFill>
                <a:srgbClr val="92D050"/>
              </a:solidFill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5837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9922</TotalTime>
  <Words>1116</Words>
  <Application>Microsoft Office PowerPoint</Application>
  <PresentationFormat>Presentación en pantalla (4:3)</PresentationFormat>
  <Paragraphs>139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Contenido</vt:lpstr>
      <vt:lpstr>Presentación de PowerPoint</vt:lpstr>
      <vt:lpstr>Presentación de PowerPoint</vt:lpstr>
      <vt:lpstr>FONAGUA se establece con un monto inicial de $250 millones, aportados por CONAGUA.</vt:lpstr>
      <vt:lpstr>La Garantía FONAGUA incentiva a los Intermediarios en proyectos de largo plazo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sector empaques de frutas y hortalizas en México</vt:lpstr>
      <vt:lpstr>Presentación de PowerPoint</vt:lpstr>
      <vt:lpstr>Estudio sector empaques de frutas y hortalizas en México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Ruggiero Aguilar</dc:creator>
  <cp:lastModifiedBy>Esteban Servando Peralta Romero</cp:lastModifiedBy>
  <cp:revision>155</cp:revision>
  <dcterms:created xsi:type="dcterms:W3CDTF">2011-05-05T16:58:02Z</dcterms:created>
  <dcterms:modified xsi:type="dcterms:W3CDTF">2012-11-30T17:24:38Z</dcterms:modified>
</cp:coreProperties>
</file>