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65" r:id="rId3"/>
    <p:sldId id="266" r:id="rId4"/>
    <p:sldId id="272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82482-7743-4C37-B4A6-9379E7DADDC2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DDB864CF-8467-4DF3-98DD-89EFC3419262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s-C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MERCADO</a:t>
          </a:r>
        </a:p>
        <a:p>
          <a:pPr algn="ctr"/>
          <a:r>
            <a:rPr lang="es-C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MIPYMES - ENERGIA  </a:t>
          </a:r>
          <a:endParaRPr lang="es-H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025DB9-335A-4CBF-BD8E-652222A406CD}" type="parTrans" cxnId="{D54A439B-F7B7-4334-A7FA-B3CD9B635DF1}">
      <dgm:prSet/>
      <dgm:spPr/>
      <dgm:t>
        <a:bodyPr/>
        <a:lstStyle/>
        <a:p>
          <a:endParaRPr lang="es-HN"/>
        </a:p>
      </dgm:t>
    </dgm:pt>
    <dgm:pt modelId="{2517358C-8BB2-4803-9495-B593B2D935AA}" type="sibTrans" cxnId="{D54A439B-F7B7-4334-A7FA-B3CD9B635DF1}">
      <dgm:prSet/>
      <dgm:spPr/>
      <dgm:t>
        <a:bodyPr/>
        <a:lstStyle/>
        <a:p>
          <a:endParaRPr lang="es-HN"/>
        </a:p>
      </dgm:t>
    </dgm:pt>
    <dgm:pt modelId="{9184C766-6251-47B7-A1FF-34398C1120C0}">
      <dgm:prSet phldrT="[Text]" custT="1"/>
      <dgm:spPr/>
      <dgm:t>
        <a:bodyPr/>
        <a:lstStyle/>
        <a:p>
          <a:r>
            <a:rPr lang="es-CR" sz="1600" b="1" dirty="0" smtClean="0">
              <a:latin typeface="Arial" pitchFamily="34" charset="0"/>
              <a:cs typeface="Arial" pitchFamily="34" charset="0"/>
            </a:rPr>
            <a:t>INSTITUCIONES</a:t>
          </a:r>
          <a:r>
            <a:rPr lang="es-C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R" sz="1600" b="1" dirty="0" smtClean="0">
              <a:latin typeface="Arial" pitchFamily="34" charset="0"/>
              <a:cs typeface="Arial" pitchFamily="34" charset="0"/>
            </a:rPr>
            <a:t>FINANCIERAS </a:t>
          </a:r>
          <a:endParaRPr lang="es-HN" sz="1600" b="1" dirty="0">
            <a:latin typeface="Arial" pitchFamily="34" charset="0"/>
            <a:cs typeface="Arial" pitchFamily="34" charset="0"/>
          </a:endParaRPr>
        </a:p>
      </dgm:t>
    </dgm:pt>
    <dgm:pt modelId="{986204AB-10DB-4038-BA50-537368B1CD16}" type="parTrans" cxnId="{387E96DA-E5F3-4C4A-ACE2-C97143ABF819}">
      <dgm:prSet/>
      <dgm:spPr/>
      <dgm:t>
        <a:bodyPr/>
        <a:lstStyle/>
        <a:p>
          <a:endParaRPr lang="es-HN"/>
        </a:p>
      </dgm:t>
    </dgm:pt>
    <dgm:pt modelId="{8A6AB9DD-991A-483C-A83A-262743AE3264}" type="sibTrans" cxnId="{387E96DA-E5F3-4C4A-ACE2-C97143ABF819}">
      <dgm:prSet/>
      <dgm:spPr/>
      <dgm:t>
        <a:bodyPr/>
        <a:lstStyle/>
        <a:p>
          <a:endParaRPr lang="es-HN"/>
        </a:p>
      </dgm:t>
    </dgm:pt>
    <dgm:pt modelId="{5EA7A890-919D-4799-A496-3C5FE48750A5}">
      <dgm:prSet phldrT="[Text]" custT="1"/>
      <dgm:spPr/>
      <dgm:t>
        <a:bodyPr/>
        <a:lstStyle/>
        <a:p>
          <a:r>
            <a:rPr lang="es-CR" sz="1600" b="1" dirty="0" smtClean="0">
              <a:latin typeface="Arial" pitchFamily="34" charset="0"/>
              <a:cs typeface="Arial" pitchFamily="34" charset="0"/>
            </a:rPr>
            <a:t>MIPYMES </a:t>
          </a:r>
          <a:endParaRPr lang="es-HN" sz="1600" b="1" dirty="0">
            <a:latin typeface="Arial" pitchFamily="34" charset="0"/>
            <a:cs typeface="Arial" pitchFamily="34" charset="0"/>
          </a:endParaRPr>
        </a:p>
      </dgm:t>
    </dgm:pt>
    <dgm:pt modelId="{1B2FCCA8-6AE3-4878-BF58-7A065342DB78}" type="parTrans" cxnId="{3AF70E1A-845B-46E6-8F55-41F9BD77E4DD}">
      <dgm:prSet/>
      <dgm:spPr/>
      <dgm:t>
        <a:bodyPr/>
        <a:lstStyle/>
        <a:p>
          <a:endParaRPr lang="es-HN"/>
        </a:p>
      </dgm:t>
    </dgm:pt>
    <dgm:pt modelId="{CEA3B45E-D46E-4852-8CF2-0A5ED21F6CD5}" type="sibTrans" cxnId="{3AF70E1A-845B-46E6-8F55-41F9BD77E4DD}">
      <dgm:prSet/>
      <dgm:spPr/>
      <dgm:t>
        <a:bodyPr/>
        <a:lstStyle/>
        <a:p>
          <a:endParaRPr lang="es-HN"/>
        </a:p>
      </dgm:t>
    </dgm:pt>
    <dgm:pt modelId="{69AF5826-5297-46C3-AD11-00D57DC80BAE}">
      <dgm:prSet phldrT="[Text]" custT="1"/>
      <dgm:spPr/>
      <dgm:t>
        <a:bodyPr/>
        <a:lstStyle/>
        <a:p>
          <a:r>
            <a:rPr lang="es-CR" sz="1600" b="1" dirty="0" smtClean="0">
              <a:latin typeface="Arial" pitchFamily="34" charset="0"/>
              <a:cs typeface="Arial" pitchFamily="34" charset="0"/>
            </a:rPr>
            <a:t>DESARROLLADORES EN ENERGIA RENOVABLE </a:t>
          </a:r>
          <a:endParaRPr lang="es-HN" sz="1600" b="1" dirty="0">
            <a:latin typeface="Arial" pitchFamily="34" charset="0"/>
            <a:cs typeface="Arial" pitchFamily="34" charset="0"/>
          </a:endParaRPr>
        </a:p>
      </dgm:t>
    </dgm:pt>
    <dgm:pt modelId="{1F86EB06-EC53-4480-AE29-015284DAB498}" type="parTrans" cxnId="{B1EBDA3A-489D-4F19-AB8A-74685AC1E09E}">
      <dgm:prSet/>
      <dgm:spPr/>
      <dgm:t>
        <a:bodyPr/>
        <a:lstStyle/>
        <a:p>
          <a:endParaRPr lang="es-HN"/>
        </a:p>
      </dgm:t>
    </dgm:pt>
    <dgm:pt modelId="{26BC3ECE-F29F-4AF2-9262-9F1554CDEA09}" type="sibTrans" cxnId="{B1EBDA3A-489D-4F19-AB8A-74685AC1E09E}">
      <dgm:prSet/>
      <dgm:spPr/>
      <dgm:t>
        <a:bodyPr/>
        <a:lstStyle/>
        <a:p>
          <a:endParaRPr lang="es-HN"/>
        </a:p>
      </dgm:t>
    </dgm:pt>
    <dgm:pt modelId="{6949F0C6-17BD-497C-AB2C-352788AA4091}" type="pres">
      <dgm:prSet presAssocID="{6A882482-7743-4C37-B4A6-9379E7DADDC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HN"/>
        </a:p>
      </dgm:t>
    </dgm:pt>
    <dgm:pt modelId="{E06ED1F2-F2EA-4BBA-AB9A-33F384F73495}" type="pres">
      <dgm:prSet presAssocID="{DDB864CF-8467-4DF3-98DD-89EFC3419262}" presName="Parent" presStyleLbl="node1" presStyleIdx="0" presStyleCnt="2" custScaleX="166533" custScaleY="89793" custLinFactNeighborX="-43152" custLinFactNeighborY="-1373">
        <dgm:presLayoutVars>
          <dgm:chMax val="4"/>
          <dgm:chPref val="3"/>
        </dgm:presLayoutVars>
      </dgm:prSet>
      <dgm:spPr/>
      <dgm:t>
        <a:bodyPr/>
        <a:lstStyle/>
        <a:p>
          <a:endParaRPr lang="es-HN"/>
        </a:p>
      </dgm:t>
    </dgm:pt>
    <dgm:pt modelId="{F2277BB0-6412-4F86-9EE8-A9DB5E0A8BF0}" type="pres">
      <dgm:prSet presAssocID="{9184C766-6251-47B7-A1FF-34398C1120C0}" presName="Accent" presStyleLbl="node1" presStyleIdx="1" presStyleCnt="2"/>
      <dgm:spPr/>
    </dgm:pt>
    <dgm:pt modelId="{A5A83F1C-1F86-407B-A97A-BC255623678E}" type="pres">
      <dgm:prSet presAssocID="{9184C766-6251-47B7-A1FF-34398C1120C0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A99B58E8-8120-44E6-BBD0-B11D9FF14F27}" type="pres">
      <dgm:prSet presAssocID="{9184C766-6251-47B7-A1FF-34398C1120C0}" presName="Child1" presStyleLbl="revTx" presStyleIdx="0" presStyleCnt="3" custScaleX="121788" custLinFactNeighborX="30293" custLinFactNeighborY="-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D1546E6-B133-42BD-AB67-CBE7E7EBF16B}" type="pres">
      <dgm:prSet presAssocID="{5EA7A890-919D-4799-A496-3C5FE48750A5}" presName="Image2" presStyleCnt="0"/>
      <dgm:spPr/>
    </dgm:pt>
    <dgm:pt modelId="{71B477C7-5AC3-410C-8AC2-C06482A25B5B}" type="pres">
      <dgm:prSet presAssocID="{5EA7A890-919D-4799-A496-3C5FE48750A5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5C5F1B96-5AC3-4555-A83D-2C62DB337514}" type="pres">
      <dgm:prSet presAssocID="{5EA7A890-919D-4799-A496-3C5FE48750A5}" presName="Child2" presStyleLbl="revTx" presStyleIdx="1" presStyleCnt="3" custLinFactNeighborX="25941" custLinFactNeighborY="-2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45CB952-B2E9-49F2-8396-F7EA634ADDBA}" type="pres">
      <dgm:prSet presAssocID="{69AF5826-5297-46C3-AD11-00D57DC80BAE}" presName="Image3" presStyleCnt="0"/>
      <dgm:spPr/>
    </dgm:pt>
    <dgm:pt modelId="{16FEB1A7-7E6D-44D9-B314-CDAC6C6402D5}" type="pres">
      <dgm:prSet presAssocID="{69AF5826-5297-46C3-AD11-00D57DC80BAE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4A7005AD-7578-4455-8DE8-70809BFC788D}" type="pres">
      <dgm:prSet presAssocID="{69AF5826-5297-46C3-AD11-00D57DC80BAE}" presName="Child3" presStyleLbl="revTx" presStyleIdx="2" presStyleCnt="3" custScaleX="142813" custLinFactNeighborX="38290" custLinFactNeighborY="-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B1EBDA3A-489D-4F19-AB8A-74685AC1E09E}" srcId="{DDB864CF-8467-4DF3-98DD-89EFC3419262}" destId="{69AF5826-5297-46C3-AD11-00D57DC80BAE}" srcOrd="2" destOrd="0" parTransId="{1F86EB06-EC53-4480-AE29-015284DAB498}" sibTransId="{26BC3ECE-F29F-4AF2-9262-9F1554CDEA09}"/>
    <dgm:cxn modelId="{4EBA76B8-50A9-4EA0-B407-71ED6DF47643}" type="presOf" srcId="{5EA7A890-919D-4799-A496-3C5FE48750A5}" destId="{5C5F1B96-5AC3-4555-A83D-2C62DB337514}" srcOrd="0" destOrd="0" presId="urn:microsoft.com/office/officeart/2011/layout/RadialPictureList"/>
    <dgm:cxn modelId="{3AF70E1A-845B-46E6-8F55-41F9BD77E4DD}" srcId="{DDB864CF-8467-4DF3-98DD-89EFC3419262}" destId="{5EA7A890-919D-4799-A496-3C5FE48750A5}" srcOrd="1" destOrd="0" parTransId="{1B2FCCA8-6AE3-4878-BF58-7A065342DB78}" sibTransId="{CEA3B45E-D46E-4852-8CF2-0A5ED21F6CD5}"/>
    <dgm:cxn modelId="{D54A439B-F7B7-4334-A7FA-B3CD9B635DF1}" srcId="{6A882482-7743-4C37-B4A6-9379E7DADDC2}" destId="{DDB864CF-8467-4DF3-98DD-89EFC3419262}" srcOrd="0" destOrd="0" parTransId="{5B025DB9-335A-4CBF-BD8E-652222A406CD}" sibTransId="{2517358C-8BB2-4803-9495-B593B2D935AA}"/>
    <dgm:cxn modelId="{6F5B203D-58AF-4D3E-9333-242CBEA9F37F}" type="presOf" srcId="{6A882482-7743-4C37-B4A6-9379E7DADDC2}" destId="{6949F0C6-17BD-497C-AB2C-352788AA4091}" srcOrd="0" destOrd="0" presId="urn:microsoft.com/office/officeart/2011/layout/RadialPictureList"/>
    <dgm:cxn modelId="{F114920A-4213-4474-933C-264D22297A7F}" type="presOf" srcId="{69AF5826-5297-46C3-AD11-00D57DC80BAE}" destId="{4A7005AD-7578-4455-8DE8-70809BFC788D}" srcOrd="0" destOrd="0" presId="urn:microsoft.com/office/officeart/2011/layout/RadialPictureList"/>
    <dgm:cxn modelId="{015EF8C2-2843-45BE-B8F4-F284FDBC455C}" type="presOf" srcId="{DDB864CF-8467-4DF3-98DD-89EFC3419262}" destId="{E06ED1F2-F2EA-4BBA-AB9A-33F384F73495}" srcOrd="0" destOrd="0" presId="urn:microsoft.com/office/officeart/2011/layout/RadialPictureList"/>
    <dgm:cxn modelId="{1640C04B-5B7F-4DF3-8C81-EEF371736C94}" type="presOf" srcId="{9184C766-6251-47B7-A1FF-34398C1120C0}" destId="{A99B58E8-8120-44E6-BBD0-B11D9FF14F27}" srcOrd="0" destOrd="0" presId="urn:microsoft.com/office/officeart/2011/layout/RadialPictureList"/>
    <dgm:cxn modelId="{387E96DA-E5F3-4C4A-ACE2-C97143ABF819}" srcId="{DDB864CF-8467-4DF3-98DD-89EFC3419262}" destId="{9184C766-6251-47B7-A1FF-34398C1120C0}" srcOrd="0" destOrd="0" parTransId="{986204AB-10DB-4038-BA50-537368B1CD16}" sibTransId="{8A6AB9DD-991A-483C-A83A-262743AE3264}"/>
    <dgm:cxn modelId="{C0E7A4F4-B54D-4FD4-A9A1-96F2DAE4E0BB}" type="presParOf" srcId="{6949F0C6-17BD-497C-AB2C-352788AA4091}" destId="{E06ED1F2-F2EA-4BBA-AB9A-33F384F73495}" srcOrd="0" destOrd="0" presId="urn:microsoft.com/office/officeart/2011/layout/RadialPictureList"/>
    <dgm:cxn modelId="{6A653B13-8195-4114-995B-923303E2577A}" type="presParOf" srcId="{6949F0C6-17BD-497C-AB2C-352788AA4091}" destId="{F2277BB0-6412-4F86-9EE8-A9DB5E0A8BF0}" srcOrd="1" destOrd="0" presId="urn:microsoft.com/office/officeart/2011/layout/RadialPictureList"/>
    <dgm:cxn modelId="{07C8290A-3161-432A-B72E-A895F7A628DA}" type="presParOf" srcId="{6949F0C6-17BD-497C-AB2C-352788AA4091}" destId="{A5A83F1C-1F86-407B-A97A-BC255623678E}" srcOrd="2" destOrd="0" presId="urn:microsoft.com/office/officeart/2011/layout/RadialPictureList"/>
    <dgm:cxn modelId="{A6A69DCA-FDE0-42BF-84BD-8749D791F813}" type="presParOf" srcId="{6949F0C6-17BD-497C-AB2C-352788AA4091}" destId="{A99B58E8-8120-44E6-BBD0-B11D9FF14F27}" srcOrd="3" destOrd="0" presId="urn:microsoft.com/office/officeart/2011/layout/RadialPictureList"/>
    <dgm:cxn modelId="{76BB1143-85D8-4904-A54E-0692A22CE6B6}" type="presParOf" srcId="{6949F0C6-17BD-497C-AB2C-352788AA4091}" destId="{ED1546E6-B133-42BD-AB67-CBE7E7EBF16B}" srcOrd="4" destOrd="0" presId="urn:microsoft.com/office/officeart/2011/layout/RadialPictureList"/>
    <dgm:cxn modelId="{BBB28BE9-26C6-40C1-B43C-35FDF58BB347}" type="presParOf" srcId="{ED1546E6-B133-42BD-AB67-CBE7E7EBF16B}" destId="{71B477C7-5AC3-410C-8AC2-C06482A25B5B}" srcOrd="0" destOrd="0" presId="urn:microsoft.com/office/officeart/2011/layout/RadialPictureList"/>
    <dgm:cxn modelId="{4AB8E72A-E2A1-40A6-8457-9429A095493A}" type="presParOf" srcId="{6949F0C6-17BD-497C-AB2C-352788AA4091}" destId="{5C5F1B96-5AC3-4555-A83D-2C62DB337514}" srcOrd="5" destOrd="0" presId="urn:microsoft.com/office/officeart/2011/layout/RadialPictureList"/>
    <dgm:cxn modelId="{9273A2BE-241C-461D-99E6-F35FFE23316F}" type="presParOf" srcId="{6949F0C6-17BD-497C-AB2C-352788AA4091}" destId="{845CB952-B2E9-49F2-8396-F7EA634ADDBA}" srcOrd="6" destOrd="0" presId="urn:microsoft.com/office/officeart/2011/layout/RadialPictureList"/>
    <dgm:cxn modelId="{55AAB534-494A-48EF-B9D9-DDF87B9EEA49}" type="presParOf" srcId="{845CB952-B2E9-49F2-8396-F7EA634ADDBA}" destId="{16FEB1A7-7E6D-44D9-B314-CDAC6C6402D5}" srcOrd="0" destOrd="0" presId="urn:microsoft.com/office/officeart/2011/layout/RadialPictureList"/>
    <dgm:cxn modelId="{AAD9EF8E-F754-4484-9E53-C68DF81721BC}" type="presParOf" srcId="{6949F0C6-17BD-497C-AB2C-352788AA4091}" destId="{4A7005AD-7578-4455-8DE8-70809BFC788D}" srcOrd="7" destOrd="0" presId="urn:microsoft.com/office/officeart/2011/layout/RadialPictureLis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ED1F2-F2EA-4BBA-AB9A-33F384F73495}">
      <dsp:nvSpPr>
        <dsp:cNvPr id="0" name=""/>
        <dsp:cNvSpPr/>
      </dsp:nvSpPr>
      <dsp:spPr>
        <a:xfrm>
          <a:off x="373347" y="1260565"/>
          <a:ext cx="3538074" cy="190779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MERCADO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MIPYMES - ENERGIA  </a:t>
          </a:r>
          <a:endParaRPr lang="es-H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91486" y="1539954"/>
        <a:ext cx="2501796" cy="1349012"/>
      </dsp:txXfrm>
    </dsp:sp>
    <dsp:sp modelId="{F2277BB0-6412-4F86-9EE8-A9DB5E0A8BF0}">
      <dsp:nvSpPr>
        <dsp:cNvPr id="0" name=""/>
        <dsp:cNvSpPr/>
      </dsp:nvSpPr>
      <dsp:spPr>
        <a:xfrm>
          <a:off x="901296" y="0"/>
          <a:ext cx="4282739" cy="446449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83F1C-1F86-407B-A97A-BC255623678E}">
      <dsp:nvSpPr>
        <dsp:cNvPr id="0" name=""/>
        <dsp:cNvSpPr/>
      </dsp:nvSpPr>
      <dsp:spPr>
        <a:xfrm>
          <a:off x="4054794" y="376357"/>
          <a:ext cx="1138128" cy="11384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B58E8-8120-44E6-BBD0-B11D9FF14F27}">
      <dsp:nvSpPr>
        <dsp:cNvPr id="0" name=""/>
        <dsp:cNvSpPr/>
      </dsp:nvSpPr>
      <dsp:spPr>
        <a:xfrm>
          <a:off x="5574780" y="216020"/>
          <a:ext cx="1855353" cy="11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CR" sz="1600" b="1" kern="1200" dirty="0" smtClean="0">
              <a:latin typeface="Arial" pitchFamily="34" charset="0"/>
              <a:cs typeface="Arial" pitchFamily="34" charset="0"/>
            </a:rPr>
            <a:t>INSTITUCIONES</a:t>
          </a:r>
          <a:r>
            <a:rPr lang="es-CR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R" sz="1600" b="1" kern="1200" dirty="0" smtClean="0">
              <a:latin typeface="Arial" pitchFamily="34" charset="0"/>
              <a:cs typeface="Arial" pitchFamily="34" charset="0"/>
            </a:rPr>
            <a:t>FINANCIERAS </a:t>
          </a:r>
          <a:endParaRPr lang="es-HN" sz="1600" b="1" kern="1200" dirty="0">
            <a:latin typeface="Arial" pitchFamily="34" charset="0"/>
            <a:cs typeface="Arial" pitchFamily="34" charset="0"/>
          </a:endParaRPr>
        </a:p>
      </dsp:txBody>
      <dsp:txXfrm>
        <a:off x="5574780" y="216020"/>
        <a:ext cx="1855353" cy="1101837"/>
      </dsp:txXfrm>
    </dsp:sp>
    <dsp:sp modelId="{71B477C7-5AC3-410C-8AC2-C06482A25B5B}">
      <dsp:nvSpPr>
        <dsp:cNvPr id="0" name=""/>
        <dsp:cNvSpPr/>
      </dsp:nvSpPr>
      <dsp:spPr>
        <a:xfrm>
          <a:off x="4494684" y="1671507"/>
          <a:ext cx="1138128" cy="113844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F1B96-5AC3-4555-A83D-2C62DB337514}">
      <dsp:nvSpPr>
        <dsp:cNvPr id="0" name=""/>
        <dsp:cNvSpPr/>
      </dsp:nvSpPr>
      <dsp:spPr>
        <a:xfrm>
          <a:off x="6120680" y="1656188"/>
          <a:ext cx="1523428" cy="11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CR" sz="1600" b="1" kern="1200" dirty="0" smtClean="0">
              <a:latin typeface="Arial" pitchFamily="34" charset="0"/>
              <a:cs typeface="Arial" pitchFamily="34" charset="0"/>
            </a:rPr>
            <a:t>MIPYMES </a:t>
          </a:r>
          <a:endParaRPr lang="es-HN" sz="1600" b="1" kern="1200" dirty="0">
            <a:latin typeface="Arial" pitchFamily="34" charset="0"/>
            <a:cs typeface="Arial" pitchFamily="34" charset="0"/>
          </a:endParaRPr>
        </a:p>
      </dsp:txBody>
      <dsp:txXfrm>
        <a:off x="6120680" y="1656188"/>
        <a:ext cx="1523428" cy="1101837"/>
      </dsp:txXfrm>
    </dsp:sp>
    <dsp:sp modelId="{16FEB1A7-7E6D-44D9-B314-CDAC6C6402D5}">
      <dsp:nvSpPr>
        <dsp:cNvPr id="0" name=""/>
        <dsp:cNvSpPr/>
      </dsp:nvSpPr>
      <dsp:spPr>
        <a:xfrm>
          <a:off x="4054794" y="2984962"/>
          <a:ext cx="1138128" cy="113844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005AD-7578-4455-8DE8-70809BFC788D}">
      <dsp:nvSpPr>
        <dsp:cNvPr id="0" name=""/>
        <dsp:cNvSpPr/>
      </dsp:nvSpPr>
      <dsp:spPr>
        <a:xfrm>
          <a:off x="5536458" y="3000420"/>
          <a:ext cx="2175654" cy="11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CR" sz="1600" b="1" kern="1200" dirty="0" smtClean="0">
              <a:latin typeface="Arial" pitchFamily="34" charset="0"/>
              <a:cs typeface="Arial" pitchFamily="34" charset="0"/>
            </a:rPr>
            <a:t>DESARROLLADORES EN ENERGIA RENOVABLE </a:t>
          </a:r>
          <a:endParaRPr lang="es-HN" sz="1600" b="1" kern="1200" dirty="0">
            <a:latin typeface="Arial" pitchFamily="34" charset="0"/>
            <a:cs typeface="Arial" pitchFamily="34" charset="0"/>
          </a:endParaRPr>
        </a:p>
      </dsp:txBody>
      <dsp:txXfrm>
        <a:off x="5536458" y="3000420"/>
        <a:ext cx="2175654" cy="1101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DBDB-43A5-4CCE-B09D-38DC96473194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74ED7-E984-4186-B549-007259C7C94E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6062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H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C46A6-572D-4008-BC61-4D95FBEA7ABF}" type="slidenum">
              <a:rPr lang="es-HN" smtClean="0"/>
              <a:pPr>
                <a:defRPr/>
              </a:pPr>
              <a:t>2</a:t>
            </a:fld>
            <a:endParaRPr lang="es-H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0097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1030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0321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6C37-4B06-40C6-B442-E48F91B70846}" type="datetime1">
              <a:rPr lang="en-US"/>
              <a:pPr>
                <a:defRPr/>
              </a:pPr>
              <a:t>11/27/2012</a:t>
            </a:fld>
            <a:endParaRPr lang="es-H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25475" y="63055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C742-6974-472E-AE4C-726F478F112A}" type="slidenum">
              <a:rPr lang="es-HN"/>
              <a:pPr>
                <a:defRPr/>
              </a:pPr>
              <a:t>‹#›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73488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5512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22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7823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640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8588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7956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244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3581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24AC-E374-40B1-9BB2-CF699AF307D7}" type="datetimeFigureOut">
              <a:rPr lang="es-HN" smtClean="0"/>
              <a:t>27/11/2012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8E393-1098-4E1B-83FC-48627CE15F2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061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\\tec-apps-1\coins_stock\Logos 50 Aniversario\Wallpapers\wallpaperBCIE50_hoj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79800" y="717550"/>
            <a:ext cx="6832600" cy="206210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HN" sz="40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Iniciativa </a:t>
            </a:r>
          </a:p>
          <a:p>
            <a:pPr eaLnBrk="1" hangingPunct="1">
              <a:defRPr/>
            </a:pPr>
            <a:r>
              <a:rPr lang="es-HN" sz="40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MIPYMES Verdes</a:t>
            </a:r>
          </a:p>
          <a:p>
            <a:pPr eaLnBrk="1" hangingPunct="1">
              <a:defRPr/>
            </a:pPr>
            <a:endParaRPr lang="es-HN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es-H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Protegiendo el Medioambiente </a:t>
            </a:r>
          </a:p>
          <a:p>
            <a:pPr eaLnBrk="1" hangingPunct="1">
              <a:defRPr/>
            </a:pPr>
            <a:r>
              <a:rPr lang="es-H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través de la MIPYME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92" y="5013176"/>
            <a:ext cx="2556687" cy="16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706438" y="1531938"/>
            <a:ext cx="7434262" cy="144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HN" sz="2800" b="1" dirty="0">
                <a:solidFill>
                  <a:srgbClr val="009900"/>
                </a:solidFill>
              </a:rPr>
              <a:t>Misión de la Iniciativa</a:t>
            </a:r>
          </a:p>
          <a:p>
            <a:pPr algn="just" eaLnBrk="1" hangingPunct="1">
              <a:defRPr/>
            </a:pPr>
            <a:r>
              <a:rPr lang="es-HN" sz="2000" dirty="0" smtClean="0">
                <a:cs typeface="+mn-cs"/>
              </a:rPr>
              <a:t>Creación </a:t>
            </a:r>
            <a:r>
              <a:rPr lang="es-HN" sz="2000" dirty="0">
                <a:cs typeface="+mn-cs"/>
              </a:rPr>
              <a:t>de accesos eficientes y sostenibles a productos financieros para inversiones ambientales conforme a las necesidades de las MIPYMES de la </a:t>
            </a:r>
            <a:r>
              <a:rPr lang="es-HN" sz="2000" dirty="0" smtClean="0">
                <a:cs typeface="+mn-cs"/>
              </a:rPr>
              <a:t>región centroamericana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896938" y="3571875"/>
            <a:ext cx="6555382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HN" sz="3200" b="1" dirty="0" smtClean="0">
                <a:solidFill>
                  <a:srgbClr val="009900"/>
                </a:solidFill>
              </a:rPr>
              <a:t>Objetivo</a:t>
            </a:r>
            <a:endParaRPr lang="es-HN" sz="3200" b="1" dirty="0">
              <a:solidFill>
                <a:srgbClr val="009900"/>
              </a:solidFill>
            </a:endParaRPr>
          </a:p>
          <a:p>
            <a:pPr algn="just" eaLnBrk="1" hangingPunct="1">
              <a:defRPr/>
            </a:pPr>
            <a:r>
              <a:rPr lang="es-HN" sz="2000" dirty="0" smtClean="0">
                <a:latin typeface="Arial" pitchFamily="34" charset="0"/>
                <a:cs typeface="Arial" pitchFamily="34" charset="0"/>
              </a:rPr>
              <a:t>Contribuir a la protección del Clima y del </a:t>
            </a:r>
          </a:p>
          <a:p>
            <a:pPr algn="just" eaLnBrk="1" hangingPunct="1">
              <a:defRPr/>
            </a:pPr>
            <a:r>
              <a:rPr lang="es-HN" sz="2000" dirty="0" smtClean="0">
                <a:latin typeface="Arial" pitchFamily="34" charset="0"/>
                <a:cs typeface="Arial" pitchFamily="34" charset="0"/>
              </a:rPr>
              <a:t>Medioambiente a través de la MIPYME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438" y="260648"/>
            <a:ext cx="7681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4000" b="1" dirty="0" smtClean="0">
                <a:solidFill>
                  <a:srgbClr val="A2CF51"/>
                </a:solidFill>
                <a:latin typeface="Calibri" pitchFamily="34" charset="0"/>
              </a:rPr>
              <a:t>Generalidades de la Iniciativa </a:t>
            </a:r>
            <a:endParaRPr lang="es-HN" sz="4000" b="1" dirty="0">
              <a:solidFill>
                <a:srgbClr val="A2CF5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70" y="6044489"/>
            <a:ext cx="1196585" cy="7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3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3840163" y="1695450"/>
            <a:ext cx="4995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es-ES" dirty="0"/>
          </a:p>
          <a:p>
            <a:pPr algn="just" eaLnBrk="1" hangingPunct="1"/>
            <a:r>
              <a:rPr lang="es-ES" dirty="0"/>
              <a:t>Entidad encargada de asumir la ejecución de l</a:t>
            </a:r>
            <a:r>
              <a:rPr lang="es-HN" dirty="0"/>
              <a:t>a </a:t>
            </a:r>
            <a:r>
              <a:rPr lang="es-HN" b="1" dirty="0">
                <a:solidFill>
                  <a:srgbClr val="009900"/>
                </a:solidFill>
              </a:rPr>
              <a:t>Iniciativa MIPYMES Verdes</a:t>
            </a:r>
            <a:endParaRPr lang="es-E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790950" y="3187700"/>
            <a:ext cx="5094288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dirty="0" smtClean="0">
                <a:cs typeface="+mn-cs"/>
              </a:rPr>
              <a:t>Apoyo financiero de la Cooperación al Desarrollo del Gobierno de la República Federal de Alemania, a través del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KfW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Entwicklungsbank</a:t>
            </a:r>
            <a:r>
              <a:rPr lang="es-ES" dirty="0" smtClean="0">
                <a:cs typeface="+mn-cs"/>
              </a:rPr>
              <a:t>. 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41763" y="4803775"/>
            <a:ext cx="4894262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dirty="0" smtClean="0">
                <a:cs typeface="+mn-cs"/>
              </a:rPr>
              <a:t>Adicionalmente</a:t>
            </a:r>
            <a:r>
              <a:rPr lang="es-ES" dirty="0">
                <a:cs typeface="+mn-cs"/>
              </a:rPr>
              <a:t>, </a:t>
            </a:r>
            <a:r>
              <a:rPr lang="es-ES" dirty="0" smtClean="0">
                <a:cs typeface="+mn-cs"/>
              </a:rPr>
              <a:t>la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Unión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Europea </a:t>
            </a:r>
            <a:r>
              <a:rPr lang="es-ES" dirty="0" smtClean="0">
                <a:cs typeface="+mn-cs"/>
              </a:rPr>
              <a:t>participa en esta iniciativa ofreciendo recursos </a:t>
            </a:r>
            <a:r>
              <a:rPr lang="es-ES" dirty="0">
                <a:cs typeface="+mn-cs"/>
              </a:rPr>
              <a:t>no </a:t>
            </a:r>
            <a:r>
              <a:rPr lang="es-ES" dirty="0" smtClean="0">
                <a:cs typeface="+mn-cs"/>
              </a:rPr>
              <a:t>reembolsables, en </a:t>
            </a:r>
            <a:r>
              <a:rPr lang="es-ES" dirty="0">
                <a:cs typeface="+mn-cs"/>
              </a:rPr>
              <a:t>el marco de su Facilidad de Inversión para Latinoamérica (LAIF</a:t>
            </a:r>
            <a:r>
              <a:rPr lang="es-ES" dirty="0" smtClean="0">
                <a:cs typeface="+mn-cs"/>
              </a:rPr>
              <a:t>).</a:t>
            </a:r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381000" y="1123950"/>
            <a:ext cx="796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L</a:t>
            </a:r>
            <a:r>
              <a:rPr lang="es-HN" dirty="0">
                <a:latin typeface="Arial" pitchFamily="34" charset="0"/>
                <a:cs typeface="Arial" pitchFamily="34" charset="0"/>
              </a:rPr>
              <a:t>a </a:t>
            </a:r>
            <a:r>
              <a:rPr lang="es-HN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Iniciativa MIPYMES Verdes </a:t>
            </a:r>
            <a:r>
              <a:rPr lang="es-ES" dirty="0">
                <a:latin typeface="Arial" pitchFamily="34" charset="0"/>
                <a:cs typeface="Arial" pitchFamily="34" charset="0"/>
              </a:rPr>
              <a:t>integra los esfuerzos de tres Organismos:</a:t>
            </a:r>
          </a:p>
        </p:txBody>
      </p:sp>
      <p:pic>
        <p:nvPicPr>
          <p:cNvPr id="2049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82963"/>
            <a:ext cx="2371725" cy="7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HN" b="1" dirty="0" smtClean="0">
                <a:solidFill>
                  <a:srgbClr val="A2CF51"/>
                </a:solidFill>
                <a:latin typeface="Calibri" pitchFamily="34" charset="0"/>
              </a:rPr>
              <a:t>Generalidades de la Iniciativa </a:t>
            </a:r>
            <a:br>
              <a:rPr lang="es-HN" b="1" dirty="0" smtClean="0">
                <a:solidFill>
                  <a:srgbClr val="A2CF51"/>
                </a:solidFill>
                <a:latin typeface="Calibri" pitchFamily="34" charset="0"/>
              </a:rPr>
            </a:br>
            <a:endParaRPr lang="es-HN" dirty="0"/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4889099"/>
            <a:ext cx="1291278" cy="857473"/>
          </a:xfrm>
          <a:prstGeom prst="rect">
            <a:avLst/>
          </a:prstGeom>
          <a:noFill/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55576" y="5764392"/>
            <a:ext cx="1656184" cy="4729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H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UNIÓN EUROPEA</a:t>
            </a: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:\Iniciativa MIPYMES VERDES\03 C3 Temas Visibilidad-Promocion de la Iniciativa\Logos IMV\KFW\KfW_Bank aus Verantwortung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385011"/>
            <a:ext cx="1110080" cy="7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6" y="1719109"/>
            <a:ext cx="773028" cy="128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70" y="6044489"/>
            <a:ext cx="1196585" cy="7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25" y="836712"/>
            <a:ext cx="9039099" cy="5038819"/>
            <a:chOff x="47625" y="1271588"/>
            <a:chExt cx="9039099" cy="4635639"/>
          </a:xfrm>
        </p:grpSpPr>
        <p:sp>
          <p:nvSpPr>
            <p:cNvPr id="5" name="Oval 4"/>
            <p:cNvSpPr/>
            <p:nvPr/>
          </p:nvSpPr>
          <p:spPr>
            <a:xfrm>
              <a:off x="3057525" y="2289175"/>
              <a:ext cx="1993900" cy="17145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MIPYMES VERDES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3200" y="1954213"/>
              <a:ext cx="2374900" cy="8302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HN" sz="1200" dirty="0">
                  <a:latin typeface="Arial" pitchFamily="34" charset="0"/>
                  <a:cs typeface="Arial" pitchFamily="34" charset="0"/>
                </a:rPr>
                <a:t>Dirigido a las IFIs, reguladas y no reguladas, que tengan una "Línea Global de Crédito" vigente con el BCIE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3200" y="3332163"/>
              <a:ext cx="2374900" cy="4603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HN" sz="1200" dirty="0">
                  <a:latin typeface="Arial" pitchFamily="34" charset="0"/>
                  <a:cs typeface="Arial" pitchFamily="34" charset="0"/>
                </a:rPr>
                <a:t>Micro, Pequeñas y Medianas empresas clientes de las IFIs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95300" y="3867150"/>
              <a:ext cx="2082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Courier New" pitchFamily="49" charset="0"/>
                <a:buChar char="o"/>
              </a:pPr>
              <a:r>
                <a:rPr lang="es-HN" sz="1200" dirty="0"/>
                <a:t>De 1 a 100 empleados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51500" y="1801558"/>
              <a:ext cx="3251200" cy="6461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HN" dirty="0">
                  <a:latin typeface="Arial" pitchFamily="34" charset="0"/>
                  <a:cs typeface="Arial" pitchFamily="34" charset="0"/>
                </a:rPr>
                <a:t>Inversiones en Eficiencia Energética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25115" y="3060237"/>
              <a:ext cx="3352800" cy="6461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HN" dirty="0">
                  <a:latin typeface="Arial" pitchFamily="34" charset="0"/>
                  <a:cs typeface="Arial" pitchFamily="34" charset="0"/>
                </a:rPr>
                <a:t>Inversiones en Energía Renovable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17550" y="1271588"/>
              <a:ext cx="1670050" cy="369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Dirigido a: 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549900" y="1271588"/>
              <a:ext cx="3009900" cy="369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Tipo de Inversiones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2603500" y="2173288"/>
              <a:ext cx="342900" cy="2692400"/>
            </a:xfrm>
            <a:prstGeom prst="rightBrac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5105400" y="1867805"/>
              <a:ext cx="374650" cy="2997883"/>
            </a:xfrm>
            <a:prstGeom prst="leftBrac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168400" y="2784475"/>
              <a:ext cx="222250" cy="5476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Bent Arrow 15"/>
            <p:cNvSpPr/>
            <p:nvPr/>
          </p:nvSpPr>
          <p:spPr>
            <a:xfrm>
              <a:off x="4641850" y="1422400"/>
              <a:ext cx="571500" cy="91281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>
              <a:off x="2946400" y="1407710"/>
              <a:ext cx="571500" cy="91264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946525" y="4129088"/>
              <a:ext cx="247650" cy="736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625" y="5312612"/>
              <a:ext cx="3009900" cy="594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Ctr="1">
              <a:spAutoFit/>
            </a:bodyPr>
            <a:lstStyle/>
            <a:p>
              <a:pPr>
                <a:defRPr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Reembolsables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préstamos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61000" y="5312611"/>
              <a:ext cx="3009900" cy="594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Ctr="1">
              <a:spAutoFit/>
            </a:bodyPr>
            <a:lstStyle/>
            <a:p>
              <a:pPr>
                <a:defRPr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No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Reembolsables (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Cooperación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Técnica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>
              <a:off x="3223342" y="5076814"/>
              <a:ext cx="406400" cy="699519"/>
            </a:xfrm>
            <a:prstGeom prst="bentArrow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ent Arrow 21"/>
            <p:cNvSpPr/>
            <p:nvPr/>
          </p:nvSpPr>
          <p:spPr>
            <a:xfrm>
              <a:off x="4641850" y="5112764"/>
              <a:ext cx="406400" cy="663570"/>
            </a:xfrm>
            <a:prstGeom prst="bentArrow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6"/>
            <p:cNvSpPr txBox="1">
              <a:spLocks noChangeArrowheads="1"/>
            </p:cNvSpPr>
            <p:nvPr/>
          </p:nvSpPr>
          <p:spPr bwMode="auto">
            <a:xfrm>
              <a:off x="5492624" y="3788946"/>
              <a:ext cx="35941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Courier New" pitchFamily="49" charset="0"/>
                <a:buChar char="o"/>
              </a:pPr>
              <a:r>
                <a:rPr lang="en-US" sz="1400" dirty="0" err="1"/>
                <a:t>Capacidad</a:t>
              </a:r>
              <a:r>
                <a:rPr lang="en-US" sz="1400" dirty="0"/>
                <a:t> </a:t>
              </a:r>
              <a:r>
                <a:rPr lang="en-US" sz="1400" dirty="0" err="1"/>
                <a:t>Máxima</a:t>
              </a:r>
              <a:r>
                <a:rPr lang="en-US" sz="1400" dirty="0"/>
                <a:t> = 5 MW </a:t>
              </a:r>
            </a:p>
          </p:txBody>
        </p:sp>
        <p:sp>
          <p:nvSpPr>
            <p:cNvPr id="24" name="TextBox 27"/>
            <p:cNvSpPr txBox="1">
              <a:spLocks noChangeArrowheads="1"/>
            </p:cNvSpPr>
            <p:nvPr/>
          </p:nvSpPr>
          <p:spPr bwMode="auto">
            <a:xfrm>
              <a:off x="5549900" y="2530267"/>
              <a:ext cx="345440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Courier New" pitchFamily="49" charset="0"/>
                <a:buChar char="o"/>
              </a:pPr>
              <a:r>
                <a:rPr lang="en-US" sz="1400" dirty="0"/>
                <a:t>Ahorros  </a:t>
              </a:r>
              <a:r>
                <a:rPr lang="en-US" sz="1400" dirty="0" err="1"/>
                <a:t>igual</a:t>
              </a:r>
              <a:r>
                <a:rPr lang="en-US" sz="1400" dirty="0"/>
                <a:t> o </a:t>
              </a:r>
              <a:r>
                <a:rPr lang="en-US" sz="1400" dirty="0" err="1"/>
                <a:t>mayores</a:t>
              </a:r>
              <a:r>
                <a:rPr lang="en-US" sz="1400" dirty="0"/>
                <a:t> al  15% de </a:t>
              </a:r>
              <a:r>
                <a:rPr lang="en-US" sz="1400" dirty="0" err="1"/>
                <a:t>su</a:t>
              </a:r>
              <a:r>
                <a:rPr lang="en-US" sz="1400" dirty="0"/>
                <a:t> </a:t>
              </a:r>
              <a:r>
                <a:rPr lang="en-US" sz="1400" dirty="0" err="1"/>
                <a:t>factura</a:t>
              </a:r>
              <a:r>
                <a:rPr lang="en-US" sz="1400" dirty="0"/>
                <a:t>. </a:t>
              </a:r>
            </a:p>
            <a:p>
              <a:pPr marL="0" indent="0" eaLnBrk="1" hangingPunct="1"/>
              <a:endParaRPr lang="en-US" sz="14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-10102" y="6044489"/>
            <a:ext cx="9144000" cy="77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035050" y="44624"/>
            <a:ext cx="705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HN" sz="4000" b="1" dirty="0" smtClean="0">
                <a:solidFill>
                  <a:srgbClr val="A2CF51"/>
                </a:solidFill>
                <a:latin typeface="Calibri" pitchFamily="34" charset="0"/>
              </a:rPr>
              <a:t>Generalidades de la Iniciativa </a:t>
            </a:r>
            <a:endParaRPr lang="es-HN" sz="4000" b="1" dirty="0">
              <a:solidFill>
                <a:srgbClr val="A2CF51"/>
              </a:solidFill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70" y="6044489"/>
            <a:ext cx="1196585" cy="7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559466" y="4005064"/>
            <a:ext cx="335280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dirty="0">
                <a:latin typeface="Arial" pitchFamily="34" charset="0"/>
                <a:cs typeface="Arial" pitchFamily="34" charset="0"/>
              </a:rPr>
              <a:t>Producción más Limpia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5559466" y="4437112"/>
            <a:ext cx="359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itchFamily="49" charset="0"/>
              <a:buChar char="o"/>
            </a:pPr>
            <a:r>
              <a:rPr lang="en-US" sz="1400" dirty="0" err="1"/>
              <a:t>Manejo</a:t>
            </a:r>
            <a:r>
              <a:rPr lang="en-US" sz="1400" dirty="0"/>
              <a:t> de </a:t>
            </a:r>
            <a:r>
              <a:rPr lang="en-US" sz="1400" dirty="0" err="1"/>
              <a:t>desechos</a:t>
            </a:r>
            <a:r>
              <a:rPr lang="en-US" sz="1400" dirty="0"/>
              <a:t> </a:t>
            </a:r>
            <a:r>
              <a:rPr lang="en-US" sz="1400" dirty="0" err="1"/>
              <a:t>liquidos</a:t>
            </a:r>
            <a:r>
              <a:rPr lang="en-US" sz="1400" dirty="0"/>
              <a:t>, </a:t>
            </a:r>
            <a:r>
              <a:rPr lang="en-US" sz="1400" dirty="0" err="1"/>
              <a:t>sólidos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46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86288005"/>
              </p:ext>
            </p:extLst>
          </p:nvPr>
        </p:nvGraphicFramePr>
        <p:xfrm>
          <a:off x="382226" y="1412776"/>
          <a:ext cx="815021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5050" y="241300"/>
            <a:ext cx="705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HN" sz="4000" b="1" dirty="0" smtClean="0">
                <a:solidFill>
                  <a:srgbClr val="A2CF51"/>
                </a:solidFill>
                <a:latin typeface="Calibri" pitchFamily="34" charset="0"/>
              </a:rPr>
              <a:t>Generalidades de la Iniciativa </a:t>
            </a:r>
            <a:endParaRPr lang="es-HN" sz="4000" b="1" dirty="0">
              <a:solidFill>
                <a:srgbClr val="A2CF5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70" y="6044489"/>
            <a:ext cx="1196585" cy="7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2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8313" y="1292746"/>
            <a:ext cx="3855344" cy="1200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endParaRPr lang="es-ES" dirty="0">
              <a:cs typeface="+mn-cs"/>
            </a:endParaRPr>
          </a:p>
          <a:p>
            <a:pPr marL="0" lvl="1" indent="0" algn="just"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Asistencia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Técnica</a:t>
            </a:r>
            <a:r>
              <a:rPr lang="es-ES" b="1" dirty="0" smtClean="0">
                <a:cs typeface="+mn-cs"/>
              </a:rPr>
              <a:t> </a:t>
            </a:r>
            <a:r>
              <a:rPr lang="es-ES" u="sng" dirty="0">
                <a:cs typeface="+mn-cs"/>
              </a:rPr>
              <a:t>Instituciones Financieras Intermediarias</a:t>
            </a:r>
            <a:r>
              <a:rPr lang="es-ES" dirty="0">
                <a:cs typeface="+mn-cs"/>
              </a:rPr>
              <a:t> (IFI)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endParaRPr lang="es-ES" dirty="0" smtClean="0"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2536" y="4037013"/>
            <a:ext cx="5029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285750" algn="just">
              <a:buFont typeface="Wingdings" pitchFamily="2" charset="2"/>
              <a:buChar char="Ø"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742950" lvl="1" algn="just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Promoción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y sensibilización del tema a través de publicaciones, conferencias, talleres con IFI, MIPYME, consultores.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083175" y="1638300"/>
            <a:ext cx="1204913" cy="53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324544" y="2649538"/>
            <a:ext cx="46482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>
              <a:defRPr/>
            </a:pP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Financiamiento de </a:t>
            </a:r>
            <a:r>
              <a:rPr lang="es-E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auditorías energéticas y estudios </a:t>
            </a:r>
            <a:r>
              <a:rPr lang="es-E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proyectos de energía renovable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S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MIPYMES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083175" y="2984500"/>
            <a:ext cx="1204913" cy="53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80000" y="4437063"/>
            <a:ext cx="1204913" cy="53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0" name="TextBox 2"/>
          <p:cNvSpPr txBox="1">
            <a:spLocks noChangeArrowheads="1"/>
          </p:cNvSpPr>
          <p:nvPr/>
        </p:nvSpPr>
        <p:spPr bwMode="auto">
          <a:xfrm>
            <a:off x="6562726" y="1724512"/>
            <a:ext cx="2441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R" dirty="0"/>
              <a:t>     </a:t>
            </a:r>
            <a:r>
              <a:rPr lang="es-CR" dirty="0" smtClean="0"/>
              <a:t>US$120,000.00</a:t>
            </a:r>
            <a:endParaRPr lang="es-HN" dirty="0"/>
          </a:p>
        </p:txBody>
      </p:sp>
      <p:sp>
        <p:nvSpPr>
          <p:cNvPr id="23561" name="TextBox 17"/>
          <p:cNvSpPr txBox="1">
            <a:spLocks noChangeArrowheads="1"/>
          </p:cNvSpPr>
          <p:nvPr/>
        </p:nvSpPr>
        <p:spPr bwMode="auto">
          <a:xfrm>
            <a:off x="6780213" y="2881313"/>
            <a:ext cx="2224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R" dirty="0"/>
              <a:t>EE: </a:t>
            </a:r>
            <a:r>
              <a:rPr lang="es-CR" dirty="0" smtClean="0"/>
              <a:t>US$7,000.00</a:t>
            </a:r>
            <a:endParaRPr lang="es-HN" dirty="0"/>
          </a:p>
        </p:txBody>
      </p:sp>
      <p:sp>
        <p:nvSpPr>
          <p:cNvPr id="23562" name="TextBox 19"/>
          <p:cNvSpPr txBox="1">
            <a:spLocks noChangeArrowheads="1"/>
          </p:cNvSpPr>
          <p:nvPr/>
        </p:nvSpPr>
        <p:spPr bwMode="auto">
          <a:xfrm>
            <a:off x="6562726" y="4439071"/>
            <a:ext cx="2465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R" dirty="0"/>
              <a:t>Hasta </a:t>
            </a:r>
            <a:r>
              <a:rPr lang="es-CR" dirty="0" smtClean="0"/>
              <a:t>US$50,000.00</a:t>
            </a:r>
            <a:endParaRPr lang="es-CR" dirty="0"/>
          </a:p>
          <a:p>
            <a:pPr eaLnBrk="1" hangingPunct="1"/>
            <a:r>
              <a:rPr lang="es-CR" dirty="0"/>
              <a:t>País /año</a:t>
            </a:r>
            <a:endParaRPr lang="es-HN" dirty="0"/>
          </a:p>
        </p:txBody>
      </p:sp>
      <p:sp>
        <p:nvSpPr>
          <p:cNvPr id="23563" name="TextBox 20"/>
          <p:cNvSpPr txBox="1">
            <a:spLocks noChangeArrowheads="1"/>
          </p:cNvSpPr>
          <p:nvPr/>
        </p:nvSpPr>
        <p:spPr bwMode="auto">
          <a:xfrm>
            <a:off x="6780213" y="3382963"/>
            <a:ext cx="2300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R" dirty="0"/>
              <a:t>ER: </a:t>
            </a:r>
            <a:r>
              <a:rPr lang="es-CR" dirty="0" smtClean="0"/>
              <a:t>US$50,000.00</a:t>
            </a:r>
            <a:endParaRPr lang="es-HN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35050" y="241300"/>
            <a:ext cx="705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HN" sz="4000" b="1" dirty="0" smtClean="0">
                <a:solidFill>
                  <a:srgbClr val="A2CF51"/>
                </a:solidFill>
                <a:latin typeface="Calibri" pitchFamily="34" charset="0"/>
              </a:rPr>
              <a:t>Generalidades de la Iniciativa </a:t>
            </a:r>
            <a:endParaRPr lang="es-HN" sz="4000" b="1" dirty="0">
              <a:solidFill>
                <a:srgbClr val="A2CF51"/>
              </a:solidFill>
              <a:latin typeface="Calibri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70" y="6044489"/>
            <a:ext cx="1196585" cy="7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759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08104" y="1862914"/>
            <a:ext cx="333109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s-HN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MAYOR INFORMACIÓN</a:t>
            </a:r>
            <a:endParaRPr lang="en-US" sz="12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HN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HN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LYNDA GARCIA RECINOS</a:t>
            </a:r>
            <a:endParaRPr lang="es-HN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HN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Gestor de </a:t>
            </a:r>
            <a:r>
              <a:rPr lang="es-H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Proyectos Honduras </a:t>
            </a:r>
            <a:endParaRPr lang="es-HN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HN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Email:</a:t>
            </a:r>
            <a:r>
              <a:rPr lang="es-HN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lang="es-H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garcial@bcie.org</a:t>
            </a:r>
            <a:endParaRPr lang="es-HN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HN" sz="1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Tel.:	</a:t>
            </a:r>
            <a:r>
              <a:rPr lang="es-H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(+504) 2240-2243 </a:t>
            </a:r>
            <a:endParaRPr lang="es-HN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HN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HN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40" y="876300"/>
            <a:ext cx="1754666" cy="29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72" y="4144988"/>
            <a:ext cx="3140801" cy="197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4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317</Words>
  <Application>Microsoft Office PowerPoint</Application>
  <PresentationFormat>On-screen Show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Generalidades de la Iniciativa  </vt:lpstr>
      <vt:lpstr>PowerPoint Presentation</vt:lpstr>
      <vt:lpstr>PowerPoint Presentation</vt:lpstr>
      <vt:lpstr>PowerPoint Presentation</vt:lpstr>
      <vt:lpstr>PowerPoint Presentation</vt:lpstr>
    </vt:vector>
  </TitlesOfParts>
  <Company>BCIE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Garcia</dc:creator>
  <cp:lastModifiedBy>Lynda Garcia</cp:lastModifiedBy>
  <cp:revision>7</cp:revision>
  <dcterms:created xsi:type="dcterms:W3CDTF">2012-11-26T22:22:11Z</dcterms:created>
  <dcterms:modified xsi:type="dcterms:W3CDTF">2012-11-27T16:26:27Z</dcterms:modified>
</cp:coreProperties>
</file>