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5.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6" r:id="rId5"/>
  </p:sldMasterIdLst>
  <p:notesMasterIdLst>
    <p:notesMasterId r:id="rId19"/>
  </p:notesMasterIdLst>
  <p:sldIdLst>
    <p:sldId id="279" r:id="rId6"/>
    <p:sldId id="326" r:id="rId7"/>
    <p:sldId id="323" r:id="rId8"/>
    <p:sldId id="327" r:id="rId9"/>
    <p:sldId id="324" r:id="rId10"/>
    <p:sldId id="328" r:id="rId11"/>
    <p:sldId id="347" r:id="rId12"/>
    <p:sldId id="329" r:id="rId13"/>
    <p:sldId id="330" r:id="rId14"/>
    <p:sldId id="331" r:id="rId15"/>
    <p:sldId id="334" r:id="rId16"/>
    <p:sldId id="346" r:id="rId17"/>
    <p:sldId id="338" r:id="rId18"/>
  </p:sldIdLst>
  <p:sldSz cx="9144000" cy="6858000" type="screen4x3"/>
  <p:notesSz cx="6858000" cy="9144000"/>
  <p:custDataLst>
    <p:tags r:id="rId20"/>
  </p:custDataLst>
  <p:defaultTextStyle>
    <a:defPPr>
      <a:defRPr lang="en-GB"/>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on Retallack"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3300"/>
    <a:srgbClr val="659A2A"/>
    <a:srgbClr val="FF9900"/>
    <a:srgbClr val="026A07"/>
    <a:srgbClr val="FFFF66"/>
    <a:srgbClr val="003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972" autoAdjust="0"/>
    <p:restoredTop sz="88087" autoAdjust="0"/>
  </p:normalViewPr>
  <p:slideViewPr>
    <p:cSldViewPr>
      <p:cViewPr>
        <p:scale>
          <a:sx n="87" d="100"/>
          <a:sy n="87" d="100"/>
        </p:scale>
        <p:origin x="-63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DDB52-4EB3-44C0-B406-AF81AD257187}" type="datetimeFigureOut">
              <a:rPr lang="en-GB" smtClean="0"/>
              <a:t>28/11/2012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EA826A-1905-4BD4-8FE4-9BF731FE23F2}" type="slidenum">
              <a:rPr lang="en-GB" smtClean="0"/>
              <a:t>‹#›</a:t>
            </a:fld>
            <a:endParaRPr lang="en-GB"/>
          </a:p>
        </p:txBody>
      </p:sp>
    </p:spTree>
    <p:extLst>
      <p:ext uri="{BB962C8B-B14F-4D97-AF65-F5344CB8AC3E}">
        <p14:creationId xmlns:p14="http://schemas.microsoft.com/office/powerpoint/2010/main" val="244122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EA826A-1905-4BD4-8FE4-9BF731FE23F2}" type="slidenum">
              <a:rPr lang="en-GB" smtClean="0"/>
              <a:t>2</a:t>
            </a:fld>
            <a:endParaRPr lang="en-GB"/>
          </a:p>
        </p:txBody>
      </p:sp>
    </p:spTree>
    <p:extLst>
      <p:ext uri="{BB962C8B-B14F-4D97-AF65-F5344CB8AC3E}">
        <p14:creationId xmlns:p14="http://schemas.microsoft.com/office/powerpoint/2010/main" val="173453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EA826A-1905-4BD4-8FE4-9BF731FE23F2}" type="slidenum">
              <a:rPr lang="en-GB" smtClean="0"/>
              <a:t>4</a:t>
            </a:fld>
            <a:endParaRPr lang="en-GB"/>
          </a:p>
        </p:txBody>
      </p:sp>
    </p:spTree>
    <p:extLst>
      <p:ext uri="{BB962C8B-B14F-4D97-AF65-F5344CB8AC3E}">
        <p14:creationId xmlns:p14="http://schemas.microsoft.com/office/powerpoint/2010/main" val="173453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EA826A-1905-4BD4-8FE4-9BF731FE23F2}" type="slidenum">
              <a:rPr lang="en-GB" smtClean="0"/>
              <a:t>7</a:t>
            </a:fld>
            <a:endParaRPr lang="en-GB"/>
          </a:p>
        </p:txBody>
      </p:sp>
    </p:spTree>
    <p:extLst>
      <p:ext uri="{BB962C8B-B14F-4D97-AF65-F5344CB8AC3E}">
        <p14:creationId xmlns:p14="http://schemas.microsoft.com/office/powerpoint/2010/main" val="1734532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sz="1000">
                <a:solidFill>
                  <a:schemeClr val="tx1"/>
                </a:solidFill>
                <a:latin typeface="Verdana" pitchFamily="34" charset="0"/>
              </a:defRPr>
            </a:lvl1pPr>
            <a:lvl2pPr marL="742950" indent="-285750" eaLnBrk="0" hangingPunct="0">
              <a:defRPr sz="1000">
                <a:solidFill>
                  <a:schemeClr val="tx1"/>
                </a:solidFill>
                <a:latin typeface="Verdana" pitchFamily="34" charset="0"/>
              </a:defRPr>
            </a:lvl2pPr>
            <a:lvl3pPr marL="1143000" indent="-228600" eaLnBrk="0" hangingPunct="0">
              <a:defRPr sz="1000">
                <a:solidFill>
                  <a:schemeClr val="tx1"/>
                </a:solidFill>
                <a:latin typeface="Verdana" pitchFamily="34" charset="0"/>
              </a:defRPr>
            </a:lvl3pPr>
            <a:lvl4pPr marL="1600200" indent="-228600" eaLnBrk="0" hangingPunct="0">
              <a:defRPr sz="1000">
                <a:solidFill>
                  <a:schemeClr val="tx1"/>
                </a:solidFill>
                <a:latin typeface="Verdana" pitchFamily="34" charset="0"/>
              </a:defRPr>
            </a:lvl4pPr>
            <a:lvl5pPr marL="2057400" indent="-228600" eaLnBrk="0" hangingPunct="0">
              <a:defRPr sz="1000">
                <a:solidFill>
                  <a:schemeClr val="tx1"/>
                </a:solidFill>
                <a:latin typeface="Verdana" pitchFamily="34" charset="0"/>
              </a:defRPr>
            </a:lvl5pPr>
            <a:lvl6pPr marL="2514600" indent="-228600" algn="ctr" eaLnBrk="0" fontAlgn="base" hangingPunct="0">
              <a:spcBef>
                <a:spcPct val="0"/>
              </a:spcBef>
              <a:spcAft>
                <a:spcPct val="0"/>
              </a:spcAft>
              <a:defRPr sz="1000">
                <a:solidFill>
                  <a:schemeClr val="tx1"/>
                </a:solidFill>
                <a:latin typeface="Verdana" pitchFamily="34" charset="0"/>
              </a:defRPr>
            </a:lvl6pPr>
            <a:lvl7pPr marL="2971800" indent="-228600" algn="ctr" eaLnBrk="0" fontAlgn="base" hangingPunct="0">
              <a:spcBef>
                <a:spcPct val="0"/>
              </a:spcBef>
              <a:spcAft>
                <a:spcPct val="0"/>
              </a:spcAft>
              <a:defRPr sz="1000">
                <a:solidFill>
                  <a:schemeClr val="tx1"/>
                </a:solidFill>
                <a:latin typeface="Verdana" pitchFamily="34" charset="0"/>
              </a:defRPr>
            </a:lvl7pPr>
            <a:lvl8pPr marL="3429000" indent="-228600" algn="ctr" eaLnBrk="0" fontAlgn="base" hangingPunct="0">
              <a:spcBef>
                <a:spcPct val="0"/>
              </a:spcBef>
              <a:spcAft>
                <a:spcPct val="0"/>
              </a:spcAft>
              <a:defRPr sz="1000">
                <a:solidFill>
                  <a:schemeClr val="tx1"/>
                </a:solidFill>
                <a:latin typeface="Verdana" pitchFamily="34" charset="0"/>
              </a:defRPr>
            </a:lvl8pPr>
            <a:lvl9pPr marL="3886200" indent="-228600" algn="ctr" eaLnBrk="0" fontAlgn="base" hangingPunct="0">
              <a:spcBef>
                <a:spcPct val="0"/>
              </a:spcBef>
              <a:spcAft>
                <a:spcPct val="0"/>
              </a:spcAft>
              <a:defRPr sz="1000">
                <a:solidFill>
                  <a:schemeClr val="tx1"/>
                </a:solidFill>
                <a:latin typeface="Verdana" pitchFamily="34" charset="0"/>
              </a:defRPr>
            </a:lvl9pPr>
          </a:lstStyle>
          <a:p>
            <a:pPr eaLnBrk="1" hangingPunct="1"/>
            <a:fld id="{626DD595-2089-4123-90E9-9C4A8EBAEFB6}" type="slidenum">
              <a:rPr lang="en-GB" sz="1200" smtClean="0">
                <a:solidFill>
                  <a:prstClr val="black"/>
                </a:solidFill>
                <a:latin typeface="Arial" pitchFamily="34" charset="0"/>
              </a:rPr>
              <a:pPr eaLnBrk="1" hangingPunct="1"/>
              <a:t>8</a:t>
            </a:fld>
            <a:endParaRPr lang="en-GB" sz="1200" smtClean="0">
              <a:solidFill>
                <a:prstClr val="black"/>
              </a:solidFill>
              <a:latin typeface="Arial" pitchFamily="34" charset="0"/>
            </a:endParaRPr>
          </a:p>
        </p:txBody>
      </p:sp>
      <p:sp>
        <p:nvSpPr>
          <p:cNvPr id="138243" name="Rectangle 2"/>
          <p:cNvSpPr>
            <a:spLocks noGrp="1" noRot="1" noChangeAspect="1" noChangeArrowheads="1" noTextEdit="1"/>
          </p:cNvSpPr>
          <p:nvPr>
            <p:ph type="sldImg"/>
          </p:nvPr>
        </p:nvSpPr>
        <p:spPr>
          <a:xfrm>
            <a:off x="1143000" y="685800"/>
            <a:ext cx="4572000" cy="3429000"/>
          </a:xfrm>
          <a:ln/>
        </p:spPr>
      </p:sp>
      <p:sp>
        <p:nvSpPr>
          <p:cNvPr id="13824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eaLnBrk="0" hangingPunct="0">
              <a:defRPr sz="1000">
                <a:solidFill>
                  <a:schemeClr val="tx1"/>
                </a:solidFill>
                <a:latin typeface="Verdana" pitchFamily="34" charset="0"/>
              </a:defRPr>
            </a:lvl1pPr>
            <a:lvl2pPr marL="742950" indent="-285750" eaLnBrk="0" hangingPunct="0">
              <a:defRPr sz="1000">
                <a:solidFill>
                  <a:schemeClr val="tx1"/>
                </a:solidFill>
                <a:latin typeface="Verdana" pitchFamily="34" charset="0"/>
              </a:defRPr>
            </a:lvl2pPr>
            <a:lvl3pPr marL="1143000" indent="-228600" eaLnBrk="0" hangingPunct="0">
              <a:defRPr sz="1000">
                <a:solidFill>
                  <a:schemeClr val="tx1"/>
                </a:solidFill>
                <a:latin typeface="Verdana" pitchFamily="34" charset="0"/>
              </a:defRPr>
            </a:lvl3pPr>
            <a:lvl4pPr marL="1600200" indent="-228600" eaLnBrk="0" hangingPunct="0">
              <a:defRPr sz="1000">
                <a:solidFill>
                  <a:schemeClr val="tx1"/>
                </a:solidFill>
                <a:latin typeface="Verdana" pitchFamily="34" charset="0"/>
              </a:defRPr>
            </a:lvl4pPr>
            <a:lvl5pPr marL="2057400" indent="-228600" eaLnBrk="0" hangingPunct="0">
              <a:defRPr sz="1000">
                <a:solidFill>
                  <a:schemeClr val="tx1"/>
                </a:solidFill>
                <a:latin typeface="Verdana" pitchFamily="34" charset="0"/>
              </a:defRPr>
            </a:lvl5pPr>
            <a:lvl6pPr marL="2514600" indent="-228600" algn="ctr" eaLnBrk="0" fontAlgn="base" hangingPunct="0">
              <a:spcBef>
                <a:spcPct val="0"/>
              </a:spcBef>
              <a:spcAft>
                <a:spcPct val="0"/>
              </a:spcAft>
              <a:defRPr sz="1000">
                <a:solidFill>
                  <a:schemeClr val="tx1"/>
                </a:solidFill>
                <a:latin typeface="Verdana" pitchFamily="34" charset="0"/>
              </a:defRPr>
            </a:lvl6pPr>
            <a:lvl7pPr marL="2971800" indent="-228600" algn="ctr" eaLnBrk="0" fontAlgn="base" hangingPunct="0">
              <a:spcBef>
                <a:spcPct val="0"/>
              </a:spcBef>
              <a:spcAft>
                <a:spcPct val="0"/>
              </a:spcAft>
              <a:defRPr sz="1000">
                <a:solidFill>
                  <a:schemeClr val="tx1"/>
                </a:solidFill>
                <a:latin typeface="Verdana" pitchFamily="34" charset="0"/>
              </a:defRPr>
            </a:lvl7pPr>
            <a:lvl8pPr marL="3429000" indent="-228600" algn="ctr" eaLnBrk="0" fontAlgn="base" hangingPunct="0">
              <a:spcBef>
                <a:spcPct val="0"/>
              </a:spcBef>
              <a:spcAft>
                <a:spcPct val="0"/>
              </a:spcAft>
              <a:defRPr sz="1000">
                <a:solidFill>
                  <a:schemeClr val="tx1"/>
                </a:solidFill>
                <a:latin typeface="Verdana" pitchFamily="34" charset="0"/>
              </a:defRPr>
            </a:lvl8pPr>
            <a:lvl9pPr marL="3886200" indent="-228600" algn="ctr" eaLnBrk="0" fontAlgn="base" hangingPunct="0">
              <a:spcBef>
                <a:spcPct val="0"/>
              </a:spcBef>
              <a:spcAft>
                <a:spcPct val="0"/>
              </a:spcAft>
              <a:defRPr sz="1000">
                <a:solidFill>
                  <a:schemeClr val="tx1"/>
                </a:solidFill>
                <a:latin typeface="Verdana" pitchFamily="34" charset="0"/>
              </a:defRPr>
            </a:lvl9pPr>
          </a:lstStyle>
          <a:p>
            <a:pPr eaLnBrk="1" hangingPunct="1"/>
            <a:fld id="{E0DA2051-97F7-4C96-BAE4-DC6F723CFD1D}" type="slidenum">
              <a:rPr lang="en-GB" sz="1200" smtClean="0">
                <a:solidFill>
                  <a:prstClr val="black"/>
                </a:solidFill>
                <a:latin typeface="Arial" pitchFamily="34" charset="0"/>
              </a:rPr>
              <a:pPr eaLnBrk="1" hangingPunct="1"/>
              <a:t>9</a:t>
            </a:fld>
            <a:endParaRPr lang="en-GB" sz="1200" smtClean="0">
              <a:solidFill>
                <a:prstClr val="black"/>
              </a:solidFill>
              <a:latin typeface="Arial" pitchFamily="34" charset="0"/>
            </a:endParaRPr>
          </a:p>
        </p:txBody>
      </p:sp>
      <p:sp>
        <p:nvSpPr>
          <p:cNvPr id="141315" name="Rectangle 2"/>
          <p:cNvSpPr>
            <a:spLocks noGrp="1" noRot="1" noChangeAspect="1" noChangeArrowheads="1" noTextEdit="1"/>
          </p:cNvSpPr>
          <p:nvPr>
            <p:ph type="sldImg"/>
          </p:nvPr>
        </p:nvSpPr>
        <p:spPr>
          <a:xfrm>
            <a:off x="1143000" y="685800"/>
            <a:ext cx="4572000" cy="3429000"/>
          </a:xfrm>
          <a:ln/>
        </p:spPr>
      </p:sp>
      <p:sp>
        <p:nvSpPr>
          <p:cNvPr id="141316" name="Rectangle 3"/>
          <p:cNvSpPr>
            <a:spLocks noGrp="1" noChangeArrowheads="1"/>
          </p:cNvSpPr>
          <p:nvPr>
            <p:ph type="body" idx="1"/>
          </p:nvPr>
        </p:nvSpPr>
        <p:spPr>
          <a:noFill/>
        </p:spPr>
        <p:txBody>
          <a:bodyPr/>
          <a:lstStyle/>
          <a:p>
            <a:pPr eaLnBrk="1" hangingPunct="1"/>
            <a:r>
              <a:rPr lang="en-US" u="sng" dirty="0" smtClean="0">
                <a:latin typeface="Arial" pitchFamily="34" charset="0"/>
              </a:rPr>
              <a:t>Co-ordination:</a:t>
            </a:r>
          </a:p>
          <a:p>
            <a:pPr marL="171450" indent="-171450" eaLnBrk="1" hangingPunct="1">
              <a:buFontTx/>
              <a:buChar char="-"/>
            </a:pPr>
            <a:r>
              <a:rPr lang="en-US" dirty="0" smtClean="0">
                <a:latin typeface="Arial" pitchFamily="34" charset="0"/>
              </a:rPr>
              <a:t>Centre launched in </a:t>
            </a:r>
            <a:r>
              <a:rPr lang="en-GB" sz="1200" baseline="0" dirty="0" smtClean="0">
                <a:solidFill>
                  <a:srgbClr val="1F497D"/>
                </a:solidFill>
                <a:effectLst/>
                <a:latin typeface="+mn-lt"/>
                <a:ea typeface="Times New Roman"/>
                <a:cs typeface="Calibri"/>
              </a:rPr>
              <a:t>March 2012 - awaiting outcome of political changes but engaged and want help ‘institution building’</a:t>
            </a:r>
          </a:p>
          <a:p>
            <a:pPr marL="171450" indent="-171450" eaLnBrk="1" hangingPunct="1">
              <a:buFontTx/>
              <a:buChar char="-"/>
            </a:pPr>
            <a:r>
              <a:rPr lang="en-GB" sz="1200" baseline="0" dirty="0" smtClean="0">
                <a:solidFill>
                  <a:srgbClr val="1F497D"/>
                </a:solidFill>
                <a:effectLst/>
                <a:latin typeface="+mn-lt"/>
                <a:ea typeface="Times New Roman"/>
                <a:cs typeface="Calibri"/>
              </a:rPr>
              <a:t>SENER have remit for energy, already working on programme with GIZ</a:t>
            </a:r>
          </a:p>
          <a:p>
            <a:pPr eaLnBrk="1" hangingPunct="1"/>
            <a:r>
              <a:rPr lang="en-US" u="sng" dirty="0" smtClean="0">
                <a:latin typeface="Arial" pitchFamily="34" charset="0"/>
              </a:rPr>
              <a:t>Advice:</a:t>
            </a:r>
          </a:p>
          <a:p>
            <a:pPr marL="171450" indent="-171450" eaLnBrk="1" hangingPunct="1">
              <a:buFontTx/>
              <a:buChar char="-"/>
            </a:pPr>
            <a:r>
              <a:rPr lang="en-GB" sz="1200" dirty="0" smtClean="0">
                <a:solidFill>
                  <a:srgbClr val="1F497D"/>
                </a:solidFill>
                <a:effectLst/>
                <a:latin typeface="+mn-lt"/>
                <a:ea typeface="Times New Roman"/>
                <a:cs typeface="Calibri"/>
              </a:rPr>
              <a:t>CONUEE – responsible for product standards</a:t>
            </a:r>
            <a:r>
              <a:rPr lang="en-GB" sz="1200" baseline="0" dirty="0" smtClean="0">
                <a:solidFill>
                  <a:srgbClr val="1F497D"/>
                </a:solidFill>
                <a:effectLst/>
                <a:latin typeface="+mn-lt"/>
                <a:ea typeface="Times New Roman"/>
                <a:cs typeface="Calibri"/>
              </a:rPr>
              <a:t> and </a:t>
            </a:r>
            <a:r>
              <a:rPr lang="en-GB" sz="1200" i="0" baseline="0" dirty="0" smtClean="0">
                <a:solidFill>
                  <a:srgbClr val="1F497D"/>
                </a:solidFill>
                <a:effectLst/>
                <a:latin typeface="+mn-lt"/>
                <a:ea typeface="Times New Roman"/>
                <a:cs typeface="Calibri"/>
              </a:rPr>
              <a:t>e</a:t>
            </a:r>
            <a:r>
              <a:rPr lang="en-GB" sz="1200" dirty="0" smtClean="0">
                <a:solidFill>
                  <a:srgbClr val="1F497D"/>
                </a:solidFill>
                <a:effectLst/>
                <a:latin typeface="+mn-lt"/>
                <a:ea typeface="Times New Roman"/>
                <a:cs typeface="Calibri"/>
              </a:rPr>
              <a:t>nergy efficiency guides (no longer supported), developing </a:t>
            </a:r>
            <a:r>
              <a:rPr lang="en-GB" sz="1200" i="0" dirty="0" smtClean="0">
                <a:solidFill>
                  <a:srgbClr val="1F497D"/>
                </a:solidFill>
                <a:effectLst/>
                <a:latin typeface="+mn-lt"/>
                <a:ea typeface="Times New Roman"/>
                <a:cs typeface="Calibri"/>
              </a:rPr>
              <a:t>a national certification programme for products, industrial facilities and buildings, inc.</a:t>
            </a:r>
            <a:r>
              <a:rPr lang="en-GB" sz="1200" i="0" baseline="0" dirty="0" smtClean="0">
                <a:solidFill>
                  <a:srgbClr val="1F497D"/>
                </a:solidFill>
                <a:effectLst/>
                <a:latin typeface="+mn-lt"/>
                <a:ea typeface="Times New Roman"/>
                <a:cs typeface="Calibri"/>
              </a:rPr>
              <a:t> </a:t>
            </a:r>
            <a:r>
              <a:rPr lang="en-GB" sz="1200" i="0" dirty="0" smtClean="0">
                <a:solidFill>
                  <a:srgbClr val="1F497D"/>
                </a:solidFill>
                <a:effectLst/>
                <a:latin typeface="+mn-lt"/>
                <a:ea typeface="Times New Roman"/>
                <a:cs typeface="Calibri"/>
              </a:rPr>
              <a:t>training for certification bodies to comply with NOMs – but doesn’t have sufficient funding</a:t>
            </a:r>
          </a:p>
          <a:p>
            <a:pPr marL="171450" indent="-171450" eaLnBrk="1" hangingPunct="1">
              <a:buFontTx/>
              <a:buChar char="-"/>
            </a:pPr>
            <a:r>
              <a:rPr lang="en-GB" sz="1200" i="0" dirty="0" smtClean="0">
                <a:solidFill>
                  <a:srgbClr val="1F497D"/>
                </a:solidFill>
                <a:effectLst/>
                <a:latin typeface="+mn-lt"/>
                <a:ea typeface="Times New Roman"/>
                <a:cs typeface="Calibri"/>
              </a:rPr>
              <a:t>CFE – access to electricity bills</a:t>
            </a:r>
          </a:p>
          <a:p>
            <a:pPr marL="0" indent="0" eaLnBrk="1" hangingPunct="1">
              <a:buFontTx/>
              <a:buNone/>
            </a:pPr>
            <a:r>
              <a:rPr lang="en-GB" sz="1200" i="0" u="sng" dirty="0" smtClean="0">
                <a:solidFill>
                  <a:srgbClr val="1F497D"/>
                </a:solidFill>
                <a:effectLst/>
                <a:latin typeface="+mn-lt"/>
                <a:ea typeface="Times New Roman"/>
                <a:cs typeface="Calibri"/>
              </a:rPr>
              <a:t>Finance:</a:t>
            </a:r>
          </a:p>
          <a:p>
            <a:pPr marL="0" indent="0" eaLnBrk="1" hangingPunct="1">
              <a:buFontTx/>
              <a:buNone/>
            </a:pPr>
            <a:r>
              <a:rPr lang="en-GB" sz="1200" i="0" u="none" dirty="0" smtClean="0">
                <a:solidFill>
                  <a:srgbClr val="1F497D"/>
                </a:solidFill>
                <a:effectLst/>
                <a:latin typeface="+mn-lt"/>
                <a:ea typeface="Times New Roman"/>
                <a:cs typeface="Calibri"/>
              </a:rPr>
              <a:t>- FIDE – route to market established with repayments through energy bills – limited funds</a:t>
            </a:r>
            <a:r>
              <a:rPr lang="en-GB" sz="1200" i="0" u="none" baseline="0" dirty="0" smtClean="0">
                <a:solidFill>
                  <a:srgbClr val="1F497D"/>
                </a:solidFill>
                <a:effectLst/>
                <a:latin typeface="+mn-lt"/>
                <a:ea typeface="Times New Roman"/>
                <a:cs typeface="Calibri"/>
              </a:rPr>
              <a:t> (up to £10k for SMEs with 14</a:t>
            </a:r>
            <a:r>
              <a:rPr lang="en-GB" sz="1200" i="0" u="none" baseline="30000" dirty="0" smtClean="0">
                <a:solidFill>
                  <a:srgbClr val="1F497D"/>
                </a:solidFill>
                <a:effectLst/>
                <a:latin typeface="+mn-lt"/>
                <a:ea typeface="Times New Roman"/>
                <a:cs typeface="Calibri"/>
              </a:rPr>
              <a:t>%</a:t>
            </a:r>
            <a:r>
              <a:rPr lang="en-GB" sz="1200" i="0" u="none" baseline="0" dirty="0" smtClean="0">
                <a:solidFill>
                  <a:srgbClr val="1F497D"/>
                </a:solidFill>
                <a:effectLst/>
                <a:latin typeface="+mn-lt"/>
                <a:ea typeface="Times New Roman"/>
                <a:cs typeface="Calibri"/>
              </a:rPr>
              <a:t> rates)</a:t>
            </a:r>
            <a:endParaRPr lang="en-GB" sz="1200" i="0" u="none" dirty="0" smtClean="0">
              <a:solidFill>
                <a:srgbClr val="1F497D"/>
              </a:solidFill>
              <a:effectLst/>
              <a:latin typeface="+mn-lt"/>
              <a:ea typeface="Times New Roman"/>
              <a:cs typeface="Calibri"/>
            </a:endParaRPr>
          </a:p>
          <a:p>
            <a:pPr marL="171450" indent="-171450" eaLnBrk="1" hangingPunct="1">
              <a:buFontTx/>
              <a:buChar char="-"/>
            </a:pPr>
            <a:endParaRPr lang="en-US" u="none"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EA826A-1905-4BD4-8FE4-9BF731FE23F2}" type="slidenum">
              <a:rPr lang="en-GB" smtClean="0"/>
              <a:t>12</a:t>
            </a:fld>
            <a:endParaRPr lang="en-GB"/>
          </a:p>
        </p:txBody>
      </p:sp>
    </p:spTree>
    <p:extLst>
      <p:ext uri="{BB962C8B-B14F-4D97-AF65-F5344CB8AC3E}">
        <p14:creationId xmlns:p14="http://schemas.microsoft.com/office/powerpoint/2010/main" val="1734532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CT_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6" y="284510"/>
            <a:ext cx="15732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Ribbon_Title_PP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00602"/>
            <a:ext cx="9144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ctrTitle"/>
          </p:nvPr>
        </p:nvSpPr>
        <p:spPr>
          <a:xfrm>
            <a:off x="112714" y="1125540"/>
            <a:ext cx="6907212" cy="790575"/>
          </a:xfrm>
        </p:spPr>
        <p:txBody>
          <a:bodyPr/>
          <a:lstStyle>
            <a:lvl1pPr>
              <a:defRPr b="0"/>
            </a:lvl1pPr>
          </a:lstStyle>
          <a:p>
            <a:pPr lvl="0"/>
            <a:r>
              <a:rPr lang="en-GB" noProof="0" smtClean="0"/>
              <a:t>Click to edit Master title style</a:t>
            </a:r>
          </a:p>
        </p:txBody>
      </p:sp>
      <p:sp>
        <p:nvSpPr>
          <p:cNvPr id="11267" name="Rectangle 3"/>
          <p:cNvSpPr>
            <a:spLocks noGrp="1" noChangeArrowheads="1"/>
          </p:cNvSpPr>
          <p:nvPr>
            <p:ph type="subTitle" idx="1"/>
          </p:nvPr>
        </p:nvSpPr>
        <p:spPr>
          <a:xfrm>
            <a:off x="112714" y="1989140"/>
            <a:ext cx="6907212" cy="720725"/>
          </a:xfrm>
        </p:spPr>
        <p:txBody>
          <a:bodyPr lIns="36000" tIns="36000" rIns="36000" bIns="36000"/>
          <a:lstStyle>
            <a:lvl1pPr marL="0" indent="0">
              <a:buFontTx/>
              <a:buNone/>
              <a:defRPr/>
            </a:lvl1pPr>
          </a:lstStyle>
          <a:p>
            <a:pPr lvl="0"/>
            <a:r>
              <a:rPr lang="en-GB" noProof="0" smtClean="0"/>
              <a:t>Click to edit Master subtitle style</a:t>
            </a:r>
          </a:p>
        </p:txBody>
      </p:sp>
    </p:spTree>
    <p:extLst>
      <p:ext uri="{BB962C8B-B14F-4D97-AF65-F5344CB8AC3E}">
        <p14:creationId xmlns:p14="http://schemas.microsoft.com/office/powerpoint/2010/main" val="11490630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75D5838-5A7A-465C-986F-C309094B3F11}" type="slidenum">
              <a:rPr lang="en-GB"/>
              <a:pPr>
                <a:defRPr/>
              </a:pPr>
              <a:t>‹#›</a:t>
            </a:fld>
            <a:endParaRPr lang="en-GB"/>
          </a:p>
        </p:txBody>
      </p:sp>
    </p:spTree>
    <p:extLst>
      <p:ext uri="{BB962C8B-B14F-4D97-AF65-F5344CB8AC3E}">
        <p14:creationId xmlns:p14="http://schemas.microsoft.com/office/powerpoint/2010/main" val="951191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A46A6D7-D7F1-43E4-9CD6-B9319A5F6AE6}" type="slidenum">
              <a:rPr lang="en-GB"/>
              <a:pPr>
                <a:defRPr/>
              </a:pPr>
              <a:t>‹#›</a:t>
            </a:fld>
            <a:endParaRPr lang="en-GB"/>
          </a:p>
        </p:txBody>
      </p:sp>
    </p:spTree>
    <p:extLst>
      <p:ext uri="{BB962C8B-B14F-4D97-AF65-F5344CB8AC3E}">
        <p14:creationId xmlns:p14="http://schemas.microsoft.com/office/powerpoint/2010/main" val="2877105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6562725"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2"/>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9E33D62-5F5E-426F-915C-ABEA0CC58B33}" type="slidenum">
              <a:rPr lang="en-GB"/>
              <a:pPr>
                <a:defRPr/>
              </a:pPr>
              <a:t>‹#›</a:t>
            </a:fld>
            <a:endParaRPr lang="en-GB"/>
          </a:p>
        </p:txBody>
      </p:sp>
    </p:spTree>
    <p:extLst>
      <p:ext uri="{BB962C8B-B14F-4D97-AF65-F5344CB8AC3E}">
        <p14:creationId xmlns:p14="http://schemas.microsoft.com/office/powerpoint/2010/main" val="2736388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6562725"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2"/>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F91EC3D-D824-47EA-A6A9-6269FC0FB962}" type="slidenum">
              <a:rPr lang="en-GB"/>
              <a:pPr>
                <a:defRPr/>
              </a:pPr>
              <a:t>‹#›</a:t>
            </a:fld>
            <a:endParaRPr lang="en-GB"/>
          </a:p>
        </p:txBody>
      </p:sp>
    </p:spTree>
    <p:extLst>
      <p:ext uri="{BB962C8B-B14F-4D97-AF65-F5344CB8AC3E}">
        <p14:creationId xmlns:p14="http://schemas.microsoft.com/office/powerpoint/2010/main" val="3472917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6562725"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2"/>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42B6BDE-9087-48E8-8440-B9C24A44195E}" type="slidenum">
              <a:rPr lang="en-GB"/>
              <a:pPr>
                <a:defRPr/>
              </a:pPr>
              <a:t>‹#›</a:t>
            </a:fld>
            <a:endParaRPr lang="en-GB"/>
          </a:p>
        </p:txBody>
      </p:sp>
    </p:spTree>
    <p:extLst>
      <p:ext uri="{BB962C8B-B14F-4D97-AF65-F5344CB8AC3E}">
        <p14:creationId xmlns:p14="http://schemas.microsoft.com/office/powerpoint/2010/main" val="2043574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ain &amp; Sub Heading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948106" y="116632"/>
            <a:ext cx="8195896" cy="369332"/>
          </a:xfrm>
          <a:prstGeom prst="rect">
            <a:avLst/>
          </a:prstGeom>
          <a:noFill/>
          <a:ln w="9525" algn="ctr">
            <a:noFill/>
            <a:miter lim="800000"/>
            <a:headEnd/>
            <a:tailEnd/>
          </a:ln>
          <a:effectLst/>
        </p:spPr>
        <p:txBody>
          <a:bodyPr lIns="91440" tIns="45720" rIns="91440" bIns="45720" rtlCol="0" anchor="t">
            <a:spAutoFit/>
          </a:bodyPr>
          <a:lstStyle/>
          <a:p>
            <a:pPr lvl="0"/>
            <a:r>
              <a:rPr lang="en-US" smtClean="0"/>
              <a:t>Click to edit Master title style</a:t>
            </a:r>
            <a:endParaRPr lang="en-GB" dirty="0"/>
          </a:p>
        </p:txBody>
      </p:sp>
      <p:sp>
        <p:nvSpPr>
          <p:cNvPr id="10" name="Text Placeholder 18"/>
          <p:cNvSpPr>
            <a:spLocks noGrp="1"/>
          </p:cNvSpPr>
          <p:nvPr>
            <p:ph type="body" sz="quarter" idx="11"/>
          </p:nvPr>
        </p:nvSpPr>
        <p:spPr>
          <a:xfrm>
            <a:off x="948106" y="836713"/>
            <a:ext cx="7877907" cy="432048"/>
          </a:xfrm>
          <a:prstGeom prst="rect">
            <a:avLst/>
          </a:prstGeom>
        </p:spPr>
        <p:txBody>
          <a:bodyPr anchor="ctr"/>
          <a:lstStyle>
            <a:lvl1pPr marL="0" indent="0">
              <a:buFont typeface="Arial" pitchFamily="34" charset="0"/>
              <a:buNone/>
              <a:defRPr sz="2000">
                <a:solidFill>
                  <a:schemeClr val="accent2"/>
                </a:solidFill>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104356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307500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35721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08437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3293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BC69D89-09E0-400C-8644-672F6BB566D7}" type="slidenum">
              <a:rPr lang="en-GB"/>
              <a:pPr>
                <a:defRPr/>
              </a:pPr>
              <a:t>‹#›</a:t>
            </a:fld>
            <a:endParaRPr lang="en-GB"/>
          </a:p>
        </p:txBody>
      </p:sp>
    </p:spTree>
    <p:extLst>
      <p:ext uri="{BB962C8B-B14F-4D97-AF65-F5344CB8AC3E}">
        <p14:creationId xmlns:p14="http://schemas.microsoft.com/office/powerpoint/2010/main" val="22911239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55684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30895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111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5045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9168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85018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6247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CEFB5DE-3486-4DAA-9DC8-FE1306E0D2B1}" type="slidenum">
              <a:rPr lang="en-GB"/>
              <a:pPr>
                <a:defRPr/>
              </a:pPr>
              <a:t>‹#›</a:t>
            </a:fld>
            <a:endParaRPr lang="en-GB"/>
          </a:p>
        </p:txBody>
      </p:sp>
    </p:spTree>
    <p:extLst>
      <p:ext uri="{BB962C8B-B14F-4D97-AF65-F5344CB8AC3E}">
        <p14:creationId xmlns:p14="http://schemas.microsoft.com/office/powerpoint/2010/main" val="245147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5CD47BC-46D2-44A2-B21B-46FEEA0799D4}" type="slidenum">
              <a:rPr lang="en-GB"/>
              <a:pPr>
                <a:defRPr/>
              </a:pPr>
              <a:t>‹#›</a:t>
            </a:fld>
            <a:endParaRPr lang="en-GB"/>
          </a:p>
        </p:txBody>
      </p:sp>
    </p:spTree>
    <p:extLst>
      <p:ext uri="{BB962C8B-B14F-4D97-AF65-F5344CB8AC3E}">
        <p14:creationId xmlns:p14="http://schemas.microsoft.com/office/powerpoint/2010/main" val="25226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B84B17E-1A19-4168-8C73-B55E30A3778E}" type="slidenum">
              <a:rPr lang="en-GB"/>
              <a:pPr>
                <a:defRPr/>
              </a:pPr>
              <a:t>‹#›</a:t>
            </a:fld>
            <a:endParaRPr lang="en-GB"/>
          </a:p>
        </p:txBody>
      </p:sp>
    </p:spTree>
    <p:extLst>
      <p:ext uri="{BB962C8B-B14F-4D97-AF65-F5344CB8AC3E}">
        <p14:creationId xmlns:p14="http://schemas.microsoft.com/office/powerpoint/2010/main" val="2216559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4370C88-D054-457E-BF44-7CB2A64B3C7D}" type="slidenum">
              <a:rPr lang="en-GB"/>
              <a:pPr>
                <a:defRPr/>
              </a:pPr>
              <a:t>‹#›</a:t>
            </a:fld>
            <a:endParaRPr lang="en-GB"/>
          </a:p>
        </p:txBody>
      </p:sp>
    </p:spTree>
    <p:extLst>
      <p:ext uri="{BB962C8B-B14F-4D97-AF65-F5344CB8AC3E}">
        <p14:creationId xmlns:p14="http://schemas.microsoft.com/office/powerpoint/2010/main" val="3792713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3D9B92E-70C6-42BA-BADE-3EA96D60992C}" type="slidenum">
              <a:rPr lang="en-GB"/>
              <a:pPr>
                <a:defRPr/>
              </a:pPr>
              <a:t>‹#›</a:t>
            </a:fld>
            <a:endParaRPr lang="en-GB"/>
          </a:p>
        </p:txBody>
      </p:sp>
    </p:spTree>
    <p:extLst>
      <p:ext uri="{BB962C8B-B14F-4D97-AF65-F5344CB8AC3E}">
        <p14:creationId xmlns:p14="http://schemas.microsoft.com/office/powerpoint/2010/main" val="151596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F972052-00D9-4281-A458-93DBE4AD5B90}" type="slidenum">
              <a:rPr lang="en-GB"/>
              <a:pPr>
                <a:defRPr/>
              </a:pPr>
              <a:t>‹#›</a:t>
            </a:fld>
            <a:endParaRPr lang="en-GB"/>
          </a:p>
        </p:txBody>
      </p:sp>
    </p:spTree>
    <p:extLst>
      <p:ext uri="{BB962C8B-B14F-4D97-AF65-F5344CB8AC3E}">
        <p14:creationId xmlns:p14="http://schemas.microsoft.com/office/powerpoint/2010/main" val="151132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16D3645-3398-4CEB-A433-D325DC6F81D7}" type="slidenum">
              <a:rPr lang="en-GB"/>
              <a:pPr>
                <a:defRPr/>
              </a:pPr>
              <a:t>‹#›</a:t>
            </a:fld>
            <a:endParaRPr lang="en-GB"/>
          </a:p>
        </p:txBody>
      </p:sp>
    </p:spTree>
    <p:extLst>
      <p:ext uri="{BB962C8B-B14F-4D97-AF65-F5344CB8AC3E}">
        <p14:creationId xmlns:p14="http://schemas.microsoft.com/office/powerpoint/2010/main" val="395483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6.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image" Target="../media/image4.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CT_Ribbon_PPT_FADE_2308B"/>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64" y="6465888"/>
            <a:ext cx="913447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5" descr="CT_Logo_RGB"/>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5826" y="258763"/>
            <a:ext cx="15732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1"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ctr" anchorCtr="0" compatLnSpc="1">
            <a:prstTxWarp prst="textNoShape">
              <a:avLst/>
            </a:prstTxWarp>
          </a:bodyPr>
          <a:lstStyle/>
          <a:p>
            <a:pPr lvl="0"/>
            <a:r>
              <a:rPr lang="en-GB" smtClean="0"/>
              <a:t>Click to edit Master title style</a:t>
            </a:r>
          </a:p>
        </p:txBody>
      </p:sp>
      <p:sp>
        <p:nvSpPr>
          <p:cNvPr id="1029"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solidFill>
                  <a:srgbClr val="002A6C"/>
                </a:solidFill>
              </a:defRPr>
            </a:lvl1pPr>
          </a:lstStyle>
          <a:p>
            <a:pPr>
              <a:defRPr/>
            </a:pPr>
            <a:endParaRPr lang="en-GB" sz="1000"/>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rgbClr val="002A6C"/>
                </a:solidFill>
              </a:defRPr>
            </a:lvl1pPr>
          </a:lstStyle>
          <a:p>
            <a:pPr algn="ctr">
              <a:defRPr/>
            </a:pPr>
            <a:endParaRPr lang="en-GB" sz="1000"/>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rgbClr val="002A6C"/>
                </a:solidFill>
              </a:defRPr>
            </a:lvl1pPr>
          </a:lstStyle>
          <a:p>
            <a:pPr>
              <a:defRPr/>
            </a:pPr>
            <a:fld id="{28562715-67A3-4B7E-A67D-F015E4E286CD}" type="slidenum">
              <a:rPr lang="en-GB" sz="1000"/>
              <a:pPr>
                <a:defRPr/>
              </a:pPr>
              <a:t>‹#›</a:t>
            </a:fld>
            <a:endParaRPr lang="en-GB" sz="1000"/>
          </a:p>
        </p:txBody>
      </p:sp>
    </p:spTree>
    <p:extLst>
      <p:ext uri="{BB962C8B-B14F-4D97-AF65-F5344CB8AC3E}">
        <p14:creationId xmlns:p14="http://schemas.microsoft.com/office/powerpoint/2010/main" val="1002787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txStyles>
    <p:titleStyle>
      <a:lvl1pPr algn="l" rtl="0" eaLnBrk="0" fontAlgn="base" hangingPunct="0">
        <a:spcBef>
          <a:spcPct val="0"/>
        </a:spcBef>
        <a:spcAft>
          <a:spcPct val="0"/>
        </a:spcAft>
        <a:defRPr b="1">
          <a:solidFill>
            <a:srgbClr val="002A6C"/>
          </a:solidFill>
          <a:latin typeface="+mj-lt"/>
          <a:ea typeface="+mj-ea"/>
          <a:cs typeface="+mj-cs"/>
        </a:defRPr>
      </a:lvl1pPr>
      <a:lvl2pPr algn="l" rtl="0" eaLnBrk="0" fontAlgn="base" hangingPunct="0">
        <a:spcBef>
          <a:spcPct val="0"/>
        </a:spcBef>
        <a:spcAft>
          <a:spcPct val="0"/>
        </a:spcAft>
        <a:defRPr b="1">
          <a:solidFill>
            <a:srgbClr val="002A6C"/>
          </a:solidFill>
          <a:latin typeface="Verdana" pitchFamily="34" charset="0"/>
        </a:defRPr>
      </a:lvl2pPr>
      <a:lvl3pPr algn="l" rtl="0" eaLnBrk="0" fontAlgn="base" hangingPunct="0">
        <a:spcBef>
          <a:spcPct val="0"/>
        </a:spcBef>
        <a:spcAft>
          <a:spcPct val="0"/>
        </a:spcAft>
        <a:defRPr b="1">
          <a:solidFill>
            <a:srgbClr val="002A6C"/>
          </a:solidFill>
          <a:latin typeface="Verdana" pitchFamily="34" charset="0"/>
        </a:defRPr>
      </a:lvl3pPr>
      <a:lvl4pPr algn="l" rtl="0" eaLnBrk="0" fontAlgn="base" hangingPunct="0">
        <a:spcBef>
          <a:spcPct val="0"/>
        </a:spcBef>
        <a:spcAft>
          <a:spcPct val="0"/>
        </a:spcAft>
        <a:defRPr b="1">
          <a:solidFill>
            <a:srgbClr val="002A6C"/>
          </a:solidFill>
          <a:latin typeface="Verdana" pitchFamily="34" charset="0"/>
        </a:defRPr>
      </a:lvl4pPr>
      <a:lvl5pPr algn="l" rtl="0" eaLnBrk="0" fontAlgn="base" hangingPunct="0">
        <a:spcBef>
          <a:spcPct val="0"/>
        </a:spcBef>
        <a:spcAft>
          <a:spcPct val="0"/>
        </a:spcAft>
        <a:defRPr b="1">
          <a:solidFill>
            <a:srgbClr val="002A6C"/>
          </a:solidFill>
          <a:latin typeface="Verdana" pitchFamily="34" charset="0"/>
        </a:defRPr>
      </a:lvl5pPr>
      <a:lvl6pPr marL="457200" algn="l" rtl="0" fontAlgn="base">
        <a:spcBef>
          <a:spcPct val="0"/>
        </a:spcBef>
        <a:spcAft>
          <a:spcPct val="0"/>
        </a:spcAft>
        <a:defRPr b="1">
          <a:solidFill>
            <a:srgbClr val="002A6C"/>
          </a:solidFill>
          <a:latin typeface="Verdana" pitchFamily="34" charset="0"/>
        </a:defRPr>
      </a:lvl6pPr>
      <a:lvl7pPr marL="914400" algn="l" rtl="0" fontAlgn="base">
        <a:spcBef>
          <a:spcPct val="0"/>
        </a:spcBef>
        <a:spcAft>
          <a:spcPct val="0"/>
        </a:spcAft>
        <a:defRPr b="1">
          <a:solidFill>
            <a:srgbClr val="002A6C"/>
          </a:solidFill>
          <a:latin typeface="Verdana" pitchFamily="34" charset="0"/>
        </a:defRPr>
      </a:lvl7pPr>
      <a:lvl8pPr marL="1371600" algn="l" rtl="0" fontAlgn="base">
        <a:spcBef>
          <a:spcPct val="0"/>
        </a:spcBef>
        <a:spcAft>
          <a:spcPct val="0"/>
        </a:spcAft>
        <a:defRPr b="1">
          <a:solidFill>
            <a:srgbClr val="002A6C"/>
          </a:solidFill>
          <a:latin typeface="Verdana" pitchFamily="34" charset="0"/>
        </a:defRPr>
      </a:lvl8pPr>
      <a:lvl9pPr marL="1828800" algn="l" rtl="0" fontAlgn="base">
        <a:spcBef>
          <a:spcPct val="0"/>
        </a:spcBef>
        <a:spcAft>
          <a:spcPct val="0"/>
        </a:spcAft>
        <a:defRPr b="1">
          <a:solidFill>
            <a:srgbClr val="002A6C"/>
          </a:solidFill>
          <a:latin typeface="Verdana" pitchFamily="34" charset="0"/>
        </a:defRPr>
      </a:lvl9pPr>
    </p:titleStyle>
    <p:bodyStyle>
      <a:lvl1pPr marL="266700" indent="-266700" algn="l" rtl="0" eaLnBrk="0" fontAlgn="base" hangingPunct="0">
        <a:spcBef>
          <a:spcPct val="20000"/>
        </a:spcBef>
        <a:spcAft>
          <a:spcPct val="0"/>
        </a:spcAft>
        <a:buBlip>
          <a:blip r:embed="rId19"/>
        </a:buBlip>
        <a:defRPr sz="1400">
          <a:solidFill>
            <a:srgbClr val="002A6C"/>
          </a:solidFill>
          <a:latin typeface="+mn-lt"/>
          <a:ea typeface="+mn-ea"/>
          <a:cs typeface="+mn-cs"/>
        </a:defRPr>
      </a:lvl1pPr>
      <a:lvl2pPr marL="554038" indent="-285750" algn="l" rtl="0" eaLnBrk="0" fontAlgn="base" hangingPunct="0">
        <a:spcBef>
          <a:spcPct val="20000"/>
        </a:spcBef>
        <a:spcAft>
          <a:spcPct val="0"/>
        </a:spcAft>
        <a:buClr>
          <a:srgbClr val="002A6C"/>
        </a:buClr>
        <a:buFont typeface="Verdana" pitchFamily="34" charset="0"/>
        <a:buChar char="–"/>
        <a:defRPr sz="1200">
          <a:solidFill>
            <a:srgbClr val="002A6C"/>
          </a:solidFill>
          <a:latin typeface="+mn-lt"/>
        </a:defRPr>
      </a:lvl2pPr>
      <a:lvl3pPr marL="808038" indent="-252413" algn="l" rtl="0" eaLnBrk="0" fontAlgn="base" hangingPunct="0">
        <a:spcBef>
          <a:spcPct val="20000"/>
        </a:spcBef>
        <a:spcAft>
          <a:spcPct val="0"/>
        </a:spcAft>
        <a:buClr>
          <a:srgbClr val="002A6C"/>
        </a:buClr>
        <a:buFont typeface="Verdana" pitchFamily="34" charset="0"/>
        <a:buChar char="–"/>
        <a:defRPr sz="1000">
          <a:solidFill>
            <a:srgbClr val="002A6C"/>
          </a:solidFill>
          <a:latin typeface="+mn-lt"/>
        </a:defRPr>
      </a:lvl3pPr>
      <a:lvl4pPr marL="1663700" indent="-228600" algn="l" rtl="0" eaLnBrk="0" fontAlgn="base" hangingPunct="0">
        <a:spcBef>
          <a:spcPct val="20000"/>
        </a:spcBef>
        <a:spcAft>
          <a:spcPct val="0"/>
        </a:spcAft>
        <a:buBlip>
          <a:blip r:embed="rId20"/>
        </a:buBlip>
        <a:defRPr>
          <a:solidFill>
            <a:schemeClr val="tx1"/>
          </a:solidFill>
          <a:latin typeface="+mn-lt"/>
        </a:defRPr>
      </a:lvl4pPr>
      <a:lvl5pPr marL="2071688" indent="-228600" algn="l" rtl="0" eaLnBrk="0" fontAlgn="base" hangingPunct="0">
        <a:spcBef>
          <a:spcPct val="20000"/>
        </a:spcBef>
        <a:spcAft>
          <a:spcPct val="0"/>
        </a:spcAft>
        <a:buBlip>
          <a:blip r:embed="rId20"/>
        </a:buBlip>
        <a:defRPr sz="1600">
          <a:solidFill>
            <a:schemeClr val="tx1"/>
          </a:solidFill>
          <a:latin typeface="+mn-lt"/>
        </a:defRPr>
      </a:lvl5pPr>
      <a:lvl6pPr marL="2528888" indent="-228600" algn="l" rtl="0" fontAlgn="base">
        <a:spcBef>
          <a:spcPct val="20000"/>
        </a:spcBef>
        <a:spcAft>
          <a:spcPct val="0"/>
        </a:spcAft>
        <a:buBlip>
          <a:blip r:embed="rId20"/>
        </a:buBlip>
        <a:defRPr sz="1600">
          <a:solidFill>
            <a:schemeClr val="tx1"/>
          </a:solidFill>
          <a:latin typeface="+mn-lt"/>
        </a:defRPr>
      </a:lvl6pPr>
      <a:lvl7pPr marL="2986088" indent="-228600" algn="l" rtl="0" fontAlgn="base">
        <a:spcBef>
          <a:spcPct val="20000"/>
        </a:spcBef>
        <a:spcAft>
          <a:spcPct val="0"/>
        </a:spcAft>
        <a:buBlip>
          <a:blip r:embed="rId20"/>
        </a:buBlip>
        <a:defRPr sz="1600">
          <a:solidFill>
            <a:schemeClr val="tx1"/>
          </a:solidFill>
          <a:latin typeface="+mn-lt"/>
        </a:defRPr>
      </a:lvl7pPr>
      <a:lvl8pPr marL="3443288" indent="-228600" algn="l" rtl="0" fontAlgn="base">
        <a:spcBef>
          <a:spcPct val="20000"/>
        </a:spcBef>
        <a:spcAft>
          <a:spcPct val="0"/>
        </a:spcAft>
        <a:buBlip>
          <a:blip r:embed="rId20"/>
        </a:buBlip>
        <a:defRPr sz="1600">
          <a:solidFill>
            <a:schemeClr val="tx1"/>
          </a:solidFill>
          <a:latin typeface="+mn-lt"/>
        </a:defRPr>
      </a:lvl8pPr>
      <a:lvl9pPr marL="3900488" indent="-228600" algn="l" rtl="0" fontAlgn="base">
        <a:spcBef>
          <a:spcPct val="20000"/>
        </a:spcBef>
        <a:spcAft>
          <a:spcPct val="0"/>
        </a:spcAft>
        <a:buBlip>
          <a:blip r:embed="rId20"/>
        </a:buBlip>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64912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pic>
        <p:nvPicPr>
          <p:cNvPr id="5124" name="Picture 4" descr="CT_Ribbon_PPT_FADE_2308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63" y="6465888"/>
            <a:ext cx="913447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CT_Logo_RG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96188" y="188913"/>
            <a:ext cx="12922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71928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0" fontAlgn="base" hangingPunct="0">
        <a:spcBef>
          <a:spcPct val="0"/>
        </a:spcBef>
        <a:spcAft>
          <a:spcPct val="0"/>
        </a:spcAft>
        <a:defRPr sz="4400" b="1">
          <a:solidFill>
            <a:srgbClr val="002A6C"/>
          </a:solidFill>
          <a:latin typeface="+mj-lt"/>
          <a:ea typeface="ＭＳ Ｐゴシック" charset="0"/>
          <a:cs typeface="+mj-cs"/>
        </a:defRPr>
      </a:lvl1pPr>
      <a:lvl2pPr algn="l" rtl="0" eaLnBrk="0" fontAlgn="base" hangingPunct="0">
        <a:spcBef>
          <a:spcPct val="0"/>
        </a:spcBef>
        <a:spcAft>
          <a:spcPct val="0"/>
        </a:spcAft>
        <a:defRPr sz="4400" b="1">
          <a:solidFill>
            <a:srgbClr val="002A6C"/>
          </a:solidFill>
          <a:latin typeface="Verdana" pitchFamily="34" charset="0"/>
          <a:ea typeface="ＭＳ Ｐゴシック" charset="0"/>
        </a:defRPr>
      </a:lvl2pPr>
      <a:lvl3pPr algn="l" rtl="0" eaLnBrk="0" fontAlgn="base" hangingPunct="0">
        <a:spcBef>
          <a:spcPct val="0"/>
        </a:spcBef>
        <a:spcAft>
          <a:spcPct val="0"/>
        </a:spcAft>
        <a:defRPr sz="4400" b="1">
          <a:solidFill>
            <a:srgbClr val="002A6C"/>
          </a:solidFill>
          <a:latin typeface="Verdana" pitchFamily="34" charset="0"/>
          <a:ea typeface="ＭＳ Ｐゴシック" charset="0"/>
        </a:defRPr>
      </a:lvl3pPr>
      <a:lvl4pPr algn="l" rtl="0" eaLnBrk="0" fontAlgn="base" hangingPunct="0">
        <a:spcBef>
          <a:spcPct val="0"/>
        </a:spcBef>
        <a:spcAft>
          <a:spcPct val="0"/>
        </a:spcAft>
        <a:defRPr sz="4400" b="1">
          <a:solidFill>
            <a:srgbClr val="002A6C"/>
          </a:solidFill>
          <a:latin typeface="Verdana" pitchFamily="34" charset="0"/>
          <a:ea typeface="ＭＳ Ｐゴシック" charset="0"/>
        </a:defRPr>
      </a:lvl4pPr>
      <a:lvl5pPr algn="l" rtl="0" eaLnBrk="0" fontAlgn="base" hangingPunct="0">
        <a:spcBef>
          <a:spcPct val="0"/>
        </a:spcBef>
        <a:spcAft>
          <a:spcPct val="0"/>
        </a:spcAft>
        <a:defRPr sz="4400" b="1">
          <a:solidFill>
            <a:srgbClr val="002A6C"/>
          </a:solidFill>
          <a:latin typeface="Verdana" pitchFamily="34" charset="0"/>
          <a:ea typeface="ＭＳ Ｐゴシック" charset="0"/>
        </a:defRPr>
      </a:lvl5pPr>
      <a:lvl6pPr marL="457200" algn="l" rtl="0" fontAlgn="base">
        <a:spcBef>
          <a:spcPct val="0"/>
        </a:spcBef>
        <a:spcAft>
          <a:spcPct val="0"/>
        </a:spcAft>
        <a:defRPr sz="4400" b="1">
          <a:solidFill>
            <a:srgbClr val="002A6C"/>
          </a:solidFill>
          <a:latin typeface="Verdana" pitchFamily="34" charset="0"/>
        </a:defRPr>
      </a:lvl6pPr>
      <a:lvl7pPr marL="914400" algn="l" rtl="0" fontAlgn="base">
        <a:spcBef>
          <a:spcPct val="0"/>
        </a:spcBef>
        <a:spcAft>
          <a:spcPct val="0"/>
        </a:spcAft>
        <a:defRPr sz="4400" b="1">
          <a:solidFill>
            <a:srgbClr val="002A6C"/>
          </a:solidFill>
          <a:latin typeface="Verdana" pitchFamily="34" charset="0"/>
        </a:defRPr>
      </a:lvl7pPr>
      <a:lvl8pPr marL="1371600" algn="l" rtl="0" fontAlgn="base">
        <a:spcBef>
          <a:spcPct val="0"/>
        </a:spcBef>
        <a:spcAft>
          <a:spcPct val="0"/>
        </a:spcAft>
        <a:defRPr sz="4400" b="1">
          <a:solidFill>
            <a:srgbClr val="002A6C"/>
          </a:solidFill>
          <a:latin typeface="Verdana" pitchFamily="34" charset="0"/>
        </a:defRPr>
      </a:lvl8pPr>
      <a:lvl9pPr marL="1828800" algn="l" rtl="0" fontAlgn="base">
        <a:spcBef>
          <a:spcPct val="0"/>
        </a:spcBef>
        <a:spcAft>
          <a:spcPct val="0"/>
        </a:spcAft>
        <a:defRPr sz="4400" b="1">
          <a:solidFill>
            <a:srgbClr val="002A6C"/>
          </a:solidFill>
          <a:latin typeface="Verdana" pitchFamily="34" charset="0"/>
        </a:defRPr>
      </a:lvl9pPr>
    </p:titleStyle>
    <p:bodyStyle>
      <a:lvl1pPr marL="342900" indent="-342900" algn="l" rtl="0" eaLnBrk="0" fontAlgn="base" hangingPunct="0">
        <a:spcBef>
          <a:spcPct val="20000"/>
        </a:spcBef>
        <a:spcAft>
          <a:spcPct val="0"/>
        </a:spcAft>
        <a:buBlip>
          <a:blip r:embed="rId15"/>
        </a:buBlip>
        <a:defRPr sz="1600">
          <a:solidFill>
            <a:srgbClr val="002A6C"/>
          </a:solidFill>
          <a:latin typeface="+mn-lt"/>
          <a:ea typeface="ＭＳ Ｐゴシック" charset="0"/>
          <a:cs typeface="+mn-cs"/>
        </a:defRPr>
      </a:lvl1pPr>
      <a:lvl2pPr marL="742950" indent="-285750" algn="l" rtl="0" eaLnBrk="0" fontAlgn="base" hangingPunct="0">
        <a:spcBef>
          <a:spcPct val="20000"/>
        </a:spcBef>
        <a:spcAft>
          <a:spcPct val="0"/>
        </a:spcAft>
        <a:buClr>
          <a:srgbClr val="002A6C"/>
        </a:buClr>
        <a:buFont typeface="Verdana" pitchFamily="34" charset="0"/>
        <a:buChar char="–"/>
        <a:defRPr sz="1400">
          <a:solidFill>
            <a:srgbClr val="002A6C"/>
          </a:solidFill>
          <a:latin typeface="+mn-lt"/>
          <a:ea typeface="ＭＳ Ｐゴシック" charset="0"/>
        </a:defRPr>
      </a:lvl2pPr>
      <a:lvl3pPr marL="1143000" indent="-228600" algn="l" rtl="0" eaLnBrk="0" fontAlgn="base" hangingPunct="0">
        <a:spcBef>
          <a:spcPct val="20000"/>
        </a:spcBef>
        <a:spcAft>
          <a:spcPct val="0"/>
        </a:spcAft>
        <a:buClr>
          <a:srgbClr val="002A6C"/>
        </a:buClr>
        <a:buFont typeface="Verdana" pitchFamily="34" charset="0"/>
        <a:buChar char="–"/>
        <a:defRPr sz="1200">
          <a:solidFill>
            <a:srgbClr val="002A6C"/>
          </a:solidFill>
          <a:latin typeface="+mn-lt"/>
          <a:ea typeface="ＭＳ Ｐゴシック" charset="0"/>
        </a:defRPr>
      </a:lvl3pPr>
      <a:lvl4pPr marL="1600200" indent="-228600" algn="l" rtl="0" eaLnBrk="0" fontAlgn="base" hangingPunct="0">
        <a:spcBef>
          <a:spcPct val="20000"/>
        </a:spcBef>
        <a:spcAft>
          <a:spcPct val="0"/>
        </a:spcAft>
        <a:buBlip>
          <a:blip r:embed="rId16"/>
        </a:buBlip>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Blip>
          <a:blip r:embed="rId16"/>
        </a:buBlip>
        <a:defRPr sz="1600">
          <a:solidFill>
            <a:schemeClr val="tx1"/>
          </a:solidFill>
          <a:latin typeface="+mn-lt"/>
          <a:ea typeface="ＭＳ Ｐゴシック" charset="0"/>
        </a:defRPr>
      </a:lvl5pPr>
      <a:lvl6pPr marL="2514600" indent="-228600" algn="l" rtl="0" fontAlgn="base">
        <a:spcBef>
          <a:spcPct val="20000"/>
        </a:spcBef>
        <a:spcAft>
          <a:spcPct val="0"/>
        </a:spcAft>
        <a:buBlip>
          <a:blip r:embed="rId16"/>
        </a:buBlip>
        <a:defRPr sz="1600">
          <a:solidFill>
            <a:schemeClr val="tx1"/>
          </a:solidFill>
          <a:latin typeface="+mn-lt"/>
        </a:defRPr>
      </a:lvl6pPr>
      <a:lvl7pPr marL="2971800" indent="-228600" algn="l" rtl="0" fontAlgn="base">
        <a:spcBef>
          <a:spcPct val="20000"/>
        </a:spcBef>
        <a:spcAft>
          <a:spcPct val="0"/>
        </a:spcAft>
        <a:buBlip>
          <a:blip r:embed="rId16"/>
        </a:buBlip>
        <a:defRPr sz="1600">
          <a:solidFill>
            <a:schemeClr val="tx1"/>
          </a:solidFill>
          <a:latin typeface="+mn-lt"/>
        </a:defRPr>
      </a:lvl7pPr>
      <a:lvl8pPr marL="3429000" indent="-228600" algn="l" rtl="0" fontAlgn="base">
        <a:spcBef>
          <a:spcPct val="20000"/>
        </a:spcBef>
        <a:spcAft>
          <a:spcPct val="0"/>
        </a:spcAft>
        <a:buBlip>
          <a:blip r:embed="rId16"/>
        </a:buBlip>
        <a:defRPr sz="1600">
          <a:solidFill>
            <a:schemeClr val="tx1"/>
          </a:solidFill>
          <a:latin typeface="+mn-lt"/>
        </a:defRPr>
      </a:lvl8pPr>
      <a:lvl9pPr marL="3886200" indent="-228600" algn="l" rtl="0" fontAlgn="base">
        <a:spcBef>
          <a:spcPct val="20000"/>
        </a:spcBef>
        <a:spcAft>
          <a:spcPct val="0"/>
        </a:spcAft>
        <a:buBlip>
          <a:blip r:embed="rId16"/>
        </a:buBlip>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aniel.Buira@carbontrust.co.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9.xml"/><Relationship Id="rId7" Type="http://schemas.openxmlformats.org/officeDocument/2006/relationships/image" Target="../media/image8.emf"/><Relationship Id="rId2" Type="http://schemas.openxmlformats.org/officeDocument/2006/relationships/tags" Target="../tags/tag78.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6.xml"/><Relationship Id="rId4" Type="http://schemas.openxmlformats.org/officeDocument/2006/relationships/slideLayout" Target="../slideLayouts/slideLayout2.xml"/><Relationship Id="rId9"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hyperlink" Target="mailto:Daniel.Buira@carbontrust.co.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8.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2.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xml"/><Relationship Id="rId7" Type="http://schemas.openxmlformats.org/officeDocument/2006/relationships/image" Target="../media/image8.e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2.xml"/><Relationship Id="rId4" Type="http://schemas.openxmlformats.org/officeDocument/2006/relationships/slideLayout" Target="../slideLayouts/slideLayout2.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xml"/><Relationship Id="rId7" Type="http://schemas.openxmlformats.org/officeDocument/2006/relationships/image" Target="../media/image8.emf"/><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12.jpg"/><Relationship Id="rId5" Type="http://schemas.openxmlformats.org/officeDocument/2006/relationships/notesSlide" Target="../notesSlides/notesSlide3.xml"/><Relationship Id="rId10" Type="http://schemas.openxmlformats.org/officeDocument/2006/relationships/image" Target="../media/image11.png"/><Relationship Id="rId4" Type="http://schemas.openxmlformats.org/officeDocument/2006/relationships/slideLayout" Target="../slideLayouts/slideLayout2.xml"/><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tags" Target="../tags/tag36.xml"/><Relationship Id="rId39" Type="http://schemas.openxmlformats.org/officeDocument/2006/relationships/tags" Target="../tags/tag49.xml"/><Relationship Id="rId21" Type="http://schemas.openxmlformats.org/officeDocument/2006/relationships/tags" Target="../tags/tag31.xml"/><Relationship Id="rId34" Type="http://schemas.openxmlformats.org/officeDocument/2006/relationships/tags" Target="../tags/tag44.xml"/><Relationship Id="rId42" Type="http://schemas.openxmlformats.org/officeDocument/2006/relationships/tags" Target="../tags/tag52.xml"/><Relationship Id="rId47" Type="http://schemas.openxmlformats.org/officeDocument/2006/relationships/tags" Target="../tags/tag57.xml"/><Relationship Id="rId50" Type="http://schemas.openxmlformats.org/officeDocument/2006/relationships/tags" Target="../tags/tag60.xml"/><Relationship Id="rId55" Type="http://schemas.openxmlformats.org/officeDocument/2006/relationships/tags" Target="../tags/tag65.xml"/><Relationship Id="rId63" Type="http://schemas.openxmlformats.org/officeDocument/2006/relationships/image" Target="../media/image8.emf"/><Relationship Id="rId7" Type="http://schemas.openxmlformats.org/officeDocument/2006/relationships/tags" Target="../tags/tag17.xml"/><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tags" Target="../tags/tag39.xml"/><Relationship Id="rId41" Type="http://schemas.openxmlformats.org/officeDocument/2006/relationships/tags" Target="../tags/tag51.xml"/><Relationship Id="rId54" Type="http://schemas.openxmlformats.org/officeDocument/2006/relationships/tags" Target="../tags/tag64.xml"/><Relationship Id="rId62" Type="http://schemas.openxmlformats.org/officeDocument/2006/relationships/oleObject" Target="../embeddings/oleObject4.bin"/><Relationship Id="rId1" Type="http://schemas.openxmlformats.org/officeDocument/2006/relationships/vmlDrawing" Target="../drawings/vmlDrawing4.v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tags" Target="../tags/tag34.xml"/><Relationship Id="rId32" Type="http://schemas.openxmlformats.org/officeDocument/2006/relationships/tags" Target="../tags/tag42.xml"/><Relationship Id="rId37" Type="http://schemas.openxmlformats.org/officeDocument/2006/relationships/tags" Target="../tags/tag47.xml"/><Relationship Id="rId40" Type="http://schemas.openxmlformats.org/officeDocument/2006/relationships/tags" Target="../tags/tag50.xml"/><Relationship Id="rId45" Type="http://schemas.openxmlformats.org/officeDocument/2006/relationships/tags" Target="../tags/tag55.xml"/><Relationship Id="rId53" Type="http://schemas.openxmlformats.org/officeDocument/2006/relationships/tags" Target="../tags/tag63.xml"/><Relationship Id="rId58" Type="http://schemas.openxmlformats.org/officeDocument/2006/relationships/tags" Target="../tags/tag68.xm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tags" Target="../tags/tag33.xml"/><Relationship Id="rId28" Type="http://schemas.openxmlformats.org/officeDocument/2006/relationships/tags" Target="../tags/tag38.xml"/><Relationship Id="rId36" Type="http://schemas.openxmlformats.org/officeDocument/2006/relationships/tags" Target="../tags/tag46.xml"/><Relationship Id="rId49" Type="http://schemas.openxmlformats.org/officeDocument/2006/relationships/tags" Target="../tags/tag59.xml"/><Relationship Id="rId57" Type="http://schemas.openxmlformats.org/officeDocument/2006/relationships/tags" Target="../tags/tag67.xml"/><Relationship Id="rId61" Type="http://schemas.openxmlformats.org/officeDocument/2006/relationships/notesSlide" Target="../notesSlides/notesSlide4.xml"/><Relationship Id="rId10" Type="http://schemas.openxmlformats.org/officeDocument/2006/relationships/tags" Target="../tags/tag20.xml"/><Relationship Id="rId19" Type="http://schemas.openxmlformats.org/officeDocument/2006/relationships/tags" Target="../tags/tag29.xml"/><Relationship Id="rId31" Type="http://schemas.openxmlformats.org/officeDocument/2006/relationships/tags" Target="../tags/tag41.xml"/><Relationship Id="rId44" Type="http://schemas.openxmlformats.org/officeDocument/2006/relationships/tags" Target="../tags/tag54.xml"/><Relationship Id="rId52" Type="http://schemas.openxmlformats.org/officeDocument/2006/relationships/tags" Target="../tags/tag62.xml"/><Relationship Id="rId60" Type="http://schemas.openxmlformats.org/officeDocument/2006/relationships/slideLayout" Target="../slideLayouts/slideLayout2.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tags" Target="../tags/tag37.xml"/><Relationship Id="rId30" Type="http://schemas.openxmlformats.org/officeDocument/2006/relationships/tags" Target="../tags/tag40.xml"/><Relationship Id="rId35" Type="http://schemas.openxmlformats.org/officeDocument/2006/relationships/tags" Target="../tags/tag45.xml"/><Relationship Id="rId43" Type="http://schemas.openxmlformats.org/officeDocument/2006/relationships/tags" Target="../tags/tag53.xml"/><Relationship Id="rId48" Type="http://schemas.openxmlformats.org/officeDocument/2006/relationships/tags" Target="../tags/tag58.xml"/><Relationship Id="rId56" Type="http://schemas.openxmlformats.org/officeDocument/2006/relationships/tags" Target="../tags/tag66.xml"/><Relationship Id="rId8" Type="http://schemas.openxmlformats.org/officeDocument/2006/relationships/tags" Target="../tags/tag18.xml"/><Relationship Id="rId51" Type="http://schemas.openxmlformats.org/officeDocument/2006/relationships/tags" Target="../tags/tag61.xml"/><Relationship Id="rId3" Type="http://schemas.openxmlformats.org/officeDocument/2006/relationships/tags" Target="../tags/tag13.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tags" Target="../tags/tag35.xml"/><Relationship Id="rId33" Type="http://schemas.openxmlformats.org/officeDocument/2006/relationships/tags" Target="../tags/tag43.xml"/><Relationship Id="rId38" Type="http://schemas.openxmlformats.org/officeDocument/2006/relationships/tags" Target="../tags/tag48.xml"/><Relationship Id="rId46" Type="http://schemas.openxmlformats.org/officeDocument/2006/relationships/tags" Target="../tags/tag56.xml"/><Relationship Id="rId59" Type="http://schemas.openxmlformats.org/officeDocument/2006/relationships/tags" Target="../tags/tag69.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vmlDrawing" Target="../drawings/vmlDrawing5.vml"/><Relationship Id="rId6" Type="http://schemas.openxmlformats.org/officeDocument/2006/relationships/tags" Target="../tags/tag74.xml"/><Relationship Id="rId11" Type="http://schemas.openxmlformats.org/officeDocument/2006/relationships/image" Target="../media/image8.emf"/><Relationship Id="rId5" Type="http://schemas.openxmlformats.org/officeDocument/2006/relationships/tags" Target="../tags/tag73.xml"/><Relationship Id="rId10" Type="http://schemas.openxmlformats.org/officeDocument/2006/relationships/oleObject" Target="../embeddings/oleObject5.bin"/><Relationship Id="rId4" Type="http://schemas.openxmlformats.org/officeDocument/2006/relationships/tags" Target="../tags/tag72.xml"/><Relationship Id="rId9"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25540"/>
            <a:ext cx="6907212" cy="790575"/>
          </a:xfrm>
        </p:spPr>
        <p:txBody>
          <a:bodyPr/>
          <a:lstStyle/>
          <a:p>
            <a:r>
              <a:rPr lang="en-GB" sz="2000" b="1" dirty="0"/>
              <a:t>A Transformational Energy Efficiency SME </a:t>
            </a:r>
            <a:r>
              <a:rPr lang="en-GB" sz="2000" b="1" dirty="0" smtClean="0"/>
              <a:t>Advice and Loans Program for Mexico</a:t>
            </a:r>
            <a:endParaRPr lang="en-GB" sz="2000" b="1" dirty="0"/>
          </a:p>
        </p:txBody>
      </p:sp>
      <p:sp>
        <p:nvSpPr>
          <p:cNvPr id="3" name="Subtitle 2"/>
          <p:cNvSpPr>
            <a:spLocks noGrp="1"/>
          </p:cNvSpPr>
          <p:nvPr>
            <p:ph type="subTitle" idx="1"/>
          </p:nvPr>
        </p:nvSpPr>
        <p:spPr>
          <a:xfrm>
            <a:off x="539552" y="1989140"/>
            <a:ext cx="6907212" cy="720725"/>
          </a:xfrm>
        </p:spPr>
        <p:txBody>
          <a:bodyPr/>
          <a:lstStyle/>
          <a:p>
            <a:r>
              <a:rPr lang="en-GB" i="1" dirty="0" smtClean="0"/>
              <a:t>Carbon Trust participation in the workshop on Financial </a:t>
            </a:r>
            <a:r>
              <a:rPr lang="en-GB" i="1" dirty="0"/>
              <a:t>Instruments to Promote Sustainability and Climate Change Mitigation-The Experience from Financial Institutions in Latin America and the </a:t>
            </a:r>
            <a:r>
              <a:rPr lang="en-GB" i="1" dirty="0" smtClean="0"/>
              <a:t>Caribbean</a:t>
            </a:r>
            <a:endParaRPr lang="en-GB" dirty="0" smtClean="0"/>
          </a:p>
          <a:p>
            <a:endParaRPr lang="en-GB" i="1" dirty="0"/>
          </a:p>
          <a:p>
            <a:r>
              <a:rPr lang="en-GB" b="1" dirty="0" smtClean="0"/>
              <a:t>Morelia, Michoacán, México, 29 November 2012</a:t>
            </a:r>
            <a:endParaRPr lang="en-US" b="1" dirty="0"/>
          </a:p>
        </p:txBody>
      </p:sp>
      <p:sp>
        <p:nvSpPr>
          <p:cNvPr id="5" name="Rectangle 18"/>
          <p:cNvSpPr>
            <a:spLocks noChangeArrowheads="1"/>
          </p:cNvSpPr>
          <p:nvPr/>
        </p:nvSpPr>
        <p:spPr bwMode="auto">
          <a:xfrm>
            <a:off x="539552" y="4508798"/>
            <a:ext cx="72675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pPr marL="342900" indent="-342900" algn="l">
              <a:spcBef>
                <a:spcPct val="20000"/>
              </a:spcBef>
            </a:pPr>
            <a:r>
              <a:rPr lang="en-GB" sz="1200" dirty="0" smtClean="0">
                <a:solidFill>
                  <a:srgbClr val="002A6C"/>
                </a:solidFill>
                <a:latin typeface="+mn-lt"/>
              </a:rPr>
              <a:t>Daniel Buira</a:t>
            </a:r>
          </a:p>
          <a:p>
            <a:pPr marL="342900" indent="-342900" algn="l">
              <a:spcBef>
                <a:spcPct val="20000"/>
              </a:spcBef>
            </a:pPr>
            <a:r>
              <a:rPr lang="en-GB" sz="1200" dirty="0" smtClean="0">
                <a:solidFill>
                  <a:srgbClr val="002A6C"/>
                </a:solidFill>
                <a:latin typeface="+mn-lt"/>
              </a:rPr>
              <a:t>Senior Manager, Innovation</a:t>
            </a:r>
          </a:p>
          <a:p>
            <a:pPr marL="342900" indent="-342900" algn="l">
              <a:spcBef>
                <a:spcPct val="20000"/>
              </a:spcBef>
            </a:pPr>
            <a:r>
              <a:rPr lang="en-GB" sz="1200" i="1" dirty="0" smtClean="0">
                <a:solidFill>
                  <a:srgbClr val="002A6C"/>
                </a:solidFill>
                <a:latin typeface="+mn-lt"/>
                <a:hlinkClick r:id="rId2"/>
              </a:rPr>
              <a:t>Daniel.Buira@carbontrust.co.uk</a:t>
            </a:r>
            <a:r>
              <a:rPr lang="en-GB" sz="1200" i="1" dirty="0" smtClean="0">
                <a:solidFill>
                  <a:srgbClr val="002A6C"/>
                </a:solidFill>
                <a:latin typeface="+mn-lt"/>
              </a:rPr>
              <a:t> </a:t>
            </a:r>
          </a:p>
          <a:p>
            <a:pPr marL="342900" indent="-342900" algn="l">
              <a:spcBef>
                <a:spcPct val="20000"/>
              </a:spcBef>
            </a:pPr>
            <a:r>
              <a:rPr lang="en-GB" sz="1200" i="1" dirty="0" smtClean="0">
                <a:solidFill>
                  <a:srgbClr val="002A6C"/>
                </a:solidFill>
                <a:latin typeface="+mn-lt"/>
              </a:rPr>
              <a:t>+44 7801 817532</a:t>
            </a:r>
            <a:endParaRPr lang="en-GB" sz="1200" i="1" dirty="0">
              <a:solidFill>
                <a:srgbClr val="002A6C"/>
              </a:solidFill>
              <a:latin typeface="+mn-lt"/>
            </a:endParaRPr>
          </a:p>
        </p:txBody>
      </p:sp>
    </p:spTree>
    <p:extLst>
      <p:ext uri="{BB962C8B-B14F-4D97-AF65-F5344CB8AC3E}">
        <p14:creationId xmlns:p14="http://schemas.microsoft.com/office/powerpoint/2010/main" val="461874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6995119"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ctr" anchorCtr="0" compatLnSpc="1">
            <a:prstTxWarp prst="textNoShape">
              <a:avLst/>
            </a:prstTxWarp>
          </a:bodyPr>
          <a:lstStyle/>
          <a:p>
            <a:pPr eaLnBrk="1" hangingPunct="1"/>
            <a:r>
              <a:rPr lang="en-GB" dirty="0" smtClean="0"/>
              <a:t>The Programme will </a:t>
            </a:r>
            <a:r>
              <a:rPr lang="en-GB" dirty="0" smtClean="0"/>
              <a:t>reach at least 150,000 SMEs over 5 </a:t>
            </a:r>
            <a:r>
              <a:rPr lang="en-GB" dirty="0" smtClean="0"/>
              <a:t>years, </a:t>
            </a:r>
            <a:r>
              <a:rPr lang="en-GB" dirty="0" smtClean="0"/>
              <a:t>delivering more direct support to 10,000 larger </a:t>
            </a:r>
            <a:r>
              <a:rPr lang="en-GB" dirty="0" smtClean="0"/>
              <a:t>SMEs, lendin</a:t>
            </a:r>
            <a:r>
              <a:rPr lang="en-GB" dirty="0" smtClean="0"/>
              <a:t>g $100m and reducing emissions by 1MtCO2 at programme cost of $6.1/t</a:t>
            </a:r>
            <a:endParaRPr lang="en-GB" dirty="0"/>
          </a:p>
        </p:txBody>
      </p:sp>
      <p:sp>
        <p:nvSpPr>
          <p:cNvPr id="5" name="Rounded Rectangular Callout 4"/>
          <p:cNvSpPr/>
          <p:nvPr/>
        </p:nvSpPr>
        <p:spPr bwMode="auto">
          <a:xfrm>
            <a:off x="1403648" y="2166257"/>
            <a:ext cx="1872208" cy="607326"/>
          </a:xfrm>
          <a:prstGeom prst="wedgeRoundRectCallout">
            <a:avLst>
              <a:gd name="adj1" fmla="val -67780"/>
              <a:gd name="adj2" fmla="val -5177"/>
              <a:gd name="adj3" fmla="val 16667"/>
            </a:avLst>
          </a:prstGeom>
          <a:solidFill>
            <a:schemeClr val="bg1">
              <a:lumMod val="85000"/>
            </a:schemeClr>
          </a:solidFill>
          <a:ln>
            <a:noFill/>
          </a:ln>
          <a:effectLst/>
          <a:extLst/>
        </p:spPr>
        <p:txBody>
          <a:bodyPr vert="horz" wrap="square" lIns="36000" tIns="36000" rIns="36000" bIns="36000" numCol="1" rtlCol="0" anchor="ctr" anchorCtr="0" compatLnSpc="1">
            <a:prstTxWarp prst="textNoShape">
              <a:avLst/>
            </a:prstTxWarp>
            <a:noAutofit/>
          </a:bodyPr>
          <a:lstStyle/>
          <a:p>
            <a:pPr algn="ctr"/>
            <a:r>
              <a:rPr lang="en-GB" sz="1200" dirty="0">
                <a:solidFill>
                  <a:srgbClr val="002A6C"/>
                </a:solidFill>
              </a:rPr>
              <a:t>Access to </a:t>
            </a:r>
            <a:r>
              <a:rPr lang="en-GB" sz="1200" dirty="0" smtClean="0">
                <a:solidFill>
                  <a:srgbClr val="002A6C"/>
                </a:solidFill>
              </a:rPr>
              <a:t>website and 20-30 new publications each year</a:t>
            </a:r>
          </a:p>
        </p:txBody>
      </p:sp>
      <p:sp>
        <p:nvSpPr>
          <p:cNvPr id="6" name="Rounded Rectangular Callout 5"/>
          <p:cNvSpPr/>
          <p:nvPr/>
        </p:nvSpPr>
        <p:spPr bwMode="auto">
          <a:xfrm>
            <a:off x="1403848" y="4485616"/>
            <a:ext cx="1872208" cy="607326"/>
          </a:xfrm>
          <a:prstGeom prst="wedgeRoundRectCallout">
            <a:avLst>
              <a:gd name="adj1" fmla="val -66644"/>
              <a:gd name="adj2" fmla="val -5177"/>
              <a:gd name="adj3" fmla="val 16667"/>
            </a:avLst>
          </a:prstGeom>
          <a:solidFill>
            <a:schemeClr val="bg1">
              <a:lumMod val="85000"/>
            </a:schemeClr>
          </a:solidFill>
          <a:ln>
            <a:noFill/>
          </a:ln>
          <a:effectLst/>
          <a:extLst/>
        </p:spPr>
        <p:txBody>
          <a:bodyPr vert="horz" wrap="square" lIns="36000" tIns="36000" rIns="36000" bIns="36000" numCol="1" rtlCol="0" anchor="ctr" anchorCtr="0" compatLnSpc="1">
            <a:prstTxWarp prst="textNoShape">
              <a:avLst/>
            </a:prstTxWarp>
            <a:noAutofit/>
          </a:bodyPr>
          <a:lstStyle/>
          <a:p>
            <a:pPr algn="ctr"/>
            <a:r>
              <a:rPr lang="en-GB" sz="1200" dirty="0" smtClean="0">
                <a:solidFill>
                  <a:srgbClr val="002A6C"/>
                </a:solidFill>
              </a:rPr>
              <a:t>2,000 audits for </a:t>
            </a:r>
            <a:r>
              <a:rPr lang="en-GB" sz="1200" dirty="0">
                <a:solidFill>
                  <a:srgbClr val="002A6C"/>
                </a:solidFill>
              </a:rPr>
              <a:t>larger </a:t>
            </a:r>
            <a:r>
              <a:rPr lang="en-GB" sz="1200" dirty="0" smtClean="0">
                <a:solidFill>
                  <a:srgbClr val="002A6C"/>
                </a:solidFill>
              </a:rPr>
              <a:t>SMEs each year </a:t>
            </a:r>
          </a:p>
        </p:txBody>
      </p:sp>
      <p:sp>
        <p:nvSpPr>
          <p:cNvPr id="7" name="Rounded Rectangular Callout 6"/>
          <p:cNvSpPr/>
          <p:nvPr/>
        </p:nvSpPr>
        <p:spPr bwMode="auto">
          <a:xfrm>
            <a:off x="1403848" y="5274786"/>
            <a:ext cx="1872208" cy="607326"/>
          </a:xfrm>
          <a:prstGeom prst="wedgeRoundRectCallout">
            <a:avLst>
              <a:gd name="adj1" fmla="val -66644"/>
              <a:gd name="adj2" fmla="val -5177"/>
              <a:gd name="adj3" fmla="val 16667"/>
            </a:avLst>
          </a:prstGeom>
          <a:solidFill>
            <a:schemeClr val="bg1">
              <a:lumMod val="85000"/>
            </a:schemeClr>
          </a:solidFill>
          <a:ln>
            <a:noFill/>
          </a:ln>
          <a:effectLst/>
          <a:extLst/>
        </p:spPr>
        <p:txBody>
          <a:bodyPr vert="horz" wrap="square" lIns="36000" tIns="36000" rIns="36000" bIns="36000" numCol="1" rtlCol="0" anchor="ctr" anchorCtr="0" compatLnSpc="1">
            <a:prstTxWarp prst="textNoShape">
              <a:avLst/>
            </a:prstTxWarp>
            <a:noAutofit/>
          </a:bodyPr>
          <a:lstStyle/>
          <a:p>
            <a:pPr algn="ctr"/>
            <a:r>
              <a:rPr lang="en-GB" sz="1200" dirty="0" smtClean="0">
                <a:solidFill>
                  <a:srgbClr val="002A6C"/>
                </a:solidFill>
              </a:rPr>
              <a:t>660 loans in year 1, up to 1,900 by year 5</a:t>
            </a:r>
          </a:p>
        </p:txBody>
      </p:sp>
      <p:sp>
        <p:nvSpPr>
          <p:cNvPr id="11" name="Rounded Rectangular Callout 10"/>
          <p:cNvSpPr/>
          <p:nvPr/>
        </p:nvSpPr>
        <p:spPr bwMode="auto">
          <a:xfrm>
            <a:off x="1403648" y="2958345"/>
            <a:ext cx="1872208" cy="607326"/>
          </a:xfrm>
          <a:prstGeom prst="wedgeRoundRectCallout">
            <a:avLst>
              <a:gd name="adj1" fmla="val -67780"/>
              <a:gd name="adj2" fmla="val -5177"/>
              <a:gd name="adj3" fmla="val 16667"/>
            </a:avLst>
          </a:prstGeom>
          <a:solidFill>
            <a:schemeClr val="bg1">
              <a:lumMod val="85000"/>
            </a:schemeClr>
          </a:solidFill>
          <a:ln>
            <a:noFill/>
          </a:ln>
          <a:effectLst/>
          <a:extLst/>
        </p:spPr>
        <p:txBody>
          <a:bodyPr vert="horz" wrap="square" lIns="36000" tIns="36000" rIns="36000" bIns="36000" numCol="1" rtlCol="0" anchor="ctr" anchorCtr="0" compatLnSpc="1">
            <a:prstTxWarp prst="textNoShape">
              <a:avLst/>
            </a:prstTxWarp>
            <a:noAutofit/>
          </a:bodyPr>
          <a:lstStyle/>
          <a:p>
            <a:pPr algn="ctr"/>
            <a:r>
              <a:rPr lang="en-GB" sz="1200" dirty="0" smtClean="0">
                <a:solidFill>
                  <a:srgbClr val="002A6C"/>
                </a:solidFill>
              </a:rPr>
              <a:t>30,000 calls and emails handled each year</a:t>
            </a:r>
          </a:p>
        </p:txBody>
      </p:sp>
      <p:sp>
        <p:nvSpPr>
          <p:cNvPr id="12" name="Rounded Rectangular Callout 11"/>
          <p:cNvSpPr/>
          <p:nvPr/>
        </p:nvSpPr>
        <p:spPr bwMode="auto">
          <a:xfrm>
            <a:off x="1403648" y="3690610"/>
            <a:ext cx="1872208" cy="607326"/>
          </a:xfrm>
          <a:prstGeom prst="wedgeRoundRectCallout">
            <a:avLst>
              <a:gd name="adj1" fmla="val -67780"/>
              <a:gd name="adj2" fmla="val -5177"/>
              <a:gd name="adj3" fmla="val 16667"/>
            </a:avLst>
          </a:prstGeom>
          <a:solidFill>
            <a:schemeClr val="bg1">
              <a:lumMod val="85000"/>
            </a:schemeClr>
          </a:solidFill>
          <a:ln>
            <a:noFill/>
          </a:ln>
          <a:effectLst/>
          <a:extLst/>
        </p:spPr>
        <p:txBody>
          <a:bodyPr vert="horz" wrap="square" lIns="36000" tIns="36000" rIns="36000" bIns="36000" numCol="1" rtlCol="0" anchor="ctr" anchorCtr="0" compatLnSpc="1">
            <a:prstTxWarp prst="textNoShape">
              <a:avLst/>
            </a:prstTxWarp>
            <a:noAutofit/>
          </a:bodyPr>
          <a:lstStyle/>
          <a:p>
            <a:pPr algn="ctr"/>
            <a:r>
              <a:rPr lang="en-GB" sz="1200" dirty="0" smtClean="0">
                <a:solidFill>
                  <a:srgbClr val="002A6C"/>
                </a:solidFill>
              </a:rPr>
              <a:t>100 events each year, with 40 SMEs at each</a:t>
            </a:r>
          </a:p>
        </p:txBody>
      </p:sp>
      <p:sp>
        <p:nvSpPr>
          <p:cNvPr id="14" name="Rounded Rectangle 13"/>
          <p:cNvSpPr/>
          <p:nvPr/>
        </p:nvSpPr>
        <p:spPr bwMode="auto">
          <a:xfrm>
            <a:off x="179312" y="2166257"/>
            <a:ext cx="936304" cy="674494"/>
          </a:xfrm>
          <a:prstGeom prst="round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t" anchorCtr="0" compatLnSpc="1">
            <a:prstTxWarp prst="textNoShape">
              <a:avLst/>
            </a:prstTxWarp>
            <a:noAutofit/>
          </a:bodyPr>
          <a:lstStyle/>
          <a:p>
            <a:pPr algn="ctr"/>
            <a:r>
              <a:rPr lang="en-GB" sz="1400" b="1" dirty="0" smtClean="0">
                <a:solidFill>
                  <a:srgbClr val="FFFFFF"/>
                </a:solidFill>
              </a:rPr>
              <a:t>All SMEs</a:t>
            </a:r>
            <a:endParaRPr lang="en-GB" sz="1400" dirty="0" smtClean="0">
              <a:solidFill>
                <a:srgbClr val="FFFFFF"/>
              </a:solidFill>
            </a:endParaRPr>
          </a:p>
        </p:txBody>
      </p:sp>
      <p:sp>
        <p:nvSpPr>
          <p:cNvPr id="15" name="Rounded Rectangle 14"/>
          <p:cNvSpPr/>
          <p:nvPr/>
        </p:nvSpPr>
        <p:spPr bwMode="auto">
          <a:xfrm>
            <a:off x="179312" y="2958345"/>
            <a:ext cx="936304" cy="674494"/>
          </a:xfrm>
          <a:prstGeom prst="round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t" anchorCtr="0" compatLnSpc="1">
            <a:prstTxWarp prst="textNoShape">
              <a:avLst/>
            </a:prstTxWarp>
            <a:noAutofit/>
          </a:bodyPr>
          <a:lstStyle/>
          <a:p>
            <a:pPr algn="ctr"/>
            <a:r>
              <a:rPr lang="en-GB" sz="1400" b="1" dirty="0" smtClean="0">
                <a:solidFill>
                  <a:srgbClr val="FFFFFF"/>
                </a:solidFill>
              </a:rPr>
              <a:t>150,000</a:t>
            </a:r>
            <a:endParaRPr lang="en-GB" sz="1400" dirty="0" smtClean="0">
              <a:solidFill>
                <a:srgbClr val="FFFFFF"/>
              </a:solidFill>
            </a:endParaRPr>
          </a:p>
        </p:txBody>
      </p:sp>
      <p:sp>
        <p:nvSpPr>
          <p:cNvPr id="16" name="Rounded Rectangle 15"/>
          <p:cNvSpPr/>
          <p:nvPr/>
        </p:nvSpPr>
        <p:spPr bwMode="auto">
          <a:xfrm>
            <a:off x="179312" y="3724011"/>
            <a:ext cx="936304" cy="674494"/>
          </a:xfrm>
          <a:prstGeom prst="round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t" anchorCtr="0" compatLnSpc="1">
            <a:prstTxWarp prst="textNoShape">
              <a:avLst/>
            </a:prstTxWarp>
            <a:noAutofit/>
          </a:bodyPr>
          <a:lstStyle/>
          <a:p>
            <a:pPr algn="ctr"/>
            <a:r>
              <a:rPr lang="en-GB" sz="1400" b="1" dirty="0" smtClean="0">
                <a:solidFill>
                  <a:srgbClr val="FFFFFF"/>
                </a:solidFill>
              </a:rPr>
              <a:t>4,000</a:t>
            </a:r>
          </a:p>
        </p:txBody>
      </p:sp>
      <p:sp>
        <p:nvSpPr>
          <p:cNvPr id="17" name="Rounded Rectangle 16"/>
          <p:cNvSpPr/>
          <p:nvPr/>
        </p:nvSpPr>
        <p:spPr bwMode="auto">
          <a:xfrm>
            <a:off x="179312" y="4516099"/>
            <a:ext cx="936304" cy="674494"/>
          </a:xfrm>
          <a:prstGeom prst="round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t" anchorCtr="0" compatLnSpc="1">
            <a:prstTxWarp prst="textNoShape">
              <a:avLst/>
            </a:prstTxWarp>
            <a:noAutofit/>
          </a:bodyPr>
          <a:lstStyle/>
          <a:p>
            <a:pPr algn="ctr"/>
            <a:r>
              <a:rPr lang="en-GB" sz="1400" b="1" dirty="0" smtClean="0">
                <a:solidFill>
                  <a:srgbClr val="FFFFFF"/>
                </a:solidFill>
              </a:rPr>
              <a:t>10,000</a:t>
            </a:r>
            <a:endParaRPr lang="en-GB" sz="1400" dirty="0" smtClean="0">
              <a:solidFill>
                <a:srgbClr val="FFFFFF"/>
              </a:solidFill>
            </a:endParaRPr>
          </a:p>
        </p:txBody>
      </p:sp>
      <p:sp>
        <p:nvSpPr>
          <p:cNvPr id="18" name="Rounded Rectangle 17"/>
          <p:cNvSpPr/>
          <p:nvPr/>
        </p:nvSpPr>
        <p:spPr bwMode="auto">
          <a:xfrm>
            <a:off x="179312" y="5274786"/>
            <a:ext cx="936304" cy="674494"/>
          </a:xfrm>
          <a:prstGeom prst="round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t" anchorCtr="0" compatLnSpc="1">
            <a:prstTxWarp prst="textNoShape">
              <a:avLst/>
            </a:prstTxWarp>
            <a:noAutofit/>
          </a:bodyPr>
          <a:lstStyle/>
          <a:p>
            <a:pPr algn="ctr"/>
            <a:r>
              <a:rPr lang="en-GB" sz="1400" b="1" dirty="0" smtClean="0">
                <a:solidFill>
                  <a:srgbClr val="FFFFFF"/>
                </a:solidFill>
              </a:rPr>
              <a:t>6,265</a:t>
            </a:r>
            <a:endParaRPr lang="en-GB" sz="1400" dirty="0" smtClean="0">
              <a:solidFill>
                <a:srgbClr val="FFFFFF"/>
              </a:solidFill>
            </a:endParaRPr>
          </a:p>
        </p:txBody>
      </p:sp>
      <p:sp>
        <p:nvSpPr>
          <p:cNvPr id="19" name="Content Placeholder 2"/>
          <p:cNvSpPr txBox="1">
            <a:spLocks/>
          </p:cNvSpPr>
          <p:nvPr>
            <p:custDataLst>
              <p:tags r:id="rId1"/>
            </p:custDataLst>
          </p:nvPr>
        </p:nvSpPr>
        <p:spPr bwMode="auto">
          <a:xfrm>
            <a:off x="107304" y="1556792"/>
            <a:ext cx="1584176"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0" fontAlgn="base" hangingPunct="0">
              <a:spcBef>
                <a:spcPct val="20000"/>
              </a:spcBef>
              <a:spcAft>
                <a:spcPct val="0"/>
              </a:spcAft>
              <a:buBlip>
                <a:blip r:embed="rId4"/>
              </a:buBlip>
              <a:defRPr sz="1400">
                <a:solidFill>
                  <a:srgbClr val="002A6C"/>
                </a:solidFill>
                <a:latin typeface="+mn-lt"/>
                <a:ea typeface="+mn-ea"/>
                <a:cs typeface="+mn-cs"/>
              </a:defRPr>
            </a:lvl1pPr>
            <a:lvl2pPr marL="554038" indent="-285750" algn="l" rtl="0" eaLnBrk="0" fontAlgn="base" hangingPunct="0">
              <a:spcBef>
                <a:spcPct val="20000"/>
              </a:spcBef>
              <a:spcAft>
                <a:spcPct val="0"/>
              </a:spcAft>
              <a:buClr>
                <a:srgbClr val="002A6C"/>
              </a:buClr>
              <a:buFont typeface="Verdana" pitchFamily="34" charset="0"/>
              <a:buChar char="–"/>
              <a:defRPr sz="1200">
                <a:solidFill>
                  <a:srgbClr val="002A6C"/>
                </a:solidFill>
                <a:latin typeface="+mn-lt"/>
              </a:defRPr>
            </a:lvl2pPr>
            <a:lvl3pPr marL="808038" indent="-252413" algn="l" rtl="0" eaLnBrk="0" fontAlgn="base" hangingPunct="0">
              <a:spcBef>
                <a:spcPct val="20000"/>
              </a:spcBef>
              <a:spcAft>
                <a:spcPct val="0"/>
              </a:spcAft>
              <a:buClr>
                <a:srgbClr val="002A6C"/>
              </a:buClr>
              <a:buFont typeface="Verdana" pitchFamily="34" charset="0"/>
              <a:buChar char="–"/>
              <a:defRPr sz="1000">
                <a:solidFill>
                  <a:srgbClr val="002A6C"/>
                </a:solidFill>
                <a:latin typeface="+mn-lt"/>
              </a:defRPr>
            </a:lvl3pPr>
            <a:lvl4pPr marL="1663700" indent="-228600" algn="l" rtl="0" eaLnBrk="0" fontAlgn="base" hangingPunct="0">
              <a:spcBef>
                <a:spcPct val="20000"/>
              </a:spcBef>
              <a:spcAft>
                <a:spcPct val="0"/>
              </a:spcAft>
              <a:buBlip>
                <a:blip r:embed="rId5"/>
              </a:buBlip>
              <a:defRPr>
                <a:solidFill>
                  <a:schemeClr val="tx1"/>
                </a:solidFill>
                <a:latin typeface="+mn-lt"/>
              </a:defRPr>
            </a:lvl4pPr>
            <a:lvl5pPr marL="2071688" indent="-228600" algn="l" rtl="0" eaLnBrk="0" fontAlgn="base" hangingPunct="0">
              <a:spcBef>
                <a:spcPct val="20000"/>
              </a:spcBef>
              <a:spcAft>
                <a:spcPct val="0"/>
              </a:spcAft>
              <a:buBlip>
                <a:blip r:embed="rId5"/>
              </a:buBlip>
              <a:defRPr sz="1600">
                <a:solidFill>
                  <a:schemeClr val="tx1"/>
                </a:solidFill>
                <a:latin typeface="+mn-lt"/>
              </a:defRPr>
            </a:lvl5pPr>
            <a:lvl6pPr marL="2528888" indent="-228600" algn="l" rtl="0" fontAlgn="base">
              <a:spcBef>
                <a:spcPct val="20000"/>
              </a:spcBef>
              <a:spcAft>
                <a:spcPct val="0"/>
              </a:spcAft>
              <a:buBlip>
                <a:blip r:embed="rId5"/>
              </a:buBlip>
              <a:defRPr sz="1600">
                <a:solidFill>
                  <a:schemeClr val="tx1"/>
                </a:solidFill>
                <a:latin typeface="+mn-lt"/>
              </a:defRPr>
            </a:lvl6pPr>
            <a:lvl7pPr marL="2986088" indent="-228600" algn="l" rtl="0" fontAlgn="base">
              <a:spcBef>
                <a:spcPct val="20000"/>
              </a:spcBef>
              <a:spcAft>
                <a:spcPct val="0"/>
              </a:spcAft>
              <a:buBlip>
                <a:blip r:embed="rId5"/>
              </a:buBlip>
              <a:defRPr sz="1600">
                <a:solidFill>
                  <a:schemeClr val="tx1"/>
                </a:solidFill>
                <a:latin typeface="+mn-lt"/>
              </a:defRPr>
            </a:lvl7pPr>
            <a:lvl8pPr marL="3443288" indent="-228600" algn="l" rtl="0" fontAlgn="base">
              <a:spcBef>
                <a:spcPct val="20000"/>
              </a:spcBef>
              <a:spcAft>
                <a:spcPct val="0"/>
              </a:spcAft>
              <a:buBlip>
                <a:blip r:embed="rId5"/>
              </a:buBlip>
              <a:defRPr sz="1600">
                <a:solidFill>
                  <a:schemeClr val="tx1"/>
                </a:solidFill>
                <a:latin typeface="+mn-lt"/>
              </a:defRPr>
            </a:lvl8pPr>
            <a:lvl9pPr marL="3900488" indent="-228600" algn="l" rtl="0" fontAlgn="base">
              <a:spcBef>
                <a:spcPct val="20000"/>
              </a:spcBef>
              <a:spcAft>
                <a:spcPct val="0"/>
              </a:spcAft>
              <a:buBlip>
                <a:blip r:embed="rId5"/>
              </a:buBlip>
              <a:defRPr sz="1600">
                <a:solidFill>
                  <a:schemeClr val="tx1"/>
                </a:solidFill>
                <a:latin typeface="+mn-lt"/>
              </a:defRPr>
            </a:lvl9pPr>
          </a:lstStyle>
          <a:p>
            <a:pPr marL="0" lvl="1" indent="0">
              <a:buFont typeface="Verdana" pitchFamily="34" charset="0"/>
              <a:buNone/>
            </a:pPr>
            <a:r>
              <a:rPr lang="en-GB" sz="1400" u="sng" dirty="0" smtClean="0"/>
              <a:t>5-year </a:t>
            </a:r>
            <a:endParaRPr lang="en-GB" sz="1400" u="sng" dirty="0" smtClean="0"/>
          </a:p>
          <a:p>
            <a:pPr marL="0" lvl="1" indent="0">
              <a:buFont typeface="Verdana" pitchFamily="34" charset="0"/>
              <a:buNone/>
            </a:pPr>
            <a:r>
              <a:rPr lang="en-GB" sz="1400" u="sng" dirty="0" smtClean="0"/>
              <a:t>reach</a:t>
            </a:r>
            <a:endParaRPr lang="en-GB" u="sng" dirty="0" smtClean="0"/>
          </a:p>
        </p:txBody>
      </p:sp>
      <p:sp>
        <p:nvSpPr>
          <p:cNvPr id="20" name="Content Placeholder 2"/>
          <p:cNvSpPr txBox="1">
            <a:spLocks/>
          </p:cNvSpPr>
          <p:nvPr>
            <p:custDataLst>
              <p:tags r:id="rId2"/>
            </p:custDataLst>
          </p:nvPr>
        </p:nvSpPr>
        <p:spPr bwMode="auto">
          <a:xfrm>
            <a:off x="1403648" y="1806217"/>
            <a:ext cx="5976864"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0" fontAlgn="base" hangingPunct="0">
              <a:spcBef>
                <a:spcPct val="20000"/>
              </a:spcBef>
              <a:spcAft>
                <a:spcPct val="0"/>
              </a:spcAft>
              <a:buBlip>
                <a:blip r:embed="rId4"/>
              </a:buBlip>
              <a:defRPr sz="1400">
                <a:solidFill>
                  <a:srgbClr val="002A6C"/>
                </a:solidFill>
                <a:latin typeface="+mn-lt"/>
                <a:ea typeface="+mn-ea"/>
                <a:cs typeface="+mn-cs"/>
              </a:defRPr>
            </a:lvl1pPr>
            <a:lvl2pPr marL="554038" indent="-285750" algn="l" rtl="0" eaLnBrk="0" fontAlgn="base" hangingPunct="0">
              <a:spcBef>
                <a:spcPct val="20000"/>
              </a:spcBef>
              <a:spcAft>
                <a:spcPct val="0"/>
              </a:spcAft>
              <a:buClr>
                <a:srgbClr val="002A6C"/>
              </a:buClr>
              <a:buFont typeface="Verdana" pitchFamily="34" charset="0"/>
              <a:buChar char="–"/>
              <a:defRPr sz="1200">
                <a:solidFill>
                  <a:srgbClr val="002A6C"/>
                </a:solidFill>
                <a:latin typeface="+mn-lt"/>
              </a:defRPr>
            </a:lvl2pPr>
            <a:lvl3pPr marL="808038" indent="-252413" algn="l" rtl="0" eaLnBrk="0" fontAlgn="base" hangingPunct="0">
              <a:spcBef>
                <a:spcPct val="20000"/>
              </a:spcBef>
              <a:spcAft>
                <a:spcPct val="0"/>
              </a:spcAft>
              <a:buClr>
                <a:srgbClr val="002A6C"/>
              </a:buClr>
              <a:buFont typeface="Verdana" pitchFamily="34" charset="0"/>
              <a:buChar char="–"/>
              <a:defRPr sz="1000">
                <a:solidFill>
                  <a:srgbClr val="002A6C"/>
                </a:solidFill>
                <a:latin typeface="+mn-lt"/>
              </a:defRPr>
            </a:lvl3pPr>
            <a:lvl4pPr marL="1663700" indent="-228600" algn="l" rtl="0" eaLnBrk="0" fontAlgn="base" hangingPunct="0">
              <a:spcBef>
                <a:spcPct val="20000"/>
              </a:spcBef>
              <a:spcAft>
                <a:spcPct val="0"/>
              </a:spcAft>
              <a:buBlip>
                <a:blip r:embed="rId5"/>
              </a:buBlip>
              <a:defRPr>
                <a:solidFill>
                  <a:schemeClr val="tx1"/>
                </a:solidFill>
                <a:latin typeface="+mn-lt"/>
              </a:defRPr>
            </a:lvl4pPr>
            <a:lvl5pPr marL="2071688" indent="-228600" algn="l" rtl="0" eaLnBrk="0" fontAlgn="base" hangingPunct="0">
              <a:spcBef>
                <a:spcPct val="20000"/>
              </a:spcBef>
              <a:spcAft>
                <a:spcPct val="0"/>
              </a:spcAft>
              <a:buBlip>
                <a:blip r:embed="rId5"/>
              </a:buBlip>
              <a:defRPr sz="1600">
                <a:solidFill>
                  <a:schemeClr val="tx1"/>
                </a:solidFill>
                <a:latin typeface="+mn-lt"/>
              </a:defRPr>
            </a:lvl5pPr>
            <a:lvl6pPr marL="2528888" indent="-228600" algn="l" rtl="0" fontAlgn="base">
              <a:spcBef>
                <a:spcPct val="20000"/>
              </a:spcBef>
              <a:spcAft>
                <a:spcPct val="0"/>
              </a:spcAft>
              <a:buBlip>
                <a:blip r:embed="rId5"/>
              </a:buBlip>
              <a:defRPr sz="1600">
                <a:solidFill>
                  <a:schemeClr val="tx1"/>
                </a:solidFill>
                <a:latin typeface="+mn-lt"/>
              </a:defRPr>
            </a:lvl6pPr>
            <a:lvl7pPr marL="2986088" indent="-228600" algn="l" rtl="0" fontAlgn="base">
              <a:spcBef>
                <a:spcPct val="20000"/>
              </a:spcBef>
              <a:spcAft>
                <a:spcPct val="0"/>
              </a:spcAft>
              <a:buBlip>
                <a:blip r:embed="rId5"/>
              </a:buBlip>
              <a:defRPr sz="1600">
                <a:solidFill>
                  <a:schemeClr val="tx1"/>
                </a:solidFill>
                <a:latin typeface="+mn-lt"/>
              </a:defRPr>
            </a:lvl7pPr>
            <a:lvl8pPr marL="3443288" indent="-228600" algn="l" rtl="0" fontAlgn="base">
              <a:spcBef>
                <a:spcPct val="20000"/>
              </a:spcBef>
              <a:spcAft>
                <a:spcPct val="0"/>
              </a:spcAft>
              <a:buBlip>
                <a:blip r:embed="rId5"/>
              </a:buBlip>
              <a:defRPr sz="1600">
                <a:solidFill>
                  <a:schemeClr val="tx1"/>
                </a:solidFill>
                <a:latin typeface="+mn-lt"/>
              </a:defRPr>
            </a:lvl8pPr>
            <a:lvl9pPr marL="3900488" indent="-228600" algn="l" rtl="0" fontAlgn="base">
              <a:spcBef>
                <a:spcPct val="20000"/>
              </a:spcBef>
              <a:spcAft>
                <a:spcPct val="0"/>
              </a:spcAft>
              <a:buBlip>
                <a:blip r:embed="rId5"/>
              </a:buBlip>
              <a:defRPr sz="1600">
                <a:solidFill>
                  <a:schemeClr val="tx1"/>
                </a:solidFill>
                <a:latin typeface="+mn-lt"/>
              </a:defRPr>
            </a:lvl9pPr>
          </a:lstStyle>
          <a:p>
            <a:pPr marL="0" lvl="1" indent="0">
              <a:buFont typeface="Verdana" pitchFamily="34" charset="0"/>
              <a:buNone/>
            </a:pPr>
            <a:r>
              <a:rPr lang="en-GB" sz="1400" u="sng" dirty="0" smtClean="0"/>
              <a:t>Annual activities</a:t>
            </a:r>
            <a:endParaRPr lang="en-GB" u="sng" dirty="0" smtClean="0"/>
          </a:p>
        </p:txBody>
      </p:sp>
      <p:sp>
        <p:nvSpPr>
          <p:cNvPr id="21" name="Slide Number Placeholder 4"/>
          <p:cNvSpPr>
            <a:spLocks noGrp="1"/>
          </p:cNvSpPr>
          <p:nvPr>
            <p:ph type="sldNum" sz="quarter" idx="12"/>
          </p:nvPr>
        </p:nvSpPr>
        <p:spPr>
          <a:xfrm>
            <a:off x="6974904" y="6481142"/>
            <a:ext cx="2133600" cy="376858"/>
          </a:xfrm>
        </p:spPr>
        <p:txBody>
          <a:bodyPr/>
          <a:lstStyle/>
          <a:p>
            <a:pPr>
              <a:defRPr/>
            </a:pPr>
            <a:fld id="{5BC69D89-09E0-400C-8644-672F6BB566D7}" type="slidenum">
              <a:rPr lang="en-GB" sz="1100" smtClean="0">
                <a:solidFill>
                  <a:srgbClr val="FFFFFF"/>
                </a:solidFill>
              </a:rPr>
              <a:pPr>
                <a:defRPr/>
              </a:pPr>
              <a:t>10</a:t>
            </a:fld>
            <a:endParaRPr lang="en-GB" sz="1100" dirty="0">
              <a:solidFill>
                <a:srgbClr val="FFFFFF"/>
              </a:solidFill>
            </a:endParaRPr>
          </a:p>
        </p:txBody>
      </p:sp>
      <p:graphicFrame>
        <p:nvGraphicFramePr>
          <p:cNvPr id="22" name="Content Placeholder 3"/>
          <p:cNvGraphicFramePr>
            <a:graphicFrameLocks/>
          </p:cNvGraphicFramePr>
          <p:nvPr>
            <p:extLst>
              <p:ext uri="{D42A27DB-BD31-4B8C-83A1-F6EECF244321}">
                <p14:modId xmlns:p14="http://schemas.microsoft.com/office/powerpoint/2010/main" val="1813188077"/>
              </p:ext>
            </p:extLst>
          </p:nvPr>
        </p:nvGraphicFramePr>
        <p:xfrm>
          <a:off x="3707904" y="1844824"/>
          <a:ext cx="5184576" cy="4320480"/>
        </p:xfrm>
        <a:graphic>
          <a:graphicData uri="http://schemas.openxmlformats.org/drawingml/2006/table">
            <a:tbl>
              <a:tblPr firstRow="1" firstCol="1" bandRow="1">
                <a:tableStyleId>{F5AB1C69-6EDB-4FF4-983F-18BD219EF322}</a:tableStyleId>
              </a:tblPr>
              <a:tblGrid>
                <a:gridCol w="1008112"/>
                <a:gridCol w="1080120"/>
                <a:gridCol w="1080120"/>
                <a:gridCol w="1008112"/>
                <a:gridCol w="1008112"/>
              </a:tblGrid>
              <a:tr h="929484">
                <a:tc>
                  <a:txBody>
                    <a:bodyPr/>
                    <a:lstStyle/>
                    <a:p>
                      <a:pPr algn="l">
                        <a:spcAft>
                          <a:spcPts val="0"/>
                        </a:spcAft>
                      </a:pPr>
                      <a:r>
                        <a:rPr lang="en-US" sz="1200" dirty="0" smtClean="0">
                          <a:solidFill>
                            <a:schemeClr val="accent1"/>
                          </a:solidFill>
                          <a:effectLst/>
                        </a:rPr>
                        <a:t>Service</a:t>
                      </a:r>
                      <a:endParaRPr lang="en-GB" sz="1200" dirty="0">
                        <a:solidFill>
                          <a:schemeClr val="accent1"/>
                        </a:solidFill>
                        <a:effectLst/>
                        <a:latin typeface="Verdana"/>
                        <a:ea typeface="Times New Roman"/>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spcAft>
                          <a:spcPts val="0"/>
                        </a:spcAft>
                      </a:pPr>
                      <a:r>
                        <a:rPr lang="en-GB" sz="1200" b="1" kern="1200" dirty="0">
                          <a:solidFill>
                            <a:schemeClr val="accent1"/>
                          </a:solidFill>
                          <a:effectLst/>
                          <a:latin typeface="+mn-lt"/>
                          <a:ea typeface="+mn-ea"/>
                          <a:cs typeface="+mn-cs"/>
                        </a:rPr>
                        <a:t>Carbon saving - lifetime (tCO2)</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200" b="1" kern="1200" dirty="0" smtClean="0">
                          <a:solidFill>
                            <a:schemeClr val="accent1"/>
                          </a:solidFill>
                          <a:effectLst/>
                          <a:latin typeface="+mn-lt"/>
                          <a:ea typeface="+mn-ea"/>
                          <a:cs typeface="+mn-cs"/>
                        </a:rPr>
                        <a:t>Energy saving - lifetime </a:t>
                      </a:r>
                      <a:r>
                        <a:rPr lang="en-GB" sz="1200" b="1" kern="1200" dirty="0" smtClean="0">
                          <a:solidFill>
                            <a:schemeClr val="accent1"/>
                          </a:solidFill>
                          <a:effectLst/>
                          <a:latin typeface="+mn-lt"/>
                          <a:ea typeface="+mn-ea"/>
                          <a:cs typeface="+mn-cs"/>
                        </a:rPr>
                        <a:t>(</a:t>
                      </a:r>
                      <a:r>
                        <a:rPr lang="en-GB" sz="1200" b="1" kern="1200" dirty="0" err="1" smtClean="0">
                          <a:solidFill>
                            <a:schemeClr val="accent1"/>
                          </a:solidFill>
                          <a:effectLst/>
                          <a:latin typeface="+mn-lt"/>
                          <a:ea typeface="+mn-ea"/>
                          <a:cs typeface="+mn-cs"/>
                        </a:rPr>
                        <a:t>MWh</a:t>
                      </a:r>
                      <a:r>
                        <a:rPr lang="en-GB" sz="1200" b="1" kern="1200" dirty="0" smtClean="0">
                          <a:solidFill>
                            <a:schemeClr val="accent1"/>
                          </a:solidFill>
                          <a:effectLst/>
                          <a:latin typeface="+mn-lt"/>
                          <a:ea typeface="+mn-ea"/>
                          <a:cs typeface="+mn-cs"/>
                        </a:rPr>
                        <a:t>)</a:t>
                      </a:r>
                    </a:p>
                    <a:p>
                      <a:pPr marL="0" algn="ctr" defTabSz="914400" rtl="0" eaLnBrk="1" fontAlgn="b" latinLnBrk="0" hangingPunct="1">
                        <a:spcAft>
                          <a:spcPts val="0"/>
                        </a:spcAft>
                      </a:pPr>
                      <a:endParaRPr lang="en-GB" sz="1200" b="1" kern="1200" dirty="0">
                        <a:solidFill>
                          <a:schemeClr val="accent1"/>
                        </a:solidFill>
                        <a:effectLst/>
                        <a:latin typeface="+mn-lt"/>
                        <a:ea typeface="+mn-ea"/>
                        <a:cs typeface="+mn-cs"/>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spcAft>
                          <a:spcPts val="0"/>
                        </a:spcAft>
                      </a:pPr>
                      <a:r>
                        <a:rPr lang="en-GB" sz="1200" b="1" kern="1200" dirty="0">
                          <a:solidFill>
                            <a:schemeClr val="accent1"/>
                          </a:solidFill>
                          <a:effectLst/>
                          <a:latin typeface="+mn-lt"/>
                          <a:ea typeface="+mn-ea"/>
                          <a:cs typeface="+mn-cs"/>
                        </a:rPr>
                        <a:t>Cost saving - lifetime </a:t>
                      </a:r>
                      <a:r>
                        <a:rPr lang="en-GB" sz="1200" b="1" kern="1200" dirty="0" smtClean="0">
                          <a:solidFill>
                            <a:schemeClr val="accent1"/>
                          </a:solidFill>
                          <a:effectLst/>
                          <a:latin typeface="+mn-lt"/>
                          <a:ea typeface="+mn-ea"/>
                          <a:cs typeface="+mn-cs"/>
                        </a:rPr>
                        <a:t>(</a:t>
                      </a:r>
                      <a:r>
                        <a:rPr lang="en-GB" sz="1200" b="1" kern="1200" dirty="0" err="1" smtClean="0">
                          <a:solidFill>
                            <a:schemeClr val="accent1"/>
                          </a:solidFill>
                          <a:effectLst/>
                          <a:latin typeface="+mn-lt"/>
                          <a:ea typeface="+mn-ea"/>
                          <a:cs typeface="+mn-cs"/>
                        </a:rPr>
                        <a:t>US$m</a:t>
                      </a:r>
                      <a:r>
                        <a:rPr lang="en-GB" sz="1200" b="1" kern="1200" dirty="0" smtClean="0">
                          <a:solidFill>
                            <a:schemeClr val="accent1"/>
                          </a:solidFill>
                          <a:effectLst/>
                          <a:latin typeface="+mn-lt"/>
                          <a:ea typeface="+mn-ea"/>
                          <a:cs typeface="+mn-cs"/>
                        </a:rPr>
                        <a:t>)</a:t>
                      </a:r>
                      <a:endParaRPr lang="en-GB" sz="1200" b="1" kern="1200" dirty="0">
                        <a:solidFill>
                          <a:schemeClr val="accent1"/>
                        </a:solidFill>
                        <a:effectLst/>
                        <a:latin typeface="+mn-lt"/>
                        <a:ea typeface="+mn-ea"/>
                        <a:cs typeface="+mn-cs"/>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spcAft>
                          <a:spcPts val="0"/>
                        </a:spcAft>
                      </a:pPr>
                      <a:r>
                        <a:rPr lang="en-GB" sz="1200" b="1" kern="1200" dirty="0">
                          <a:solidFill>
                            <a:schemeClr val="accent1"/>
                          </a:solidFill>
                          <a:effectLst/>
                          <a:latin typeface="+mn-lt"/>
                          <a:ea typeface="+mn-ea"/>
                          <a:cs typeface="+mn-cs"/>
                        </a:rPr>
                        <a:t>Cost US$/tCO2 - lifetime</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633294">
                <a:tc>
                  <a:txBody>
                    <a:bodyPr/>
                    <a:lstStyle/>
                    <a:p>
                      <a:pPr marL="87313" indent="0" algn="l" defTabSz="914400" rtl="0" eaLnBrk="1" fontAlgn="t" latinLnBrk="0" hangingPunct="1">
                        <a:spcAft>
                          <a:spcPts val="0"/>
                        </a:spcAft>
                      </a:pPr>
                      <a:r>
                        <a:rPr lang="en-GB" sz="1200" b="0" kern="1200" dirty="0">
                          <a:solidFill>
                            <a:schemeClr val="accent1"/>
                          </a:solidFill>
                          <a:effectLst/>
                          <a:latin typeface="+mn-lt"/>
                          <a:ea typeface="+mn-ea"/>
                          <a:cs typeface="+mn-cs"/>
                        </a:rPr>
                        <a:t>Website &amp; publications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495300" indent="-266700" algn="ctr">
                        <a:spcAft>
                          <a:spcPts val="0"/>
                        </a:spcAft>
                      </a:pPr>
                      <a:r>
                        <a:rPr lang="en-GB" sz="1200" b="0" kern="1200" dirty="0">
                          <a:solidFill>
                            <a:schemeClr val="accent1"/>
                          </a:solidFill>
                          <a:effectLst/>
                          <a:latin typeface="+mn-lt"/>
                          <a:ea typeface="+mn-ea"/>
                          <a:cs typeface="+mn-cs"/>
                        </a:rPr>
                        <a:t>303,902</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495300" indent="-266700" algn="ctr">
                        <a:spcAft>
                          <a:spcPts val="0"/>
                        </a:spcAft>
                      </a:pPr>
                      <a:r>
                        <a:rPr lang="en-GB" sz="1200" b="0" kern="1200" dirty="0">
                          <a:solidFill>
                            <a:schemeClr val="accent1"/>
                          </a:solidFill>
                          <a:effectLst/>
                          <a:latin typeface="+mn-lt"/>
                          <a:ea typeface="+mn-ea"/>
                          <a:cs typeface="+mn-cs"/>
                        </a:rPr>
                        <a:t>876,658</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495300" indent="-266700" algn="ctr">
                        <a:spcAft>
                          <a:spcPts val="0"/>
                        </a:spcAft>
                      </a:pPr>
                      <a:r>
                        <a:rPr lang="en-GB" sz="1200" b="0" kern="1200" dirty="0" smtClean="0">
                          <a:solidFill>
                            <a:schemeClr val="accent1"/>
                          </a:solidFill>
                          <a:effectLst/>
                          <a:latin typeface="+mn-lt"/>
                          <a:ea typeface="+mn-ea"/>
                          <a:cs typeface="+mn-cs"/>
                        </a:rPr>
                        <a:t>114</a:t>
                      </a:r>
                      <a:endParaRPr lang="en-GB" sz="1200" b="0" kern="1200" dirty="0">
                        <a:solidFill>
                          <a:schemeClr val="accent1"/>
                        </a:solidFill>
                        <a:effectLst/>
                        <a:latin typeface="+mn-lt"/>
                        <a:ea typeface="+mn-ea"/>
                        <a:cs typeface="+mn-cs"/>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b="0" kern="1200" dirty="0" smtClean="0">
                          <a:solidFill>
                            <a:schemeClr val="accent1"/>
                          </a:solidFill>
                          <a:effectLst/>
                          <a:latin typeface="+mn-lt"/>
                          <a:ea typeface="+mn-ea"/>
                          <a:cs typeface="+mn-cs"/>
                        </a:rPr>
                        <a:t>2.2</a:t>
                      </a:r>
                      <a:endParaRPr lang="en-GB" sz="1200" b="0" kern="1200" dirty="0">
                        <a:solidFill>
                          <a:schemeClr val="accent1"/>
                        </a:solidFill>
                        <a:effectLst/>
                        <a:latin typeface="+mn-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39256">
                <a:tc>
                  <a:txBody>
                    <a:bodyPr/>
                    <a:lstStyle/>
                    <a:p>
                      <a:pPr marL="87313" indent="0" algn="l" defTabSz="914400" rtl="0" eaLnBrk="1" fontAlgn="t" latinLnBrk="0" hangingPunct="1">
                        <a:spcAft>
                          <a:spcPts val="0"/>
                        </a:spcAft>
                      </a:pPr>
                      <a:r>
                        <a:rPr lang="en-GB" sz="1200" b="0" kern="1200" dirty="0">
                          <a:solidFill>
                            <a:schemeClr val="accent1"/>
                          </a:solidFill>
                          <a:effectLst/>
                          <a:latin typeface="+mn-lt"/>
                          <a:ea typeface="+mn-ea"/>
                          <a:cs typeface="+mn-cs"/>
                        </a:rPr>
                        <a:t>Advice </a:t>
                      </a:r>
                      <a:r>
                        <a:rPr lang="en-GB" sz="1200" b="0" kern="1200" dirty="0" smtClean="0">
                          <a:solidFill>
                            <a:schemeClr val="accent1"/>
                          </a:solidFill>
                          <a:effectLst/>
                          <a:latin typeface="+mn-lt"/>
                          <a:ea typeface="+mn-ea"/>
                          <a:cs typeface="+mn-cs"/>
                        </a:rPr>
                        <a:t>Centre</a:t>
                      </a:r>
                      <a:endParaRPr lang="en-GB" sz="1200" b="0" kern="1200" dirty="0">
                        <a:solidFill>
                          <a:schemeClr val="accent1"/>
                        </a:solidFill>
                        <a:effectLst/>
                        <a:latin typeface="+mn-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495300" indent="-266700" algn="ctr">
                        <a:spcAft>
                          <a:spcPts val="0"/>
                        </a:spcAft>
                      </a:pPr>
                      <a:r>
                        <a:rPr lang="en-GB" sz="1200" b="0" kern="1200">
                          <a:solidFill>
                            <a:schemeClr val="accent1"/>
                          </a:solidFill>
                          <a:effectLst/>
                          <a:latin typeface="+mn-lt"/>
                          <a:ea typeface="+mn-ea"/>
                          <a:cs typeface="+mn-cs"/>
                        </a:rPr>
                        <a:t>203,540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495300" indent="-266700" algn="ctr">
                        <a:spcAft>
                          <a:spcPts val="0"/>
                        </a:spcAft>
                      </a:pPr>
                      <a:r>
                        <a:rPr lang="en-GB" sz="1200" b="0" kern="1200" dirty="0">
                          <a:solidFill>
                            <a:schemeClr val="accent1"/>
                          </a:solidFill>
                          <a:effectLst/>
                          <a:latin typeface="+mn-lt"/>
                          <a:ea typeface="+mn-ea"/>
                          <a:cs typeface="+mn-cs"/>
                        </a:rPr>
                        <a:t>587,144</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495300" indent="-266700" algn="ctr">
                        <a:spcAft>
                          <a:spcPts val="0"/>
                        </a:spcAft>
                      </a:pPr>
                      <a:r>
                        <a:rPr lang="en-GB" sz="1200" b="0" kern="1200" dirty="0" smtClean="0">
                          <a:solidFill>
                            <a:schemeClr val="accent1"/>
                          </a:solidFill>
                          <a:effectLst/>
                          <a:latin typeface="+mn-lt"/>
                          <a:ea typeface="+mn-ea"/>
                          <a:cs typeface="+mn-cs"/>
                        </a:rPr>
                        <a:t>76</a:t>
                      </a:r>
                      <a:endParaRPr lang="en-GB" sz="1200" b="0" kern="1200" dirty="0">
                        <a:solidFill>
                          <a:schemeClr val="accent1"/>
                        </a:solidFill>
                        <a:effectLst/>
                        <a:latin typeface="+mn-lt"/>
                        <a:ea typeface="+mn-ea"/>
                        <a:cs typeface="+mn-cs"/>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b="0" kern="1200" dirty="0" smtClean="0">
                          <a:solidFill>
                            <a:schemeClr val="accent1"/>
                          </a:solidFill>
                          <a:effectLst/>
                          <a:latin typeface="+mn-lt"/>
                          <a:ea typeface="+mn-ea"/>
                          <a:cs typeface="+mn-cs"/>
                        </a:rPr>
                        <a:t>2.2 </a:t>
                      </a:r>
                      <a:endParaRPr lang="en-GB" sz="1200" b="0" kern="1200" dirty="0">
                        <a:solidFill>
                          <a:schemeClr val="accent1"/>
                        </a:solidFill>
                        <a:effectLst/>
                        <a:latin typeface="+mn-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39256">
                <a:tc>
                  <a:txBody>
                    <a:bodyPr/>
                    <a:lstStyle/>
                    <a:p>
                      <a:pPr marL="87313" indent="0" algn="l" defTabSz="914400" rtl="0" eaLnBrk="1" fontAlgn="t" latinLnBrk="0" hangingPunct="1">
                        <a:spcAft>
                          <a:spcPts val="0"/>
                        </a:spcAft>
                      </a:pPr>
                      <a:r>
                        <a:rPr lang="en-GB" sz="1200" b="0" kern="1200" dirty="0" smtClean="0">
                          <a:solidFill>
                            <a:schemeClr val="accent1"/>
                          </a:solidFill>
                          <a:effectLst/>
                          <a:latin typeface="+mn-lt"/>
                          <a:ea typeface="+mn-ea"/>
                          <a:cs typeface="+mn-cs"/>
                        </a:rPr>
                        <a:t>Training</a:t>
                      </a:r>
                      <a:r>
                        <a:rPr lang="en-GB" sz="1200" b="0" kern="1200" baseline="0" dirty="0" smtClean="0">
                          <a:solidFill>
                            <a:schemeClr val="accent1"/>
                          </a:solidFill>
                          <a:effectLst/>
                          <a:latin typeface="+mn-lt"/>
                          <a:ea typeface="+mn-ea"/>
                          <a:cs typeface="+mn-cs"/>
                        </a:rPr>
                        <a:t> &amp; events</a:t>
                      </a:r>
                      <a:endParaRPr lang="en-GB" sz="1200" b="0" kern="1200" dirty="0">
                        <a:solidFill>
                          <a:schemeClr val="accent1"/>
                        </a:solidFill>
                        <a:effectLst/>
                        <a:latin typeface="+mn-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495300" indent="-266700" algn="ctr">
                        <a:spcAft>
                          <a:spcPts val="0"/>
                        </a:spcAft>
                      </a:pPr>
                      <a:r>
                        <a:rPr lang="en-GB" sz="1200" b="0" kern="1200">
                          <a:solidFill>
                            <a:schemeClr val="accent1"/>
                          </a:solidFill>
                          <a:effectLst/>
                          <a:latin typeface="+mn-lt"/>
                          <a:ea typeface="+mn-ea"/>
                          <a:cs typeface="+mn-cs"/>
                        </a:rPr>
                        <a:t>143,822</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495300" indent="-266700" algn="ctr">
                        <a:spcAft>
                          <a:spcPts val="0"/>
                        </a:spcAft>
                      </a:pPr>
                      <a:r>
                        <a:rPr lang="en-GB" sz="1200" b="0" kern="1200" dirty="0">
                          <a:solidFill>
                            <a:schemeClr val="accent1"/>
                          </a:solidFill>
                          <a:effectLst/>
                          <a:latin typeface="+mn-lt"/>
                          <a:ea typeface="+mn-ea"/>
                          <a:cs typeface="+mn-cs"/>
                        </a:rPr>
                        <a:t>414,879</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495300" indent="-266700" algn="ctr">
                        <a:spcAft>
                          <a:spcPts val="0"/>
                        </a:spcAft>
                      </a:pPr>
                      <a:r>
                        <a:rPr lang="en-GB" sz="1200" b="0" kern="1200" dirty="0" smtClean="0">
                          <a:solidFill>
                            <a:schemeClr val="accent1"/>
                          </a:solidFill>
                          <a:effectLst/>
                          <a:latin typeface="+mn-lt"/>
                          <a:ea typeface="+mn-ea"/>
                          <a:cs typeface="+mn-cs"/>
                        </a:rPr>
                        <a:t>54</a:t>
                      </a:r>
                      <a:endParaRPr lang="en-GB" sz="1200" b="0" kern="1200" dirty="0">
                        <a:solidFill>
                          <a:schemeClr val="accent1"/>
                        </a:solidFill>
                        <a:effectLst/>
                        <a:latin typeface="+mn-lt"/>
                        <a:ea typeface="+mn-ea"/>
                        <a:cs typeface="+mn-cs"/>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b="0" kern="1200" dirty="0" smtClean="0">
                          <a:solidFill>
                            <a:schemeClr val="accent1"/>
                          </a:solidFill>
                          <a:effectLst/>
                          <a:latin typeface="+mn-lt"/>
                          <a:ea typeface="+mn-ea"/>
                          <a:cs typeface="+mn-cs"/>
                        </a:rPr>
                        <a:t>2.2 </a:t>
                      </a:r>
                      <a:endParaRPr lang="en-GB" sz="1200" b="0" kern="1200" dirty="0">
                        <a:solidFill>
                          <a:schemeClr val="accent1"/>
                        </a:solidFill>
                        <a:effectLst/>
                        <a:latin typeface="+mn-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39256">
                <a:tc>
                  <a:txBody>
                    <a:bodyPr/>
                    <a:lstStyle/>
                    <a:p>
                      <a:pPr marL="87313" indent="0" algn="l" defTabSz="914400" rtl="0" eaLnBrk="1" fontAlgn="t" latinLnBrk="0" hangingPunct="1">
                        <a:spcAft>
                          <a:spcPts val="0"/>
                        </a:spcAft>
                        <a:tabLst>
                          <a:tab pos="87313" algn="l"/>
                        </a:tabLst>
                      </a:pPr>
                      <a:r>
                        <a:rPr lang="en-GB" sz="1200" b="0" kern="1200" dirty="0">
                          <a:solidFill>
                            <a:schemeClr val="accent1"/>
                          </a:solidFill>
                          <a:effectLst/>
                          <a:latin typeface="+mn-lt"/>
                          <a:ea typeface="+mn-ea"/>
                          <a:cs typeface="+mn-cs"/>
                        </a:rPr>
                        <a:t>Site audits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495300" indent="-266700" algn="ctr">
                        <a:spcAft>
                          <a:spcPts val="0"/>
                        </a:spcAft>
                      </a:pPr>
                      <a:r>
                        <a:rPr lang="en-GB" sz="1200" b="0" kern="1200" dirty="0">
                          <a:solidFill>
                            <a:schemeClr val="accent1"/>
                          </a:solidFill>
                          <a:effectLst/>
                          <a:latin typeface="+mn-lt"/>
                          <a:ea typeface="+mn-ea"/>
                          <a:cs typeface="+mn-cs"/>
                        </a:rPr>
                        <a:t>266,950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495300" indent="-266700" algn="ctr">
                        <a:spcAft>
                          <a:spcPts val="0"/>
                        </a:spcAft>
                      </a:pPr>
                      <a:r>
                        <a:rPr lang="en-GB" sz="1200" b="0" kern="1200" dirty="0">
                          <a:solidFill>
                            <a:schemeClr val="accent1"/>
                          </a:solidFill>
                          <a:effectLst/>
                          <a:latin typeface="+mn-lt"/>
                          <a:ea typeface="+mn-ea"/>
                          <a:cs typeface="+mn-cs"/>
                        </a:rPr>
                        <a:t>732,499</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495300" indent="-266700" algn="ctr">
                        <a:spcAft>
                          <a:spcPts val="0"/>
                        </a:spcAft>
                      </a:pPr>
                      <a:r>
                        <a:rPr lang="en-GB" sz="1200" b="0" kern="1200" dirty="0" smtClean="0">
                          <a:solidFill>
                            <a:schemeClr val="accent1"/>
                          </a:solidFill>
                          <a:effectLst/>
                          <a:latin typeface="+mn-lt"/>
                          <a:ea typeface="+mn-ea"/>
                          <a:cs typeface="+mn-cs"/>
                        </a:rPr>
                        <a:t>95</a:t>
                      </a:r>
                      <a:endParaRPr lang="en-GB" sz="1200" b="0" kern="1200" dirty="0">
                        <a:solidFill>
                          <a:schemeClr val="accent1"/>
                        </a:solidFill>
                        <a:effectLst/>
                        <a:latin typeface="+mn-lt"/>
                        <a:ea typeface="+mn-ea"/>
                        <a:cs typeface="+mn-cs"/>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b="0" kern="1200" dirty="0" smtClean="0">
                          <a:solidFill>
                            <a:schemeClr val="accent1"/>
                          </a:solidFill>
                          <a:effectLst/>
                          <a:latin typeface="+mn-lt"/>
                          <a:ea typeface="+mn-ea"/>
                          <a:cs typeface="+mn-cs"/>
                        </a:rPr>
                        <a:t>10.4 </a:t>
                      </a:r>
                      <a:endParaRPr lang="en-GB" sz="1200" b="0" kern="1200" dirty="0">
                        <a:solidFill>
                          <a:schemeClr val="accent1"/>
                        </a:solidFill>
                        <a:effectLst/>
                        <a:latin typeface="+mn-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00678">
                <a:tc>
                  <a:txBody>
                    <a:bodyPr/>
                    <a:lstStyle/>
                    <a:p>
                      <a:pPr marL="87313" indent="0" algn="l" defTabSz="914400" rtl="0" eaLnBrk="1" fontAlgn="t" latinLnBrk="0" hangingPunct="1">
                        <a:spcAft>
                          <a:spcPts val="0"/>
                        </a:spcAft>
                      </a:pPr>
                      <a:r>
                        <a:rPr lang="en-GB" sz="1200" b="0" kern="1200" dirty="0">
                          <a:solidFill>
                            <a:schemeClr val="accent1"/>
                          </a:solidFill>
                          <a:effectLst/>
                          <a:latin typeface="+mn-lt"/>
                          <a:ea typeface="+mn-ea"/>
                          <a:cs typeface="+mn-cs"/>
                        </a:rPr>
                        <a:t>Loans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495300" indent="-266700" algn="ctr" defTabSz="914400" rtl="0" eaLnBrk="1" fontAlgn="b" latinLnBrk="0" hangingPunct="1">
                        <a:spcAft>
                          <a:spcPts val="0"/>
                        </a:spcAft>
                      </a:pPr>
                      <a:r>
                        <a:rPr lang="en-GB" sz="1200" b="0" kern="1200" dirty="0" smtClean="0">
                          <a:solidFill>
                            <a:schemeClr val="accent1"/>
                          </a:solidFill>
                          <a:effectLst/>
                          <a:latin typeface="+mn-lt"/>
                          <a:ea typeface="+mn-ea"/>
                          <a:cs typeface="+mn-cs"/>
                        </a:rPr>
                        <a:t>99,262</a:t>
                      </a:r>
                      <a:endParaRPr lang="en-GB" sz="1200" b="0" kern="1200" dirty="0">
                        <a:solidFill>
                          <a:schemeClr val="accent1"/>
                        </a:solidFill>
                        <a:effectLst/>
                        <a:latin typeface="+mn-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495300" indent="-266700" algn="ctr" defTabSz="914400" rtl="0" eaLnBrk="1" fontAlgn="b" latinLnBrk="0" hangingPunct="1">
                        <a:spcAft>
                          <a:spcPts val="0"/>
                        </a:spcAft>
                      </a:pPr>
                      <a:r>
                        <a:rPr lang="en-GB" sz="1200" b="0" kern="1200" dirty="0" smtClean="0">
                          <a:solidFill>
                            <a:schemeClr val="accent1"/>
                          </a:solidFill>
                          <a:effectLst/>
                          <a:latin typeface="+mn-lt"/>
                          <a:ea typeface="+mn-ea"/>
                          <a:cs typeface="+mn-cs"/>
                        </a:rPr>
                        <a:t>159,530</a:t>
                      </a:r>
                      <a:endParaRPr lang="en-GB" sz="1200" b="0" kern="1200" dirty="0">
                        <a:solidFill>
                          <a:schemeClr val="accent1"/>
                        </a:solidFill>
                        <a:effectLst/>
                        <a:latin typeface="+mn-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495300" indent="-266700" algn="ctr" defTabSz="914400" rtl="0" eaLnBrk="1" fontAlgn="b" latinLnBrk="0" hangingPunct="1">
                        <a:spcAft>
                          <a:spcPts val="0"/>
                        </a:spcAft>
                      </a:pPr>
                      <a:r>
                        <a:rPr lang="en-GB" sz="1200" b="0" kern="1200" dirty="0" smtClean="0">
                          <a:solidFill>
                            <a:schemeClr val="accent1"/>
                          </a:solidFill>
                          <a:effectLst/>
                          <a:latin typeface="+mn-lt"/>
                          <a:ea typeface="+mn-ea"/>
                          <a:cs typeface="+mn-cs"/>
                        </a:rPr>
                        <a:t>21</a:t>
                      </a:r>
                      <a:endParaRPr lang="en-GB" sz="1200" b="0" kern="1200" dirty="0">
                        <a:solidFill>
                          <a:schemeClr val="accent1"/>
                        </a:solidFill>
                        <a:effectLst/>
                        <a:latin typeface="+mn-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b="0" kern="1200" dirty="0" smtClean="0">
                          <a:solidFill>
                            <a:schemeClr val="accent1"/>
                          </a:solidFill>
                          <a:effectLst/>
                          <a:latin typeface="+mn-lt"/>
                          <a:ea typeface="+mn-ea"/>
                          <a:cs typeface="+mn-cs"/>
                        </a:rPr>
                        <a:t>20.4 </a:t>
                      </a:r>
                      <a:endParaRPr lang="en-GB" sz="1200" b="0" kern="1200" dirty="0">
                        <a:solidFill>
                          <a:schemeClr val="accent1"/>
                        </a:solidFill>
                        <a:effectLst/>
                        <a:latin typeface="+mn-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39256">
                <a:tc>
                  <a:txBody>
                    <a:bodyPr/>
                    <a:lstStyle/>
                    <a:p>
                      <a:pPr algn="l">
                        <a:spcAft>
                          <a:spcPts val="0"/>
                        </a:spcAft>
                      </a:pPr>
                      <a:r>
                        <a:rPr lang="en-US" sz="1200" b="1" dirty="0">
                          <a:solidFill>
                            <a:schemeClr val="accent1"/>
                          </a:solidFill>
                          <a:effectLst/>
                        </a:rPr>
                        <a:t>Total</a:t>
                      </a:r>
                      <a:endParaRPr lang="en-GB" sz="1200" b="1" dirty="0">
                        <a:solidFill>
                          <a:schemeClr val="accent1"/>
                        </a:solidFill>
                        <a:effectLst/>
                        <a:latin typeface="Verdana"/>
                        <a:ea typeface="Times New Roman"/>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b="1" kern="1200" dirty="0" smtClean="0">
                          <a:solidFill>
                            <a:schemeClr val="accent1"/>
                          </a:solidFill>
                          <a:effectLst/>
                          <a:latin typeface="+mn-lt"/>
                          <a:ea typeface="+mn-ea"/>
                          <a:cs typeface="+mn-cs"/>
                        </a:rPr>
                        <a:t>1,017 ktCO2</a:t>
                      </a:r>
                      <a:endParaRPr lang="en-GB" sz="1200" b="1" kern="1200" dirty="0">
                        <a:solidFill>
                          <a:schemeClr val="accent1"/>
                        </a:solidFill>
                        <a:effectLst/>
                        <a:latin typeface="+mn-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en-GB" sz="1200" b="1" kern="1200" dirty="0" smtClean="0">
                          <a:solidFill>
                            <a:schemeClr val="accent1"/>
                          </a:solidFill>
                          <a:effectLst/>
                          <a:latin typeface="+mn-lt"/>
                          <a:ea typeface="+mn-ea"/>
                          <a:cs typeface="+mn-cs"/>
                        </a:rPr>
                        <a:t>2,771 </a:t>
                      </a:r>
                      <a:r>
                        <a:rPr lang="en-GB" sz="1200" b="1" kern="1200" dirty="0" err="1" smtClean="0">
                          <a:solidFill>
                            <a:schemeClr val="accent1"/>
                          </a:solidFill>
                          <a:effectLst/>
                          <a:latin typeface="+mn-lt"/>
                          <a:ea typeface="+mn-ea"/>
                          <a:cs typeface="+mn-cs"/>
                        </a:rPr>
                        <a:t>GWh</a:t>
                      </a:r>
                      <a:endParaRPr lang="en-GB" sz="1200" b="1" kern="1200" dirty="0">
                        <a:solidFill>
                          <a:schemeClr val="accent1"/>
                        </a:solidFill>
                        <a:effectLst/>
                        <a:latin typeface="+mn-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b="1" kern="1200" dirty="0" smtClean="0">
                          <a:solidFill>
                            <a:schemeClr val="accent1"/>
                          </a:solidFill>
                          <a:effectLst/>
                          <a:latin typeface="+mn-lt"/>
                          <a:ea typeface="+mn-ea"/>
                          <a:cs typeface="+mn-cs"/>
                        </a:rPr>
                        <a:t>360</a:t>
                      </a:r>
                      <a:endParaRPr lang="en-GB" sz="1200" b="1" kern="1200" dirty="0">
                        <a:solidFill>
                          <a:schemeClr val="accent1"/>
                        </a:solidFill>
                        <a:effectLst/>
                        <a:latin typeface="+mn-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b="1" kern="1200" dirty="0" smtClean="0">
                          <a:solidFill>
                            <a:schemeClr val="accent1"/>
                          </a:solidFill>
                          <a:effectLst/>
                          <a:latin typeface="+mn-lt"/>
                          <a:ea typeface="+mn-ea"/>
                          <a:cs typeface="+mn-cs"/>
                        </a:rPr>
                        <a:t>6.1 </a:t>
                      </a:r>
                      <a:endParaRPr lang="en-GB" sz="1200" b="1" kern="1200" dirty="0">
                        <a:solidFill>
                          <a:schemeClr val="accent1"/>
                        </a:solidFill>
                        <a:effectLst/>
                        <a:latin typeface="+mn-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3406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6635079" cy="1143000"/>
          </a:xfrm>
        </p:spPr>
        <p:txBody>
          <a:bodyPr/>
          <a:lstStyle/>
          <a:p>
            <a:r>
              <a:rPr lang="en-GB" dirty="0"/>
              <a:t>The total cost of the SME </a:t>
            </a:r>
            <a:r>
              <a:rPr lang="en-GB" dirty="0" smtClean="0"/>
              <a:t>Programme, </a:t>
            </a:r>
            <a:r>
              <a:rPr lang="en-GB" dirty="0"/>
              <a:t>including loans capital is ~</a:t>
            </a:r>
            <a:r>
              <a:rPr lang="en-GB" dirty="0" smtClean="0"/>
              <a:t>US$134M </a:t>
            </a:r>
            <a:r>
              <a:rPr lang="en-GB" dirty="0"/>
              <a:t>over 5 </a:t>
            </a:r>
            <a:r>
              <a:rPr lang="en-GB" dirty="0" smtClean="0"/>
              <a:t>years</a:t>
            </a:r>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361616139"/>
              </p:ext>
            </p:extLst>
          </p:nvPr>
        </p:nvGraphicFramePr>
        <p:xfrm>
          <a:off x="611560" y="1700808"/>
          <a:ext cx="8136904" cy="3668877"/>
        </p:xfrm>
        <a:graphic>
          <a:graphicData uri="http://schemas.openxmlformats.org/drawingml/2006/table">
            <a:tbl>
              <a:tblPr firstRow="1" firstCol="1" bandRow="1">
                <a:tableStyleId>{F5AB1C69-6EDB-4FF4-983F-18BD219EF322}</a:tableStyleId>
              </a:tblPr>
              <a:tblGrid>
                <a:gridCol w="1944216"/>
                <a:gridCol w="1080120"/>
                <a:gridCol w="1152128"/>
                <a:gridCol w="1224136"/>
                <a:gridCol w="1296144"/>
                <a:gridCol w="1440160"/>
              </a:tblGrid>
              <a:tr h="324748">
                <a:tc rowSpan="2">
                  <a:txBody>
                    <a:bodyPr/>
                    <a:lstStyle/>
                    <a:p>
                      <a:pPr algn="l">
                        <a:spcAft>
                          <a:spcPts val="0"/>
                        </a:spcAft>
                      </a:pPr>
                      <a:r>
                        <a:rPr lang="en-GB" sz="1200" dirty="0" smtClean="0">
                          <a:solidFill>
                            <a:schemeClr val="accent1"/>
                          </a:solidFill>
                          <a:effectLst/>
                          <a:latin typeface="Verdana"/>
                          <a:ea typeface="Times New Roman"/>
                          <a:cs typeface="Times New Roman"/>
                        </a:rPr>
                        <a:t>Service element</a:t>
                      </a:r>
                      <a:endParaRPr lang="en-GB" sz="1200" dirty="0">
                        <a:solidFill>
                          <a:schemeClr val="accent1"/>
                        </a:solidFill>
                        <a:effectLst/>
                        <a:latin typeface="Verdana"/>
                        <a:ea typeface="Times New Roman"/>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gridSpan="2">
                  <a:txBody>
                    <a:bodyPr/>
                    <a:lstStyle/>
                    <a:p>
                      <a:pPr algn="ctr">
                        <a:spcAft>
                          <a:spcPts val="0"/>
                        </a:spcAft>
                      </a:pPr>
                      <a:r>
                        <a:rPr lang="en-GB" sz="1200" dirty="0" smtClean="0">
                          <a:solidFill>
                            <a:schemeClr val="accent1"/>
                          </a:solidFill>
                          <a:effectLst/>
                          <a:latin typeface="Verdana"/>
                          <a:ea typeface="Times New Roman"/>
                          <a:cs typeface="Times New Roman"/>
                        </a:rPr>
                        <a:t>Set-up cost</a:t>
                      </a: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pPr marL="0" algn="ctr" defTabSz="914400" rtl="0" eaLnBrk="1" latinLnBrk="0" hangingPunct="1">
                        <a:spcAft>
                          <a:spcPts val="0"/>
                        </a:spcAft>
                      </a:pPr>
                      <a:endParaRPr lang="en-GB" sz="1200" kern="1200" dirty="0">
                        <a:solidFill>
                          <a:schemeClr val="accent1"/>
                        </a:solidFill>
                        <a:effectLst/>
                        <a:latin typeface="+mn-lt"/>
                        <a:ea typeface="+mn-ea"/>
                        <a:cs typeface="+mn-cs"/>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gridSpan="2">
                  <a:txBody>
                    <a:bodyPr/>
                    <a:lstStyle/>
                    <a:p>
                      <a:pPr algn="ctr">
                        <a:spcAft>
                          <a:spcPts val="0"/>
                        </a:spcAft>
                      </a:pPr>
                      <a:r>
                        <a:rPr lang="en-GB" sz="1200" dirty="0" smtClean="0">
                          <a:solidFill>
                            <a:schemeClr val="accent1"/>
                          </a:solidFill>
                          <a:effectLst/>
                          <a:latin typeface="+mn-lt"/>
                          <a:ea typeface="Times New Roman"/>
                          <a:cs typeface="Times New Roman"/>
                        </a:rPr>
                        <a:t>Operational</a:t>
                      </a:r>
                      <a:r>
                        <a:rPr lang="en-GB" sz="1200" baseline="0" dirty="0" smtClean="0">
                          <a:solidFill>
                            <a:schemeClr val="accent1"/>
                          </a:solidFill>
                          <a:effectLst/>
                          <a:latin typeface="+mn-lt"/>
                          <a:ea typeface="Times New Roman"/>
                          <a:cs typeface="Times New Roman"/>
                        </a:rPr>
                        <a:t> cost </a:t>
                      </a:r>
                      <a:r>
                        <a:rPr lang="en-GB" sz="1200" dirty="0" smtClean="0">
                          <a:solidFill>
                            <a:schemeClr val="accent1"/>
                          </a:solidFill>
                          <a:effectLst/>
                          <a:latin typeface="+mn-lt"/>
                          <a:ea typeface="Times New Roman"/>
                          <a:cs typeface="Times New Roman"/>
                        </a:rPr>
                        <a:t>(5-years)</a:t>
                      </a:r>
                      <a:endParaRPr lang="en-GB" sz="1200" dirty="0">
                        <a:solidFill>
                          <a:schemeClr val="accent1"/>
                        </a:solidFill>
                        <a:effectLst/>
                        <a:latin typeface="+mn-lt"/>
                        <a:ea typeface="Times New Roman"/>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pPr algn="ctr">
                        <a:spcAft>
                          <a:spcPts val="0"/>
                        </a:spcAft>
                      </a:pPr>
                      <a:endParaRPr lang="en-GB" sz="1200" dirty="0">
                        <a:solidFill>
                          <a:schemeClr val="accent1"/>
                        </a:solidFill>
                        <a:effectLst/>
                        <a:latin typeface="Verdana"/>
                        <a:ea typeface="Times New Roman"/>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rowSpan="2">
                  <a:txBody>
                    <a:bodyPr/>
                    <a:lstStyle/>
                    <a:p>
                      <a:pPr algn="ctr">
                        <a:spcAft>
                          <a:spcPts val="0"/>
                        </a:spcAft>
                      </a:pPr>
                      <a:r>
                        <a:rPr lang="en-GB" sz="1200" dirty="0" smtClean="0">
                          <a:solidFill>
                            <a:schemeClr val="accent1"/>
                          </a:solidFill>
                          <a:effectLst/>
                          <a:latin typeface="+mn-lt"/>
                          <a:ea typeface="Times New Roman"/>
                          <a:cs typeface="Times New Roman"/>
                        </a:rPr>
                        <a:t>Total cost</a:t>
                      </a:r>
                      <a:endParaRPr lang="en-GB" sz="1200" dirty="0">
                        <a:solidFill>
                          <a:schemeClr val="accent1"/>
                        </a:solidFill>
                        <a:effectLst/>
                        <a:latin typeface="+mn-lt"/>
                        <a:ea typeface="Times New Roman"/>
                        <a:cs typeface="Times New Roman"/>
                      </a:endParaRPr>
                    </a:p>
                    <a:p>
                      <a:pPr algn="ctr">
                        <a:spcAft>
                          <a:spcPts val="0"/>
                        </a:spcAft>
                      </a:pPr>
                      <a:endParaRPr lang="en-GB" sz="1200" dirty="0" smtClean="0">
                        <a:solidFill>
                          <a:schemeClr val="accent1"/>
                        </a:solidFill>
                        <a:effectLst/>
                        <a:latin typeface="Verdana"/>
                        <a:ea typeface="Times New Roman"/>
                        <a:cs typeface="Times New Roman"/>
                      </a:endParaRPr>
                    </a:p>
                    <a:p>
                      <a:pPr algn="ctr">
                        <a:spcAft>
                          <a:spcPts val="0"/>
                        </a:spcAft>
                      </a:pPr>
                      <a:r>
                        <a:rPr lang="en-GB" sz="1200" b="0" dirty="0" smtClean="0">
                          <a:solidFill>
                            <a:schemeClr val="accent1"/>
                          </a:solidFill>
                          <a:effectLst/>
                          <a:latin typeface="Verdana"/>
                          <a:ea typeface="Times New Roman"/>
                          <a:cs typeface="Times New Roman"/>
                        </a:rPr>
                        <a:t>($m)</a:t>
                      </a:r>
                      <a:endParaRPr lang="en-GB" sz="1200" b="0" dirty="0">
                        <a:solidFill>
                          <a:schemeClr val="accent1"/>
                        </a:solidFill>
                        <a:effectLst/>
                        <a:latin typeface="Verdana"/>
                        <a:ea typeface="Times New Roman"/>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649497">
                <a:tc vMerge="1">
                  <a:txBody>
                    <a:bodyPr/>
                    <a:lstStyle/>
                    <a:p>
                      <a:pPr algn="l">
                        <a:spcAft>
                          <a:spcPts val="0"/>
                        </a:spcAft>
                      </a:pPr>
                      <a:endParaRPr lang="en-GB" sz="1200" dirty="0">
                        <a:solidFill>
                          <a:schemeClr val="accent1"/>
                        </a:solidFill>
                        <a:effectLst/>
                        <a:latin typeface="Verdana"/>
                        <a:ea typeface="Times New Roman"/>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en-GB" sz="1200" dirty="0" smtClean="0">
                          <a:solidFill>
                            <a:schemeClr val="accent1"/>
                          </a:solidFill>
                          <a:effectLst/>
                          <a:latin typeface="Verdana"/>
                          <a:ea typeface="Times New Roman"/>
                          <a:cs typeface="Times New Roman"/>
                        </a:rPr>
                        <a:t>Local </a:t>
                      </a:r>
                    </a:p>
                    <a:p>
                      <a:pPr algn="ctr">
                        <a:spcAft>
                          <a:spcPts val="0"/>
                        </a:spcAft>
                      </a:pPr>
                      <a:r>
                        <a:rPr lang="en-GB" sz="1200" dirty="0" smtClean="0">
                          <a:solidFill>
                            <a:schemeClr val="accent1"/>
                          </a:solidFill>
                          <a:effectLst/>
                          <a:latin typeface="Verdana"/>
                          <a:ea typeface="Times New Roman"/>
                          <a:cs typeface="Times New Roman"/>
                        </a:rPr>
                        <a:t>($m)</a:t>
                      </a: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spcAft>
                          <a:spcPts val="0"/>
                        </a:spcAft>
                      </a:pPr>
                      <a:r>
                        <a:rPr lang="en-US" sz="1200" kern="1200" dirty="0" smtClean="0">
                          <a:solidFill>
                            <a:schemeClr val="accent1"/>
                          </a:solidFill>
                          <a:effectLst/>
                          <a:latin typeface="+mn-lt"/>
                          <a:ea typeface="+mn-ea"/>
                          <a:cs typeface="+mn-cs"/>
                        </a:rPr>
                        <a:t>Consultancy </a:t>
                      </a:r>
                    </a:p>
                    <a:p>
                      <a:pPr marL="0" algn="ctr" defTabSz="914400" rtl="0" eaLnBrk="1" latinLnBrk="0" hangingPunct="1">
                        <a:spcAft>
                          <a:spcPts val="0"/>
                        </a:spcAft>
                      </a:pPr>
                      <a:r>
                        <a:rPr lang="en-US" sz="1200" kern="1200" dirty="0" smtClean="0">
                          <a:solidFill>
                            <a:schemeClr val="accent1"/>
                          </a:solidFill>
                          <a:effectLst/>
                          <a:latin typeface="+mn-lt"/>
                          <a:ea typeface="+mn-ea"/>
                          <a:cs typeface="+mn-cs"/>
                        </a:rPr>
                        <a:t>($m)</a:t>
                      </a:r>
                      <a:endParaRPr lang="en-GB" sz="1200" kern="1200" dirty="0">
                        <a:solidFill>
                          <a:schemeClr val="accent1"/>
                        </a:solidFill>
                        <a:effectLst/>
                        <a:latin typeface="+mn-lt"/>
                        <a:ea typeface="+mn-ea"/>
                        <a:cs typeface="+mn-cs"/>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200" dirty="0" smtClean="0">
                          <a:solidFill>
                            <a:schemeClr val="accent1"/>
                          </a:solidFill>
                          <a:effectLst/>
                        </a:rPr>
                        <a:t>Local </a:t>
                      </a:r>
                    </a:p>
                    <a:p>
                      <a:pPr algn="ctr">
                        <a:spcAft>
                          <a:spcPts val="0"/>
                        </a:spcAft>
                      </a:pPr>
                      <a:r>
                        <a:rPr lang="en-US" sz="1200" dirty="0" smtClean="0">
                          <a:solidFill>
                            <a:schemeClr val="accent1"/>
                          </a:solidFill>
                          <a:effectLst/>
                        </a:rPr>
                        <a:t>($m)</a:t>
                      </a:r>
                      <a:endParaRPr lang="en-GB" sz="1200" dirty="0">
                        <a:solidFill>
                          <a:schemeClr val="accent1"/>
                        </a:solidFill>
                        <a:effectLst/>
                        <a:latin typeface="Verdana"/>
                        <a:ea typeface="Times New Roman"/>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200" dirty="0" smtClean="0">
                          <a:solidFill>
                            <a:schemeClr val="accent1"/>
                          </a:solidFill>
                          <a:effectLst/>
                        </a:rPr>
                        <a:t>Consultancy </a:t>
                      </a:r>
                    </a:p>
                    <a:p>
                      <a:pPr algn="ctr">
                        <a:spcAft>
                          <a:spcPts val="0"/>
                        </a:spcAft>
                      </a:pPr>
                      <a:r>
                        <a:rPr lang="en-US" sz="1200" dirty="0" smtClean="0">
                          <a:solidFill>
                            <a:schemeClr val="accent1"/>
                          </a:solidFill>
                          <a:effectLst/>
                        </a:rPr>
                        <a:t>($m)</a:t>
                      </a:r>
                      <a:endParaRPr lang="en-GB" sz="1200" dirty="0">
                        <a:solidFill>
                          <a:schemeClr val="accent1"/>
                        </a:solidFill>
                        <a:effectLst/>
                        <a:latin typeface="Verdana"/>
                        <a:ea typeface="Times New Roman"/>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vMerge="1">
                  <a:txBody>
                    <a:bodyPr/>
                    <a:lstStyle/>
                    <a:p>
                      <a:pPr algn="ctr">
                        <a:spcAft>
                          <a:spcPts val="0"/>
                        </a:spcAft>
                      </a:pPr>
                      <a:endParaRPr lang="en-GB" sz="1200" dirty="0">
                        <a:solidFill>
                          <a:schemeClr val="accent1"/>
                        </a:solidFill>
                        <a:effectLst/>
                        <a:latin typeface="Verdana"/>
                        <a:ea typeface="Times New Roman"/>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503244">
                <a:tc>
                  <a:txBody>
                    <a:bodyPr/>
                    <a:lstStyle/>
                    <a:p>
                      <a:pPr algn="l">
                        <a:spcAft>
                          <a:spcPts val="0"/>
                        </a:spcAft>
                      </a:pPr>
                      <a:r>
                        <a:rPr lang="en-US" sz="1200" b="0" dirty="0" smtClean="0">
                          <a:solidFill>
                            <a:schemeClr val="accent1"/>
                          </a:solidFill>
                          <a:effectLst/>
                        </a:rPr>
                        <a:t>Co-ordination</a:t>
                      </a:r>
                      <a:endParaRPr lang="en-GB" sz="1200" b="0" dirty="0">
                        <a:solidFill>
                          <a:schemeClr val="accent1"/>
                        </a:solidFill>
                        <a:effectLst/>
                        <a:latin typeface="Verdana"/>
                        <a:ea typeface="Times New Roman"/>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kern="1200" dirty="0" smtClean="0">
                          <a:solidFill>
                            <a:schemeClr val="accent1"/>
                          </a:solidFill>
                          <a:effectLst/>
                          <a:latin typeface="Verdana"/>
                          <a:ea typeface="Times New Roman"/>
                          <a:cs typeface="Times New Roman"/>
                        </a:rPr>
                        <a:t>0.57 </a:t>
                      </a:r>
                      <a:endParaRPr lang="en-GB" sz="1200" kern="1200" dirty="0">
                        <a:solidFill>
                          <a:schemeClr val="accent1"/>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en-GB" sz="1200" kern="1200" dirty="0" smtClean="0">
                          <a:solidFill>
                            <a:schemeClr val="accent1"/>
                          </a:solidFill>
                          <a:effectLst/>
                          <a:latin typeface="Verdana"/>
                          <a:ea typeface="Times New Roman"/>
                          <a:cs typeface="Times New Roman"/>
                        </a:rPr>
                        <a:t>1.03 </a:t>
                      </a:r>
                      <a:endParaRPr lang="en-GB" sz="1200" kern="1200" dirty="0">
                        <a:solidFill>
                          <a:schemeClr val="accent1"/>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kern="1200" dirty="0" smtClean="0">
                          <a:solidFill>
                            <a:schemeClr val="accent1"/>
                          </a:solidFill>
                          <a:effectLst/>
                          <a:latin typeface="Verdana"/>
                          <a:ea typeface="Times New Roman"/>
                          <a:cs typeface="Times New Roman"/>
                        </a:rPr>
                        <a:t>5.41 </a:t>
                      </a:r>
                      <a:endParaRPr lang="en-GB" sz="1200" kern="1200" dirty="0">
                        <a:solidFill>
                          <a:schemeClr val="accent1"/>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kern="1200" dirty="0" smtClean="0">
                          <a:solidFill>
                            <a:schemeClr val="accent1"/>
                          </a:solidFill>
                          <a:effectLst/>
                          <a:latin typeface="Verdana"/>
                          <a:ea typeface="Times New Roman"/>
                          <a:cs typeface="Times New Roman"/>
                        </a:rPr>
                        <a:t>3.63 </a:t>
                      </a:r>
                      <a:endParaRPr lang="en-GB" sz="1200" kern="1200" dirty="0">
                        <a:solidFill>
                          <a:schemeClr val="accent1"/>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kern="1200" dirty="0" smtClean="0">
                          <a:solidFill>
                            <a:schemeClr val="accent1"/>
                          </a:solidFill>
                          <a:effectLst/>
                          <a:latin typeface="Verdana"/>
                          <a:ea typeface="Times New Roman"/>
                          <a:cs typeface="Times New Roman"/>
                        </a:rPr>
                        <a:t>10.65</a:t>
                      </a:r>
                      <a:endParaRPr lang="en-GB" sz="1200" kern="1200" dirty="0">
                        <a:solidFill>
                          <a:schemeClr val="accent1"/>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28516">
                <a:tc>
                  <a:txBody>
                    <a:bodyPr/>
                    <a:lstStyle/>
                    <a:p>
                      <a:pPr algn="l">
                        <a:spcAft>
                          <a:spcPts val="0"/>
                        </a:spcAft>
                      </a:pPr>
                      <a:r>
                        <a:rPr lang="en-US" sz="1200" b="0" dirty="0" smtClean="0">
                          <a:solidFill>
                            <a:schemeClr val="accent1"/>
                          </a:solidFill>
                          <a:effectLst/>
                        </a:rPr>
                        <a:t>Advice</a:t>
                      </a:r>
                      <a:endParaRPr lang="en-GB" sz="1200" b="0" dirty="0">
                        <a:solidFill>
                          <a:schemeClr val="accent1"/>
                        </a:solidFill>
                        <a:effectLst/>
                        <a:latin typeface="Verdana"/>
                        <a:ea typeface="Times New Roman"/>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kern="1200" dirty="0" smtClean="0">
                          <a:solidFill>
                            <a:schemeClr val="accent1"/>
                          </a:solidFill>
                          <a:effectLst/>
                          <a:latin typeface="Verdana"/>
                          <a:ea typeface="Times New Roman"/>
                          <a:cs typeface="Times New Roman"/>
                        </a:rPr>
                        <a:t>0.30 </a:t>
                      </a:r>
                      <a:endParaRPr lang="en-GB" sz="1200" kern="1200" dirty="0">
                        <a:solidFill>
                          <a:schemeClr val="accent1"/>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en-GB" sz="1200" kern="1200" dirty="0" smtClean="0">
                          <a:solidFill>
                            <a:schemeClr val="accent1"/>
                          </a:solidFill>
                          <a:effectLst/>
                          <a:latin typeface="Verdana"/>
                          <a:ea typeface="Times New Roman"/>
                          <a:cs typeface="Times New Roman"/>
                        </a:rPr>
                        <a:t>0.17 </a:t>
                      </a:r>
                      <a:endParaRPr lang="en-GB" sz="1200" kern="1200" dirty="0">
                        <a:solidFill>
                          <a:schemeClr val="accent1"/>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kern="1200" dirty="0" smtClean="0">
                          <a:solidFill>
                            <a:schemeClr val="accent1"/>
                          </a:solidFill>
                          <a:effectLst/>
                          <a:latin typeface="Verdana"/>
                          <a:ea typeface="Times New Roman"/>
                          <a:cs typeface="Times New Roman"/>
                        </a:rPr>
                        <a:t>7.08</a:t>
                      </a:r>
                      <a:endParaRPr lang="en-GB" sz="1200" kern="1200" dirty="0">
                        <a:solidFill>
                          <a:schemeClr val="accent1"/>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kern="1200" dirty="0" smtClean="0">
                          <a:solidFill>
                            <a:schemeClr val="accent1"/>
                          </a:solidFill>
                          <a:effectLst/>
                          <a:latin typeface="Verdana"/>
                          <a:ea typeface="Times New Roman"/>
                          <a:cs typeface="Times New Roman"/>
                        </a:rPr>
                        <a:t>7.89 </a:t>
                      </a:r>
                      <a:endParaRPr lang="en-GB" sz="1200" kern="1200" dirty="0">
                        <a:solidFill>
                          <a:schemeClr val="accent1"/>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kern="1200" dirty="0" smtClean="0">
                          <a:solidFill>
                            <a:schemeClr val="accent1"/>
                          </a:solidFill>
                          <a:effectLst/>
                          <a:latin typeface="Verdana"/>
                          <a:ea typeface="Times New Roman"/>
                          <a:cs typeface="Times New Roman"/>
                        </a:rPr>
                        <a:t>15.44</a:t>
                      </a:r>
                      <a:endParaRPr lang="en-GB" sz="1200" kern="1200" dirty="0">
                        <a:solidFill>
                          <a:schemeClr val="accent1"/>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77324">
                <a:tc>
                  <a:txBody>
                    <a:bodyPr/>
                    <a:lstStyle/>
                    <a:p>
                      <a:pPr algn="l">
                        <a:spcAft>
                          <a:spcPts val="0"/>
                        </a:spcAft>
                      </a:pPr>
                      <a:r>
                        <a:rPr lang="en-US" sz="1200" b="0" dirty="0" smtClean="0">
                          <a:solidFill>
                            <a:schemeClr val="accent1"/>
                          </a:solidFill>
                          <a:effectLst/>
                        </a:rPr>
                        <a:t>Finance</a:t>
                      </a:r>
                      <a:endParaRPr lang="en-GB" sz="1200" b="0" dirty="0">
                        <a:solidFill>
                          <a:schemeClr val="accent1"/>
                        </a:solidFill>
                        <a:effectLst/>
                        <a:latin typeface="Verdana"/>
                        <a:ea typeface="Times New Roman"/>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kern="1200" dirty="0" smtClean="0">
                          <a:solidFill>
                            <a:schemeClr val="accent1"/>
                          </a:solidFill>
                          <a:effectLst/>
                          <a:latin typeface="Verdana"/>
                          <a:ea typeface="Times New Roman"/>
                          <a:cs typeface="Times New Roman"/>
                        </a:rPr>
                        <a:t>0.23 </a:t>
                      </a:r>
                      <a:endParaRPr lang="en-GB" sz="1200" kern="1200" dirty="0">
                        <a:solidFill>
                          <a:schemeClr val="accent1"/>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en-GB" sz="1200" kern="1200" dirty="0" smtClean="0">
                          <a:solidFill>
                            <a:schemeClr val="accent1"/>
                          </a:solidFill>
                          <a:effectLst/>
                          <a:latin typeface="Verdana"/>
                          <a:ea typeface="Times New Roman"/>
                          <a:cs typeface="Times New Roman"/>
                        </a:rPr>
                        <a:t>0.07 </a:t>
                      </a:r>
                      <a:endParaRPr lang="en-GB" sz="1200" kern="1200" dirty="0">
                        <a:solidFill>
                          <a:schemeClr val="accent1"/>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kern="1200" dirty="0" smtClean="0">
                          <a:solidFill>
                            <a:schemeClr val="accent1"/>
                          </a:solidFill>
                          <a:effectLst/>
                          <a:latin typeface="Verdana"/>
                          <a:ea typeface="Times New Roman"/>
                          <a:cs typeface="Times New Roman"/>
                        </a:rPr>
                        <a:t>7.17 </a:t>
                      </a:r>
                      <a:endParaRPr lang="en-GB" sz="1200" kern="1200" dirty="0">
                        <a:solidFill>
                          <a:schemeClr val="accent1"/>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kern="1200" dirty="0" smtClean="0">
                          <a:solidFill>
                            <a:schemeClr val="accent1"/>
                          </a:solidFill>
                          <a:effectLst/>
                          <a:latin typeface="Verdana"/>
                          <a:ea typeface="Times New Roman"/>
                          <a:cs typeface="Times New Roman"/>
                        </a:rPr>
                        <a:t>-   </a:t>
                      </a:r>
                      <a:endParaRPr lang="en-GB" sz="1200" kern="1200" dirty="0">
                        <a:solidFill>
                          <a:schemeClr val="accent1"/>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kern="1200" dirty="0" smtClean="0">
                          <a:solidFill>
                            <a:schemeClr val="accent1"/>
                          </a:solidFill>
                          <a:effectLst/>
                          <a:latin typeface="Verdana"/>
                          <a:ea typeface="Times New Roman"/>
                          <a:cs typeface="Times New Roman"/>
                        </a:rPr>
                        <a:t>7.48</a:t>
                      </a:r>
                      <a:endParaRPr lang="en-GB" sz="1200" kern="1200" dirty="0">
                        <a:solidFill>
                          <a:schemeClr val="accent1"/>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28516">
                <a:tc>
                  <a:txBody>
                    <a:bodyPr/>
                    <a:lstStyle/>
                    <a:p>
                      <a:pPr algn="l">
                        <a:spcAft>
                          <a:spcPts val="0"/>
                        </a:spcAft>
                      </a:pPr>
                      <a:r>
                        <a:rPr lang="en-US" sz="1200" b="1" dirty="0">
                          <a:solidFill>
                            <a:schemeClr val="accent1"/>
                          </a:solidFill>
                          <a:effectLst/>
                        </a:rPr>
                        <a:t>Total</a:t>
                      </a:r>
                      <a:endParaRPr lang="en-GB" sz="1200" b="1" dirty="0">
                        <a:solidFill>
                          <a:schemeClr val="accent1"/>
                        </a:solidFill>
                        <a:effectLst/>
                        <a:latin typeface="Verdana"/>
                        <a:ea typeface="Times New Roman"/>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b="1" kern="1200" dirty="0" smtClean="0">
                          <a:solidFill>
                            <a:schemeClr val="accent1"/>
                          </a:solidFill>
                          <a:effectLst/>
                          <a:latin typeface="Verdana"/>
                          <a:ea typeface="Times New Roman"/>
                          <a:cs typeface="Times New Roman"/>
                        </a:rPr>
                        <a:t>1.10 </a:t>
                      </a:r>
                      <a:endParaRPr lang="en-GB" sz="1200" b="1" kern="1200" dirty="0">
                        <a:solidFill>
                          <a:schemeClr val="accent1"/>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en-GB" sz="1200" b="1" kern="1200" dirty="0" smtClean="0">
                          <a:solidFill>
                            <a:schemeClr val="accent1"/>
                          </a:solidFill>
                          <a:effectLst/>
                          <a:latin typeface="Verdana"/>
                          <a:ea typeface="Times New Roman"/>
                          <a:cs typeface="Times New Roman"/>
                        </a:rPr>
                        <a:t>1.27</a:t>
                      </a:r>
                      <a:endParaRPr lang="en-GB" sz="1200" b="1" kern="1200" dirty="0">
                        <a:solidFill>
                          <a:schemeClr val="accent1"/>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b="1" kern="1200" dirty="0" smtClean="0">
                          <a:solidFill>
                            <a:schemeClr val="accent1"/>
                          </a:solidFill>
                          <a:effectLst/>
                          <a:latin typeface="Verdana"/>
                          <a:ea typeface="Times New Roman"/>
                          <a:cs typeface="Times New Roman"/>
                        </a:rPr>
                        <a:t>19.67 </a:t>
                      </a:r>
                      <a:endParaRPr lang="en-GB" sz="1200" b="1" kern="1200" dirty="0">
                        <a:solidFill>
                          <a:schemeClr val="accent1"/>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b="1" kern="1200" dirty="0" smtClean="0">
                          <a:solidFill>
                            <a:schemeClr val="accent1"/>
                          </a:solidFill>
                          <a:effectLst/>
                          <a:latin typeface="Verdana"/>
                          <a:ea typeface="Times New Roman"/>
                          <a:cs typeface="Times New Roman"/>
                        </a:rPr>
                        <a:t>11.52 </a:t>
                      </a:r>
                      <a:endParaRPr lang="en-GB" sz="1200" b="1" kern="1200" dirty="0">
                        <a:solidFill>
                          <a:schemeClr val="accent1"/>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b="1" kern="1200" dirty="0" smtClean="0">
                          <a:solidFill>
                            <a:schemeClr val="accent1"/>
                          </a:solidFill>
                          <a:effectLst/>
                          <a:latin typeface="+mn-lt"/>
                          <a:ea typeface="Times New Roman"/>
                          <a:cs typeface="Times New Roman"/>
                        </a:rPr>
                        <a:t>33.57</a:t>
                      </a:r>
                      <a:endParaRPr lang="en-GB" sz="1200" b="1" kern="1200" dirty="0">
                        <a:solidFill>
                          <a:schemeClr val="accent1"/>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28516">
                <a:tc gridSpan="6">
                  <a:txBody>
                    <a:bodyPr/>
                    <a:lstStyle/>
                    <a:p>
                      <a:pPr algn="r">
                        <a:spcAft>
                          <a:spcPts val="0"/>
                        </a:spcAft>
                      </a:pPr>
                      <a:endParaRPr lang="en-GB" sz="1200" b="1" i="1" u="sng" dirty="0">
                        <a:solidFill>
                          <a:schemeClr val="tx1">
                            <a:lumMod val="60000"/>
                            <a:lumOff val="40000"/>
                          </a:schemeClr>
                        </a:solidFill>
                        <a:effectLst/>
                        <a:latin typeface="Verdana"/>
                        <a:ea typeface="Times New Roman"/>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algn="ctr" defTabSz="914400" rtl="0" eaLnBrk="1" fontAlgn="b" latinLnBrk="0" hangingPunct="1">
                        <a:spcAft>
                          <a:spcPts val="0"/>
                        </a:spcAft>
                      </a:pPr>
                      <a:endParaRPr lang="en-GB" sz="1200" b="1" i="1" u="sng" kern="1200" dirty="0">
                        <a:solidFill>
                          <a:schemeClr val="tx1">
                            <a:lumMod val="60000"/>
                            <a:lumOff val="40000"/>
                          </a:schemeClr>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marL="0" algn="ctr" defTabSz="914400" rtl="0" eaLnBrk="1" fontAlgn="b" latinLnBrk="0" hangingPunct="1">
                        <a:spcAft>
                          <a:spcPts val="0"/>
                        </a:spcAft>
                      </a:pPr>
                      <a:endParaRPr lang="en-GB" sz="1200" b="1" i="1" u="sng" kern="1200" dirty="0">
                        <a:solidFill>
                          <a:schemeClr val="tx1">
                            <a:lumMod val="60000"/>
                            <a:lumOff val="40000"/>
                          </a:schemeClr>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algn="ctr" defTabSz="914400" rtl="0" eaLnBrk="1" fontAlgn="b" latinLnBrk="0" hangingPunct="1">
                        <a:spcAft>
                          <a:spcPts val="0"/>
                        </a:spcAft>
                      </a:pPr>
                      <a:endParaRPr lang="en-GB" sz="1200" b="1" i="1" u="sng" kern="1200" dirty="0">
                        <a:solidFill>
                          <a:schemeClr val="tx1">
                            <a:lumMod val="60000"/>
                            <a:lumOff val="40000"/>
                          </a:schemeClr>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algn="ctr" defTabSz="914400" rtl="0" eaLnBrk="1" fontAlgn="b" latinLnBrk="0" hangingPunct="1">
                        <a:spcAft>
                          <a:spcPts val="0"/>
                        </a:spcAft>
                      </a:pPr>
                      <a:endParaRPr lang="en-GB" sz="1200" b="1" i="1" u="sng" kern="1200" dirty="0">
                        <a:solidFill>
                          <a:schemeClr val="tx1">
                            <a:lumMod val="60000"/>
                            <a:lumOff val="40000"/>
                          </a:schemeClr>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algn="ctr" defTabSz="914400" rtl="0" eaLnBrk="1" fontAlgn="b" latinLnBrk="0" hangingPunct="1">
                        <a:spcAft>
                          <a:spcPts val="0"/>
                        </a:spcAft>
                      </a:pPr>
                      <a:endParaRPr lang="en-GB" sz="1200" b="1" i="1" u="sng" kern="1200" dirty="0">
                        <a:solidFill>
                          <a:schemeClr val="tx1">
                            <a:lumMod val="60000"/>
                            <a:lumOff val="40000"/>
                          </a:schemeClr>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28516">
                <a:tc>
                  <a:txBody>
                    <a:bodyPr/>
                    <a:lstStyle/>
                    <a:p>
                      <a:pPr marL="0" algn="l" defTabSz="914400" rtl="0" eaLnBrk="1" latinLnBrk="0" hangingPunct="1">
                        <a:spcAft>
                          <a:spcPts val="0"/>
                        </a:spcAft>
                      </a:pPr>
                      <a:r>
                        <a:rPr lang="en-GB" sz="1200" b="1" kern="1200" dirty="0" smtClean="0">
                          <a:solidFill>
                            <a:schemeClr val="accent1"/>
                          </a:solidFill>
                          <a:effectLst/>
                          <a:latin typeface="+mn-lt"/>
                          <a:ea typeface="+mn-ea"/>
                          <a:cs typeface="+mn-cs"/>
                        </a:rPr>
                        <a:t>Capital for loans</a:t>
                      </a:r>
                      <a:endParaRPr lang="en-GB" sz="1200" b="1" kern="1200" dirty="0">
                        <a:solidFill>
                          <a:schemeClr val="accent1"/>
                        </a:solidFill>
                        <a:effectLst/>
                        <a:latin typeface="+mn-lt"/>
                        <a:ea typeface="+mn-ea"/>
                        <a:cs typeface="+mn-cs"/>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4">
                  <a:txBody>
                    <a:bodyPr/>
                    <a:lstStyle/>
                    <a:p>
                      <a:pPr marL="0" algn="ctr" defTabSz="914400" rtl="0" eaLnBrk="1" fontAlgn="b" latinLnBrk="0" hangingPunct="1">
                        <a:spcAft>
                          <a:spcPts val="0"/>
                        </a:spcAft>
                      </a:pPr>
                      <a:endParaRPr lang="en-GB" sz="1200" b="1" i="1" u="sng" kern="1200" dirty="0">
                        <a:solidFill>
                          <a:schemeClr val="tx1">
                            <a:lumMod val="60000"/>
                            <a:lumOff val="40000"/>
                          </a:schemeClr>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marL="0" algn="ctr" defTabSz="914400" rtl="0" eaLnBrk="1" fontAlgn="b" latinLnBrk="0" hangingPunct="1">
                        <a:spcAft>
                          <a:spcPts val="0"/>
                        </a:spcAft>
                      </a:pPr>
                      <a:endParaRPr lang="en-GB" sz="1200" b="1" i="1" u="sng" kern="1200" dirty="0">
                        <a:solidFill>
                          <a:schemeClr val="tx1">
                            <a:lumMod val="60000"/>
                            <a:lumOff val="40000"/>
                          </a:schemeClr>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algn="ctr" defTabSz="914400" rtl="0" eaLnBrk="1" fontAlgn="b" latinLnBrk="0" hangingPunct="1">
                        <a:spcAft>
                          <a:spcPts val="0"/>
                        </a:spcAft>
                      </a:pPr>
                      <a:endParaRPr lang="en-GB" sz="1200" b="1" i="1" u="sng" kern="1200" dirty="0">
                        <a:solidFill>
                          <a:schemeClr val="tx1">
                            <a:lumMod val="60000"/>
                            <a:lumOff val="40000"/>
                          </a:schemeClr>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algn="ctr" defTabSz="914400" rtl="0" eaLnBrk="1" fontAlgn="b" latinLnBrk="0" hangingPunct="1">
                        <a:spcAft>
                          <a:spcPts val="0"/>
                        </a:spcAft>
                      </a:pPr>
                      <a:endParaRPr lang="en-GB" sz="1200" b="1" i="1" u="sng" kern="1200" dirty="0">
                        <a:solidFill>
                          <a:schemeClr val="tx1">
                            <a:lumMod val="60000"/>
                            <a:lumOff val="40000"/>
                          </a:schemeClr>
                        </a:solidFill>
                        <a:effectLst/>
                        <a:latin typeface="Verdana"/>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b" latinLnBrk="0" hangingPunct="1">
                        <a:spcAft>
                          <a:spcPts val="0"/>
                        </a:spcAft>
                      </a:pPr>
                      <a:r>
                        <a:rPr lang="en-GB" sz="1200" b="1" kern="1200" dirty="0" smtClean="0">
                          <a:solidFill>
                            <a:schemeClr val="accent1"/>
                          </a:solidFill>
                          <a:effectLst/>
                          <a:latin typeface="+mn-lt"/>
                          <a:ea typeface="Times New Roman"/>
                          <a:cs typeface="Times New Roman"/>
                        </a:rPr>
                        <a:t>100.00 </a:t>
                      </a:r>
                      <a:endParaRPr lang="en-GB" sz="1200" b="1" kern="1200" dirty="0">
                        <a:solidFill>
                          <a:schemeClr val="accent1"/>
                        </a:solidFill>
                        <a:effectLst/>
                        <a:latin typeface="+mn-lt"/>
                        <a:ea typeface="Times New Roman"/>
                        <a:cs typeface="Times New Roman"/>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49165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extLst>
              <p:ext uri="{D42A27DB-BD31-4B8C-83A1-F6EECF244321}">
                <p14:modId xmlns:p14="http://schemas.microsoft.com/office/powerpoint/2010/main" val="64246586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2776" name="think-cell Slide" r:id="rId6" imgW="381" imgH="381" progId="TCLayout.ActiveDocument.1">
                  <p:embed/>
                </p:oleObj>
              </mc:Choice>
              <mc:Fallback>
                <p:oleObj name="think-cell Slide" r:id="rId6" imgW="381" imgH="381"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sp>
        <p:nvSpPr>
          <p:cNvPr id="3" name="Rectangle 2"/>
          <p:cNvSpPr>
            <a:spLocks noGrp="1" noChangeArrowheads="1"/>
          </p:cNvSpPr>
          <p:nvPr>
            <p:ph type="title"/>
            <p:custDataLst>
              <p:tags r:id="rId3"/>
            </p:custDataLst>
          </p:nvPr>
        </p:nvSpPr>
        <p:spPr>
          <a:xfrm>
            <a:off x="457200" y="274638"/>
            <a:ext cx="6563072" cy="1143000"/>
          </a:xfrm>
        </p:spPr>
        <p:txBody>
          <a:bodyPr/>
          <a:lstStyle/>
          <a:p>
            <a:pPr eaLnBrk="1" hangingPunct="1"/>
            <a:r>
              <a:rPr lang="en-GB" dirty="0" smtClean="0"/>
              <a:t>Agenda</a:t>
            </a:r>
          </a:p>
        </p:txBody>
      </p:sp>
      <p:sp>
        <p:nvSpPr>
          <p:cNvPr id="4" name="Content Placeholder 2"/>
          <p:cNvSpPr txBox="1">
            <a:spLocks/>
          </p:cNvSpPr>
          <p:nvPr/>
        </p:nvSpPr>
        <p:spPr bwMode="auto">
          <a:xfrm>
            <a:off x="611560" y="1628800"/>
            <a:ext cx="820891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0" fontAlgn="base" hangingPunct="0">
              <a:spcBef>
                <a:spcPct val="20000"/>
              </a:spcBef>
              <a:spcAft>
                <a:spcPct val="0"/>
              </a:spcAft>
              <a:buBlip>
                <a:blip r:embed="rId8"/>
              </a:buBlip>
              <a:defRPr sz="1400">
                <a:solidFill>
                  <a:srgbClr val="002A6C"/>
                </a:solidFill>
                <a:latin typeface="+mn-lt"/>
                <a:ea typeface="+mn-ea"/>
                <a:cs typeface="+mn-cs"/>
              </a:defRPr>
            </a:lvl1pPr>
            <a:lvl2pPr marL="554038" indent="-285750" algn="l" rtl="0" eaLnBrk="0" fontAlgn="base" hangingPunct="0">
              <a:spcBef>
                <a:spcPct val="20000"/>
              </a:spcBef>
              <a:spcAft>
                <a:spcPct val="0"/>
              </a:spcAft>
              <a:buClr>
                <a:srgbClr val="002A6C"/>
              </a:buClr>
              <a:buFont typeface="Verdana" pitchFamily="34" charset="0"/>
              <a:buChar char="–"/>
              <a:defRPr sz="1200">
                <a:solidFill>
                  <a:srgbClr val="002A6C"/>
                </a:solidFill>
                <a:latin typeface="+mn-lt"/>
              </a:defRPr>
            </a:lvl2pPr>
            <a:lvl3pPr marL="808038" indent="-252413" algn="l" rtl="0" eaLnBrk="0" fontAlgn="base" hangingPunct="0">
              <a:spcBef>
                <a:spcPct val="20000"/>
              </a:spcBef>
              <a:spcAft>
                <a:spcPct val="0"/>
              </a:spcAft>
              <a:buClr>
                <a:srgbClr val="002A6C"/>
              </a:buClr>
              <a:buFont typeface="Verdana" pitchFamily="34" charset="0"/>
              <a:buChar char="–"/>
              <a:defRPr sz="1000">
                <a:solidFill>
                  <a:srgbClr val="002A6C"/>
                </a:solidFill>
                <a:latin typeface="+mn-lt"/>
              </a:defRPr>
            </a:lvl3pPr>
            <a:lvl4pPr marL="1663700" indent="-228600" algn="l" rtl="0" eaLnBrk="0" fontAlgn="base" hangingPunct="0">
              <a:spcBef>
                <a:spcPct val="20000"/>
              </a:spcBef>
              <a:spcAft>
                <a:spcPct val="0"/>
              </a:spcAft>
              <a:buBlip>
                <a:blip r:embed="rId9"/>
              </a:buBlip>
              <a:defRPr>
                <a:solidFill>
                  <a:schemeClr val="tx1"/>
                </a:solidFill>
                <a:latin typeface="+mn-lt"/>
              </a:defRPr>
            </a:lvl4pPr>
            <a:lvl5pPr marL="2071688" indent="-228600" algn="l" rtl="0" eaLnBrk="0" fontAlgn="base" hangingPunct="0">
              <a:spcBef>
                <a:spcPct val="20000"/>
              </a:spcBef>
              <a:spcAft>
                <a:spcPct val="0"/>
              </a:spcAft>
              <a:buBlip>
                <a:blip r:embed="rId9"/>
              </a:buBlip>
              <a:defRPr sz="1600">
                <a:solidFill>
                  <a:schemeClr val="tx1"/>
                </a:solidFill>
                <a:latin typeface="+mn-lt"/>
              </a:defRPr>
            </a:lvl5pPr>
            <a:lvl6pPr marL="2528888" indent="-228600" algn="l" rtl="0" fontAlgn="base">
              <a:spcBef>
                <a:spcPct val="20000"/>
              </a:spcBef>
              <a:spcAft>
                <a:spcPct val="0"/>
              </a:spcAft>
              <a:buBlip>
                <a:blip r:embed="rId9"/>
              </a:buBlip>
              <a:defRPr sz="1600">
                <a:solidFill>
                  <a:schemeClr val="tx1"/>
                </a:solidFill>
                <a:latin typeface="+mn-lt"/>
              </a:defRPr>
            </a:lvl6pPr>
            <a:lvl7pPr marL="2986088" indent="-228600" algn="l" rtl="0" fontAlgn="base">
              <a:spcBef>
                <a:spcPct val="20000"/>
              </a:spcBef>
              <a:spcAft>
                <a:spcPct val="0"/>
              </a:spcAft>
              <a:buBlip>
                <a:blip r:embed="rId9"/>
              </a:buBlip>
              <a:defRPr sz="1600">
                <a:solidFill>
                  <a:schemeClr val="tx1"/>
                </a:solidFill>
                <a:latin typeface="+mn-lt"/>
              </a:defRPr>
            </a:lvl7pPr>
            <a:lvl8pPr marL="3443288" indent="-228600" algn="l" rtl="0" fontAlgn="base">
              <a:spcBef>
                <a:spcPct val="20000"/>
              </a:spcBef>
              <a:spcAft>
                <a:spcPct val="0"/>
              </a:spcAft>
              <a:buBlip>
                <a:blip r:embed="rId9"/>
              </a:buBlip>
              <a:defRPr sz="1600">
                <a:solidFill>
                  <a:schemeClr val="tx1"/>
                </a:solidFill>
                <a:latin typeface="+mn-lt"/>
              </a:defRPr>
            </a:lvl8pPr>
            <a:lvl9pPr marL="3900488" indent="-228600" algn="l" rtl="0" fontAlgn="base">
              <a:spcBef>
                <a:spcPct val="20000"/>
              </a:spcBef>
              <a:spcAft>
                <a:spcPct val="0"/>
              </a:spcAft>
              <a:buBlip>
                <a:blip r:embed="rId9"/>
              </a:buBlip>
              <a:defRPr sz="1600">
                <a:solidFill>
                  <a:schemeClr val="tx1"/>
                </a:solidFill>
                <a:latin typeface="+mn-lt"/>
              </a:defRPr>
            </a:lvl9pPr>
          </a:lstStyle>
          <a:p>
            <a:pPr marL="0" indent="0">
              <a:buNone/>
            </a:pPr>
            <a:r>
              <a:rPr lang="en-GB" sz="1200" b="1" dirty="0" smtClean="0"/>
              <a:t>Carbon Trust is an independent company that helps partners and clients find the opportunities and face the challenges brought about from combating climate change</a:t>
            </a:r>
            <a:endParaRPr lang="en-GB" sz="1200" dirty="0"/>
          </a:p>
          <a:p>
            <a:pPr marL="357188" lvl="1" indent="-174625">
              <a:tabLst>
                <a:tab pos="357188" algn="l"/>
              </a:tabLst>
            </a:pPr>
            <a:r>
              <a:rPr lang="en-US" dirty="0" smtClean="0"/>
              <a:t>We advise governments, businesses and public sectors</a:t>
            </a:r>
            <a:endParaRPr lang="en-US" dirty="0"/>
          </a:p>
          <a:p>
            <a:pPr marL="357188" lvl="1" indent="-174625">
              <a:tabLst>
                <a:tab pos="357188" algn="l"/>
              </a:tabLst>
            </a:pPr>
            <a:r>
              <a:rPr lang="en-US" dirty="0" smtClean="0"/>
              <a:t>We measure and certify products and organizations</a:t>
            </a:r>
            <a:endParaRPr lang="en-US" dirty="0"/>
          </a:p>
          <a:p>
            <a:pPr marL="357188" lvl="1" indent="-174625">
              <a:tabLst>
                <a:tab pos="357188" algn="l"/>
              </a:tabLst>
            </a:pPr>
            <a:r>
              <a:rPr lang="en-US" dirty="0" smtClean="0"/>
              <a:t>We help deploy and develop low carbon technologies</a:t>
            </a:r>
            <a:endParaRPr lang="en-US" dirty="0"/>
          </a:p>
          <a:p>
            <a:pPr marL="0" indent="0">
              <a:buNone/>
            </a:pPr>
            <a:endParaRPr lang="en-GB" sz="1200" b="1" dirty="0"/>
          </a:p>
          <a:p>
            <a:pPr marL="0" indent="0">
              <a:buNone/>
            </a:pPr>
            <a:r>
              <a:rPr lang="en-GB" sz="1200" b="1" dirty="0" smtClean="0"/>
              <a:t>We have stimulated </a:t>
            </a:r>
            <a:r>
              <a:rPr lang="en-GB" sz="1200" b="1" dirty="0" smtClean="0"/>
              <a:t>and </a:t>
            </a:r>
            <a:r>
              <a:rPr lang="en-GB" sz="1200" b="1" dirty="0" smtClean="0"/>
              <a:t>financed SME EE </a:t>
            </a:r>
            <a:r>
              <a:rPr lang="en-GB" sz="1200" b="1" dirty="0" smtClean="0"/>
              <a:t>investment </a:t>
            </a:r>
            <a:r>
              <a:rPr lang="en-GB" sz="1200" b="1" dirty="0" smtClean="0"/>
              <a:t>for over </a:t>
            </a:r>
            <a:r>
              <a:rPr lang="en-GB" sz="1200" b="1" dirty="0" smtClean="0"/>
              <a:t>10 years</a:t>
            </a:r>
            <a:endParaRPr lang="en-GB" sz="1200" dirty="0"/>
          </a:p>
          <a:p>
            <a:pPr marL="357188" lvl="1" indent="-174625">
              <a:tabLst>
                <a:tab pos="357188" algn="l"/>
              </a:tabLst>
            </a:pPr>
            <a:r>
              <a:rPr lang="en-US" dirty="0"/>
              <a:t>G</a:t>
            </a:r>
            <a:r>
              <a:rPr lang="en-US" dirty="0" smtClean="0"/>
              <a:t>ood project economics, but known </a:t>
            </a:r>
            <a:r>
              <a:rPr lang="en-US" dirty="0" smtClean="0"/>
              <a:t>barriers hold back </a:t>
            </a:r>
            <a:r>
              <a:rPr lang="en-US" dirty="0" smtClean="0"/>
              <a:t>investment</a:t>
            </a:r>
          </a:p>
          <a:p>
            <a:pPr marL="357188" lvl="1" indent="-174625">
              <a:tabLst>
                <a:tab pos="357188" algn="l"/>
              </a:tabLst>
            </a:pPr>
            <a:r>
              <a:rPr lang="en-US" dirty="0" smtClean="0"/>
              <a:t>Our p</a:t>
            </a:r>
            <a:r>
              <a:rPr lang="en-US" dirty="0" smtClean="0"/>
              <a:t>roven advice </a:t>
            </a:r>
            <a:r>
              <a:rPr lang="en-US" dirty="0" err="1" smtClean="0"/>
              <a:t>programmes</a:t>
            </a:r>
            <a:r>
              <a:rPr lang="en-US" dirty="0" smtClean="0"/>
              <a:t> have overcome these barriers to </a:t>
            </a:r>
            <a:r>
              <a:rPr lang="en-US" dirty="0" err="1" smtClean="0"/>
              <a:t>catalyse</a:t>
            </a:r>
            <a:r>
              <a:rPr lang="en-US" dirty="0" smtClean="0"/>
              <a:t> investment</a:t>
            </a:r>
            <a:endParaRPr lang="en-US" dirty="0" smtClean="0"/>
          </a:p>
          <a:p>
            <a:pPr marL="357188" lvl="1" indent="-174625">
              <a:tabLst>
                <a:tab pos="357188" algn="l"/>
              </a:tabLst>
            </a:pPr>
            <a:r>
              <a:rPr lang="en-US" dirty="0" smtClean="0"/>
              <a:t>Our </a:t>
            </a:r>
            <a:r>
              <a:rPr lang="en-US" dirty="0" smtClean="0"/>
              <a:t>loans </a:t>
            </a:r>
            <a:r>
              <a:rPr lang="en-US" dirty="0" err="1" smtClean="0"/>
              <a:t>programmes</a:t>
            </a:r>
            <a:r>
              <a:rPr lang="en-US" dirty="0" smtClean="0"/>
              <a:t> have lent over £120m, </a:t>
            </a:r>
            <a:r>
              <a:rPr lang="en-US" dirty="0" smtClean="0"/>
              <a:t>and </a:t>
            </a:r>
            <a:r>
              <a:rPr lang="en-US" dirty="0" smtClean="0"/>
              <a:t>our awareness </a:t>
            </a:r>
            <a:r>
              <a:rPr lang="en-US" dirty="0" smtClean="0"/>
              <a:t>campaigns have transformed the UK </a:t>
            </a:r>
            <a:r>
              <a:rPr lang="en-US" dirty="0" smtClean="0"/>
              <a:t>market</a:t>
            </a:r>
            <a:endParaRPr lang="en-US" b="1" dirty="0" smtClean="0"/>
          </a:p>
          <a:p>
            <a:pPr marL="182563" lvl="1" indent="0">
              <a:buNone/>
              <a:tabLst>
                <a:tab pos="357188" algn="l"/>
              </a:tabLst>
            </a:pPr>
            <a:endParaRPr lang="en-GB" dirty="0"/>
          </a:p>
          <a:p>
            <a:pPr marL="0" indent="0">
              <a:buNone/>
            </a:pPr>
            <a:r>
              <a:rPr lang="en-GB" sz="1200" b="1" dirty="0" smtClean="0"/>
              <a:t>This year we collaborated with INECC and the </a:t>
            </a:r>
            <a:r>
              <a:rPr lang="en-GB" sz="1200" b="1" dirty="0" smtClean="0"/>
              <a:t>British Embassy on </a:t>
            </a:r>
            <a:r>
              <a:rPr lang="en-GB" sz="1200" b="1" dirty="0" smtClean="0"/>
              <a:t>a study </a:t>
            </a:r>
            <a:r>
              <a:rPr lang="en-GB" sz="1200" b="1" dirty="0" smtClean="0"/>
              <a:t>to identify </a:t>
            </a:r>
            <a:r>
              <a:rPr lang="en-GB" sz="1200" b="1" dirty="0" smtClean="0"/>
              <a:t>the SME EE opportunity </a:t>
            </a:r>
            <a:r>
              <a:rPr lang="en-GB" sz="1200" b="1" dirty="0" smtClean="0"/>
              <a:t>in Mexico and design a programme to exploit it</a:t>
            </a:r>
            <a:endParaRPr lang="en-GB" sz="1200" dirty="0"/>
          </a:p>
          <a:p>
            <a:pPr marL="357188" lvl="1" indent="-179388"/>
            <a:r>
              <a:rPr lang="en-US" dirty="0" smtClean="0"/>
              <a:t>Large opportunity with human capital, information, and capital barriers holding back uptake</a:t>
            </a:r>
            <a:endParaRPr lang="en-GB" dirty="0"/>
          </a:p>
          <a:p>
            <a:pPr marL="357188" lvl="1" indent="-179388"/>
            <a:r>
              <a:rPr lang="en-US" dirty="0" smtClean="0"/>
              <a:t>Fragmented delivery picture, with sub-scale support for the opportunity</a:t>
            </a:r>
          </a:p>
          <a:p>
            <a:pPr marL="357188" lvl="1" indent="-179388"/>
            <a:r>
              <a:rPr lang="en-US" dirty="0" smtClean="0"/>
              <a:t>However coordination, extended advice, national awareness, and additional capital can transform the </a:t>
            </a:r>
            <a:r>
              <a:rPr lang="en-US" dirty="0" smtClean="0"/>
              <a:t>landscape</a:t>
            </a:r>
            <a:endParaRPr lang="en-US" sz="1200" dirty="0" smtClean="0"/>
          </a:p>
          <a:p>
            <a:pPr marL="0" indent="0">
              <a:buNone/>
            </a:pPr>
            <a:endParaRPr lang="en-GB" sz="1200" dirty="0"/>
          </a:p>
          <a:p>
            <a:pPr marL="0" indent="0">
              <a:buNone/>
            </a:pPr>
            <a:r>
              <a:rPr lang="en-GB" sz="1200" b="1" dirty="0" smtClean="0"/>
              <a:t>Setting up an SME programme in Mexico</a:t>
            </a:r>
            <a:endParaRPr lang="en-GB" sz="1200" dirty="0" smtClean="0"/>
          </a:p>
          <a:p>
            <a:pPr marL="357188" lvl="1" indent="-179388"/>
            <a:r>
              <a:rPr lang="en-GB" dirty="0" smtClean="0"/>
              <a:t>Identifying roles and </a:t>
            </a:r>
            <a:r>
              <a:rPr lang="en-GB" dirty="0" smtClean="0"/>
              <a:t>partners</a:t>
            </a:r>
            <a:endParaRPr lang="en-GB" dirty="0" smtClean="0"/>
          </a:p>
          <a:p>
            <a:pPr marL="357188" lvl="1" indent="-179388"/>
            <a:r>
              <a:rPr lang="en-GB" dirty="0" smtClean="0"/>
              <a:t>Coordinating detailed design and planning rollout</a:t>
            </a:r>
            <a:endParaRPr lang="en-GB" dirty="0"/>
          </a:p>
          <a:p>
            <a:pPr marL="357188" lvl="1" indent="-179388"/>
            <a:r>
              <a:rPr lang="en-GB" dirty="0" smtClean="0"/>
              <a:t>Launch, expansion, and </a:t>
            </a:r>
            <a:r>
              <a:rPr lang="en-GB" dirty="0" err="1" smtClean="0"/>
              <a:t>ongoing</a:t>
            </a:r>
            <a:r>
              <a:rPr lang="en-GB" dirty="0" smtClean="0"/>
              <a:t> delivery</a:t>
            </a:r>
          </a:p>
          <a:p>
            <a:pPr marL="357188" lvl="1" indent="-179388"/>
            <a:endParaRPr lang="en-GB" sz="1400" dirty="0"/>
          </a:p>
        </p:txBody>
      </p:sp>
      <p:sp>
        <p:nvSpPr>
          <p:cNvPr id="6" name="Right Arrow 5"/>
          <p:cNvSpPr/>
          <p:nvPr/>
        </p:nvSpPr>
        <p:spPr bwMode="auto">
          <a:xfrm>
            <a:off x="179512" y="5600126"/>
            <a:ext cx="360040" cy="288032"/>
          </a:xfrm>
          <a:prstGeom prst="right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000" b="0" i="0" u="none" strike="noStrike" cap="none" normalizeH="0" baseline="0" dirty="0" smtClean="0">
              <a:ln>
                <a:noFill/>
              </a:ln>
              <a:solidFill>
                <a:schemeClr val="bg1"/>
              </a:solidFill>
              <a:effectLst/>
              <a:latin typeface="Verdana" pitchFamily="34" charset="0"/>
            </a:endParaRPr>
          </a:p>
        </p:txBody>
      </p:sp>
    </p:spTree>
    <p:extLst>
      <p:ext uri="{BB962C8B-B14F-4D97-AF65-F5344CB8AC3E}">
        <p14:creationId xmlns:p14="http://schemas.microsoft.com/office/powerpoint/2010/main" val="1382073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25540"/>
            <a:ext cx="6907212" cy="790575"/>
          </a:xfrm>
        </p:spPr>
        <p:txBody>
          <a:bodyPr/>
          <a:lstStyle/>
          <a:p>
            <a:r>
              <a:rPr lang="en-GB" sz="2000" b="1" dirty="0"/>
              <a:t>A Transformational Energy Efficiency SME Program </a:t>
            </a:r>
            <a:r>
              <a:rPr lang="en-GB" sz="2000" b="1" dirty="0" smtClean="0"/>
              <a:t>for Mexico</a:t>
            </a:r>
            <a:endParaRPr lang="en-GB" sz="2000" b="1" dirty="0"/>
          </a:p>
        </p:txBody>
      </p:sp>
      <p:sp>
        <p:nvSpPr>
          <p:cNvPr id="3" name="Subtitle 2"/>
          <p:cNvSpPr>
            <a:spLocks noGrp="1"/>
          </p:cNvSpPr>
          <p:nvPr>
            <p:ph type="subTitle" idx="1"/>
          </p:nvPr>
        </p:nvSpPr>
        <p:spPr>
          <a:xfrm>
            <a:off x="539552" y="1989140"/>
            <a:ext cx="6907212" cy="720725"/>
          </a:xfrm>
        </p:spPr>
        <p:txBody>
          <a:bodyPr/>
          <a:lstStyle/>
          <a:p>
            <a:r>
              <a:rPr lang="en-GB" dirty="0" smtClean="0"/>
              <a:t>Carbon Trust presentation for the </a:t>
            </a:r>
            <a:r>
              <a:rPr lang="en-GB" i="1" dirty="0" smtClean="0"/>
              <a:t>Financial </a:t>
            </a:r>
            <a:r>
              <a:rPr lang="en-GB" i="1" dirty="0"/>
              <a:t>Instruments to Promote Sustainability and Climate Change Mitigation-The Experience from Financial Institutions in Latin America and the </a:t>
            </a:r>
            <a:r>
              <a:rPr lang="en-GB" i="1" dirty="0" smtClean="0"/>
              <a:t>Caribbean </a:t>
            </a:r>
            <a:r>
              <a:rPr lang="en-GB" dirty="0" smtClean="0"/>
              <a:t>workshop</a:t>
            </a:r>
          </a:p>
          <a:p>
            <a:endParaRPr lang="en-GB" i="1" dirty="0"/>
          </a:p>
          <a:p>
            <a:r>
              <a:rPr lang="en-GB" b="1" dirty="0" smtClean="0"/>
              <a:t>Morelia, Michoacán, México, 29 November 2012</a:t>
            </a:r>
            <a:endParaRPr lang="en-US" b="1" dirty="0"/>
          </a:p>
        </p:txBody>
      </p:sp>
      <p:sp>
        <p:nvSpPr>
          <p:cNvPr id="5" name="Rectangle 18"/>
          <p:cNvSpPr>
            <a:spLocks noChangeArrowheads="1"/>
          </p:cNvSpPr>
          <p:nvPr/>
        </p:nvSpPr>
        <p:spPr bwMode="auto">
          <a:xfrm>
            <a:off x="539552" y="4508798"/>
            <a:ext cx="72675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pPr marL="342900" indent="-342900" algn="l">
              <a:spcBef>
                <a:spcPct val="20000"/>
              </a:spcBef>
            </a:pPr>
            <a:r>
              <a:rPr lang="en-GB" sz="1200" dirty="0" smtClean="0">
                <a:solidFill>
                  <a:srgbClr val="002A6C"/>
                </a:solidFill>
                <a:latin typeface="+mn-lt"/>
              </a:rPr>
              <a:t>Daniel Buira</a:t>
            </a:r>
          </a:p>
          <a:p>
            <a:pPr marL="342900" indent="-342900" algn="l">
              <a:spcBef>
                <a:spcPct val="20000"/>
              </a:spcBef>
            </a:pPr>
            <a:r>
              <a:rPr lang="en-GB" sz="1200" dirty="0" smtClean="0">
                <a:solidFill>
                  <a:srgbClr val="002A6C"/>
                </a:solidFill>
                <a:latin typeface="+mn-lt"/>
              </a:rPr>
              <a:t>Senior Manager, Innovation</a:t>
            </a:r>
          </a:p>
          <a:p>
            <a:pPr marL="342900" indent="-342900" algn="l">
              <a:spcBef>
                <a:spcPct val="20000"/>
              </a:spcBef>
            </a:pPr>
            <a:r>
              <a:rPr lang="en-GB" sz="1200" i="1" dirty="0" smtClean="0">
                <a:solidFill>
                  <a:srgbClr val="002A6C"/>
                </a:solidFill>
                <a:latin typeface="+mn-lt"/>
                <a:hlinkClick r:id="rId2"/>
              </a:rPr>
              <a:t>Daniel.Buira@carbontrust.co.uk</a:t>
            </a:r>
            <a:r>
              <a:rPr lang="en-GB" sz="1200" i="1" dirty="0" smtClean="0">
                <a:solidFill>
                  <a:srgbClr val="002A6C"/>
                </a:solidFill>
                <a:latin typeface="+mn-lt"/>
              </a:rPr>
              <a:t> </a:t>
            </a:r>
          </a:p>
          <a:p>
            <a:pPr marL="342900" indent="-342900" algn="l">
              <a:spcBef>
                <a:spcPct val="20000"/>
              </a:spcBef>
            </a:pPr>
            <a:r>
              <a:rPr lang="en-GB" sz="1200" i="1" dirty="0" smtClean="0">
                <a:solidFill>
                  <a:srgbClr val="002A6C"/>
                </a:solidFill>
                <a:latin typeface="+mn-lt"/>
              </a:rPr>
              <a:t>+44 7801 817532</a:t>
            </a:r>
            <a:endParaRPr lang="en-GB" sz="1200" i="1" dirty="0">
              <a:solidFill>
                <a:srgbClr val="002A6C"/>
              </a:solidFill>
              <a:latin typeface="+mn-lt"/>
            </a:endParaRPr>
          </a:p>
        </p:txBody>
      </p:sp>
    </p:spTree>
    <p:extLst>
      <p:ext uri="{BB962C8B-B14F-4D97-AF65-F5344CB8AC3E}">
        <p14:creationId xmlns:p14="http://schemas.microsoft.com/office/powerpoint/2010/main" val="3439200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extLst>
              <p:ext uri="{D42A27DB-BD31-4B8C-83A1-F6EECF244321}">
                <p14:modId xmlns:p14="http://schemas.microsoft.com/office/powerpoint/2010/main" val="165476458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593" name="think-cell Slide" r:id="rId6" imgW="381" imgH="381" progId="TCLayout.ActiveDocument.1">
                  <p:embed/>
                </p:oleObj>
              </mc:Choice>
              <mc:Fallback>
                <p:oleObj name="think-cell Slide" r:id="rId6" imgW="381" imgH="381"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sp>
        <p:nvSpPr>
          <p:cNvPr id="3" name="Rectangle 2"/>
          <p:cNvSpPr>
            <a:spLocks noGrp="1" noChangeArrowheads="1"/>
          </p:cNvSpPr>
          <p:nvPr>
            <p:ph type="title"/>
            <p:custDataLst>
              <p:tags r:id="rId3"/>
            </p:custDataLst>
          </p:nvPr>
        </p:nvSpPr>
        <p:spPr>
          <a:xfrm>
            <a:off x="457200" y="274638"/>
            <a:ext cx="6563072" cy="1143000"/>
          </a:xfrm>
        </p:spPr>
        <p:txBody>
          <a:bodyPr/>
          <a:lstStyle/>
          <a:p>
            <a:pPr eaLnBrk="1" hangingPunct="1"/>
            <a:r>
              <a:rPr lang="en-GB" dirty="0" smtClean="0"/>
              <a:t>Agenda</a:t>
            </a:r>
          </a:p>
        </p:txBody>
      </p:sp>
      <p:sp>
        <p:nvSpPr>
          <p:cNvPr id="4" name="Content Placeholder 2"/>
          <p:cNvSpPr txBox="1">
            <a:spLocks/>
          </p:cNvSpPr>
          <p:nvPr/>
        </p:nvSpPr>
        <p:spPr bwMode="auto">
          <a:xfrm>
            <a:off x="611560" y="1628800"/>
            <a:ext cx="820891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0" fontAlgn="base" hangingPunct="0">
              <a:spcBef>
                <a:spcPct val="20000"/>
              </a:spcBef>
              <a:spcAft>
                <a:spcPct val="0"/>
              </a:spcAft>
              <a:buBlip>
                <a:blip r:embed="rId8"/>
              </a:buBlip>
              <a:defRPr sz="1400">
                <a:solidFill>
                  <a:srgbClr val="002A6C"/>
                </a:solidFill>
                <a:latin typeface="+mn-lt"/>
                <a:ea typeface="+mn-ea"/>
                <a:cs typeface="+mn-cs"/>
              </a:defRPr>
            </a:lvl1pPr>
            <a:lvl2pPr marL="554038" indent="-285750" algn="l" rtl="0" eaLnBrk="0" fontAlgn="base" hangingPunct="0">
              <a:spcBef>
                <a:spcPct val="20000"/>
              </a:spcBef>
              <a:spcAft>
                <a:spcPct val="0"/>
              </a:spcAft>
              <a:buClr>
                <a:srgbClr val="002A6C"/>
              </a:buClr>
              <a:buFont typeface="Verdana" pitchFamily="34" charset="0"/>
              <a:buChar char="–"/>
              <a:defRPr sz="1200">
                <a:solidFill>
                  <a:srgbClr val="002A6C"/>
                </a:solidFill>
                <a:latin typeface="+mn-lt"/>
              </a:defRPr>
            </a:lvl2pPr>
            <a:lvl3pPr marL="808038" indent="-252413" algn="l" rtl="0" eaLnBrk="0" fontAlgn="base" hangingPunct="0">
              <a:spcBef>
                <a:spcPct val="20000"/>
              </a:spcBef>
              <a:spcAft>
                <a:spcPct val="0"/>
              </a:spcAft>
              <a:buClr>
                <a:srgbClr val="002A6C"/>
              </a:buClr>
              <a:buFont typeface="Verdana" pitchFamily="34" charset="0"/>
              <a:buChar char="–"/>
              <a:defRPr sz="1000">
                <a:solidFill>
                  <a:srgbClr val="002A6C"/>
                </a:solidFill>
                <a:latin typeface="+mn-lt"/>
              </a:defRPr>
            </a:lvl3pPr>
            <a:lvl4pPr marL="1663700" indent="-228600" algn="l" rtl="0" eaLnBrk="0" fontAlgn="base" hangingPunct="0">
              <a:spcBef>
                <a:spcPct val="20000"/>
              </a:spcBef>
              <a:spcAft>
                <a:spcPct val="0"/>
              </a:spcAft>
              <a:buBlip>
                <a:blip r:embed="rId9"/>
              </a:buBlip>
              <a:defRPr>
                <a:solidFill>
                  <a:schemeClr val="tx1"/>
                </a:solidFill>
                <a:latin typeface="+mn-lt"/>
              </a:defRPr>
            </a:lvl4pPr>
            <a:lvl5pPr marL="2071688" indent="-228600" algn="l" rtl="0" eaLnBrk="0" fontAlgn="base" hangingPunct="0">
              <a:spcBef>
                <a:spcPct val="20000"/>
              </a:spcBef>
              <a:spcAft>
                <a:spcPct val="0"/>
              </a:spcAft>
              <a:buBlip>
                <a:blip r:embed="rId9"/>
              </a:buBlip>
              <a:defRPr sz="1600">
                <a:solidFill>
                  <a:schemeClr val="tx1"/>
                </a:solidFill>
                <a:latin typeface="+mn-lt"/>
              </a:defRPr>
            </a:lvl5pPr>
            <a:lvl6pPr marL="2528888" indent="-228600" algn="l" rtl="0" fontAlgn="base">
              <a:spcBef>
                <a:spcPct val="20000"/>
              </a:spcBef>
              <a:spcAft>
                <a:spcPct val="0"/>
              </a:spcAft>
              <a:buBlip>
                <a:blip r:embed="rId9"/>
              </a:buBlip>
              <a:defRPr sz="1600">
                <a:solidFill>
                  <a:schemeClr val="tx1"/>
                </a:solidFill>
                <a:latin typeface="+mn-lt"/>
              </a:defRPr>
            </a:lvl6pPr>
            <a:lvl7pPr marL="2986088" indent="-228600" algn="l" rtl="0" fontAlgn="base">
              <a:spcBef>
                <a:spcPct val="20000"/>
              </a:spcBef>
              <a:spcAft>
                <a:spcPct val="0"/>
              </a:spcAft>
              <a:buBlip>
                <a:blip r:embed="rId9"/>
              </a:buBlip>
              <a:defRPr sz="1600">
                <a:solidFill>
                  <a:schemeClr val="tx1"/>
                </a:solidFill>
                <a:latin typeface="+mn-lt"/>
              </a:defRPr>
            </a:lvl7pPr>
            <a:lvl8pPr marL="3443288" indent="-228600" algn="l" rtl="0" fontAlgn="base">
              <a:spcBef>
                <a:spcPct val="20000"/>
              </a:spcBef>
              <a:spcAft>
                <a:spcPct val="0"/>
              </a:spcAft>
              <a:buBlip>
                <a:blip r:embed="rId9"/>
              </a:buBlip>
              <a:defRPr sz="1600">
                <a:solidFill>
                  <a:schemeClr val="tx1"/>
                </a:solidFill>
                <a:latin typeface="+mn-lt"/>
              </a:defRPr>
            </a:lvl8pPr>
            <a:lvl9pPr marL="3900488" indent="-228600" algn="l" rtl="0" fontAlgn="base">
              <a:spcBef>
                <a:spcPct val="20000"/>
              </a:spcBef>
              <a:spcAft>
                <a:spcPct val="0"/>
              </a:spcAft>
              <a:buBlip>
                <a:blip r:embed="rId9"/>
              </a:buBlip>
              <a:defRPr sz="1600">
                <a:solidFill>
                  <a:schemeClr val="tx1"/>
                </a:solidFill>
                <a:latin typeface="+mn-lt"/>
              </a:defRPr>
            </a:lvl9pPr>
          </a:lstStyle>
          <a:p>
            <a:pPr marL="0" indent="0">
              <a:buNone/>
            </a:pPr>
            <a:r>
              <a:rPr lang="en-GB" sz="1200" b="1" dirty="0" smtClean="0"/>
              <a:t>Carbon Trust is an independent company that helps partners and clients find the opportunities and face the challenges brought about from combating climate change</a:t>
            </a:r>
            <a:endParaRPr lang="en-GB" sz="1200" dirty="0"/>
          </a:p>
          <a:p>
            <a:pPr marL="357188" lvl="1" indent="-174625">
              <a:tabLst>
                <a:tab pos="357188" algn="l"/>
              </a:tabLst>
            </a:pPr>
            <a:r>
              <a:rPr lang="en-US" dirty="0" smtClean="0"/>
              <a:t>We advise governments, businesses and public sectors</a:t>
            </a:r>
            <a:endParaRPr lang="en-US" dirty="0"/>
          </a:p>
          <a:p>
            <a:pPr marL="357188" lvl="1" indent="-174625">
              <a:tabLst>
                <a:tab pos="357188" algn="l"/>
              </a:tabLst>
            </a:pPr>
            <a:r>
              <a:rPr lang="en-US" dirty="0" smtClean="0"/>
              <a:t>We measure and certify products and organizations</a:t>
            </a:r>
            <a:endParaRPr lang="en-US" dirty="0"/>
          </a:p>
          <a:p>
            <a:pPr marL="357188" lvl="1" indent="-174625">
              <a:tabLst>
                <a:tab pos="357188" algn="l"/>
              </a:tabLst>
            </a:pPr>
            <a:r>
              <a:rPr lang="en-US" dirty="0" smtClean="0"/>
              <a:t>We help deploy and develop low carbon technologies</a:t>
            </a:r>
            <a:endParaRPr lang="en-US" dirty="0"/>
          </a:p>
          <a:p>
            <a:pPr marL="0" indent="0">
              <a:buNone/>
            </a:pPr>
            <a:endParaRPr lang="en-GB" sz="1200" b="1" dirty="0"/>
          </a:p>
          <a:p>
            <a:pPr marL="0" indent="0">
              <a:buNone/>
            </a:pPr>
            <a:r>
              <a:rPr lang="en-GB" sz="1200" b="1" dirty="0" smtClean="0"/>
              <a:t>We have stimulated </a:t>
            </a:r>
            <a:r>
              <a:rPr lang="en-GB" sz="1200" b="1" dirty="0" smtClean="0"/>
              <a:t>and </a:t>
            </a:r>
            <a:r>
              <a:rPr lang="en-GB" sz="1200" b="1" dirty="0" smtClean="0"/>
              <a:t>financed SME EE </a:t>
            </a:r>
            <a:r>
              <a:rPr lang="en-GB" sz="1200" b="1" dirty="0" smtClean="0"/>
              <a:t>investment </a:t>
            </a:r>
            <a:r>
              <a:rPr lang="en-GB" sz="1200" b="1" dirty="0" smtClean="0"/>
              <a:t>for over </a:t>
            </a:r>
            <a:r>
              <a:rPr lang="en-GB" sz="1200" b="1" dirty="0" smtClean="0"/>
              <a:t>10 years</a:t>
            </a:r>
            <a:endParaRPr lang="en-GB" sz="1200" dirty="0"/>
          </a:p>
          <a:p>
            <a:pPr marL="357188" lvl="1" indent="-174625">
              <a:tabLst>
                <a:tab pos="357188" algn="l"/>
              </a:tabLst>
            </a:pPr>
            <a:r>
              <a:rPr lang="en-US" dirty="0"/>
              <a:t>G</a:t>
            </a:r>
            <a:r>
              <a:rPr lang="en-US" dirty="0" smtClean="0"/>
              <a:t>ood project economics, but known </a:t>
            </a:r>
            <a:r>
              <a:rPr lang="en-US" dirty="0" smtClean="0"/>
              <a:t>barriers hold back </a:t>
            </a:r>
            <a:r>
              <a:rPr lang="en-US" dirty="0" smtClean="0"/>
              <a:t>investment</a:t>
            </a:r>
          </a:p>
          <a:p>
            <a:pPr marL="357188" lvl="1" indent="-174625">
              <a:tabLst>
                <a:tab pos="357188" algn="l"/>
              </a:tabLst>
            </a:pPr>
            <a:r>
              <a:rPr lang="en-US" dirty="0" smtClean="0"/>
              <a:t>Our p</a:t>
            </a:r>
            <a:r>
              <a:rPr lang="en-US" dirty="0" smtClean="0"/>
              <a:t>roven advice </a:t>
            </a:r>
            <a:r>
              <a:rPr lang="en-US" dirty="0" err="1" smtClean="0"/>
              <a:t>programmes</a:t>
            </a:r>
            <a:r>
              <a:rPr lang="en-US" dirty="0" smtClean="0"/>
              <a:t> have overcome these barriers to </a:t>
            </a:r>
            <a:r>
              <a:rPr lang="en-US" dirty="0" err="1" smtClean="0"/>
              <a:t>catalyse</a:t>
            </a:r>
            <a:r>
              <a:rPr lang="en-US" dirty="0" smtClean="0"/>
              <a:t> investment</a:t>
            </a:r>
            <a:endParaRPr lang="en-US" dirty="0" smtClean="0"/>
          </a:p>
          <a:p>
            <a:pPr marL="357188" lvl="1" indent="-174625">
              <a:tabLst>
                <a:tab pos="357188" algn="l"/>
              </a:tabLst>
            </a:pPr>
            <a:r>
              <a:rPr lang="en-US" dirty="0" smtClean="0"/>
              <a:t>Our </a:t>
            </a:r>
            <a:r>
              <a:rPr lang="en-US" dirty="0" smtClean="0"/>
              <a:t>loans </a:t>
            </a:r>
            <a:r>
              <a:rPr lang="en-US" dirty="0" err="1" smtClean="0"/>
              <a:t>programmes</a:t>
            </a:r>
            <a:r>
              <a:rPr lang="en-US" dirty="0" smtClean="0"/>
              <a:t> have lent over £120m, </a:t>
            </a:r>
            <a:r>
              <a:rPr lang="en-US" dirty="0" smtClean="0"/>
              <a:t>and </a:t>
            </a:r>
            <a:r>
              <a:rPr lang="en-US" dirty="0" smtClean="0"/>
              <a:t>our awareness </a:t>
            </a:r>
            <a:r>
              <a:rPr lang="en-US" dirty="0" smtClean="0"/>
              <a:t>campaigns have transformed the UK </a:t>
            </a:r>
            <a:r>
              <a:rPr lang="en-US" dirty="0" smtClean="0"/>
              <a:t>market</a:t>
            </a:r>
            <a:endParaRPr lang="en-US" b="1" dirty="0" smtClean="0"/>
          </a:p>
          <a:p>
            <a:pPr marL="182563" lvl="1" indent="0">
              <a:buNone/>
              <a:tabLst>
                <a:tab pos="357188" algn="l"/>
              </a:tabLst>
            </a:pPr>
            <a:endParaRPr lang="en-GB" dirty="0"/>
          </a:p>
          <a:p>
            <a:pPr marL="0" indent="0">
              <a:buNone/>
            </a:pPr>
            <a:r>
              <a:rPr lang="en-GB" sz="1200" b="1" dirty="0" smtClean="0"/>
              <a:t>This year we collaborated with INECC and the </a:t>
            </a:r>
            <a:r>
              <a:rPr lang="en-GB" sz="1200" b="1" dirty="0" smtClean="0"/>
              <a:t>British Embassy on </a:t>
            </a:r>
            <a:r>
              <a:rPr lang="en-GB" sz="1200" b="1" dirty="0" smtClean="0"/>
              <a:t>a study </a:t>
            </a:r>
            <a:r>
              <a:rPr lang="en-GB" sz="1200" b="1" dirty="0" smtClean="0"/>
              <a:t>to identify </a:t>
            </a:r>
            <a:r>
              <a:rPr lang="en-GB" sz="1200" b="1" dirty="0" smtClean="0"/>
              <a:t>the SME EE opportunity </a:t>
            </a:r>
            <a:r>
              <a:rPr lang="en-GB" sz="1200" b="1" dirty="0" smtClean="0"/>
              <a:t>in Mexico and design a programme to exploit it</a:t>
            </a:r>
            <a:endParaRPr lang="en-GB" sz="1200" dirty="0"/>
          </a:p>
          <a:p>
            <a:pPr marL="357188" lvl="1" indent="-179388"/>
            <a:r>
              <a:rPr lang="en-US" dirty="0" smtClean="0"/>
              <a:t>Large opportunity with human capital, information, and capital barriers holding back uptake</a:t>
            </a:r>
            <a:endParaRPr lang="en-GB" dirty="0"/>
          </a:p>
          <a:p>
            <a:pPr marL="357188" lvl="1" indent="-179388"/>
            <a:r>
              <a:rPr lang="en-US" dirty="0" smtClean="0"/>
              <a:t>Fragmented delivery picture, with sub-scale support for the opportunity</a:t>
            </a:r>
          </a:p>
          <a:p>
            <a:pPr marL="357188" lvl="1" indent="-179388"/>
            <a:r>
              <a:rPr lang="en-US" dirty="0" smtClean="0"/>
              <a:t>However coordination, extended advice, national awareness, and additional capital can transform the </a:t>
            </a:r>
            <a:r>
              <a:rPr lang="en-US" dirty="0" smtClean="0"/>
              <a:t>landscape</a:t>
            </a:r>
            <a:endParaRPr lang="en-US" sz="1200" dirty="0" smtClean="0"/>
          </a:p>
          <a:p>
            <a:pPr marL="0" indent="0">
              <a:buNone/>
            </a:pPr>
            <a:endParaRPr lang="en-GB" sz="1200" dirty="0"/>
          </a:p>
          <a:p>
            <a:pPr marL="0" indent="0">
              <a:buNone/>
            </a:pPr>
            <a:r>
              <a:rPr lang="en-GB" sz="1200" b="1" dirty="0" smtClean="0"/>
              <a:t>Setting up an SME programme in Mexico</a:t>
            </a:r>
            <a:endParaRPr lang="en-GB" sz="1200" dirty="0" smtClean="0"/>
          </a:p>
          <a:p>
            <a:pPr marL="357188" lvl="1" indent="-179388"/>
            <a:r>
              <a:rPr lang="en-GB" dirty="0" smtClean="0"/>
              <a:t>Identifying roles and partners</a:t>
            </a:r>
          </a:p>
          <a:p>
            <a:pPr marL="357188" lvl="1" indent="-179388"/>
            <a:r>
              <a:rPr lang="en-GB" dirty="0" smtClean="0"/>
              <a:t>Coordinating detailed design and planning rollout</a:t>
            </a:r>
            <a:endParaRPr lang="en-GB" dirty="0"/>
          </a:p>
          <a:p>
            <a:pPr marL="357188" lvl="1" indent="-179388"/>
            <a:r>
              <a:rPr lang="en-GB" dirty="0" smtClean="0"/>
              <a:t>Launch, expansion, and </a:t>
            </a:r>
            <a:r>
              <a:rPr lang="en-GB" dirty="0" err="1" smtClean="0"/>
              <a:t>ongoing</a:t>
            </a:r>
            <a:r>
              <a:rPr lang="en-GB" dirty="0" smtClean="0"/>
              <a:t> delivery</a:t>
            </a:r>
          </a:p>
          <a:p>
            <a:pPr marL="357188" lvl="1" indent="-179388"/>
            <a:endParaRPr lang="en-GB" sz="1400" dirty="0"/>
          </a:p>
        </p:txBody>
      </p:sp>
    </p:spTree>
    <p:extLst>
      <p:ext uri="{BB962C8B-B14F-4D97-AF65-F5344CB8AC3E}">
        <p14:creationId xmlns:p14="http://schemas.microsoft.com/office/powerpoint/2010/main" val="1556748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custDataLst>
              <p:tags r:id="rId1"/>
            </p:custDataLst>
          </p:nvPr>
        </p:nvSpPr>
        <p:spPr>
          <a:xfrm>
            <a:off x="457200" y="274638"/>
            <a:ext cx="6563072" cy="1143000"/>
          </a:xfrm>
        </p:spPr>
        <p:txBody>
          <a:bodyPr/>
          <a:lstStyle/>
          <a:p>
            <a:pPr eaLnBrk="1" hangingPunct="1"/>
            <a:r>
              <a:rPr lang="en-GB" dirty="0" smtClean="0"/>
              <a:t>We have developed a number of approaches to overcome these barriers. For example our advice programmes have </a:t>
            </a:r>
            <a:r>
              <a:rPr lang="en-GB" dirty="0"/>
              <a:t>catalysed UK SME investment</a:t>
            </a:r>
            <a:endParaRPr lang="en-GB" dirty="0" smtClean="0"/>
          </a:p>
        </p:txBody>
      </p:sp>
      <p:pic>
        <p:nvPicPr>
          <p:cNvPr id="10" name="Picture 27" descr="notext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63788"/>
            <a:ext cx="91440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9"/>
          <p:cNvSpPr txBox="1">
            <a:spLocks noChangeArrowheads="1"/>
          </p:cNvSpPr>
          <p:nvPr/>
        </p:nvSpPr>
        <p:spPr bwMode="auto">
          <a:xfrm>
            <a:off x="6765925" y="5475288"/>
            <a:ext cx="20748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marL="0" lvl="2" algn="ctr" eaLnBrk="1" hangingPunct="1"/>
            <a:r>
              <a:rPr lang="en-US" sz="1400" b="1">
                <a:solidFill>
                  <a:srgbClr val="F25C21"/>
                </a:solidFill>
              </a:rPr>
              <a:t>Total cost savings</a:t>
            </a:r>
            <a:endParaRPr lang="en-GB" sz="1400" b="1">
              <a:solidFill>
                <a:srgbClr val="F25C21"/>
              </a:solidFill>
            </a:endParaRPr>
          </a:p>
          <a:p>
            <a:pPr marL="0" lvl="2" algn="ctr" eaLnBrk="1" hangingPunct="1"/>
            <a:r>
              <a:rPr lang="en-US" sz="1400">
                <a:solidFill>
                  <a:schemeClr val="tx2"/>
                </a:solidFill>
              </a:rPr>
              <a:t>Lifetime project </a:t>
            </a:r>
            <a:r>
              <a:rPr lang="en-GB" sz="1400">
                <a:solidFill>
                  <a:schemeClr val="tx2"/>
                </a:solidFill>
              </a:rPr>
              <a:t/>
            </a:r>
            <a:br>
              <a:rPr lang="en-GB" sz="1400">
                <a:solidFill>
                  <a:schemeClr val="tx2"/>
                </a:solidFill>
              </a:rPr>
            </a:br>
            <a:r>
              <a:rPr lang="en-US" sz="1400">
                <a:solidFill>
                  <a:schemeClr val="tx2"/>
                </a:solidFill>
              </a:rPr>
              <a:t>cost savings</a:t>
            </a:r>
          </a:p>
          <a:p>
            <a:pPr algn="ctr" eaLnBrk="1" hangingPunct="1"/>
            <a:endParaRPr lang="en-US" sz="1400">
              <a:solidFill>
                <a:schemeClr val="tx2"/>
              </a:solidFill>
            </a:endParaRPr>
          </a:p>
        </p:txBody>
      </p:sp>
      <p:sp>
        <p:nvSpPr>
          <p:cNvPr id="12" name="TextBox 30"/>
          <p:cNvSpPr txBox="1">
            <a:spLocks noChangeArrowheads="1"/>
          </p:cNvSpPr>
          <p:nvPr/>
        </p:nvSpPr>
        <p:spPr bwMode="auto">
          <a:xfrm>
            <a:off x="4595813" y="5475288"/>
            <a:ext cx="20732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marL="0" lvl="2" algn="ctr" eaLnBrk="1" hangingPunct="1"/>
            <a:r>
              <a:rPr lang="en-US" sz="1400" b="1">
                <a:solidFill>
                  <a:srgbClr val="59BBE5"/>
                </a:solidFill>
              </a:rPr>
              <a:t>Lifetime </a:t>
            </a:r>
            <a:r>
              <a:rPr lang="en-GB" sz="1400" b="1">
                <a:solidFill>
                  <a:srgbClr val="59BBE5"/>
                </a:solidFill>
              </a:rPr>
              <a:t/>
            </a:r>
            <a:br>
              <a:rPr lang="en-GB" sz="1400" b="1">
                <a:solidFill>
                  <a:srgbClr val="59BBE5"/>
                </a:solidFill>
              </a:rPr>
            </a:br>
            <a:r>
              <a:rPr lang="en-US" sz="1400" b="1">
                <a:solidFill>
                  <a:srgbClr val="59BBE5"/>
                </a:solidFill>
              </a:rPr>
              <a:t>energy savings </a:t>
            </a:r>
            <a:endParaRPr lang="en-GB" sz="1400" b="1">
              <a:solidFill>
                <a:srgbClr val="59BBE5"/>
              </a:solidFill>
            </a:endParaRPr>
          </a:p>
          <a:p>
            <a:pPr marL="0" lvl="2" algn="ctr" eaLnBrk="1" hangingPunct="1"/>
            <a:r>
              <a:rPr lang="en-US" sz="1400">
                <a:solidFill>
                  <a:schemeClr val="tx2"/>
                </a:solidFill>
              </a:rPr>
              <a:t>Present value of</a:t>
            </a:r>
            <a:r>
              <a:rPr lang="en-GB" sz="1400">
                <a:solidFill>
                  <a:schemeClr val="tx2"/>
                </a:solidFill>
              </a:rPr>
              <a:t> </a:t>
            </a:r>
            <a:r>
              <a:rPr lang="en-US" sz="1400">
                <a:solidFill>
                  <a:schemeClr val="tx2"/>
                </a:solidFill>
              </a:rPr>
              <a:t>total energy savings</a:t>
            </a:r>
          </a:p>
        </p:txBody>
      </p:sp>
      <p:sp>
        <p:nvSpPr>
          <p:cNvPr id="13" name="TextBox 31"/>
          <p:cNvSpPr txBox="1">
            <a:spLocks noChangeArrowheads="1"/>
          </p:cNvSpPr>
          <p:nvPr/>
        </p:nvSpPr>
        <p:spPr bwMode="auto">
          <a:xfrm>
            <a:off x="2393950" y="5475288"/>
            <a:ext cx="23272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marL="0" lvl="2" algn="ctr" eaLnBrk="1" hangingPunct="1"/>
            <a:r>
              <a:rPr lang="en-US" sz="1400" b="1">
                <a:solidFill>
                  <a:schemeClr val="accent2"/>
                </a:solidFill>
              </a:rPr>
              <a:t>Capital investment </a:t>
            </a:r>
            <a:r>
              <a:rPr lang="en-US" sz="1400">
                <a:solidFill>
                  <a:schemeClr val="tx2"/>
                </a:solidFill>
              </a:rPr>
              <a:t>Investment required to get the energy savings</a:t>
            </a:r>
          </a:p>
          <a:p>
            <a:pPr algn="ctr" eaLnBrk="1" hangingPunct="1"/>
            <a:endParaRPr lang="en-US" sz="1400">
              <a:solidFill>
                <a:schemeClr val="tx2"/>
              </a:solidFill>
            </a:endParaRPr>
          </a:p>
        </p:txBody>
      </p:sp>
      <p:sp>
        <p:nvSpPr>
          <p:cNvPr id="14" name="TextBox 32"/>
          <p:cNvSpPr txBox="1">
            <a:spLocks noChangeArrowheads="1"/>
          </p:cNvSpPr>
          <p:nvPr/>
        </p:nvSpPr>
        <p:spPr bwMode="auto">
          <a:xfrm>
            <a:off x="436563" y="5475288"/>
            <a:ext cx="2074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79388" indent="-179388"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lvl="2" algn="ctr" eaLnBrk="1" hangingPunct="1"/>
            <a:r>
              <a:rPr lang="en-US" sz="1400" b="1"/>
              <a:t>Policy</a:t>
            </a:r>
            <a:r>
              <a:rPr lang="en-US" sz="1400"/>
              <a:t> </a:t>
            </a:r>
            <a:r>
              <a:rPr lang="en-US" sz="1400" b="1"/>
              <a:t>cost </a:t>
            </a:r>
            <a:endParaRPr lang="en-GB" sz="1400" b="1"/>
          </a:p>
          <a:p>
            <a:pPr lvl="2" algn="ctr" eaLnBrk="1" hangingPunct="1"/>
            <a:r>
              <a:rPr lang="en-US" sz="1400">
                <a:solidFill>
                  <a:schemeClr val="tx2"/>
                </a:solidFill>
              </a:rPr>
              <a:t>Annual policy cost </a:t>
            </a:r>
          </a:p>
        </p:txBody>
      </p:sp>
      <p:sp>
        <p:nvSpPr>
          <p:cNvPr id="15" name="TextBox 31"/>
          <p:cNvSpPr txBox="1">
            <a:spLocks noChangeArrowheads="1"/>
          </p:cNvSpPr>
          <p:nvPr/>
        </p:nvSpPr>
        <p:spPr bwMode="auto">
          <a:xfrm>
            <a:off x="119063" y="2786063"/>
            <a:ext cx="1443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algn="ctr" eaLnBrk="1" hangingPunct="1"/>
            <a:r>
              <a:rPr lang="en-US" sz="1400" b="1" dirty="0">
                <a:solidFill>
                  <a:schemeClr val="tx2"/>
                </a:solidFill>
              </a:rPr>
              <a:t>in £m</a:t>
            </a:r>
          </a:p>
          <a:p>
            <a:pPr algn="ctr" eaLnBrk="1" hangingPunct="1"/>
            <a:r>
              <a:rPr lang="en-US" sz="1400" b="1" dirty="0">
                <a:solidFill>
                  <a:schemeClr val="tx2"/>
                </a:solidFill>
              </a:rPr>
              <a:t>(2009/10)</a:t>
            </a:r>
          </a:p>
        </p:txBody>
      </p:sp>
      <p:sp>
        <p:nvSpPr>
          <p:cNvPr id="16" name="TextBox 31"/>
          <p:cNvSpPr txBox="1">
            <a:spLocks noChangeArrowheads="1"/>
          </p:cNvSpPr>
          <p:nvPr/>
        </p:nvSpPr>
        <p:spPr bwMode="auto">
          <a:xfrm>
            <a:off x="688975" y="4208463"/>
            <a:ext cx="144303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algn="ctr" eaLnBrk="1" hangingPunct="1"/>
            <a:r>
              <a:rPr lang="en-US" sz="1200" b="1">
                <a:solidFill>
                  <a:schemeClr val="tx2"/>
                </a:solidFill>
              </a:rPr>
              <a:t>(32)</a:t>
            </a:r>
          </a:p>
        </p:txBody>
      </p:sp>
      <p:sp>
        <p:nvSpPr>
          <p:cNvPr id="17" name="TextBox 31"/>
          <p:cNvSpPr txBox="1">
            <a:spLocks noChangeArrowheads="1"/>
          </p:cNvSpPr>
          <p:nvPr/>
        </p:nvSpPr>
        <p:spPr bwMode="auto">
          <a:xfrm>
            <a:off x="2773363" y="5154613"/>
            <a:ext cx="1443037"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algn="ctr" eaLnBrk="1" hangingPunct="1"/>
            <a:r>
              <a:rPr lang="en-US" sz="1200" b="1">
                <a:solidFill>
                  <a:schemeClr val="tx2"/>
                </a:solidFill>
              </a:rPr>
              <a:t>(252)</a:t>
            </a:r>
          </a:p>
        </p:txBody>
      </p:sp>
      <p:sp>
        <p:nvSpPr>
          <p:cNvPr id="18" name="TextBox 31"/>
          <p:cNvSpPr txBox="1">
            <a:spLocks noChangeArrowheads="1"/>
          </p:cNvSpPr>
          <p:nvPr/>
        </p:nvSpPr>
        <p:spPr bwMode="auto">
          <a:xfrm>
            <a:off x="4927600" y="2439988"/>
            <a:ext cx="144303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algn="ctr" eaLnBrk="1" hangingPunct="1"/>
            <a:r>
              <a:rPr lang="en-US" sz="1200" b="1">
                <a:solidFill>
                  <a:schemeClr val="tx2"/>
                </a:solidFill>
              </a:rPr>
              <a:t>716</a:t>
            </a:r>
          </a:p>
        </p:txBody>
      </p:sp>
      <p:sp>
        <p:nvSpPr>
          <p:cNvPr id="19" name="TextBox 31"/>
          <p:cNvSpPr txBox="1">
            <a:spLocks noChangeArrowheads="1"/>
          </p:cNvSpPr>
          <p:nvPr/>
        </p:nvSpPr>
        <p:spPr bwMode="auto">
          <a:xfrm>
            <a:off x="7100888" y="2466975"/>
            <a:ext cx="1443037"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algn="ctr" eaLnBrk="1" hangingPunct="1"/>
            <a:r>
              <a:rPr lang="en-US" sz="1200" b="1">
                <a:solidFill>
                  <a:schemeClr val="tx2"/>
                </a:solidFill>
              </a:rPr>
              <a:t>432</a:t>
            </a:r>
          </a:p>
        </p:txBody>
      </p:sp>
      <p:sp>
        <p:nvSpPr>
          <p:cNvPr id="20" name="TextBox 31"/>
          <p:cNvSpPr txBox="1">
            <a:spLocks noChangeArrowheads="1"/>
          </p:cNvSpPr>
          <p:nvPr/>
        </p:nvSpPr>
        <p:spPr bwMode="auto">
          <a:xfrm>
            <a:off x="7081838" y="4573588"/>
            <a:ext cx="1443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algn="ctr" eaLnBrk="1" hangingPunct="1"/>
            <a:r>
              <a:rPr lang="en-US" sz="1400" b="1">
                <a:solidFill>
                  <a:schemeClr val="tx2"/>
                </a:solidFill>
              </a:rPr>
              <a:t>Catalysing ratio &gt;13:1</a:t>
            </a:r>
          </a:p>
        </p:txBody>
      </p:sp>
      <p:sp>
        <p:nvSpPr>
          <p:cNvPr id="21" name="Rectangle 20"/>
          <p:cNvSpPr/>
          <p:nvPr/>
        </p:nvSpPr>
        <p:spPr>
          <a:xfrm>
            <a:off x="467544" y="1412776"/>
            <a:ext cx="8272536" cy="792088"/>
          </a:xfrm>
          <a:prstGeom prst="rect">
            <a:avLst/>
          </a:prstGeom>
          <a:solidFill>
            <a:schemeClr val="bg1"/>
          </a:solidFill>
        </p:spPr>
        <p:txBody>
          <a:bodyPr wrap="square">
            <a:noAutofit/>
          </a:bodyPr>
          <a:lstStyle/>
          <a:p>
            <a:r>
              <a:rPr lang="en-GB" sz="1400" dirty="0" smtClean="0"/>
              <a:t>Carbon Trust advice and support activities of £32m in FY2009/10 helped our customers save 5m tonnes of CO</a:t>
            </a:r>
            <a:r>
              <a:rPr lang="en-GB" sz="1400" baseline="-25000" dirty="0"/>
              <a:t>2 </a:t>
            </a:r>
            <a:r>
              <a:rPr lang="en-GB" sz="1400" dirty="0" smtClean="0"/>
              <a:t>as well as create value for their companies, resulting in a “policy cost” of under £7/t</a:t>
            </a:r>
            <a:endParaRPr lang="en-GB" sz="1400" dirty="0"/>
          </a:p>
        </p:txBody>
      </p:sp>
    </p:spTree>
    <p:extLst>
      <p:ext uri="{BB962C8B-B14F-4D97-AF65-F5344CB8AC3E}">
        <p14:creationId xmlns:p14="http://schemas.microsoft.com/office/powerpoint/2010/main" val="269681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extLst>
              <p:ext uri="{D42A27DB-BD31-4B8C-83A1-F6EECF244321}">
                <p14:modId xmlns:p14="http://schemas.microsoft.com/office/powerpoint/2010/main" val="386663779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5617" name="think-cell Slide" r:id="rId6" imgW="381" imgH="381" progId="TCLayout.ActiveDocument.1">
                  <p:embed/>
                </p:oleObj>
              </mc:Choice>
              <mc:Fallback>
                <p:oleObj name="think-cell Slide" r:id="rId6" imgW="381" imgH="381"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sp>
        <p:nvSpPr>
          <p:cNvPr id="3" name="Rectangle 2"/>
          <p:cNvSpPr>
            <a:spLocks noGrp="1" noChangeArrowheads="1"/>
          </p:cNvSpPr>
          <p:nvPr>
            <p:ph type="title"/>
            <p:custDataLst>
              <p:tags r:id="rId3"/>
            </p:custDataLst>
          </p:nvPr>
        </p:nvSpPr>
        <p:spPr>
          <a:xfrm>
            <a:off x="457200" y="274638"/>
            <a:ext cx="6563072" cy="1143000"/>
          </a:xfrm>
        </p:spPr>
        <p:txBody>
          <a:bodyPr/>
          <a:lstStyle/>
          <a:p>
            <a:pPr eaLnBrk="1" hangingPunct="1"/>
            <a:r>
              <a:rPr lang="en-GB" dirty="0" smtClean="0"/>
              <a:t>Carbon Trust has also run two separate loans schemes, demonstrating that Energy Efficiency loans work</a:t>
            </a:r>
          </a:p>
        </p:txBody>
      </p:sp>
      <p:sp>
        <p:nvSpPr>
          <p:cNvPr id="4" name="Content Placeholder 2"/>
          <p:cNvSpPr txBox="1">
            <a:spLocks/>
          </p:cNvSpPr>
          <p:nvPr/>
        </p:nvSpPr>
        <p:spPr bwMode="auto">
          <a:xfrm>
            <a:off x="611560" y="1628800"/>
            <a:ext cx="820891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0" fontAlgn="base" hangingPunct="0">
              <a:spcBef>
                <a:spcPct val="20000"/>
              </a:spcBef>
              <a:spcAft>
                <a:spcPct val="0"/>
              </a:spcAft>
              <a:buBlip>
                <a:blip r:embed="rId8"/>
              </a:buBlip>
              <a:defRPr sz="1400">
                <a:solidFill>
                  <a:srgbClr val="002A6C"/>
                </a:solidFill>
                <a:latin typeface="+mn-lt"/>
                <a:ea typeface="+mn-ea"/>
                <a:cs typeface="+mn-cs"/>
              </a:defRPr>
            </a:lvl1pPr>
            <a:lvl2pPr marL="554038" indent="-285750" algn="l" rtl="0" eaLnBrk="0" fontAlgn="base" hangingPunct="0">
              <a:spcBef>
                <a:spcPct val="20000"/>
              </a:spcBef>
              <a:spcAft>
                <a:spcPct val="0"/>
              </a:spcAft>
              <a:buClr>
                <a:srgbClr val="002A6C"/>
              </a:buClr>
              <a:buFont typeface="Verdana" pitchFamily="34" charset="0"/>
              <a:buChar char="–"/>
              <a:defRPr sz="1200">
                <a:solidFill>
                  <a:srgbClr val="002A6C"/>
                </a:solidFill>
                <a:latin typeface="+mn-lt"/>
              </a:defRPr>
            </a:lvl2pPr>
            <a:lvl3pPr marL="808038" indent="-252413" algn="l" rtl="0" eaLnBrk="0" fontAlgn="base" hangingPunct="0">
              <a:spcBef>
                <a:spcPct val="20000"/>
              </a:spcBef>
              <a:spcAft>
                <a:spcPct val="0"/>
              </a:spcAft>
              <a:buClr>
                <a:srgbClr val="002A6C"/>
              </a:buClr>
              <a:buFont typeface="Verdana" pitchFamily="34" charset="0"/>
              <a:buChar char="–"/>
              <a:defRPr sz="1000">
                <a:solidFill>
                  <a:srgbClr val="002A6C"/>
                </a:solidFill>
                <a:latin typeface="+mn-lt"/>
              </a:defRPr>
            </a:lvl3pPr>
            <a:lvl4pPr marL="1663700" indent="-228600" algn="l" rtl="0" eaLnBrk="0" fontAlgn="base" hangingPunct="0">
              <a:spcBef>
                <a:spcPct val="20000"/>
              </a:spcBef>
              <a:spcAft>
                <a:spcPct val="0"/>
              </a:spcAft>
              <a:buBlip>
                <a:blip r:embed="rId9"/>
              </a:buBlip>
              <a:defRPr>
                <a:solidFill>
                  <a:schemeClr val="tx1"/>
                </a:solidFill>
                <a:latin typeface="+mn-lt"/>
              </a:defRPr>
            </a:lvl4pPr>
            <a:lvl5pPr marL="2071688" indent="-228600" algn="l" rtl="0" eaLnBrk="0" fontAlgn="base" hangingPunct="0">
              <a:spcBef>
                <a:spcPct val="20000"/>
              </a:spcBef>
              <a:spcAft>
                <a:spcPct val="0"/>
              </a:spcAft>
              <a:buBlip>
                <a:blip r:embed="rId9"/>
              </a:buBlip>
              <a:defRPr sz="1600">
                <a:solidFill>
                  <a:schemeClr val="tx1"/>
                </a:solidFill>
                <a:latin typeface="+mn-lt"/>
              </a:defRPr>
            </a:lvl5pPr>
            <a:lvl6pPr marL="2528888" indent="-228600" algn="l" rtl="0" fontAlgn="base">
              <a:spcBef>
                <a:spcPct val="20000"/>
              </a:spcBef>
              <a:spcAft>
                <a:spcPct val="0"/>
              </a:spcAft>
              <a:buBlip>
                <a:blip r:embed="rId9"/>
              </a:buBlip>
              <a:defRPr sz="1600">
                <a:solidFill>
                  <a:schemeClr val="tx1"/>
                </a:solidFill>
                <a:latin typeface="+mn-lt"/>
              </a:defRPr>
            </a:lvl6pPr>
            <a:lvl7pPr marL="2986088" indent="-228600" algn="l" rtl="0" fontAlgn="base">
              <a:spcBef>
                <a:spcPct val="20000"/>
              </a:spcBef>
              <a:spcAft>
                <a:spcPct val="0"/>
              </a:spcAft>
              <a:buBlip>
                <a:blip r:embed="rId9"/>
              </a:buBlip>
              <a:defRPr sz="1600">
                <a:solidFill>
                  <a:schemeClr val="tx1"/>
                </a:solidFill>
                <a:latin typeface="+mn-lt"/>
              </a:defRPr>
            </a:lvl7pPr>
            <a:lvl8pPr marL="3443288" indent="-228600" algn="l" rtl="0" fontAlgn="base">
              <a:spcBef>
                <a:spcPct val="20000"/>
              </a:spcBef>
              <a:spcAft>
                <a:spcPct val="0"/>
              </a:spcAft>
              <a:buBlip>
                <a:blip r:embed="rId9"/>
              </a:buBlip>
              <a:defRPr sz="1600">
                <a:solidFill>
                  <a:schemeClr val="tx1"/>
                </a:solidFill>
                <a:latin typeface="+mn-lt"/>
              </a:defRPr>
            </a:lvl8pPr>
            <a:lvl9pPr marL="3900488" indent="-228600" algn="l" rtl="0" fontAlgn="base">
              <a:spcBef>
                <a:spcPct val="20000"/>
              </a:spcBef>
              <a:spcAft>
                <a:spcPct val="0"/>
              </a:spcAft>
              <a:buBlip>
                <a:blip r:embed="rId9"/>
              </a:buBlip>
              <a:defRPr sz="1600">
                <a:solidFill>
                  <a:schemeClr val="tx1"/>
                </a:solidFill>
                <a:latin typeface="+mn-lt"/>
              </a:defRPr>
            </a:lvl9pPr>
          </a:lstStyle>
          <a:p>
            <a:pPr marL="0" indent="0">
              <a:buNone/>
            </a:pPr>
            <a:r>
              <a:rPr lang="en-GB" sz="1200" b="1" dirty="0" smtClean="0"/>
              <a:t>0% loans for the UK Treasury, lending over £120m to 3,500 SMEs between 2003 and 2010</a:t>
            </a:r>
            <a:endParaRPr lang="en-GB" sz="1200" dirty="0"/>
          </a:p>
          <a:p>
            <a:pPr marL="357188" lvl="1" indent="-174625">
              <a:tabLst>
                <a:tab pos="357188" algn="l"/>
              </a:tabLst>
            </a:pPr>
            <a:r>
              <a:rPr lang="en-GB" dirty="0" smtClean="0"/>
              <a:t>All </a:t>
            </a:r>
            <a:r>
              <a:rPr lang="en-GB" dirty="0"/>
              <a:t>projects which received funds had a strong business case based on energy savings, with paybacks of 4 years or </a:t>
            </a:r>
            <a:r>
              <a:rPr lang="en-GB" dirty="0" smtClean="0"/>
              <a:t>less. In </a:t>
            </a:r>
            <a:r>
              <a:rPr lang="en-GB" dirty="0"/>
              <a:t>addition they had to meet a “carbon threshold” of CO</a:t>
            </a:r>
            <a:r>
              <a:rPr lang="en-GB" baseline="-25000" dirty="0"/>
              <a:t>2</a:t>
            </a:r>
            <a:r>
              <a:rPr lang="en-GB" dirty="0"/>
              <a:t> emissions reduction per </a:t>
            </a:r>
            <a:r>
              <a:rPr lang="en-GB" dirty="0" smtClean="0"/>
              <a:t>£</a:t>
            </a:r>
            <a:endParaRPr lang="en-US" dirty="0" smtClean="0"/>
          </a:p>
          <a:p>
            <a:pPr marL="357188" lvl="1" indent="-174625">
              <a:tabLst>
                <a:tab pos="357188" algn="l"/>
              </a:tabLst>
            </a:pPr>
            <a:r>
              <a:rPr lang="en-GB" dirty="0" smtClean="0"/>
              <a:t>The risk profile of the companies that got a Carbon Trust low was, at a portfolio level, better than that of the general population of companies</a:t>
            </a:r>
            <a:endParaRPr lang="en-US" dirty="0" smtClean="0"/>
          </a:p>
          <a:p>
            <a:pPr marL="0" indent="0">
              <a:buNone/>
            </a:pPr>
            <a:endParaRPr lang="en-GB" sz="1200" b="1" dirty="0" smtClean="0"/>
          </a:p>
          <a:p>
            <a:pPr marL="0" indent="0">
              <a:buNone/>
            </a:pPr>
            <a:r>
              <a:rPr lang="en-GB" sz="1200" b="1" dirty="0" smtClean="0"/>
              <a:t>£</a:t>
            </a:r>
            <a:r>
              <a:rPr lang="en-GB" sz="1200" b="1" dirty="0" smtClean="0"/>
              <a:t>550m commercial loans programme launched in 2011 in partnership with Siemens Financial Services</a:t>
            </a:r>
            <a:endParaRPr lang="en-GB" sz="1200" dirty="0"/>
          </a:p>
          <a:p>
            <a:pPr marL="357188" lvl="1" indent="-174625">
              <a:tabLst>
                <a:tab pos="357188" algn="l"/>
              </a:tabLst>
            </a:pPr>
            <a:r>
              <a:rPr lang="en-GB" dirty="0" smtClean="0"/>
              <a:t>During 2010, Carbon Trust sought out a financial partner to leverage the operational know-how, supplier networks, and strong brand already in place into a new scheme</a:t>
            </a:r>
          </a:p>
          <a:p>
            <a:pPr marL="357188" lvl="1" indent="-179388"/>
            <a:r>
              <a:rPr lang="en-US" dirty="0" smtClean="0"/>
              <a:t>Partnership </a:t>
            </a:r>
            <a:r>
              <a:rPr lang="en-US" dirty="0" smtClean="0"/>
              <a:t>launched after discussions with a number of potential </a:t>
            </a:r>
            <a:r>
              <a:rPr lang="en-US" dirty="0" err="1" smtClean="0"/>
              <a:t>finace</a:t>
            </a:r>
            <a:r>
              <a:rPr lang="en-US" dirty="0" smtClean="0"/>
              <a:t> partners, including banks</a:t>
            </a:r>
          </a:p>
          <a:p>
            <a:pPr marL="357188" lvl="1" indent="-179388"/>
            <a:r>
              <a:rPr lang="en-US" dirty="0" smtClean="0"/>
              <a:t>Carbon Trust provides the business case to ascertain cost, energy and carbon savings</a:t>
            </a:r>
            <a:endParaRPr lang="en-GB" sz="1200" dirty="0"/>
          </a:p>
          <a:p>
            <a:pPr marL="0" indent="0">
              <a:buNone/>
            </a:pPr>
            <a:endParaRPr lang="en-GB" sz="1200" b="1" dirty="0" smtClean="0"/>
          </a:p>
          <a:p>
            <a:pPr marL="0" indent="0">
              <a:buNone/>
            </a:pPr>
            <a:r>
              <a:rPr lang="en-GB" sz="1200" b="1" dirty="0" smtClean="0"/>
              <a:t>Lessons </a:t>
            </a:r>
            <a:r>
              <a:rPr lang="en-GB" sz="1200" b="1" dirty="0" smtClean="0"/>
              <a:t>learned</a:t>
            </a:r>
            <a:endParaRPr lang="en-GB" sz="1200" dirty="0"/>
          </a:p>
          <a:p>
            <a:pPr marL="357188" lvl="1" indent="-179388"/>
            <a:r>
              <a:rPr lang="en-GB" dirty="0"/>
              <a:t>S</a:t>
            </a:r>
            <a:r>
              <a:rPr lang="en-GB" dirty="0" smtClean="0"/>
              <a:t>ignificant </a:t>
            </a:r>
            <a:r>
              <a:rPr lang="en-GB" dirty="0"/>
              <a:t>marketing </a:t>
            </a:r>
            <a:r>
              <a:rPr lang="en-GB" dirty="0" smtClean="0"/>
              <a:t>effort, as well as advice, </a:t>
            </a:r>
            <a:r>
              <a:rPr lang="en-GB" dirty="0"/>
              <a:t>was needed to drive uptake</a:t>
            </a:r>
          </a:p>
          <a:p>
            <a:pPr marL="357188" lvl="1" indent="-179388"/>
            <a:r>
              <a:rPr lang="en-GB" dirty="0" smtClean="0"/>
              <a:t>Using equipment </a:t>
            </a:r>
            <a:r>
              <a:rPr lang="en-GB" dirty="0"/>
              <a:t>suppliers as main route to market greatly increased uptake and reduced costs</a:t>
            </a:r>
          </a:p>
          <a:p>
            <a:pPr marL="357188" lvl="1" indent="-179388"/>
            <a:r>
              <a:rPr lang="en-GB" dirty="0"/>
              <a:t>As a group, SME applicants for energy efficiency financing have a lower credit risk than the average population of SMEs</a:t>
            </a:r>
          </a:p>
          <a:p>
            <a:pPr marL="357188" lvl="1" indent="-179388"/>
            <a:r>
              <a:rPr lang="en-GB" dirty="0"/>
              <a:t>The Carbon Trust assessment of project savings gave customers confidence that their monthly energy savings would exceed loan repayments, ensuring positive cash flow impact from the start. After the repayment period, projects yield significant  cash </a:t>
            </a:r>
            <a:r>
              <a:rPr lang="en-GB" dirty="0" smtClean="0"/>
              <a:t>benefits</a:t>
            </a:r>
            <a:endParaRPr lang="en-GB" dirty="0"/>
          </a:p>
        </p:txBody>
      </p:sp>
    </p:spTree>
    <p:extLst>
      <p:ext uri="{BB962C8B-B14F-4D97-AF65-F5344CB8AC3E}">
        <p14:creationId xmlns:p14="http://schemas.microsoft.com/office/powerpoint/2010/main" val="3972119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5805264"/>
            <a:ext cx="7920880" cy="523220"/>
          </a:xfrm>
          <a:prstGeom prst="rect">
            <a:avLst/>
          </a:prstGeom>
        </p:spPr>
        <p:txBody>
          <a:bodyPr wrap="square">
            <a:spAutoFit/>
          </a:bodyPr>
          <a:lstStyle/>
          <a:p>
            <a:r>
              <a:rPr lang="en-GB" sz="1400" dirty="0" smtClean="0"/>
              <a:t>Theo </a:t>
            </a:r>
            <a:r>
              <a:rPr lang="en-GB" sz="1400" dirty="0" err="1" smtClean="0"/>
              <a:t>Paphitis</a:t>
            </a:r>
            <a:r>
              <a:rPr lang="en-GB" sz="1400" dirty="0" smtClean="0"/>
              <a:t>, well-known businessman and member of the “Dragon’s Den” television serial, fronted one of our print marketing campaigns</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48246"/>
            <a:ext cx="7745312" cy="372497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2"/>
          <p:cNvSpPr>
            <a:spLocks noGrp="1" noChangeArrowheads="1"/>
          </p:cNvSpPr>
          <p:nvPr>
            <p:ph type="title"/>
            <p:custDataLst>
              <p:tags r:id="rId1"/>
            </p:custDataLst>
          </p:nvPr>
        </p:nvSpPr>
        <p:spPr>
          <a:xfrm>
            <a:off x="457200" y="274638"/>
            <a:ext cx="6923112" cy="1143000"/>
          </a:xfrm>
        </p:spPr>
        <p:txBody>
          <a:bodyPr/>
          <a:lstStyle/>
          <a:p>
            <a:pPr eaLnBrk="1" hangingPunct="1"/>
            <a:r>
              <a:rPr lang="en-GB" dirty="0" smtClean="0"/>
              <a:t>And we have carried out national awareness raising campaigns to stimulate interest and demand</a:t>
            </a:r>
          </a:p>
        </p:txBody>
      </p:sp>
    </p:spTree>
    <p:extLst>
      <p:ext uri="{BB962C8B-B14F-4D97-AF65-F5344CB8AC3E}">
        <p14:creationId xmlns:p14="http://schemas.microsoft.com/office/powerpoint/2010/main" val="848993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6995119" cy="1143000"/>
          </a:xfrm>
        </p:spPr>
        <p:txBody>
          <a:bodyPr/>
          <a:lstStyle/>
          <a:p>
            <a:r>
              <a:rPr lang="en-GB" dirty="0" smtClean="0"/>
              <a:t>In Mexico, cost-effective SME energy </a:t>
            </a:r>
            <a:r>
              <a:rPr lang="en-GB" dirty="0"/>
              <a:t>efficiency </a:t>
            </a:r>
            <a:r>
              <a:rPr lang="en-GB" dirty="0" smtClean="0"/>
              <a:t>measures could save MXN$28 </a:t>
            </a:r>
            <a:r>
              <a:rPr lang="en-GB" dirty="0"/>
              <a:t>billion </a:t>
            </a:r>
            <a:r>
              <a:rPr lang="en-GB" dirty="0" smtClean="0"/>
              <a:t>(12%) and reduce </a:t>
            </a:r>
            <a:r>
              <a:rPr lang="en-GB" dirty="0"/>
              <a:t>emissions by </a:t>
            </a:r>
            <a:r>
              <a:rPr lang="en-GB" dirty="0" smtClean="0"/>
              <a:t>10MtCO</a:t>
            </a:r>
            <a:r>
              <a:rPr lang="en-GB" baseline="-25000" dirty="0" smtClean="0"/>
              <a:t>2</a:t>
            </a:r>
            <a:r>
              <a:rPr lang="en-GB" dirty="0" smtClean="0"/>
              <a:t> </a:t>
            </a:r>
            <a:r>
              <a:rPr lang="en-GB" dirty="0"/>
              <a:t>(</a:t>
            </a:r>
            <a:r>
              <a:rPr lang="en-GB" dirty="0" smtClean="0"/>
              <a:t>14%) </a:t>
            </a:r>
            <a:r>
              <a:rPr lang="en-GB" dirty="0"/>
              <a:t>per year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684902"/>
              </p:ext>
            </p:extLst>
          </p:nvPr>
        </p:nvGraphicFramePr>
        <p:xfrm>
          <a:off x="467544" y="1988840"/>
          <a:ext cx="8136904" cy="2277422"/>
        </p:xfrm>
        <a:graphic>
          <a:graphicData uri="http://schemas.openxmlformats.org/drawingml/2006/table">
            <a:tbl>
              <a:tblPr firstRow="1" firstCol="1" bandRow="1">
                <a:tableStyleId>{F5AB1C69-6EDB-4FF4-983F-18BD219EF322}</a:tableStyleId>
              </a:tblPr>
              <a:tblGrid>
                <a:gridCol w="2084599"/>
                <a:gridCol w="1443793"/>
                <a:gridCol w="1584176"/>
                <a:gridCol w="1482924"/>
                <a:gridCol w="1541412"/>
              </a:tblGrid>
              <a:tr h="792088">
                <a:tc>
                  <a:txBody>
                    <a:bodyPr/>
                    <a:lstStyle/>
                    <a:p>
                      <a:pPr algn="l">
                        <a:spcAft>
                          <a:spcPts val="0"/>
                        </a:spcAft>
                      </a:pPr>
                      <a:r>
                        <a:rPr lang="en-US" sz="1200" dirty="0">
                          <a:solidFill>
                            <a:schemeClr val="accent1"/>
                          </a:solidFill>
                          <a:effectLst/>
                        </a:rPr>
                        <a:t>Sector</a:t>
                      </a:r>
                      <a:endParaRPr lang="en-GB" sz="1200" dirty="0">
                        <a:solidFill>
                          <a:schemeClr val="accent1"/>
                        </a:solidFill>
                        <a:effectLst/>
                        <a:latin typeface="Verdana"/>
                        <a:ea typeface="Times New Roman"/>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en-GB" sz="1200" dirty="0" smtClean="0">
                          <a:solidFill>
                            <a:schemeClr val="accent1"/>
                          </a:solidFill>
                          <a:effectLst/>
                          <a:latin typeface="Verdana"/>
                          <a:ea typeface="Times New Roman"/>
                          <a:cs typeface="Times New Roman"/>
                        </a:rPr>
                        <a:t>Total carbon emissions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1"/>
                          </a:solidFill>
                          <a:effectLst/>
                        </a:rPr>
                        <a:t>(ktCO2e)</a:t>
                      </a:r>
                      <a:endParaRPr lang="en-GB" sz="1200" dirty="0" smtClean="0">
                        <a:solidFill>
                          <a:schemeClr val="accent1"/>
                        </a:solidFill>
                        <a:effectLst/>
                        <a:latin typeface="Verdana"/>
                        <a:ea typeface="Times New Roman"/>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spcAft>
                          <a:spcPts val="0"/>
                        </a:spcAft>
                      </a:pPr>
                      <a:r>
                        <a:rPr lang="en-US" sz="1200" kern="1200" dirty="0">
                          <a:solidFill>
                            <a:schemeClr val="accent1"/>
                          </a:solidFill>
                          <a:effectLst/>
                          <a:latin typeface="+mn-lt"/>
                          <a:ea typeface="+mn-ea"/>
                          <a:cs typeface="+mn-cs"/>
                        </a:rPr>
                        <a:t>Total energy costs </a:t>
                      </a:r>
                      <a:endParaRPr lang="en-US" sz="1200" kern="1200" dirty="0" smtClean="0">
                        <a:solidFill>
                          <a:schemeClr val="accent1"/>
                        </a:solidFill>
                        <a:effectLst/>
                        <a:latin typeface="+mn-lt"/>
                        <a:ea typeface="+mn-ea"/>
                        <a:cs typeface="+mn-cs"/>
                      </a:endParaRPr>
                    </a:p>
                    <a:p>
                      <a:pPr marL="0" algn="ctr" defTabSz="914400" rtl="0" eaLnBrk="1" latinLnBrk="0" hangingPunct="1">
                        <a:spcAft>
                          <a:spcPts val="0"/>
                        </a:spcAft>
                      </a:pPr>
                      <a:r>
                        <a:rPr lang="en-US" sz="1200" kern="1200" dirty="0" smtClean="0">
                          <a:solidFill>
                            <a:schemeClr val="accent1"/>
                          </a:solidFill>
                          <a:effectLst/>
                          <a:latin typeface="+mn-lt"/>
                          <a:ea typeface="+mn-ea"/>
                          <a:cs typeface="+mn-cs"/>
                        </a:rPr>
                        <a:t>(</a:t>
                      </a:r>
                      <a:r>
                        <a:rPr lang="en-US" sz="1200" kern="1200" dirty="0">
                          <a:solidFill>
                            <a:schemeClr val="accent1"/>
                          </a:solidFill>
                          <a:effectLst/>
                          <a:latin typeface="+mn-lt"/>
                          <a:ea typeface="+mn-ea"/>
                          <a:cs typeface="+mn-cs"/>
                        </a:rPr>
                        <a:t>millions </a:t>
                      </a:r>
                      <a:r>
                        <a:rPr lang="en-US" sz="1200" kern="1200" dirty="0" smtClean="0">
                          <a:solidFill>
                            <a:schemeClr val="accent1"/>
                          </a:solidFill>
                          <a:effectLst/>
                          <a:latin typeface="+mn-lt"/>
                          <a:ea typeface="+mn-ea"/>
                          <a:cs typeface="+mn-cs"/>
                        </a:rPr>
                        <a:t>MXN)</a:t>
                      </a:r>
                      <a:endParaRPr lang="en-GB" sz="1200" kern="1200" dirty="0">
                        <a:solidFill>
                          <a:schemeClr val="accent1"/>
                        </a:solidFill>
                        <a:effectLst/>
                        <a:latin typeface="+mn-lt"/>
                        <a:ea typeface="+mn-ea"/>
                        <a:cs typeface="+mn-cs"/>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200" dirty="0" smtClean="0">
                          <a:solidFill>
                            <a:schemeClr val="accent1"/>
                          </a:solidFill>
                          <a:effectLst/>
                        </a:rPr>
                        <a:t>Potential carbon savings</a:t>
                      </a:r>
                    </a:p>
                    <a:p>
                      <a:pPr algn="ctr">
                        <a:spcAft>
                          <a:spcPts val="0"/>
                        </a:spcAft>
                      </a:pPr>
                      <a:r>
                        <a:rPr lang="en-US" sz="1200" dirty="0" smtClean="0">
                          <a:solidFill>
                            <a:schemeClr val="accent1"/>
                          </a:solidFill>
                          <a:effectLst/>
                        </a:rPr>
                        <a:t>(ktCO2e)</a:t>
                      </a:r>
                      <a:endParaRPr lang="en-GB" sz="1200" dirty="0">
                        <a:solidFill>
                          <a:schemeClr val="accent1"/>
                        </a:solidFill>
                        <a:effectLst/>
                        <a:latin typeface="Verdana"/>
                        <a:ea typeface="Times New Roman"/>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200" dirty="0" smtClean="0">
                          <a:solidFill>
                            <a:schemeClr val="accent1"/>
                          </a:solidFill>
                          <a:effectLst/>
                        </a:rPr>
                        <a:t>Potential </a:t>
                      </a:r>
                      <a:r>
                        <a:rPr lang="en-US" sz="1200" dirty="0">
                          <a:solidFill>
                            <a:schemeClr val="accent1"/>
                          </a:solidFill>
                          <a:effectLst/>
                        </a:rPr>
                        <a:t>cost savings  </a:t>
                      </a:r>
                      <a:endParaRPr lang="en-US" sz="1200" dirty="0" smtClean="0">
                        <a:solidFill>
                          <a:schemeClr val="accent1"/>
                        </a:solidFill>
                        <a:effectLst/>
                      </a:endParaRPr>
                    </a:p>
                    <a:p>
                      <a:pPr algn="ctr">
                        <a:spcAft>
                          <a:spcPts val="0"/>
                        </a:spcAft>
                      </a:pPr>
                      <a:r>
                        <a:rPr lang="en-US" sz="1200" dirty="0" smtClean="0">
                          <a:solidFill>
                            <a:schemeClr val="accent1"/>
                          </a:solidFill>
                          <a:effectLst/>
                        </a:rPr>
                        <a:t>(</a:t>
                      </a:r>
                      <a:r>
                        <a:rPr lang="en-US" sz="1200" dirty="0">
                          <a:solidFill>
                            <a:schemeClr val="accent1"/>
                          </a:solidFill>
                          <a:effectLst/>
                        </a:rPr>
                        <a:t>millions MXN)</a:t>
                      </a:r>
                      <a:endParaRPr lang="en-GB" sz="1200" dirty="0">
                        <a:solidFill>
                          <a:schemeClr val="accent1"/>
                        </a:solidFill>
                        <a:effectLst/>
                        <a:latin typeface="Verdana"/>
                        <a:ea typeface="Times New Roman"/>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406772">
                <a:tc>
                  <a:txBody>
                    <a:bodyPr/>
                    <a:lstStyle/>
                    <a:p>
                      <a:pPr algn="l">
                        <a:spcAft>
                          <a:spcPts val="0"/>
                        </a:spcAft>
                      </a:pPr>
                      <a:r>
                        <a:rPr lang="en-US" sz="1200" dirty="0">
                          <a:solidFill>
                            <a:schemeClr val="accent1"/>
                          </a:solidFill>
                          <a:effectLst/>
                        </a:rPr>
                        <a:t>Commerce / services</a:t>
                      </a:r>
                      <a:endParaRPr lang="en-GB" sz="1200" dirty="0">
                        <a:solidFill>
                          <a:schemeClr val="accent1"/>
                        </a:solidFill>
                        <a:effectLst/>
                        <a:latin typeface="Verdana"/>
                        <a:ea typeface="Times New Roman"/>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spcAft>
                          <a:spcPts val="0"/>
                        </a:spcAft>
                      </a:pPr>
                      <a:r>
                        <a:rPr lang="en-US" sz="1200" b="0" kern="1200" dirty="0" smtClean="0">
                          <a:solidFill>
                            <a:schemeClr val="accent1"/>
                          </a:solidFill>
                          <a:effectLst/>
                          <a:latin typeface="+mn-lt"/>
                          <a:ea typeface="+mn-ea"/>
                          <a:cs typeface="+mn-cs"/>
                        </a:rPr>
                        <a:t>10,587</a:t>
                      </a:r>
                      <a:endParaRPr lang="en-GB" sz="1200" b="0" kern="1200" dirty="0">
                        <a:solidFill>
                          <a:schemeClr val="accent1"/>
                        </a:solidFill>
                        <a:effectLst/>
                        <a:latin typeface="+mn-lt"/>
                        <a:ea typeface="+mn-ea"/>
                        <a:cs typeface="+mn-cs"/>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200" kern="1200" dirty="0">
                          <a:solidFill>
                            <a:schemeClr val="accent1"/>
                          </a:solidFill>
                          <a:effectLst/>
                          <a:latin typeface="+mn-lt"/>
                          <a:ea typeface="+mn-ea"/>
                          <a:cs typeface="+mn-cs"/>
                        </a:rPr>
                        <a:t>$71,237 </a:t>
                      </a:r>
                      <a:endParaRPr lang="en-GB" sz="1200" kern="1200" dirty="0">
                        <a:solidFill>
                          <a:schemeClr val="accent1"/>
                        </a:solidFill>
                        <a:effectLst/>
                        <a:latin typeface="+mn-lt"/>
                        <a:ea typeface="+mn-ea"/>
                        <a:cs typeface="+mn-cs"/>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200" dirty="0" smtClean="0">
                          <a:solidFill>
                            <a:schemeClr val="accent1"/>
                          </a:solidFill>
                          <a:effectLst/>
                        </a:rPr>
                        <a:t>1,669</a:t>
                      </a:r>
                      <a:endParaRPr lang="en-GB" sz="1200" dirty="0">
                        <a:solidFill>
                          <a:schemeClr val="accent1"/>
                        </a:solidFill>
                        <a:effectLst/>
                        <a:latin typeface="Verdana"/>
                        <a:ea typeface="Times New Roman"/>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200" dirty="0" smtClean="0">
                          <a:solidFill>
                            <a:schemeClr val="accent1"/>
                          </a:solidFill>
                          <a:effectLst/>
                        </a:rPr>
                        <a:t>$8,659</a:t>
                      </a:r>
                      <a:endParaRPr lang="en-GB" sz="1200" dirty="0">
                        <a:solidFill>
                          <a:schemeClr val="accent1"/>
                        </a:solidFill>
                        <a:effectLst/>
                        <a:latin typeface="Verdana"/>
                        <a:ea typeface="Times New Roman"/>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46370">
                <a:tc>
                  <a:txBody>
                    <a:bodyPr/>
                    <a:lstStyle/>
                    <a:p>
                      <a:pPr algn="l">
                        <a:spcAft>
                          <a:spcPts val="0"/>
                        </a:spcAft>
                      </a:pPr>
                      <a:r>
                        <a:rPr lang="en-US" sz="1200" dirty="0">
                          <a:solidFill>
                            <a:schemeClr val="accent1"/>
                          </a:solidFill>
                          <a:effectLst/>
                        </a:rPr>
                        <a:t>Industry</a:t>
                      </a:r>
                      <a:endParaRPr lang="en-GB" sz="1200" dirty="0">
                        <a:solidFill>
                          <a:schemeClr val="accent1"/>
                        </a:solidFill>
                        <a:effectLst/>
                        <a:latin typeface="Verdana"/>
                        <a:ea typeface="Times New Roman"/>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spcAft>
                          <a:spcPts val="0"/>
                        </a:spcAft>
                      </a:pPr>
                      <a:r>
                        <a:rPr lang="en-US" sz="1200" b="0" kern="1200" dirty="0" smtClean="0">
                          <a:solidFill>
                            <a:schemeClr val="accent1"/>
                          </a:solidFill>
                          <a:effectLst/>
                          <a:latin typeface="+mn-lt"/>
                          <a:ea typeface="+mn-ea"/>
                          <a:cs typeface="+mn-cs"/>
                        </a:rPr>
                        <a:t>50,447</a:t>
                      </a:r>
                      <a:endParaRPr lang="en-GB" sz="1200" b="0" kern="1200" dirty="0">
                        <a:solidFill>
                          <a:schemeClr val="accent1"/>
                        </a:solidFill>
                        <a:effectLst/>
                        <a:latin typeface="+mn-lt"/>
                        <a:ea typeface="+mn-ea"/>
                        <a:cs typeface="+mn-cs"/>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200" kern="1200" dirty="0">
                          <a:solidFill>
                            <a:schemeClr val="accent1"/>
                          </a:solidFill>
                          <a:effectLst/>
                          <a:latin typeface="+mn-lt"/>
                          <a:ea typeface="+mn-ea"/>
                          <a:cs typeface="+mn-cs"/>
                        </a:rPr>
                        <a:t>$107,588 </a:t>
                      </a:r>
                      <a:endParaRPr lang="en-GB" sz="1200" kern="1200" dirty="0">
                        <a:solidFill>
                          <a:schemeClr val="accent1"/>
                        </a:solidFill>
                        <a:effectLst/>
                        <a:latin typeface="+mn-lt"/>
                        <a:ea typeface="+mn-ea"/>
                        <a:cs typeface="+mn-cs"/>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200" dirty="0" smtClean="0">
                          <a:solidFill>
                            <a:schemeClr val="accent1"/>
                          </a:solidFill>
                          <a:effectLst/>
                        </a:rPr>
                        <a:t>6,488</a:t>
                      </a:r>
                      <a:endParaRPr lang="en-GB" sz="1200" dirty="0">
                        <a:solidFill>
                          <a:schemeClr val="accent1"/>
                        </a:solidFill>
                        <a:effectLst/>
                        <a:latin typeface="Verdana"/>
                        <a:ea typeface="Times New Roman"/>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200" dirty="0">
                          <a:solidFill>
                            <a:schemeClr val="accent1"/>
                          </a:solidFill>
                          <a:effectLst/>
                        </a:rPr>
                        <a:t>$</a:t>
                      </a:r>
                      <a:r>
                        <a:rPr lang="en-US" sz="1200" dirty="0" smtClean="0">
                          <a:solidFill>
                            <a:schemeClr val="accent1"/>
                          </a:solidFill>
                          <a:effectLst/>
                        </a:rPr>
                        <a:t>11,765</a:t>
                      </a:r>
                      <a:endParaRPr lang="en-GB" sz="1200" dirty="0">
                        <a:solidFill>
                          <a:schemeClr val="accent1"/>
                        </a:solidFill>
                        <a:effectLst/>
                        <a:latin typeface="Verdana"/>
                        <a:ea typeface="Times New Roman"/>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85822">
                <a:tc>
                  <a:txBody>
                    <a:bodyPr/>
                    <a:lstStyle/>
                    <a:p>
                      <a:pPr algn="l">
                        <a:spcAft>
                          <a:spcPts val="0"/>
                        </a:spcAft>
                      </a:pPr>
                      <a:r>
                        <a:rPr lang="en-US" sz="1200" dirty="0">
                          <a:solidFill>
                            <a:schemeClr val="accent1"/>
                          </a:solidFill>
                          <a:effectLst/>
                        </a:rPr>
                        <a:t>Other </a:t>
                      </a:r>
                      <a:r>
                        <a:rPr lang="en-US" sz="1200" dirty="0" err="1">
                          <a:solidFill>
                            <a:schemeClr val="accent1"/>
                          </a:solidFill>
                          <a:effectLst/>
                        </a:rPr>
                        <a:t>inc.</a:t>
                      </a:r>
                      <a:r>
                        <a:rPr lang="en-US" sz="1200" dirty="0">
                          <a:solidFill>
                            <a:schemeClr val="accent1"/>
                          </a:solidFill>
                          <a:effectLst/>
                        </a:rPr>
                        <a:t> agriculture</a:t>
                      </a:r>
                      <a:endParaRPr lang="en-GB" sz="1200" dirty="0">
                        <a:solidFill>
                          <a:schemeClr val="accent1"/>
                        </a:solidFill>
                        <a:effectLst/>
                        <a:latin typeface="Verdana"/>
                        <a:ea typeface="Times New Roman"/>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spcAft>
                          <a:spcPts val="0"/>
                        </a:spcAft>
                      </a:pPr>
                      <a:r>
                        <a:rPr lang="en-US" sz="1200" b="0" kern="1200" dirty="0" smtClean="0">
                          <a:solidFill>
                            <a:schemeClr val="accent1"/>
                          </a:solidFill>
                          <a:effectLst/>
                          <a:latin typeface="+mn-lt"/>
                          <a:ea typeface="+mn-ea"/>
                          <a:cs typeface="+mn-cs"/>
                        </a:rPr>
                        <a:t>14,098</a:t>
                      </a:r>
                      <a:endParaRPr lang="en-GB" sz="1200" b="0" kern="1200" dirty="0">
                        <a:solidFill>
                          <a:schemeClr val="accent1"/>
                        </a:solidFill>
                        <a:effectLst/>
                        <a:latin typeface="+mn-lt"/>
                        <a:ea typeface="+mn-ea"/>
                        <a:cs typeface="+mn-cs"/>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200" kern="1200" dirty="0">
                          <a:solidFill>
                            <a:schemeClr val="accent1"/>
                          </a:solidFill>
                          <a:effectLst/>
                          <a:latin typeface="+mn-lt"/>
                          <a:ea typeface="+mn-ea"/>
                          <a:cs typeface="+mn-cs"/>
                        </a:rPr>
                        <a:t>$46,432 </a:t>
                      </a:r>
                      <a:endParaRPr lang="en-GB" sz="1200" kern="1200" dirty="0">
                        <a:solidFill>
                          <a:schemeClr val="accent1"/>
                        </a:solidFill>
                        <a:effectLst/>
                        <a:latin typeface="+mn-lt"/>
                        <a:ea typeface="+mn-ea"/>
                        <a:cs typeface="+mn-cs"/>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200" dirty="0" smtClean="0">
                          <a:solidFill>
                            <a:schemeClr val="accent1"/>
                          </a:solidFill>
                          <a:effectLst/>
                        </a:rPr>
                        <a:t>2,618</a:t>
                      </a:r>
                      <a:endParaRPr lang="en-GB" sz="1200" dirty="0">
                        <a:solidFill>
                          <a:schemeClr val="accent1"/>
                        </a:solidFill>
                        <a:effectLst/>
                        <a:latin typeface="Verdana"/>
                        <a:ea typeface="Times New Roman"/>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200" dirty="0" smtClean="0">
                          <a:solidFill>
                            <a:schemeClr val="accent1"/>
                          </a:solidFill>
                          <a:effectLst/>
                        </a:rPr>
                        <a:t>$7,857</a:t>
                      </a:r>
                      <a:endParaRPr lang="en-GB" sz="1200" dirty="0">
                        <a:solidFill>
                          <a:schemeClr val="accent1"/>
                        </a:solidFill>
                        <a:effectLst/>
                        <a:latin typeface="Verdana"/>
                        <a:ea typeface="Times New Roman"/>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46370">
                <a:tc>
                  <a:txBody>
                    <a:bodyPr/>
                    <a:lstStyle/>
                    <a:p>
                      <a:pPr algn="l">
                        <a:spcAft>
                          <a:spcPts val="0"/>
                        </a:spcAft>
                      </a:pPr>
                      <a:r>
                        <a:rPr lang="en-US" sz="1200" b="1" dirty="0">
                          <a:solidFill>
                            <a:schemeClr val="accent1"/>
                          </a:solidFill>
                          <a:effectLst/>
                        </a:rPr>
                        <a:t>Total</a:t>
                      </a:r>
                      <a:endParaRPr lang="en-GB" sz="1200" b="1" dirty="0">
                        <a:solidFill>
                          <a:schemeClr val="accent1"/>
                        </a:solidFill>
                        <a:effectLst/>
                        <a:latin typeface="Verdana"/>
                        <a:ea typeface="Times New Roman"/>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spcAft>
                          <a:spcPts val="0"/>
                        </a:spcAft>
                      </a:pPr>
                      <a:r>
                        <a:rPr lang="en-US" sz="1200" b="1" kern="1200" dirty="0">
                          <a:solidFill>
                            <a:schemeClr val="accent1"/>
                          </a:solidFill>
                          <a:effectLst/>
                          <a:latin typeface="+mn-lt"/>
                          <a:ea typeface="+mn-ea"/>
                          <a:cs typeface="+mn-cs"/>
                        </a:rPr>
                        <a:t>75,131</a:t>
                      </a:r>
                      <a:endParaRPr lang="en-GB" sz="1200" b="1" kern="1200" dirty="0">
                        <a:solidFill>
                          <a:schemeClr val="accent1"/>
                        </a:solidFill>
                        <a:effectLst/>
                        <a:latin typeface="+mn-lt"/>
                        <a:ea typeface="+mn-ea"/>
                        <a:cs typeface="+mn-cs"/>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GB" sz="1200" b="1" kern="1200" dirty="0" smtClean="0">
                          <a:solidFill>
                            <a:schemeClr val="accent1"/>
                          </a:solidFill>
                          <a:effectLst/>
                          <a:latin typeface="+mn-lt"/>
                          <a:ea typeface="+mn-ea"/>
                          <a:cs typeface="+mn-cs"/>
                        </a:rPr>
                        <a:t>$</a:t>
                      </a:r>
                      <a:r>
                        <a:rPr lang="en-GB" sz="1200" b="1" kern="1200" dirty="0">
                          <a:solidFill>
                            <a:schemeClr val="accent1"/>
                          </a:solidFill>
                          <a:effectLst/>
                          <a:latin typeface="+mn-lt"/>
                          <a:ea typeface="+mn-ea"/>
                          <a:cs typeface="+mn-cs"/>
                        </a:rPr>
                        <a:t>225,257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200" b="1" dirty="0" smtClean="0">
                          <a:solidFill>
                            <a:schemeClr val="accent1"/>
                          </a:solidFill>
                          <a:effectLst/>
                        </a:rPr>
                        <a:t>10,775 (14%)</a:t>
                      </a:r>
                      <a:endParaRPr lang="en-GB" sz="1200" b="1" dirty="0">
                        <a:solidFill>
                          <a:schemeClr val="accent1"/>
                        </a:solidFill>
                        <a:effectLst/>
                        <a:latin typeface="Verdana"/>
                        <a:ea typeface="Times New Roman"/>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200" b="1" dirty="0" smtClean="0">
                          <a:solidFill>
                            <a:schemeClr val="accent1"/>
                          </a:solidFill>
                          <a:effectLst/>
                        </a:rPr>
                        <a:t>$28,283 (12%)</a:t>
                      </a:r>
                      <a:endParaRPr lang="en-GB" sz="1200" b="1" dirty="0">
                        <a:solidFill>
                          <a:schemeClr val="accent1"/>
                        </a:solidFill>
                        <a:effectLst/>
                        <a:latin typeface="Verdana"/>
                        <a:ea typeface="Times New Roman"/>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522413" y="332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
            </a:r>
            <a:br>
              <a:rPr kumimoji="0" lang="en-GB" sz="1800" b="0" i="0" u="none" strike="noStrike" cap="none" normalizeH="0" baseline="0" smtClean="0">
                <a:ln>
                  <a:noFill/>
                </a:ln>
                <a:solidFill>
                  <a:schemeClr val="tx1"/>
                </a:solidFill>
                <a:effectLst/>
                <a:latin typeface="Arial" pitchFamily="34" charset="0"/>
              </a:rPr>
            </a:br>
            <a:endParaRPr kumimoji="0" lang="en-GB" sz="1800" b="0" i="0" u="none" strike="noStrike" cap="none" normalizeH="0" baseline="0" smtClean="0">
              <a:ln>
                <a:noFill/>
              </a:ln>
              <a:solidFill>
                <a:schemeClr val="tx1"/>
              </a:solidFill>
              <a:effectLst/>
              <a:latin typeface="Arial" pitchFamily="34" charset="0"/>
            </a:endParaRPr>
          </a:p>
        </p:txBody>
      </p:sp>
      <p:sp>
        <p:nvSpPr>
          <p:cNvPr id="7" name="Rectangle 6"/>
          <p:cNvSpPr/>
          <p:nvPr>
            <p:custDataLst>
              <p:tags r:id="rId1"/>
            </p:custDataLst>
          </p:nvPr>
        </p:nvSpPr>
        <p:spPr>
          <a:xfrm>
            <a:off x="107504" y="6012577"/>
            <a:ext cx="8928992" cy="461665"/>
          </a:xfrm>
          <a:prstGeom prst="rect">
            <a:avLst/>
          </a:prstGeom>
        </p:spPr>
        <p:txBody>
          <a:bodyPr wrap="square">
            <a:spAutoFit/>
          </a:bodyPr>
          <a:lstStyle/>
          <a:p>
            <a:pPr fontAlgn="auto">
              <a:spcBef>
                <a:spcPts val="0"/>
              </a:spcBef>
              <a:spcAft>
                <a:spcPts val="0"/>
              </a:spcAft>
              <a:defRPr/>
            </a:pPr>
            <a:r>
              <a:rPr lang="en-GB" sz="800" dirty="0" smtClean="0"/>
              <a:t>Source: GIZ (</a:t>
            </a:r>
            <a:r>
              <a:rPr lang="en-GB" sz="800" dirty="0"/>
              <a:t>2012) “</a:t>
            </a:r>
            <a:r>
              <a:rPr lang="en-GB" sz="800" dirty="0" err="1"/>
              <a:t>Recomendación</a:t>
            </a:r>
            <a:r>
              <a:rPr lang="en-GB" sz="800" dirty="0"/>
              <a:t> </a:t>
            </a:r>
            <a:r>
              <a:rPr lang="en-GB" sz="800" dirty="0" err="1"/>
              <a:t>estratégica</a:t>
            </a:r>
            <a:r>
              <a:rPr lang="en-GB" sz="800" dirty="0"/>
              <a:t> sobre </a:t>
            </a:r>
            <a:r>
              <a:rPr lang="en-GB" sz="800" dirty="0" err="1"/>
              <a:t>tecnologías</a:t>
            </a:r>
            <a:r>
              <a:rPr lang="en-GB" sz="800" dirty="0"/>
              <a:t> y subsectors como </a:t>
            </a:r>
            <a:r>
              <a:rPr lang="en-GB" sz="800" dirty="0" err="1"/>
              <a:t>orientación</a:t>
            </a:r>
            <a:r>
              <a:rPr lang="en-GB" sz="800" dirty="0"/>
              <a:t> para </a:t>
            </a:r>
            <a:r>
              <a:rPr lang="en-GB" sz="800" dirty="0" err="1"/>
              <a:t>sustentar</a:t>
            </a:r>
            <a:r>
              <a:rPr lang="en-GB" sz="800" dirty="0"/>
              <a:t> acciones de eficiencia </a:t>
            </a:r>
            <a:r>
              <a:rPr lang="en-GB" sz="800" dirty="0" err="1"/>
              <a:t>energética</a:t>
            </a:r>
            <a:r>
              <a:rPr lang="en-GB" sz="800" dirty="0"/>
              <a:t> en el sector PyME” BMZ for </a:t>
            </a:r>
            <a:r>
              <a:rPr lang="en-GB" sz="800" dirty="0" err="1"/>
              <a:t>Ministerio</a:t>
            </a:r>
            <a:r>
              <a:rPr lang="en-GB" sz="800" dirty="0"/>
              <a:t> Federal de </a:t>
            </a:r>
            <a:r>
              <a:rPr lang="en-GB" sz="800" dirty="0" err="1"/>
              <a:t>Cooperacíon</a:t>
            </a:r>
            <a:r>
              <a:rPr lang="en-GB" sz="800" dirty="0"/>
              <a:t> </a:t>
            </a:r>
            <a:r>
              <a:rPr lang="en-GB" sz="800" dirty="0" err="1"/>
              <a:t>Económica</a:t>
            </a:r>
            <a:r>
              <a:rPr lang="en-GB" sz="800" dirty="0"/>
              <a:t> y </a:t>
            </a:r>
            <a:r>
              <a:rPr lang="en-GB" sz="800" dirty="0" err="1"/>
              <a:t>Desarrollo</a:t>
            </a:r>
            <a:r>
              <a:rPr lang="en-GB" sz="800" dirty="0"/>
              <a:t> March 2012. Assumptions: average electricity saving of 19% for commerce/services, 11% for industry and 30% for </a:t>
            </a:r>
            <a:r>
              <a:rPr lang="en-GB" sz="800" dirty="0" smtClean="0"/>
              <a:t>agriculture (average of 17% across all sectors), </a:t>
            </a:r>
            <a:r>
              <a:rPr lang="en-GB" sz="800" dirty="0"/>
              <a:t>and thermal energy savings of 10% across all sectors. </a:t>
            </a:r>
          </a:p>
        </p:txBody>
      </p:sp>
      <p:sp>
        <p:nvSpPr>
          <p:cNvPr id="8" name="Rectangle 7"/>
          <p:cNvSpPr/>
          <p:nvPr/>
        </p:nvSpPr>
        <p:spPr>
          <a:xfrm>
            <a:off x="441385" y="4437112"/>
            <a:ext cx="8136904" cy="276999"/>
          </a:xfrm>
          <a:prstGeom prst="rect">
            <a:avLst/>
          </a:prstGeom>
        </p:spPr>
        <p:txBody>
          <a:bodyPr wrap="square">
            <a:spAutoFit/>
          </a:bodyPr>
          <a:lstStyle/>
          <a:p>
            <a:pPr>
              <a:spcBef>
                <a:spcPts val="0"/>
              </a:spcBef>
              <a:spcAft>
                <a:spcPts val="600"/>
              </a:spcAft>
            </a:pPr>
            <a:r>
              <a:rPr lang="en-GB" sz="1200" b="1" dirty="0" smtClean="0"/>
              <a:t>Other benefits: </a:t>
            </a:r>
          </a:p>
        </p:txBody>
      </p:sp>
      <p:sp>
        <p:nvSpPr>
          <p:cNvPr id="9" name="Content Placeholder 2"/>
          <p:cNvSpPr txBox="1">
            <a:spLocks/>
          </p:cNvSpPr>
          <p:nvPr>
            <p:custDataLst>
              <p:tags r:id="rId2"/>
            </p:custDataLst>
          </p:nvPr>
        </p:nvSpPr>
        <p:spPr bwMode="auto">
          <a:xfrm>
            <a:off x="467544" y="4653136"/>
            <a:ext cx="842493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0" fontAlgn="base" hangingPunct="0">
              <a:spcBef>
                <a:spcPct val="20000"/>
              </a:spcBef>
              <a:spcAft>
                <a:spcPct val="0"/>
              </a:spcAft>
              <a:buBlip>
                <a:blip r:embed="rId4"/>
              </a:buBlip>
              <a:defRPr sz="1400">
                <a:solidFill>
                  <a:srgbClr val="002A6C"/>
                </a:solidFill>
                <a:latin typeface="+mn-lt"/>
                <a:ea typeface="+mn-ea"/>
                <a:cs typeface="+mn-cs"/>
              </a:defRPr>
            </a:lvl1pPr>
            <a:lvl2pPr marL="554038" indent="-285750" algn="l" rtl="0" eaLnBrk="0" fontAlgn="base" hangingPunct="0">
              <a:spcBef>
                <a:spcPct val="20000"/>
              </a:spcBef>
              <a:spcAft>
                <a:spcPct val="0"/>
              </a:spcAft>
              <a:buClr>
                <a:srgbClr val="002A6C"/>
              </a:buClr>
              <a:buFont typeface="Verdana" pitchFamily="34" charset="0"/>
              <a:buChar char="–"/>
              <a:defRPr sz="1200">
                <a:solidFill>
                  <a:srgbClr val="002A6C"/>
                </a:solidFill>
                <a:latin typeface="+mn-lt"/>
              </a:defRPr>
            </a:lvl2pPr>
            <a:lvl3pPr marL="808038" indent="-252413" algn="l" rtl="0" eaLnBrk="0" fontAlgn="base" hangingPunct="0">
              <a:spcBef>
                <a:spcPct val="20000"/>
              </a:spcBef>
              <a:spcAft>
                <a:spcPct val="0"/>
              </a:spcAft>
              <a:buClr>
                <a:srgbClr val="002A6C"/>
              </a:buClr>
              <a:buFont typeface="Verdana" pitchFamily="34" charset="0"/>
              <a:buChar char="–"/>
              <a:defRPr sz="1000">
                <a:solidFill>
                  <a:srgbClr val="002A6C"/>
                </a:solidFill>
                <a:latin typeface="+mn-lt"/>
              </a:defRPr>
            </a:lvl3pPr>
            <a:lvl4pPr marL="1663700" indent="-228600" algn="l" rtl="0" eaLnBrk="0" fontAlgn="base" hangingPunct="0">
              <a:spcBef>
                <a:spcPct val="20000"/>
              </a:spcBef>
              <a:spcAft>
                <a:spcPct val="0"/>
              </a:spcAft>
              <a:buBlip>
                <a:blip r:embed="rId5"/>
              </a:buBlip>
              <a:defRPr>
                <a:solidFill>
                  <a:schemeClr val="tx1"/>
                </a:solidFill>
                <a:latin typeface="+mn-lt"/>
              </a:defRPr>
            </a:lvl4pPr>
            <a:lvl5pPr marL="2071688" indent="-228600" algn="l" rtl="0" eaLnBrk="0" fontAlgn="base" hangingPunct="0">
              <a:spcBef>
                <a:spcPct val="20000"/>
              </a:spcBef>
              <a:spcAft>
                <a:spcPct val="0"/>
              </a:spcAft>
              <a:buBlip>
                <a:blip r:embed="rId5"/>
              </a:buBlip>
              <a:defRPr sz="1600">
                <a:solidFill>
                  <a:schemeClr val="tx1"/>
                </a:solidFill>
                <a:latin typeface="+mn-lt"/>
              </a:defRPr>
            </a:lvl5pPr>
            <a:lvl6pPr marL="2528888" indent="-228600" algn="l" rtl="0" fontAlgn="base">
              <a:spcBef>
                <a:spcPct val="20000"/>
              </a:spcBef>
              <a:spcAft>
                <a:spcPct val="0"/>
              </a:spcAft>
              <a:buBlip>
                <a:blip r:embed="rId5"/>
              </a:buBlip>
              <a:defRPr sz="1600">
                <a:solidFill>
                  <a:schemeClr val="tx1"/>
                </a:solidFill>
                <a:latin typeface="+mn-lt"/>
              </a:defRPr>
            </a:lvl6pPr>
            <a:lvl7pPr marL="2986088" indent="-228600" algn="l" rtl="0" fontAlgn="base">
              <a:spcBef>
                <a:spcPct val="20000"/>
              </a:spcBef>
              <a:spcAft>
                <a:spcPct val="0"/>
              </a:spcAft>
              <a:buBlip>
                <a:blip r:embed="rId5"/>
              </a:buBlip>
              <a:defRPr sz="1600">
                <a:solidFill>
                  <a:schemeClr val="tx1"/>
                </a:solidFill>
                <a:latin typeface="+mn-lt"/>
              </a:defRPr>
            </a:lvl7pPr>
            <a:lvl8pPr marL="3443288" indent="-228600" algn="l" rtl="0" fontAlgn="base">
              <a:spcBef>
                <a:spcPct val="20000"/>
              </a:spcBef>
              <a:spcAft>
                <a:spcPct val="0"/>
              </a:spcAft>
              <a:buBlip>
                <a:blip r:embed="rId5"/>
              </a:buBlip>
              <a:defRPr sz="1600">
                <a:solidFill>
                  <a:schemeClr val="tx1"/>
                </a:solidFill>
                <a:latin typeface="+mn-lt"/>
              </a:defRPr>
            </a:lvl8pPr>
            <a:lvl9pPr marL="3900488" indent="-228600" algn="l" rtl="0" fontAlgn="base">
              <a:spcBef>
                <a:spcPct val="20000"/>
              </a:spcBef>
              <a:spcAft>
                <a:spcPct val="0"/>
              </a:spcAft>
              <a:buBlip>
                <a:blip r:embed="rId5"/>
              </a:buBlip>
              <a:defRPr sz="1600">
                <a:solidFill>
                  <a:schemeClr val="tx1"/>
                </a:solidFill>
                <a:latin typeface="+mn-lt"/>
              </a:defRPr>
            </a:lvl9pPr>
          </a:lstStyle>
          <a:p>
            <a:pPr>
              <a:spcBef>
                <a:spcPts val="0"/>
              </a:spcBef>
              <a:spcAft>
                <a:spcPts val="0"/>
              </a:spcAft>
            </a:pPr>
            <a:r>
              <a:rPr lang="en-GB" sz="1100" dirty="0" smtClean="0"/>
              <a:t>Strengthening competitiveness</a:t>
            </a:r>
          </a:p>
          <a:p>
            <a:pPr>
              <a:spcBef>
                <a:spcPts val="0"/>
              </a:spcBef>
              <a:spcAft>
                <a:spcPts val="0"/>
              </a:spcAft>
            </a:pPr>
            <a:r>
              <a:rPr lang="en-US" sz="1100" dirty="0" smtClean="0"/>
              <a:t>Sales </a:t>
            </a:r>
            <a:r>
              <a:rPr lang="en-US" sz="1100" dirty="0"/>
              <a:t>of ‘greener’ </a:t>
            </a:r>
            <a:r>
              <a:rPr lang="en-US" sz="1100" dirty="0" smtClean="0"/>
              <a:t>products</a:t>
            </a:r>
          </a:p>
          <a:p>
            <a:pPr>
              <a:spcBef>
                <a:spcPts val="0"/>
              </a:spcBef>
              <a:spcAft>
                <a:spcPts val="0"/>
              </a:spcAft>
            </a:pPr>
            <a:r>
              <a:rPr lang="en-US" sz="1100" dirty="0"/>
              <a:t>E</a:t>
            </a:r>
            <a:r>
              <a:rPr lang="en-US" sz="1100" dirty="0" smtClean="0"/>
              <a:t>mployee motivation</a:t>
            </a:r>
          </a:p>
          <a:p>
            <a:pPr>
              <a:spcBef>
                <a:spcPts val="0"/>
              </a:spcBef>
              <a:spcAft>
                <a:spcPts val="0"/>
              </a:spcAft>
            </a:pPr>
            <a:r>
              <a:rPr lang="en-US" sz="1100" dirty="0" smtClean="0"/>
              <a:t>Indirect job creation though the energy efficiency sector</a:t>
            </a:r>
          </a:p>
          <a:p>
            <a:pPr>
              <a:spcBef>
                <a:spcPts val="0"/>
              </a:spcBef>
              <a:spcAft>
                <a:spcPts val="0"/>
              </a:spcAft>
            </a:pPr>
            <a:r>
              <a:rPr lang="en-US" sz="1100" dirty="0"/>
              <a:t>Mitigation against the impact of future regulation</a:t>
            </a:r>
          </a:p>
          <a:p>
            <a:pPr marL="0" indent="0">
              <a:spcBef>
                <a:spcPts val="0"/>
              </a:spcBef>
              <a:spcAft>
                <a:spcPts val="0"/>
              </a:spcAft>
              <a:buNone/>
            </a:pPr>
            <a:endParaRPr lang="en-US" sz="1100" dirty="0" smtClean="0"/>
          </a:p>
          <a:p>
            <a:pPr>
              <a:spcBef>
                <a:spcPts val="0"/>
              </a:spcBef>
              <a:spcAft>
                <a:spcPts val="0"/>
              </a:spcAft>
            </a:pPr>
            <a:endParaRPr lang="en-GB" sz="1100" dirty="0" smtClean="0"/>
          </a:p>
        </p:txBody>
      </p:sp>
    </p:spTree>
    <p:extLst>
      <p:ext uri="{BB962C8B-B14F-4D97-AF65-F5344CB8AC3E}">
        <p14:creationId xmlns:p14="http://schemas.microsoft.com/office/powerpoint/2010/main" val="888283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extLst>
              <p:ext uri="{D42A27DB-BD31-4B8C-83A1-F6EECF244321}">
                <p14:modId xmlns:p14="http://schemas.microsoft.com/office/powerpoint/2010/main" val="12669692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3794" name="think-cell Slide" r:id="rId6" imgW="381" imgH="381" progId="TCLayout.ActiveDocument.1">
                  <p:embed/>
                </p:oleObj>
              </mc:Choice>
              <mc:Fallback>
                <p:oleObj name="think-cell Slide" r:id="rId6" imgW="381" imgH="381"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sp>
        <p:nvSpPr>
          <p:cNvPr id="3" name="Rectangle 2"/>
          <p:cNvSpPr>
            <a:spLocks noGrp="1" noChangeArrowheads="1"/>
          </p:cNvSpPr>
          <p:nvPr>
            <p:ph type="title"/>
            <p:custDataLst>
              <p:tags r:id="rId3"/>
            </p:custDataLst>
          </p:nvPr>
        </p:nvSpPr>
        <p:spPr>
          <a:xfrm>
            <a:off x="457200" y="274638"/>
            <a:ext cx="6563072" cy="1143000"/>
          </a:xfrm>
        </p:spPr>
        <p:txBody>
          <a:bodyPr/>
          <a:lstStyle/>
          <a:p>
            <a:pPr eaLnBrk="1" hangingPunct="1"/>
            <a:r>
              <a:rPr lang="en-GB" dirty="0" smtClean="0"/>
              <a:t>Many EE projects pay back quickly, yet d</a:t>
            </a:r>
            <a:r>
              <a:rPr lang="en-GB" dirty="0" smtClean="0"/>
              <a:t>espite </a:t>
            </a:r>
            <a:r>
              <a:rPr lang="en-GB" dirty="0"/>
              <a:t>the compelling project economics, a number of barriers stop many companies from investing</a:t>
            </a:r>
          </a:p>
        </p:txBody>
      </p:sp>
      <p:sp>
        <p:nvSpPr>
          <p:cNvPr id="4" name="Content Placeholder 2"/>
          <p:cNvSpPr txBox="1">
            <a:spLocks/>
          </p:cNvSpPr>
          <p:nvPr/>
        </p:nvSpPr>
        <p:spPr bwMode="auto">
          <a:xfrm>
            <a:off x="1475656" y="1844824"/>
            <a:ext cx="7200800" cy="319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0" fontAlgn="base" hangingPunct="0">
              <a:spcBef>
                <a:spcPct val="20000"/>
              </a:spcBef>
              <a:spcAft>
                <a:spcPct val="0"/>
              </a:spcAft>
              <a:buBlip>
                <a:blip r:embed="rId8"/>
              </a:buBlip>
              <a:defRPr sz="1400">
                <a:solidFill>
                  <a:srgbClr val="002A6C"/>
                </a:solidFill>
                <a:latin typeface="+mn-lt"/>
                <a:ea typeface="+mn-ea"/>
                <a:cs typeface="+mn-cs"/>
              </a:defRPr>
            </a:lvl1pPr>
            <a:lvl2pPr marL="554038" indent="-285750" algn="l" rtl="0" eaLnBrk="0" fontAlgn="base" hangingPunct="0">
              <a:spcBef>
                <a:spcPct val="20000"/>
              </a:spcBef>
              <a:spcAft>
                <a:spcPct val="0"/>
              </a:spcAft>
              <a:buClr>
                <a:srgbClr val="002A6C"/>
              </a:buClr>
              <a:buFont typeface="Verdana" pitchFamily="34" charset="0"/>
              <a:buChar char="–"/>
              <a:defRPr sz="1200">
                <a:solidFill>
                  <a:srgbClr val="002A6C"/>
                </a:solidFill>
                <a:latin typeface="+mn-lt"/>
              </a:defRPr>
            </a:lvl2pPr>
            <a:lvl3pPr marL="808038" indent="-252413" algn="l" rtl="0" eaLnBrk="0" fontAlgn="base" hangingPunct="0">
              <a:spcBef>
                <a:spcPct val="20000"/>
              </a:spcBef>
              <a:spcAft>
                <a:spcPct val="0"/>
              </a:spcAft>
              <a:buClr>
                <a:srgbClr val="002A6C"/>
              </a:buClr>
              <a:buFont typeface="Verdana" pitchFamily="34" charset="0"/>
              <a:buChar char="–"/>
              <a:defRPr sz="1000">
                <a:solidFill>
                  <a:srgbClr val="002A6C"/>
                </a:solidFill>
                <a:latin typeface="+mn-lt"/>
              </a:defRPr>
            </a:lvl3pPr>
            <a:lvl4pPr marL="1663700" indent="-228600" algn="l" rtl="0" eaLnBrk="0" fontAlgn="base" hangingPunct="0">
              <a:spcBef>
                <a:spcPct val="20000"/>
              </a:spcBef>
              <a:spcAft>
                <a:spcPct val="0"/>
              </a:spcAft>
              <a:buBlip>
                <a:blip r:embed="rId9"/>
              </a:buBlip>
              <a:defRPr>
                <a:solidFill>
                  <a:schemeClr val="tx1"/>
                </a:solidFill>
                <a:latin typeface="+mn-lt"/>
              </a:defRPr>
            </a:lvl4pPr>
            <a:lvl5pPr marL="2071688" indent="-228600" algn="l" rtl="0" eaLnBrk="0" fontAlgn="base" hangingPunct="0">
              <a:spcBef>
                <a:spcPct val="20000"/>
              </a:spcBef>
              <a:spcAft>
                <a:spcPct val="0"/>
              </a:spcAft>
              <a:buBlip>
                <a:blip r:embed="rId9"/>
              </a:buBlip>
              <a:defRPr sz="1600">
                <a:solidFill>
                  <a:schemeClr val="tx1"/>
                </a:solidFill>
                <a:latin typeface="+mn-lt"/>
              </a:defRPr>
            </a:lvl5pPr>
            <a:lvl6pPr marL="2528888" indent="-228600" algn="l" rtl="0" fontAlgn="base">
              <a:spcBef>
                <a:spcPct val="20000"/>
              </a:spcBef>
              <a:spcAft>
                <a:spcPct val="0"/>
              </a:spcAft>
              <a:buBlip>
                <a:blip r:embed="rId9"/>
              </a:buBlip>
              <a:defRPr sz="1600">
                <a:solidFill>
                  <a:schemeClr val="tx1"/>
                </a:solidFill>
                <a:latin typeface="+mn-lt"/>
              </a:defRPr>
            </a:lvl6pPr>
            <a:lvl7pPr marL="2986088" indent="-228600" algn="l" rtl="0" fontAlgn="base">
              <a:spcBef>
                <a:spcPct val="20000"/>
              </a:spcBef>
              <a:spcAft>
                <a:spcPct val="0"/>
              </a:spcAft>
              <a:buBlip>
                <a:blip r:embed="rId9"/>
              </a:buBlip>
              <a:defRPr sz="1600">
                <a:solidFill>
                  <a:schemeClr val="tx1"/>
                </a:solidFill>
                <a:latin typeface="+mn-lt"/>
              </a:defRPr>
            </a:lvl7pPr>
            <a:lvl8pPr marL="3443288" indent="-228600" algn="l" rtl="0" fontAlgn="base">
              <a:spcBef>
                <a:spcPct val="20000"/>
              </a:spcBef>
              <a:spcAft>
                <a:spcPct val="0"/>
              </a:spcAft>
              <a:buBlip>
                <a:blip r:embed="rId9"/>
              </a:buBlip>
              <a:defRPr sz="1600">
                <a:solidFill>
                  <a:schemeClr val="tx1"/>
                </a:solidFill>
                <a:latin typeface="+mn-lt"/>
              </a:defRPr>
            </a:lvl8pPr>
            <a:lvl9pPr marL="3900488" indent="-228600" algn="l" rtl="0" fontAlgn="base">
              <a:spcBef>
                <a:spcPct val="20000"/>
              </a:spcBef>
              <a:spcAft>
                <a:spcPct val="0"/>
              </a:spcAft>
              <a:buBlip>
                <a:blip r:embed="rId9"/>
              </a:buBlip>
              <a:defRPr sz="1600">
                <a:solidFill>
                  <a:schemeClr val="tx1"/>
                </a:solidFill>
                <a:latin typeface="+mn-lt"/>
              </a:defRPr>
            </a:lvl9pPr>
          </a:lstStyle>
          <a:p>
            <a:pPr marL="0" indent="0">
              <a:buNone/>
            </a:pPr>
            <a:r>
              <a:rPr lang="en-GB" sz="1200" b="1" dirty="0" smtClean="0"/>
              <a:t>Human capital</a:t>
            </a:r>
            <a:endParaRPr lang="en-GB" sz="1200" dirty="0"/>
          </a:p>
          <a:p>
            <a:pPr marL="357188" lvl="1" indent="-174625">
              <a:tabLst>
                <a:tab pos="357188" algn="l"/>
              </a:tabLst>
            </a:pPr>
            <a:r>
              <a:rPr lang="en-US" dirty="0" smtClean="0"/>
              <a:t>Lack of </a:t>
            </a:r>
            <a:r>
              <a:rPr lang="en-US" u="sng" dirty="0" smtClean="0"/>
              <a:t>awareness</a:t>
            </a:r>
            <a:r>
              <a:rPr lang="en-US" dirty="0" smtClean="0"/>
              <a:t> about the commercial benefits of energy efficiency</a:t>
            </a:r>
          </a:p>
          <a:p>
            <a:pPr marL="357188" lvl="1" indent="-174625">
              <a:tabLst>
                <a:tab pos="357188" algn="l"/>
              </a:tabLst>
            </a:pPr>
            <a:r>
              <a:rPr lang="en-US" dirty="0" smtClean="0"/>
              <a:t>Lack </a:t>
            </a:r>
            <a:r>
              <a:rPr lang="en-US" dirty="0"/>
              <a:t>of </a:t>
            </a:r>
            <a:r>
              <a:rPr lang="en-US" u="sng" dirty="0"/>
              <a:t>knowledge and </a:t>
            </a:r>
            <a:r>
              <a:rPr lang="en-US" u="sng" dirty="0" smtClean="0"/>
              <a:t>expertise</a:t>
            </a:r>
            <a:r>
              <a:rPr lang="en-US" dirty="0" smtClean="0"/>
              <a:t> to </a:t>
            </a:r>
            <a:r>
              <a:rPr lang="en-US" dirty="0"/>
              <a:t>identify </a:t>
            </a:r>
            <a:r>
              <a:rPr lang="en-US" dirty="0" smtClean="0"/>
              <a:t>and quantify costs and benefits of opportunities </a:t>
            </a:r>
            <a:r>
              <a:rPr lang="en-US" dirty="0"/>
              <a:t>e.g. understanding energy consumption and knowing which technologies are </a:t>
            </a:r>
            <a:r>
              <a:rPr lang="en-US" dirty="0" smtClean="0"/>
              <a:t>appropriate. </a:t>
            </a:r>
          </a:p>
          <a:p>
            <a:pPr marL="357188" lvl="1" indent="-174625">
              <a:tabLst>
                <a:tab pos="357188" algn="l"/>
              </a:tabLst>
            </a:pPr>
            <a:r>
              <a:rPr lang="en-US" dirty="0" smtClean="0"/>
              <a:t>Lack </a:t>
            </a:r>
            <a:r>
              <a:rPr lang="en-US" dirty="0"/>
              <a:t>of </a:t>
            </a:r>
            <a:r>
              <a:rPr lang="en-US" u="sng" dirty="0"/>
              <a:t>time and resource </a:t>
            </a:r>
            <a:r>
              <a:rPr lang="en-US" dirty="0"/>
              <a:t>to </a:t>
            </a:r>
            <a:r>
              <a:rPr lang="en-US" dirty="0" smtClean="0"/>
              <a:t>manage implementation </a:t>
            </a:r>
            <a:r>
              <a:rPr lang="en-US" dirty="0"/>
              <a:t>e.g. select suppliers, run feasibility studies etc</a:t>
            </a:r>
            <a:r>
              <a:rPr lang="en-US" dirty="0" smtClean="0"/>
              <a:t>.</a:t>
            </a:r>
            <a:endParaRPr lang="en-GB" dirty="0"/>
          </a:p>
          <a:p>
            <a:pPr marL="0" indent="0">
              <a:buNone/>
            </a:pPr>
            <a:endParaRPr lang="en-GB" sz="1200" b="1" dirty="0" smtClean="0"/>
          </a:p>
          <a:p>
            <a:pPr marL="0" indent="0">
              <a:buNone/>
            </a:pPr>
            <a:r>
              <a:rPr lang="en-GB" sz="1200" b="1" dirty="0" smtClean="0"/>
              <a:t>Information</a:t>
            </a:r>
            <a:endParaRPr lang="en-GB" sz="1200" dirty="0"/>
          </a:p>
          <a:p>
            <a:pPr marL="357188" lvl="1" indent="-179388"/>
            <a:r>
              <a:rPr lang="en-US" dirty="0"/>
              <a:t>Lack of data about energy consumption for </a:t>
            </a:r>
            <a:r>
              <a:rPr lang="en-US" u="sng" dirty="0"/>
              <a:t>own business</a:t>
            </a:r>
            <a:r>
              <a:rPr lang="en-US" dirty="0"/>
              <a:t> </a:t>
            </a:r>
            <a:r>
              <a:rPr lang="en-US" dirty="0" smtClean="0"/>
              <a:t>or poor visibility of energy costs</a:t>
            </a:r>
            <a:endParaRPr lang="en-GB" dirty="0"/>
          </a:p>
          <a:p>
            <a:pPr marL="357188" lvl="1" indent="-179388"/>
            <a:r>
              <a:rPr lang="en-US" dirty="0"/>
              <a:t>Lack of benchmarking data to understand </a:t>
            </a:r>
            <a:r>
              <a:rPr lang="en-US" u="sng" dirty="0"/>
              <a:t>relative </a:t>
            </a:r>
            <a:r>
              <a:rPr lang="en-US" u="sng" dirty="0" smtClean="0"/>
              <a:t>performance</a:t>
            </a:r>
          </a:p>
          <a:p>
            <a:pPr marL="357188" lvl="1" indent="-179388"/>
            <a:r>
              <a:rPr lang="en-US" dirty="0" smtClean="0"/>
              <a:t>No sharing of </a:t>
            </a:r>
            <a:r>
              <a:rPr lang="en-US" u="sng" dirty="0" smtClean="0"/>
              <a:t>best-practice approaches</a:t>
            </a:r>
            <a:r>
              <a:rPr lang="en-US" dirty="0" smtClean="0"/>
              <a:t> to energy </a:t>
            </a:r>
            <a:r>
              <a:rPr lang="en-US" dirty="0" smtClean="0"/>
              <a:t>management</a:t>
            </a:r>
            <a:endParaRPr lang="en-GB" dirty="0"/>
          </a:p>
          <a:p>
            <a:pPr marL="0" indent="0">
              <a:buNone/>
            </a:pPr>
            <a:endParaRPr lang="en-US" sz="1200" b="1" dirty="0" smtClean="0"/>
          </a:p>
          <a:p>
            <a:pPr marL="0" indent="0">
              <a:buNone/>
            </a:pPr>
            <a:r>
              <a:rPr lang="en-US" sz="1200" b="1" dirty="0" smtClean="0"/>
              <a:t>Finance</a:t>
            </a:r>
            <a:endParaRPr lang="en-GB" sz="1200" dirty="0"/>
          </a:p>
          <a:p>
            <a:pPr marL="357188" lvl="1" indent="-179388"/>
            <a:r>
              <a:rPr lang="en-US" u="sng" dirty="0"/>
              <a:t>High </a:t>
            </a:r>
            <a:r>
              <a:rPr lang="en-US" u="sng" dirty="0" smtClean="0"/>
              <a:t>purchase costs</a:t>
            </a:r>
            <a:r>
              <a:rPr lang="en-US" dirty="0" smtClean="0"/>
              <a:t> for equipment (new or replacement) (in Mexico, partially </a:t>
            </a:r>
            <a:r>
              <a:rPr lang="en-US" dirty="0"/>
              <a:t>due to import </a:t>
            </a:r>
            <a:r>
              <a:rPr lang="en-US" dirty="0" smtClean="0"/>
              <a:t>tariffs)</a:t>
            </a:r>
            <a:endParaRPr lang="en-GB" dirty="0"/>
          </a:p>
          <a:p>
            <a:pPr marL="357188" lvl="1" indent="-179388"/>
            <a:r>
              <a:rPr lang="en-US" u="sng" dirty="0"/>
              <a:t>High </a:t>
            </a:r>
            <a:r>
              <a:rPr lang="en-US" u="sng" dirty="0" smtClean="0"/>
              <a:t>financing costs</a:t>
            </a:r>
            <a:r>
              <a:rPr lang="en-US" dirty="0" smtClean="0"/>
              <a:t>, (in Mexico, FIDE loans incurring 14% interest rates)</a:t>
            </a:r>
            <a:endParaRPr lang="en-GB" dirty="0"/>
          </a:p>
          <a:p>
            <a:pPr marL="357188" lvl="1" indent="-179388"/>
            <a:r>
              <a:rPr lang="en-US" u="sng" dirty="0" smtClean="0"/>
              <a:t>Limited access </a:t>
            </a:r>
            <a:r>
              <a:rPr lang="en-US" u="sng" dirty="0"/>
              <a:t>to finance</a:t>
            </a:r>
            <a:r>
              <a:rPr lang="en-US" dirty="0"/>
              <a:t> </a:t>
            </a:r>
            <a:r>
              <a:rPr lang="en-US" dirty="0" smtClean="0"/>
              <a:t>due to risk-adverse commercial banks that don’t understand energy efficiency projects (the nature of returns through energy savings)</a:t>
            </a:r>
            <a:endParaRPr lang="en-GB" sz="1400" dirty="0"/>
          </a:p>
        </p:txBody>
      </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1166" y="3573016"/>
            <a:ext cx="560434" cy="560434"/>
          </a:xfrm>
          <a:prstGeom prst="rect">
            <a:avLst/>
          </a:prstGeom>
        </p:spPr>
      </p:pic>
      <p:pic>
        <p:nvPicPr>
          <p:cNvPr id="6" name="Picture 5"/>
          <p:cNvPicPr>
            <a:picLocks noChangeAspect="1"/>
          </p:cNvPicPr>
          <p:nvPr/>
        </p:nvPicPr>
        <p:blipFill rotWithShape="1">
          <a:blip r:embed="rId11" cstate="print">
            <a:extLst>
              <a:ext uri="{28A0092B-C50C-407E-A947-70E740481C1C}">
                <a14:useLocalDpi xmlns:a14="http://schemas.microsoft.com/office/drawing/2010/main" val="0"/>
              </a:ext>
            </a:extLst>
          </a:blip>
          <a:srcRect l="10308" t="8660" r="7607" b="9726"/>
          <a:stretch/>
        </p:blipFill>
        <p:spPr>
          <a:xfrm>
            <a:off x="367862" y="1916832"/>
            <a:ext cx="603738" cy="600270"/>
          </a:xfrm>
          <a:prstGeom prst="rect">
            <a:avLst/>
          </a:prstGeom>
        </p:spPr>
      </p:pic>
      <p:sp>
        <p:nvSpPr>
          <p:cNvPr id="7" name="TextBox 6"/>
          <p:cNvSpPr txBox="1"/>
          <p:nvPr/>
        </p:nvSpPr>
        <p:spPr>
          <a:xfrm>
            <a:off x="467544" y="4869160"/>
            <a:ext cx="542816" cy="769441"/>
          </a:xfrm>
          <a:prstGeom prst="rect">
            <a:avLst/>
          </a:prstGeom>
          <a:solidFill>
            <a:schemeClr val="bg1"/>
          </a:solidFill>
        </p:spPr>
        <p:txBody>
          <a:bodyPr wrap="square" rtlCol="0">
            <a:spAutoFit/>
          </a:bodyPr>
          <a:lstStyle/>
          <a:p>
            <a:pPr algn="ctr"/>
            <a:r>
              <a:rPr lang="en-GB" sz="4400" dirty="0" smtClean="0">
                <a:solidFill>
                  <a:schemeClr val="accent1"/>
                </a:solidFill>
                <a:latin typeface="Goudy Stout" pitchFamily="18" charset="0"/>
              </a:rPr>
              <a:t>$</a:t>
            </a:r>
            <a:endParaRPr lang="en-GB" sz="4400" dirty="0">
              <a:solidFill>
                <a:schemeClr val="accent1"/>
              </a:solidFill>
              <a:latin typeface="Goudy Stout" pitchFamily="18" charset="0"/>
            </a:endParaRPr>
          </a:p>
        </p:txBody>
      </p:sp>
    </p:spTree>
    <p:extLst>
      <p:ext uri="{BB962C8B-B14F-4D97-AF65-F5344CB8AC3E}">
        <p14:creationId xmlns:p14="http://schemas.microsoft.com/office/powerpoint/2010/main" val="3615233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250585745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6637" name="think-cell Slide" r:id="rId62" imgW="381" imgH="381" progId="TCLayout.ActiveDocument.1">
                  <p:embed/>
                </p:oleObj>
              </mc:Choice>
              <mc:Fallback>
                <p:oleObj name="think-cell Slide" r:id="rId62" imgW="381" imgH="381" progId="TCLayout.ActiveDocument.1">
                  <p:embed/>
                  <p:pic>
                    <p:nvPicPr>
                      <p:cNvPr id="0" name=""/>
                      <p:cNvPicPr/>
                      <p:nvPr/>
                    </p:nvPicPr>
                    <p:blipFill>
                      <a:blip r:embed="rId63"/>
                      <a:stretch>
                        <a:fillRect/>
                      </a:stretch>
                    </p:blipFill>
                    <p:spPr>
                      <a:xfrm>
                        <a:off x="0" y="0"/>
                        <a:ext cx="158750" cy="158750"/>
                      </a:xfrm>
                      <a:prstGeom prst="rect">
                        <a:avLst/>
                      </a:prstGeom>
                    </p:spPr>
                  </p:pic>
                </p:oleObj>
              </mc:Fallback>
            </mc:AlternateContent>
          </a:graphicData>
        </a:graphic>
      </p:graphicFrame>
      <p:cxnSp>
        <p:nvCxnSpPr>
          <p:cNvPr id="149" name="Elbow Connector 135"/>
          <p:cNvCxnSpPr>
            <a:stCxn id="10" idx="1"/>
            <a:endCxn id="106" idx="0"/>
          </p:cNvCxnSpPr>
          <p:nvPr>
            <p:custDataLst>
              <p:tags r:id="rId3"/>
            </p:custDataLst>
          </p:nvPr>
        </p:nvCxnSpPr>
        <p:spPr bwMode="auto">
          <a:xfrm flipH="1">
            <a:off x="1052278" y="2912845"/>
            <a:ext cx="2385599" cy="1500602"/>
          </a:xfrm>
          <a:prstGeom prst="straightConnector1">
            <a:avLst/>
          </a:prstGeom>
          <a:solidFill>
            <a:schemeClr val="accent1"/>
          </a:solidFill>
          <a:ln w="19050" cap="flat" cmpd="sng" algn="ctr">
            <a:solidFill>
              <a:srgbClr val="C00000"/>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Elbow Connector 135"/>
          <p:cNvCxnSpPr>
            <a:stCxn id="73" idx="2"/>
            <a:endCxn id="106" idx="0"/>
          </p:cNvCxnSpPr>
          <p:nvPr>
            <p:custDataLst>
              <p:tags r:id="rId4"/>
            </p:custDataLst>
          </p:nvPr>
        </p:nvCxnSpPr>
        <p:spPr bwMode="auto">
          <a:xfrm flipH="1">
            <a:off x="1052278" y="2415372"/>
            <a:ext cx="1287475" cy="1998075"/>
          </a:xfrm>
          <a:prstGeom prst="straightConnector1">
            <a:avLst/>
          </a:prstGeom>
          <a:solidFill>
            <a:schemeClr val="accent1"/>
          </a:solidFill>
          <a:ln w="19050" cap="flat" cmpd="sng" algn="ctr">
            <a:solidFill>
              <a:schemeClr val="accent2">
                <a:lumMod val="75000"/>
              </a:schemeClr>
            </a:solidFill>
            <a:prstDash val="sysDash"/>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586" name="Rectangle 2"/>
          <p:cNvSpPr>
            <a:spLocks noGrp="1" noChangeArrowheads="1"/>
          </p:cNvSpPr>
          <p:nvPr>
            <p:ph type="title"/>
            <p:custDataLst>
              <p:tags r:id="rId5"/>
            </p:custDataLst>
          </p:nvPr>
        </p:nvSpPr>
        <p:spPr>
          <a:xfrm>
            <a:off x="457201" y="274638"/>
            <a:ext cx="6563072" cy="1143000"/>
          </a:xfrm>
        </p:spPr>
        <p:txBody>
          <a:bodyPr/>
          <a:lstStyle/>
          <a:p>
            <a:pPr eaLnBrk="1" hangingPunct="1"/>
            <a:r>
              <a:rPr lang="en-GB" dirty="0" smtClean="0"/>
              <a:t>While a number of effective programmes offering advice and finance already exist, they are fragmented and sub-scale</a:t>
            </a:r>
          </a:p>
        </p:txBody>
      </p:sp>
      <p:sp>
        <p:nvSpPr>
          <p:cNvPr id="6" name="Slide Number Placeholder 1"/>
          <p:cNvSpPr>
            <a:spLocks noGrp="1"/>
          </p:cNvSpPr>
          <p:nvPr>
            <p:ph type="sldNum" sz="quarter" idx="12"/>
            <p:custDataLst>
              <p:tags r:id="rId6"/>
            </p:custDataLst>
          </p:nvPr>
        </p:nvSpPr>
        <p:spPr>
          <a:xfrm>
            <a:off x="6902896" y="6453336"/>
            <a:ext cx="2133600" cy="332234"/>
          </a:xfrm>
        </p:spPr>
        <p:txBody>
          <a:bodyPr/>
          <a:lstStyle/>
          <a:p>
            <a:pPr>
              <a:defRPr/>
            </a:pPr>
            <a:fld id="{5BC69D89-09E0-400C-8644-672F6BB566D7}" type="slidenum">
              <a:rPr lang="en-GB" sz="1000" smtClean="0">
                <a:solidFill>
                  <a:srgbClr val="FFFFFF"/>
                </a:solidFill>
              </a:rPr>
              <a:pPr>
                <a:defRPr/>
              </a:pPr>
              <a:t>8</a:t>
            </a:fld>
            <a:endParaRPr lang="en-GB" sz="1000" dirty="0">
              <a:solidFill>
                <a:srgbClr val="FFFFFF"/>
              </a:solidFill>
            </a:endParaRPr>
          </a:p>
        </p:txBody>
      </p:sp>
      <p:sp>
        <p:nvSpPr>
          <p:cNvPr id="7" name="TextBox 6"/>
          <p:cNvSpPr txBox="1"/>
          <p:nvPr>
            <p:custDataLst>
              <p:tags r:id="rId7"/>
            </p:custDataLst>
          </p:nvPr>
        </p:nvSpPr>
        <p:spPr>
          <a:xfrm>
            <a:off x="3471288" y="1377112"/>
            <a:ext cx="1565896" cy="230832"/>
          </a:xfrm>
          <a:prstGeom prst="rect">
            <a:avLst/>
          </a:prstGeom>
          <a:noFill/>
        </p:spPr>
        <p:txBody>
          <a:bodyPr wrap="square" rIns="0" rtlCol="0">
            <a:spAutoFit/>
          </a:bodyPr>
          <a:lstStyle/>
          <a:p>
            <a:pPr algn="ctr"/>
            <a:r>
              <a:rPr lang="en-GB" sz="900" b="1" dirty="0" err="1">
                <a:solidFill>
                  <a:schemeClr val="bg1">
                    <a:lumMod val="50000"/>
                  </a:schemeClr>
                </a:solidFill>
              </a:rPr>
              <a:t>Gobierno</a:t>
            </a:r>
            <a:r>
              <a:rPr lang="en-GB" sz="900" b="1" dirty="0">
                <a:solidFill>
                  <a:schemeClr val="bg1">
                    <a:lumMod val="50000"/>
                  </a:schemeClr>
                </a:solidFill>
              </a:rPr>
              <a:t> </a:t>
            </a:r>
            <a:r>
              <a:rPr lang="en-GB" sz="900" b="1" dirty="0" smtClean="0">
                <a:solidFill>
                  <a:schemeClr val="bg1">
                    <a:lumMod val="50000"/>
                  </a:schemeClr>
                </a:solidFill>
              </a:rPr>
              <a:t>Federal</a:t>
            </a:r>
            <a:endParaRPr lang="en-GB" sz="900" b="1" dirty="0">
              <a:solidFill>
                <a:schemeClr val="bg1">
                  <a:lumMod val="50000"/>
                </a:schemeClr>
              </a:solidFill>
            </a:endParaRPr>
          </a:p>
        </p:txBody>
      </p:sp>
      <p:sp>
        <p:nvSpPr>
          <p:cNvPr id="9" name="TextBox 8"/>
          <p:cNvSpPr txBox="1"/>
          <p:nvPr>
            <p:custDataLst>
              <p:tags r:id="rId8"/>
            </p:custDataLst>
          </p:nvPr>
        </p:nvSpPr>
        <p:spPr>
          <a:xfrm>
            <a:off x="3131840" y="2138373"/>
            <a:ext cx="1044117" cy="138499"/>
          </a:xfrm>
          <a:prstGeom prst="rect">
            <a:avLst/>
          </a:prstGeom>
          <a:noFill/>
        </p:spPr>
        <p:txBody>
          <a:bodyPr wrap="square" lIns="0" tIns="0" rIns="0" bIns="0" rtlCol="0">
            <a:spAutoFit/>
          </a:bodyPr>
          <a:lstStyle/>
          <a:p>
            <a:pPr algn="ctr"/>
            <a:r>
              <a:rPr lang="en-GB" sz="900" b="1" dirty="0" smtClean="0">
                <a:solidFill>
                  <a:srgbClr val="002A6C"/>
                </a:solidFill>
              </a:rPr>
              <a:t>CFE</a:t>
            </a:r>
            <a:endParaRPr lang="en-GB" sz="900" dirty="0" smtClean="0">
              <a:solidFill>
                <a:srgbClr val="002A6C"/>
              </a:solidFill>
            </a:endParaRPr>
          </a:p>
        </p:txBody>
      </p:sp>
      <p:sp>
        <p:nvSpPr>
          <p:cNvPr id="10" name="TextBox 9"/>
          <p:cNvSpPr txBox="1"/>
          <p:nvPr>
            <p:custDataLst>
              <p:tags r:id="rId9"/>
            </p:custDataLst>
          </p:nvPr>
        </p:nvSpPr>
        <p:spPr>
          <a:xfrm>
            <a:off x="3437877" y="2843595"/>
            <a:ext cx="432048" cy="138499"/>
          </a:xfrm>
          <a:prstGeom prst="rect">
            <a:avLst/>
          </a:prstGeom>
          <a:noFill/>
        </p:spPr>
        <p:txBody>
          <a:bodyPr wrap="square" lIns="0" tIns="0" rIns="0" bIns="0" rtlCol="0">
            <a:spAutoFit/>
          </a:bodyPr>
          <a:lstStyle/>
          <a:p>
            <a:pPr algn="ctr"/>
            <a:r>
              <a:rPr lang="es-ES" sz="900" b="1" dirty="0" smtClean="0">
                <a:solidFill>
                  <a:srgbClr val="C00000"/>
                </a:solidFill>
              </a:rPr>
              <a:t>FIDE</a:t>
            </a:r>
            <a:endParaRPr lang="es-ES" sz="900" dirty="0">
              <a:solidFill>
                <a:srgbClr val="C00000"/>
              </a:solidFill>
            </a:endParaRPr>
          </a:p>
        </p:txBody>
      </p:sp>
      <p:sp>
        <p:nvSpPr>
          <p:cNvPr id="11" name="TextBox 10"/>
          <p:cNvSpPr txBox="1"/>
          <p:nvPr>
            <p:custDataLst>
              <p:tags r:id="rId10"/>
            </p:custDataLst>
          </p:nvPr>
        </p:nvSpPr>
        <p:spPr>
          <a:xfrm>
            <a:off x="4860031" y="2138373"/>
            <a:ext cx="770229" cy="138499"/>
          </a:xfrm>
          <a:prstGeom prst="rect">
            <a:avLst/>
          </a:prstGeom>
          <a:noFill/>
        </p:spPr>
        <p:txBody>
          <a:bodyPr wrap="square" lIns="0" tIns="0" rIns="0" bIns="0" rtlCol="0">
            <a:spAutoFit/>
          </a:bodyPr>
          <a:lstStyle/>
          <a:p>
            <a:pPr algn="ctr"/>
            <a:r>
              <a:rPr lang="en-GB" sz="900" b="1" dirty="0" smtClean="0">
                <a:solidFill>
                  <a:srgbClr val="0070C0"/>
                </a:solidFill>
              </a:rPr>
              <a:t>SENER</a:t>
            </a:r>
            <a:endParaRPr lang="en-GB" sz="900" dirty="0" smtClean="0">
              <a:solidFill>
                <a:srgbClr val="0070C0"/>
              </a:solidFill>
            </a:endParaRPr>
          </a:p>
        </p:txBody>
      </p:sp>
      <p:sp>
        <p:nvSpPr>
          <p:cNvPr id="13" name="TextBox 12"/>
          <p:cNvSpPr txBox="1"/>
          <p:nvPr>
            <p:custDataLst>
              <p:tags r:id="rId11"/>
            </p:custDataLst>
          </p:nvPr>
        </p:nvSpPr>
        <p:spPr>
          <a:xfrm>
            <a:off x="6012159" y="2003698"/>
            <a:ext cx="1353641" cy="138499"/>
          </a:xfrm>
          <a:prstGeom prst="rect">
            <a:avLst/>
          </a:prstGeom>
          <a:noFill/>
        </p:spPr>
        <p:txBody>
          <a:bodyPr wrap="square" lIns="0" tIns="0" rIns="0" bIns="0" rtlCol="0">
            <a:spAutoFit/>
          </a:bodyPr>
          <a:lstStyle/>
          <a:p>
            <a:pPr algn="ctr"/>
            <a:r>
              <a:rPr lang="en-GB" sz="900" dirty="0" smtClean="0">
                <a:solidFill>
                  <a:schemeClr val="bg1">
                    <a:lumMod val="50000"/>
                  </a:schemeClr>
                </a:solidFill>
              </a:rPr>
              <a:t>SEMARNAT</a:t>
            </a:r>
            <a:endParaRPr lang="en-GB" sz="900" dirty="0">
              <a:solidFill>
                <a:schemeClr val="bg1">
                  <a:lumMod val="50000"/>
                </a:schemeClr>
              </a:solidFill>
            </a:endParaRPr>
          </a:p>
        </p:txBody>
      </p:sp>
      <p:cxnSp>
        <p:nvCxnSpPr>
          <p:cNvPr id="17" name="Elbow Connector 16"/>
          <p:cNvCxnSpPr>
            <a:stCxn id="7" idx="2"/>
            <a:endCxn id="9" idx="0"/>
          </p:cNvCxnSpPr>
          <p:nvPr>
            <p:custDataLst>
              <p:tags r:id="rId12"/>
            </p:custDataLst>
          </p:nvPr>
        </p:nvCxnSpPr>
        <p:spPr bwMode="auto">
          <a:xfrm rot="5400000">
            <a:off x="3688854" y="1572990"/>
            <a:ext cx="530429" cy="600337"/>
          </a:xfrm>
          <a:prstGeom prst="bentConnector3">
            <a:avLst>
              <a:gd name="adj1" fmla="val 36386"/>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Elbow Connector 18"/>
          <p:cNvCxnSpPr>
            <a:stCxn id="9" idx="2"/>
            <a:endCxn id="10" idx="0"/>
          </p:cNvCxnSpPr>
          <p:nvPr>
            <p:custDataLst>
              <p:tags r:id="rId13"/>
            </p:custDataLst>
          </p:nvPr>
        </p:nvCxnSpPr>
        <p:spPr bwMode="auto">
          <a:xfrm rot="16200000" flipH="1">
            <a:off x="3370539" y="2560232"/>
            <a:ext cx="566723" cy="2"/>
          </a:xfrm>
          <a:prstGeom prst="bentConnector3">
            <a:avLst/>
          </a:prstGeom>
          <a:solidFill>
            <a:schemeClr val="accent1"/>
          </a:solidFill>
          <a:ln w="952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Elbow Connector 26"/>
          <p:cNvCxnSpPr>
            <a:stCxn id="7" idx="2"/>
            <a:endCxn id="11" idx="0"/>
          </p:cNvCxnSpPr>
          <p:nvPr>
            <p:custDataLst>
              <p:tags r:id="rId14"/>
            </p:custDataLst>
          </p:nvPr>
        </p:nvCxnSpPr>
        <p:spPr bwMode="auto">
          <a:xfrm rot="16200000" flipH="1">
            <a:off x="4484477" y="1377703"/>
            <a:ext cx="530429" cy="990910"/>
          </a:xfrm>
          <a:prstGeom prst="bentConnector3">
            <a:avLst>
              <a:gd name="adj1" fmla="val 34590"/>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Elbow Connector 29"/>
          <p:cNvCxnSpPr>
            <a:stCxn id="11" idx="2"/>
            <a:endCxn id="12" idx="0"/>
          </p:cNvCxnSpPr>
          <p:nvPr>
            <p:custDataLst>
              <p:tags r:id="rId15"/>
            </p:custDataLst>
          </p:nvPr>
        </p:nvCxnSpPr>
        <p:spPr bwMode="auto">
          <a:xfrm rot="16200000" flipH="1">
            <a:off x="5146913" y="2375104"/>
            <a:ext cx="581581" cy="385115"/>
          </a:xfrm>
          <a:prstGeom prst="bentConnector3">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51"/>
          <p:cNvSpPr txBox="1"/>
          <p:nvPr>
            <p:custDataLst>
              <p:tags r:id="rId16"/>
            </p:custDataLst>
          </p:nvPr>
        </p:nvSpPr>
        <p:spPr>
          <a:xfrm>
            <a:off x="7540226" y="2132856"/>
            <a:ext cx="344142" cy="138499"/>
          </a:xfrm>
          <a:prstGeom prst="rect">
            <a:avLst/>
          </a:prstGeom>
          <a:noFill/>
        </p:spPr>
        <p:txBody>
          <a:bodyPr wrap="square" lIns="0" tIns="0" rIns="0" bIns="0" rtlCol="0">
            <a:spAutoFit/>
          </a:bodyPr>
          <a:lstStyle/>
          <a:p>
            <a:pPr algn="ctr"/>
            <a:r>
              <a:rPr lang="en-GB" sz="900" b="1" dirty="0" smtClean="0">
                <a:solidFill>
                  <a:srgbClr val="FF9900"/>
                </a:solidFill>
              </a:rPr>
              <a:t>SE</a:t>
            </a:r>
            <a:endParaRPr lang="en-GB" sz="900" dirty="0" smtClean="0">
              <a:solidFill>
                <a:srgbClr val="FF9900"/>
              </a:solidFill>
            </a:endParaRPr>
          </a:p>
        </p:txBody>
      </p:sp>
      <p:cxnSp>
        <p:nvCxnSpPr>
          <p:cNvPr id="132" name="Elbow Connector 131"/>
          <p:cNvCxnSpPr>
            <a:stCxn id="13" idx="2"/>
            <a:endCxn id="15" idx="0"/>
          </p:cNvCxnSpPr>
          <p:nvPr>
            <p:custDataLst>
              <p:tags r:id="rId17"/>
            </p:custDataLst>
          </p:nvPr>
        </p:nvCxnSpPr>
        <p:spPr bwMode="auto">
          <a:xfrm rot="16200000" flipH="1">
            <a:off x="6331484" y="2499692"/>
            <a:ext cx="716256" cy="1265"/>
          </a:xfrm>
          <a:prstGeom prst="bentConnector3">
            <a:avLst>
              <a:gd name="adj1" fmla="val 50000"/>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Elbow Connector 203"/>
          <p:cNvCxnSpPr>
            <a:stCxn id="7" idx="2"/>
            <a:endCxn id="13" idx="0"/>
          </p:cNvCxnSpPr>
          <p:nvPr>
            <p:custDataLst>
              <p:tags r:id="rId18"/>
            </p:custDataLst>
          </p:nvPr>
        </p:nvCxnSpPr>
        <p:spPr bwMode="auto">
          <a:xfrm rot="16200000" flipH="1">
            <a:off x="5273731" y="588449"/>
            <a:ext cx="395754" cy="2434744"/>
          </a:xfrm>
          <a:prstGeom prst="bentConnector3">
            <a:avLst>
              <a:gd name="adj1" fmla="val 49999"/>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 name="TextBox 224"/>
          <p:cNvSpPr txBox="1"/>
          <p:nvPr>
            <p:custDataLst>
              <p:tags r:id="rId19"/>
            </p:custDataLst>
          </p:nvPr>
        </p:nvSpPr>
        <p:spPr>
          <a:xfrm>
            <a:off x="8172400" y="2003698"/>
            <a:ext cx="826013" cy="138499"/>
          </a:xfrm>
          <a:prstGeom prst="rect">
            <a:avLst/>
          </a:prstGeom>
          <a:noFill/>
        </p:spPr>
        <p:txBody>
          <a:bodyPr wrap="square" lIns="0" tIns="0" rIns="0" bIns="0" rtlCol="0">
            <a:spAutoFit/>
          </a:bodyPr>
          <a:lstStyle/>
          <a:p>
            <a:pPr algn="ctr"/>
            <a:r>
              <a:rPr lang="en-GB" sz="900" dirty="0" smtClean="0">
                <a:solidFill>
                  <a:schemeClr val="bg1">
                    <a:lumMod val="50000"/>
                  </a:schemeClr>
                </a:solidFill>
              </a:rPr>
              <a:t>SHCP</a:t>
            </a:r>
            <a:endParaRPr lang="en-GB" sz="900" dirty="0">
              <a:solidFill>
                <a:schemeClr val="bg1">
                  <a:lumMod val="50000"/>
                </a:schemeClr>
              </a:solidFill>
            </a:endParaRPr>
          </a:p>
        </p:txBody>
      </p:sp>
      <p:sp>
        <p:nvSpPr>
          <p:cNvPr id="226" name="TextBox 225"/>
          <p:cNvSpPr txBox="1"/>
          <p:nvPr>
            <p:custDataLst>
              <p:tags r:id="rId20"/>
            </p:custDataLst>
          </p:nvPr>
        </p:nvSpPr>
        <p:spPr>
          <a:xfrm>
            <a:off x="2492769" y="1995764"/>
            <a:ext cx="999111" cy="138499"/>
          </a:xfrm>
          <a:prstGeom prst="rect">
            <a:avLst/>
          </a:prstGeom>
          <a:noFill/>
        </p:spPr>
        <p:txBody>
          <a:bodyPr wrap="square" lIns="0" tIns="0" rIns="0" bIns="0" rtlCol="0">
            <a:spAutoFit/>
          </a:bodyPr>
          <a:lstStyle/>
          <a:p>
            <a:pPr algn="ctr"/>
            <a:r>
              <a:rPr lang="en-GB" sz="900" dirty="0" smtClean="0">
                <a:solidFill>
                  <a:schemeClr val="bg1">
                    <a:lumMod val="50000"/>
                  </a:schemeClr>
                </a:solidFill>
              </a:rPr>
              <a:t>PEMEX</a:t>
            </a:r>
            <a:endParaRPr lang="en-GB" sz="900" dirty="0">
              <a:solidFill>
                <a:schemeClr val="bg1">
                  <a:lumMod val="50000"/>
                </a:schemeClr>
              </a:solidFill>
            </a:endParaRPr>
          </a:p>
        </p:txBody>
      </p:sp>
      <p:sp>
        <p:nvSpPr>
          <p:cNvPr id="227" name="TextBox 226"/>
          <p:cNvSpPr txBox="1"/>
          <p:nvPr>
            <p:custDataLst>
              <p:tags r:id="rId21"/>
            </p:custDataLst>
          </p:nvPr>
        </p:nvSpPr>
        <p:spPr>
          <a:xfrm>
            <a:off x="4283968" y="2858453"/>
            <a:ext cx="936104" cy="138499"/>
          </a:xfrm>
          <a:prstGeom prst="rect">
            <a:avLst/>
          </a:prstGeom>
          <a:noFill/>
        </p:spPr>
        <p:txBody>
          <a:bodyPr wrap="square" lIns="0" tIns="0" rIns="0" bIns="0" rtlCol="0">
            <a:spAutoFit/>
          </a:bodyPr>
          <a:lstStyle/>
          <a:p>
            <a:pPr algn="ctr"/>
            <a:r>
              <a:rPr lang="en-GB" sz="900" dirty="0" smtClean="0">
                <a:solidFill>
                  <a:schemeClr val="bg1">
                    <a:lumMod val="50000"/>
                  </a:schemeClr>
                </a:solidFill>
              </a:rPr>
              <a:t>CRE</a:t>
            </a:r>
            <a:endParaRPr lang="en-GB" sz="900" dirty="0">
              <a:solidFill>
                <a:schemeClr val="bg1">
                  <a:lumMod val="50000"/>
                </a:schemeClr>
              </a:solidFill>
            </a:endParaRPr>
          </a:p>
        </p:txBody>
      </p:sp>
      <p:cxnSp>
        <p:nvCxnSpPr>
          <p:cNvPr id="228" name="Elbow Connector 227"/>
          <p:cNvCxnSpPr>
            <a:stCxn id="11" idx="2"/>
            <a:endCxn id="227" idx="0"/>
          </p:cNvCxnSpPr>
          <p:nvPr>
            <p:custDataLst>
              <p:tags r:id="rId22"/>
            </p:custDataLst>
          </p:nvPr>
        </p:nvCxnSpPr>
        <p:spPr bwMode="auto">
          <a:xfrm rot="5400000">
            <a:off x="4707793" y="2321099"/>
            <a:ext cx="581581" cy="493126"/>
          </a:xfrm>
          <a:prstGeom prst="bentConnector3">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Elbow Connector 230"/>
          <p:cNvCxnSpPr>
            <a:stCxn id="7" idx="2"/>
            <a:endCxn id="226" idx="0"/>
          </p:cNvCxnSpPr>
          <p:nvPr>
            <p:custDataLst>
              <p:tags r:id="rId23"/>
            </p:custDataLst>
          </p:nvPr>
        </p:nvCxnSpPr>
        <p:spPr bwMode="auto">
          <a:xfrm rot="5400000">
            <a:off x="3429371" y="1170899"/>
            <a:ext cx="387820" cy="1261911"/>
          </a:xfrm>
          <a:prstGeom prst="bentConnector3">
            <a:avLst>
              <a:gd name="adj1" fmla="val 50285"/>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Elbow Connector 235"/>
          <p:cNvCxnSpPr>
            <a:stCxn id="52" idx="0"/>
            <a:endCxn id="7" idx="2"/>
          </p:cNvCxnSpPr>
          <p:nvPr>
            <p:custDataLst>
              <p:tags r:id="rId24"/>
            </p:custDataLst>
          </p:nvPr>
        </p:nvCxnSpPr>
        <p:spPr bwMode="auto">
          <a:xfrm rot="16200000" flipV="1">
            <a:off x="5720811" y="141369"/>
            <a:ext cx="524912" cy="3458061"/>
          </a:xfrm>
          <a:prstGeom prst="bentConnector3">
            <a:avLst>
              <a:gd name="adj1" fmla="val 63756"/>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 name="Elbow Connector 248"/>
          <p:cNvCxnSpPr>
            <a:stCxn id="225" idx="0"/>
            <a:endCxn id="7" idx="2"/>
          </p:cNvCxnSpPr>
          <p:nvPr>
            <p:custDataLst>
              <p:tags r:id="rId25"/>
            </p:custDataLst>
          </p:nvPr>
        </p:nvCxnSpPr>
        <p:spPr bwMode="auto">
          <a:xfrm rot="16200000" flipV="1">
            <a:off x="6221945" y="-359765"/>
            <a:ext cx="395754" cy="4331171"/>
          </a:xfrm>
          <a:prstGeom prst="bentConnector3">
            <a:avLst>
              <a:gd name="adj1" fmla="val 52407"/>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0" name="TextBox 359"/>
          <p:cNvSpPr txBox="1"/>
          <p:nvPr/>
        </p:nvSpPr>
        <p:spPr>
          <a:xfrm>
            <a:off x="7740352" y="2857341"/>
            <a:ext cx="809052" cy="138499"/>
          </a:xfrm>
          <a:prstGeom prst="rect">
            <a:avLst/>
          </a:prstGeom>
          <a:noFill/>
        </p:spPr>
        <p:txBody>
          <a:bodyPr wrap="square" lIns="0" tIns="0" rIns="0" bIns="0" rtlCol="0">
            <a:spAutoFit/>
          </a:bodyPr>
          <a:lstStyle/>
          <a:p>
            <a:pPr algn="ctr"/>
            <a:r>
              <a:rPr lang="en-GB" sz="900" dirty="0" smtClean="0">
                <a:solidFill>
                  <a:schemeClr val="bg1">
                    <a:lumMod val="50000"/>
                  </a:schemeClr>
                </a:solidFill>
              </a:rPr>
              <a:t>BANCOMEXT</a:t>
            </a:r>
            <a:endParaRPr lang="en-GB" sz="900" dirty="0">
              <a:solidFill>
                <a:schemeClr val="bg1">
                  <a:lumMod val="50000"/>
                </a:schemeClr>
              </a:solidFill>
            </a:endParaRPr>
          </a:p>
        </p:txBody>
      </p:sp>
      <p:cxnSp>
        <p:nvCxnSpPr>
          <p:cNvPr id="361" name="Elbow Connector 360"/>
          <p:cNvCxnSpPr>
            <a:stCxn id="360" idx="0"/>
            <a:endCxn id="225" idx="2"/>
          </p:cNvCxnSpPr>
          <p:nvPr/>
        </p:nvCxnSpPr>
        <p:spPr bwMode="auto">
          <a:xfrm rot="5400000" flipH="1" flipV="1">
            <a:off x="8007570" y="2279505"/>
            <a:ext cx="715144" cy="440529"/>
          </a:xfrm>
          <a:prstGeom prst="bentConnector3">
            <a:avLst>
              <a:gd name="adj1" fmla="val 50000"/>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TextBox 72"/>
          <p:cNvSpPr txBox="1"/>
          <p:nvPr>
            <p:custDataLst>
              <p:tags r:id="rId26"/>
            </p:custDataLst>
          </p:nvPr>
        </p:nvSpPr>
        <p:spPr>
          <a:xfrm>
            <a:off x="1835696" y="2276873"/>
            <a:ext cx="1008114" cy="138499"/>
          </a:xfrm>
          <a:prstGeom prst="rect">
            <a:avLst/>
          </a:prstGeom>
          <a:noFill/>
        </p:spPr>
        <p:txBody>
          <a:bodyPr wrap="square" lIns="0" tIns="0" rIns="0" bIns="0" rtlCol="0">
            <a:spAutoFit/>
          </a:bodyPr>
          <a:lstStyle/>
          <a:p>
            <a:pPr algn="ctr"/>
            <a:r>
              <a:rPr lang="es-ES" sz="900" b="1" dirty="0" smtClean="0">
                <a:solidFill>
                  <a:schemeClr val="accent6">
                    <a:lumMod val="75000"/>
                  </a:schemeClr>
                </a:solidFill>
              </a:rPr>
              <a:t>CONCAMIN</a:t>
            </a:r>
            <a:endParaRPr lang="es-ES" sz="900" dirty="0" smtClean="0">
              <a:solidFill>
                <a:schemeClr val="accent6">
                  <a:lumMod val="75000"/>
                </a:schemeClr>
              </a:solidFill>
            </a:endParaRPr>
          </a:p>
        </p:txBody>
      </p:sp>
      <p:sp>
        <p:nvSpPr>
          <p:cNvPr id="98" name="TextBox 97"/>
          <p:cNvSpPr txBox="1"/>
          <p:nvPr>
            <p:custDataLst>
              <p:tags r:id="rId27"/>
            </p:custDataLst>
          </p:nvPr>
        </p:nvSpPr>
        <p:spPr>
          <a:xfrm>
            <a:off x="153771" y="2276872"/>
            <a:ext cx="889837" cy="138499"/>
          </a:xfrm>
          <a:prstGeom prst="rect">
            <a:avLst/>
          </a:prstGeom>
          <a:noFill/>
        </p:spPr>
        <p:txBody>
          <a:bodyPr wrap="square" lIns="0" tIns="0" rIns="0" bIns="0" rtlCol="0">
            <a:spAutoFit/>
          </a:bodyPr>
          <a:lstStyle/>
          <a:p>
            <a:pPr algn="ctr"/>
            <a:r>
              <a:rPr lang="es-ES" sz="900" b="1" dirty="0" smtClean="0">
                <a:solidFill>
                  <a:srgbClr val="7030A0"/>
                </a:solidFill>
              </a:rPr>
              <a:t>CESPEDES</a:t>
            </a:r>
            <a:endParaRPr lang="es-ES" sz="900" dirty="0" smtClean="0">
              <a:solidFill>
                <a:srgbClr val="7030A0"/>
              </a:solidFill>
            </a:endParaRPr>
          </a:p>
        </p:txBody>
      </p:sp>
      <p:sp>
        <p:nvSpPr>
          <p:cNvPr id="110" name="TextBox 109"/>
          <p:cNvSpPr txBox="1"/>
          <p:nvPr>
            <p:custDataLst>
              <p:tags r:id="rId28"/>
            </p:custDataLst>
          </p:nvPr>
        </p:nvSpPr>
        <p:spPr>
          <a:xfrm>
            <a:off x="758228" y="1469445"/>
            <a:ext cx="1365500" cy="138499"/>
          </a:xfrm>
          <a:prstGeom prst="rect">
            <a:avLst/>
          </a:prstGeom>
          <a:noFill/>
        </p:spPr>
        <p:txBody>
          <a:bodyPr wrap="square" lIns="0" tIns="0" rIns="0" bIns="0" rtlCol="0">
            <a:spAutoFit/>
          </a:bodyPr>
          <a:lstStyle/>
          <a:p>
            <a:pPr algn="ctr"/>
            <a:r>
              <a:rPr lang="en-GB" sz="900" b="1" dirty="0" smtClean="0">
                <a:solidFill>
                  <a:schemeClr val="bg1">
                    <a:lumMod val="50000"/>
                  </a:schemeClr>
                </a:solidFill>
              </a:rPr>
              <a:t>CCE</a:t>
            </a:r>
            <a:endParaRPr lang="en-GB" sz="900" i="1" dirty="0">
              <a:solidFill>
                <a:schemeClr val="bg1">
                  <a:lumMod val="50000"/>
                </a:schemeClr>
              </a:solidFill>
            </a:endParaRPr>
          </a:p>
        </p:txBody>
      </p:sp>
      <p:cxnSp>
        <p:nvCxnSpPr>
          <p:cNvPr id="111" name="Elbow Connector 110"/>
          <p:cNvCxnSpPr>
            <a:stCxn id="110" idx="2"/>
            <a:endCxn id="73" idx="0"/>
          </p:cNvCxnSpPr>
          <p:nvPr>
            <p:custDataLst>
              <p:tags r:id="rId29"/>
            </p:custDataLst>
          </p:nvPr>
        </p:nvCxnSpPr>
        <p:spPr bwMode="auto">
          <a:xfrm rot="16200000" flipH="1">
            <a:off x="1555901" y="1493020"/>
            <a:ext cx="668929" cy="898775"/>
          </a:xfrm>
          <a:prstGeom prst="bentConnector3">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3" name="Elbow Connector 282"/>
          <p:cNvCxnSpPr>
            <a:stCxn id="110" idx="2"/>
            <a:endCxn id="98" idx="0"/>
          </p:cNvCxnSpPr>
          <p:nvPr>
            <p:custDataLst>
              <p:tags r:id="rId30"/>
            </p:custDataLst>
          </p:nvPr>
        </p:nvCxnSpPr>
        <p:spPr bwMode="auto">
          <a:xfrm rot="5400000">
            <a:off x="685370" y="1521264"/>
            <a:ext cx="668928" cy="842288"/>
          </a:xfrm>
          <a:prstGeom prst="bentConnector3">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5" name="TextBox 284"/>
          <p:cNvSpPr txBox="1"/>
          <p:nvPr>
            <p:custDataLst>
              <p:tags r:id="rId31"/>
            </p:custDataLst>
          </p:nvPr>
        </p:nvSpPr>
        <p:spPr>
          <a:xfrm>
            <a:off x="870630" y="2276873"/>
            <a:ext cx="1140698" cy="276999"/>
          </a:xfrm>
          <a:prstGeom prst="rect">
            <a:avLst/>
          </a:prstGeom>
          <a:noFill/>
        </p:spPr>
        <p:txBody>
          <a:bodyPr wrap="square" lIns="0" tIns="0" rIns="0" bIns="0" rtlCol="0">
            <a:spAutoFit/>
          </a:bodyPr>
          <a:lstStyle/>
          <a:p>
            <a:pPr algn="ctr"/>
            <a:r>
              <a:rPr lang="en-GB" sz="900" dirty="0" smtClean="0">
                <a:solidFill>
                  <a:schemeClr val="bg1">
                    <a:lumMod val="50000"/>
                  </a:schemeClr>
                </a:solidFill>
              </a:rPr>
              <a:t>CONCANACO SERVYTUR</a:t>
            </a:r>
          </a:p>
        </p:txBody>
      </p:sp>
      <p:cxnSp>
        <p:nvCxnSpPr>
          <p:cNvPr id="298" name="Elbow Connector 297"/>
          <p:cNvCxnSpPr>
            <a:stCxn id="110" idx="2"/>
            <a:endCxn id="285" idx="0"/>
          </p:cNvCxnSpPr>
          <p:nvPr>
            <p:custDataLst>
              <p:tags r:id="rId32"/>
            </p:custDataLst>
          </p:nvPr>
        </p:nvCxnSpPr>
        <p:spPr bwMode="auto">
          <a:xfrm rot="16200000" flipH="1">
            <a:off x="1106514" y="1942407"/>
            <a:ext cx="668929" cy="1"/>
          </a:xfrm>
          <a:prstGeom prst="bentConnector3">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Elbow Connector 196"/>
          <p:cNvCxnSpPr>
            <a:stCxn id="52" idx="2"/>
            <a:endCxn id="196" idx="0"/>
          </p:cNvCxnSpPr>
          <p:nvPr>
            <p:custDataLst>
              <p:tags r:id="rId33"/>
            </p:custDataLst>
          </p:nvPr>
        </p:nvCxnSpPr>
        <p:spPr bwMode="auto">
          <a:xfrm rot="16200000" flipH="1">
            <a:off x="7490757" y="2492895"/>
            <a:ext cx="443082" cy="2"/>
          </a:xfrm>
          <a:prstGeom prst="bentConnector3">
            <a:avLst>
              <a:gd name="adj1" fmla="val 50000"/>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1" name="Rectangle 100"/>
          <p:cNvSpPr/>
          <p:nvPr>
            <p:custDataLst>
              <p:tags r:id="rId34"/>
            </p:custDataLst>
          </p:nvPr>
        </p:nvSpPr>
        <p:spPr>
          <a:xfrm>
            <a:off x="2915816" y="4662218"/>
            <a:ext cx="1584176" cy="1615827"/>
          </a:xfrm>
          <a:prstGeom prst="rect">
            <a:avLst/>
          </a:prstGeom>
        </p:spPr>
        <p:txBody>
          <a:bodyPr wrap="square">
            <a:spAutoFit/>
          </a:bodyPr>
          <a:lstStyle/>
          <a:p>
            <a:pPr algn="ctr"/>
            <a:r>
              <a:rPr lang="en-GB" sz="900" u="sng" dirty="0" err="1">
                <a:solidFill>
                  <a:schemeClr val="accent1"/>
                </a:solidFill>
              </a:rPr>
              <a:t>Programa</a:t>
            </a:r>
            <a:r>
              <a:rPr lang="en-GB" sz="900" u="sng" dirty="0">
                <a:solidFill>
                  <a:schemeClr val="accent1"/>
                </a:solidFill>
              </a:rPr>
              <a:t> de </a:t>
            </a:r>
            <a:r>
              <a:rPr lang="en-GB" sz="900" u="sng" dirty="0" err="1">
                <a:solidFill>
                  <a:schemeClr val="accent1"/>
                </a:solidFill>
              </a:rPr>
              <a:t>Ahorro</a:t>
            </a:r>
            <a:r>
              <a:rPr lang="en-GB" sz="900" u="sng" dirty="0">
                <a:solidFill>
                  <a:schemeClr val="accent1"/>
                </a:solidFill>
              </a:rPr>
              <a:t> y </a:t>
            </a:r>
            <a:r>
              <a:rPr lang="en-GB" sz="900" u="sng" dirty="0" err="1">
                <a:solidFill>
                  <a:schemeClr val="accent1"/>
                </a:solidFill>
              </a:rPr>
              <a:t>Eficiencia</a:t>
            </a:r>
            <a:r>
              <a:rPr lang="en-GB" sz="900" u="sng" dirty="0">
                <a:solidFill>
                  <a:schemeClr val="accent1"/>
                </a:solidFill>
              </a:rPr>
              <a:t> </a:t>
            </a:r>
            <a:r>
              <a:rPr lang="en-GB" sz="900" u="sng" dirty="0" err="1">
                <a:solidFill>
                  <a:schemeClr val="accent1"/>
                </a:solidFill>
              </a:rPr>
              <a:t>Energética</a:t>
            </a:r>
            <a:r>
              <a:rPr lang="en-GB" sz="900" u="sng" dirty="0">
                <a:solidFill>
                  <a:schemeClr val="accent1"/>
                </a:solidFill>
              </a:rPr>
              <a:t> </a:t>
            </a:r>
            <a:r>
              <a:rPr lang="en-GB" sz="900" u="sng" dirty="0" err="1">
                <a:solidFill>
                  <a:schemeClr val="accent1"/>
                </a:solidFill>
              </a:rPr>
              <a:t>Empresarial</a:t>
            </a:r>
            <a:r>
              <a:rPr lang="en-GB" sz="900" u="sng" dirty="0">
                <a:solidFill>
                  <a:schemeClr val="accent1"/>
                </a:solidFill>
              </a:rPr>
              <a:t> (</a:t>
            </a:r>
            <a:r>
              <a:rPr lang="en-GB" sz="900" i="1" u="sng" dirty="0">
                <a:solidFill>
                  <a:schemeClr val="accent1"/>
                </a:solidFill>
              </a:rPr>
              <a:t>PAEEEM</a:t>
            </a:r>
            <a:r>
              <a:rPr lang="en-GB" sz="900" u="sng" dirty="0">
                <a:solidFill>
                  <a:schemeClr val="accent1"/>
                </a:solidFill>
              </a:rPr>
              <a:t>)</a:t>
            </a:r>
          </a:p>
          <a:p>
            <a:pPr marL="85725" indent="-85725">
              <a:buFont typeface="Arial" pitchFamily="34" charset="0"/>
              <a:buChar char="•"/>
            </a:pPr>
            <a:r>
              <a:rPr lang="en-GB" sz="800" dirty="0">
                <a:solidFill>
                  <a:schemeClr val="accent1"/>
                </a:solidFill>
              </a:rPr>
              <a:t>Financing </a:t>
            </a:r>
            <a:r>
              <a:rPr lang="en-GB" sz="800" dirty="0" smtClean="0">
                <a:solidFill>
                  <a:schemeClr val="accent1"/>
                </a:solidFill>
              </a:rPr>
              <a:t>to replace obsolete </a:t>
            </a:r>
            <a:r>
              <a:rPr lang="en-GB" sz="800" dirty="0">
                <a:solidFill>
                  <a:schemeClr val="accent1"/>
                </a:solidFill>
              </a:rPr>
              <a:t>equipment </a:t>
            </a:r>
            <a:r>
              <a:rPr lang="en-GB" sz="800" dirty="0" smtClean="0">
                <a:solidFill>
                  <a:schemeClr val="accent1"/>
                </a:solidFill>
              </a:rPr>
              <a:t>(with </a:t>
            </a:r>
            <a:r>
              <a:rPr lang="en-GB" sz="800" dirty="0">
                <a:solidFill>
                  <a:schemeClr val="accent1"/>
                </a:solidFill>
              </a:rPr>
              <a:t>Sello </a:t>
            </a:r>
            <a:r>
              <a:rPr lang="en-GB" sz="800" dirty="0" smtClean="0">
                <a:solidFill>
                  <a:schemeClr val="accent1"/>
                </a:solidFill>
              </a:rPr>
              <a:t>FIDE equipment)</a:t>
            </a:r>
          </a:p>
          <a:p>
            <a:pPr marL="85725" indent="-85725">
              <a:buFont typeface="Arial" pitchFamily="34" charset="0"/>
              <a:buChar char="•"/>
            </a:pPr>
            <a:r>
              <a:rPr lang="en-GB" sz="800" dirty="0" smtClean="0">
                <a:solidFill>
                  <a:schemeClr val="accent1"/>
                </a:solidFill>
              </a:rPr>
              <a:t>Funding </a:t>
            </a:r>
            <a:r>
              <a:rPr lang="en-GB" sz="800" dirty="0">
                <a:solidFill>
                  <a:schemeClr val="accent1"/>
                </a:solidFill>
              </a:rPr>
              <a:t>for refrigeration, AC and LEDs ($MN200k); </a:t>
            </a:r>
            <a:endParaRPr lang="en-GB" sz="800" dirty="0" smtClean="0">
              <a:solidFill>
                <a:schemeClr val="accent1"/>
              </a:solidFill>
            </a:endParaRPr>
          </a:p>
          <a:p>
            <a:pPr marL="85725" indent="-85725">
              <a:buFont typeface="Arial" pitchFamily="34" charset="0"/>
              <a:buChar char="•"/>
            </a:pPr>
            <a:r>
              <a:rPr lang="en-GB" sz="800" dirty="0" smtClean="0">
                <a:solidFill>
                  <a:schemeClr val="accent1"/>
                </a:solidFill>
              </a:rPr>
              <a:t>10</a:t>
            </a:r>
            <a:r>
              <a:rPr lang="en-GB" sz="800" dirty="0">
                <a:solidFill>
                  <a:schemeClr val="accent1"/>
                </a:solidFill>
              </a:rPr>
              <a:t>% scrappage bonus for other  efficient equipment </a:t>
            </a:r>
            <a:r>
              <a:rPr lang="en-GB" sz="800" dirty="0" smtClean="0">
                <a:solidFill>
                  <a:schemeClr val="accent1"/>
                </a:solidFill>
              </a:rPr>
              <a:t>such as motors</a:t>
            </a:r>
            <a:endParaRPr lang="en-GB" sz="800" dirty="0">
              <a:solidFill>
                <a:schemeClr val="accent1"/>
              </a:solidFill>
            </a:endParaRPr>
          </a:p>
        </p:txBody>
      </p:sp>
      <p:sp>
        <p:nvSpPr>
          <p:cNvPr id="102" name="Rectangle 101"/>
          <p:cNvSpPr/>
          <p:nvPr>
            <p:custDataLst>
              <p:tags r:id="rId35"/>
            </p:custDataLst>
          </p:nvPr>
        </p:nvSpPr>
        <p:spPr>
          <a:xfrm>
            <a:off x="6214707" y="4810564"/>
            <a:ext cx="1325520" cy="1523494"/>
          </a:xfrm>
          <a:prstGeom prst="rect">
            <a:avLst/>
          </a:prstGeom>
        </p:spPr>
        <p:txBody>
          <a:bodyPr wrap="square" lIns="36000" rIns="36000">
            <a:spAutoFit/>
          </a:bodyPr>
          <a:lstStyle/>
          <a:p>
            <a:r>
              <a:rPr lang="en-GB" sz="900" u="sng" dirty="0">
                <a:solidFill>
                  <a:schemeClr val="accent1"/>
                </a:solidFill>
              </a:rPr>
              <a:t>Programa Nacional paral el Aprovechamiento Sustentables de la Energia (PRONASE</a:t>
            </a:r>
            <a:r>
              <a:rPr lang="en-GB" sz="900" dirty="0">
                <a:solidFill>
                  <a:schemeClr val="accent1"/>
                </a:solidFill>
              </a:rPr>
              <a:t>) </a:t>
            </a:r>
            <a:endParaRPr lang="en-GB" sz="900" dirty="0" smtClean="0">
              <a:solidFill>
                <a:schemeClr val="accent1"/>
              </a:solidFill>
            </a:endParaRPr>
          </a:p>
          <a:p>
            <a:pPr marL="85725" indent="-85725">
              <a:buFont typeface="Arial" pitchFamily="34" charset="0"/>
              <a:buChar char="•"/>
            </a:pPr>
            <a:r>
              <a:rPr lang="en-GB" sz="800" dirty="0" smtClean="0">
                <a:solidFill>
                  <a:schemeClr val="accent1"/>
                </a:solidFill>
              </a:rPr>
              <a:t>Electrical </a:t>
            </a:r>
            <a:r>
              <a:rPr lang="en-GB" sz="800" dirty="0">
                <a:solidFill>
                  <a:schemeClr val="accent1"/>
                </a:solidFill>
              </a:rPr>
              <a:t>substitution (Motor replacement) </a:t>
            </a:r>
            <a:endParaRPr lang="en-GB" sz="800" dirty="0" smtClean="0">
              <a:solidFill>
                <a:schemeClr val="accent1"/>
              </a:solidFill>
            </a:endParaRPr>
          </a:p>
          <a:p>
            <a:pPr marL="85725" indent="-85725">
              <a:buFont typeface="Arial" pitchFamily="34" charset="0"/>
              <a:buChar char="•"/>
            </a:pPr>
            <a:r>
              <a:rPr lang="en-GB" sz="800" dirty="0" smtClean="0">
                <a:solidFill>
                  <a:schemeClr val="accent1"/>
                </a:solidFill>
              </a:rPr>
              <a:t>Normas </a:t>
            </a:r>
            <a:r>
              <a:rPr lang="en-GB" sz="800" dirty="0">
                <a:solidFill>
                  <a:schemeClr val="accent1"/>
                </a:solidFill>
              </a:rPr>
              <a:t>Oficiales Mexicanas (NOM) / Normas Mexicanas (NMX)</a:t>
            </a:r>
          </a:p>
        </p:txBody>
      </p:sp>
      <p:sp>
        <p:nvSpPr>
          <p:cNvPr id="103" name="Rectangle 102"/>
          <p:cNvSpPr/>
          <p:nvPr>
            <p:custDataLst>
              <p:tags r:id="rId36"/>
            </p:custDataLst>
          </p:nvPr>
        </p:nvSpPr>
        <p:spPr>
          <a:xfrm>
            <a:off x="1768188" y="4059503"/>
            <a:ext cx="1449161" cy="1092607"/>
          </a:xfrm>
          <a:prstGeom prst="rect">
            <a:avLst/>
          </a:prstGeom>
        </p:spPr>
        <p:txBody>
          <a:bodyPr wrap="square">
            <a:spAutoFit/>
          </a:bodyPr>
          <a:lstStyle/>
          <a:p>
            <a:pPr algn="ctr"/>
            <a:r>
              <a:rPr lang="en-GB" sz="900" u="sng" dirty="0" err="1">
                <a:solidFill>
                  <a:schemeClr val="accent1"/>
                </a:solidFill>
              </a:rPr>
              <a:t>Eficiencia</a:t>
            </a:r>
            <a:r>
              <a:rPr lang="en-GB" sz="900" u="sng" dirty="0">
                <a:solidFill>
                  <a:schemeClr val="accent1"/>
                </a:solidFill>
              </a:rPr>
              <a:t> </a:t>
            </a:r>
            <a:r>
              <a:rPr lang="en-GB" sz="900" u="sng" dirty="0" err="1">
                <a:solidFill>
                  <a:schemeClr val="accent1"/>
                </a:solidFill>
              </a:rPr>
              <a:t>Energética</a:t>
            </a:r>
            <a:endParaRPr lang="en-GB" sz="900" u="sng" dirty="0">
              <a:solidFill>
                <a:schemeClr val="accent1"/>
              </a:solidFill>
            </a:endParaRPr>
          </a:p>
          <a:p>
            <a:pPr marL="85725" indent="-85725">
              <a:buFont typeface="Arial" pitchFamily="34" charset="0"/>
              <a:buChar char="•"/>
            </a:pPr>
            <a:r>
              <a:rPr lang="en-GB" sz="800" dirty="0">
                <a:solidFill>
                  <a:schemeClr val="accent1"/>
                </a:solidFill>
              </a:rPr>
              <a:t>Advice and technical assistance – with or without funding - to modernise facilities and apply new technologies in productive </a:t>
            </a:r>
            <a:r>
              <a:rPr lang="en-GB" sz="800" dirty="0" smtClean="0">
                <a:solidFill>
                  <a:schemeClr val="accent1"/>
                </a:solidFill>
              </a:rPr>
              <a:t>sectors</a:t>
            </a:r>
            <a:endParaRPr lang="en-GB" sz="800" dirty="0">
              <a:solidFill>
                <a:schemeClr val="accent1"/>
              </a:solidFill>
            </a:endParaRPr>
          </a:p>
        </p:txBody>
      </p:sp>
      <p:sp>
        <p:nvSpPr>
          <p:cNvPr id="104" name="Rectangle 103"/>
          <p:cNvSpPr/>
          <p:nvPr>
            <p:custDataLst>
              <p:tags r:id="rId37"/>
            </p:custDataLst>
          </p:nvPr>
        </p:nvSpPr>
        <p:spPr>
          <a:xfrm>
            <a:off x="5076056" y="3861048"/>
            <a:ext cx="1440159" cy="1092607"/>
          </a:xfrm>
          <a:prstGeom prst="rect">
            <a:avLst/>
          </a:prstGeom>
        </p:spPr>
        <p:txBody>
          <a:bodyPr wrap="square">
            <a:spAutoFit/>
          </a:bodyPr>
          <a:lstStyle/>
          <a:p>
            <a:pPr algn="ctr"/>
            <a:r>
              <a:rPr lang="en-GB" sz="900" u="sng" dirty="0" err="1">
                <a:solidFill>
                  <a:schemeClr val="accent1"/>
                </a:solidFill>
              </a:rPr>
              <a:t>Mi</a:t>
            </a:r>
            <a:r>
              <a:rPr lang="en-GB" sz="900" u="sng" dirty="0">
                <a:solidFill>
                  <a:schemeClr val="accent1"/>
                </a:solidFill>
              </a:rPr>
              <a:t> Tortilla</a:t>
            </a:r>
          </a:p>
          <a:p>
            <a:pPr marL="85725" indent="-85725">
              <a:buFont typeface="Arial" pitchFamily="34" charset="0"/>
              <a:buChar char="•"/>
            </a:pPr>
            <a:r>
              <a:rPr lang="en-GB" sz="800" dirty="0" smtClean="0">
                <a:solidFill>
                  <a:schemeClr val="accent1"/>
                </a:solidFill>
              </a:rPr>
              <a:t>$MN150k for tortilla manufacturers</a:t>
            </a:r>
          </a:p>
          <a:p>
            <a:pPr marL="85725" indent="-85725">
              <a:buFont typeface="Arial" pitchFamily="34" charset="0"/>
              <a:buChar char="•"/>
            </a:pPr>
            <a:r>
              <a:rPr lang="en-GB" sz="800" dirty="0" smtClean="0">
                <a:solidFill>
                  <a:schemeClr val="accent1"/>
                </a:solidFill>
              </a:rPr>
              <a:t>Training </a:t>
            </a:r>
            <a:r>
              <a:rPr lang="en-GB" sz="800" dirty="0">
                <a:solidFill>
                  <a:schemeClr val="accent1"/>
                </a:solidFill>
              </a:rPr>
              <a:t>&amp; </a:t>
            </a:r>
            <a:r>
              <a:rPr lang="en-GB" sz="800" dirty="0" smtClean="0">
                <a:solidFill>
                  <a:schemeClr val="accent1"/>
                </a:solidFill>
              </a:rPr>
              <a:t>advice </a:t>
            </a:r>
            <a:r>
              <a:rPr lang="en-GB" sz="800" dirty="0">
                <a:solidFill>
                  <a:schemeClr val="accent1"/>
                </a:solidFill>
              </a:rPr>
              <a:t>to improve efficiency </a:t>
            </a:r>
            <a:endParaRPr lang="en-GB" sz="800" dirty="0" smtClean="0">
              <a:solidFill>
                <a:schemeClr val="accent1"/>
              </a:solidFill>
            </a:endParaRPr>
          </a:p>
          <a:p>
            <a:pPr marL="85725" indent="-85725">
              <a:buFont typeface="Arial" pitchFamily="34" charset="0"/>
              <a:buChar char="•"/>
            </a:pPr>
            <a:r>
              <a:rPr lang="en-GB" sz="800" dirty="0" smtClean="0">
                <a:solidFill>
                  <a:schemeClr val="accent1"/>
                </a:solidFill>
              </a:rPr>
              <a:t>financial </a:t>
            </a:r>
            <a:r>
              <a:rPr lang="en-GB" sz="800" dirty="0">
                <a:solidFill>
                  <a:schemeClr val="accent1"/>
                </a:solidFill>
              </a:rPr>
              <a:t>advisor (via SE) to help access </a:t>
            </a:r>
            <a:r>
              <a:rPr lang="en-GB" sz="800" dirty="0" smtClean="0">
                <a:solidFill>
                  <a:schemeClr val="accent1"/>
                </a:solidFill>
              </a:rPr>
              <a:t>funds</a:t>
            </a:r>
            <a:endParaRPr lang="en-GB" sz="800" dirty="0">
              <a:solidFill>
                <a:schemeClr val="accent1"/>
              </a:solidFill>
            </a:endParaRPr>
          </a:p>
        </p:txBody>
      </p:sp>
      <p:sp>
        <p:nvSpPr>
          <p:cNvPr id="105" name="Rectangle 104"/>
          <p:cNvSpPr/>
          <p:nvPr>
            <p:custDataLst>
              <p:tags r:id="rId38"/>
            </p:custDataLst>
          </p:nvPr>
        </p:nvSpPr>
        <p:spPr>
          <a:xfrm>
            <a:off x="4403829" y="4938266"/>
            <a:ext cx="1579437" cy="1384995"/>
          </a:xfrm>
          <a:prstGeom prst="rect">
            <a:avLst/>
          </a:prstGeom>
        </p:spPr>
        <p:txBody>
          <a:bodyPr wrap="square">
            <a:spAutoFit/>
          </a:bodyPr>
          <a:lstStyle/>
          <a:p>
            <a:pPr algn="ctr"/>
            <a:r>
              <a:rPr lang="es-ES" sz="900" u="sng" dirty="0">
                <a:solidFill>
                  <a:schemeClr val="accent1"/>
                </a:solidFill>
              </a:rPr>
              <a:t>Educación para el Uso Racional y Ahorro de la Energía Eléctrica (EDUCAREE</a:t>
            </a:r>
            <a:r>
              <a:rPr lang="es-ES" sz="900" dirty="0">
                <a:solidFill>
                  <a:schemeClr val="accent1"/>
                </a:solidFill>
              </a:rPr>
              <a:t>)</a:t>
            </a:r>
          </a:p>
          <a:p>
            <a:pPr marL="85725" indent="-85725">
              <a:buFont typeface="Arial" pitchFamily="34" charset="0"/>
              <a:buChar char="•"/>
            </a:pPr>
            <a:r>
              <a:rPr lang="en-GB" sz="800" dirty="0" smtClean="0">
                <a:solidFill>
                  <a:schemeClr val="accent1"/>
                </a:solidFill>
              </a:rPr>
              <a:t>Dissemination activity</a:t>
            </a:r>
          </a:p>
          <a:p>
            <a:pPr marL="85725" indent="-85725">
              <a:buFont typeface="Arial" pitchFamily="34" charset="0"/>
              <a:buChar char="•"/>
            </a:pPr>
            <a:r>
              <a:rPr lang="en-GB" sz="800" dirty="0" smtClean="0">
                <a:solidFill>
                  <a:schemeClr val="accent1"/>
                </a:solidFill>
              </a:rPr>
              <a:t>Awareness workshops</a:t>
            </a:r>
          </a:p>
          <a:p>
            <a:pPr marL="85725" indent="-85725">
              <a:buFont typeface="Arial" pitchFamily="34" charset="0"/>
              <a:buChar char="•"/>
            </a:pPr>
            <a:r>
              <a:rPr lang="en-GB" sz="800" dirty="0" smtClean="0">
                <a:solidFill>
                  <a:schemeClr val="accent1"/>
                </a:solidFill>
              </a:rPr>
              <a:t>Training developers</a:t>
            </a:r>
          </a:p>
          <a:p>
            <a:pPr marL="85725" indent="-85725">
              <a:buFont typeface="Arial" pitchFamily="34" charset="0"/>
              <a:buChar char="•"/>
            </a:pPr>
            <a:r>
              <a:rPr lang="en-GB" sz="800" dirty="0" smtClean="0">
                <a:solidFill>
                  <a:schemeClr val="accent1"/>
                </a:solidFill>
              </a:rPr>
              <a:t>Implementation </a:t>
            </a:r>
            <a:r>
              <a:rPr lang="en-GB" sz="800" dirty="0">
                <a:solidFill>
                  <a:schemeClr val="accent1"/>
                </a:solidFill>
              </a:rPr>
              <a:t>support (elements </a:t>
            </a:r>
            <a:r>
              <a:rPr lang="en-GB" sz="800" dirty="0" smtClean="0">
                <a:solidFill>
                  <a:schemeClr val="accent1"/>
                </a:solidFill>
              </a:rPr>
              <a:t>for </a:t>
            </a:r>
            <a:r>
              <a:rPr lang="en-GB" sz="800" dirty="0">
                <a:solidFill>
                  <a:schemeClr val="accent1"/>
                </a:solidFill>
              </a:rPr>
              <a:t>an energy assessment)</a:t>
            </a:r>
            <a:endParaRPr lang="es-ES" sz="800" dirty="0">
              <a:solidFill>
                <a:schemeClr val="accent1"/>
              </a:solidFill>
            </a:endParaRPr>
          </a:p>
        </p:txBody>
      </p:sp>
      <p:sp>
        <p:nvSpPr>
          <p:cNvPr id="106" name="Rectangle 105"/>
          <p:cNvSpPr/>
          <p:nvPr>
            <p:custDataLst>
              <p:tags r:id="rId39"/>
            </p:custDataLst>
          </p:nvPr>
        </p:nvSpPr>
        <p:spPr>
          <a:xfrm>
            <a:off x="251520" y="4413447"/>
            <a:ext cx="1601515" cy="1461939"/>
          </a:xfrm>
          <a:prstGeom prst="rect">
            <a:avLst/>
          </a:prstGeom>
        </p:spPr>
        <p:txBody>
          <a:bodyPr wrap="square" lIns="0" rIns="0">
            <a:spAutoFit/>
          </a:bodyPr>
          <a:lstStyle/>
          <a:p>
            <a:pPr marL="0" lvl="1"/>
            <a:r>
              <a:rPr lang="en-GB" sz="900" u="sng" dirty="0" err="1">
                <a:solidFill>
                  <a:schemeClr val="accent1"/>
                </a:solidFill>
              </a:rPr>
              <a:t>CFEctiva</a:t>
            </a:r>
            <a:r>
              <a:rPr lang="en-GB" sz="900" u="sng" dirty="0">
                <a:solidFill>
                  <a:schemeClr val="accent1"/>
                </a:solidFill>
              </a:rPr>
              <a:t> </a:t>
            </a:r>
            <a:r>
              <a:rPr lang="en-GB" sz="900" u="sng" dirty="0" err="1" smtClean="0">
                <a:solidFill>
                  <a:schemeClr val="accent1"/>
                </a:solidFill>
              </a:rPr>
              <a:t>Empresarial</a:t>
            </a:r>
            <a:endParaRPr lang="en-GB" sz="900" u="sng" dirty="0" smtClean="0">
              <a:solidFill>
                <a:schemeClr val="accent1"/>
              </a:solidFill>
            </a:endParaRPr>
          </a:p>
          <a:p>
            <a:pPr marL="85725" lvl="1" indent="-85725">
              <a:buFont typeface="Arial" pitchFamily="34" charset="0"/>
              <a:buChar char="•"/>
            </a:pPr>
            <a:r>
              <a:rPr lang="en-GB" sz="800" dirty="0" smtClean="0">
                <a:solidFill>
                  <a:schemeClr val="accent1"/>
                </a:solidFill>
              </a:rPr>
              <a:t>Funds for power </a:t>
            </a:r>
            <a:r>
              <a:rPr lang="en-GB" sz="800" dirty="0">
                <a:solidFill>
                  <a:schemeClr val="accent1"/>
                </a:solidFill>
              </a:rPr>
              <a:t>factor correction  (&lt;90</a:t>
            </a:r>
            <a:r>
              <a:rPr lang="en-GB" sz="800" dirty="0" smtClean="0">
                <a:solidFill>
                  <a:schemeClr val="accent1"/>
                </a:solidFill>
              </a:rPr>
              <a:t>%) &amp; voltage </a:t>
            </a:r>
            <a:r>
              <a:rPr lang="en-GB" sz="800" dirty="0">
                <a:solidFill>
                  <a:schemeClr val="accent1"/>
                </a:solidFill>
              </a:rPr>
              <a:t>optimisation (low to medium voltage</a:t>
            </a:r>
            <a:r>
              <a:rPr lang="en-GB" sz="800" dirty="0" smtClean="0">
                <a:solidFill>
                  <a:schemeClr val="accent1"/>
                </a:solidFill>
              </a:rPr>
              <a:t>)</a:t>
            </a:r>
          </a:p>
          <a:p>
            <a:pPr marL="85725" lvl="1" indent="-85725">
              <a:buFont typeface="Arial" pitchFamily="34" charset="0"/>
              <a:buChar char="•"/>
            </a:pPr>
            <a:r>
              <a:rPr lang="en-GB" sz="800" dirty="0" smtClean="0">
                <a:solidFill>
                  <a:schemeClr val="accent1"/>
                </a:solidFill>
              </a:rPr>
              <a:t>Energy efficiency education </a:t>
            </a:r>
            <a:r>
              <a:rPr lang="en-GB" sz="800" dirty="0">
                <a:solidFill>
                  <a:schemeClr val="accent1"/>
                </a:solidFill>
              </a:rPr>
              <a:t>for equipment operators, obsolete equipment replacement, &amp; specialist advice for process </a:t>
            </a:r>
            <a:r>
              <a:rPr lang="en-GB" sz="800" dirty="0" smtClean="0">
                <a:solidFill>
                  <a:schemeClr val="accent1"/>
                </a:solidFill>
              </a:rPr>
              <a:t>improvement</a:t>
            </a:r>
          </a:p>
        </p:txBody>
      </p:sp>
      <p:sp>
        <p:nvSpPr>
          <p:cNvPr id="107" name="Rectangle 106"/>
          <p:cNvSpPr/>
          <p:nvPr>
            <p:custDataLst>
              <p:tags r:id="rId40"/>
            </p:custDataLst>
          </p:nvPr>
        </p:nvSpPr>
        <p:spPr>
          <a:xfrm>
            <a:off x="7562411" y="4153723"/>
            <a:ext cx="1546093" cy="2108269"/>
          </a:xfrm>
          <a:prstGeom prst="rect">
            <a:avLst/>
          </a:prstGeom>
        </p:spPr>
        <p:txBody>
          <a:bodyPr wrap="square" lIns="0" tIns="0" rIns="0" bIns="0">
            <a:spAutoFit/>
          </a:bodyPr>
          <a:lstStyle/>
          <a:p>
            <a:pPr marL="357188" lvl="1" indent="-174625" algn="ctr">
              <a:buFont typeface="+mj-lt"/>
              <a:buAutoNum type="arabicPeriod"/>
            </a:pPr>
            <a:endParaRPr lang="en-GB" sz="800" dirty="0">
              <a:solidFill>
                <a:schemeClr val="accent1"/>
              </a:solidFill>
            </a:endParaRPr>
          </a:p>
          <a:p>
            <a:pPr marL="182563" lvl="1" algn="ctr"/>
            <a:r>
              <a:rPr lang="en-GB" sz="900" u="sng" dirty="0" err="1">
                <a:solidFill>
                  <a:schemeClr val="accent1"/>
                </a:solidFill>
              </a:rPr>
              <a:t>Fondo</a:t>
            </a:r>
            <a:r>
              <a:rPr lang="en-GB" sz="900" u="sng" dirty="0">
                <a:solidFill>
                  <a:schemeClr val="accent1"/>
                </a:solidFill>
              </a:rPr>
              <a:t> </a:t>
            </a:r>
            <a:r>
              <a:rPr lang="en-GB" sz="900" u="sng" dirty="0" err="1">
                <a:solidFill>
                  <a:schemeClr val="accent1"/>
                </a:solidFill>
              </a:rPr>
              <a:t>PyMES</a:t>
            </a:r>
            <a:endParaRPr lang="en-GB" sz="900" u="sng" dirty="0">
              <a:solidFill>
                <a:schemeClr val="accent1"/>
              </a:solidFill>
            </a:endParaRPr>
          </a:p>
          <a:p>
            <a:pPr marL="85725" lvl="1" indent="-85725">
              <a:buFont typeface="Arial" pitchFamily="34" charset="0"/>
              <a:buChar char="•"/>
            </a:pPr>
            <a:r>
              <a:rPr lang="en-GB" sz="800" dirty="0">
                <a:solidFill>
                  <a:schemeClr val="accent1"/>
                </a:solidFill>
              </a:rPr>
              <a:t>Targets SMEs to improve competitiveness through business management and access to finance:</a:t>
            </a:r>
          </a:p>
          <a:p>
            <a:pPr marL="85725" lvl="1" indent="-85725">
              <a:buFont typeface="Arial" pitchFamily="34" charset="0"/>
              <a:buChar char="•"/>
            </a:pPr>
            <a:r>
              <a:rPr lang="en-GB" sz="800" dirty="0" smtClean="0">
                <a:solidFill>
                  <a:schemeClr val="accent1"/>
                </a:solidFill>
              </a:rPr>
              <a:t>National </a:t>
            </a:r>
            <a:r>
              <a:rPr lang="en-GB" sz="800" dirty="0">
                <a:solidFill>
                  <a:schemeClr val="accent1"/>
                </a:solidFill>
              </a:rPr>
              <a:t>Guarantee </a:t>
            </a:r>
            <a:r>
              <a:rPr lang="en-GB" sz="800" dirty="0" smtClean="0">
                <a:solidFill>
                  <a:schemeClr val="accent1"/>
                </a:solidFill>
              </a:rPr>
              <a:t>System </a:t>
            </a:r>
          </a:p>
          <a:p>
            <a:pPr marL="85725" lvl="1" indent="-85725">
              <a:buFont typeface="Arial" pitchFamily="34" charset="0"/>
              <a:buChar char="•"/>
            </a:pPr>
            <a:r>
              <a:rPr lang="en-GB" sz="800" dirty="0" smtClean="0">
                <a:solidFill>
                  <a:schemeClr val="accent1"/>
                </a:solidFill>
              </a:rPr>
              <a:t>Financial </a:t>
            </a:r>
            <a:r>
              <a:rPr lang="en-GB" sz="800" dirty="0">
                <a:solidFill>
                  <a:schemeClr val="accent1"/>
                </a:solidFill>
              </a:rPr>
              <a:t>advisors </a:t>
            </a:r>
            <a:r>
              <a:rPr lang="en-GB" sz="800" dirty="0" smtClean="0">
                <a:solidFill>
                  <a:schemeClr val="accent1"/>
                </a:solidFill>
              </a:rPr>
              <a:t>network </a:t>
            </a:r>
          </a:p>
          <a:p>
            <a:pPr marL="85725" lvl="1" indent="-85725">
              <a:buFont typeface="Arial" pitchFamily="34" charset="0"/>
              <a:buChar char="•"/>
            </a:pPr>
            <a:r>
              <a:rPr lang="en-GB" sz="800" dirty="0" smtClean="0">
                <a:solidFill>
                  <a:schemeClr val="accent1"/>
                </a:solidFill>
              </a:rPr>
              <a:t>business </a:t>
            </a:r>
            <a:r>
              <a:rPr lang="en-GB" sz="800" dirty="0">
                <a:solidFill>
                  <a:schemeClr val="accent1"/>
                </a:solidFill>
              </a:rPr>
              <a:t>centres (189</a:t>
            </a:r>
            <a:r>
              <a:rPr lang="en-GB" sz="800" dirty="0" smtClean="0">
                <a:solidFill>
                  <a:schemeClr val="accent1"/>
                </a:solidFill>
              </a:rPr>
              <a:t>)</a:t>
            </a:r>
          </a:p>
          <a:p>
            <a:pPr marL="85725" lvl="1" indent="-85725">
              <a:buFont typeface="Arial" pitchFamily="34" charset="0"/>
              <a:buChar char="•"/>
            </a:pPr>
            <a:r>
              <a:rPr lang="en-GB" sz="800" dirty="0" smtClean="0">
                <a:solidFill>
                  <a:schemeClr val="accent1"/>
                </a:solidFill>
              </a:rPr>
              <a:t>Technological </a:t>
            </a:r>
            <a:r>
              <a:rPr lang="en-GB" sz="800" dirty="0">
                <a:solidFill>
                  <a:schemeClr val="accent1"/>
                </a:solidFill>
              </a:rPr>
              <a:t>Innovation Fund (SE-CONACYT</a:t>
            </a:r>
            <a:r>
              <a:rPr lang="en-GB" sz="800" dirty="0" smtClean="0">
                <a:solidFill>
                  <a:schemeClr val="accent1"/>
                </a:solidFill>
              </a:rPr>
              <a:t>)</a:t>
            </a:r>
          </a:p>
          <a:p>
            <a:pPr marL="85725" lvl="1" indent="-85725">
              <a:buFont typeface="Arial" pitchFamily="34" charset="0"/>
              <a:buChar char="•"/>
            </a:pPr>
            <a:r>
              <a:rPr lang="en-GB" sz="800" dirty="0" smtClean="0">
                <a:solidFill>
                  <a:schemeClr val="accent1"/>
                </a:solidFill>
              </a:rPr>
              <a:t>Projects  </a:t>
            </a:r>
            <a:r>
              <a:rPr lang="en-GB" sz="800" dirty="0">
                <a:solidFill>
                  <a:schemeClr val="accent1"/>
                </a:solidFill>
              </a:rPr>
              <a:t>for innovative products, processes, services or </a:t>
            </a:r>
            <a:r>
              <a:rPr lang="en-GB" sz="800" dirty="0" smtClean="0">
                <a:solidFill>
                  <a:schemeClr val="accent1"/>
                </a:solidFill>
              </a:rPr>
              <a:t>materials</a:t>
            </a:r>
          </a:p>
          <a:p>
            <a:pPr marL="85725" lvl="1" indent="-85725">
              <a:buFont typeface="Arial" pitchFamily="34" charset="0"/>
              <a:buChar char="•"/>
            </a:pPr>
            <a:r>
              <a:rPr lang="en-GB" sz="800" dirty="0">
                <a:solidFill>
                  <a:schemeClr val="accent1"/>
                </a:solidFill>
              </a:rPr>
              <a:t>T</a:t>
            </a:r>
            <a:r>
              <a:rPr lang="en-GB" sz="800" dirty="0" smtClean="0">
                <a:solidFill>
                  <a:schemeClr val="accent1"/>
                </a:solidFill>
              </a:rPr>
              <a:t>raining </a:t>
            </a:r>
            <a:r>
              <a:rPr lang="en-GB" sz="800" dirty="0">
                <a:solidFill>
                  <a:schemeClr val="accent1"/>
                </a:solidFill>
              </a:rPr>
              <a:t>&amp; business </a:t>
            </a:r>
            <a:r>
              <a:rPr lang="en-GB" sz="800" dirty="0" smtClean="0">
                <a:solidFill>
                  <a:schemeClr val="accent1"/>
                </a:solidFill>
              </a:rPr>
              <a:t>consulting</a:t>
            </a:r>
          </a:p>
          <a:p>
            <a:pPr marL="85725" lvl="1" indent="-85725">
              <a:buFont typeface="Arial" pitchFamily="34" charset="0"/>
              <a:buChar char="•"/>
            </a:pPr>
            <a:r>
              <a:rPr lang="en-GB" sz="800" dirty="0" smtClean="0">
                <a:solidFill>
                  <a:schemeClr val="accent1"/>
                </a:solidFill>
              </a:rPr>
              <a:t>SME Library</a:t>
            </a:r>
          </a:p>
        </p:txBody>
      </p:sp>
      <p:sp>
        <p:nvSpPr>
          <p:cNvPr id="109" name="Rectangle 108"/>
          <p:cNvSpPr/>
          <p:nvPr>
            <p:custDataLst>
              <p:tags r:id="rId41"/>
            </p:custDataLst>
          </p:nvPr>
        </p:nvSpPr>
        <p:spPr>
          <a:xfrm>
            <a:off x="69791" y="3573016"/>
            <a:ext cx="1065850" cy="738664"/>
          </a:xfrm>
          <a:prstGeom prst="rect">
            <a:avLst/>
          </a:prstGeom>
        </p:spPr>
        <p:txBody>
          <a:bodyPr wrap="square" lIns="0" rIns="0">
            <a:spAutoFit/>
          </a:bodyPr>
          <a:lstStyle/>
          <a:p>
            <a:pPr marL="0" lvl="1"/>
            <a:r>
              <a:rPr lang="en-GB" sz="900" u="sng" dirty="0">
                <a:solidFill>
                  <a:schemeClr val="accent1"/>
                </a:solidFill>
              </a:rPr>
              <a:t>Mexico GHG Program</a:t>
            </a:r>
            <a:endParaRPr lang="en-GB" sz="900" dirty="0">
              <a:solidFill>
                <a:schemeClr val="accent1"/>
              </a:solidFill>
            </a:endParaRPr>
          </a:p>
          <a:p>
            <a:pPr marL="85725" lvl="1" indent="-85725">
              <a:buFont typeface="Arial" pitchFamily="34" charset="0"/>
              <a:buChar char="•"/>
            </a:pPr>
            <a:r>
              <a:rPr lang="en-GB" sz="800" dirty="0">
                <a:solidFill>
                  <a:schemeClr val="accent1"/>
                </a:solidFill>
              </a:rPr>
              <a:t>GHG emissions reporting &amp; sectorial analysis</a:t>
            </a:r>
          </a:p>
        </p:txBody>
      </p:sp>
      <p:cxnSp>
        <p:nvCxnSpPr>
          <p:cNvPr id="136" name="Elbow Connector 135"/>
          <p:cNvCxnSpPr>
            <a:stCxn id="98" idx="2"/>
            <a:endCxn id="109" idx="0"/>
          </p:cNvCxnSpPr>
          <p:nvPr>
            <p:custDataLst>
              <p:tags r:id="rId42"/>
            </p:custDataLst>
          </p:nvPr>
        </p:nvCxnSpPr>
        <p:spPr bwMode="auto">
          <a:xfrm>
            <a:off x="598690" y="2415371"/>
            <a:ext cx="4026" cy="1157645"/>
          </a:xfrm>
          <a:prstGeom prst="straightConnector1">
            <a:avLst/>
          </a:prstGeom>
          <a:solidFill>
            <a:schemeClr val="accent1"/>
          </a:solidFill>
          <a:ln w="19050" cap="flat" cmpd="sng" algn="ctr">
            <a:solidFill>
              <a:srgbClr val="7030A0"/>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Elbow Connector 135"/>
          <p:cNvCxnSpPr>
            <a:stCxn id="10" idx="2"/>
            <a:endCxn id="103" idx="0"/>
          </p:cNvCxnSpPr>
          <p:nvPr>
            <p:custDataLst>
              <p:tags r:id="rId43"/>
            </p:custDataLst>
          </p:nvPr>
        </p:nvCxnSpPr>
        <p:spPr bwMode="auto">
          <a:xfrm flipH="1">
            <a:off x="2492769" y="2982094"/>
            <a:ext cx="1161132" cy="1077409"/>
          </a:xfrm>
          <a:prstGeom prst="straightConnector1">
            <a:avLst/>
          </a:prstGeom>
          <a:solidFill>
            <a:schemeClr val="accent1"/>
          </a:solidFill>
          <a:ln w="19050" cap="flat" cmpd="sng" algn="ctr">
            <a:solidFill>
              <a:srgbClr val="C00000"/>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Elbow Connector 135"/>
          <p:cNvCxnSpPr>
            <a:stCxn id="12" idx="2"/>
            <a:endCxn id="102" idx="0"/>
          </p:cNvCxnSpPr>
          <p:nvPr>
            <p:custDataLst>
              <p:tags r:id="rId44"/>
            </p:custDataLst>
          </p:nvPr>
        </p:nvCxnSpPr>
        <p:spPr bwMode="auto">
          <a:xfrm>
            <a:off x="5630261" y="2996952"/>
            <a:ext cx="1247206" cy="1813612"/>
          </a:xfrm>
          <a:prstGeom prst="straightConnector1">
            <a:avLst/>
          </a:prstGeom>
          <a:solidFill>
            <a:schemeClr val="accent1"/>
          </a:solidFill>
          <a:ln w="19050" cap="flat" cmpd="sng" algn="ctr">
            <a:solidFill>
              <a:srgbClr val="92D050"/>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 name="Elbow Connector 135"/>
          <p:cNvCxnSpPr>
            <a:stCxn id="52" idx="3"/>
            <a:endCxn id="107" idx="0"/>
          </p:cNvCxnSpPr>
          <p:nvPr>
            <p:custDataLst>
              <p:tags r:id="rId45"/>
            </p:custDataLst>
          </p:nvPr>
        </p:nvCxnSpPr>
        <p:spPr bwMode="auto">
          <a:xfrm>
            <a:off x="7884368" y="2202106"/>
            <a:ext cx="451090" cy="1951617"/>
          </a:xfrm>
          <a:prstGeom prst="straightConnector1">
            <a:avLst/>
          </a:prstGeom>
          <a:solidFill>
            <a:schemeClr val="accent1"/>
          </a:solidFill>
          <a:ln w="19050" cap="flat" cmpd="sng" algn="ctr">
            <a:solidFill>
              <a:srgbClr val="FF9900"/>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2" name="Elbow Connector 135"/>
          <p:cNvCxnSpPr>
            <a:stCxn id="52" idx="1"/>
            <a:endCxn id="106" idx="0"/>
          </p:cNvCxnSpPr>
          <p:nvPr>
            <p:custDataLst>
              <p:tags r:id="rId46"/>
            </p:custDataLst>
          </p:nvPr>
        </p:nvCxnSpPr>
        <p:spPr bwMode="auto">
          <a:xfrm flipH="1">
            <a:off x="1052278" y="2202106"/>
            <a:ext cx="6487948" cy="2211341"/>
          </a:xfrm>
          <a:prstGeom prst="straightConnector1">
            <a:avLst/>
          </a:prstGeom>
          <a:solidFill>
            <a:schemeClr val="accent1"/>
          </a:solidFill>
          <a:ln w="19050" cap="flat" cmpd="sng" algn="ctr">
            <a:solidFill>
              <a:srgbClr val="FF9900"/>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5" name="Elbow Connector 135"/>
          <p:cNvCxnSpPr>
            <a:stCxn id="52" idx="1"/>
            <a:endCxn id="101" idx="0"/>
          </p:cNvCxnSpPr>
          <p:nvPr>
            <p:custDataLst>
              <p:tags r:id="rId47"/>
            </p:custDataLst>
          </p:nvPr>
        </p:nvCxnSpPr>
        <p:spPr bwMode="auto">
          <a:xfrm flipH="1">
            <a:off x="3707904" y="2202106"/>
            <a:ext cx="3832322" cy="2460112"/>
          </a:xfrm>
          <a:prstGeom prst="straightConnector1">
            <a:avLst/>
          </a:prstGeom>
          <a:solidFill>
            <a:schemeClr val="accent1"/>
          </a:solidFill>
          <a:ln w="19050" cap="flat" cmpd="sng" algn="ctr">
            <a:solidFill>
              <a:srgbClr val="FF9900"/>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Elbow Connector 135"/>
          <p:cNvCxnSpPr>
            <a:stCxn id="10" idx="2"/>
            <a:endCxn id="101" idx="0"/>
          </p:cNvCxnSpPr>
          <p:nvPr>
            <p:custDataLst>
              <p:tags r:id="rId48"/>
            </p:custDataLst>
          </p:nvPr>
        </p:nvCxnSpPr>
        <p:spPr bwMode="auto">
          <a:xfrm>
            <a:off x="3653901" y="2982094"/>
            <a:ext cx="54003" cy="1680124"/>
          </a:xfrm>
          <a:prstGeom prst="straightConnector1">
            <a:avLst/>
          </a:prstGeom>
          <a:solidFill>
            <a:schemeClr val="accent1"/>
          </a:solidFill>
          <a:ln w="19050" cap="flat" cmpd="sng" algn="ctr">
            <a:solidFill>
              <a:srgbClr val="C00000"/>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Elbow Connector 135"/>
          <p:cNvCxnSpPr>
            <a:stCxn id="11" idx="1"/>
            <a:endCxn id="101" idx="0"/>
          </p:cNvCxnSpPr>
          <p:nvPr>
            <p:custDataLst>
              <p:tags r:id="rId49"/>
            </p:custDataLst>
          </p:nvPr>
        </p:nvCxnSpPr>
        <p:spPr bwMode="auto">
          <a:xfrm flipH="1">
            <a:off x="3707904" y="2207623"/>
            <a:ext cx="1152127" cy="2454595"/>
          </a:xfrm>
          <a:prstGeom prst="straightConnector1">
            <a:avLst/>
          </a:prstGeom>
          <a:solidFill>
            <a:schemeClr val="accent1"/>
          </a:solidFill>
          <a:ln w="19050" cap="flat" cmpd="sng" algn="ctr">
            <a:solidFill>
              <a:schemeClr val="tx2">
                <a:lumMod val="60000"/>
                <a:lumOff val="40000"/>
              </a:schemeClr>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Elbow Connector 135"/>
          <p:cNvCxnSpPr>
            <a:stCxn id="10" idx="2"/>
            <a:endCxn id="105" idx="0"/>
          </p:cNvCxnSpPr>
          <p:nvPr>
            <p:custDataLst>
              <p:tags r:id="rId50"/>
            </p:custDataLst>
          </p:nvPr>
        </p:nvCxnSpPr>
        <p:spPr bwMode="auto">
          <a:xfrm>
            <a:off x="3653901" y="2982094"/>
            <a:ext cx="1539647" cy="1956172"/>
          </a:xfrm>
          <a:prstGeom prst="straightConnector1">
            <a:avLst/>
          </a:prstGeom>
          <a:solidFill>
            <a:schemeClr val="accent1"/>
          </a:solidFill>
          <a:ln w="19050" cap="flat" cmpd="sng" algn="ctr">
            <a:solidFill>
              <a:srgbClr val="C00000"/>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Elbow Connector 135"/>
          <p:cNvCxnSpPr>
            <a:stCxn id="9" idx="2"/>
            <a:endCxn id="106" idx="0"/>
          </p:cNvCxnSpPr>
          <p:nvPr>
            <p:custDataLst>
              <p:tags r:id="rId51"/>
            </p:custDataLst>
          </p:nvPr>
        </p:nvCxnSpPr>
        <p:spPr bwMode="auto">
          <a:xfrm flipH="1">
            <a:off x="1052278" y="2276872"/>
            <a:ext cx="2601621" cy="2136575"/>
          </a:xfrm>
          <a:prstGeom prst="straightConnector1">
            <a:avLst/>
          </a:prstGeom>
          <a:solidFill>
            <a:schemeClr val="accent1"/>
          </a:solidFill>
          <a:ln w="1905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 name="Elbow Connector 135"/>
          <p:cNvCxnSpPr>
            <a:stCxn id="52" idx="1"/>
            <a:endCxn id="104" idx="0"/>
          </p:cNvCxnSpPr>
          <p:nvPr>
            <p:custDataLst>
              <p:tags r:id="rId52"/>
            </p:custDataLst>
          </p:nvPr>
        </p:nvCxnSpPr>
        <p:spPr bwMode="auto">
          <a:xfrm flipH="1">
            <a:off x="5796136" y="2202106"/>
            <a:ext cx="1744090" cy="1658942"/>
          </a:xfrm>
          <a:prstGeom prst="straightConnector1">
            <a:avLst/>
          </a:prstGeom>
          <a:solidFill>
            <a:schemeClr val="accent1"/>
          </a:solidFill>
          <a:ln w="19050" cap="flat" cmpd="sng" algn="ctr">
            <a:solidFill>
              <a:srgbClr val="FF9900"/>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Elbow Connector 135"/>
          <p:cNvCxnSpPr>
            <a:stCxn id="10" idx="2"/>
            <a:endCxn id="104" idx="0"/>
          </p:cNvCxnSpPr>
          <p:nvPr>
            <p:custDataLst>
              <p:tags r:id="rId53"/>
            </p:custDataLst>
          </p:nvPr>
        </p:nvCxnSpPr>
        <p:spPr bwMode="auto">
          <a:xfrm>
            <a:off x="3653901" y="2982094"/>
            <a:ext cx="2142235" cy="878954"/>
          </a:xfrm>
          <a:prstGeom prst="straightConnector1">
            <a:avLst/>
          </a:prstGeom>
          <a:solidFill>
            <a:schemeClr val="accent1"/>
          </a:solidFill>
          <a:ln w="19050" cap="flat" cmpd="sng" algn="ctr">
            <a:solidFill>
              <a:srgbClr val="C00000"/>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Elbow Connector 135"/>
          <p:cNvCxnSpPr>
            <a:stCxn id="11" idx="3"/>
            <a:endCxn id="107" idx="0"/>
          </p:cNvCxnSpPr>
          <p:nvPr>
            <p:custDataLst>
              <p:tags r:id="rId54"/>
            </p:custDataLst>
          </p:nvPr>
        </p:nvCxnSpPr>
        <p:spPr bwMode="auto">
          <a:xfrm>
            <a:off x="5630260" y="2207623"/>
            <a:ext cx="2705198" cy="1946100"/>
          </a:xfrm>
          <a:prstGeom prst="straightConnector1">
            <a:avLst/>
          </a:prstGeom>
          <a:solidFill>
            <a:schemeClr val="accent1"/>
          </a:solidFill>
          <a:ln w="19050" cap="flat" cmpd="sng" algn="ctr">
            <a:solidFill>
              <a:schemeClr val="tx2">
                <a:lumMod val="60000"/>
                <a:lumOff val="40000"/>
              </a:schemeClr>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custDataLst>
              <p:tags r:id="rId55"/>
            </p:custDataLst>
          </p:nvPr>
        </p:nvSpPr>
        <p:spPr>
          <a:xfrm>
            <a:off x="5045814" y="2858453"/>
            <a:ext cx="1168893" cy="138499"/>
          </a:xfrm>
          <a:prstGeom prst="rect">
            <a:avLst/>
          </a:prstGeom>
          <a:solidFill>
            <a:schemeClr val="bg1"/>
          </a:solidFill>
        </p:spPr>
        <p:txBody>
          <a:bodyPr wrap="square" lIns="0" tIns="0" rIns="0" bIns="0" rtlCol="0">
            <a:spAutoFit/>
          </a:bodyPr>
          <a:lstStyle/>
          <a:p>
            <a:pPr algn="ctr"/>
            <a:r>
              <a:rPr lang="en-GB" sz="900" b="1" dirty="0" smtClean="0">
                <a:solidFill>
                  <a:srgbClr val="92D050"/>
                </a:solidFill>
              </a:rPr>
              <a:t>CONUEE</a:t>
            </a:r>
            <a:endParaRPr lang="en-GB" sz="900" dirty="0" smtClean="0">
              <a:solidFill>
                <a:srgbClr val="92D050"/>
              </a:solidFill>
            </a:endParaRPr>
          </a:p>
        </p:txBody>
      </p:sp>
      <p:sp>
        <p:nvSpPr>
          <p:cNvPr id="15" name="TextBox 14"/>
          <p:cNvSpPr txBox="1"/>
          <p:nvPr>
            <p:custDataLst>
              <p:tags r:id="rId56"/>
            </p:custDataLst>
          </p:nvPr>
        </p:nvSpPr>
        <p:spPr>
          <a:xfrm>
            <a:off x="6000177" y="2858453"/>
            <a:ext cx="1380135" cy="138499"/>
          </a:xfrm>
          <a:prstGeom prst="rect">
            <a:avLst/>
          </a:prstGeom>
          <a:solidFill>
            <a:schemeClr val="bg1"/>
          </a:solidFill>
        </p:spPr>
        <p:txBody>
          <a:bodyPr wrap="square" lIns="0" tIns="0" rIns="0" bIns="0" rtlCol="0">
            <a:spAutoFit/>
          </a:bodyPr>
          <a:lstStyle/>
          <a:p>
            <a:pPr algn="ctr"/>
            <a:r>
              <a:rPr lang="en-GB" sz="900" dirty="0" smtClean="0">
                <a:solidFill>
                  <a:schemeClr val="bg1">
                    <a:lumMod val="50000"/>
                  </a:schemeClr>
                </a:solidFill>
              </a:rPr>
              <a:t>INE</a:t>
            </a:r>
            <a:r>
              <a:rPr lang="en-GB" sz="900" i="1" dirty="0" smtClean="0">
                <a:solidFill>
                  <a:schemeClr val="bg1">
                    <a:lumMod val="50000"/>
                  </a:schemeClr>
                </a:solidFill>
              </a:rPr>
              <a:t>CC</a:t>
            </a:r>
            <a:endParaRPr lang="en-GB" sz="900" dirty="0">
              <a:solidFill>
                <a:schemeClr val="bg1">
                  <a:lumMod val="50000"/>
                </a:schemeClr>
              </a:solidFill>
            </a:endParaRPr>
          </a:p>
        </p:txBody>
      </p:sp>
      <p:sp>
        <p:nvSpPr>
          <p:cNvPr id="196" name="TextBox 195"/>
          <p:cNvSpPr txBox="1"/>
          <p:nvPr>
            <p:custDataLst>
              <p:tags r:id="rId57"/>
            </p:custDataLst>
          </p:nvPr>
        </p:nvSpPr>
        <p:spPr>
          <a:xfrm>
            <a:off x="7242007" y="2714437"/>
            <a:ext cx="940583" cy="138499"/>
          </a:xfrm>
          <a:prstGeom prst="rect">
            <a:avLst/>
          </a:prstGeom>
          <a:solidFill>
            <a:schemeClr val="bg1"/>
          </a:solidFill>
        </p:spPr>
        <p:txBody>
          <a:bodyPr wrap="square" lIns="0" tIns="0" rIns="0" bIns="0" rtlCol="0">
            <a:spAutoFit/>
          </a:bodyPr>
          <a:lstStyle/>
          <a:p>
            <a:pPr algn="ctr"/>
            <a:r>
              <a:rPr lang="en-GB" sz="900" dirty="0" smtClean="0">
                <a:solidFill>
                  <a:schemeClr val="bg1">
                    <a:lumMod val="50000"/>
                  </a:schemeClr>
                </a:solidFill>
              </a:rPr>
              <a:t>COMPITE</a:t>
            </a:r>
            <a:endParaRPr lang="en-GB" sz="900" i="1" dirty="0">
              <a:solidFill>
                <a:schemeClr val="bg1">
                  <a:lumMod val="50000"/>
                </a:schemeClr>
              </a:solidFill>
            </a:endParaRPr>
          </a:p>
        </p:txBody>
      </p:sp>
      <p:sp>
        <p:nvSpPr>
          <p:cNvPr id="60" name="TextBox 59"/>
          <p:cNvSpPr txBox="1"/>
          <p:nvPr>
            <p:custDataLst>
              <p:tags r:id="rId58"/>
            </p:custDataLst>
          </p:nvPr>
        </p:nvSpPr>
        <p:spPr>
          <a:xfrm>
            <a:off x="8515476" y="2852936"/>
            <a:ext cx="737044" cy="138499"/>
          </a:xfrm>
          <a:prstGeom prst="rect">
            <a:avLst/>
          </a:prstGeom>
          <a:noFill/>
        </p:spPr>
        <p:txBody>
          <a:bodyPr wrap="square" lIns="0" tIns="0" rIns="0" bIns="0" rtlCol="0">
            <a:spAutoFit/>
          </a:bodyPr>
          <a:lstStyle/>
          <a:p>
            <a:pPr algn="ctr"/>
            <a:r>
              <a:rPr lang="en-GB" sz="900" dirty="0" smtClean="0">
                <a:solidFill>
                  <a:schemeClr val="bg1">
                    <a:lumMod val="50000"/>
                  </a:schemeClr>
                </a:solidFill>
              </a:rPr>
              <a:t>NAFIN</a:t>
            </a:r>
            <a:endParaRPr lang="en-GB" sz="900" dirty="0">
              <a:solidFill>
                <a:schemeClr val="bg1">
                  <a:lumMod val="50000"/>
                </a:schemeClr>
              </a:solidFill>
            </a:endParaRPr>
          </a:p>
        </p:txBody>
      </p:sp>
      <p:cxnSp>
        <p:nvCxnSpPr>
          <p:cNvPr id="62" name="Elbow Connector 61"/>
          <p:cNvCxnSpPr>
            <a:stCxn id="60" idx="0"/>
            <a:endCxn id="225" idx="2"/>
          </p:cNvCxnSpPr>
          <p:nvPr>
            <p:custDataLst>
              <p:tags r:id="rId59"/>
            </p:custDataLst>
          </p:nvPr>
        </p:nvCxnSpPr>
        <p:spPr bwMode="auto">
          <a:xfrm rot="16200000" flipV="1">
            <a:off x="8379334" y="2348271"/>
            <a:ext cx="710739" cy="298591"/>
          </a:xfrm>
          <a:prstGeom prst="bentConnector3">
            <a:avLst>
              <a:gd name="adj1" fmla="val 50000"/>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6175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p:cNvGraphicFramePr>
          <p:nvPr>
            <p:custDataLst>
              <p:tags r:id="rId2"/>
            </p:custDataLst>
            <p:extLst>
              <p:ext uri="{D42A27DB-BD31-4B8C-83A1-F6EECF244321}">
                <p14:modId xmlns:p14="http://schemas.microsoft.com/office/powerpoint/2010/main" val="66620604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7661" name="think-cell Slide" r:id="rId10" imgW="381" imgH="381" progId="TCLayout.ActiveDocument.1">
                  <p:embed/>
                </p:oleObj>
              </mc:Choice>
              <mc:Fallback>
                <p:oleObj name="think-cell Slide" r:id="rId10" imgW="381" imgH="381"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70658" name="Rectangle 2"/>
          <p:cNvSpPr>
            <a:spLocks noGrp="1" noChangeArrowheads="1"/>
          </p:cNvSpPr>
          <p:nvPr>
            <p:ph type="title"/>
            <p:custDataLst>
              <p:tags r:id="rId3"/>
            </p:custDataLst>
          </p:nvPr>
        </p:nvSpPr>
        <p:spPr>
          <a:xfrm>
            <a:off x="457200" y="274638"/>
            <a:ext cx="6707088" cy="1143000"/>
          </a:xfrm>
        </p:spPr>
        <p:txBody>
          <a:bodyPr/>
          <a:lstStyle/>
          <a:p>
            <a:pPr eaLnBrk="1" hangingPunct="1"/>
            <a:r>
              <a:rPr lang="en-GB" dirty="0" smtClean="0"/>
              <a:t>To be transformational, a co-ordinated Program is proposed to raise awareness, deliver advice and provide finance in a cost-effective manner</a:t>
            </a:r>
          </a:p>
        </p:txBody>
      </p:sp>
      <p:sp>
        <p:nvSpPr>
          <p:cNvPr id="8" name="Slide Number Placeholder 1"/>
          <p:cNvSpPr>
            <a:spLocks noGrp="1"/>
          </p:cNvSpPr>
          <p:nvPr>
            <p:ph type="sldNum" sz="quarter" idx="12"/>
            <p:custDataLst>
              <p:tags r:id="rId4"/>
            </p:custDataLst>
          </p:nvPr>
        </p:nvSpPr>
        <p:spPr>
          <a:xfrm>
            <a:off x="6902896" y="6453336"/>
            <a:ext cx="2133600" cy="332234"/>
          </a:xfrm>
        </p:spPr>
        <p:txBody>
          <a:bodyPr/>
          <a:lstStyle/>
          <a:p>
            <a:pPr>
              <a:defRPr/>
            </a:pPr>
            <a:fld id="{5BC69D89-09E0-400C-8644-672F6BB566D7}" type="slidenum">
              <a:rPr lang="en-GB" sz="1000" smtClean="0">
                <a:solidFill>
                  <a:srgbClr val="FFFFFF"/>
                </a:solidFill>
              </a:rPr>
              <a:pPr>
                <a:defRPr/>
              </a:pPr>
              <a:t>9</a:t>
            </a:fld>
            <a:endParaRPr lang="en-GB" sz="1000" dirty="0">
              <a:solidFill>
                <a:srgbClr val="FFFFFF"/>
              </a:solidFill>
            </a:endParaRPr>
          </a:p>
        </p:txBody>
      </p:sp>
      <p:sp>
        <p:nvSpPr>
          <p:cNvPr id="16" name="Rounded Rectangle 15"/>
          <p:cNvSpPr/>
          <p:nvPr/>
        </p:nvSpPr>
        <p:spPr bwMode="auto">
          <a:xfrm>
            <a:off x="539552" y="2924944"/>
            <a:ext cx="7992888" cy="2736304"/>
          </a:xfrm>
          <a:prstGeom prst="roundRect">
            <a:avLst/>
          </a:prstGeom>
          <a:solidFill>
            <a:srgbClr val="92D050"/>
          </a:solidFill>
          <a:ln>
            <a:noFill/>
          </a:ln>
          <a:effectLst/>
          <a:extLst/>
        </p:spPr>
        <p:txBody>
          <a:bodyPr vert="horz" wrap="square" lIns="0" tIns="36000" rIns="0" bIns="36000" numCol="1" rtlCol="0" anchor="t" anchorCtr="0" compatLnSpc="1">
            <a:prstTxWarp prst="textNoShape">
              <a:avLst/>
            </a:prstTxWarp>
            <a:noAutofit/>
          </a:bodyPr>
          <a:lstStyle/>
          <a:p>
            <a:pPr marL="180975">
              <a:spcAft>
                <a:spcPts val="0"/>
              </a:spcAft>
            </a:pPr>
            <a:r>
              <a:rPr lang="en-GB" sz="1200" b="1" dirty="0"/>
              <a:t>ADVICE</a:t>
            </a:r>
          </a:p>
          <a:p>
            <a:pPr marL="361950" indent="-180975">
              <a:spcAft>
                <a:spcPts val="0"/>
              </a:spcAft>
            </a:pPr>
            <a:endParaRPr lang="en-GB" sz="1000" b="1" dirty="0"/>
          </a:p>
          <a:p>
            <a:pPr marL="361950" indent="-180975">
              <a:spcAft>
                <a:spcPts val="0"/>
              </a:spcAft>
              <a:buFont typeface="Arial" pitchFamily="34" charset="0"/>
              <a:buChar char="•"/>
            </a:pPr>
            <a:r>
              <a:rPr lang="en-GB" sz="1100" b="1" dirty="0"/>
              <a:t>Website &amp; publications</a:t>
            </a:r>
            <a:endParaRPr lang="en-GB" sz="1100" b="1" i="1" dirty="0"/>
          </a:p>
          <a:p>
            <a:pPr marL="361950" lvl="0" indent="-180975">
              <a:spcAft>
                <a:spcPts val="0"/>
              </a:spcAft>
              <a:buFont typeface="Arial" pitchFamily="34" charset="0"/>
              <a:buChar char="•"/>
            </a:pPr>
            <a:endParaRPr lang="en-GB" sz="1100" dirty="0"/>
          </a:p>
          <a:p>
            <a:pPr marL="361950" indent="-180975">
              <a:spcAft>
                <a:spcPts val="0"/>
              </a:spcAft>
              <a:buFont typeface="Arial" pitchFamily="34" charset="0"/>
              <a:buChar char="•"/>
            </a:pPr>
            <a:r>
              <a:rPr lang="en-GB" sz="1100" b="1" dirty="0"/>
              <a:t>Advice centre (calls/emails)</a:t>
            </a:r>
            <a:endParaRPr lang="en-GB" sz="1100" b="1" i="1" dirty="0"/>
          </a:p>
          <a:p>
            <a:pPr marL="361950" lvl="0" indent="-180975">
              <a:spcAft>
                <a:spcPts val="0"/>
              </a:spcAft>
              <a:buFont typeface="Arial" pitchFamily="34" charset="0"/>
              <a:buChar char="•"/>
            </a:pPr>
            <a:endParaRPr lang="en-GB" sz="1100" dirty="0"/>
          </a:p>
          <a:p>
            <a:pPr marL="361950" indent="-180975">
              <a:spcAft>
                <a:spcPts val="0"/>
              </a:spcAft>
              <a:buFont typeface="Arial" pitchFamily="34" charset="0"/>
              <a:buChar char="•"/>
            </a:pPr>
            <a:r>
              <a:rPr lang="en-GB" sz="1100" b="1" dirty="0"/>
              <a:t>Training &amp; events </a:t>
            </a:r>
          </a:p>
          <a:p>
            <a:pPr marL="361950" lvl="0" indent="-180975">
              <a:spcAft>
                <a:spcPts val="0"/>
              </a:spcAft>
            </a:pPr>
            <a:endParaRPr lang="en-GB" sz="400" dirty="0"/>
          </a:p>
        </p:txBody>
      </p:sp>
      <p:sp>
        <p:nvSpPr>
          <p:cNvPr id="17" name="Rounded Rectangle 16"/>
          <p:cNvSpPr/>
          <p:nvPr>
            <p:custDataLst>
              <p:tags r:id="rId5"/>
            </p:custDataLst>
          </p:nvPr>
        </p:nvSpPr>
        <p:spPr bwMode="auto">
          <a:xfrm>
            <a:off x="3635896" y="3068960"/>
            <a:ext cx="4896544" cy="2592288"/>
          </a:xfrm>
          <a:prstGeom prst="roundRect">
            <a:avLst/>
          </a:prstGeom>
          <a:solidFill>
            <a:srgbClr val="C00000"/>
          </a:solidFill>
          <a:ln>
            <a:noFill/>
          </a:ln>
          <a:effectLst/>
          <a:extLst/>
        </p:spPr>
        <p:txBody>
          <a:bodyPr vert="horz" wrap="square" lIns="0" tIns="36000" rIns="0" bIns="36000" numCol="1" rtlCol="0" anchor="t" anchorCtr="0" compatLnSpc="1">
            <a:prstTxWarp prst="textNoShape">
              <a:avLst/>
            </a:prstTxWarp>
            <a:noAutofit/>
          </a:bodyPr>
          <a:lstStyle/>
          <a:p>
            <a:pPr algn="ctr">
              <a:spcAft>
                <a:spcPts val="0"/>
              </a:spcAft>
            </a:pPr>
            <a:r>
              <a:rPr lang="en-GB" sz="1200" b="1" dirty="0">
                <a:solidFill>
                  <a:schemeClr val="bg1"/>
                </a:solidFill>
              </a:rPr>
              <a:t>FINANCE</a:t>
            </a:r>
          </a:p>
          <a:p>
            <a:pPr>
              <a:spcAft>
                <a:spcPts val="0"/>
              </a:spcAft>
            </a:pPr>
            <a:r>
              <a:rPr lang="en-GB" sz="1000" dirty="0">
                <a:solidFill>
                  <a:schemeClr val="bg1"/>
                </a:solidFill>
              </a:rPr>
              <a:t> </a:t>
            </a:r>
          </a:p>
          <a:p>
            <a:pPr marL="447675" indent="-180975" algn="just">
              <a:spcAft>
                <a:spcPts val="0"/>
              </a:spcAft>
              <a:buFont typeface="Arial" pitchFamily="34" charset="0"/>
              <a:buChar char="•"/>
            </a:pPr>
            <a:r>
              <a:rPr lang="en-GB" sz="1100" b="1" dirty="0">
                <a:solidFill>
                  <a:schemeClr val="bg1"/>
                </a:solidFill>
              </a:rPr>
              <a:t>Loans</a:t>
            </a:r>
            <a:endParaRPr lang="en-GB" sz="1100" b="1" i="1" dirty="0">
              <a:solidFill>
                <a:schemeClr val="bg1"/>
              </a:solidFill>
            </a:endParaRPr>
          </a:p>
          <a:p>
            <a:pPr marL="447675" lvl="0" indent="-180975">
              <a:spcAft>
                <a:spcPts val="0"/>
              </a:spcAft>
              <a:buFont typeface="Arial"/>
              <a:buChar char="•"/>
            </a:pPr>
            <a:endParaRPr lang="en-GB" sz="1100" dirty="0">
              <a:solidFill>
                <a:schemeClr val="bg1"/>
              </a:solidFill>
              <a:latin typeface="Verdana"/>
              <a:ea typeface="Times New Roman"/>
              <a:cs typeface="Times New Roman"/>
            </a:endParaRPr>
          </a:p>
          <a:p>
            <a:pPr marL="447675" indent="-180975" algn="just">
              <a:spcAft>
                <a:spcPts val="0"/>
              </a:spcAft>
              <a:buFont typeface="Arial" pitchFamily="34" charset="0"/>
              <a:buChar char="•"/>
            </a:pPr>
            <a:r>
              <a:rPr lang="en-GB" sz="1100" b="1" dirty="0" smtClean="0">
                <a:solidFill>
                  <a:schemeClr val="bg1"/>
                </a:solidFill>
              </a:rPr>
              <a:t>Investment support</a:t>
            </a:r>
            <a:endParaRPr lang="en-GB" sz="1100" b="1" dirty="0">
              <a:solidFill>
                <a:schemeClr val="bg1"/>
              </a:solidFill>
            </a:endParaRPr>
          </a:p>
        </p:txBody>
      </p:sp>
      <p:sp>
        <p:nvSpPr>
          <p:cNvPr id="6" name="Rounded Rectangle 5"/>
          <p:cNvSpPr/>
          <p:nvPr>
            <p:custDataLst>
              <p:tags r:id="rId6"/>
            </p:custDataLst>
          </p:nvPr>
        </p:nvSpPr>
        <p:spPr bwMode="auto">
          <a:xfrm>
            <a:off x="539552" y="1700808"/>
            <a:ext cx="7992888" cy="1152127"/>
          </a:xfrm>
          <a:prstGeom prst="roundRect">
            <a:avLst/>
          </a:prstGeom>
          <a:solidFill>
            <a:schemeClr val="accent4">
              <a:lumMod val="50000"/>
              <a:lumOff val="50000"/>
            </a:schemeClr>
          </a:solidFill>
          <a:ln>
            <a:noFill/>
          </a:ln>
          <a:effectLst/>
          <a:extLst/>
        </p:spPr>
        <p:txBody>
          <a:bodyPr vert="horz" wrap="square" lIns="36000" tIns="36000" rIns="36000" bIns="36000" numCol="1" rtlCol="0" anchor="t" anchorCtr="0" compatLnSpc="1">
            <a:prstTxWarp prst="textNoShape">
              <a:avLst/>
            </a:prstTxWarp>
            <a:noAutofit/>
          </a:bodyPr>
          <a:lstStyle/>
          <a:p>
            <a:pPr marL="2152650">
              <a:spcAft>
                <a:spcPts val="0"/>
              </a:spcAft>
            </a:pPr>
            <a:r>
              <a:rPr lang="en-GB" sz="1200" b="1" dirty="0" smtClean="0">
                <a:solidFill>
                  <a:schemeClr val="bg1"/>
                </a:solidFill>
              </a:rPr>
              <a:t>COORDINATION &amp; PROMOTION</a:t>
            </a:r>
            <a:endParaRPr lang="en-GB" sz="1200" b="1" dirty="0">
              <a:solidFill>
                <a:schemeClr val="bg1"/>
              </a:solidFill>
            </a:endParaRPr>
          </a:p>
          <a:p>
            <a:pPr marL="2152650">
              <a:spcAft>
                <a:spcPts val="0"/>
              </a:spcAft>
              <a:buFont typeface="Arial" pitchFamily="34" charset="0"/>
              <a:buChar char="•"/>
            </a:pPr>
            <a:endParaRPr lang="en-GB" sz="1000" dirty="0">
              <a:solidFill>
                <a:schemeClr val="bg1"/>
              </a:solidFill>
            </a:endParaRPr>
          </a:p>
          <a:p>
            <a:pPr marL="2152650">
              <a:spcAft>
                <a:spcPts val="0"/>
              </a:spcAft>
              <a:buFont typeface="Arial" pitchFamily="34" charset="0"/>
              <a:buChar char="•"/>
            </a:pPr>
            <a:r>
              <a:rPr lang="en-GB" sz="1100" b="1" dirty="0" smtClean="0">
                <a:solidFill>
                  <a:schemeClr val="bg1"/>
                </a:solidFill>
              </a:rPr>
              <a:t>Strategic coordination</a:t>
            </a:r>
          </a:p>
          <a:p>
            <a:pPr marL="2152650">
              <a:spcAft>
                <a:spcPts val="0"/>
              </a:spcAft>
              <a:buFont typeface="Arial" pitchFamily="34" charset="0"/>
              <a:buChar char="•"/>
            </a:pPr>
            <a:r>
              <a:rPr lang="en-GB" sz="1100" b="1" dirty="0" smtClean="0">
                <a:solidFill>
                  <a:schemeClr val="bg1"/>
                </a:solidFill>
              </a:rPr>
              <a:t>Program marketing</a:t>
            </a:r>
            <a:endParaRPr lang="en-GB" sz="1100" b="1" dirty="0">
              <a:solidFill>
                <a:schemeClr val="bg1"/>
              </a:solidFill>
            </a:endParaRPr>
          </a:p>
          <a:p>
            <a:pPr marL="2152650">
              <a:spcAft>
                <a:spcPts val="0"/>
              </a:spcAft>
              <a:buFont typeface="Arial" pitchFamily="34" charset="0"/>
              <a:buChar char="•"/>
            </a:pPr>
            <a:r>
              <a:rPr lang="en-GB" sz="1100" b="1" dirty="0">
                <a:solidFill>
                  <a:schemeClr val="bg1"/>
                </a:solidFill>
              </a:rPr>
              <a:t>Program management &amp; </a:t>
            </a:r>
            <a:r>
              <a:rPr lang="en-GB" sz="1100" b="1" dirty="0" smtClean="0">
                <a:solidFill>
                  <a:schemeClr val="bg1"/>
                </a:solidFill>
              </a:rPr>
              <a:t>Quality Assurance (QA)</a:t>
            </a:r>
            <a:endParaRPr lang="en-GB" sz="1100" b="1" dirty="0">
              <a:solidFill>
                <a:schemeClr val="bg1"/>
              </a:solidFill>
            </a:endParaRPr>
          </a:p>
        </p:txBody>
      </p:sp>
      <p:sp>
        <p:nvSpPr>
          <p:cNvPr id="19" name="Rounded Rectangle 18"/>
          <p:cNvSpPr/>
          <p:nvPr>
            <p:custDataLst>
              <p:tags r:id="rId7"/>
            </p:custDataLst>
          </p:nvPr>
        </p:nvSpPr>
        <p:spPr bwMode="auto">
          <a:xfrm>
            <a:off x="4572000" y="4797151"/>
            <a:ext cx="3960440" cy="864096"/>
          </a:xfrm>
          <a:prstGeom prst="roundRect">
            <a:avLst/>
          </a:prstGeom>
          <a:solidFill>
            <a:srgbClr val="92D050"/>
          </a:solidFill>
          <a:ln>
            <a:noFill/>
          </a:ln>
          <a:effectLst/>
          <a:extLst/>
        </p:spPr>
        <p:txBody>
          <a:bodyPr vert="horz" wrap="square" lIns="0" tIns="36000" rIns="0" bIns="36000" numCol="1" rtlCol="0" anchor="t" anchorCtr="0" compatLnSpc="1">
            <a:prstTxWarp prst="textNoShape">
              <a:avLst/>
            </a:prstTxWarp>
            <a:noAutofit/>
          </a:bodyPr>
          <a:lstStyle/>
          <a:p>
            <a:pPr marL="361950" indent="-180975">
              <a:spcAft>
                <a:spcPts val="0"/>
              </a:spcAft>
              <a:buFont typeface="Arial" pitchFamily="34" charset="0"/>
              <a:buChar char="•"/>
            </a:pPr>
            <a:r>
              <a:rPr lang="en-GB" sz="1100" b="1" dirty="0"/>
              <a:t>On-site energy </a:t>
            </a:r>
            <a:r>
              <a:rPr lang="en-GB" sz="1100" b="1" dirty="0" smtClean="0"/>
              <a:t>audits</a:t>
            </a:r>
            <a:endParaRPr lang="en-GB" sz="1100" b="1" dirty="0"/>
          </a:p>
        </p:txBody>
      </p:sp>
      <p:cxnSp>
        <p:nvCxnSpPr>
          <p:cNvPr id="20" name="Straight Connector 19"/>
          <p:cNvCxnSpPr/>
          <p:nvPr/>
        </p:nvCxnSpPr>
        <p:spPr bwMode="auto">
          <a:xfrm>
            <a:off x="395536" y="5805264"/>
            <a:ext cx="8352928" cy="0"/>
          </a:xfrm>
          <a:prstGeom prst="line">
            <a:avLst/>
          </a:prstGeom>
          <a:solidFill>
            <a:schemeClr val="accent1"/>
          </a:solidFill>
          <a:ln w="9525" cap="flat" cmpd="sng" algn="ctr">
            <a:solidFill>
              <a:schemeClr val="bg1">
                <a:lumMod val="65000"/>
              </a:schemeClr>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395536" y="5805264"/>
            <a:ext cx="8208912" cy="276999"/>
          </a:xfrm>
          <a:prstGeom prst="rect">
            <a:avLst/>
          </a:prstGeom>
          <a:noFill/>
        </p:spPr>
        <p:txBody>
          <a:bodyPr wrap="square" rtlCol="0">
            <a:spAutoFit/>
          </a:bodyPr>
          <a:lstStyle/>
          <a:p>
            <a:pPr algn="ctr"/>
            <a:r>
              <a:rPr lang="en-GB" sz="1200" dirty="0" smtClean="0">
                <a:solidFill>
                  <a:schemeClr val="bg1">
                    <a:lumMod val="50000"/>
                  </a:schemeClr>
                </a:solidFill>
              </a:rPr>
              <a:t>Cost effectiveness  of delivering service</a:t>
            </a:r>
            <a:endParaRPr lang="en-GB" sz="1200" dirty="0">
              <a:solidFill>
                <a:schemeClr val="bg1">
                  <a:lumMod val="50000"/>
                </a:schemeClr>
              </a:solidFill>
            </a:endParaRPr>
          </a:p>
        </p:txBody>
      </p:sp>
      <p:sp>
        <p:nvSpPr>
          <p:cNvPr id="22" name="TextBox 21"/>
          <p:cNvSpPr txBox="1"/>
          <p:nvPr/>
        </p:nvSpPr>
        <p:spPr>
          <a:xfrm>
            <a:off x="35496" y="5805264"/>
            <a:ext cx="1152128" cy="246221"/>
          </a:xfrm>
          <a:prstGeom prst="rect">
            <a:avLst/>
          </a:prstGeom>
          <a:noFill/>
        </p:spPr>
        <p:txBody>
          <a:bodyPr wrap="square" rtlCol="0">
            <a:spAutoFit/>
          </a:bodyPr>
          <a:lstStyle/>
          <a:p>
            <a:pPr algn="ctr"/>
            <a:r>
              <a:rPr lang="en-GB" sz="1000" dirty="0" smtClean="0">
                <a:solidFill>
                  <a:schemeClr val="bg1">
                    <a:lumMod val="50000"/>
                  </a:schemeClr>
                </a:solidFill>
              </a:rPr>
              <a:t>$2/tonne</a:t>
            </a:r>
            <a:endParaRPr lang="en-GB" sz="1000" dirty="0">
              <a:solidFill>
                <a:schemeClr val="bg1">
                  <a:lumMod val="50000"/>
                </a:schemeClr>
              </a:solidFill>
            </a:endParaRPr>
          </a:p>
        </p:txBody>
      </p:sp>
      <p:sp>
        <p:nvSpPr>
          <p:cNvPr id="23" name="TextBox 22"/>
          <p:cNvSpPr txBox="1"/>
          <p:nvPr/>
        </p:nvSpPr>
        <p:spPr>
          <a:xfrm>
            <a:off x="7891021" y="5805264"/>
            <a:ext cx="1217483" cy="246221"/>
          </a:xfrm>
          <a:prstGeom prst="rect">
            <a:avLst/>
          </a:prstGeom>
          <a:noFill/>
        </p:spPr>
        <p:txBody>
          <a:bodyPr wrap="square" rtlCol="0">
            <a:spAutoFit/>
          </a:bodyPr>
          <a:lstStyle/>
          <a:p>
            <a:pPr algn="ctr"/>
            <a:r>
              <a:rPr lang="en-GB" sz="1000" dirty="0" smtClean="0">
                <a:solidFill>
                  <a:schemeClr val="bg1">
                    <a:lumMod val="50000"/>
                  </a:schemeClr>
                </a:solidFill>
              </a:rPr>
              <a:t>$20/tonne</a:t>
            </a:r>
            <a:endParaRPr lang="en-GB" sz="1000" dirty="0">
              <a:solidFill>
                <a:schemeClr val="bg1">
                  <a:lumMod val="50000"/>
                </a:schemeClr>
              </a:solidFill>
            </a:endParaRPr>
          </a:p>
        </p:txBody>
      </p:sp>
      <p:cxnSp>
        <p:nvCxnSpPr>
          <p:cNvPr id="24" name="Straight Connector 23"/>
          <p:cNvCxnSpPr/>
          <p:nvPr/>
        </p:nvCxnSpPr>
        <p:spPr bwMode="auto">
          <a:xfrm>
            <a:off x="395536" y="6176337"/>
            <a:ext cx="8352928" cy="0"/>
          </a:xfrm>
          <a:prstGeom prst="line">
            <a:avLst/>
          </a:prstGeom>
          <a:solidFill>
            <a:schemeClr val="accent1"/>
          </a:solidFill>
          <a:ln w="9525" cap="flat" cmpd="sng" algn="ctr">
            <a:solidFill>
              <a:schemeClr val="bg1">
                <a:lumMod val="65000"/>
              </a:schemeClr>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395536" y="6176337"/>
            <a:ext cx="8208912" cy="276999"/>
          </a:xfrm>
          <a:prstGeom prst="rect">
            <a:avLst/>
          </a:prstGeom>
          <a:noFill/>
        </p:spPr>
        <p:txBody>
          <a:bodyPr wrap="square" rtlCol="0">
            <a:spAutoFit/>
          </a:bodyPr>
          <a:lstStyle/>
          <a:p>
            <a:pPr algn="ctr"/>
            <a:r>
              <a:rPr lang="en-GB" sz="1200" dirty="0" smtClean="0">
                <a:solidFill>
                  <a:schemeClr val="bg1">
                    <a:lumMod val="50000"/>
                  </a:schemeClr>
                </a:solidFill>
              </a:rPr>
              <a:t>SME size and therefore saving potential</a:t>
            </a:r>
            <a:endParaRPr lang="en-GB" sz="1200" dirty="0">
              <a:solidFill>
                <a:schemeClr val="bg1">
                  <a:lumMod val="50000"/>
                </a:schemeClr>
              </a:solidFill>
            </a:endParaRPr>
          </a:p>
        </p:txBody>
      </p:sp>
      <p:sp>
        <p:nvSpPr>
          <p:cNvPr id="26" name="TextBox 25"/>
          <p:cNvSpPr txBox="1"/>
          <p:nvPr/>
        </p:nvSpPr>
        <p:spPr>
          <a:xfrm>
            <a:off x="35496" y="6176337"/>
            <a:ext cx="1152128" cy="246221"/>
          </a:xfrm>
          <a:prstGeom prst="rect">
            <a:avLst/>
          </a:prstGeom>
          <a:noFill/>
        </p:spPr>
        <p:txBody>
          <a:bodyPr wrap="square" rtlCol="0">
            <a:spAutoFit/>
          </a:bodyPr>
          <a:lstStyle/>
          <a:p>
            <a:pPr algn="ctr"/>
            <a:r>
              <a:rPr lang="en-GB" sz="1000" smtClean="0">
                <a:solidFill>
                  <a:schemeClr val="bg1">
                    <a:lumMod val="50000"/>
                  </a:schemeClr>
                </a:solidFill>
              </a:rPr>
              <a:t>10 employees</a:t>
            </a:r>
            <a:endParaRPr lang="en-GB" sz="1000" dirty="0">
              <a:solidFill>
                <a:schemeClr val="bg1">
                  <a:lumMod val="50000"/>
                </a:schemeClr>
              </a:solidFill>
            </a:endParaRPr>
          </a:p>
        </p:txBody>
      </p:sp>
      <p:sp>
        <p:nvSpPr>
          <p:cNvPr id="27" name="TextBox 26"/>
          <p:cNvSpPr txBox="1"/>
          <p:nvPr/>
        </p:nvSpPr>
        <p:spPr>
          <a:xfrm>
            <a:off x="7884368" y="6165304"/>
            <a:ext cx="1217483" cy="246221"/>
          </a:xfrm>
          <a:prstGeom prst="rect">
            <a:avLst/>
          </a:prstGeom>
          <a:noFill/>
        </p:spPr>
        <p:txBody>
          <a:bodyPr wrap="square" rtlCol="0">
            <a:spAutoFit/>
          </a:bodyPr>
          <a:lstStyle/>
          <a:p>
            <a:pPr algn="ctr"/>
            <a:r>
              <a:rPr lang="en-GB" sz="1000" dirty="0" smtClean="0">
                <a:solidFill>
                  <a:schemeClr val="bg1">
                    <a:lumMod val="50000"/>
                  </a:schemeClr>
                </a:solidFill>
              </a:rPr>
              <a:t>250 employees</a:t>
            </a:r>
            <a:endParaRPr lang="en-GB" sz="1000" dirty="0">
              <a:solidFill>
                <a:schemeClr val="bg1">
                  <a:lumMod val="50000"/>
                </a:schemeClr>
              </a:solidFill>
            </a:endParaRPr>
          </a:p>
        </p:txBody>
      </p:sp>
    </p:spTree>
    <p:extLst>
      <p:ext uri="{BB962C8B-B14F-4D97-AF65-F5344CB8AC3E}">
        <p14:creationId xmlns:p14="http://schemas.microsoft.com/office/powerpoint/2010/main" val="334486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35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JwjvQ4xZk0i5Qgbt0ZqTc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bFuYXzcBZk.4L4t556tAe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S70uXH0VgUaCF_AvApUzY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i8b2v3kJk2nUmkAWOUHt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BNgT846jskGeSDUpqWQj0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t_v3z8RCkSuaPynlG61_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MKVa4Dvyq0OuSZHJoOKnJ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POYqDE9yEWbv9mJNm7td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LuTXz6zEb0mV1rMie7iLP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OQN2R47TtkSvKIIxqqP9g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pARJiuD9Yk6ui4QqQghAU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g2rszXTOS0mzYfLiRzUCW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s_Cy7ir1D0mTU3rFhQnkU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OTUpYsoUl0yeLBE9ggC.r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jDyGPet73kayBRAfSLyyD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kVHbQc4oi0mozwUuTeuts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IKKO6S6Dc0OxM0eFtgoAJ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U6IKjXnqE6mWAWBJwBjg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JwjvQ4xZk0i5Qgbt0ZqTc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eUrd720xEUuMwkmmvdVDS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W.xIarB0t0uDJ1BIDPRdW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H8xtKsWVSEaqxL2Muwl_n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75DoG2wnVUCGaxyxxrmwQ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3nsGpjRaQECoJEte601u5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PLLpWY.0S0.FBVjR75lzP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irC3PaUfeEmdZCW8nfChW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EZpnDEzASUC_bpb3hq69O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U5CM536Ov0uULeLIgGLDi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pfOV.pp5V0WBR3qnCe8md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JwjvQ4xZk0i5Qgbt0ZqTc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hhkBPskDOEGQ2WSC3osll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PxphVe5GZEai0QlWGOJr9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kkimJLy1.kSHvMQmmGtq1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hFIg0NL3iU2EWHf3w4LtH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B33KIDHX10qOm0MJw9YkP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IyGE.EUEr0mpTrdVZLcmr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SzQ46mnqWkmdRA5b5zePQ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ZhaDnat440iqzBEDtHnnf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sSRzcogvpUOWjofLtm6Ty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AIEfXf3Ank2TnJKrPvcyg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i1U1E4ygiEOkzfc5PgiEo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HlJyvrcb9UKQklkWhjO5Q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XOnhu5WtB0G9wAzWvxUe2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yJsbG_gskKVeOfxFqqb3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eVF8T4k0e0iTw8LoaHujL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j1VOcyWWnEKYQRdQahW5j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Ew1VROJ0YEufVdIUegc4U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1.e37AzVD0GiIqDZMCmAX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0dxekNOIf0O8qn3aFG9Tf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mFA_N5EucUiEdgXmP8q6W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JwjvQ4xZk0i5Qgbt0ZqTc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J3Opl2RTuU.HLOJi08cK0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w2ms4xYIdkOhTPfBN5LW5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iDHI45YkWES8rT1EWMhpZ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UUub3fYuW0S_CME3jkDZ9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V21LBEeAwUmYHdlQwbgWg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1BnV_1VhkESIhtPA41jKK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gMXDiP5IiEyOBrvE3Qeld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1sOTHpuw30qL3hqMjqvMp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tJmBwhMI5kSi7Bt_wzPJg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SvUGKGaiPkyKB_GMal0_1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JwjvQ4xZk0i5Qgbt0ZqTc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kjNNL.sRCEuH5XS7Y.qxo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reacT2r4wEKuICB6NmRNu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e53y6Zcu1US1fDcRN4XOS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mSMofWFuAUOYPaOsrXQS8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vvM145Q6a0S.vp.XRLHJd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zVW8lmGiwk6SXeLbuMS8F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zVW8lmGiwk6SXeLbuMS8F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JwjvQ4xZk0i5Qgbt0ZqTc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pORZC_uzkChVMlBU5dj.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VW8lmGiwk6SXeLbuMS8FA"/>
</p:tagLst>
</file>

<file path=ppt/theme/theme1.xml><?xml version="1.0" encoding="utf-8"?>
<a:theme xmlns:a="http://schemas.openxmlformats.org/drawingml/2006/main" name="ENGLISH One to One template">
  <a:themeElements>
    <a:clrScheme name="ENGLISH One to One template 1">
      <a:dk1>
        <a:srgbClr val="002A6C"/>
      </a:dk1>
      <a:lt1>
        <a:srgbClr val="FFFFFF"/>
      </a:lt1>
      <a:dk2>
        <a:srgbClr val="002A6C"/>
      </a:dk2>
      <a:lt2>
        <a:srgbClr val="74B9E8"/>
      </a:lt2>
      <a:accent1>
        <a:srgbClr val="003478"/>
      </a:accent1>
      <a:accent2>
        <a:srgbClr val="009ADA"/>
      </a:accent2>
      <a:accent3>
        <a:srgbClr val="FFFFFF"/>
      </a:accent3>
      <a:accent4>
        <a:srgbClr val="00225B"/>
      </a:accent4>
      <a:accent5>
        <a:srgbClr val="AAAEBE"/>
      </a:accent5>
      <a:accent6>
        <a:srgbClr val="008BC5"/>
      </a:accent6>
      <a:hlink>
        <a:srgbClr val="8EBAE5"/>
      </a:hlink>
      <a:folHlink>
        <a:srgbClr val="B5384F"/>
      </a:folHlink>
    </a:clrScheme>
    <a:fontScheme name="ENGLISH One to One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6000" tIns="36000" rIns="36000" bIns="36000" numCol="1" rtlCol="0" anchor="t"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000" b="0" i="0" u="none" strike="noStrike" cap="none" normalizeH="0" baseline="0" dirty="0" smtClean="0">
            <a:ln>
              <a:noFill/>
            </a:ln>
            <a:solidFill>
              <a:schemeClr val="bg1"/>
            </a:solidFill>
            <a:effectLst/>
            <a:latin typeface="Verdana" pitchFamily="34" charset="0"/>
          </a:defRPr>
        </a:defPPr>
      </a:lstStyle>
    </a:spDef>
    <a:lnDef>
      <a:spPr bwMode="auto">
        <a:solidFill>
          <a:schemeClr val="accent1"/>
        </a:solidFill>
        <a:ln w="9525" cap="flat" cmpd="sng" algn="ctr">
          <a:solidFill>
            <a:schemeClr val="bg1">
              <a:lumMod val="50000"/>
            </a:schemeClr>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ENGLISH One to One template 1">
        <a:dk1>
          <a:srgbClr val="002A6C"/>
        </a:dk1>
        <a:lt1>
          <a:srgbClr val="FFFFFF"/>
        </a:lt1>
        <a:dk2>
          <a:srgbClr val="002A6C"/>
        </a:dk2>
        <a:lt2>
          <a:srgbClr val="74B9E8"/>
        </a:lt2>
        <a:accent1>
          <a:srgbClr val="003478"/>
        </a:accent1>
        <a:accent2>
          <a:srgbClr val="009ADA"/>
        </a:accent2>
        <a:accent3>
          <a:srgbClr val="FFFFFF"/>
        </a:accent3>
        <a:accent4>
          <a:srgbClr val="00225B"/>
        </a:accent4>
        <a:accent5>
          <a:srgbClr val="AAAEBE"/>
        </a:accent5>
        <a:accent6>
          <a:srgbClr val="008BC5"/>
        </a:accent6>
        <a:hlink>
          <a:srgbClr val="8EBAE5"/>
        </a:hlink>
        <a:folHlink>
          <a:srgbClr val="B5384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NGLISH projected presentation">
  <a:themeElements>
    <a:clrScheme name="ENGLISH projected presentation 10">
      <a:dk1>
        <a:srgbClr val="002A6C"/>
      </a:dk1>
      <a:lt1>
        <a:srgbClr val="FFFFFF"/>
      </a:lt1>
      <a:dk2>
        <a:srgbClr val="002A6C"/>
      </a:dk2>
      <a:lt2>
        <a:srgbClr val="74B9E8"/>
      </a:lt2>
      <a:accent1>
        <a:srgbClr val="D0E5E8"/>
      </a:accent1>
      <a:accent2>
        <a:srgbClr val="002A6C"/>
      </a:accent2>
      <a:accent3>
        <a:srgbClr val="FFFFFF"/>
      </a:accent3>
      <a:accent4>
        <a:srgbClr val="00225B"/>
      </a:accent4>
      <a:accent5>
        <a:srgbClr val="E4F0F2"/>
      </a:accent5>
      <a:accent6>
        <a:srgbClr val="002561"/>
      </a:accent6>
      <a:hlink>
        <a:srgbClr val="002A6C"/>
      </a:hlink>
      <a:folHlink>
        <a:srgbClr val="00A4E2"/>
      </a:folHlink>
    </a:clrScheme>
    <a:fontScheme name="ENGLISH projected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GLISH projected presentation 1">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GLISH projected presentation 2">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GLISH projected presentation 3">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GLISH projected presentation 4">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GLISH projected presentation 5">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GLISH projected presentation 6">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GLISH projected presentation 7">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GLISH projected presentation 8">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GLISH projected presentation 9">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NGLISH projected presentation 10">
        <a:dk1>
          <a:srgbClr val="002A6C"/>
        </a:dk1>
        <a:lt1>
          <a:srgbClr val="FFFFFF"/>
        </a:lt1>
        <a:dk2>
          <a:srgbClr val="002A6C"/>
        </a:dk2>
        <a:lt2>
          <a:srgbClr val="74B9E8"/>
        </a:lt2>
        <a:accent1>
          <a:srgbClr val="D0E5E8"/>
        </a:accent1>
        <a:accent2>
          <a:srgbClr val="002A6C"/>
        </a:accent2>
        <a:accent3>
          <a:srgbClr val="FFFFFF"/>
        </a:accent3>
        <a:accent4>
          <a:srgbClr val="00225B"/>
        </a:accent4>
        <a:accent5>
          <a:srgbClr val="E4F0F2"/>
        </a:accent5>
        <a:accent6>
          <a:srgbClr val="002561"/>
        </a:accent6>
        <a:hlink>
          <a:srgbClr val="002A6C"/>
        </a:hlink>
        <a:folHlink>
          <a:srgbClr val="00A4E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677F3AB3453745B444938199FA1902" ma:contentTypeVersion="0" ma:contentTypeDescription="Create a new document." ma:contentTypeScope="" ma:versionID="0d0d7dfa43587a00919210833cfa2ac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36E29C-A964-47C1-8EB9-46967591EB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4FB9A5A-7A57-4881-936F-6659591FC8F8}">
  <ds:schemaRefs>
    <ds:schemaRef ds:uri="http://schemas.microsoft.com/office/2006/documentManagement/types"/>
    <ds:schemaRef ds:uri="http://www.w3.org/XML/1998/namespace"/>
    <ds:schemaRef ds:uri="http://schemas.microsoft.com/office/2006/metadata/properties"/>
    <ds:schemaRef ds:uri="http://purl.org/dc/terms/"/>
    <ds:schemaRef ds:uri="http://purl.org/dc/elements/1.1/"/>
    <ds:schemaRef ds:uri="http://schemas.openxmlformats.org/package/2006/metadata/core-properties"/>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7D66C7C0-8A74-44D4-8642-A84BF11196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7703</TotalTime>
  <Words>1917</Words>
  <Application>Microsoft Office PowerPoint</Application>
  <PresentationFormat>On-screen Show (4:3)</PresentationFormat>
  <Paragraphs>327</Paragraphs>
  <Slides>13</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16" baseType="lpstr">
      <vt:lpstr>ENGLISH One to One template</vt:lpstr>
      <vt:lpstr>ENGLISH projected presentation</vt:lpstr>
      <vt:lpstr>think-cell Slide</vt:lpstr>
      <vt:lpstr>A Transformational Energy Efficiency SME Advice and Loans Program for Mexico</vt:lpstr>
      <vt:lpstr>Agenda</vt:lpstr>
      <vt:lpstr>We have developed a number of approaches to overcome these barriers. For example our advice programmes have catalysed UK SME investment</vt:lpstr>
      <vt:lpstr>Carbon Trust has also run two separate loans schemes, demonstrating that Energy Efficiency loans work</vt:lpstr>
      <vt:lpstr>And we have carried out national awareness raising campaigns to stimulate interest and demand</vt:lpstr>
      <vt:lpstr>In Mexico, cost-effective SME energy efficiency measures could save MXN$28 billion (12%) and reduce emissions by 10MtCO2 (14%) per year </vt:lpstr>
      <vt:lpstr>Many EE projects pay back quickly, yet despite the compelling project economics, a number of barriers stop many companies from investing</vt:lpstr>
      <vt:lpstr>While a number of effective programmes offering advice and finance already exist, they are fragmented and sub-scale</vt:lpstr>
      <vt:lpstr>To be transformational, a co-ordinated Program is proposed to raise awareness, deliver advice and provide finance in a cost-effective manner</vt:lpstr>
      <vt:lpstr>The Programme will reach at least 150,000 SMEs over 5 years, delivering more direct support to 10,000 larger SMEs, lending $100m and reducing emissions by 1MtCO2 at programme cost of $6.1/t</vt:lpstr>
      <vt:lpstr>The total cost of the SME Programme, including loans capital is ~US$134M over 5 years</vt:lpstr>
      <vt:lpstr>Agenda</vt:lpstr>
      <vt:lpstr>A Transformational Energy Efficiency SME Program for Mexico</vt:lpstr>
    </vt:vector>
  </TitlesOfParts>
  <Company>Carbon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Mexican delivery landscape relevant to SME energy efficiency</dc:title>
  <dc:creator>Louisa Ziane</dc:creator>
  <cp:lastModifiedBy>Daniel Buira</cp:lastModifiedBy>
  <cp:revision>287</cp:revision>
  <dcterms:created xsi:type="dcterms:W3CDTF">2012-03-27T11:13:12Z</dcterms:created>
  <dcterms:modified xsi:type="dcterms:W3CDTF">2012-11-28T15:03:30Z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0x0101009B677F3AB3453745B444938199FA1902</vt:lpwstr>
  </property>
</Properties>
</file>