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6" r:id="rId3"/>
    <p:sldId id="322" r:id="rId4"/>
    <p:sldId id="318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1" r:id="rId13"/>
    <p:sldId id="332" r:id="rId14"/>
    <p:sldId id="296" r:id="rId15"/>
    <p:sldId id="333" r:id="rId16"/>
    <p:sldId id="334" r:id="rId17"/>
    <p:sldId id="315" r:id="rId18"/>
    <p:sldId id="337" r:id="rId19"/>
    <p:sldId id="276" r:id="rId20"/>
    <p:sldId id="338" r:id="rId21"/>
    <p:sldId id="274" r:id="rId22"/>
    <p:sldId id="308" r:id="rId23"/>
    <p:sldId id="272" r:id="rId24"/>
    <p:sldId id="310" r:id="rId25"/>
    <p:sldId id="313" r:id="rId26"/>
    <p:sldId id="307" r:id="rId27"/>
    <p:sldId id="309" r:id="rId28"/>
    <p:sldId id="305" r:id="rId29"/>
    <p:sldId id="306" r:id="rId30"/>
    <p:sldId id="312" r:id="rId31"/>
    <p:sldId id="300" r:id="rId32"/>
    <p:sldId id="336" r:id="rId33"/>
  </p:sldIdLst>
  <p:sldSz cx="9144000" cy="6858000" type="screen4x3"/>
  <p:notesSz cx="7010400" cy="9296400"/>
  <p:custDataLst>
    <p:tags r:id="rId36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88AB8"/>
    <a:srgbClr val="F88152"/>
    <a:srgbClr val="F65872"/>
    <a:srgbClr val="4C7020"/>
    <a:srgbClr val="FF66CC"/>
    <a:srgbClr val="FFCCFF"/>
    <a:srgbClr val="D030B9"/>
    <a:srgbClr val="CCFFFF"/>
    <a:srgbClr val="82A8CA"/>
    <a:srgbClr val="014C6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75263" autoAdjust="0"/>
  </p:normalViewPr>
  <p:slideViewPr>
    <p:cSldViewPr snapToGrid="0">
      <p:cViewPr>
        <p:scale>
          <a:sx n="100" d="100"/>
          <a:sy n="100" d="100"/>
        </p:scale>
        <p:origin x="-288" y="-78"/>
      </p:cViewPr>
      <p:guideLst>
        <p:guide orient="horz" pos="754"/>
        <p:guide pos="791"/>
        <p:guide pos="341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84"/>
    </p:cViewPr>
  </p:sorterViewPr>
  <p:notesViewPr>
    <p:cSldViewPr snapToGrid="0">
      <p:cViewPr varScale="1">
        <p:scale>
          <a:sx n="64" d="100"/>
          <a:sy n="64" d="100"/>
        </p:scale>
        <p:origin x="-1698" y="-90"/>
      </p:cViewPr>
      <p:guideLst>
        <p:guide orient="horz" pos="2928"/>
        <p:guide pos="22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0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FCFS11C\DeptShare3\CBG\CBGSM\Climate%20Change\Knowledge%20Mgmt%20(for%20Internal%20Use)\CBG%20draft%20papers\IFC%20facing%20presentations\Stephanie%20CSA\SJM%20CSA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FCFS11C\DeptShare3\CBG\CBGSM\Climate%20Change\Knowledge%20Mgmt%20(for%20Internal%20Use)\CBG%20draft%20papers\IFC%20facing%20presentations\Stephanie%20CSA\SJM%20CSA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IFCFS11C\DeptShare3\CBG\CBGSM\Climate%20Change\Knowledge%20Mgmt%20(for%20Internal%20Use)\CBG%20draft%20papers\IFC%20facing%20presentations\Stephanie%20CSA\SJM%20CSA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DNFILE\SDN-DEPT\ENV\ENVCF\FINANCE%20TEAM\Carbon%20Finance\State%20and%20Trends%202012\MARKET%20STATISTICS\ALL_MARKETS_DATABAS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4609534181654046"/>
          <c:y val="0.15185101068452692"/>
          <c:w val="0.7705058507789565"/>
          <c:h val="0.75493458841035432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D030B9"/>
              </a:solidFill>
            </c:spPr>
          </c:dPt>
          <c:dPt>
            <c:idx val="4"/>
            <c:spPr>
              <a:solidFill>
                <a:srgbClr val="FF66CC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Pt>
            <c:idx val="6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0070C0"/>
              </a:solidFill>
            </c:spPr>
          </c:dPt>
          <c:dLbls>
            <c:dLbl>
              <c:idx val="3"/>
              <c:layout>
                <c:manualLayout>
                  <c:x val="-9.0144032983373923E-2"/>
                  <c:y val="5.0790912666629023E-2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0.11724214535543079"/>
                  <c:y val="-1.4560655252571655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'by sector'!$C$66:$J$66</c:f>
              <c:strCache>
                <c:ptCount val="8"/>
                <c:pt idx="0">
                  <c:v>Renewable Energy</c:v>
                </c:pt>
                <c:pt idx="1">
                  <c:v>Energy Efficiency</c:v>
                </c:pt>
                <c:pt idx="2">
                  <c:v>Credit lines</c:v>
                </c:pt>
                <c:pt idx="3">
                  <c:v>Funds</c:v>
                </c:pt>
                <c:pt idx="4">
                  <c:v>Cleantech</c:v>
                </c:pt>
                <c:pt idx="5">
                  <c:v>Others</c:v>
                </c:pt>
                <c:pt idx="6">
                  <c:v>Green Buildings</c:v>
                </c:pt>
                <c:pt idx="7">
                  <c:v>RE/EE Components</c:v>
                </c:pt>
              </c:strCache>
            </c:strRef>
          </c:cat>
          <c:val>
            <c:numRef>
              <c:f>'by sector'!$C$67:$J$67</c:f>
              <c:numCache>
                <c:formatCode>_("$"* #,##0_);_("$"* \(#,##0\);_("$"* "-"??_);_(@_)</c:formatCode>
                <c:ptCount val="8"/>
                <c:pt idx="0">
                  <c:v>2506.8607206562392</c:v>
                </c:pt>
                <c:pt idx="1">
                  <c:v>1507.3073993447351</c:v>
                </c:pt>
                <c:pt idx="2">
                  <c:v>1397.3117872903224</c:v>
                </c:pt>
                <c:pt idx="3">
                  <c:v>332.2</c:v>
                </c:pt>
                <c:pt idx="4">
                  <c:v>95.049988200011782</c:v>
                </c:pt>
                <c:pt idx="5">
                  <c:v>210.93992603029241</c:v>
                </c:pt>
                <c:pt idx="6">
                  <c:v>67.5</c:v>
                </c:pt>
                <c:pt idx="7">
                  <c:v>677.10968399316152</c:v>
                </c:pt>
              </c:numCache>
            </c:numRef>
          </c:val>
        </c:ser>
        <c:dLbls>
          <c:showVal val="1"/>
        </c:dLbls>
      </c:pie3D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20315581380150768"/>
                  <c:y val="1.0150738485327784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16272726530094453"/>
                  <c:y val="-0.2848417595968463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14514682025594797"/>
                  <c:y val="8.6463272974199895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'by sector'!$C$88:$E$88</c:f>
              <c:strCache>
                <c:ptCount val="3"/>
                <c:pt idx="0">
                  <c:v> INFRA </c:v>
                </c:pt>
                <c:pt idx="1">
                  <c:v> FM </c:v>
                </c:pt>
                <c:pt idx="2">
                  <c:v> MAS </c:v>
                </c:pt>
              </c:strCache>
            </c:strRef>
          </c:cat>
          <c:val>
            <c:numRef>
              <c:f>'by sector'!$C$89:$E$89</c:f>
              <c:numCache>
                <c:formatCode>_("$"* #,##0_);_("$"* \(#,##0\);_("$"* "-"??_);_(@_)</c:formatCode>
                <c:ptCount val="3"/>
                <c:pt idx="0">
                  <c:v>2898.9923325771779</c:v>
                </c:pt>
                <c:pt idx="1">
                  <c:v>1888.9642872903198</c:v>
                </c:pt>
                <c:pt idx="2">
                  <c:v>1675.7791696430011</c:v>
                </c:pt>
              </c:numCache>
            </c:numRef>
          </c:val>
        </c:ser>
        <c:dLbls>
          <c:showVal val="1"/>
        </c:dLbls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6351690855068932E-2"/>
          <c:y val="0.16067741532308338"/>
          <c:w val="0.85355268162875153"/>
          <c:h val="0.81856267966504159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00B0F0"/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Pt>
            <c:idx val="7"/>
            <c:spPr>
              <a:solidFill>
                <a:srgbClr val="FFC000"/>
              </a:solidFill>
            </c:spPr>
          </c:dPt>
          <c:dPt>
            <c:idx val="8"/>
            <c:spPr>
              <a:solidFill>
                <a:srgbClr val="F65872"/>
              </a:solidFill>
            </c:spPr>
          </c:dPt>
          <c:dLbls>
            <c:dLbl>
              <c:idx val="0"/>
              <c:layout>
                <c:manualLayout>
                  <c:x val="-5.392169728783902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S-S.Africa</a:t>
                    </a:r>
                    <a:r>
                      <a:rPr lang="en-US" dirty="0"/>
                      <a:t>
5%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4.1193189753022864E-2"/>
                  <c:y val="-0.1053680709854826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(China</a:t>
                    </a:r>
                    <a:r>
                      <a:rPr lang="en-US" dirty="0"/>
                      <a:t>
13</a:t>
                    </a:r>
                    <a:r>
                      <a:rPr lang="en-US" dirty="0" smtClean="0"/>
                      <a:t>%)</a:t>
                    </a:r>
                    <a:endParaRPr lang="en-US" dirty="0"/>
                  </a:p>
                </c:rich>
              </c:tx>
              <c:dLblPos val="bestFit"/>
              <c:showCatName val="1"/>
              <c:showPercent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4.5824270140830371E-4"/>
                  <c:y val="7.44050598084908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(India</a:t>
                    </a:r>
                    <a:r>
                      <a:rPr lang="en-US" dirty="0"/>
                      <a:t>
13</a:t>
                    </a:r>
                    <a:r>
                      <a:rPr lang="en-US" dirty="0" smtClean="0"/>
                      <a:t>%)</a:t>
                    </a:r>
                    <a:endParaRPr lang="en-US" dirty="0"/>
                  </a:p>
                </c:rich>
              </c:tx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-7.5757759532776733E-2"/>
                  <c:y val="3.3215535558055245E-2"/>
                </c:manualLayout>
              </c:layout>
              <c:dLblPos val="bestFit"/>
              <c:showCatName val="1"/>
              <c:showPercent val="1"/>
            </c:dLbl>
            <c:dLbl>
              <c:idx val="7"/>
              <c:layout>
                <c:manualLayout>
                  <c:x val="0"/>
                  <c:y val="-2.3809523809523812E-2"/>
                </c:manualLayout>
              </c:layout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CatName val="1"/>
            <c:showPercent val="1"/>
            <c:showLeaderLines val="1"/>
          </c:dLbls>
          <c:cat>
            <c:strRef>
              <c:f>'by region'!$B$16:$B$24</c:f>
              <c:strCache>
                <c:ptCount val="9"/>
                <c:pt idx="0">
                  <c:v>AFR</c:v>
                </c:pt>
                <c:pt idx="1">
                  <c:v>World</c:v>
                </c:pt>
                <c:pt idx="2">
                  <c:v>EAP</c:v>
                </c:pt>
                <c:pt idx="3">
                  <c:v>China</c:v>
                </c:pt>
                <c:pt idx="4">
                  <c:v>CSA</c:v>
                </c:pt>
                <c:pt idx="5">
                  <c:v>India</c:v>
                </c:pt>
                <c:pt idx="6">
                  <c:v>ECA</c:v>
                </c:pt>
                <c:pt idx="7">
                  <c:v>LAC</c:v>
                </c:pt>
                <c:pt idx="8">
                  <c:v>MENA</c:v>
                </c:pt>
              </c:strCache>
            </c:strRef>
          </c:cat>
          <c:val>
            <c:numRef>
              <c:f>'by region'!$C$16:$C$24</c:f>
              <c:numCache>
                <c:formatCode>_("$"* #,##0_);_("$"* \(#,##0\);_("$"* "-"??_);_(@_)</c:formatCode>
                <c:ptCount val="9"/>
                <c:pt idx="0">
                  <c:v>338.14493808299187</c:v>
                </c:pt>
                <c:pt idx="1">
                  <c:v>39</c:v>
                </c:pt>
                <c:pt idx="2">
                  <c:v>726</c:v>
                </c:pt>
                <c:pt idx="3">
                  <c:v>828</c:v>
                </c:pt>
                <c:pt idx="4">
                  <c:v>67</c:v>
                </c:pt>
                <c:pt idx="5">
                  <c:v>862</c:v>
                </c:pt>
                <c:pt idx="6">
                  <c:v>1844.6871325021928</c:v>
                </c:pt>
                <c:pt idx="7">
                  <c:v>1611.0400495986278</c:v>
                </c:pt>
                <c:pt idx="8">
                  <c:v>149.12699895691048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6.9663259637818331E-2"/>
          <c:y val="2.7501804609968046E-2"/>
          <c:w val="0.91924719475613759"/>
          <c:h val="0.86556528650127995"/>
        </c:manualLayout>
      </c:layout>
      <c:bar3DChart>
        <c:barDir val="col"/>
        <c:grouping val="stacked"/>
        <c:ser>
          <c:idx val="0"/>
          <c:order val="0"/>
          <c:tx>
            <c:strRef>
              <c:f>'PPT S&amp;T''12'!$A$2</c:f>
              <c:strCache>
                <c:ptCount val="1"/>
                <c:pt idx="0">
                  <c:v>EU Allowances</c:v>
                </c:pt>
              </c:strCache>
            </c:strRef>
          </c:tx>
          <c:spPr>
            <a:solidFill>
              <a:srgbClr val="0000FF"/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cat>
            <c:numRef>
              <c:f>'PPT S&amp;T''12'!$B$1:$H$1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'PPT S&amp;T''12'!$B$2:$H$2</c:f>
              <c:numCache>
                <c:formatCode>"$"#,##0.0</c:formatCode>
                <c:ptCount val="7"/>
                <c:pt idx="0">
                  <c:v>7.9057681413124534</c:v>
                </c:pt>
                <c:pt idx="1">
                  <c:v>24.438939486829216</c:v>
                </c:pt>
                <c:pt idx="2">
                  <c:v>49.064584698354075</c:v>
                </c:pt>
                <c:pt idx="3">
                  <c:v>100.526</c:v>
                </c:pt>
                <c:pt idx="4">
                  <c:v>118.474</c:v>
                </c:pt>
                <c:pt idx="5">
                  <c:v>133.59848306360806</c:v>
                </c:pt>
                <c:pt idx="6">
                  <c:v>147.8480383744664</c:v>
                </c:pt>
              </c:numCache>
            </c:numRef>
          </c:val>
        </c:ser>
        <c:ser>
          <c:idx val="1"/>
          <c:order val="1"/>
          <c:tx>
            <c:strRef>
              <c:f>'PPT S&amp;T''12'!$A$3</c:f>
              <c:strCache>
                <c:ptCount val="1"/>
                <c:pt idx="0">
                  <c:v>Primary CER pre-2013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'PPT S&amp;T''12'!$B$1:$H$1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'PPT S&amp;T''12'!$B$3:$H$3</c:f>
              <c:numCache>
                <c:formatCode>"$"#,##0.0</c:formatCode>
                <c:ptCount val="7"/>
                <c:pt idx="0">
                  <c:v>2.5512329389911637</c:v>
                </c:pt>
                <c:pt idx="1">
                  <c:v>5.8020827625523363</c:v>
                </c:pt>
                <c:pt idx="2">
                  <c:v>7.4327209727842733</c:v>
                </c:pt>
                <c:pt idx="3">
                  <c:v>6.5110000000000001</c:v>
                </c:pt>
                <c:pt idx="4">
                  <c:v>2.6779999999999999</c:v>
                </c:pt>
                <c:pt idx="5">
                  <c:v>1.4581112802866698</c:v>
                </c:pt>
                <c:pt idx="6">
                  <c:v>0.99008061587906249</c:v>
                </c:pt>
              </c:numCache>
            </c:numRef>
          </c:val>
        </c:ser>
        <c:ser>
          <c:idx val="2"/>
          <c:order val="2"/>
          <c:tx>
            <c:strRef>
              <c:f>'PPT S&amp;T''12'!$A$4</c:f>
              <c:strCache>
                <c:ptCount val="1"/>
                <c:pt idx="0">
                  <c:v>Primary CER post-2012</c:v>
                </c:pt>
              </c:strCache>
            </c:strRef>
          </c:tx>
          <c:spPr>
            <a:solidFill>
              <a:srgbClr val="0099FF"/>
            </a:solidFill>
          </c:spPr>
          <c:cat>
            <c:numRef>
              <c:f>'PPT S&amp;T''12'!$B$1:$H$1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'PPT S&amp;T''12'!$B$4:$H$4</c:f>
              <c:numCache>
                <c:formatCode>"$"#,##0.0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1.21736986442274</c:v>
                </c:pt>
                <c:pt idx="6">
                  <c:v>1.9903655168640801</c:v>
                </c:pt>
              </c:numCache>
            </c:numRef>
          </c:val>
        </c:ser>
        <c:ser>
          <c:idx val="3"/>
          <c:order val="3"/>
          <c:tx>
            <c:strRef>
              <c:f>'PPT S&amp;T''12'!$A$5</c:f>
              <c:strCache>
                <c:ptCount val="1"/>
                <c:pt idx="0">
                  <c:v>Secondary CER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'PPT S&amp;T''12'!$B$1:$H$1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'PPT S&amp;T''12'!$B$5:$H$5</c:f>
              <c:numCache>
                <c:formatCode>"$"#,##0.0</c:formatCode>
                <c:ptCount val="7"/>
                <c:pt idx="0">
                  <c:v>0.22122950279510245</c:v>
                </c:pt>
                <c:pt idx="1">
                  <c:v>0.44460000000000033</c:v>
                </c:pt>
                <c:pt idx="2">
                  <c:v>5.4514107440956732</c:v>
                </c:pt>
                <c:pt idx="3">
                  <c:v>26.276855491467195</c:v>
                </c:pt>
                <c:pt idx="4">
                  <c:v>17.542999999999989</c:v>
                </c:pt>
                <c:pt idx="5">
                  <c:v>20.453376500793429</c:v>
                </c:pt>
                <c:pt idx="6">
                  <c:v>22.33308305524173</c:v>
                </c:pt>
              </c:numCache>
            </c:numRef>
          </c:val>
        </c:ser>
        <c:ser>
          <c:idx val="4"/>
          <c:order val="4"/>
          <c:tx>
            <c:strRef>
              <c:f>'PPT S&amp;T''12'!$A$6</c:f>
              <c:strCache>
                <c:ptCount val="1"/>
                <c:pt idx="0">
                  <c:v>Other allowances</c:v>
                </c:pt>
              </c:strCache>
            </c:strRef>
          </c:tx>
          <c:spPr>
            <a:solidFill>
              <a:srgbClr val="85DB45"/>
            </a:solidFill>
          </c:spPr>
          <c:cat>
            <c:numRef>
              <c:f>'PPT S&amp;T''12'!$B$1:$H$1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'PPT S&amp;T''12'!$B$6:$H$6</c:f>
              <c:numCache>
                <c:formatCode>"$"#,##0.0</c:formatCode>
                <c:ptCount val="7"/>
                <c:pt idx="0">
                  <c:v>6.3266401775000022E-2</c:v>
                </c:pt>
                <c:pt idx="1">
                  <c:v>0.2728002106155879</c:v>
                </c:pt>
                <c:pt idx="2">
                  <c:v>0.29642675522115242</c:v>
                </c:pt>
                <c:pt idx="3">
                  <c:v>0.96600000000000863</c:v>
                </c:pt>
                <c:pt idx="4">
                  <c:v>4.3490000000000002</c:v>
                </c:pt>
                <c:pt idx="5">
                  <c:v>1.3360234629131529</c:v>
                </c:pt>
                <c:pt idx="6">
                  <c:v>1.0330905136442086</c:v>
                </c:pt>
              </c:numCache>
            </c:numRef>
          </c:val>
        </c:ser>
        <c:ser>
          <c:idx val="5"/>
          <c:order val="5"/>
          <c:tx>
            <c:strRef>
              <c:f>'PPT S&amp;T''12'!$A$7</c:f>
              <c:strCache>
                <c:ptCount val="1"/>
                <c:pt idx="0">
                  <c:v>Other project-based</c:v>
                </c:pt>
              </c:strCache>
            </c:strRef>
          </c:tx>
          <c:spPr>
            <a:solidFill>
              <a:srgbClr val="545733"/>
            </a:solidFill>
          </c:spPr>
          <c:cat>
            <c:numRef>
              <c:f>'PPT S&amp;T''12'!$B$1:$H$1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'PPT S&amp;T''12'!$B$7:$H$7</c:f>
              <c:numCache>
                <c:formatCode>"$"#,##0.0</c:formatCode>
                <c:ptCount val="7"/>
                <c:pt idx="0">
                  <c:v>0.298802306772389</c:v>
                </c:pt>
                <c:pt idx="1">
                  <c:v>0.28822179481037258</c:v>
                </c:pt>
                <c:pt idx="2">
                  <c:v>0.76156467878046719</c:v>
                </c:pt>
                <c:pt idx="3">
                  <c:v>0.7859999999999997</c:v>
                </c:pt>
                <c:pt idx="4">
                  <c:v>0.69200000000000172</c:v>
                </c:pt>
                <c:pt idx="5">
                  <c:v>1.1280531356469528</c:v>
                </c:pt>
                <c:pt idx="6">
                  <c:v>1.8251474655463109</c:v>
                </c:pt>
              </c:numCache>
            </c:numRef>
          </c:val>
        </c:ser>
        <c:gapWidth val="85"/>
        <c:gapDepth val="118"/>
        <c:shape val="box"/>
        <c:axId val="183983488"/>
        <c:axId val="183989376"/>
        <c:axId val="0"/>
      </c:bar3DChart>
      <c:catAx>
        <c:axId val="1839834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83989376"/>
        <c:crosses val="autoZero"/>
        <c:auto val="1"/>
        <c:lblAlgn val="ctr"/>
        <c:lblOffset val="100"/>
      </c:catAx>
      <c:valAx>
        <c:axId val="183989376"/>
        <c:scaling>
          <c:orientation val="minMax"/>
        </c:scaling>
        <c:axPos val="l"/>
        <c:majorGridlines/>
        <c:numFmt formatCode="&quot;$&quot;#,##0" sourceLinked="0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83983488"/>
        <c:crosses val="autoZero"/>
        <c:crossBetween val="between"/>
        <c:majorUnit val="60"/>
      </c:valAx>
    </c:plotArea>
    <c:legend>
      <c:legendPos val="r"/>
      <c:layout>
        <c:manualLayout>
          <c:xMode val="edge"/>
          <c:yMode val="edge"/>
          <c:x val="0.14293578491278749"/>
          <c:y val="8.3682573801278165E-2"/>
          <c:w val="0.31022653038551384"/>
          <c:h val="0.38015453969559987"/>
        </c:manualLayout>
      </c:layout>
      <c:spPr>
        <a:solidFill>
          <a:schemeClr val="bg1"/>
        </a:solidFill>
        <a:ln>
          <a:solidFill>
            <a:schemeClr val="accent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0AE6E2-2F2B-41C7-83A9-A039B8B53F8D}" type="doc">
      <dgm:prSet loTypeId="urn:microsoft.com/office/officeart/2005/8/layout/hierarchy3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9A62564-6492-4440-BDBC-F01233B3EF7E}">
      <dgm:prSet phldrT="[Text]" custT="1"/>
      <dgm:spPr>
        <a:solidFill>
          <a:srgbClr val="00783C"/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rebuchet MS" pitchFamily="34" charset="0"/>
            </a:rPr>
            <a:t>Global Industries</a:t>
          </a:r>
          <a:endParaRPr lang="en-US" sz="1200" b="1" dirty="0">
            <a:solidFill>
              <a:schemeClr val="bg1"/>
            </a:solidFill>
            <a:latin typeface="Trebuchet MS" pitchFamily="34" charset="0"/>
          </a:endParaRPr>
        </a:p>
      </dgm:t>
    </dgm:pt>
    <dgm:pt modelId="{8C28656D-E2CE-453C-A1FA-AA3792A43C26}" type="parTrans" cxnId="{7A9A70E5-70E5-4694-8834-851CF86D76AA}">
      <dgm:prSet/>
      <dgm:spPr/>
      <dgm:t>
        <a:bodyPr/>
        <a:lstStyle/>
        <a:p>
          <a:endParaRPr lang="en-US"/>
        </a:p>
      </dgm:t>
    </dgm:pt>
    <dgm:pt modelId="{C790B445-2B4E-488B-A2E8-02327CE88091}" type="sibTrans" cxnId="{7A9A70E5-70E5-4694-8834-851CF86D76AA}">
      <dgm:prSet/>
      <dgm:spPr/>
      <dgm:t>
        <a:bodyPr/>
        <a:lstStyle/>
        <a:p>
          <a:endParaRPr lang="en-US"/>
        </a:p>
      </dgm:t>
    </dgm:pt>
    <dgm:pt modelId="{415EC287-1F58-4873-81EA-0E7FEF21F508}">
      <dgm:prSet phldrT="[Text]" custT="1"/>
      <dgm:spPr>
        <a:solidFill>
          <a:srgbClr val="588AB8">
            <a:alpha val="89804"/>
          </a:srgbClr>
        </a:solidFill>
      </dgm:spPr>
      <dgm:t>
        <a:bodyPr/>
        <a:lstStyle/>
        <a:p>
          <a:r>
            <a:rPr lang="en-US" sz="1200" dirty="0" smtClean="0"/>
            <a:t>Infra</a:t>
          </a:r>
          <a:endParaRPr lang="en-US" sz="1200" dirty="0"/>
        </a:p>
      </dgm:t>
    </dgm:pt>
    <dgm:pt modelId="{12C4ECCD-EAF3-492A-8C18-000F48D52166}" type="parTrans" cxnId="{9D10F18E-6309-4192-9E9B-3E41A722D5E1}">
      <dgm:prSet/>
      <dgm:spPr/>
      <dgm:t>
        <a:bodyPr/>
        <a:lstStyle/>
        <a:p>
          <a:endParaRPr lang="en-US"/>
        </a:p>
      </dgm:t>
    </dgm:pt>
    <dgm:pt modelId="{491DFC36-D727-46C8-9764-2AB29016531D}" type="sibTrans" cxnId="{9D10F18E-6309-4192-9E9B-3E41A722D5E1}">
      <dgm:prSet/>
      <dgm:spPr/>
      <dgm:t>
        <a:bodyPr/>
        <a:lstStyle/>
        <a:p>
          <a:endParaRPr lang="en-US"/>
        </a:p>
      </dgm:t>
    </dgm:pt>
    <dgm:pt modelId="{530EF226-52DB-4F5F-8E44-3746A32D92EC}">
      <dgm:prSet phldrT="[Text]" custT="1"/>
      <dgm:spPr>
        <a:solidFill>
          <a:srgbClr val="588AB8">
            <a:alpha val="90000"/>
          </a:srgbClr>
        </a:solidFill>
      </dgm:spPr>
      <dgm:t>
        <a:bodyPr/>
        <a:lstStyle/>
        <a:p>
          <a:r>
            <a:rPr lang="en-US" sz="1200" dirty="0" smtClean="0"/>
            <a:t>MAS</a:t>
          </a:r>
          <a:endParaRPr lang="en-US" sz="1200" dirty="0"/>
        </a:p>
      </dgm:t>
    </dgm:pt>
    <dgm:pt modelId="{E21E8E31-DB2C-4517-97E3-55BDF81A1F3B}" type="parTrans" cxnId="{1B8DDD1A-65CA-4D8B-8628-1279F34BFD9E}">
      <dgm:prSet/>
      <dgm:spPr/>
      <dgm:t>
        <a:bodyPr/>
        <a:lstStyle/>
        <a:p>
          <a:endParaRPr lang="en-US"/>
        </a:p>
      </dgm:t>
    </dgm:pt>
    <dgm:pt modelId="{B1B662AB-B6E2-4383-B0DB-0F57EF4731EF}" type="sibTrans" cxnId="{1B8DDD1A-65CA-4D8B-8628-1279F34BFD9E}">
      <dgm:prSet/>
      <dgm:spPr/>
      <dgm:t>
        <a:bodyPr/>
        <a:lstStyle/>
        <a:p>
          <a:endParaRPr lang="en-US"/>
        </a:p>
      </dgm:t>
    </dgm:pt>
    <dgm:pt modelId="{45CF98F1-F5AE-4A01-8D93-8761E243A851}">
      <dgm:prSet phldrT="[Text]" custT="1"/>
      <dgm:spPr>
        <a:solidFill>
          <a:srgbClr val="00783C"/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rebuchet MS" pitchFamily="34" charset="0"/>
            </a:rPr>
            <a:t>Advisory Services &amp; CES</a:t>
          </a:r>
          <a:endParaRPr lang="en-US" sz="1200" b="1" dirty="0">
            <a:solidFill>
              <a:schemeClr val="bg1"/>
            </a:solidFill>
            <a:latin typeface="Trebuchet MS" pitchFamily="34" charset="0"/>
          </a:endParaRPr>
        </a:p>
      </dgm:t>
    </dgm:pt>
    <dgm:pt modelId="{051405B1-7798-4300-8726-86C81AE70A1B}" type="parTrans" cxnId="{D412172F-A32B-46D8-81B3-149D04100D75}">
      <dgm:prSet/>
      <dgm:spPr/>
      <dgm:t>
        <a:bodyPr/>
        <a:lstStyle/>
        <a:p>
          <a:endParaRPr lang="en-US"/>
        </a:p>
      </dgm:t>
    </dgm:pt>
    <dgm:pt modelId="{762B0592-3E96-4134-A190-DE0036F413DC}" type="sibTrans" cxnId="{D412172F-A32B-46D8-81B3-149D04100D75}">
      <dgm:prSet/>
      <dgm:spPr/>
      <dgm:t>
        <a:bodyPr/>
        <a:lstStyle/>
        <a:p>
          <a:endParaRPr lang="en-US"/>
        </a:p>
      </dgm:t>
    </dgm:pt>
    <dgm:pt modelId="{47EDD13D-5B8B-42A7-A97B-B1C2757A7243}">
      <dgm:prSet phldrT="[Text]" custT="1"/>
      <dgm:spPr>
        <a:solidFill>
          <a:srgbClr val="588AB8"/>
        </a:solidFill>
      </dgm:spPr>
      <dgm:t>
        <a:bodyPr/>
        <a:lstStyle/>
        <a:p>
          <a:r>
            <a:rPr lang="en-US" sz="1200" b="0" dirty="0" smtClean="0">
              <a:solidFill>
                <a:schemeClr val="tx1"/>
              </a:solidFill>
            </a:rPr>
            <a:t>Blended Finance</a:t>
          </a:r>
          <a:endParaRPr lang="en-US" sz="1200" b="0" dirty="0">
            <a:solidFill>
              <a:schemeClr val="tx1"/>
            </a:solidFill>
          </a:endParaRPr>
        </a:p>
      </dgm:t>
    </dgm:pt>
    <dgm:pt modelId="{E56A0411-6432-4539-BE98-5BFF2A785284}" type="parTrans" cxnId="{1FF834A6-9230-457F-928A-557881F97175}">
      <dgm:prSet/>
      <dgm:spPr/>
      <dgm:t>
        <a:bodyPr/>
        <a:lstStyle/>
        <a:p>
          <a:endParaRPr lang="en-US"/>
        </a:p>
      </dgm:t>
    </dgm:pt>
    <dgm:pt modelId="{8B0FE8D3-7E42-42C2-915F-CDF7BA259C36}" type="sibTrans" cxnId="{1FF834A6-9230-457F-928A-557881F97175}">
      <dgm:prSet/>
      <dgm:spPr/>
      <dgm:t>
        <a:bodyPr/>
        <a:lstStyle/>
        <a:p>
          <a:endParaRPr lang="en-US"/>
        </a:p>
      </dgm:t>
    </dgm:pt>
    <dgm:pt modelId="{181267C8-8E32-479A-972A-0692C3D3A077}">
      <dgm:prSet phldrT="[Text]" custT="1"/>
      <dgm:spPr/>
      <dgm:t>
        <a:bodyPr/>
        <a:lstStyle/>
        <a:p>
          <a:r>
            <a:rPr lang="en-US" sz="1200" dirty="0" smtClean="0"/>
            <a:t>Africa</a:t>
          </a:r>
          <a:endParaRPr lang="en-US" sz="1200" dirty="0"/>
        </a:p>
      </dgm:t>
    </dgm:pt>
    <dgm:pt modelId="{5E2F0637-26CC-4F96-85C5-38F0DB5EF8B4}" type="parTrans" cxnId="{3FB45207-E97F-4760-A94A-EF7D27932D96}">
      <dgm:prSet/>
      <dgm:spPr/>
      <dgm:t>
        <a:bodyPr/>
        <a:lstStyle/>
        <a:p>
          <a:endParaRPr lang="en-US"/>
        </a:p>
      </dgm:t>
    </dgm:pt>
    <dgm:pt modelId="{D5E3FED0-803C-4984-B25A-AD2E1A61E037}" type="sibTrans" cxnId="{3FB45207-E97F-4760-A94A-EF7D27932D96}">
      <dgm:prSet/>
      <dgm:spPr/>
      <dgm:t>
        <a:bodyPr/>
        <a:lstStyle/>
        <a:p>
          <a:endParaRPr lang="en-US"/>
        </a:p>
      </dgm:t>
    </dgm:pt>
    <dgm:pt modelId="{B74CE09D-AFDE-40F0-BD85-97CAA26762C1}">
      <dgm:prSet phldrT="[Text]" custT="1"/>
      <dgm:spPr>
        <a:solidFill>
          <a:srgbClr val="588AB8">
            <a:alpha val="90000"/>
          </a:srgbClr>
        </a:solidFill>
      </dgm:spPr>
      <dgm:t>
        <a:bodyPr/>
        <a:lstStyle/>
        <a:p>
          <a:r>
            <a:rPr lang="en-US" sz="1200" dirty="0" smtClean="0"/>
            <a:t>FM</a:t>
          </a:r>
          <a:endParaRPr lang="en-US" sz="1200" dirty="0"/>
        </a:p>
      </dgm:t>
    </dgm:pt>
    <dgm:pt modelId="{C57E920A-477C-4ECA-AD06-1A2A79362BB5}" type="parTrans" cxnId="{A92D8B92-DFB5-441E-A5DA-C9E3878511D2}">
      <dgm:prSet/>
      <dgm:spPr/>
      <dgm:t>
        <a:bodyPr/>
        <a:lstStyle/>
        <a:p>
          <a:endParaRPr lang="en-US"/>
        </a:p>
      </dgm:t>
    </dgm:pt>
    <dgm:pt modelId="{CD2229DC-823C-49FF-B440-7676823BB787}" type="sibTrans" cxnId="{A92D8B92-DFB5-441E-A5DA-C9E3878511D2}">
      <dgm:prSet/>
      <dgm:spPr/>
      <dgm:t>
        <a:bodyPr/>
        <a:lstStyle/>
        <a:p>
          <a:endParaRPr lang="en-US"/>
        </a:p>
      </dgm:t>
    </dgm:pt>
    <dgm:pt modelId="{91921C0E-B359-41CD-9044-01F9C6BD3635}">
      <dgm:prSet phldrT="[Text]" custT="1"/>
      <dgm:spPr/>
      <dgm:t>
        <a:bodyPr/>
        <a:lstStyle/>
        <a:p>
          <a:r>
            <a:rPr lang="en-US" sz="1200" dirty="0" smtClean="0"/>
            <a:t>EMENA</a:t>
          </a:r>
          <a:endParaRPr lang="en-US" sz="1800" dirty="0"/>
        </a:p>
      </dgm:t>
    </dgm:pt>
    <dgm:pt modelId="{CE0539E1-D93D-4A68-B521-F48A109E42DC}" type="parTrans" cxnId="{758447DE-6662-41A4-8AB5-B3902BEA5018}">
      <dgm:prSet/>
      <dgm:spPr/>
      <dgm:t>
        <a:bodyPr/>
        <a:lstStyle/>
        <a:p>
          <a:endParaRPr lang="en-US"/>
        </a:p>
      </dgm:t>
    </dgm:pt>
    <dgm:pt modelId="{BE601D5A-95BD-4F8D-935B-B70C679B8229}" type="sibTrans" cxnId="{758447DE-6662-41A4-8AB5-B3902BEA5018}">
      <dgm:prSet/>
      <dgm:spPr/>
      <dgm:t>
        <a:bodyPr/>
        <a:lstStyle/>
        <a:p>
          <a:endParaRPr lang="en-US"/>
        </a:p>
      </dgm:t>
    </dgm:pt>
    <dgm:pt modelId="{84C09577-EE90-4956-9D32-9779DD64A684}">
      <dgm:prSet phldrT="[Text]" custT="1"/>
      <dgm:spPr/>
      <dgm:t>
        <a:bodyPr/>
        <a:lstStyle/>
        <a:p>
          <a:r>
            <a:rPr lang="en-US" sz="1200" dirty="0"/>
            <a:t/>
          </a:r>
          <a:br>
            <a:rPr lang="en-US" sz="1200" dirty="0"/>
          </a:br>
          <a:r>
            <a:rPr lang="en-US" sz="1200" dirty="0" smtClean="0"/>
            <a:t>E Asia</a:t>
          </a:r>
          <a:endParaRPr lang="en-US" sz="1200" dirty="0"/>
        </a:p>
      </dgm:t>
    </dgm:pt>
    <dgm:pt modelId="{7F6E7B74-BABF-4FB1-B816-AEC68E7A80B8}" type="parTrans" cxnId="{CF550D2C-4B64-4C28-9197-E9700EAD106A}">
      <dgm:prSet/>
      <dgm:spPr/>
      <dgm:t>
        <a:bodyPr/>
        <a:lstStyle/>
        <a:p>
          <a:endParaRPr lang="en-US"/>
        </a:p>
      </dgm:t>
    </dgm:pt>
    <dgm:pt modelId="{2EDF172B-B441-404C-A18B-B80F74FA0075}" type="sibTrans" cxnId="{CF550D2C-4B64-4C28-9197-E9700EAD106A}">
      <dgm:prSet/>
      <dgm:spPr/>
      <dgm:t>
        <a:bodyPr/>
        <a:lstStyle/>
        <a:p>
          <a:endParaRPr lang="en-US"/>
        </a:p>
      </dgm:t>
    </dgm:pt>
    <dgm:pt modelId="{305E567A-6E3A-4254-AEC0-62AFE51C8DBB}">
      <dgm:prSet phldrT="[Text]" custT="1"/>
      <dgm:spPr>
        <a:solidFill>
          <a:srgbClr val="588AB8">
            <a:alpha val="90000"/>
          </a:srgbClr>
        </a:solidFill>
      </dgm:spPr>
      <dgm:t>
        <a:bodyPr/>
        <a:lstStyle/>
        <a:p>
          <a:r>
            <a:rPr lang="en-US" sz="1200" dirty="0" smtClean="0"/>
            <a:t>S Asia</a:t>
          </a:r>
          <a:endParaRPr lang="en-US" sz="1200" dirty="0"/>
        </a:p>
      </dgm:t>
    </dgm:pt>
    <dgm:pt modelId="{8F572F65-D719-49FC-9A73-643FCE0D9ED3}" type="parTrans" cxnId="{C2C81FB9-8C24-444F-86D1-A51BA919AD7A}">
      <dgm:prSet/>
      <dgm:spPr/>
      <dgm:t>
        <a:bodyPr/>
        <a:lstStyle/>
        <a:p>
          <a:endParaRPr lang="en-US"/>
        </a:p>
      </dgm:t>
    </dgm:pt>
    <dgm:pt modelId="{1A22BC19-B186-44EF-B1EF-DD71D5EB6088}" type="sibTrans" cxnId="{C2C81FB9-8C24-444F-86D1-A51BA919AD7A}">
      <dgm:prSet/>
      <dgm:spPr/>
      <dgm:t>
        <a:bodyPr/>
        <a:lstStyle/>
        <a:p>
          <a:endParaRPr lang="en-US"/>
        </a:p>
      </dgm:t>
    </dgm:pt>
    <dgm:pt modelId="{D593B13F-4B8A-4238-B7A3-011D8E18F5D3}">
      <dgm:prSet phldrT="[Text]" custT="1"/>
      <dgm:spPr>
        <a:solidFill>
          <a:srgbClr val="588AB8">
            <a:alpha val="90000"/>
          </a:srgbClr>
        </a:solidFill>
      </dgm:spPr>
      <dgm:t>
        <a:bodyPr/>
        <a:lstStyle/>
        <a:p>
          <a:r>
            <a:rPr lang="en-US" sz="1200" dirty="0" smtClean="0"/>
            <a:t>LAC</a:t>
          </a:r>
          <a:endParaRPr lang="en-US" sz="1200" dirty="0"/>
        </a:p>
      </dgm:t>
    </dgm:pt>
    <dgm:pt modelId="{9E4E9D93-3843-4B8E-A0F3-1CC7995F6EF4}" type="parTrans" cxnId="{6C866619-B927-48ED-A2BC-0840ADF1EE1B}">
      <dgm:prSet/>
      <dgm:spPr/>
      <dgm:t>
        <a:bodyPr/>
        <a:lstStyle/>
        <a:p>
          <a:endParaRPr lang="en-US"/>
        </a:p>
      </dgm:t>
    </dgm:pt>
    <dgm:pt modelId="{08CBBC63-4745-48EE-820A-1F285817047D}" type="sibTrans" cxnId="{6C866619-B927-48ED-A2BC-0840ADF1EE1B}">
      <dgm:prSet/>
      <dgm:spPr/>
      <dgm:t>
        <a:bodyPr/>
        <a:lstStyle/>
        <a:p>
          <a:endParaRPr lang="en-US"/>
        </a:p>
      </dgm:t>
    </dgm:pt>
    <dgm:pt modelId="{F9DABC34-A8E1-4409-8143-BF28BDC473C8}">
      <dgm:prSet phldrT="[Text]" custT="1"/>
      <dgm:spPr>
        <a:solidFill>
          <a:srgbClr val="588AB8"/>
        </a:solidFill>
      </dgm:spPr>
      <dgm:t>
        <a:bodyPr/>
        <a:lstStyle/>
        <a:p>
          <a:r>
            <a:rPr lang="en-US" sz="1200" b="0" dirty="0" smtClean="0">
              <a:solidFill>
                <a:schemeClr val="tx1"/>
              </a:solidFill>
            </a:rPr>
            <a:t>CES</a:t>
          </a:r>
          <a:endParaRPr lang="en-US" sz="1200" b="0" dirty="0">
            <a:solidFill>
              <a:schemeClr val="tx1"/>
            </a:solidFill>
          </a:endParaRPr>
        </a:p>
      </dgm:t>
    </dgm:pt>
    <dgm:pt modelId="{7B4BB14E-AA91-4666-9DC1-F5BC75AFFAD1}" type="parTrans" cxnId="{8EF5394C-D3C3-4366-8D57-B43073FB67BA}">
      <dgm:prSet/>
      <dgm:spPr/>
      <dgm:t>
        <a:bodyPr/>
        <a:lstStyle/>
        <a:p>
          <a:endParaRPr lang="en-US"/>
        </a:p>
      </dgm:t>
    </dgm:pt>
    <dgm:pt modelId="{D58AFD40-11B2-478A-9E57-1BE16833F043}" type="sibTrans" cxnId="{8EF5394C-D3C3-4366-8D57-B43073FB67BA}">
      <dgm:prSet/>
      <dgm:spPr/>
      <dgm:t>
        <a:bodyPr/>
        <a:lstStyle/>
        <a:p>
          <a:endParaRPr lang="en-US"/>
        </a:p>
      </dgm:t>
    </dgm:pt>
    <dgm:pt modelId="{660D271B-5036-4618-94C2-55B94140C348}">
      <dgm:prSet custT="1"/>
      <dgm:spPr>
        <a:solidFill>
          <a:srgbClr val="588AB8">
            <a:alpha val="90000"/>
          </a:srgbClr>
        </a:solidFill>
      </dgm:spPr>
      <dgm:t>
        <a:bodyPr/>
        <a:lstStyle/>
        <a:p>
          <a:endParaRPr lang="en-US" sz="1100" dirty="0" smtClean="0"/>
        </a:p>
        <a:p>
          <a:endParaRPr lang="en-US" sz="900" dirty="0">
            <a:solidFill>
              <a:srgbClr val="FFC000"/>
            </a:solidFill>
          </a:endParaRPr>
        </a:p>
      </dgm:t>
    </dgm:pt>
    <dgm:pt modelId="{DB9C6E40-12B3-4EEB-8C5C-D813C9CDD1D3}" type="parTrans" cxnId="{44E2C3FC-2131-40A7-AF05-D1285192E5EF}">
      <dgm:prSet/>
      <dgm:spPr/>
      <dgm:t>
        <a:bodyPr/>
        <a:lstStyle/>
        <a:p>
          <a:endParaRPr lang="en-US"/>
        </a:p>
      </dgm:t>
    </dgm:pt>
    <dgm:pt modelId="{C2E11672-D06D-457B-9252-F9C5EFEEEFB1}" type="sibTrans" cxnId="{44E2C3FC-2131-40A7-AF05-D1285192E5EF}">
      <dgm:prSet/>
      <dgm:spPr/>
      <dgm:t>
        <a:bodyPr/>
        <a:lstStyle/>
        <a:p>
          <a:endParaRPr lang="en-US"/>
        </a:p>
      </dgm:t>
    </dgm:pt>
    <dgm:pt modelId="{505C006F-2CC8-4031-A56A-8EC6AA3CCA55}">
      <dgm:prSet phldrT="[Text]" custT="1"/>
      <dgm:spPr>
        <a:solidFill>
          <a:srgbClr val="00783C"/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rebuchet MS" pitchFamily="34" charset="0"/>
            </a:rPr>
            <a:t>Regions</a:t>
          </a:r>
          <a:endParaRPr lang="en-US" sz="1200" b="1" dirty="0">
            <a:solidFill>
              <a:schemeClr val="bg1"/>
            </a:solidFill>
            <a:latin typeface="Trebuchet MS" pitchFamily="34" charset="0"/>
          </a:endParaRPr>
        </a:p>
      </dgm:t>
    </dgm:pt>
    <dgm:pt modelId="{EAB360BF-967D-45D4-8EF2-69E050FEB367}" type="sibTrans" cxnId="{D39BC899-E2BC-4FC0-B065-C08B3636ABA0}">
      <dgm:prSet/>
      <dgm:spPr/>
      <dgm:t>
        <a:bodyPr/>
        <a:lstStyle/>
        <a:p>
          <a:endParaRPr lang="en-US"/>
        </a:p>
      </dgm:t>
    </dgm:pt>
    <dgm:pt modelId="{3D340543-C765-4528-8DB6-72486C51AEE3}" type="parTrans" cxnId="{D39BC899-E2BC-4FC0-B065-C08B3636ABA0}">
      <dgm:prSet/>
      <dgm:spPr/>
      <dgm:t>
        <a:bodyPr/>
        <a:lstStyle/>
        <a:p>
          <a:endParaRPr lang="en-US"/>
        </a:p>
      </dgm:t>
    </dgm:pt>
    <dgm:pt modelId="{3B69DC8A-A1BB-4484-98A1-FF5D9B4042FB}" type="pres">
      <dgm:prSet presAssocID="{860AE6E2-2F2B-41C7-83A9-A039B8B53F8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83F47C4-4254-4E63-A50F-2D85269D8644}" type="pres">
      <dgm:prSet presAssocID="{D9A62564-6492-4440-BDBC-F01233B3EF7E}" presName="root" presStyleCnt="0"/>
      <dgm:spPr/>
    </dgm:pt>
    <dgm:pt modelId="{9E3DD707-54CE-4785-85C8-DA4B59F188E0}" type="pres">
      <dgm:prSet presAssocID="{D9A62564-6492-4440-BDBC-F01233B3EF7E}" presName="rootComposite" presStyleCnt="0"/>
      <dgm:spPr/>
    </dgm:pt>
    <dgm:pt modelId="{56600D1C-35EC-46EE-AB46-BD5487F77592}" type="pres">
      <dgm:prSet presAssocID="{D9A62564-6492-4440-BDBC-F01233B3EF7E}" presName="rootText" presStyleLbl="node1" presStyleIdx="0" presStyleCnt="3" custLinFactNeighborX="-4327" custLinFactNeighborY="-4327"/>
      <dgm:spPr/>
      <dgm:t>
        <a:bodyPr/>
        <a:lstStyle/>
        <a:p>
          <a:endParaRPr lang="en-US"/>
        </a:p>
      </dgm:t>
    </dgm:pt>
    <dgm:pt modelId="{54646B83-5E30-423A-844F-08BF500A230A}" type="pres">
      <dgm:prSet presAssocID="{D9A62564-6492-4440-BDBC-F01233B3EF7E}" presName="rootConnector" presStyleLbl="node1" presStyleIdx="0" presStyleCnt="3"/>
      <dgm:spPr/>
      <dgm:t>
        <a:bodyPr/>
        <a:lstStyle/>
        <a:p>
          <a:endParaRPr lang="en-US"/>
        </a:p>
      </dgm:t>
    </dgm:pt>
    <dgm:pt modelId="{15625875-3977-419A-B98C-7176B46D27CB}" type="pres">
      <dgm:prSet presAssocID="{D9A62564-6492-4440-BDBC-F01233B3EF7E}" presName="childShape" presStyleCnt="0"/>
      <dgm:spPr/>
    </dgm:pt>
    <dgm:pt modelId="{CFEDB2C8-F44C-446C-8DE5-6F2A76520B67}" type="pres">
      <dgm:prSet presAssocID="{12C4ECCD-EAF3-492A-8C18-000F48D52166}" presName="Name13" presStyleLbl="parChTrans1D2" presStyleIdx="0" presStyleCnt="11"/>
      <dgm:spPr/>
      <dgm:t>
        <a:bodyPr/>
        <a:lstStyle/>
        <a:p>
          <a:endParaRPr lang="en-US"/>
        </a:p>
      </dgm:t>
    </dgm:pt>
    <dgm:pt modelId="{439B85A9-8FCA-41E0-8824-5D6D3FD9CE87}" type="pres">
      <dgm:prSet presAssocID="{415EC287-1F58-4873-81EA-0E7FEF21F508}" presName="childText" presStyleLbl="bgAcc1" presStyleIdx="0" presStyleCnt="11" custScaleY="135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5732D-806C-42B2-ACB5-53122D2162E5}" type="pres">
      <dgm:prSet presAssocID="{E21E8E31-DB2C-4517-97E3-55BDF81A1F3B}" presName="Name13" presStyleLbl="parChTrans1D2" presStyleIdx="1" presStyleCnt="11"/>
      <dgm:spPr/>
      <dgm:t>
        <a:bodyPr/>
        <a:lstStyle/>
        <a:p>
          <a:endParaRPr lang="en-US"/>
        </a:p>
      </dgm:t>
    </dgm:pt>
    <dgm:pt modelId="{BA002B71-28C3-4EFD-AF92-60EC9D8467E6}" type="pres">
      <dgm:prSet presAssocID="{530EF226-52DB-4F5F-8E44-3746A32D92EC}" presName="childText" presStyleLbl="bgAcc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BB8E3-5777-4E9E-B404-21FB38B2415E}" type="pres">
      <dgm:prSet presAssocID="{C57E920A-477C-4ECA-AD06-1A2A79362BB5}" presName="Name13" presStyleLbl="parChTrans1D2" presStyleIdx="2" presStyleCnt="11"/>
      <dgm:spPr/>
      <dgm:t>
        <a:bodyPr/>
        <a:lstStyle/>
        <a:p>
          <a:endParaRPr lang="en-US"/>
        </a:p>
      </dgm:t>
    </dgm:pt>
    <dgm:pt modelId="{6000FA5A-ED2B-4F0B-8198-D902129AE193}" type="pres">
      <dgm:prSet presAssocID="{B74CE09D-AFDE-40F0-BD85-97CAA26762C1}" presName="childText" presStyleLbl="bgAcc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6625B5-3F95-4C66-A0BB-AF6094560EB9}" type="pres">
      <dgm:prSet presAssocID="{45CF98F1-F5AE-4A01-8D93-8761E243A851}" presName="root" presStyleCnt="0"/>
      <dgm:spPr/>
    </dgm:pt>
    <dgm:pt modelId="{F15CE6F6-C33A-4374-9461-3CD237A24DE3}" type="pres">
      <dgm:prSet presAssocID="{45CF98F1-F5AE-4A01-8D93-8761E243A851}" presName="rootComposite" presStyleCnt="0"/>
      <dgm:spPr/>
    </dgm:pt>
    <dgm:pt modelId="{D9064F42-2127-45D6-A624-022629AC3E37}" type="pres">
      <dgm:prSet presAssocID="{45CF98F1-F5AE-4A01-8D93-8761E243A851}" presName="rootText" presStyleLbl="node1" presStyleIdx="1" presStyleCnt="3"/>
      <dgm:spPr/>
      <dgm:t>
        <a:bodyPr/>
        <a:lstStyle/>
        <a:p>
          <a:endParaRPr lang="en-US"/>
        </a:p>
      </dgm:t>
    </dgm:pt>
    <dgm:pt modelId="{1CF3246B-C8C1-453B-99F6-051A83FAA093}" type="pres">
      <dgm:prSet presAssocID="{45CF98F1-F5AE-4A01-8D93-8761E243A851}" presName="rootConnector" presStyleLbl="node1" presStyleIdx="1" presStyleCnt="3"/>
      <dgm:spPr/>
      <dgm:t>
        <a:bodyPr/>
        <a:lstStyle/>
        <a:p>
          <a:endParaRPr lang="en-US"/>
        </a:p>
      </dgm:t>
    </dgm:pt>
    <dgm:pt modelId="{C5A6B2E7-DFA7-479C-A6AF-1A454FB458C5}" type="pres">
      <dgm:prSet presAssocID="{45CF98F1-F5AE-4A01-8D93-8761E243A851}" presName="childShape" presStyleCnt="0"/>
      <dgm:spPr/>
    </dgm:pt>
    <dgm:pt modelId="{413FE502-B9E1-484E-9B10-0C21962FCB47}" type="pres">
      <dgm:prSet presAssocID="{E56A0411-6432-4539-BE98-5BFF2A785284}" presName="Name13" presStyleLbl="parChTrans1D2" presStyleIdx="3" presStyleCnt="11"/>
      <dgm:spPr/>
      <dgm:t>
        <a:bodyPr/>
        <a:lstStyle/>
        <a:p>
          <a:endParaRPr lang="en-US"/>
        </a:p>
      </dgm:t>
    </dgm:pt>
    <dgm:pt modelId="{C6F29D52-043D-452C-9235-6ABDF15F46EF}" type="pres">
      <dgm:prSet presAssocID="{47EDD13D-5B8B-42A7-A97B-B1C2757A7243}" presName="childText" presStyleLbl="bgAcc1" presStyleIdx="3" presStyleCnt="11" custScaleY="118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B775A-C55D-4147-A07D-81A1B954B161}" type="pres">
      <dgm:prSet presAssocID="{7B4BB14E-AA91-4666-9DC1-F5BC75AFFAD1}" presName="Name13" presStyleLbl="parChTrans1D2" presStyleIdx="4" presStyleCnt="11"/>
      <dgm:spPr/>
      <dgm:t>
        <a:bodyPr/>
        <a:lstStyle/>
        <a:p>
          <a:endParaRPr lang="en-US"/>
        </a:p>
      </dgm:t>
    </dgm:pt>
    <dgm:pt modelId="{00F786C2-B419-40E0-87BF-2454EB8FB445}" type="pres">
      <dgm:prSet presAssocID="{F9DABC34-A8E1-4409-8143-BF28BDC473C8}" presName="childText" presStyleLbl="bgAcc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041A9-7CCA-42F6-8E65-60179137AF73}" type="pres">
      <dgm:prSet presAssocID="{DB9C6E40-12B3-4EEB-8C5C-D813C9CDD1D3}" presName="Name13" presStyleLbl="parChTrans1D2" presStyleIdx="5" presStyleCnt="11"/>
      <dgm:spPr/>
      <dgm:t>
        <a:bodyPr/>
        <a:lstStyle/>
        <a:p>
          <a:endParaRPr lang="en-US"/>
        </a:p>
      </dgm:t>
    </dgm:pt>
    <dgm:pt modelId="{8FB48310-6A00-4055-A576-E7214CC44F92}" type="pres">
      <dgm:prSet presAssocID="{660D271B-5036-4618-94C2-55B94140C348}" presName="childText" presStyleLbl="bgAcc1" presStyleIdx="5" presStyleCnt="11" custScaleY="306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F52DB-2448-432D-9113-665BC95A8930}" type="pres">
      <dgm:prSet presAssocID="{505C006F-2CC8-4031-A56A-8EC6AA3CCA55}" presName="root" presStyleCnt="0"/>
      <dgm:spPr/>
    </dgm:pt>
    <dgm:pt modelId="{00653DCE-FDE5-4EF1-8CF9-20B9C9F94951}" type="pres">
      <dgm:prSet presAssocID="{505C006F-2CC8-4031-A56A-8EC6AA3CCA55}" presName="rootComposite" presStyleCnt="0"/>
      <dgm:spPr/>
    </dgm:pt>
    <dgm:pt modelId="{E6A30911-A705-4C41-9A9A-76202B8DB0CD}" type="pres">
      <dgm:prSet presAssocID="{505C006F-2CC8-4031-A56A-8EC6AA3CCA55}" presName="rootText" presStyleLbl="node1" presStyleIdx="2" presStyleCnt="3"/>
      <dgm:spPr/>
      <dgm:t>
        <a:bodyPr/>
        <a:lstStyle/>
        <a:p>
          <a:endParaRPr lang="en-US"/>
        </a:p>
      </dgm:t>
    </dgm:pt>
    <dgm:pt modelId="{CBF6603B-7E89-4031-9BED-741D81BBB17A}" type="pres">
      <dgm:prSet presAssocID="{505C006F-2CC8-4031-A56A-8EC6AA3CCA55}" presName="rootConnector" presStyleLbl="node1" presStyleIdx="2" presStyleCnt="3"/>
      <dgm:spPr/>
      <dgm:t>
        <a:bodyPr/>
        <a:lstStyle/>
        <a:p>
          <a:endParaRPr lang="en-US"/>
        </a:p>
      </dgm:t>
    </dgm:pt>
    <dgm:pt modelId="{877DC4F2-1017-4B1E-8CE2-7517B6297EC6}" type="pres">
      <dgm:prSet presAssocID="{505C006F-2CC8-4031-A56A-8EC6AA3CCA55}" presName="childShape" presStyleCnt="0"/>
      <dgm:spPr/>
    </dgm:pt>
    <dgm:pt modelId="{23C1407B-DBCB-45E9-8B76-CF8C20E12437}" type="pres">
      <dgm:prSet presAssocID="{5E2F0637-26CC-4F96-85C5-38F0DB5EF8B4}" presName="Name13" presStyleLbl="parChTrans1D2" presStyleIdx="6" presStyleCnt="11"/>
      <dgm:spPr/>
      <dgm:t>
        <a:bodyPr/>
        <a:lstStyle/>
        <a:p>
          <a:endParaRPr lang="en-US"/>
        </a:p>
      </dgm:t>
    </dgm:pt>
    <dgm:pt modelId="{A15B5EDC-8F25-4A05-9512-EFAB036EA88B}" type="pres">
      <dgm:prSet presAssocID="{181267C8-8E32-479A-972A-0692C3D3A077}" presName="childText" presStyleLbl="bgAcc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6D38F-9F28-46BE-894D-5CA970B0142F}" type="pres">
      <dgm:prSet presAssocID="{9E4E9D93-3843-4B8E-A0F3-1CC7995F6EF4}" presName="Name13" presStyleLbl="parChTrans1D2" presStyleIdx="7" presStyleCnt="11"/>
      <dgm:spPr/>
      <dgm:t>
        <a:bodyPr/>
        <a:lstStyle/>
        <a:p>
          <a:endParaRPr lang="en-US"/>
        </a:p>
      </dgm:t>
    </dgm:pt>
    <dgm:pt modelId="{171B6023-63F7-4FB3-A5CD-F4BC6CAAC14D}" type="pres">
      <dgm:prSet presAssocID="{D593B13F-4B8A-4238-B7A3-011D8E18F5D3}" presName="childText" presStyleLbl="bgAcc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88067-783E-4474-87B2-8E68CEA5E4B0}" type="pres">
      <dgm:prSet presAssocID="{CE0539E1-D93D-4A68-B521-F48A109E42DC}" presName="Name13" presStyleLbl="parChTrans1D2" presStyleIdx="8" presStyleCnt="11"/>
      <dgm:spPr/>
      <dgm:t>
        <a:bodyPr/>
        <a:lstStyle/>
        <a:p>
          <a:endParaRPr lang="en-US"/>
        </a:p>
      </dgm:t>
    </dgm:pt>
    <dgm:pt modelId="{1D4961B3-B583-4EE3-B539-B3D74C8C8927}" type="pres">
      <dgm:prSet presAssocID="{91921C0E-B359-41CD-9044-01F9C6BD3635}" presName="childText" presStyleLbl="bgAcc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16985-12DE-4830-9621-6C17A71F0525}" type="pres">
      <dgm:prSet presAssocID="{7F6E7B74-BABF-4FB1-B816-AEC68E7A80B8}" presName="Name13" presStyleLbl="parChTrans1D2" presStyleIdx="9" presStyleCnt="11"/>
      <dgm:spPr/>
      <dgm:t>
        <a:bodyPr/>
        <a:lstStyle/>
        <a:p>
          <a:endParaRPr lang="en-US"/>
        </a:p>
      </dgm:t>
    </dgm:pt>
    <dgm:pt modelId="{72896D07-D58F-4A01-9F08-3ED5153E8571}" type="pres">
      <dgm:prSet presAssocID="{84C09577-EE90-4956-9D32-9779DD64A684}" presName="childText" presStyleLbl="bgAcc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493EE-4133-4E89-B9D7-33FF5F844FC5}" type="pres">
      <dgm:prSet presAssocID="{8F572F65-D719-49FC-9A73-643FCE0D9ED3}" presName="Name13" presStyleLbl="parChTrans1D2" presStyleIdx="10" presStyleCnt="11"/>
      <dgm:spPr/>
      <dgm:t>
        <a:bodyPr/>
        <a:lstStyle/>
        <a:p>
          <a:endParaRPr lang="en-US"/>
        </a:p>
      </dgm:t>
    </dgm:pt>
    <dgm:pt modelId="{2774E85A-7938-4FC7-BFB8-3F27D05407BD}" type="pres">
      <dgm:prSet presAssocID="{305E567A-6E3A-4254-AEC0-62AFE51C8DBB}" presName="childText" presStyleLbl="bgAcc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8DDD1A-65CA-4D8B-8628-1279F34BFD9E}" srcId="{D9A62564-6492-4440-BDBC-F01233B3EF7E}" destId="{530EF226-52DB-4F5F-8E44-3746A32D92EC}" srcOrd="1" destOrd="0" parTransId="{E21E8E31-DB2C-4517-97E3-55BDF81A1F3B}" sibTransId="{B1B662AB-B6E2-4383-B0DB-0F57EF4731EF}"/>
    <dgm:cxn modelId="{0687E732-56BA-4B76-B183-2D199A45AF67}" type="presOf" srcId="{45CF98F1-F5AE-4A01-8D93-8761E243A851}" destId="{D9064F42-2127-45D6-A624-022629AC3E37}" srcOrd="0" destOrd="0" presId="urn:microsoft.com/office/officeart/2005/8/layout/hierarchy3"/>
    <dgm:cxn modelId="{97DED1A4-490E-42F3-86DB-54FC6B4760FB}" type="presOf" srcId="{9E4E9D93-3843-4B8E-A0F3-1CC7995F6EF4}" destId="{1116D38F-9F28-46BE-894D-5CA970B0142F}" srcOrd="0" destOrd="0" presId="urn:microsoft.com/office/officeart/2005/8/layout/hierarchy3"/>
    <dgm:cxn modelId="{6C866619-B927-48ED-A2BC-0840ADF1EE1B}" srcId="{505C006F-2CC8-4031-A56A-8EC6AA3CCA55}" destId="{D593B13F-4B8A-4238-B7A3-011D8E18F5D3}" srcOrd="1" destOrd="0" parTransId="{9E4E9D93-3843-4B8E-A0F3-1CC7995F6EF4}" sibTransId="{08CBBC63-4745-48EE-820A-1F285817047D}"/>
    <dgm:cxn modelId="{9D10F18E-6309-4192-9E9B-3E41A722D5E1}" srcId="{D9A62564-6492-4440-BDBC-F01233B3EF7E}" destId="{415EC287-1F58-4873-81EA-0E7FEF21F508}" srcOrd="0" destOrd="0" parTransId="{12C4ECCD-EAF3-492A-8C18-000F48D52166}" sibTransId="{491DFC36-D727-46C8-9764-2AB29016531D}"/>
    <dgm:cxn modelId="{8EF5394C-D3C3-4366-8D57-B43073FB67BA}" srcId="{45CF98F1-F5AE-4A01-8D93-8761E243A851}" destId="{F9DABC34-A8E1-4409-8143-BF28BDC473C8}" srcOrd="1" destOrd="0" parTransId="{7B4BB14E-AA91-4666-9DC1-F5BC75AFFAD1}" sibTransId="{D58AFD40-11B2-478A-9E57-1BE16833F043}"/>
    <dgm:cxn modelId="{899EB71A-4C4F-48B9-8892-263C15A9EFA4}" type="presOf" srcId="{E21E8E31-DB2C-4517-97E3-55BDF81A1F3B}" destId="{4CB5732D-806C-42B2-ACB5-53122D2162E5}" srcOrd="0" destOrd="0" presId="urn:microsoft.com/office/officeart/2005/8/layout/hierarchy3"/>
    <dgm:cxn modelId="{62DE4A12-5024-45DB-B981-96792ACE19ED}" type="presOf" srcId="{84C09577-EE90-4956-9D32-9779DD64A684}" destId="{72896D07-D58F-4A01-9F08-3ED5153E8571}" srcOrd="0" destOrd="0" presId="urn:microsoft.com/office/officeart/2005/8/layout/hierarchy3"/>
    <dgm:cxn modelId="{A48113F9-B9BB-4D27-A987-4A72B73B9272}" type="presOf" srcId="{B74CE09D-AFDE-40F0-BD85-97CAA26762C1}" destId="{6000FA5A-ED2B-4F0B-8198-D902129AE193}" srcOrd="0" destOrd="0" presId="urn:microsoft.com/office/officeart/2005/8/layout/hierarchy3"/>
    <dgm:cxn modelId="{CFBB1F92-AFCD-4B2D-8658-49251255661C}" type="presOf" srcId="{7F6E7B74-BABF-4FB1-B816-AEC68E7A80B8}" destId="{25216985-12DE-4830-9621-6C17A71F0525}" srcOrd="0" destOrd="0" presId="urn:microsoft.com/office/officeart/2005/8/layout/hierarchy3"/>
    <dgm:cxn modelId="{45E90083-E881-48FF-BD4A-6A0EA1760342}" type="presOf" srcId="{860AE6E2-2F2B-41C7-83A9-A039B8B53F8D}" destId="{3B69DC8A-A1BB-4484-98A1-FF5D9B4042FB}" srcOrd="0" destOrd="0" presId="urn:microsoft.com/office/officeart/2005/8/layout/hierarchy3"/>
    <dgm:cxn modelId="{E3E7F546-7E02-48A7-A38C-64FE0D9828B3}" type="presOf" srcId="{C57E920A-477C-4ECA-AD06-1A2A79362BB5}" destId="{DFBBB8E3-5777-4E9E-B404-21FB38B2415E}" srcOrd="0" destOrd="0" presId="urn:microsoft.com/office/officeart/2005/8/layout/hierarchy3"/>
    <dgm:cxn modelId="{3FB45207-E97F-4760-A94A-EF7D27932D96}" srcId="{505C006F-2CC8-4031-A56A-8EC6AA3CCA55}" destId="{181267C8-8E32-479A-972A-0692C3D3A077}" srcOrd="0" destOrd="0" parTransId="{5E2F0637-26CC-4F96-85C5-38F0DB5EF8B4}" sibTransId="{D5E3FED0-803C-4984-B25A-AD2E1A61E037}"/>
    <dgm:cxn modelId="{48A2C113-9AF8-489A-A95D-2001FEABCD43}" type="presOf" srcId="{E56A0411-6432-4539-BE98-5BFF2A785284}" destId="{413FE502-B9E1-484E-9B10-0C21962FCB47}" srcOrd="0" destOrd="0" presId="urn:microsoft.com/office/officeart/2005/8/layout/hierarchy3"/>
    <dgm:cxn modelId="{66E6421D-8ECA-4792-974D-16730BD923B1}" type="presOf" srcId="{D9A62564-6492-4440-BDBC-F01233B3EF7E}" destId="{56600D1C-35EC-46EE-AB46-BD5487F77592}" srcOrd="0" destOrd="0" presId="urn:microsoft.com/office/officeart/2005/8/layout/hierarchy3"/>
    <dgm:cxn modelId="{DA6E728D-57FC-4586-AAC6-0861D2A7BF0E}" type="presOf" srcId="{45CF98F1-F5AE-4A01-8D93-8761E243A851}" destId="{1CF3246B-C8C1-453B-99F6-051A83FAA093}" srcOrd="1" destOrd="0" presId="urn:microsoft.com/office/officeart/2005/8/layout/hierarchy3"/>
    <dgm:cxn modelId="{9A27EC7F-8D19-441E-B8E8-C050A19479AD}" type="presOf" srcId="{530EF226-52DB-4F5F-8E44-3746A32D92EC}" destId="{BA002B71-28C3-4EFD-AF92-60EC9D8467E6}" srcOrd="0" destOrd="0" presId="urn:microsoft.com/office/officeart/2005/8/layout/hierarchy3"/>
    <dgm:cxn modelId="{758447DE-6662-41A4-8AB5-B3902BEA5018}" srcId="{505C006F-2CC8-4031-A56A-8EC6AA3CCA55}" destId="{91921C0E-B359-41CD-9044-01F9C6BD3635}" srcOrd="2" destOrd="0" parTransId="{CE0539E1-D93D-4A68-B521-F48A109E42DC}" sibTransId="{BE601D5A-95BD-4F8D-935B-B70C679B8229}"/>
    <dgm:cxn modelId="{C2C81FB9-8C24-444F-86D1-A51BA919AD7A}" srcId="{505C006F-2CC8-4031-A56A-8EC6AA3CCA55}" destId="{305E567A-6E3A-4254-AEC0-62AFE51C8DBB}" srcOrd="4" destOrd="0" parTransId="{8F572F65-D719-49FC-9A73-643FCE0D9ED3}" sibTransId="{1A22BC19-B186-44EF-B1EF-DD71D5EB6088}"/>
    <dgm:cxn modelId="{1FF834A6-9230-457F-928A-557881F97175}" srcId="{45CF98F1-F5AE-4A01-8D93-8761E243A851}" destId="{47EDD13D-5B8B-42A7-A97B-B1C2757A7243}" srcOrd="0" destOrd="0" parTransId="{E56A0411-6432-4539-BE98-5BFF2A785284}" sibTransId="{8B0FE8D3-7E42-42C2-915F-CDF7BA259C36}"/>
    <dgm:cxn modelId="{CF550D2C-4B64-4C28-9197-E9700EAD106A}" srcId="{505C006F-2CC8-4031-A56A-8EC6AA3CCA55}" destId="{84C09577-EE90-4956-9D32-9779DD64A684}" srcOrd="3" destOrd="0" parTransId="{7F6E7B74-BABF-4FB1-B816-AEC68E7A80B8}" sibTransId="{2EDF172B-B441-404C-A18B-B80F74FA0075}"/>
    <dgm:cxn modelId="{50C32EC9-1208-42AA-AC9E-D804689F0EA0}" type="presOf" srcId="{D9A62564-6492-4440-BDBC-F01233B3EF7E}" destId="{54646B83-5E30-423A-844F-08BF500A230A}" srcOrd="1" destOrd="0" presId="urn:microsoft.com/office/officeart/2005/8/layout/hierarchy3"/>
    <dgm:cxn modelId="{E547B90E-DF62-4FCE-8C9B-434BCC358494}" type="presOf" srcId="{7B4BB14E-AA91-4666-9DC1-F5BC75AFFAD1}" destId="{97DB775A-C55D-4147-A07D-81A1B954B161}" srcOrd="0" destOrd="0" presId="urn:microsoft.com/office/officeart/2005/8/layout/hierarchy3"/>
    <dgm:cxn modelId="{2FD94046-74CB-4759-976F-ED7FA0CBBBCA}" type="presOf" srcId="{91921C0E-B359-41CD-9044-01F9C6BD3635}" destId="{1D4961B3-B583-4EE3-B539-B3D74C8C8927}" srcOrd="0" destOrd="0" presId="urn:microsoft.com/office/officeart/2005/8/layout/hierarchy3"/>
    <dgm:cxn modelId="{81FC04E9-3BC6-459B-BC89-3C9098998809}" type="presOf" srcId="{305E567A-6E3A-4254-AEC0-62AFE51C8DBB}" destId="{2774E85A-7938-4FC7-BFB8-3F27D05407BD}" srcOrd="0" destOrd="0" presId="urn:microsoft.com/office/officeart/2005/8/layout/hierarchy3"/>
    <dgm:cxn modelId="{73F88F68-3D0D-49B5-B1A6-DC26353924E3}" type="presOf" srcId="{181267C8-8E32-479A-972A-0692C3D3A077}" destId="{A15B5EDC-8F25-4A05-9512-EFAB036EA88B}" srcOrd="0" destOrd="0" presId="urn:microsoft.com/office/officeart/2005/8/layout/hierarchy3"/>
    <dgm:cxn modelId="{BF291C21-C740-46EC-B2F6-22EA41C06BBE}" type="presOf" srcId="{47EDD13D-5B8B-42A7-A97B-B1C2757A7243}" destId="{C6F29D52-043D-452C-9235-6ABDF15F46EF}" srcOrd="0" destOrd="0" presId="urn:microsoft.com/office/officeart/2005/8/layout/hierarchy3"/>
    <dgm:cxn modelId="{C1BD56C7-93F9-419E-9A4C-0BDAE6DC0D69}" type="presOf" srcId="{8F572F65-D719-49FC-9A73-643FCE0D9ED3}" destId="{5DF493EE-4133-4E89-B9D7-33FF5F844FC5}" srcOrd="0" destOrd="0" presId="urn:microsoft.com/office/officeart/2005/8/layout/hierarchy3"/>
    <dgm:cxn modelId="{4CA6CEF0-2062-466A-9954-4BECF1031713}" type="presOf" srcId="{5E2F0637-26CC-4F96-85C5-38F0DB5EF8B4}" destId="{23C1407B-DBCB-45E9-8B76-CF8C20E12437}" srcOrd="0" destOrd="0" presId="urn:microsoft.com/office/officeart/2005/8/layout/hierarchy3"/>
    <dgm:cxn modelId="{EEF9C8E8-F60D-4C19-8CF3-3E07A52286A0}" type="presOf" srcId="{505C006F-2CC8-4031-A56A-8EC6AA3CCA55}" destId="{CBF6603B-7E89-4031-9BED-741D81BBB17A}" srcOrd="1" destOrd="0" presId="urn:microsoft.com/office/officeart/2005/8/layout/hierarchy3"/>
    <dgm:cxn modelId="{AE0B27E8-90D7-4755-9DE0-70FFC0028AE1}" type="presOf" srcId="{D593B13F-4B8A-4238-B7A3-011D8E18F5D3}" destId="{171B6023-63F7-4FB3-A5CD-F4BC6CAAC14D}" srcOrd="0" destOrd="0" presId="urn:microsoft.com/office/officeart/2005/8/layout/hierarchy3"/>
    <dgm:cxn modelId="{44E2C3FC-2131-40A7-AF05-D1285192E5EF}" srcId="{45CF98F1-F5AE-4A01-8D93-8761E243A851}" destId="{660D271B-5036-4618-94C2-55B94140C348}" srcOrd="2" destOrd="0" parTransId="{DB9C6E40-12B3-4EEB-8C5C-D813C9CDD1D3}" sibTransId="{C2E11672-D06D-457B-9252-F9C5EFEEEFB1}"/>
    <dgm:cxn modelId="{D412172F-A32B-46D8-81B3-149D04100D75}" srcId="{860AE6E2-2F2B-41C7-83A9-A039B8B53F8D}" destId="{45CF98F1-F5AE-4A01-8D93-8761E243A851}" srcOrd="1" destOrd="0" parTransId="{051405B1-7798-4300-8726-86C81AE70A1B}" sibTransId="{762B0592-3E96-4134-A190-DE0036F413DC}"/>
    <dgm:cxn modelId="{3885F9A7-59E6-4138-BC40-F3BC476B1797}" type="presOf" srcId="{CE0539E1-D93D-4A68-B521-F48A109E42DC}" destId="{F5A88067-783E-4474-87B2-8E68CEA5E4B0}" srcOrd="0" destOrd="0" presId="urn:microsoft.com/office/officeart/2005/8/layout/hierarchy3"/>
    <dgm:cxn modelId="{4FAB8839-DB38-429F-8B48-1ED81A022E3C}" type="presOf" srcId="{660D271B-5036-4618-94C2-55B94140C348}" destId="{8FB48310-6A00-4055-A576-E7214CC44F92}" srcOrd="0" destOrd="0" presId="urn:microsoft.com/office/officeart/2005/8/layout/hierarchy3"/>
    <dgm:cxn modelId="{587041EE-1226-49C5-81C5-C6747DEB64CB}" type="presOf" srcId="{505C006F-2CC8-4031-A56A-8EC6AA3CCA55}" destId="{E6A30911-A705-4C41-9A9A-76202B8DB0CD}" srcOrd="0" destOrd="0" presId="urn:microsoft.com/office/officeart/2005/8/layout/hierarchy3"/>
    <dgm:cxn modelId="{2DCFAA53-9566-480E-9C87-179F642F4A67}" type="presOf" srcId="{F9DABC34-A8E1-4409-8143-BF28BDC473C8}" destId="{00F786C2-B419-40E0-87BF-2454EB8FB445}" srcOrd="0" destOrd="0" presId="urn:microsoft.com/office/officeart/2005/8/layout/hierarchy3"/>
    <dgm:cxn modelId="{9DEFAF26-3E6F-4954-87A8-5F9C493621A9}" type="presOf" srcId="{415EC287-1F58-4873-81EA-0E7FEF21F508}" destId="{439B85A9-8FCA-41E0-8824-5D6D3FD9CE87}" srcOrd="0" destOrd="0" presId="urn:microsoft.com/office/officeart/2005/8/layout/hierarchy3"/>
    <dgm:cxn modelId="{68DD7077-6FB7-49D2-AFCA-0935126EC665}" type="presOf" srcId="{DB9C6E40-12B3-4EEB-8C5C-D813C9CDD1D3}" destId="{C69041A9-7CCA-42F6-8E65-60179137AF73}" srcOrd="0" destOrd="0" presId="urn:microsoft.com/office/officeart/2005/8/layout/hierarchy3"/>
    <dgm:cxn modelId="{7A9A70E5-70E5-4694-8834-851CF86D76AA}" srcId="{860AE6E2-2F2B-41C7-83A9-A039B8B53F8D}" destId="{D9A62564-6492-4440-BDBC-F01233B3EF7E}" srcOrd="0" destOrd="0" parTransId="{8C28656D-E2CE-453C-A1FA-AA3792A43C26}" sibTransId="{C790B445-2B4E-488B-A2E8-02327CE88091}"/>
    <dgm:cxn modelId="{D39BC899-E2BC-4FC0-B065-C08B3636ABA0}" srcId="{860AE6E2-2F2B-41C7-83A9-A039B8B53F8D}" destId="{505C006F-2CC8-4031-A56A-8EC6AA3CCA55}" srcOrd="2" destOrd="0" parTransId="{3D340543-C765-4528-8DB6-72486C51AEE3}" sibTransId="{EAB360BF-967D-45D4-8EF2-69E050FEB367}"/>
    <dgm:cxn modelId="{2249EE5A-4A75-4705-9458-2058294A58E5}" type="presOf" srcId="{12C4ECCD-EAF3-492A-8C18-000F48D52166}" destId="{CFEDB2C8-F44C-446C-8DE5-6F2A76520B67}" srcOrd="0" destOrd="0" presId="urn:microsoft.com/office/officeart/2005/8/layout/hierarchy3"/>
    <dgm:cxn modelId="{A92D8B92-DFB5-441E-A5DA-C9E3878511D2}" srcId="{D9A62564-6492-4440-BDBC-F01233B3EF7E}" destId="{B74CE09D-AFDE-40F0-BD85-97CAA26762C1}" srcOrd="2" destOrd="0" parTransId="{C57E920A-477C-4ECA-AD06-1A2A79362BB5}" sibTransId="{CD2229DC-823C-49FF-B440-7676823BB787}"/>
    <dgm:cxn modelId="{61E56225-1983-49B9-BE34-2AC193C6F2E2}" type="presParOf" srcId="{3B69DC8A-A1BB-4484-98A1-FF5D9B4042FB}" destId="{183F47C4-4254-4E63-A50F-2D85269D8644}" srcOrd="0" destOrd="0" presId="urn:microsoft.com/office/officeart/2005/8/layout/hierarchy3"/>
    <dgm:cxn modelId="{158D8073-9A9A-4748-852F-0F356A3E7D28}" type="presParOf" srcId="{183F47C4-4254-4E63-A50F-2D85269D8644}" destId="{9E3DD707-54CE-4785-85C8-DA4B59F188E0}" srcOrd="0" destOrd="0" presId="urn:microsoft.com/office/officeart/2005/8/layout/hierarchy3"/>
    <dgm:cxn modelId="{769037F9-BB03-4A94-A3C2-F8A9809F9C1A}" type="presParOf" srcId="{9E3DD707-54CE-4785-85C8-DA4B59F188E0}" destId="{56600D1C-35EC-46EE-AB46-BD5487F77592}" srcOrd="0" destOrd="0" presId="urn:microsoft.com/office/officeart/2005/8/layout/hierarchy3"/>
    <dgm:cxn modelId="{C432DFC3-73EB-401B-B8C3-04364BB8F4C7}" type="presParOf" srcId="{9E3DD707-54CE-4785-85C8-DA4B59F188E0}" destId="{54646B83-5E30-423A-844F-08BF500A230A}" srcOrd="1" destOrd="0" presId="urn:microsoft.com/office/officeart/2005/8/layout/hierarchy3"/>
    <dgm:cxn modelId="{EF2B7D0F-A644-4289-8EB9-A70F4DCB73E4}" type="presParOf" srcId="{183F47C4-4254-4E63-A50F-2D85269D8644}" destId="{15625875-3977-419A-B98C-7176B46D27CB}" srcOrd="1" destOrd="0" presId="urn:microsoft.com/office/officeart/2005/8/layout/hierarchy3"/>
    <dgm:cxn modelId="{76167D6F-5A31-46D2-9063-409E4EBA1E4B}" type="presParOf" srcId="{15625875-3977-419A-B98C-7176B46D27CB}" destId="{CFEDB2C8-F44C-446C-8DE5-6F2A76520B67}" srcOrd="0" destOrd="0" presId="urn:microsoft.com/office/officeart/2005/8/layout/hierarchy3"/>
    <dgm:cxn modelId="{5B6BC9B7-AD11-4384-A42E-74836876DDFE}" type="presParOf" srcId="{15625875-3977-419A-B98C-7176B46D27CB}" destId="{439B85A9-8FCA-41E0-8824-5D6D3FD9CE87}" srcOrd="1" destOrd="0" presId="urn:microsoft.com/office/officeart/2005/8/layout/hierarchy3"/>
    <dgm:cxn modelId="{8818F1AA-8599-451D-9DA4-765F2038820A}" type="presParOf" srcId="{15625875-3977-419A-B98C-7176B46D27CB}" destId="{4CB5732D-806C-42B2-ACB5-53122D2162E5}" srcOrd="2" destOrd="0" presId="urn:microsoft.com/office/officeart/2005/8/layout/hierarchy3"/>
    <dgm:cxn modelId="{0D07AD54-3265-4A2F-B973-01E1614F3C7E}" type="presParOf" srcId="{15625875-3977-419A-B98C-7176B46D27CB}" destId="{BA002B71-28C3-4EFD-AF92-60EC9D8467E6}" srcOrd="3" destOrd="0" presId="urn:microsoft.com/office/officeart/2005/8/layout/hierarchy3"/>
    <dgm:cxn modelId="{A4631BDC-A063-4F5D-A0FE-10B36BFBF694}" type="presParOf" srcId="{15625875-3977-419A-B98C-7176B46D27CB}" destId="{DFBBB8E3-5777-4E9E-B404-21FB38B2415E}" srcOrd="4" destOrd="0" presId="urn:microsoft.com/office/officeart/2005/8/layout/hierarchy3"/>
    <dgm:cxn modelId="{1AE64F6C-33CC-4F33-BD74-FA7E94906E23}" type="presParOf" srcId="{15625875-3977-419A-B98C-7176B46D27CB}" destId="{6000FA5A-ED2B-4F0B-8198-D902129AE193}" srcOrd="5" destOrd="0" presId="urn:microsoft.com/office/officeart/2005/8/layout/hierarchy3"/>
    <dgm:cxn modelId="{82529FA6-BB22-4284-B577-74588D4065DD}" type="presParOf" srcId="{3B69DC8A-A1BB-4484-98A1-FF5D9B4042FB}" destId="{676625B5-3F95-4C66-A0BB-AF6094560EB9}" srcOrd="1" destOrd="0" presId="urn:microsoft.com/office/officeart/2005/8/layout/hierarchy3"/>
    <dgm:cxn modelId="{7931601C-97B2-431F-895D-26AB258057E5}" type="presParOf" srcId="{676625B5-3F95-4C66-A0BB-AF6094560EB9}" destId="{F15CE6F6-C33A-4374-9461-3CD237A24DE3}" srcOrd="0" destOrd="0" presId="urn:microsoft.com/office/officeart/2005/8/layout/hierarchy3"/>
    <dgm:cxn modelId="{24FBFE5A-1833-4C44-8662-51D5044A66CC}" type="presParOf" srcId="{F15CE6F6-C33A-4374-9461-3CD237A24DE3}" destId="{D9064F42-2127-45D6-A624-022629AC3E37}" srcOrd="0" destOrd="0" presId="urn:microsoft.com/office/officeart/2005/8/layout/hierarchy3"/>
    <dgm:cxn modelId="{A326318F-DD11-4A42-8A9C-A28FA4A68F06}" type="presParOf" srcId="{F15CE6F6-C33A-4374-9461-3CD237A24DE3}" destId="{1CF3246B-C8C1-453B-99F6-051A83FAA093}" srcOrd="1" destOrd="0" presId="urn:microsoft.com/office/officeart/2005/8/layout/hierarchy3"/>
    <dgm:cxn modelId="{D1051C9D-C617-4183-B74D-AD03945A757A}" type="presParOf" srcId="{676625B5-3F95-4C66-A0BB-AF6094560EB9}" destId="{C5A6B2E7-DFA7-479C-A6AF-1A454FB458C5}" srcOrd="1" destOrd="0" presId="urn:microsoft.com/office/officeart/2005/8/layout/hierarchy3"/>
    <dgm:cxn modelId="{1E4CC314-5E28-42A6-A53F-BFC0A55ABF4B}" type="presParOf" srcId="{C5A6B2E7-DFA7-479C-A6AF-1A454FB458C5}" destId="{413FE502-B9E1-484E-9B10-0C21962FCB47}" srcOrd="0" destOrd="0" presId="urn:microsoft.com/office/officeart/2005/8/layout/hierarchy3"/>
    <dgm:cxn modelId="{7C89A3B2-801C-46A0-8338-9560511C7E5D}" type="presParOf" srcId="{C5A6B2E7-DFA7-479C-A6AF-1A454FB458C5}" destId="{C6F29D52-043D-452C-9235-6ABDF15F46EF}" srcOrd="1" destOrd="0" presId="urn:microsoft.com/office/officeart/2005/8/layout/hierarchy3"/>
    <dgm:cxn modelId="{AD5392D3-9BB7-425B-9EB8-7E1E6A168136}" type="presParOf" srcId="{C5A6B2E7-DFA7-479C-A6AF-1A454FB458C5}" destId="{97DB775A-C55D-4147-A07D-81A1B954B161}" srcOrd="2" destOrd="0" presId="urn:microsoft.com/office/officeart/2005/8/layout/hierarchy3"/>
    <dgm:cxn modelId="{8D3B2627-B5BA-4663-B0B6-719A5826E524}" type="presParOf" srcId="{C5A6B2E7-DFA7-479C-A6AF-1A454FB458C5}" destId="{00F786C2-B419-40E0-87BF-2454EB8FB445}" srcOrd="3" destOrd="0" presId="urn:microsoft.com/office/officeart/2005/8/layout/hierarchy3"/>
    <dgm:cxn modelId="{8765B756-1035-4A16-9FD7-9DA949C37D00}" type="presParOf" srcId="{C5A6B2E7-DFA7-479C-A6AF-1A454FB458C5}" destId="{C69041A9-7CCA-42F6-8E65-60179137AF73}" srcOrd="4" destOrd="0" presId="urn:microsoft.com/office/officeart/2005/8/layout/hierarchy3"/>
    <dgm:cxn modelId="{FA953DF8-FAA2-4ACC-B427-152D22D667A2}" type="presParOf" srcId="{C5A6B2E7-DFA7-479C-A6AF-1A454FB458C5}" destId="{8FB48310-6A00-4055-A576-E7214CC44F92}" srcOrd="5" destOrd="0" presId="urn:microsoft.com/office/officeart/2005/8/layout/hierarchy3"/>
    <dgm:cxn modelId="{9C5AC511-4796-4410-B748-C402CB92B406}" type="presParOf" srcId="{3B69DC8A-A1BB-4484-98A1-FF5D9B4042FB}" destId="{D6CF52DB-2448-432D-9113-665BC95A8930}" srcOrd="2" destOrd="0" presId="urn:microsoft.com/office/officeart/2005/8/layout/hierarchy3"/>
    <dgm:cxn modelId="{9D42176E-47A3-498F-9BF9-DE4342BC4809}" type="presParOf" srcId="{D6CF52DB-2448-432D-9113-665BC95A8930}" destId="{00653DCE-FDE5-4EF1-8CF9-20B9C9F94951}" srcOrd="0" destOrd="0" presId="urn:microsoft.com/office/officeart/2005/8/layout/hierarchy3"/>
    <dgm:cxn modelId="{632AC74E-DD97-44FD-A64C-95BC173B23D6}" type="presParOf" srcId="{00653DCE-FDE5-4EF1-8CF9-20B9C9F94951}" destId="{E6A30911-A705-4C41-9A9A-76202B8DB0CD}" srcOrd="0" destOrd="0" presId="urn:microsoft.com/office/officeart/2005/8/layout/hierarchy3"/>
    <dgm:cxn modelId="{728F9AF2-DDD8-4AF6-8D65-D7CF23772AF4}" type="presParOf" srcId="{00653DCE-FDE5-4EF1-8CF9-20B9C9F94951}" destId="{CBF6603B-7E89-4031-9BED-741D81BBB17A}" srcOrd="1" destOrd="0" presId="urn:microsoft.com/office/officeart/2005/8/layout/hierarchy3"/>
    <dgm:cxn modelId="{1DAE3845-C996-4E7A-9ABE-7D435B91F4D7}" type="presParOf" srcId="{D6CF52DB-2448-432D-9113-665BC95A8930}" destId="{877DC4F2-1017-4B1E-8CE2-7517B6297EC6}" srcOrd="1" destOrd="0" presId="urn:microsoft.com/office/officeart/2005/8/layout/hierarchy3"/>
    <dgm:cxn modelId="{36C40F8C-CBE8-47B9-82E0-CB89F659F4AB}" type="presParOf" srcId="{877DC4F2-1017-4B1E-8CE2-7517B6297EC6}" destId="{23C1407B-DBCB-45E9-8B76-CF8C20E12437}" srcOrd="0" destOrd="0" presId="urn:microsoft.com/office/officeart/2005/8/layout/hierarchy3"/>
    <dgm:cxn modelId="{FC778752-3456-498B-AF80-46F551374875}" type="presParOf" srcId="{877DC4F2-1017-4B1E-8CE2-7517B6297EC6}" destId="{A15B5EDC-8F25-4A05-9512-EFAB036EA88B}" srcOrd="1" destOrd="0" presId="urn:microsoft.com/office/officeart/2005/8/layout/hierarchy3"/>
    <dgm:cxn modelId="{9CEBED8E-D582-4818-8AAD-165DB95D949D}" type="presParOf" srcId="{877DC4F2-1017-4B1E-8CE2-7517B6297EC6}" destId="{1116D38F-9F28-46BE-894D-5CA970B0142F}" srcOrd="2" destOrd="0" presId="urn:microsoft.com/office/officeart/2005/8/layout/hierarchy3"/>
    <dgm:cxn modelId="{E16F650A-0A9B-4E14-907A-BFB1A802E2CC}" type="presParOf" srcId="{877DC4F2-1017-4B1E-8CE2-7517B6297EC6}" destId="{171B6023-63F7-4FB3-A5CD-F4BC6CAAC14D}" srcOrd="3" destOrd="0" presId="urn:microsoft.com/office/officeart/2005/8/layout/hierarchy3"/>
    <dgm:cxn modelId="{B8524DF1-3827-4F96-97E8-7487C8CB7399}" type="presParOf" srcId="{877DC4F2-1017-4B1E-8CE2-7517B6297EC6}" destId="{F5A88067-783E-4474-87B2-8E68CEA5E4B0}" srcOrd="4" destOrd="0" presId="urn:microsoft.com/office/officeart/2005/8/layout/hierarchy3"/>
    <dgm:cxn modelId="{E26CA248-1F86-4ABA-B0D1-22CF97B006A3}" type="presParOf" srcId="{877DC4F2-1017-4B1E-8CE2-7517B6297EC6}" destId="{1D4961B3-B583-4EE3-B539-B3D74C8C8927}" srcOrd="5" destOrd="0" presId="urn:microsoft.com/office/officeart/2005/8/layout/hierarchy3"/>
    <dgm:cxn modelId="{D6B96798-9D04-4FD7-B512-534BF80CE826}" type="presParOf" srcId="{877DC4F2-1017-4B1E-8CE2-7517B6297EC6}" destId="{25216985-12DE-4830-9621-6C17A71F0525}" srcOrd="6" destOrd="0" presId="urn:microsoft.com/office/officeart/2005/8/layout/hierarchy3"/>
    <dgm:cxn modelId="{3403E419-0372-4D67-83E7-B7B6381E8370}" type="presParOf" srcId="{877DC4F2-1017-4B1E-8CE2-7517B6297EC6}" destId="{72896D07-D58F-4A01-9F08-3ED5153E8571}" srcOrd="7" destOrd="0" presId="urn:microsoft.com/office/officeart/2005/8/layout/hierarchy3"/>
    <dgm:cxn modelId="{F7F797CD-5A7C-4492-BE14-20015C3DD804}" type="presParOf" srcId="{877DC4F2-1017-4B1E-8CE2-7517B6297EC6}" destId="{5DF493EE-4133-4E89-B9D7-33FF5F844FC5}" srcOrd="8" destOrd="0" presId="urn:microsoft.com/office/officeart/2005/8/layout/hierarchy3"/>
    <dgm:cxn modelId="{63797311-3F62-4F87-B1BF-56D2A37A5F3E}" type="presParOf" srcId="{877DC4F2-1017-4B1E-8CE2-7517B6297EC6}" destId="{2774E85A-7938-4FC7-BFB8-3F27D05407BD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600D1C-35EC-46EE-AB46-BD5487F77592}">
      <dsp:nvSpPr>
        <dsp:cNvPr id="0" name=""/>
        <dsp:cNvSpPr/>
      </dsp:nvSpPr>
      <dsp:spPr>
        <a:xfrm>
          <a:off x="0" y="0"/>
          <a:ext cx="1180458" cy="590229"/>
        </a:xfrm>
        <a:prstGeom prst="roundRect">
          <a:avLst>
            <a:gd name="adj" fmla="val 10000"/>
          </a:avLst>
        </a:prstGeom>
        <a:solidFill>
          <a:srgbClr val="0078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  <a:latin typeface="Trebuchet MS" pitchFamily="34" charset="0"/>
            </a:rPr>
            <a:t>Global Industries</a:t>
          </a:r>
          <a:endParaRPr lang="en-US" sz="1200" b="1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0" y="0"/>
        <a:ext cx="1180458" cy="590229"/>
      </dsp:txXfrm>
    </dsp:sp>
    <dsp:sp modelId="{CFEDB2C8-F44C-446C-8DE5-6F2A76520B67}">
      <dsp:nvSpPr>
        <dsp:cNvPr id="0" name=""/>
        <dsp:cNvSpPr/>
      </dsp:nvSpPr>
      <dsp:spPr>
        <a:xfrm>
          <a:off x="118045" y="590229"/>
          <a:ext cx="118550" cy="565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854"/>
              </a:lnTo>
              <a:lnTo>
                <a:pt x="118550" y="565854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B85A9-8FCA-41E0-8824-5D6D3FD9CE87}">
      <dsp:nvSpPr>
        <dsp:cNvPr id="0" name=""/>
        <dsp:cNvSpPr/>
      </dsp:nvSpPr>
      <dsp:spPr>
        <a:xfrm>
          <a:off x="236596" y="754813"/>
          <a:ext cx="944366" cy="802540"/>
        </a:xfrm>
        <a:prstGeom prst="roundRect">
          <a:avLst>
            <a:gd name="adj" fmla="val 10000"/>
          </a:avLst>
        </a:prstGeom>
        <a:solidFill>
          <a:srgbClr val="588AB8">
            <a:alpha val="89804"/>
          </a:srgb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Infra</a:t>
          </a:r>
          <a:endParaRPr lang="en-US" sz="1200" kern="1200" dirty="0"/>
        </a:p>
      </dsp:txBody>
      <dsp:txXfrm>
        <a:off x="236596" y="754813"/>
        <a:ext cx="944366" cy="802540"/>
      </dsp:txXfrm>
    </dsp:sp>
    <dsp:sp modelId="{4CB5732D-806C-42B2-ACB5-53122D2162E5}">
      <dsp:nvSpPr>
        <dsp:cNvPr id="0" name=""/>
        <dsp:cNvSpPr/>
      </dsp:nvSpPr>
      <dsp:spPr>
        <a:xfrm>
          <a:off x="118045" y="590229"/>
          <a:ext cx="118550" cy="1409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9796"/>
              </a:lnTo>
              <a:lnTo>
                <a:pt x="118550" y="1409796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02B71-28C3-4EFD-AF92-60EC9D8467E6}">
      <dsp:nvSpPr>
        <dsp:cNvPr id="0" name=""/>
        <dsp:cNvSpPr/>
      </dsp:nvSpPr>
      <dsp:spPr>
        <a:xfrm>
          <a:off x="236596" y="1704911"/>
          <a:ext cx="944366" cy="590229"/>
        </a:xfrm>
        <a:prstGeom prst="roundRect">
          <a:avLst>
            <a:gd name="adj" fmla="val 10000"/>
          </a:avLst>
        </a:prstGeom>
        <a:solidFill>
          <a:srgbClr val="588AB8">
            <a:alpha val="90000"/>
          </a:srgb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MAS</a:t>
          </a:r>
          <a:endParaRPr lang="en-US" sz="1200" kern="1200" dirty="0"/>
        </a:p>
      </dsp:txBody>
      <dsp:txXfrm>
        <a:off x="236596" y="1704911"/>
        <a:ext cx="944366" cy="590229"/>
      </dsp:txXfrm>
    </dsp:sp>
    <dsp:sp modelId="{DFBBB8E3-5777-4E9E-B404-21FB38B2415E}">
      <dsp:nvSpPr>
        <dsp:cNvPr id="0" name=""/>
        <dsp:cNvSpPr/>
      </dsp:nvSpPr>
      <dsp:spPr>
        <a:xfrm>
          <a:off x="118045" y="590229"/>
          <a:ext cx="118550" cy="2147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7582"/>
              </a:lnTo>
              <a:lnTo>
                <a:pt x="118550" y="2147582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0FA5A-ED2B-4F0B-8198-D902129AE193}">
      <dsp:nvSpPr>
        <dsp:cNvPr id="0" name=""/>
        <dsp:cNvSpPr/>
      </dsp:nvSpPr>
      <dsp:spPr>
        <a:xfrm>
          <a:off x="236596" y="2442697"/>
          <a:ext cx="944366" cy="590229"/>
        </a:xfrm>
        <a:prstGeom prst="roundRect">
          <a:avLst>
            <a:gd name="adj" fmla="val 10000"/>
          </a:avLst>
        </a:prstGeom>
        <a:solidFill>
          <a:srgbClr val="588AB8">
            <a:alpha val="90000"/>
          </a:srgb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FM</a:t>
          </a:r>
          <a:endParaRPr lang="en-US" sz="1200" kern="1200" dirty="0"/>
        </a:p>
      </dsp:txBody>
      <dsp:txXfrm>
        <a:off x="236596" y="2442697"/>
        <a:ext cx="944366" cy="590229"/>
      </dsp:txXfrm>
    </dsp:sp>
    <dsp:sp modelId="{D9064F42-2127-45D6-A624-022629AC3E37}">
      <dsp:nvSpPr>
        <dsp:cNvPr id="0" name=""/>
        <dsp:cNvSpPr/>
      </dsp:nvSpPr>
      <dsp:spPr>
        <a:xfrm>
          <a:off x="1476077" y="17026"/>
          <a:ext cx="1180458" cy="590229"/>
        </a:xfrm>
        <a:prstGeom prst="roundRect">
          <a:avLst>
            <a:gd name="adj" fmla="val 10000"/>
          </a:avLst>
        </a:prstGeom>
        <a:solidFill>
          <a:srgbClr val="0078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  <a:latin typeface="Trebuchet MS" pitchFamily="34" charset="0"/>
            </a:rPr>
            <a:t>Advisory Services &amp; CES</a:t>
          </a:r>
          <a:endParaRPr lang="en-US" sz="1200" b="1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1476077" y="17026"/>
        <a:ext cx="1180458" cy="590229"/>
      </dsp:txXfrm>
    </dsp:sp>
    <dsp:sp modelId="{413FE502-B9E1-484E-9B10-0C21962FCB47}">
      <dsp:nvSpPr>
        <dsp:cNvPr id="0" name=""/>
        <dsp:cNvSpPr/>
      </dsp:nvSpPr>
      <dsp:spPr>
        <a:xfrm>
          <a:off x="1594123" y="607255"/>
          <a:ext cx="118045" cy="498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693"/>
              </a:lnTo>
              <a:lnTo>
                <a:pt x="118045" y="498693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29D52-043D-452C-9235-6ABDF15F46EF}">
      <dsp:nvSpPr>
        <dsp:cNvPr id="0" name=""/>
        <dsp:cNvSpPr/>
      </dsp:nvSpPr>
      <dsp:spPr>
        <a:xfrm>
          <a:off x="1712169" y="754813"/>
          <a:ext cx="944366" cy="702272"/>
        </a:xfrm>
        <a:prstGeom prst="roundRect">
          <a:avLst>
            <a:gd name="adj" fmla="val 10000"/>
          </a:avLst>
        </a:prstGeom>
        <a:solidFill>
          <a:srgbClr val="588AB8"/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tx1"/>
              </a:solidFill>
            </a:rPr>
            <a:t>Blended Finance</a:t>
          </a:r>
          <a:endParaRPr lang="en-US" sz="1200" b="0" kern="1200" dirty="0">
            <a:solidFill>
              <a:schemeClr val="tx1"/>
            </a:solidFill>
          </a:endParaRPr>
        </a:p>
      </dsp:txBody>
      <dsp:txXfrm>
        <a:off x="1712169" y="754813"/>
        <a:ext cx="944366" cy="702272"/>
      </dsp:txXfrm>
    </dsp:sp>
    <dsp:sp modelId="{97DB775A-C55D-4147-A07D-81A1B954B161}">
      <dsp:nvSpPr>
        <dsp:cNvPr id="0" name=""/>
        <dsp:cNvSpPr/>
      </dsp:nvSpPr>
      <dsp:spPr>
        <a:xfrm>
          <a:off x="1594123" y="607255"/>
          <a:ext cx="118045" cy="1292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2501"/>
              </a:lnTo>
              <a:lnTo>
                <a:pt x="118045" y="129250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786C2-B419-40E0-87BF-2454EB8FB445}">
      <dsp:nvSpPr>
        <dsp:cNvPr id="0" name=""/>
        <dsp:cNvSpPr/>
      </dsp:nvSpPr>
      <dsp:spPr>
        <a:xfrm>
          <a:off x="1712169" y="1604642"/>
          <a:ext cx="944366" cy="590229"/>
        </a:xfrm>
        <a:prstGeom prst="roundRect">
          <a:avLst>
            <a:gd name="adj" fmla="val 10000"/>
          </a:avLst>
        </a:prstGeom>
        <a:solidFill>
          <a:srgbClr val="588AB8"/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tx1"/>
              </a:solidFill>
            </a:rPr>
            <a:t>CES</a:t>
          </a:r>
          <a:endParaRPr lang="en-US" sz="1200" b="0" kern="1200" dirty="0">
            <a:solidFill>
              <a:schemeClr val="tx1"/>
            </a:solidFill>
          </a:endParaRPr>
        </a:p>
      </dsp:txBody>
      <dsp:txXfrm>
        <a:off x="1712169" y="1604642"/>
        <a:ext cx="944366" cy="590229"/>
      </dsp:txXfrm>
    </dsp:sp>
    <dsp:sp modelId="{C69041A9-7CCA-42F6-8E65-60179137AF73}">
      <dsp:nvSpPr>
        <dsp:cNvPr id="0" name=""/>
        <dsp:cNvSpPr/>
      </dsp:nvSpPr>
      <dsp:spPr>
        <a:xfrm>
          <a:off x="1594123" y="607255"/>
          <a:ext cx="118045" cy="2639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9321"/>
              </a:lnTo>
              <a:lnTo>
                <a:pt x="118045" y="263932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B48310-6A00-4055-A576-E7214CC44F92}">
      <dsp:nvSpPr>
        <dsp:cNvPr id="0" name=""/>
        <dsp:cNvSpPr/>
      </dsp:nvSpPr>
      <dsp:spPr>
        <a:xfrm>
          <a:off x="1712169" y="2342429"/>
          <a:ext cx="944366" cy="1808296"/>
        </a:xfrm>
        <a:prstGeom prst="roundRect">
          <a:avLst>
            <a:gd name="adj" fmla="val 10000"/>
          </a:avLst>
        </a:prstGeom>
        <a:solidFill>
          <a:srgbClr val="588AB8">
            <a:alpha val="90000"/>
          </a:srgb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>
            <a:solidFill>
              <a:srgbClr val="FFC000"/>
            </a:solidFill>
          </a:endParaRPr>
        </a:p>
      </dsp:txBody>
      <dsp:txXfrm>
        <a:off x="1712169" y="2342429"/>
        <a:ext cx="944366" cy="1808296"/>
      </dsp:txXfrm>
    </dsp:sp>
    <dsp:sp modelId="{E6A30911-A705-4C41-9A9A-76202B8DB0CD}">
      <dsp:nvSpPr>
        <dsp:cNvPr id="0" name=""/>
        <dsp:cNvSpPr/>
      </dsp:nvSpPr>
      <dsp:spPr>
        <a:xfrm>
          <a:off x="2951650" y="17026"/>
          <a:ext cx="1180458" cy="590229"/>
        </a:xfrm>
        <a:prstGeom prst="roundRect">
          <a:avLst>
            <a:gd name="adj" fmla="val 10000"/>
          </a:avLst>
        </a:prstGeom>
        <a:solidFill>
          <a:srgbClr val="0078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  <a:latin typeface="Trebuchet MS" pitchFamily="34" charset="0"/>
            </a:rPr>
            <a:t>Regions</a:t>
          </a:r>
          <a:endParaRPr lang="en-US" sz="1200" b="1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2951650" y="17026"/>
        <a:ext cx="1180458" cy="590229"/>
      </dsp:txXfrm>
    </dsp:sp>
    <dsp:sp modelId="{23C1407B-DBCB-45E9-8B76-CF8C20E12437}">
      <dsp:nvSpPr>
        <dsp:cNvPr id="0" name=""/>
        <dsp:cNvSpPr/>
      </dsp:nvSpPr>
      <dsp:spPr>
        <a:xfrm>
          <a:off x="3069696" y="607255"/>
          <a:ext cx="118045" cy="442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671"/>
              </a:lnTo>
              <a:lnTo>
                <a:pt x="118045" y="44267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B5EDC-8F25-4A05-9512-EFAB036EA88B}">
      <dsp:nvSpPr>
        <dsp:cNvPr id="0" name=""/>
        <dsp:cNvSpPr/>
      </dsp:nvSpPr>
      <dsp:spPr>
        <a:xfrm>
          <a:off x="3187741" y="754813"/>
          <a:ext cx="944366" cy="5902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Africa</a:t>
          </a:r>
          <a:endParaRPr lang="en-US" sz="1200" kern="1200" dirty="0"/>
        </a:p>
      </dsp:txBody>
      <dsp:txXfrm>
        <a:off x="3187741" y="754813"/>
        <a:ext cx="944366" cy="590229"/>
      </dsp:txXfrm>
    </dsp:sp>
    <dsp:sp modelId="{1116D38F-9F28-46BE-894D-5CA970B0142F}">
      <dsp:nvSpPr>
        <dsp:cNvPr id="0" name=""/>
        <dsp:cNvSpPr/>
      </dsp:nvSpPr>
      <dsp:spPr>
        <a:xfrm>
          <a:off x="3069696" y="607255"/>
          <a:ext cx="118045" cy="1180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458"/>
              </a:lnTo>
              <a:lnTo>
                <a:pt x="118045" y="1180458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B6023-63F7-4FB3-A5CD-F4BC6CAAC14D}">
      <dsp:nvSpPr>
        <dsp:cNvPr id="0" name=""/>
        <dsp:cNvSpPr/>
      </dsp:nvSpPr>
      <dsp:spPr>
        <a:xfrm>
          <a:off x="3187741" y="1492599"/>
          <a:ext cx="944366" cy="590229"/>
        </a:xfrm>
        <a:prstGeom prst="roundRect">
          <a:avLst>
            <a:gd name="adj" fmla="val 10000"/>
          </a:avLst>
        </a:prstGeom>
        <a:solidFill>
          <a:srgbClr val="588AB8">
            <a:alpha val="90000"/>
          </a:srgb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LAC</a:t>
          </a:r>
          <a:endParaRPr lang="en-US" sz="1200" kern="1200" dirty="0"/>
        </a:p>
      </dsp:txBody>
      <dsp:txXfrm>
        <a:off x="3187741" y="1492599"/>
        <a:ext cx="944366" cy="590229"/>
      </dsp:txXfrm>
    </dsp:sp>
    <dsp:sp modelId="{F5A88067-783E-4474-87B2-8E68CEA5E4B0}">
      <dsp:nvSpPr>
        <dsp:cNvPr id="0" name=""/>
        <dsp:cNvSpPr/>
      </dsp:nvSpPr>
      <dsp:spPr>
        <a:xfrm>
          <a:off x="3069696" y="607255"/>
          <a:ext cx="118045" cy="1918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8244"/>
              </a:lnTo>
              <a:lnTo>
                <a:pt x="118045" y="1918244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961B3-B583-4EE3-B539-B3D74C8C8927}">
      <dsp:nvSpPr>
        <dsp:cNvPr id="0" name=""/>
        <dsp:cNvSpPr/>
      </dsp:nvSpPr>
      <dsp:spPr>
        <a:xfrm>
          <a:off x="3187741" y="2230386"/>
          <a:ext cx="944366" cy="5902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EMENA</a:t>
          </a:r>
          <a:endParaRPr lang="en-US" sz="1800" kern="1200" dirty="0"/>
        </a:p>
      </dsp:txBody>
      <dsp:txXfrm>
        <a:off x="3187741" y="2230386"/>
        <a:ext cx="944366" cy="590229"/>
      </dsp:txXfrm>
    </dsp:sp>
    <dsp:sp modelId="{25216985-12DE-4830-9621-6C17A71F0525}">
      <dsp:nvSpPr>
        <dsp:cNvPr id="0" name=""/>
        <dsp:cNvSpPr/>
      </dsp:nvSpPr>
      <dsp:spPr>
        <a:xfrm>
          <a:off x="3069696" y="607255"/>
          <a:ext cx="118045" cy="2656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6031"/>
              </a:lnTo>
              <a:lnTo>
                <a:pt x="118045" y="265603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896D07-D58F-4A01-9F08-3ED5153E8571}">
      <dsp:nvSpPr>
        <dsp:cNvPr id="0" name=""/>
        <dsp:cNvSpPr/>
      </dsp:nvSpPr>
      <dsp:spPr>
        <a:xfrm>
          <a:off x="3187741" y="2968172"/>
          <a:ext cx="944366" cy="5902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/>
          </a:r>
          <a:br>
            <a:rPr lang="en-US" sz="1200" kern="1200" dirty="0"/>
          </a:br>
          <a:r>
            <a:rPr lang="en-US" sz="1200" kern="1200" dirty="0" smtClean="0"/>
            <a:t>E Asia</a:t>
          </a:r>
          <a:endParaRPr lang="en-US" sz="1200" kern="1200" dirty="0"/>
        </a:p>
      </dsp:txBody>
      <dsp:txXfrm>
        <a:off x="3187741" y="2968172"/>
        <a:ext cx="944366" cy="590229"/>
      </dsp:txXfrm>
    </dsp:sp>
    <dsp:sp modelId="{5DF493EE-4133-4E89-B9D7-33FF5F844FC5}">
      <dsp:nvSpPr>
        <dsp:cNvPr id="0" name=""/>
        <dsp:cNvSpPr/>
      </dsp:nvSpPr>
      <dsp:spPr>
        <a:xfrm>
          <a:off x="3069696" y="607255"/>
          <a:ext cx="118045" cy="3393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3817"/>
              </a:lnTo>
              <a:lnTo>
                <a:pt x="118045" y="339381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74E85A-7938-4FC7-BFB8-3F27D05407BD}">
      <dsp:nvSpPr>
        <dsp:cNvPr id="0" name=""/>
        <dsp:cNvSpPr/>
      </dsp:nvSpPr>
      <dsp:spPr>
        <a:xfrm>
          <a:off x="3187741" y="3705959"/>
          <a:ext cx="944366" cy="590229"/>
        </a:xfrm>
        <a:prstGeom prst="roundRect">
          <a:avLst>
            <a:gd name="adj" fmla="val 10000"/>
          </a:avLst>
        </a:prstGeom>
        <a:solidFill>
          <a:srgbClr val="588AB8">
            <a:alpha val="90000"/>
          </a:srgb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 Asia</a:t>
          </a:r>
          <a:endParaRPr lang="en-US" sz="1200" kern="1200" dirty="0"/>
        </a:p>
      </dsp:txBody>
      <dsp:txXfrm>
        <a:off x="3187741" y="3705959"/>
        <a:ext cx="944366" cy="590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defTabSz="931567">
              <a:spcBef>
                <a:spcPct val="0"/>
              </a:spcBef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029" y="0"/>
            <a:ext cx="303837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algn="r" defTabSz="931567">
              <a:spcBef>
                <a:spcPct val="0"/>
              </a:spcBef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8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1567">
              <a:spcBef>
                <a:spcPct val="0"/>
              </a:spcBef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029" y="8831580"/>
            <a:ext cx="303837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1567">
              <a:spcBef>
                <a:spcPct val="0"/>
              </a:spcBef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3ABBA04-02C6-4F82-9E38-71D02C214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5560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defTabSz="931567">
              <a:spcBef>
                <a:spcPct val="0"/>
              </a:spcBef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029" y="0"/>
            <a:ext cx="303837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algn="r" defTabSz="931567">
              <a:spcBef>
                <a:spcPct val="0"/>
              </a:spcBef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659" y="4415790"/>
            <a:ext cx="5143084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8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1567">
              <a:spcBef>
                <a:spcPct val="0"/>
              </a:spcBef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029" y="8831580"/>
            <a:ext cx="303837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1567">
              <a:spcBef>
                <a:spcPct val="0"/>
              </a:spcBef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1D8B8D2-FEAB-4F21-99CA-AAA416845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2659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D8B8D2-FEAB-4F21-99CA-AAA416845B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D8B8D2-FEAB-4F21-99CA-AAA416845BA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D8B8D2-FEAB-4F21-99CA-AAA416845BA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123815-04F3-4FB9-9D4E-6469D8D9C03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3285" y="8831137"/>
            <a:ext cx="3037117" cy="46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41" tIns="46621" rIns="93241" bIns="46621" anchor="b"/>
          <a:lstStyle/>
          <a:p>
            <a:pPr algn="r" defTabSz="931863"/>
            <a:fld id="{F41A3A2F-8D9D-4DAA-9088-BB9D8CFCF881}" type="slidenum">
              <a:rPr lang="fr-FR" sz="1200" b="0">
                <a:solidFill>
                  <a:schemeClr val="tx1"/>
                </a:solidFill>
                <a:latin typeface="Times New Roman" pitchFamily="18" charset="0"/>
              </a:rPr>
              <a:pPr algn="r" defTabSz="931863"/>
              <a:t>15</a:t>
            </a:fld>
            <a:endParaRPr lang="fr-FR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8C1E09-BF26-42EA-89FB-D102C499C7CF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D8B8D2-FEAB-4F21-99CA-AAA416845BA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533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D8B8D2-FEAB-4F21-99CA-AAA416845BA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533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D8B8D2-FEAB-4F21-99CA-AAA416845BA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533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D8B8D2-FEAB-4F21-99CA-AAA416845BA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533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D8B8D2-FEAB-4F21-99CA-AAA416845BA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533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D8B8D2-FEAB-4F21-99CA-AAA416845BA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533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D8B8D2-FEAB-4F21-99CA-AAA416845BA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533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D8B8D2-FEAB-4F21-99CA-AAA416845BA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533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403EA7-A373-4ED2-AC0F-308E201B0331}" type="datetime1">
              <a:rPr lang="en-GB">
                <a:solidFill>
                  <a:prstClr val="black"/>
                </a:solidFill>
              </a:rPr>
              <a:pPr/>
              <a:t>24/07/2012</a:t>
            </a:fld>
            <a:endParaRPr lang="en-Z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D8B8D2-FEAB-4F21-99CA-AAA416845BA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6BC30-4B50-4419-86F1-B6ABC582971A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8500"/>
            <a:ext cx="4643437" cy="3482975"/>
          </a:xfrm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74" y="4412911"/>
            <a:ext cx="5145454" cy="418402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278" tIns="46139" rIns="92278" bIns="46139"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29C9F-67AF-4900-A2D3-C2A6B1B1B36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D8B8D2-FEAB-4F21-99CA-AAA416845BA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D8B8D2-FEAB-4F21-99CA-AAA416845BA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D8B8D2-FEAB-4F21-99CA-AAA416845BA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D8B8D2-FEAB-4F21-99CA-AAA416845BA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5"/>
          <p:cNvSpPr>
            <a:spLocks noChangeArrowheads="1"/>
          </p:cNvSpPr>
          <p:nvPr userDrawn="1"/>
        </p:nvSpPr>
        <p:spPr bwMode="auto">
          <a:xfrm>
            <a:off x="0" y="0"/>
            <a:ext cx="9144000" cy="2506663"/>
          </a:xfrm>
          <a:prstGeom prst="rect">
            <a:avLst/>
          </a:prstGeom>
          <a:solidFill>
            <a:srgbClr val="014C6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4" name="Group 1426"/>
          <p:cNvGrpSpPr>
            <a:grpSpLocks/>
          </p:cNvGrpSpPr>
          <p:nvPr userDrawn="1">
            <p:custDataLst>
              <p:tags r:id="rId1"/>
            </p:custDataLst>
          </p:nvPr>
        </p:nvGrpSpPr>
        <p:grpSpPr bwMode="auto">
          <a:xfrm>
            <a:off x="384175" y="385763"/>
            <a:ext cx="2989263" cy="412750"/>
            <a:chOff x="257" y="242"/>
            <a:chExt cx="1674" cy="231"/>
          </a:xfrm>
        </p:grpSpPr>
        <p:sp>
          <p:nvSpPr>
            <p:cNvPr id="5" name="Freeform 1427"/>
            <p:cNvSpPr>
              <a:spLocks/>
            </p:cNvSpPr>
            <p:nvPr userDrawn="1"/>
          </p:nvSpPr>
          <p:spPr bwMode="auto">
            <a:xfrm>
              <a:off x="938" y="246"/>
              <a:ext cx="10" cy="2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06"/>
                </a:cxn>
                <a:cxn ang="0">
                  <a:pos x="2" y="109"/>
                </a:cxn>
                <a:cxn ang="0">
                  <a:pos x="5" y="106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5" h="109">
                  <a:moveTo>
                    <a:pt x="0" y="2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4" y="109"/>
                    <a:pt x="5" y="108"/>
                    <a:pt x="5" y="10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1428"/>
            <p:cNvSpPr>
              <a:spLocks noChangeArrowheads="1"/>
            </p:cNvSpPr>
            <p:nvPr userDrawn="1"/>
          </p:nvSpPr>
          <p:spPr bwMode="auto">
            <a:xfrm>
              <a:off x="492" y="248"/>
              <a:ext cx="68" cy="2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429"/>
            <p:cNvSpPr>
              <a:spLocks/>
            </p:cNvSpPr>
            <p:nvPr userDrawn="1"/>
          </p:nvSpPr>
          <p:spPr bwMode="auto">
            <a:xfrm>
              <a:off x="582" y="248"/>
              <a:ext cx="149" cy="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0"/>
                </a:cxn>
                <a:cxn ang="0">
                  <a:pos x="150" y="52"/>
                </a:cxn>
                <a:cxn ang="0">
                  <a:pos x="66" y="52"/>
                </a:cxn>
                <a:cxn ang="0">
                  <a:pos x="66" y="86"/>
                </a:cxn>
                <a:cxn ang="0">
                  <a:pos x="140" y="86"/>
                </a:cxn>
                <a:cxn ang="0">
                  <a:pos x="140" y="139"/>
                </a:cxn>
                <a:cxn ang="0">
                  <a:pos x="66" y="139"/>
                </a:cxn>
                <a:cxn ang="0">
                  <a:pos x="66" y="213"/>
                </a:cxn>
                <a:cxn ang="0">
                  <a:pos x="0" y="213"/>
                </a:cxn>
                <a:cxn ang="0">
                  <a:pos x="0" y="0"/>
                </a:cxn>
              </a:cxnLst>
              <a:rect l="0" t="0" r="r" b="b"/>
              <a:pathLst>
                <a:path w="150" h="213">
                  <a:moveTo>
                    <a:pt x="0" y="0"/>
                  </a:moveTo>
                  <a:lnTo>
                    <a:pt x="150" y="0"/>
                  </a:lnTo>
                  <a:lnTo>
                    <a:pt x="150" y="52"/>
                  </a:lnTo>
                  <a:lnTo>
                    <a:pt x="66" y="52"/>
                  </a:lnTo>
                  <a:lnTo>
                    <a:pt x="66" y="86"/>
                  </a:lnTo>
                  <a:lnTo>
                    <a:pt x="140" y="86"/>
                  </a:lnTo>
                  <a:lnTo>
                    <a:pt x="140" y="139"/>
                  </a:lnTo>
                  <a:lnTo>
                    <a:pt x="66" y="139"/>
                  </a:lnTo>
                  <a:lnTo>
                    <a:pt x="66" y="213"/>
                  </a:lnTo>
                  <a:lnTo>
                    <a:pt x="0" y="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430"/>
            <p:cNvSpPr>
              <a:spLocks/>
            </p:cNvSpPr>
            <p:nvPr userDrawn="1"/>
          </p:nvSpPr>
          <p:spPr bwMode="auto">
            <a:xfrm>
              <a:off x="740" y="244"/>
              <a:ext cx="152" cy="221"/>
            </a:xfrm>
            <a:custGeom>
              <a:avLst/>
              <a:gdLst/>
              <a:ahLst/>
              <a:cxnLst>
                <a:cxn ang="0">
                  <a:pos x="76" y="106"/>
                </a:cxn>
                <a:cxn ang="0">
                  <a:pos x="52" y="110"/>
                </a:cxn>
                <a:cxn ang="0">
                  <a:pos x="0" y="54"/>
                </a:cxn>
                <a:cxn ang="0">
                  <a:pos x="52" y="0"/>
                </a:cxn>
                <a:cxn ang="0">
                  <a:pos x="76" y="4"/>
                </a:cxn>
                <a:cxn ang="0">
                  <a:pos x="76" y="32"/>
                </a:cxn>
                <a:cxn ang="0">
                  <a:pos x="59" y="28"/>
                </a:cxn>
                <a:cxn ang="0">
                  <a:pos x="34" y="54"/>
                </a:cxn>
                <a:cxn ang="0">
                  <a:pos x="58" y="82"/>
                </a:cxn>
                <a:cxn ang="0">
                  <a:pos x="76" y="78"/>
                </a:cxn>
                <a:cxn ang="0">
                  <a:pos x="76" y="106"/>
                </a:cxn>
              </a:cxnLst>
              <a:rect l="0" t="0" r="r" b="b"/>
              <a:pathLst>
                <a:path w="76" h="110">
                  <a:moveTo>
                    <a:pt x="76" y="106"/>
                  </a:moveTo>
                  <a:cubicBezTo>
                    <a:pt x="70" y="108"/>
                    <a:pt x="61" y="110"/>
                    <a:pt x="52" y="110"/>
                  </a:cubicBezTo>
                  <a:cubicBezTo>
                    <a:pt x="23" y="110"/>
                    <a:pt x="0" y="91"/>
                    <a:pt x="0" y="54"/>
                  </a:cubicBezTo>
                  <a:cubicBezTo>
                    <a:pt x="0" y="18"/>
                    <a:pt x="24" y="0"/>
                    <a:pt x="52" y="0"/>
                  </a:cubicBezTo>
                  <a:cubicBezTo>
                    <a:pt x="61" y="0"/>
                    <a:pt x="67" y="2"/>
                    <a:pt x="76" y="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0" y="29"/>
                    <a:pt x="65" y="28"/>
                    <a:pt x="59" y="28"/>
                  </a:cubicBezTo>
                  <a:cubicBezTo>
                    <a:pt x="45" y="28"/>
                    <a:pt x="34" y="37"/>
                    <a:pt x="34" y="54"/>
                  </a:cubicBezTo>
                  <a:cubicBezTo>
                    <a:pt x="34" y="72"/>
                    <a:pt x="44" y="82"/>
                    <a:pt x="58" y="82"/>
                  </a:cubicBezTo>
                  <a:cubicBezTo>
                    <a:pt x="64" y="82"/>
                    <a:pt x="70" y="80"/>
                    <a:pt x="76" y="78"/>
                  </a:cubicBezTo>
                  <a:lnTo>
                    <a:pt x="76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431"/>
            <p:cNvSpPr>
              <a:spLocks noChangeArrowheads="1"/>
            </p:cNvSpPr>
            <p:nvPr userDrawn="1"/>
          </p:nvSpPr>
          <p:spPr bwMode="auto">
            <a:xfrm>
              <a:off x="994" y="246"/>
              <a:ext cx="16" cy="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1432"/>
            <p:cNvSpPr>
              <a:spLocks/>
            </p:cNvSpPr>
            <p:nvPr userDrawn="1"/>
          </p:nvSpPr>
          <p:spPr bwMode="auto">
            <a:xfrm>
              <a:off x="1022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433"/>
            <p:cNvSpPr>
              <a:spLocks/>
            </p:cNvSpPr>
            <p:nvPr userDrawn="1"/>
          </p:nvSpPr>
          <p:spPr bwMode="auto">
            <a:xfrm>
              <a:off x="1078" y="248"/>
              <a:ext cx="37" cy="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7"/>
                </a:cxn>
                <a:cxn ang="0">
                  <a:pos x="4" y="2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8" y="7"/>
                </a:cxn>
                <a:cxn ang="0">
                  <a:pos x="18" y="13"/>
                </a:cxn>
                <a:cxn ang="0">
                  <a:pos x="13" y="13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19" y="31"/>
                </a:cxn>
                <a:cxn ang="0">
                  <a:pos x="13" y="32"/>
                </a:cxn>
                <a:cxn ang="0">
                  <a:pos x="4" y="2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7"/>
                </a:cxn>
              </a:cxnLst>
              <a:rect l="0" t="0" r="r" b="b"/>
              <a:pathLst>
                <a:path w="19" h="32">
                  <a:moveTo>
                    <a:pt x="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5"/>
                    <a:pt x="13" y="26"/>
                    <a:pt x="16" y="26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1"/>
                    <a:pt x="16" y="32"/>
                    <a:pt x="13" y="32"/>
                  </a:cubicBezTo>
                  <a:cubicBezTo>
                    <a:pt x="6" y="32"/>
                    <a:pt x="4" y="29"/>
                    <a:pt x="4" y="2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434"/>
            <p:cNvSpPr>
              <a:spLocks noEditPoints="1"/>
            </p:cNvSpPr>
            <p:nvPr userDrawn="1"/>
          </p:nvSpPr>
          <p:spPr bwMode="auto">
            <a:xfrm>
              <a:off x="1118" y="262"/>
              <a:ext cx="51" cy="50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16" y="19"/>
                </a:cxn>
                <a:cxn ang="0">
                  <a:pos x="23" y="17"/>
                </a:cxn>
                <a:cxn ang="0">
                  <a:pos x="23" y="23"/>
                </a:cxn>
                <a:cxn ang="0">
                  <a:pos x="14" y="25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13"/>
                </a:cxn>
                <a:cxn ang="0">
                  <a:pos x="25" y="15"/>
                </a:cxn>
                <a:cxn ang="0">
                  <a:pos x="9" y="15"/>
                </a:cxn>
                <a:cxn ang="0">
                  <a:pos x="18" y="10"/>
                </a:cxn>
                <a:cxn ang="0">
                  <a:pos x="13" y="5"/>
                </a:cxn>
                <a:cxn ang="0">
                  <a:pos x="9" y="10"/>
                </a:cxn>
                <a:cxn ang="0">
                  <a:pos x="18" y="10"/>
                </a:cxn>
              </a:cxnLst>
              <a:rect l="0" t="0" r="r" b="b"/>
              <a:pathLst>
                <a:path w="25" h="25">
                  <a:moveTo>
                    <a:pt x="9" y="15"/>
                  </a:moveTo>
                  <a:cubicBezTo>
                    <a:pt x="9" y="18"/>
                    <a:pt x="12" y="19"/>
                    <a:pt x="16" y="19"/>
                  </a:cubicBezTo>
                  <a:cubicBezTo>
                    <a:pt x="18" y="19"/>
                    <a:pt x="20" y="19"/>
                    <a:pt x="23" y="17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0" y="24"/>
                    <a:pt x="17" y="25"/>
                    <a:pt x="14" y="25"/>
                  </a:cubicBezTo>
                  <a:cubicBezTo>
                    <a:pt x="6" y="25"/>
                    <a:pt x="0" y="20"/>
                    <a:pt x="0" y="12"/>
                  </a:cubicBezTo>
                  <a:cubicBezTo>
                    <a:pt x="0" y="4"/>
                    <a:pt x="6" y="0"/>
                    <a:pt x="13" y="0"/>
                  </a:cubicBezTo>
                  <a:cubicBezTo>
                    <a:pt x="22" y="0"/>
                    <a:pt x="25" y="6"/>
                    <a:pt x="25" y="13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9" y="15"/>
                  </a:lnTo>
                  <a:close/>
                  <a:moveTo>
                    <a:pt x="18" y="10"/>
                  </a:moveTo>
                  <a:cubicBezTo>
                    <a:pt x="18" y="7"/>
                    <a:pt x="16" y="5"/>
                    <a:pt x="13" y="5"/>
                  </a:cubicBezTo>
                  <a:cubicBezTo>
                    <a:pt x="10" y="5"/>
                    <a:pt x="9" y="7"/>
                    <a:pt x="9" y="10"/>
                  </a:cubicBezTo>
                  <a:lnTo>
                    <a:pt x="18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435"/>
            <p:cNvSpPr>
              <a:spLocks/>
            </p:cNvSpPr>
            <p:nvPr userDrawn="1"/>
          </p:nvSpPr>
          <p:spPr bwMode="auto">
            <a:xfrm>
              <a:off x="1176" y="262"/>
              <a:ext cx="34" cy="4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17" h="24">
                  <a:moveTo>
                    <a:pt x="17" y="7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10" y="7"/>
                    <a:pt x="8" y="10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436"/>
            <p:cNvSpPr>
              <a:spLocks/>
            </p:cNvSpPr>
            <p:nvPr userDrawn="1"/>
          </p:nvSpPr>
          <p:spPr bwMode="auto">
            <a:xfrm>
              <a:off x="1218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437"/>
            <p:cNvSpPr>
              <a:spLocks noEditPoints="1"/>
            </p:cNvSpPr>
            <p:nvPr userDrawn="1"/>
          </p:nvSpPr>
          <p:spPr bwMode="auto">
            <a:xfrm>
              <a:off x="1274" y="262"/>
              <a:ext cx="50" cy="5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4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1" y="19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19"/>
                </a:cxn>
              </a:cxnLst>
              <a:rect l="0" t="0" r="r" b="b"/>
              <a:pathLst>
                <a:path w="25" h="25">
                  <a:moveTo>
                    <a:pt x="17" y="24"/>
                  </a:move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5"/>
                    <a:pt x="9" y="25"/>
                  </a:cubicBezTo>
                  <a:cubicBezTo>
                    <a:pt x="5" y="25"/>
                    <a:pt x="0" y="22"/>
                    <a:pt x="0" y="17"/>
                  </a:cubicBezTo>
                  <a:cubicBezTo>
                    <a:pt x="0" y="10"/>
                    <a:pt x="8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6"/>
                    <a:pt x="14" y="5"/>
                    <a:pt x="11" y="5"/>
                  </a:cubicBezTo>
                  <a:cubicBezTo>
                    <a:pt x="8" y="5"/>
                    <a:pt x="6" y="6"/>
                    <a:pt x="4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9" y="0"/>
                    <a:pt x="24" y="2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lnTo>
                    <a:pt x="17" y="24"/>
                  </a:lnTo>
                  <a:close/>
                  <a:moveTo>
                    <a:pt x="11" y="19"/>
                  </a:moveTo>
                  <a:cubicBezTo>
                    <a:pt x="15" y="19"/>
                    <a:pt x="17" y="16"/>
                    <a:pt x="17" y="14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10" y="14"/>
                    <a:pt x="8" y="14"/>
                    <a:pt x="8" y="17"/>
                  </a:cubicBezTo>
                  <a:cubicBezTo>
                    <a:pt x="8" y="18"/>
                    <a:pt x="10" y="19"/>
                    <a:pt x="11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38"/>
            <p:cNvSpPr>
              <a:spLocks/>
            </p:cNvSpPr>
            <p:nvPr userDrawn="1"/>
          </p:nvSpPr>
          <p:spPr bwMode="auto">
            <a:xfrm>
              <a:off x="1328" y="248"/>
              <a:ext cx="37" cy="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" y="7"/>
                </a:cxn>
                <a:cxn ang="0">
                  <a:pos x="5" y="2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9" y="7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9" y="26"/>
                </a:cxn>
                <a:cxn ang="0">
                  <a:pos x="19" y="31"/>
                </a:cxn>
                <a:cxn ang="0">
                  <a:pos x="14" y="32"/>
                </a:cxn>
                <a:cxn ang="0">
                  <a:pos x="5" y="23"/>
                </a:cxn>
                <a:cxn ang="0">
                  <a:pos x="5" y="13"/>
                </a:cxn>
                <a:cxn ang="0">
                  <a:pos x="0" y="13"/>
                </a:cxn>
                <a:cxn ang="0">
                  <a:pos x="0" y="7"/>
                </a:cxn>
              </a:cxnLst>
              <a:rect l="0" t="0" r="r" b="b"/>
              <a:pathLst>
                <a:path w="19" h="32">
                  <a:moveTo>
                    <a:pt x="0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5"/>
                    <a:pt x="14" y="26"/>
                    <a:pt x="16" y="26"/>
                  </a:cubicBezTo>
                  <a:cubicBezTo>
                    <a:pt x="17" y="26"/>
                    <a:pt x="18" y="26"/>
                    <a:pt x="19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1"/>
                    <a:pt x="16" y="32"/>
                    <a:pt x="14" y="32"/>
                  </a:cubicBezTo>
                  <a:cubicBezTo>
                    <a:pt x="6" y="32"/>
                    <a:pt x="5" y="29"/>
                    <a:pt x="5" y="2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439"/>
            <p:cNvSpPr>
              <a:spLocks noEditPoints="1"/>
            </p:cNvSpPr>
            <p:nvPr userDrawn="1"/>
          </p:nvSpPr>
          <p:spPr bwMode="auto">
            <a:xfrm>
              <a:off x="1374" y="244"/>
              <a:ext cx="16" cy="67"/>
            </a:xfrm>
            <a:custGeom>
              <a:avLst/>
              <a:gdLst/>
              <a:ahLst/>
              <a:cxnLst>
                <a:cxn ang="0">
                  <a:pos x="1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2"/>
                </a:cxn>
                <a:cxn ang="0">
                  <a:pos x="0" y="18"/>
                </a:cxn>
                <a:cxn ang="0">
                  <a:pos x="16" y="18"/>
                </a:cxn>
                <a:cxn ang="0">
                  <a:pos x="16" y="66"/>
                </a:cxn>
                <a:cxn ang="0">
                  <a:pos x="0" y="66"/>
                </a:cxn>
                <a:cxn ang="0">
                  <a:pos x="0" y="18"/>
                </a:cxn>
              </a:cxnLst>
              <a:rect l="0" t="0" r="r" b="b"/>
              <a:pathLst>
                <a:path w="16" h="66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2"/>
                  </a:lnTo>
                  <a:close/>
                  <a:moveTo>
                    <a:pt x="0" y="18"/>
                  </a:moveTo>
                  <a:lnTo>
                    <a:pt x="16" y="18"/>
                  </a:lnTo>
                  <a:lnTo>
                    <a:pt x="16" y="66"/>
                  </a:lnTo>
                  <a:lnTo>
                    <a:pt x="0" y="6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440"/>
            <p:cNvSpPr>
              <a:spLocks noEditPoints="1"/>
            </p:cNvSpPr>
            <p:nvPr userDrawn="1"/>
          </p:nvSpPr>
          <p:spPr bwMode="auto">
            <a:xfrm>
              <a:off x="1398" y="262"/>
              <a:ext cx="58" cy="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0"/>
                </a:cxn>
                <a:cxn ang="0">
                  <a:pos x="28" y="12"/>
                </a:cxn>
                <a:cxn ang="0">
                  <a:pos x="14" y="25"/>
                </a:cxn>
                <a:cxn ang="0">
                  <a:pos x="0" y="12"/>
                </a:cxn>
                <a:cxn ang="0">
                  <a:pos x="20" y="12"/>
                </a:cxn>
                <a:cxn ang="0">
                  <a:pos x="14" y="6"/>
                </a:cxn>
                <a:cxn ang="0">
                  <a:pos x="9" y="12"/>
                </a:cxn>
                <a:cxn ang="0">
                  <a:pos x="14" y="19"/>
                </a:cxn>
                <a:cxn ang="0">
                  <a:pos x="20" y="12"/>
                </a:cxn>
              </a:cxnLst>
              <a:rect l="0" t="0" r="r" b="b"/>
              <a:pathLst>
                <a:path w="28" h="25">
                  <a:moveTo>
                    <a:pt x="0" y="12"/>
                  </a:moveTo>
                  <a:cubicBezTo>
                    <a:pt x="0" y="4"/>
                    <a:pt x="6" y="0"/>
                    <a:pt x="14" y="0"/>
                  </a:cubicBezTo>
                  <a:cubicBezTo>
                    <a:pt x="22" y="0"/>
                    <a:pt x="28" y="4"/>
                    <a:pt x="28" y="12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2"/>
                  </a:cubicBezTo>
                  <a:close/>
                  <a:moveTo>
                    <a:pt x="20" y="12"/>
                  </a:moveTo>
                  <a:cubicBezTo>
                    <a:pt x="20" y="9"/>
                    <a:pt x="18" y="6"/>
                    <a:pt x="14" y="6"/>
                  </a:cubicBezTo>
                  <a:cubicBezTo>
                    <a:pt x="11" y="6"/>
                    <a:pt x="9" y="9"/>
                    <a:pt x="9" y="12"/>
                  </a:cubicBezTo>
                  <a:cubicBezTo>
                    <a:pt x="9" y="16"/>
                    <a:pt x="11" y="19"/>
                    <a:pt x="14" y="19"/>
                  </a:cubicBezTo>
                  <a:cubicBezTo>
                    <a:pt x="18" y="19"/>
                    <a:pt x="20" y="16"/>
                    <a:pt x="20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441"/>
            <p:cNvSpPr>
              <a:spLocks/>
            </p:cNvSpPr>
            <p:nvPr userDrawn="1"/>
          </p:nvSpPr>
          <p:spPr bwMode="auto">
            <a:xfrm>
              <a:off x="1463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442"/>
            <p:cNvSpPr>
              <a:spLocks noEditPoints="1"/>
            </p:cNvSpPr>
            <p:nvPr userDrawn="1"/>
          </p:nvSpPr>
          <p:spPr bwMode="auto">
            <a:xfrm>
              <a:off x="1519" y="262"/>
              <a:ext cx="50" cy="5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4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2" y="19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2" y="19"/>
                </a:cxn>
              </a:cxnLst>
              <a:rect l="0" t="0" r="r" b="b"/>
              <a:pathLst>
                <a:path w="25" h="25">
                  <a:moveTo>
                    <a:pt x="17" y="24"/>
                  </a:move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5"/>
                    <a:pt x="9" y="25"/>
                  </a:cubicBezTo>
                  <a:cubicBezTo>
                    <a:pt x="5" y="25"/>
                    <a:pt x="0" y="22"/>
                    <a:pt x="0" y="17"/>
                  </a:cubicBezTo>
                  <a:cubicBezTo>
                    <a:pt x="0" y="10"/>
                    <a:pt x="8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6"/>
                    <a:pt x="14" y="5"/>
                    <a:pt x="11" y="5"/>
                  </a:cubicBezTo>
                  <a:cubicBezTo>
                    <a:pt x="9" y="5"/>
                    <a:pt x="6" y="6"/>
                    <a:pt x="4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9" y="0"/>
                    <a:pt x="24" y="2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lnTo>
                    <a:pt x="17" y="24"/>
                  </a:lnTo>
                  <a:close/>
                  <a:moveTo>
                    <a:pt x="12" y="19"/>
                  </a:moveTo>
                  <a:cubicBezTo>
                    <a:pt x="15" y="19"/>
                    <a:pt x="17" y="16"/>
                    <a:pt x="17" y="14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10" y="14"/>
                    <a:pt x="8" y="14"/>
                    <a:pt x="8" y="17"/>
                  </a:cubicBezTo>
                  <a:cubicBezTo>
                    <a:pt x="8" y="18"/>
                    <a:pt x="10" y="19"/>
                    <a:pt x="12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Rectangle 1443"/>
            <p:cNvSpPr>
              <a:spLocks noChangeArrowheads="1"/>
            </p:cNvSpPr>
            <p:nvPr userDrawn="1"/>
          </p:nvSpPr>
          <p:spPr bwMode="auto">
            <a:xfrm>
              <a:off x="1579" y="242"/>
              <a:ext cx="16" cy="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1444"/>
            <p:cNvSpPr>
              <a:spLocks/>
            </p:cNvSpPr>
            <p:nvPr userDrawn="1"/>
          </p:nvSpPr>
          <p:spPr bwMode="auto">
            <a:xfrm>
              <a:off x="994" y="334"/>
              <a:ext cx="42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42" y="13"/>
                </a:cxn>
                <a:cxn ang="0">
                  <a:pos x="16" y="13"/>
                </a:cxn>
                <a:cxn ang="0">
                  <a:pos x="16" y="27"/>
                </a:cxn>
                <a:cxn ang="0">
                  <a:pos x="42" y="27"/>
                </a:cxn>
                <a:cxn ang="0">
                  <a:pos x="42" y="39"/>
                </a:cxn>
                <a:cxn ang="0">
                  <a:pos x="16" y="39"/>
                </a:cxn>
                <a:cxn ang="0">
                  <a:pos x="16" y="65"/>
                </a:cxn>
                <a:cxn ang="0">
                  <a:pos x="0" y="65"/>
                </a:cxn>
                <a:cxn ang="0">
                  <a:pos x="0" y="0"/>
                </a:cxn>
              </a:cxnLst>
              <a:rect l="0" t="0" r="r" b="b"/>
              <a:pathLst>
                <a:path w="42" h="65">
                  <a:moveTo>
                    <a:pt x="0" y="0"/>
                  </a:moveTo>
                  <a:lnTo>
                    <a:pt x="42" y="0"/>
                  </a:lnTo>
                  <a:lnTo>
                    <a:pt x="42" y="13"/>
                  </a:lnTo>
                  <a:lnTo>
                    <a:pt x="16" y="13"/>
                  </a:lnTo>
                  <a:lnTo>
                    <a:pt x="16" y="27"/>
                  </a:lnTo>
                  <a:lnTo>
                    <a:pt x="42" y="27"/>
                  </a:lnTo>
                  <a:lnTo>
                    <a:pt x="42" y="39"/>
                  </a:lnTo>
                  <a:lnTo>
                    <a:pt x="16" y="39"/>
                  </a:lnTo>
                  <a:lnTo>
                    <a:pt x="16" y="6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1445"/>
            <p:cNvSpPr>
              <a:spLocks noEditPoints="1"/>
            </p:cNvSpPr>
            <p:nvPr userDrawn="1"/>
          </p:nvSpPr>
          <p:spPr bwMode="auto">
            <a:xfrm>
              <a:off x="1046" y="330"/>
              <a:ext cx="16" cy="69"/>
            </a:xfrm>
            <a:custGeom>
              <a:avLst/>
              <a:gdLst/>
              <a:ahLst/>
              <a:cxnLst>
                <a:cxn ang="0">
                  <a:pos x="16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3"/>
                </a:cxn>
                <a:cxn ang="0">
                  <a:pos x="0" y="21"/>
                </a:cxn>
                <a:cxn ang="0">
                  <a:pos x="16" y="21"/>
                </a:cxn>
                <a:cxn ang="0">
                  <a:pos x="16" y="69"/>
                </a:cxn>
                <a:cxn ang="0">
                  <a:pos x="0" y="69"/>
                </a:cxn>
                <a:cxn ang="0">
                  <a:pos x="0" y="21"/>
                </a:cxn>
              </a:cxnLst>
              <a:rect l="0" t="0" r="r" b="b"/>
              <a:pathLst>
                <a:path w="16" h="69">
                  <a:moveTo>
                    <a:pt x="16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3"/>
                  </a:lnTo>
                  <a:close/>
                  <a:moveTo>
                    <a:pt x="0" y="21"/>
                  </a:moveTo>
                  <a:lnTo>
                    <a:pt x="16" y="21"/>
                  </a:lnTo>
                  <a:lnTo>
                    <a:pt x="16" y="69"/>
                  </a:lnTo>
                  <a:lnTo>
                    <a:pt x="0" y="6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1446"/>
            <p:cNvSpPr>
              <a:spLocks/>
            </p:cNvSpPr>
            <p:nvPr userDrawn="1"/>
          </p:nvSpPr>
          <p:spPr bwMode="auto">
            <a:xfrm>
              <a:off x="1072" y="349"/>
              <a:ext cx="52" cy="5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6" y="10"/>
                </a:cxn>
                <a:cxn ang="0">
                  <a:pos x="26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2"/>
                    <a:pt x="13" y="0"/>
                    <a:pt x="17" y="0"/>
                  </a:cubicBezTo>
                  <a:cubicBezTo>
                    <a:pt x="23" y="0"/>
                    <a:pt x="26" y="5"/>
                    <a:pt x="26" y="1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7"/>
                    <a:pt x="14" y="7"/>
                  </a:cubicBezTo>
                  <a:cubicBezTo>
                    <a:pt x="10" y="7"/>
                    <a:pt x="9" y="9"/>
                    <a:pt x="9" y="1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1447"/>
            <p:cNvSpPr>
              <a:spLocks noEditPoints="1"/>
            </p:cNvSpPr>
            <p:nvPr userDrawn="1"/>
          </p:nvSpPr>
          <p:spPr bwMode="auto">
            <a:xfrm>
              <a:off x="1130" y="349"/>
              <a:ext cx="48" cy="51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1"/>
                </a:cxn>
                <a:cxn ang="0">
                  <a:pos x="17" y="21"/>
                </a:cxn>
                <a:cxn ang="0">
                  <a:pos x="9" y="25"/>
                </a:cxn>
                <a:cxn ang="0">
                  <a:pos x="0" y="18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1" y="6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4" y="25"/>
                </a:cxn>
                <a:cxn ang="0">
                  <a:pos x="17" y="25"/>
                </a:cxn>
                <a:cxn ang="0">
                  <a:pos x="11" y="2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20"/>
                </a:cxn>
              </a:cxnLst>
              <a:rect l="0" t="0" r="r" b="b"/>
              <a:pathLst>
                <a:path w="24" h="25">
                  <a:moveTo>
                    <a:pt x="17" y="25"/>
                  </a:moveTo>
                  <a:cubicBezTo>
                    <a:pt x="17" y="23"/>
                    <a:pt x="17" y="22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4" y="25"/>
                    <a:pt x="0" y="23"/>
                    <a:pt x="0" y="18"/>
                  </a:cubicBezTo>
                  <a:cubicBezTo>
                    <a:pt x="0" y="10"/>
                    <a:pt x="8" y="9"/>
                    <a:pt x="12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7"/>
                    <a:pt x="14" y="6"/>
                    <a:pt x="11" y="6"/>
                  </a:cubicBezTo>
                  <a:cubicBezTo>
                    <a:pt x="8" y="6"/>
                    <a:pt x="6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9" y="0"/>
                    <a:pt x="24" y="3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lnTo>
                    <a:pt x="17" y="25"/>
                  </a:lnTo>
                  <a:close/>
                  <a:moveTo>
                    <a:pt x="11" y="20"/>
                  </a:moveTo>
                  <a:cubicBezTo>
                    <a:pt x="14" y="20"/>
                    <a:pt x="16" y="17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0" y="14"/>
                    <a:pt x="8" y="15"/>
                    <a:pt x="8" y="17"/>
                  </a:cubicBezTo>
                  <a:cubicBezTo>
                    <a:pt x="8" y="19"/>
                    <a:pt x="9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1448"/>
            <p:cNvSpPr>
              <a:spLocks/>
            </p:cNvSpPr>
            <p:nvPr userDrawn="1"/>
          </p:nvSpPr>
          <p:spPr bwMode="auto">
            <a:xfrm>
              <a:off x="1188" y="349"/>
              <a:ext cx="50" cy="5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1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10"/>
                </a:cxn>
                <a:cxn ang="0">
                  <a:pos x="25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5" h="25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2"/>
                    <a:pt x="12" y="0"/>
                    <a:pt x="16" y="0"/>
                  </a:cubicBezTo>
                  <a:cubicBezTo>
                    <a:pt x="23" y="0"/>
                    <a:pt x="25" y="5"/>
                    <a:pt x="25" y="1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1449"/>
            <p:cNvSpPr>
              <a:spLocks/>
            </p:cNvSpPr>
            <p:nvPr userDrawn="1"/>
          </p:nvSpPr>
          <p:spPr bwMode="auto">
            <a:xfrm>
              <a:off x="1246" y="349"/>
              <a:ext cx="40" cy="51"/>
            </a:xfrm>
            <a:custGeom>
              <a:avLst/>
              <a:gdLst/>
              <a:ahLst/>
              <a:cxnLst>
                <a:cxn ang="0">
                  <a:pos x="19" y="8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15" y="19"/>
                </a:cxn>
                <a:cxn ang="0">
                  <a:pos x="20" y="18"/>
                </a:cxn>
                <a:cxn ang="0">
                  <a:pos x="20" y="24"/>
                </a:cxn>
                <a:cxn ang="0">
                  <a:pos x="13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0" y="1"/>
                </a:cxn>
                <a:cxn ang="0">
                  <a:pos x="19" y="8"/>
                </a:cxn>
              </a:cxnLst>
              <a:rect l="0" t="0" r="r" b="b"/>
              <a:pathLst>
                <a:path w="20" h="25">
                  <a:moveTo>
                    <a:pt x="19" y="8"/>
                  </a:moveTo>
                  <a:cubicBezTo>
                    <a:pt x="18" y="7"/>
                    <a:pt x="16" y="6"/>
                    <a:pt x="14" y="6"/>
                  </a:cubicBezTo>
                  <a:cubicBezTo>
                    <a:pt x="11" y="6"/>
                    <a:pt x="8" y="9"/>
                    <a:pt x="8" y="13"/>
                  </a:cubicBezTo>
                  <a:cubicBezTo>
                    <a:pt x="8" y="17"/>
                    <a:pt x="11" y="19"/>
                    <a:pt x="15" y="19"/>
                  </a:cubicBezTo>
                  <a:cubicBezTo>
                    <a:pt x="17" y="19"/>
                    <a:pt x="19" y="19"/>
                    <a:pt x="20" y="18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8" y="25"/>
                    <a:pt x="16" y="25"/>
                    <a:pt x="13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6" y="0"/>
                    <a:pt x="18" y="1"/>
                    <a:pt x="20" y="1"/>
                  </a:cubicBezTo>
                  <a:lnTo>
                    <a:pt x="19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1450"/>
            <p:cNvSpPr>
              <a:spLocks noEditPoints="1"/>
            </p:cNvSpPr>
            <p:nvPr userDrawn="1"/>
          </p:nvSpPr>
          <p:spPr bwMode="auto">
            <a:xfrm>
              <a:off x="1290" y="349"/>
              <a:ext cx="50" cy="51"/>
            </a:xfrm>
            <a:custGeom>
              <a:avLst/>
              <a:gdLst/>
              <a:ahLst/>
              <a:cxnLst>
                <a:cxn ang="0">
                  <a:pos x="8" y="15"/>
                </a:cxn>
                <a:cxn ang="0">
                  <a:pos x="15" y="20"/>
                </a:cxn>
                <a:cxn ang="0">
                  <a:pos x="23" y="18"/>
                </a:cxn>
                <a:cxn ang="0">
                  <a:pos x="23" y="24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5" y="14"/>
                </a:cxn>
                <a:cxn ang="0">
                  <a:pos x="25" y="15"/>
                </a:cxn>
                <a:cxn ang="0">
                  <a:pos x="8" y="15"/>
                </a:cxn>
                <a:cxn ang="0">
                  <a:pos x="17" y="10"/>
                </a:cxn>
                <a:cxn ang="0">
                  <a:pos x="13" y="5"/>
                </a:cxn>
                <a:cxn ang="0">
                  <a:pos x="8" y="10"/>
                </a:cxn>
                <a:cxn ang="0">
                  <a:pos x="17" y="10"/>
                </a:cxn>
              </a:cxnLst>
              <a:rect l="0" t="0" r="r" b="b"/>
              <a:pathLst>
                <a:path w="25" h="25">
                  <a:moveTo>
                    <a:pt x="8" y="15"/>
                  </a:moveTo>
                  <a:cubicBezTo>
                    <a:pt x="9" y="18"/>
                    <a:pt x="11" y="20"/>
                    <a:pt x="15" y="20"/>
                  </a:cubicBezTo>
                  <a:cubicBezTo>
                    <a:pt x="18" y="20"/>
                    <a:pt x="20" y="19"/>
                    <a:pt x="23" y="18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0" y="25"/>
                    <a:pt x="17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22" y="0"/>
                    <a:pt x="25" y="6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8" y="15"/>
                  </a:lnTo>
                  <a:close/>
                  <a:moveTo>
                    <a:pt x="17" y="10"/>
                  </a:moveTo>
                  <a:cubicBezTo>
                    <a:pt x="17" y="8"/>
                    <a:pt x="16" y="5"/>
                    <a:pt x="13" y="5"/>
                  </a:cubicBezTo>
                  <a:cubicBezTo>
                    <a:pt x="10" y="5"/>
                    <a:pt x="8" y="8"/>
                    <a:pt x="8" y="10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1451"/>
            <p:cNvSpPr>
              <a:spLocks/>
            </p:cNvSpPr>
            <p:nvPr userDrawn="1"/>
          </p:nvSpPr>
          <p:spPr bwMode="auto">
            <a:xfrm>
              <a:off x="1372" y="332"/>
              <a:ext cx="56" cy="68"/>
            </a:xfrm>
            <a:custGeom>
              <a:avLst/>
              <a:gdLst/>
              <a:ahLst/>
              <a:cxnLst>
                <a:cxn ang="0">
                  <a:pos x="28" y="32"/>
                </a:cxn>
                <a:cxn ang="0">
                  <a:pos x="19" y="33"/>
                </a:cxn>
                <a:cxn ang="0">
                  <a:pos x="0" y="17"/>
                </a:cxn>
                <a:cxn ang="0">
                  <a:pos x="19" y="0"/>
                </a:cxn>
                <a:cxn ang="0">
                  <a:pos x="28" y="2"/>
                </a:cxn>
                <a:cxn ang="0">
                  <a:pos x="27" y="9"/>
                </a:cxn>
                <a:cxn ang="0">
                  <a:pos x="19" y="6"/>
                </a:cxn>
                <a:cxn ang="0">
                  <a:pos x="9" y="17"/>
                </a:cxn>
                <a:cxn ang="0">
                  <a:pos x="20" y="27"/>
                </a:cxn>
                <a:cxn ang="0">
                  <a:pos x="28" y="25"/>
                </a:cxn>
                <a:cxn ang="0">
                  <a:pos x="28" y="32"/>
                </a:cxn>
              </a:cxnLst>
              <a:rect l="0" t="0" r="r" b="b"/>
              <a:pathLst>
                <a:path w="28" h="33">
                  <a:moveTo>
                    <a:pt x="28" y="32"/>
                  </a:moveTo>
                  <a:cubicBezTo>
                    <a:pt x="26" y="32"/>
                    <a:pt x="23" y="33"/>
                    <a:pt x="19" y="33"/>
                  </a:cubicBezTo>
                  <a:cubicBezTo>
                    <a:pt x="10" y="33"/>
                    <a:pt x="0" y="29"/>
                    <a:pt x="0" y="17"/>
                  </a:cubicBezTo>
                  <a:cubicBezTo>
                    <a:pt x="0" y="6"/>
                    <a:pt x="8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3" y="6"/>
                    <a:pt x="9" y="11"/>
                    <a:pt x="9" y="17"/>
                  </a:cubicBezTo>
                  <a:cubicBezTo>
                    <a:pt x="9" y="23"/>
                    <a:pt x="13" y="27"/>
                    <a:pt x="20" y="27"/>
                  </a:cubicBezTo>
                  <a:cubicBezTo>
                    <a:pt x="22" y="27"/>
                    <a:pt x="25" y="26"/>
                    <a:pt x="28" y="25"/>
                  </a:cubicBez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1452"/>
            <p:cNvSpPr>
              <a:spLocks noEditPoints="1"/>
            </p:cNvSpPr>
            <p:nvPr userDrawn="1"/>
          </p:nvSpPr>
          <p:spPr bwMode="auto">
            <a:xfrm>
              <a:off x="1432" y="349"/>
              <a:ext cx="57" cy="51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8" y="9"/>
                    <a:pt x="8" y="13"/>
                  </a:cubicBezTo>
                  <a:cubicBezTo>
                    <a:pt x="8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1453"/>
            <p:cNvSpPr>
              <a:spLocks/>
            </p:cNvSpPr>
            <p:nvPr userDrawn="1"/>
          </p:nvSpPr>
          <p:spPr bwMode="auto">
            <a:xfrm>
              <a:off x="1495" y="349"/>
              <a:ext cx="34" cy="51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17" h="25">
                  <a:moveTo>
                    <a:pt x="17" y="7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10" y="7"/>
                    <a:pt x="8" y="10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1454"/>
            <p:cNvSpPr>
              <a:spLocks noEditPoints="1"/>
            </p:cNvSpPr>
            <p:nvPr userDrawn="1"/>
          </p:nvSpPr>
          <p:spPr bwMode="auto">
            <a:xfrm>
              <a:off x="1535" y="349"/>
              <a:ext cx="53" cy="6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7" y="12"/>
                </a:cxn>
                <a:cxn ang="0">
                  <a:pos x="16" y="25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8" y="34"/>
                </a:cxn>
                <a:cxn ang="0">
                  <a:pos x="0" y="34"/>
                </a:cxn>
                <a:cxn ang="0">
                  <a:pos x="0" y="1"/>
                </a:cxn>
                <a:cxn ang="0">
                  <a:pos x="13" y="6"/>
                </a:cxn>
                <a:cxn ang="0">
                  <a:pos x="8" y="13"/>
                </a:cxn>
                <a:cxn ang="0">
                  <a:pos x="13" y="19"/>
                </a:cxn>
                <a:cxn ang="0">
                  <a:pos x="18" y="12"/>
                </a:cxn>
                <a:cxn ang="0">
                  <a:pos x="13" y="6"/>
                </a:cxn>
              </a:cxnLst>
              <a:rect l="0" t="0" r="r" b="b"/>
              <a:pathLst>
                <a:path w="27" h="34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3" y="0"/>
                    <a:pt x="27" y="6"/>
                    <a:pt x="27" y="12"/>
                  </a:cubicBezTo>
                  <a:cubicBezTo>
                    <a:pt x="27" y="19"/>
                    <a:pt x="23" y="25"/>
                    <a:pt x="16" y="25"/>
                  </a:cubicBezTo>
                  <a:cubicBezTo>
                    <a:pt x="13" y="25"/>
                    <a:pt x="10" y="24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1"/>
                  </a:lnTo>
                  <a:close/>
                  <a:moveTo>
                    <a:pt x="13" y="6"/>
                  </a:moveTo>
                  <a:cubicBezTo>
                    <a:pt x="10" y="6"/>
                    <a:pt x="8" y="9"/>
                    <a:pt x="8" y="13"/>
                  </a:cubicBezTo>
                  <a:cubicBezTo>
                    <a:pt x="8" y="16"/>
                    <a:pt x="11" y="19"/>
                    <a:pt x="13" y="19"/>
                  </a:cubicBezTo>
                  <a:cubicBezTo>
                    <a:pt x="16" y="19"/>
                    <a:pt x="18" y="16"/>
                    <a:pt x="18" y="12"/>
                  </a:cubicBezTo>
                  <a:cubicBezTo>
                    <a:pt x="18" y="9"/>
                    <a:pt x="17" y="6"/>
                    <a:pt x="13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1455"/>
            <p:cNvSpPr>
              <a:spLocks noEditPoints="1"/>
            </p:cNvSpPr>
            <p:nvPr userDrawn="1"/>
          </p:nvSpPr>
          <p:spPr bwMode="auto">
            <a:xfrm>
              <a:off x="1593" y="349"/>
              <a:ext cx="56" cy="51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9" y="9"/>
                    <a:pt x="9" y="13"/>
                  </a:cubicBezTo>
                  <a:cubicBezTo>
                    <a:pt x="9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1456"/>
            <p:cNvSpPr>
              <a:spLocks/>
            </p:cNvSpPr>
            <p:nvPr userDrawn="1"/>
          </p:nvSpPr>
          <p:spPr bwMode="auto">
            <a:xfrm>
              <a:off x="1655" y="349"/>
              <a:ext cx="36" cy="51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5" y="7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17" y="7"/>
                </a:cxn>
              </a:cxnLst>
              <a:rect l="0" t="0" r="r" b="b"/>
              <a:pathLst>
                <a:path w="18" h="25">
                  <a:moveTo>
                    <a:pt x="17" y="7"/>
                  </a:moveTo>
                  <a:cubicBezTo>
                    <a:pt x="16" y="7"/>
                    <a:pt x="16" y="7"/>
                    <a:pt x="15" y="7"/>
                  </a:cubicBezTo>
                  <a:cubicBezTo>
                    <a:pt x="11" y="7"/>
                    <a:pt x="9" y="10"/>
                    <a:pt x="9" y="1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1457"/>
            <p:cNvSpPr>
              <a:spLocks noEditPoints="1"/>
            </p:cNvSpPr>
            <p:nvPr userDrawn="1"/>
          </p:nvSpPr>
          <p:spPr bwMode="auto">
            <a:xfrm>
              <a:off x="1693" y="349"/>
              <a:ext cx="48" cy="51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1"/>
                </a:cxn>
                <a:cxn ang="0">
                  <a:pos x="16" y="21"/>
                </a:cxn>
                <a:cxn ang="0">
                  <a:pos x="9" y="25"/>
                </a:cxn>
                <a:cxn ang="0">
                  <a:pos x="0" y="18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1" y="6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4" y="25"/>
                </a:cxn>
                <a:cxn ang="0">
                  <a:pos x="17" y="25"/>
                </a:cxn>
                <a:cxn ang="0">
                  <a:pos x="11" y="2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20"/>
                </a:cxn>
              </a:cxnLst>
              <a:rect l="0" t="0" r="r" b="b"/>
              <a:pathLst>
                <a:path w="24" h="25">
                  <a:moveTo>
                    <a:pt x="17" y="25"/>
                  </a:moveTo>
                  <a:cubicBezTo>
                    <a:pt x="17" y="23"/>
                    <a:pt x="17" y="22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4" y="25"/>
                    <a:pt x="0" y="23"/>
                    <a:pt x="0" y="18"/>
                  </a:cubicBezTo>
                  <a:cubicBezTo>
                    <a:pt x="0" y="10"/>
                    <a:pt x="8" y="9"/>
                    <a:pt x="12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7"/>
                    <a:pt x="14" y="6"/>
                    <a:pt x="11" y="6"/>
                  </a:cubicBezTo>
                  <a:cubicBezTo>
                    <a:pt x="8" y="6"/>
                    <a:pt x="5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9" y="0"/>
                    <a:pt x="24" y="3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lnTo>
                    <a:pt x="17" y="25"/>
                  </a:lnTo>
                  <a:close/>
                  <a:moveTo>
                    <a:pt x="11" y="20"/>
                  </a:moveTo>
                  <a:cubicBezTo>
                    <a:pt x="14" y="20"/>
                    <a:pt x="16" y="17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0" y="14"/>
                    <a:pt x="8" y="15"/>
                    <a:pt x="8" y="17"/>
                  </a:cubicBezTo>
                  <a:cubicBezTo>
                    <a:pt x="8" y="19"/>
                    <a:pt x="9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1458"/>
            <p:cNvSpPr>
              <a:spLocks/>
            </p:cNvSpPr>
            <p:nvPr userDrawn="1"/>
          </p:nvSpPr>
          <p:spPr bwMode="auto">
            <a:xfrm>
              <a:off x="1747" y="334"/>
              <a:ext cx="38" cy="6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8"/>
                </a:cxn>
                <a:cxn ang="0">
                  <a:pos x="4" y="2"/>
                </a:cxn>
                <a:cxn ang="0">
                  <a:pos x="12" y="0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18" y="13"/>
                </a:cxn>
                <a:cxn ang="0">
                  <a:pos x="12" y="13"/>
                </a:cxn>
                <a:cxn ang="0">
                  <a:pos x="12" y="22"/>
                </a:cxn>
                <a:cxn ang="0">
                  <a:pos x="16" y="27"/>
                </a:cxn>
                <a:cxn ang="0">
                  <a:pos x="18" y="26"/>
                </a:cxn>
                <a:cxn ang="0">
                  <a:pos x="19" y="32"/>
                </a:cxn>
                <a:cxn ang="0">
                  <a:pos x="13" y="32"/>
                </a:cxn>
                <a:cxn ang="0">
                  <a:pos x="4" y="2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8"/>
                </a:cxn>
              </a:cxnLst>
              <a:rect l="0" t="0" r="r" b="b"/>
              <a:pathLst>
                <a:path w="19" h="32">
                  <a:moveTo>
                    <a:pt x="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5"/>
                    <a:pt x="13" y="27"/>
                    <a:pt x="16" y="27"/>
                  </a:cubicBezTo>
                  <a:cubicBezTo>
                    <a:pt x="17" y="27"/>
                    <a:pt x="17" y="26"/>
                    <a:pt x="18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7" y="32"/>
                    <a:pt x="15" y="32"/>
                    <a:pt x="13" y="32"/>
                  </a:cubicBezTo>
                  <a:cubicBezTo>
                    <a:pt x="6" y="32"/>
                    <a:pt x="4" y="29"/>
                    <a:pt x="4" y="2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1459"/>
            <p:cNvSpPr>
              <a:spLocks noEditPoints="1"/>
            </p:cNvSpPr>
            <p:nvPr userDrawn="1"/>
          </p:nvSpPr>
          <p:spPr bwMode="auto">
            <a:xfrm>
              <a:off x="1791" y="330"/>
              <a:ext cx="18" cy="69"/>
            </a:xfrm>
            <a:custGeom>
              <a:avLst/>
              <a:gdLst/>
              <a:ahLst/>
              <a:cxnLst>
                <a:cxn ang="0">
                  <a:pos x="18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13"/>
                </a:cxn>
                <a:cxn ang="0">
                  <a:pos x="0" y="21"/>
                </a:cxn>
                <a:cxn ang="0">
                  <a:pos x="18" y="21"/>
                </a:cxn>
                <a:cxn ang="0">
                  <a:pos x="18" y="69"/>
                </a:cxn>
                <a:cxn ang="0">
                  <a:pos x="0" y="69"/>
                </a:cxn>
                <a:cxn ang="0">
                  <a:pos x="0" y="21"/>
                </a:cxn>
              </a:cxnLst>
              <a:rect l="0" t="0" r="r" b="b"/>
              <a:pathLst>
                <a:path w="18" h="69">
                  <a:moveTo>
                    <a:pt x="18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3"/>
                  </a:lnTo>
                  <a:close/>
                  <a:moveTo>
                    <a:pt x="0" y="21"/>
                  </a:moveTo>
                  <a:lnTo>
                    <a:pt x="18" y="21"/>
                  </a:lnTo>
                  <a:lnTo>
                    <a:pt x="18" y="69"/>
                  </a:lnTo>
                  <a:lnTo>
                    <a:pt x="0" y="6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1460"/>
            <p:cNvSpPr>
              <a:spLocks noEditPoints="1"/>
            </p:cNvSpPr>
            <p:nvPr userDrawn="1"/>
          </p:nvSpPr>
          <p:spPr bwMode="auto">
            <a:xfrm>
              <a:off x="1817" y="349"/>
              <a:ext cx="56" cy="51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9" y="9"/>
                    <a:pt x="9" y="13"/>
                  </a:cubicBezTo>
                  <a:cubicBezTo>
                    <a:pt x="9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1461"/>
            <p:cNvSpPr>
              <a:spLocks/>
            </p:cNvSpPr>
            <p:nvPr userDrawn="1"/>
          </p:nvSpPr>
          <p:spPr bwMode="auto">
            <a:xfrm>
              <a:off x="1879" y="349"/>
              <a:ext cx="52" cy="5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6" y="0"/>
                </a:cxn>
                <a:cxn ang="0">
                  <a:pos x="26" y="10"/>
                </a:cxn>
                <a:cxn ang="0">
                  <a:pos x="26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3" y="0"/>
                    <a:pt x="16" y="0"/>
                  </a:cubicBezTo>
                  <a:cubicBezTo>
                    <a:pt x="23" y="0"/>
                    <a:pt x="26" y="5"/>
                    <a:pt x="26" y="1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7"/>
                    <a:pt x="14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1462"/>
            <p:cNvSpPr>
              <a:spLocks/>
            </p:cNvSpPr>
            <p:nvPr userDrawn="1"/>
          </p:nvSpPr>
          <p:spPr bwMode="auto">
            <a:xfrm>
              <a:off x="990" y="425"/>
              <a:ext cx="48" cy="38"/>
            </a:xfrm>
            <a:custGeom>
              <a:avLst/>
              <a:gdLst/>
              <a:ahLst/>
              <a:cxnLst>
                <a:cxn ang="0">
                  <a:pos x="38" y="38"/>
                </a:cxn>
                <a:cxn ang="0">
                  <a:pos x="34" y="38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6" y="38"/>
                </a:cxn>
                <a:cxn ang="0">
                  <a:pos x="10" y="3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6" y="34"/>
                </a:cxn>
                <a:cxn ang="0">
                  <a:pos x="36" y="34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38" y="38"/>
                </a:cxn>
              </a:cxnLst>
              <a:rect l="0" t="0" r="r" b="b"/>
              <a:pathLst>
                <a:path w="48" h="38">
                  <a:moveTo>
                    <a:pt x="38" y="38"/>
                  </a:moveTo>
                  <a:lnTo>
                    <a:pt x="34" y="3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Freeform 1463"/>
            <p:cNvSpPr>
              <a:spLocks noEditPoints="1"/>
            </p:cNvSpPr>
            <p:nvPr userDrawn="1"/>
          </p:nvSpPr>
          <p:spPr bwMode="auto">
            <a:xfrm>
              <a:off x="1040" y="435"/>
              <a:ext cx="24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13"/>
                </a:cxn>
                <a:cxn ang="0">
                  <a:pos x="11" y="7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  <a:moveTo>
                    <a:pt x="6" y="13"/>
                  </a:moveTo>
                  <a:cubicBezTo>
                    <a:pt x="9" y="13"/>
                    <a:pt x="11" y="10"/>
                    <a:pt x="11" y="7"/>
                  </a:cubicBezTo>
                  <a:cubicBezTo>
                    <a:pt x="11" y="4"/>
                    <a:pt x="9" y="1"/>
                    <a:pt x="6" y="1"/>
                  </a:cubicBezTo>
                  <a:cubicBezTo>
                    <a:pt x="3" y="1"/>
                    <a:pt x="2" y="4"/>
                    <a:pt x="2" y="7"/>
                  </a:cubicBezTo>
                  <a:cubicBezTo>
                    <a:pt x="2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Freeform 1464"/>
            <p:cNvSpPr>
              <a:spLocks/>
            </p:cNvSpPr>
            <p:nvPr userDrawn="1"/>
          </p:nvSpPr>
          <p:spPr bwMode="auto">
            <a:xfrm>
              <a:off x="1070" y="435"/>
              <a:ext cx="1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3" y="2"/>
                    <a:pt x="2" y="5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Rectangle 1465"/>
            <p:cNvSpPr>
              <a:spLocks noChangeArrowheads="1"/>
            </p:cNvSpPr>
            <p:nvPr userDrawn="1"/>
          </p:nvSpPr>
          <p:spPr bwMode="auto">
            <a:xfrm>
              <a:off x="1088" y="423"/>
              <a:ext cx="2" cy="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Freeform 1466"/>
            <p:cNvSpPr>
              <a:spLocks noEditPoints="1"/>
            </p:cNvSpPr>
            <p:nvPr userDrawn="1"/>
          </p:nvSpPr>
          <p:spPr bwMode="auto">
            <a:xfrm>
              <a:off x="1096" y="423"/>
              <a:ext cx="24" cy="40"/>
            </a:xfrm>
            <a:custGeom>
              <a:avLst/>
              <a:gdLst/>
              <a:ahLst/>
              <a:cxnLst>
                <a:cxn ang="0">
                  <a:pos x="12" y="20"/>
                </a:cxn>
                <a:cxn ang="0">
                  <a:pos x="10" y="20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6" y="6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0"/>
                </a:cxn>
                <a:cxn ang="0">
                  <a:pos x="6" y="19"/>
                </a:cxn>
                <a:cxn ang="0">
                  <a:pos x="10" y="13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6" y="19"/>
                </a:cxn>
              </a:cxnLst>
              <a:rect l="0" t="0" r="r" b="b"/>
              <a:pathLst>
                <a:path w="12" h="20">
                  <a:moveTo>
                    <a:pt x="12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9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9"/>
                    <a:pt x="2" y="6"/>
                    <a:pt x="6" y="6"/>
                  </a:cubicBezTo>
                  <a:cubicBezTo>
                    <a:pt x="8" y="6"/>
                    <a:pt x="10" y="8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20"/>
                  </a:lnTo>
                  <a:close/>
                  <a:moveTo>
                    <a:pt x="6" y="19"/>
                  </a:moveTo>
                  <a:cubicBezTo>
                    <a:pt x="9" y="19"/>
                    <a:pt x="10" y="15"/>
                    <a:pt x="10" y="13"/>
                  </a:cubicBezTo>
                  <a:cubicBezTo>
                    <a:pt x="10" y="11"/>
                    <a:pt x="9" y="7"/>
                    <a:pt x="6" y="7"/>
                  </a:cubicBezTo>
                  <a:cubicBezTo>
                    <a:pt x="3" y="7"/>
                    <a:pt x="2" y="10"/>
                    <a:pt x="2" y="13"/>
                  </a:cubicBezTo>
                  <a:cubicBezTo>
                    <a:pt x="2" y="16"/>
                    <a:pt x="3" y="19"/>
                    <a:pt x="6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Freeform 1467"/>
            <p:cNvSpPr>
              <a:spLocks noEditPoints="1"/>
            </p:cNvSpPr>
            <p:nvPr userDrawn="1"/>
          </p:nvSpPr>
          <p:spPr bwMode="auto">
            <a:xfrm>
              <a:off x="1140" y="425"/>
              <a:ext cx="22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11" y="13"/>
                </a:cxn>
                <a:cxn ang="0">
                  <a:pos x="4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2" y="17"/>
                </a:cxn>
                <a:cxn ang="0">
                  <a:pos x="4" y="17"/>
                </a:cxn>
                <a:cxn ang="0">
                  <a:pos x="9" y="13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2" y="17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9" y="5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8"/>
                </a:cxn>
              </a:cxnLst>
              <a:rect l="0" t="0" r="r" b="b"/>
              <a:pathLst>
                <a:path w="11" h="19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7"/>
                    <a:pt x="9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9"/>
                    <a:pt x="11" y="11"/>
                    <a:pt x="11" y="13"/>
                  </a:cubicBezTo>
                  <a:cubicBezTo>
                    <a:pt x="11" y="17"/>
                    <a:pt x="8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2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6" y="17"/>
                    <a:pt x="9" y="16"/>
                    <a:pt x="9" y="13"/>
                  </a:cubicBezTo>
                  <a:cubicBezTo>
                    <a:pt x="9" y="10"/>
                    <a:pt x="6" y="10"/>
                    <a:pt x="4" y="10"/>
                  </a:cubicBezTo>
                  <a:cubicBezTo>
                    <a:pt x="2" y="10"/>
                    <a:pt x="2" y="10"/>
                    <a:pt x="2" y="10"/>
                  </a:cubicBezTo>
                  <a:lnTo>
                    <a:pt x="2" y="17"/>
                  </a:lnTo>
                  <a:close/>
                  <a:moveTo>
                    <a:pt x="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9" y="8"/>
                    <a:pt x="9" y="5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Freeform 1468"/>
            <p:cNvSpPr>
              <a:spLocks noEditPoints="1"/>
            </p:cNvSpPr>
            <p:nvPr userDrawn="1"/>
          </p:nvSpPr>
          <p:spPr bwMode="auto">
            <a:xfrm>
              <a:off x="1168" y="435"/>
              <a:ext cx="20" cy="28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4" y="14"/>
                </a:cxn>
                <a:cxn ang="0">
                  <a:pos x="0" y="10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10" y="14"/>
                </a:cxn>
                <a:cxn ang="0">
                  <a:pos x="8" y="14"/>
                </a:cxn>
                <a:cxn ang="0">
                  <a:pos x="8" y="11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" y="10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7"/>
                </a:cxn>
              </a:cxnLst>
              <a:rect l="0" t="0" r="r" b="b"/>
              <a:pathLst>
                <a:path w="10" h="14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3"/>
                    <a:pt x="6" y="14"/>
                    <a:pt x="4" y="14"/>
                  </a:cubicBezTo>
                  <a:cubicBezTo>
                    <a:pt x="0" y="14"/>
                    <a:pt x="0" y="11"/>
                    <a:pt x="0" y="10"/>
                  </a:cubicBezTo>
                  <a:cubicBezTo>
                    <a:pt x="0" y="6"/>
                    <a:pt x="4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3"/>
                    <a:pt x="7" y="1"/>
                    <a:pt x="5" y="1"/>
                  </a:cubicBezTo>
                  <a:cubicBezTo>
                    <a:pt x="4" y="1"/>
                    <a:pt x="2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3"/>
                    <a:pt x="10" y="14"/>
                  </a:cubicBezTo>
                  <a:cubicBezTo>
                    <a:pt x="8" y="14"/>
                    <a:pt x="8" y="14"/>
                    <a:pt x="8" y="14"/>
                  </a:cubicBezTo>
                  <a:lnTo>
                    <a:pt x="8" y="11"/>
                  </a:ln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5" y="7"/>
                    <a:pt x="1" y="7"/>
                    <a:pt x="1" y="10"/>
                  </a:cubicBezTo>
                  <a:cubicBezTo>
                    <a:pt x="1" y="12"/>
                    <a:pt x="3" y="13"/>
                    <a:pt x="4" y="13"/>
                  </a:cubicBezTo>
                  <a:cubicBezTo>
                    <a:pt x="8" y="13"/>
                    <a:pt x="8" y="9"/>
                    <a:pt x="8" y="8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Freeform 1469"/>
            <p:cNvSpPr>
              <a:spLocks/>
            </p:cNvSpPr>
            <p:nvPr userDrawn="1"/>
          </p:nvSpPr>
          <p:spPr bwMode="auto">
            <a:xfrm>
              <a:off x="1194" y="435"/>
              <a:ext cx="2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1" y="5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6"/>
                </a:cxn>
                <a:cxn ang="0">
                  <a:pos x="6" y="1"/>
                </a:cxn>
                <a:cxn ang="0">
                  <a:pos x="2" y="6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11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3"/>
                    <a:pt x="8" y="1"/>
                    <a:pt x="6" y="1"/>
                  </a:cubicBezTo>
                  <a:cubicBezTo>
                    <a:pt x="3" y="1"/>
                    <a:pt x="2" y="4"/>
                    <a:pt x="2" y="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Freeform 1470"/>
            <p:cNvSpPr>
              <a:spLocks/>
            </p:cNvSpPr>
            <p:nvPr userDrawn="1"/>
          </p:nvSpPr>
          <p:spPr bwMode="auto">
            <a:xfrm>
              <a:off x="1224" y="423"/>
              <a:ext cx="20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4"/>
                </a:cxn>
                <a:cxn ang="0">
                  <a:pos x="14" y="12"/>
                </a:cxn>
                <a:cxn ang="0">
                  <a:pos x="18" y="12"/>
                </a:cxn>
                <a:cxn ang="0">
                  <a:pos x="6" y="24"/>
                </a:cxn>
                <a:cxn ang="0">
                  <a:pos x="20" y="40"/>
                </a:cxn>
                <a:cxn ang="0">
                  <a:pos x="16" y="40"/>
                </a:cxn>
                <a:cxn ang="0">
                  <a:pos x="2" y="26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0" y="0"/>
                </a:cxn>
              </a:cxnLst>
              <a:rect l="0" t="0" r="r" b="b"/>
              <a:pathLst>
                <a:path w="20" h="40">
                  <a:moveTo>
                    <a:pt x="0" y="0"/>
                  </a:moveTo>
                  <a:lnTo>
                    <a:pt x="2" y="0"/>
                  </a:lnTo>
                  <a:lnTo>
                    <a:pt x="2" y="24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6" y="24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2" y="26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Freeform 1471"/>
            <p:cNvSpPr>
              <a:spLocks/>
            </p:cNvSpPr>
            <p:nvPr userDrawn="1"/>
          </p:nvSpPr>
          <p:spPr bwMode="auto">
            <a:xfrm>
              <a:off x="1262" y="425"/>
              <a:ext cx="30" cy="3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15" y="9"/>
                </a:cxn>
                <a:cxn ang="0">
                  <a:pos x="15" y="18"/>
                </a:cxn>
                <a:cxn ang="0">
                  <a:pos x="9" y="19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4" y="1"/>
                </a:cxn>
                <a:cxn ang="0">
                  <a:pos x="14" y="3"/>
                </a:cxn>
                <a:cxn ang="0">
                  <a:pos x="9" y="2"/>
                </a:cxn>
                <a:cxn ang="0">
                  <a:pos x="2" y="9"/>
                </a:cxn>
                <a:cxn ang="0">
                  <a:pos x="9" y="17"/>
                </a:cxn>
                <a:cxn ang="0">
                  <a:pos x="13" y="17"/>
                </a:cxn>
                <a:cxn ang="0">
                  <a:pos x="13" y="10"/>
                </a:cxn>
              </a:cxnLst>
              <a:rect l="0" t="0" r="r" b="b"/>
              <a:pathLst>
                <a:path w="15" h="19">
                  <a:moveTo>
                    <a:pt x="13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9"/>
                    <a:pt x="11" y="19"/>
                    <a:pt x="9" y="19"/>
                  </a:cubicBezTo>
                  <a:cubicBezTo>
                    <a:pt x="3" y="19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2"/>
                    <a:pt x="11" y="2"/>
                    <a:pt x="9" y="2"/>
                  </a:cubicBezTo>
                  <a:cubicBezTo>
                    <a:pt x="4" y="2"/>
                    <a:pt x="2" y="5"/>
                    <a:pt x="2" y="9"/>
                  </a:cubicBezTo>
                  <a:cubicBezTo>
                    <a:pt x="2" y="14"/>
                    <a:pt x="4" y="17"/>
                    <a:pt x="9" y="17"/>
                  </a:cubicBezTo>
                  <a:cubicBezTo>
                    <a:pt x="10" y="17"/>
                    <a:pt x="12" y="17"/>
                    <a:pt x="13" y="17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Freeform 1472"/>
            <p:cNvSpPr>
              <a:spLocks/>
            </p:cNvSpPr>
            <p:nvPr userDrawn="1"/>
          </p:nvSpPr>
          <p:spPr bwMode="auto">
            <a:xfrm>
              <a:off x="1300" y="435"/>
              <a:ext cx="1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2" y="2"/>
                    <a:pt x="2" y="5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Freeform 1473"/>
            <p:cNvSpPr>
              <a:spLocks noEditPoints="1"/>
            </p:cNvSpPr>
            <p:nvPr userDrawn="1"/>
          </p:nvSpPr>
          <p:spPr bwMode="auto">
            <a:xfrm>
              <a:off x="1314" y="435"/>
              <a:ext cx="24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13"/>
                </a:cxn>
                <a:cxn ang="0">
                  <a:pos x="10" y="7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  <a:moveTo>
                    <a:pt x="6" y="13"/>
                  </a:moveTo>
                  <a:cubicBezTo>
                    <a:pt x="9" y="13"/>
                    <a:pt x="10" y="10"/>
                    <a:pt x="10" y="7"/>
                  </a:cubicBezTo>
                  <a:cubicBezTo>
                    <a:pt x="10" y="4"/>
                    <a:pt x="9" y="1"/>
                    <a:pt x="6" y="1"/>
                  </a:cubicBezTo>
                  <a:cubicBezTo>
                    <a:pt x="3" y="1"/>
                    <a:pt x="2" y="4"/>
                    <a:pt x="2" y="7"/>
                  </a:cubicBezTo>
                  <a:cubicBezTo>
                    <a:pt x="2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Freeform 1474"/>
            <p:cNvSpPr>
              <a:spLocks/>
            </p:cNvSpPr>
            <p:nvPr userDrawn="1"/>
          </p:nvSpPr>
          <p:spPr bwMode="auto">
            <a:xfrm>
              <a:off x="1344" y="435"/>
              <a:ext cx="21" cy="28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5" y="14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1" y="10"/>
                </a:cxn>
              </a:cxnLst>
              <a:rect l="0" t="0" r="r" b="b"/>
              <a:pathLst>
                <a:path w="11" h="14">
                  <a:moveTo>
                    <a:pt x="11" y="10"/>
                  </a:moveTo>
                  <a:cubicBezTo>
                    <a:pt x="11" y="11"/>
                    <a:pt x="11" y="13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7" y="14"/>
                    <a:pt x="5" y="14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3" y="13"/>
                    <a:pt x="5" y="13"/>
                  </a:cubicBezTo>
                  <a:cubicBezTo>
                    <a:pt x="8" y="13"/>
                    <a:pt x="9" y="10"/>
                    <a:pt x="9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Freeform 1475"/>
            <p:cNvSpPr>
              <a:spLocks noEditPoints="1"/>
            </p:cNvSpPr>
            <p:nvPr userDrawn="1"/>
          </p:nvSpPr>
          <p:spPr bwMode="auto">
            <a:xfrm>
              <a:off x="1372" y="435"/>
              <a:ext cx="24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  <a:cxn ang="0">
                  <a:pos x="10" y="7"/>
                </a:cxn>
                <a:cxn ang="0">
                  <a:pos x="6" y="1"/>
                </a:cxn>
              </a:cxnLst>
              <a:rect l="0" t="0" r="r" b="b"/>
              <a:pathLst>
                <a:path w="12" h="19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3" y="0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4" y="14"/>
                    <a:pt x="3" y="13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6" y="1"/>
                  </a:moveTo>
                  <a:cubicBezTo>
                    <a:pt x="3" y="1"/>
                    <a:pt x="2" y="5"/>
                    <a:pt x="2" y="7"/>
                  </a:cubicBezTo>
                  <a:cubicBezTo>
                    <a:pt x="2" y="9"/>
                    <a:pt x="3" y="13"/>
                    <a:pt x="6" y="13"/>
                  </a:cubicBezTo>
                  <a:cubicBezTo>
                    <a:pt x="9" y="13"/>
                    <a:pt x="10" y="10"/>
                    <a:pt x="10" y="7"/>
                  </a:cubicBezTo>
                  <a:cubicBezTo>
                    <a:pt x="10" y="4"/>
                    <a:pt x="9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Freeform 1476"/>
            <p:cNvSpPr>
              <a:spLocks noEditPoints="1"/>
            </p:cNvSpPr>
            <p:nvPr userDrawn="1"/>
          </p:nvSpPr>
          <p:spPr bwMode="auto">
            <a:xfrm>
              <a:off x="257" y="248"/>
              <a:ext cx="212" cy="212"/>
            </a:xfrm>
            <a:custGeom>
              <a:avLst/>
              <a:gdLst/>
              <a:ahLst/>
              <a:cxnLst>
                <a:cxn ang="0">
                  <a:pos x="106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76" y="0"/>
                </a:cxn>
                <a:cxn ang="0">
                  <a:pos x="106" y="3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9" y="0"/>
                </a:cxn>
                <a:cxn ang="0">
                  <a:pos x="76" y="106"/>
                </a:cxn>
                <a:cxn ang="0">
                  <a:pos x="106" y="106"/>
                </a:cxn>
                <a:cxn ang="0">
                  <a:pos x="106" y="106"/>
                </a:cxn>
                <a:cxn ang="0">
                  <a:pos x="106" y="77"/>
                </a:cxn>
                <a:cxn ang="0">
                  <a:pos x="76" y="106"/>
                </a:cxn>
                <a:cxn ang="0">
                  <a:pos x="0" y="77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9" y="106"/>
                </a:cxn>
                <a:cxn ang="0">
                  <a:pos x="0" y="77"/>
                </a:cxn>
              </a:cxnLst>
              <a:rect l="0" t="0" r="r" b="b"/>
              <a:pathLst>
                <a:path w="106" h="106">
                  <a:moveTo>
                    <a:pt x="106" y="3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6"/>
                    <a:pt x="100" y="16"/>
                    <a:pt x="106" y="30"/>
                  </a:cubicBezTo>
                  <a:close/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16"/>
                    <a:pt x="16" y="6"/>
                    <a:pt x="29" y="0"/>
                  </a:cubicBezTo>
                  <a:close/>
                  <a:moveTo>
                    <a:pt x="76" y="106"/>
                  </a:moveTo>
                  <a:cubicBezTo>
                    <a:pt x="106" y="106"/>
                    <a:pt x="106" y="106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90"/>
                    <a:pt x="90" y="101"/>
                    <a:pt x="76" y="106"/>
                  </a:cubicBezTo>
                  <a:close/>
                  <a:moveTo>
                    <a:pt x="0" y="77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16" y="101"/>
                    <a:pt x="6" y="90"/>
                    <a:pt x="0" y="7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Freeform 1477"/>
            <p:cNvSpPr>
              <a:spLocks/>
            </p:cNvSpPr>
            <p:nvPr userDrawn="1"/>
          </p:nvSpPr>
          <p:spPr bwMode="auto">
            <a:xfrm>
              <a:off x="295" y="395"/>
              <a:ext cx="56" cy="5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11" y="15"/>
                </a:cxn>
                <a:cxn ang="0">
                  <a:pos x="14" y="21"/>
                </a:cxn>
                <a:cxn ang="0">
                  <a:pos x="15" y="24"/>
                </a:cxn>
                <a:cxn ang="0">
                  <a:pos x="17" y="26"/>
                </a:cxn>
                <a:cxn ang="0">
                  <a:pos x="16" y="25"/>
                </a:cxn>
                <a:cxn ang="0">
                  <a:pos x="16" y="26"/>
                </a:cxn>
                <a:cxn ang="0">
                  <a:pos x="18" y="27"/>
                </a:cxn>
                <a:cxn ang="0">
                  <a:pos x="17" y="26"/>
                </a:cxn>
                <a:cxn ang="0">
                  <a:pos x="18" y="28"/>
                </a:cxn>
                <a:cxn ang="0">
                  <a:pos x="18" y="27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2" y="29"/>
                </a:cxn>
                <a:cxn ang="0">
                  <a:pos x="21" y="27"/>
                </a:cxn>
                <a:cxn ang="0">
                  <a:pos x="20" y="26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19" y="24"/>
                </a:cxn>
                <a:cxn ang="0">
                  <a:pos x="20" y="24"/>
                </a:cxn>
                <a:cxn ang="0">
                  <a:pos x="20" y="23"/>
                </a:cxn>
                <a:cxn ang="0">
                  <a:pos x="20" y="21"/>
                </a:cxn>
                <a:cxn ang="0">
                  <a:pos x="23" y="21"/>
                </a:cxn>
                <a:cxn ang="0">
                  <a:pos x="24" y="19"/>
                </a:cxn>
                <a:cxn ang="0">
                  <a:pos x="23" y="17"/>
                </a:cxn>
                <a:cxn ang="0">
                  <a:pos x="26" y="16"/>
                </a:cxn>
                <a:cxn ang="0">
                  <a:pos x="26" y="13"/>
                </a:cxn>
                <a:cxn ang="0">
                  <a:pos x="26" y="11"/>
                </a:cxn>
                <a:cxn ang="0">
                  <a:pos x="27" y="8"/>
                </a:cxn>
                <a:cxn ang="0">
                  <a:pos x="21" y="7"/>
                </a:cxn>
                <a:cxn ang="0">
                  <a:pos x="18" y="6"/>
                </a:cxn>
                <a:cxn ang="0">
                  <a:pos x="17" y="7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3"/>
                </a:cxn>
              </a:cxnLst>
              <a:rect l="0" t="0" r="r" b="b"/>
              <a:pathLst>
                <a:path w="28" h="29">
                  <a:moveTo>
                    <a:pt x="2" y="3"/>
                  </a:move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9"/>
                    <a:pt x="9" y="13"/>
                    <a:pt x="11" y="15"/>
                  </a:cubicBezTo>
                  <a:cubicBezTo>
                    <a:pt x="12" y="16"/>
                    <a:pt x="13" y="19"/>
                    <a:pt x="14" y="21"/>
                  </a:cubicBezTo>
                  <a:cubicBezTo>
                    <a:pt x="14" y="22"/>
                    <a:pt x="14" y="23"/>
                    <a:pt x="15" y="24"/>
                  </a:cubicBezTo>
                  <a:cubicBezTo>
                    <a:pt x="16" y="24"/>
                    <a:pt x="16" y="24"/>
                    <a:pt x="17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6"/>
                    <a:pt x="16" y="26"/>
                  </a:cubicBezTo>
                  <a:cubicBezTo>
                    <a:pt x="17" y="26"/>
                    <a:pt x="17" y="26"/>
                    <a:pt x="18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8" y="27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0" y="28"/>
                    <a:pt x="22" y="28"/>
                    <a:pt x="21" y="27"/>
                  </a:cubicBezTo>
                  <a:cubicBezTo>
                    <a:pt x="21" y="26"/>
                    <a:pt x="19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4"/>
                    <a:pt x="19" y="24"/>
                  </a:cubicBezTo>
                  <a:cubicBezTo>
                    <a:pt x="19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3" y="24"/>
                    <a:pt x="22" y="22"/>
                    <a:pt x="20" y="21"/>
                  </a:cubicBezTo>
                  <a:cubicBezTo>
                    <a:pt x="22" y="22"/>
                    <a:pt x="22" y="21"/>
                    <a:pt x="23" y="21"/>
                  </a:cubicBezTo>
                  <a:cubicBezTo>
                    <a:pt x="23" y="20"/>
                    <a:pt x="23" y="20"/>
                    <a:pt x="24" y="19"/>
                  </a:cubicBezTo>
                  <a:cubicBezTo>
                    <a:pt x="24" y="18"/>
                    <a:pt x="23" y="18"/>
                    <a:pt x="23" y="17"/>
                  </a:cubicBezTo>
                  <a:cubicBezTo>
                    <a:pt x="24" y="16"/>
                    <a:pt x="25" y="17"/>
                    <a:pt x="26" y="16"/>
                  </a:cubicBezTo>
                  <a:cubicBezTo>
                    <a:pt x="26" y="15"/>
                    <a:pt x="27" y="15"/>
                    <a:pt x="26" y="13"/>
                  </a:cubicBezTo>
                  <a:cubicBezTo>
                    <a:pt x="26" y="12"/>
                    <a:pt x="26" y="12"/>
                    <a:pt x="26" y="11"/>
                  </a:cubicBezTo>
                  <a:cubicBezTo>
                    <a:pt x="27" y="10"/>
                    <a:pt x="28" y="9"/>
                    <a:pt x="27" y="8"/>
                  </a:cubicBezTo>
                  <a:cubicBezTo>
                    <a:pt x="26" y="7"/>
                    <a:pt x="22" y="6"/>
                    <a:pt x="21" y="7"/>
                  </a:cubicBezTo>
                  <a:cubicBezTo>
                    <a:pt x="20" y="6"/>
                    <a:pt x="19" y="6"/>
                    <a:pt x="18" y="6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6" y="4"/>
                    <a:pt x="15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1" y="3"/>
                    <a:pt x="11" y="2"/>
                    <a:pt x="10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2" y="1"/>
                    <a:pt x="2" y="1"/>
                    <a:pt x="2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Freeform 1478"/>
            <p:cNvSpPr>
              <a:spLocks/>
            </p:cNvSpPr>
            <p:nvPr userDrawn="1"/>
          </p:nvSpPr>
          <p:spPr bwMode="auto">
            <a:xfrm>
              <a:off x="295" y="389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Freeform 1479"/>
            <p:cNvSpPr>
              <a:spLocks/>
            </p:cNvSpPr>
            <p:nvPr userDrawn="1"/>
          </p:nvSpPr>
          <p:spPr bwMode="auto">
            <a:xfrm>
              <a:off x="295" y="389"/>
              <a:ext cx="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Freeform 1480"/>
            <p:cNvSpPr>
              <a:spLocks/>
            </p:cNvSpPr>
            <p:nvPr userDrawn="1"/>
          </p:nvSpPr>
          <p:spPr bwMode="auto">
            <a:xfrm>
              <a:off x="289" y="383"/>
              <a:ext cx="10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0" y="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4" y="1"/>
                    <a:pt x="3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4" y="2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Freeform 1481"/>
            <p:cNvSpPr>
              <a:spLocks/>
            </p:cNvSpPr>
            <p:nvPr userDrawn="1"/>
          </p:nvSpPr>
          <p:spPr bwMode="auto">
            <a:xfrm>
              <a:off x="289" y="383"/>
              <a:ext cx="10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3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Freeform 1482"/>
            <p:cNvSpPr>
              <a:spLocks/>
            </p:cNvSpPr>
            <p:nvPr userDrawn="1"/>
          </p:nvSpPr>
          <p:spPr bwMode="auto">
            <a:xfrm>
              <a:off x="299" y="387"/>
              <a:ext cx="6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Freeform 1483"/>
            <p:cNvSpPr>
              <a:spLocks/>
            </p:cNvSpPr>
            <p:nvPr userDrawn="1"/>
          </p:nvSpPr>
          <p:spPr bwMode="auto">
            <a:xfrm>
              <a:off x="299" y="387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Freeform 1484"/>
            <p:cNvSpPr>
              <a:spLocks/>
            </p:cNvSpPr>
            <p:nvPr userDrawn="1"/>
          </p:nvSpPr>
          <p:spPr bwMode="auto">
            <a:xfrm>
              <a:off x="307" y="389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Freeform 1485"/>
            <p:cNvSpPr>
              <a:spLocks/>
            </p:cNvSpPr>
            <p:nvPr userDrawn="1"/>
          </p:nvSpPr>
          <p:spPr bwMode="auto">
            <a:xfrm>
              <a:off x="307" y="389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Freeform 1486"/>
            <p:cNvSpPr>
              <a:spLocks/>
            </p:cNvSpPr>
            <p:nvPr userDrawn="1"/>
          </p:nvSpPr>
          <p:spPr bwMode="auto">
            <a:xfrm>
              <a:off x="299" y="314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3"/>
                    <a:pt x="1" y="0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Freeform 1487"/>
            <p:cNvSpPr>
              <a:spLocks/>
            </p:cNvSpPr>
            <p:nvPr userDrawn="1"/>
          </p:nvSpPr>
          <p:spPr bwMode="auto">
            <a:xfrm>
              <a:off x="299" y="316"/>
              <a:ext cx="2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Freeform 1488"/>
            <p:cNvSpPr>
              <a:spLocks/>
            </p:cNvSpPr>
            <p:nvPr userDrawn="1"/>
          </p:nvSpPr>
          <p:spPr bwMode="auto">
            <a:xfrm>
              <a:off x="297" y="302"/>
              <a:ext cx="8" cy="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0" y="4"/>
                    <a:pt x="4" y="0"/>
                    <a:pt x="2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Freeform 1489"/>
            <p:cNvSpPr>
              <a:spLocks/>
            </p:cNvSpPr>
            <p:nvPr userDrawn="1"/>
          </p:nvSpPr>
          <p:spPr bwMode="auto">
            <a:xfrm>
              <a:off x="299" y="304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Freeform 1490"/>
            <p:cNvSpPr>
              <a:spLocks/>
            </p:cNvSpPr>
            <p:nvPr userDrawn="1"/>
          </p:nvSpPr>
          <p:spPr bwMode="auto">
            <a:xfrm>
              <a:off x="293" y="300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Freeform 1491"/>
            <p:cNvSpPr>
              <a:spLocks/>
            </p:cNvSpPr>
            <p:nvPr userDrawn="1"/>
          </p:nvSpPr>
          <p:spPr bwMode="auto">
            <a:xfrm>
              <a:off x="293" y="298"/>
              <a:ext cx="3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Freeform 1492"/>
            <p:cNvSpPr>
              <a:spLocks/>
            </p:cNvSpPr>
            <p:nvPr userDrawn="1"/>
          </p:nvSpPr>
          <p:spPr bwMode="auto">
            <a:xfrm>
              <a:off x="297" y="284"/>
              <a:ext cx="6" cy="1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3"/>
                </a:cxn>
                <a:cxn ang="0">
                  <a:pos x="3" y="0"/>
                </a:cxn>
                <a:cxn ang="0">
                  <a:pos x="1" y="2"/>
                </a:cxn>
              </a:cxnLst>
              <a:rect l="0" t="0" r="r" b="b"/>
              <a:pathLst>
                <a:path w="3" h="6">
                  <a:moveTo>
                    <a:pt x="1" y="2"/>
                  </a:moveTo>
                  <a:cubicBezTo>
                    <a:pt x="1" y="3"/>
                    <a:pt x="0" y="6"/>
                    <a:pt x="2" y="3"/>
                  </a:cubicBezTo>
                  <a:cubicBezTo>
                    <a:pt x="3" y="2"/>
                    <a:pt x="2" y="1"/>
                    <a:pt x="3" y="0"/>
                  </a:cubicBezTo>
                  <a:cubicBezTo>
                    <a:pt x="2" y="0"/>
                    <a:pt x="2" y="1"/>
                    <a:pt x="1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Freeform 1493"/>
            <p:cNvSpPr>
              <a:spLocks/>
            </p:cNvSpPr>
            <p:nvPr userDrawn="1"/>
          </p:nvSpPr>
          <p:spPr bwMode="auto">
            <a:xfrm>
              <a:off x="299" y="282"/>
              <a:ext cx="4" cy="1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3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Freeform 1494"/>
            <p:cNvSpPr>
              <a:spLocks/>
            </p:cNvSpPr>
            <p:nvPr userDrawn="1"/>
          </p:nvSpPr>
          <p:spPr bwMode="auto">
            <a:xfrm>
              <a:off x="293" y="288"/>
              <a:ext cx="4" cy="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2" y="2"/>
                    <a:pt x="2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Freeform 1495"/>
            <p:cNvSpPr>
              <a:spLocks/>
            </p:cNvSpPr>
            <p:nvPr userDrawn="1"/>
          </p:nvSpPr>
          <p:spPr bwMode="auto">
            <a:xfrm>
              <a:off x="293" y="288"/>
              <a:ext cx="4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Freeform 1496"/>
            <p:cNvSpPr>
              <a:spLocks/>
            </p:cNvSpPr>
            <p:nvPr userDrawn="1"/>
          </p:nvSpPr>
          <p:spPr bwMode="auto">
            <a:xfrm>
              <a:off x="295" y="294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Freeform 1497"/>
            <p:cNvSpPr>
              <a:spLocks/>
            </p:cNvSpPr>
            <p:nvPr userDrawn="1"/>
          </p:nvSpPr>
          <p:spPr bwMode="auto">
            <a:xfrm>
              <a:off x="295" y="292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Freeform 1498"/>
            <p:cNvSpPr>
              <a:spLocks/>
            </p:cNvSpPr>
            <p:nvPr userDrawn="1"/>
          </p:nvSpPr>
          <p:spPr bwMode="auto">
            <a:xfrm>
              <a:off x="291" y="290"/>
              <a:ext cx="4" cy="1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</a:cxnLst>
              <a:rect l="0" t="0" r="r" b="b"/>
              <a:pathLst>
                <a:path w="2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0"/>
                    <a:pt x="0" y="4"/>
                  </a:cubicBezTo>
                  <a:cubicBezTo>
                    <a:pt x="1" y="4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Freeform 1499"/>
            <p:cNvSpPr>
              <a:spLocks/>
            </p:cNvSpPr>
            <p:nvPr userDrawn="1"/>
          </p:nvSpPr>
          <p:spPr bwMode="auto">
            <a:xfrm>
              <a:off x="291" y="296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Freeform 1500"/>
            <p:cNvSpPr>
              <a:spLocks/>
            </p:cNvSpPr>
            <p:nvPr userDrawn="1"/>
          </p:nvSpPr>
          <p:spPr bwMode="auto">
            <a:xfrm>
              <a:off x="289" y="298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Freeform 1501"/>
            <p:cNvSpPr>
              <a:spLocks/>
            </p:cNvSpPr>
            <p:nvPr userDrawn="1"/>
          </p:nvSpPr>
          <p:spPr bwMode="auto">
            <a:xfrm>
              <a:off x="289" y="298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Freeform 1502"/>
            <p:cNvSpPr>
              <a:spLocks/>
            </p:cNvSpPr>
            <p:nvPr userDrawn="1"/>
          </p:nvSpPr>
          <p:spPr bwMode="auto">
            <a:xfrm>
              <a:off x="291" y="290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Freeform 1503"/>
            <p:cNvSpPr>
              <a:spLocks/>
            </p:cNvSpPr>
            <p:nvPr userDrawn="1"/>
          </p:nvSpPr>
          <p:spPr bwMode="auto">
            <a:xfrm>
              <a:off x="289" y="290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Freeform 1504"/>
            <p:cNvSpPr>
              <a:spLocks/>
            </p:cNvSpPr>
            <p:nvPr userDrawn="1"/>
          </p:nvSpPr>
          <p:spPr bwMode="auto">
            <a:xfrm>
              <a:off x="289" y="292"/>
              <a:ext cx="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Freeform 1505"/>
            <p:cNvSpPr>
              <a:spLocks/>
            </p:cNvSpPr>
            <p:nvPr userDrawn="1"/>
          </p:nvSpPr>
          <p:spPr bwMode="auto">
            <a:xfrm>
              <a:off x="289" y="292"/>
              <a:ext cx="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Freeform 1506"/>
            <p:cNvSpPr>
              <a:spLocks/>
            </p:cNvSpPr>
            <p:nvPr userDrawn="1"/>
          </p:nvSpPr>
          <p:spPr bwMode="auto">
            <a:xfrm>
              <a:off x="285" y="298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Freeform 1507"/>
            <p:cNvSpPr>
              <a:spLocks/>
            </p:cNvSpPr>
            <p:nvPr userDrawn="1"/>
          </p:nvSpPr>
          <p:spPr bwMode="auto">
            <a:xfrm>
              <a:off x="285" y="296"/>
              <a:ext cx="3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Freeform 1508"/>
            <p:cNvSpPr>
              <a:spLocks/>
            </p:cNvSpPr>
            <p:nvPr userDrawn="1"/>
          </p:nvSpPr>
          <p:spPr bwMode="auto">
            <a:xfrm>
              <a:off x="283" y="294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Freeform 1509"/>
            <p:cNvSpPr>
              <a:spLocks/>
            </p:cNvSpPr>
            <p:nvPr userDrawn="1"/>
          </p:nvSpPr>
          <p:spPr bwMode="auto">
            <a:xfrm>
              <a:off x="283" y="292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Freeform 1510"/>
            <p:cNvSpPr>
              <a:spLocks/>
            </p:cNvSpPr>
            <p:nvPr userDrawn="1"/>
          </p:nvSpPr>
          <p:spPr bwMode="auto">
            <a:xfrm>
              <a:off x="285" y="296"/>
              <a:ext cx="4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2" y="2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0"/>
                    <a:pt x="1" y="0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Freeform 1511"/>
            <p:cNvSpPr>
              <a:spLocks/>
            </p:cNvSpPr>
            <p:nvPr userDrawn="1"/>
          </p:nvSpPr>
          <p:spPr bwMode="auto">
            <a:xfrm>
              <a:off x="285" y="296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Freeform 1512"/>
            <p:cNvSpPr>
              <a:spLocks/>
            </p:cNvSpPr>
            <p:nvPr userDrawn="1"/>
          </p:nvSpPr>
          <p:spPr bwMode="auto">
            <a:xfrm>
              <a:off x="279" y="298"/>
              <a:ext cx="5" cy="1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0" y="4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3"/>
                    <a:pt x="2" y="2"/>
                  </a:cubicBezTo>
                  <a:cubicBezTo>
                    <a:pt x="3" y="0"/>
                    <a:pt x="0" y="4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Freeform 1513"/>
            <p:cNvSpPr>
              <a:spLocks/>
            </p:cNvSpPr>
            <p:nvPr userDrawn="1"/>
          </p:nvSpPr>
          <p:spPr bwMode="auto">
            <a:xfrm>
              <a:off x="277" y="300"/>
              <a:ext cx="8" cy="1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Freeform 1514"/>
            <p:cNvSpPr>
              <a:spLocks/>
            </p:cNvSpPr>
            <p:nvPr userDrawn="1"/>
          </p:nvSpPr>
          <p:spPr bwMode="auto">
            <a:xfrm>
              <a:off x="413" y="389"/>
              <a:ext cx="4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5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6"/>
                </a:cxn>
              </a:cxnLst>
              <a:rect l="0" t="0" r="r" b="b"/>
              <a:pathLst>
                <a:path w="2" h="8">
                  <a:moveTo>
                    <a:pt x="0" y="6"/>
                  </a:moveTo>
                  <a:cubicBezTo>
                    <a:pt x="0" y="8"/>
                    <a:pt x="2" y="7"/>
                    <a:pt x="2" y="5"/>
                  </a:cubicBezTo>
                  <a:cubicBezTo>
                    <a:pt x="2" y="4"/>
                    <a:pt x="2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Freeform 1515"/>
            <p:cNvSpPr>
              <a:spLocks/>
            </p:cNvSpPr>
            <p:nvPr userDrawn="1"/>
          </p:nvSpPr>
          <p:spPr bwMode="auto">
            <a:xfrm>
              <a:off x="431" y="351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Freeform 1516"/>
            <p:cNvSpPr>
              <a:spLocks/>
            </p:cNvSpPr>
            <p:nvPr userDrawn="1"/>
          </p:nvSpPr>
          <p:spPr bwMode="auto">
            <a:xfrm>
              <a:off x="431" y="351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Freeform 1517"/>
            <p:cNvSpPr>
              <a:spLocks/>
            </p:cNvSpPr>
            <p:nvPr userDrawn="1"/>
          </p:nvSpPr>
          <p:spPr bwMode="auto">
            <a:xfrm>
              <a:off x="445" y="324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Freeform 1518"/>
            <p:cNvSpPr>
              <a:spLocks/>
            </p:cNvSpPr>
            <p:nvPr userDrawn="1"/>
          </p:nvSpPr>
          <p:spPr bwMode="auto">
            <a:xfrm>
              <a:off x="443" y="324"/>
              <a:ext cx="2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Freeform 1519"/>
            <p:cNvSpPr>
              <a:spLocks/>
            </p:cNvSpPr>
            <p:nvPr userDrawn="1"/>
          </p:nvSpPr>
          <p:spPr bwMode="auto">
            <a:xfrm>
              <a:off x="447" y="316"/>
              <a:ext cx="2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Freeform 1520"/>
            <p:cNvSpPr>
              <a:spLocks/>
            </p:cNvSpPr>
            <p:nvPr userDrawn="1"/>
          </p:nvSpPr>
          <p:spPr bwMode="auto">
            <a:xfrm>
              <a:off x="447" y="316"/>
              <a:ext cx="2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Freeform 1521"/>
            <p:cNvSpPr>
              <a:spLocks/>
            </p:cNvSpPr>
            <p:nvPr userDrawn="1"/>
          </p:nvSpPr>
          <p:spPr bwMode="auto">
            <a:xfrm>
              <a:off x="443" y="304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Freeform 1522"/>
            <p:cNvSpPr>
              <a:spLocks/>
            </p:cNvSpPr>
            <p:nvPr userDrawn="1"/>
          </p:nvSpPr>
          <p:spPr bwMode="auto">
            <a:xfrm>
              <a:off x="443" y="304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Freeform 1523"/>
            <p:cNvSpPr>
              <a:spLocks/>
            </p:cNvSpPr>
            <p:nvPr userDrawn="1"/>
          </p:nvSpPr>
          <p:spPr bwMode="auto">
            <a:xfrm>
              <a:off x="445" y="304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Freeform 1524"/>
            <p:cNvSpPr>
              <a:spLocks/>
            </p:cNvSpPr>
            <p:nvPr userDrawn="1"/>
          </p:nvSpPr>
          <p:spPr bwMode="auto">
            <a:xfrm>
              <a:off x="445" y="302"/>
              <a:ext cx="2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Freeform 1525"/>
            <p:cNvSpPr>
              <a:spLocks/>
            </p:cNvSpPr>
            <p:nvPr userDrawn="1"/>
          </p:nvSpPr>
          <p:spPr bwMode="auto">
            <a:xfrm>
              <a:off x="439" y="294"/>
              <a:ext cx="5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3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1" y="1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2" y="4"/>
                    <a:pt x="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Freeform 1526"/>
            <p:cNvSpPr>
              <a:spLocks/>
            </p:cNvSpPr>
            <p:nvPr userDrawn="1"/>
          </p:nvSpPr>
          <p:spPr bwMode="auto">
            <a:xfrm>
              <a:off x="439" y="294"/>
              <a:ext cx="5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Freeform 1527"/>
            <p:cNvSpPr>
              <a:spLocks/>
            </p:cNvSpPr>
            <p:nvPr userDrawn="1"/>
          </p:nvSpPr>
          <p:spPr bwMode="auto">
            <a:xfrm>
              <a:off x="437" y="292"/>
              <a:ext cx="3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Freeform 1528"/>
            <p:cNvSpPr>
              <a:spLocks/>
            </p:cNvSpPr>
            <p:nvPr userDrawn="1"/>
          </p:nvSpPr>
          <p:spPr bwMode="auto">
            <a:xfrm>
              <a:off x="435" y="290"/>
              <a:ext cx="6" cy="6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Freeform 1529"/>
            <p:cNvSpPr>
              <a:spLocks/>
            </p:cNvSpPr>
            <p:nvPr userDrawn="1"/>
          </p:nvSpPr>
          <p:spPr bwMode="auto">
            <a:xfrm>
              <a:off x="437" y="290"/>
              <a:ext cx="3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Freeform 1530"/>
            <p:cNvSpPr>
              <a:spLocks/>
            </p:cNvSpPr>
            <p:nvPr userDrawn="1"/>
          </p:nvSpPr>
          <p:spPr bwMode="auto">
            <a:xfrm>
              <a:off x="437" y="290"/>
              <a:ext cx="3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Freeform 1531"/>
            <p:cNvSpPr>
              <a:spLocks/>
            </p:cNvSpPr>
            <p:nvPr userDrawn="1"/>
          </p:nvSpPr>
          <p:spPr bwMode="auto">
            <a:xfrm>
              <a:off x="431" y="282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Freeform 1532"/>
            <p:cNvSpPr>
              <a:spLocks/>
            </p:cNvSpPr>
            <p:nvPr userDrawn="1"/>
          </p:nvSpPr>
          <p:spPr bwMode="auto">
            <a:xfrm>
              <a:off x="431" y="282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Freeform 1533"/>
            <p:cNvSpPr>
              <a:spLocks/>
            </p:cNvSpPr>
            <p:nvPr userDrawn="1"/>
          </p:nvSpPr>
          <p:spPr bwMode="auto">
            <a:xfrm>
              <a:off x="419" y="274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Freeform 1534"/>
            <p:cNvSpPr>
              <a:spLocks/>
            </p:cNvSpPr>
            <p:nvPr userDrawn="1"/>
          </p:nvSpPr>
          <p:spPr bwMode="auto">
            <a:xfrm>
              <a:off x="419" y="272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Freeform 1535"/>
            <p:cNvSpPr>
              <a:spLocks/>
            </p:cNvSpPr>
            <p:nvPr userDrawn="1"/>
          </p:nvSpPr>
          <p:spPr bwMode="auto">
            <a:xfrm>
              <a:off x="425" y="284"/>
              <a:ext cx="10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2" y="2"/>
                    <a:pt x="4" y="3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Freeform 1536"/>
            <p:cNvSpPr>
              <a:spLocks/>
            </p:cNvSpPr>
            <p:nvPr userDrawn="1"/>
          </p:nvSpPr>
          <p:spPr bwMode="auto">
            <a:xfrm>
              <a:off x="425" y="284"/>
              <a:ext cx="12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2" y="2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3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Freeform 1537"/>
            <p:cNvSpPr>
              <a:spLocks/>
            </p:cNvSpPr>
            <p:nvPr userDrawn="1"/>
          </p:nvSpPr>
          <p:spPr bwMode="auto">
            <a:xfrm>
              <a:off x="391" y="26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Freeform 1538"/>
            <p:cNvSpPr>
              <a:spLocks/>
            </p:cNvSpPr>
            <p:nvPr userDrawn="1"/>
          </p:nvSpPr>
          <p:spPr bwMode="auto">
            <a:xfrm>
              <a:off x="389" y="266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Freeform 1539"/>
            <p:cNvSpPr>
              <a:spLocks/>
            </p:cNvSpPr>
            <p:nvPr userDrawn="1"/>
          </p:nvSpPr>
          <p:spPr bwMode="auto">
            <a:xfrm>
              <a:off x="387" y="262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Freeform 1540"/>
            <p:cNvSpPr>
              <a:spLocks/>
            </p:cNvSpPr>
            <p:nvPr userDrawn="1"/>
          </p:nvSpPr>
          <p:spPr bwMode="auto">
            <a:xfrm>
              <a:off x="385" y="262"/>
              <a:ext cx="4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Freeform 1541"/>
            <p:cNvSpPr>
              <a:spLocks/>
            </p:cNvSpPr>
            <p:nvPr userDrawn="1"/>
          </p:nvSpPr>
          <p:spPr bwMode="auto">
            <a:xfrm>
              <a:off x="385" y="262"/>
              <a:ext cx="4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Freeform 1542"/>
            <p:cNvSpPr>
              <a:spLocks/>
            </p:cNvSpPr>
            <p:nvPr userDrawn="1"/>
          </p:nvSpPr>
          <p:spPr bwMode="auto">
            <a:xfrm>
              <a:off x="383" y="262"/>
              <a:ext cx="5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Freeform 1543"/>
            <p:cNvSpPr>
              <a:spLocks/>
            </p:cNvSpPr>
            <p:nvPr userDrawn="1"/>
          </p:nvSpPr>
          <p:spPr bwMode="auto">
            <a:xfrm>
              <a:off x="369" y="270"/>
              <a:ext cx="4" cy="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Freeform 1544"/>
            <p:cNvSpPr>
              <a:spLocks/>
            </p:cNvSpPr>
            <p:nvPr userDrawn="1"/>
          </p:nvSpPr>
          <p:spPr bwMode="auto">
            <a:xfrm>
              <a:off x="369" y="268"/>
              <a:ext cx="4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Freeform 1545"/>
            <p:cNvSpPr>
              <a:spLocks/>
            </p:cNvSpPr>
            <p:nvPr userDrawn="1"/>
          </p:nvSpPr>
          <p:spPr bwMode="auto">
            <a:xfrm>
              <a:off x="361" y="268"/>
              <a:ext cx="8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" y="2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2" y="2"/>
                    <a:pt x="4" y="2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Freeform 1546"/>
            <p:cNvSpPr>
              <a:spLocks/>
            </p:cNvSpPr>
            <p:nvPr userDrawn="1"/>
          </p:nvSpPr>
          <p:spPr bwMode="auto">
            <a:xfrm>
              <a:off x="361" y="268"/>
              <a:ext cx="10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5" h="2">
                  <a:moveTo>
                    <a:pt x="1" y="2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Freeform 1547"/>
            <p:cNvSpPr>
              <a:spLocks/>
            </p:cNvSpPr>
            <p:nvPr userDrawn="1"/>
          </p:nvSpPr>
          <p:spPr bwMode="auto">
            <a:xfrm>
              <a:off x="367" y="302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Freeform 1548"/>
            <p:cNvSpPr>
              <a:spLocks/>
            </p:cNvSpPr>
            <p:nvPr userDrawn="1"/>
          </p:nvSpPr>
          <p:spPr bwMode="auto">
            <a:xfrm>
              <a:off x="367" y="300"/>
              <a:ext cx="2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Freeform 1549"/>
            <p:cNvSpPr>
              <a:spLocks/>
            </p:cNvSpPr>
            <p:nvPr userDrawn="1"/>
          </p:nvSpPr>
          <p:spPr bwMode="auto">
            <a:xfrm>
              <a:off x="339" y="339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1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Freeform 1550"/>
            <p:cNvSpPr>
              <a:spLocks/>
            </p:cNvSpPr>
            <p:nvPr userDrawn="1"/>
          </p:nvSpPr>
          <p:spPr bwMode="auto">
            <a:xfrm>
              <a:off x="339" y="339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Freeform 1551"/>
            <p:cNvSpPr>
              <a:spLocks/>
            </p:cNvSpPr>
            <p:nvPr userDrawn="1"/>
          </p:nvSpPr>
          <p:spPr bwMode="auto">
            <a:xfrm>
              <a:off x="351" y="33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Freeform 1552"/>
            <p:cNvSpPr>
              <a:spLocks/>
            </p:cNvSpPr>
            <p:nvPr userDrawn="1"/>
          </p:nvSpPr>
          <p:spPr bwMode="auto">
            <a:xfrm>
              <a:off x="351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Freeform 1553"/>
            <p:cNvSpPr>
              <a:spLocks/>
            </p:cNvSpPr>
            <p:nvPr userDrawn="1"/>
          </p:nvSpPr>
          <p:spPr bwMode="auto">
            <a:xfrm>
              <a:off x="353" y="334"/>
              <a:ext cx="2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Freeform 1554"/>
            <p:cNvSpPr>
              <a:spLocks/>
            </p:cNvSpPr>
            <p:nvPr userDrawn="1"/>
          </p:nvSpPr>
          <p:spPr bwMode="auto">
            <a:xfrm>
              <a:off x="353" y="334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Freeform 1555"/>
            <p:cNvSpPr>
              <a:spLocks/>
            </p:cNvSpPr>
            <p:nvPr userDrawn="1"/>
          </p:nvSpPr>
          <p:spPr bwMode="auto">
            <a:xfrm>
              <a:off x="353" y="337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Freeform 1556"/>
            <p:cNvSpPr>
              <a:spLocks/>
            </p:cNvSpPr>
            <p:nvPr userDrawn="1"/>
          </p:nvSpPr>
          <p:spPr bwMode="auto">
            <a:xfrm>
              <a:off x="353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Freeform 1557"/>
            <p:cNvSpPr>
              <a:spLocks/>
            </p:cNvSpPr>
            <p:nvPr userDrawn="1"/>
          </p:nvSpPr>
          <p:spPr bwMode="auto">
            <a:xfrm>
              <a:off x="353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Freeform 1558"/>
            <p:cNvSpPr>
              <a:spLocks/>
            </p:cNvSpPr>
            <p:nvPr userDrawn="1"/>
          </p:nvSpPr>
          <p:spPr bwMode="auto">
            <a:xfrm>
              <a:off x="359" y="328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Freeform 1559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Freeform 1560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Freeform 1561"/>
            <p:cNvSpPr>
              <a:spLocks/>
            </p:cNvSpPr>
            <p:nvPr userDrawn="1"/>
          </p:nvSpPr>
          <p:spPr bwMode="auto">
            <a:xfrm>
              <a:off x="359" y="326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Freeform 1562"/>
            <p:cNvSpPr>
              <a:spLocks/>
            </p:cNvSpPr>
            <p:nvPr userDrawn="1"/>
          </p:nvSpPr>
          <p:spPr bwMode="auto">
            <a:xfrm>
              <a:off x="359" y="326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Freeform 1563"/>
            <p:cNvSpPr>
              <a:spLocks/>
            </p:cNvSpPr>
            <p:nvPr userDrawn="1"/>
          </p:nvSpPr>
          <p:spPr bwMode="auto">
            <a:xfrm>
              <a:off x="337" y="337"/>
              <a:ext cx="10" cy="14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6"/>
                    <a:pt x="4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3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3" y="6"/>
                    <a:pt x="3" y="5"/>
                  </a:cubicBezTo>
                  <a:cubicBezTo>
                    <a:pt x="3" y="6"/>
                    <a:pt x="3" y="6"/>
                    <a:pt x="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Freeform 1564"/>
            <p:cNvSpPr>
              <a:spLocks/>
            </p:cNvSpPr>
            <p:nvPr userDrawn="1"/>
          </p:nvSpPr>
          <p:spPr bwMode="auto">
            <a:xfrm>
              <a:off x="337" y="337"/>
              <a:ext cx="10" cy="1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6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3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Freeform 1565"/>
            <p:cNvSpPr>
              <a:spLocks/>
            </p:cNvSpPr>
            <p:nvPr userDrawn="1"/>
          </p:nvSpPr>
          <p:spPr bwMode="auto">
            <a:xfrm>
              <a:off x="335" y="343"/>
              <a:ext cx="5" cy="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2" y="4"/>
                    <a:pt x="3" y="1"/>
                    <a:pt x="2" y="1"/>
                  </a:cubicBezTo>
                  <a:cubicBezTo>
                    <a:pt x="1" y="0"/>
                    <a:pt x="0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Freeform 1566"/>
            <p:cNvSpPr>
              <a:spLocks/>
            </p:cNvSpPr>
            <p:nvPr userDrawn="1"/>
          </p:nvSpPr>
          <p:spPr bwMode="auto">
            <a:xfrm>
              <a:off x="335" y="343"/>
              <a:ext cx="5" cy="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Freeform 1567"/>
            <p:cNvSpPr>
              <a:spLocks/>
            </p:cNvSpPr>
            <p:nvPr userDrawn="1"/>
          </p:nvSpPr>
          <p:spPr bwMode="auto">
            <a:xfrm>
              <a:off x="359" y="355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Freeform 1568"/>
            <p:cNvSpPr>
              <a:spLocks/>
            </p:cNvSpPr>
            <p:nvPr userDrawn="1"/>
          </p:nvSpPr>
          <p:spPr bwMode="auto">
            <a:xfrm>
              <a:off x="357" y="353"/>
              <a:ext cx="3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Freeform 1569"/>
            <p:cNvSpPr>
              <a:spLocks/>
            </p:cNvSpPr>
            <p:nvPr userDrawn="1"/>
          </p:nvSpPr>
          <p:spPr bwMode="auto">
            <a:xfrm>
              <a:off x="359" y="357"/>
              <a:ext cx="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Freeform 1570"/>
            <p:cNvSpPr>
              <a:spLocks/>
            </p:cNvSpPr>
            <p:nvPr userDrawn="1"/>
          </p:nvSpPr>
          <p:spPr bwMode="auto">
            <a:xfrm>
              <a:off x="359" y="357"/>
              <a:ext cx="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Freeform 1571"/>
            <p:cNvSpPr>
              <a:spLocks/>
            </p:cNvSpPr>
            <p:nvPr userDrawn="1"/>
          </p:nvSpPr>
          <p:spPr bwMode="auto">
            <a:xfrm>
              <a:off x="363" y="357"/>
              <a:ext cx="4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Freeform 1572"/>
            <p:cNvSpPr>
              <a:spLocks/>
            </p:cNvSpPr>
            <p:nvPr userDrawn="1"/>
          </p:nvSpPr>
          <p:spPr bwMode="auto">
            <a:xfrm>
              <a:off x="363" y="357"/>
              <a:ext cx="4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Freeform 1573"/>
            <p:cNvSpPr>
              <a:spLocks/>
            </p:cNvSpPr>
            <p:nvPr userDrawn="1"/>
          </p:nvSpPr>
          <p:spPr bwMode="auto">
            <a:xfrm>
              <a:off x="371" y="355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Freeform 1574"/>
            <p:cNvSpPr>
              <a:spLocks/>
            </p:cNvSpPr>
            <p:nvPr userDrawn="1"/>
          </p:nvSpPr>
          <p:spPr bwMode="auto">
            <a:xfrm>
              <a:off x="371" y="355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Freeform 1575"/>
            <p:cNvSpPr>
              <a:spLocks/>
            </p:cNvSpPr>
            <p:nvPr userDrawn="1"/>
          </p:nvSpPr>
          <p:spPr bwMode="auto">
            <a:xfrm>
              <a:off x="375" y="355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Freeform 1576"/>
            <p:cNvSpPr>
              <a:spLocks/>
            </p:cNvSpPr>
            <p:nvPr userDrawn="1"/>
          </p:nvSpPr>
          <p:spPr bwMode="auto">
            <a:xfrm>
              <a:off x="375" y="355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Freeform 1577"/>
            <p:cNvSpPr>
              <a:spLocks/>
            </p:cNvSpPr>
            <p:nvPr userDrawn="1"/>
          </p:nvSpPr>
          <p:spPr bwMode="auto">
            <a:xfrm>
              <a:off x="383" y="35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Freeform 1578"/>
            <p:cNvSpPr>
              <a:spLocks/>
            </p:cNvSpPr>
            <p:nvPr userDrawn="1"/>
          </p:nvSpPr>
          <p:spPr bwMode="auto">
            <a:xfrm>
              <a:off x="383" y="35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Freeform 1579"/>
            <p:cNvSpPr>
              <a:spLocks/>
            </p:cNvSpPr>
            <p:nvPr userDrawn="1"/>
          </p:nvSpPr>
          <p:spPr bwMode="auto">
            <a:xfrm>
              <a:off x="375" y="35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Freeform 1580"/>
            <p:cNvSpPr>
              <a:spLocks/>
            </p:cNvSpPr>
            <p:nvPr userDrawn="1"/>
          </p:nvSpPr>
          <p:spPr bwMode="auto">
            <a:xfrm>
              <a:off x="375" y="3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Line 1581"/>
            <p:cNvSpPr>
              <a:spLocks noChangeShapeType="1"/>
            </p:cNvSpPr>
            <p:nvPr userDrawn="1"/>
          </p:nvSpPr>
          <p:spPr bwMode="auto">
            <a:xfrm>
              <a:off x="375" y="35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Line 1582"/>
            <p:cNvSpPr>
              <a:spLocks noChangeShapeType="1"/>
            </p:cNvSpPr>
            <p:nvPr userDrawn="1"/>
          </p:nvSpPr>
          <p:spPr bwMode="auto">
            <a:xfrm>
              <a:off x="375" y="35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Freeform 1583"/>
            <p:cNvSpPr>
              <a:spLocks/>
            </p:cNvSpPr>
            <p:nvPr userDrawn="1"/>
          </p:nvSpPr>
          <p:spPr bwMode="auto">
            <a:xfrm>
              <a:off x="375" y="3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Freeform 1584"/>
            <p:cNvSpPr>
              <a:spLocks/>
            </p:cNvSpPr>
            <p:nvPr userDrawn="1"/>
          </p:nvSpPr>
          <p:spPr bwMode="auto">
            <a:xfrm>
              <a:off x="375" y="39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Freeform 1585"/>
            <p:cNvSpPr>
              <a:spLocks/>
            </p:cNvSpPr>
            <p:nvPr userDrawn="1"/>
          </p:nvSpPr>
          <p:spPr bwMode="auto">
            <a:xfrm>
              <a:off x="461" y="341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Freeform 1586"/>
            <p:cNvSpPr>
              <a:spLocks/>
            </p:cNvSpPr>
            <p:nvPr userDrawn="1"/>
          </p:nvSpPr>
          <p:spPr bwMode="auto">
            <a:xfrm>
              <a:off x="461" y="341"/>
              <a:ext cx="3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Freeform 1587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Freeform 1588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Freeform 1589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Freeform 1590"/>
            <p:cNvSpPr>
              <a:spLocks/>
            </p:cNvSpPr>
            <p:nvPr userDrawn="1"/>
          </p:nvSpPr>
          <p:spPr bwMode="auto">
            <a:xfrm>
              <a:off x="465" y="361"/>
              <a:ext cx="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" name="Freeform 1591"/>
            <p:cNvSpPr>
              <a:spLocks/>
            </p:cNvSpPr>
            <p:nvPr userDrawn="1"/>
          </p:nvSpPr>
          <p:spPr bwMode="auto">
            <a:xfrm>
              <a:off x="463" y="359"/>
              <a:ext cx="2" cy="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" name="Freeform 1592"/>
            <p:cNvSpPr>
              <a:spLocks/>
            </p:cNvSpPr>
            <p:nvPr userDrawn="1"/>
          </p:nvSpPr>
          <p:spPr bwMode="auto">
            <a:xfrm>
              <a:off x="443" y="345"/>
              <a:ext cx="8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0" y="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4"/>
                    <a:pt x="4" y="2"/>
                  </a:cubicBezTo>
                  <a:cubicBezTo>
                    <a:pt x="4" y="1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Freeform 1593"/>
            <p:cNvSpPr>
              <a:spLocks/>
            </p:cNvSpPr>
            <p:nvPr userDrawn="1"/>
          </p:nvSpPr>
          <p:spPr bwMode="auto">
            <a:xfrm>
              <a:off x="443" y="345"/>
              <a:ext cx="8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Freeform 1594"/>
            <p:cNvSpPr>
              <a:spLocks/>
            </p:cNvSpPr>
            <p:nvPr userDrawn="1"/>
          </p:nvSpPr>
          <p:spPr bwMode="auto">
            <a:xfrm>
              <a:off x="451" y="34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Freeform 1595"/>
            <p:cNvSpPr>
              <a:spLocks/>
            </p:cNvSpPr>
            <p:nvPr userDrawn="1"/>
          </p:nvSpPr>
          <p:spPr bwMode="auto">
            <a:xfrm>
              <a:off x="451" y="34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Freeform 1596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Freeform 1597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" name="Freeform 1598"/>
            <p:cNvSpPr>
              <a:spLocks/>
            </p:cNvSpPr>
            <p:nvPr userDrawn="1"/>
          </p:nvSpPr>
          <p:spPr bwMode="auto">
            <a:xfrm>
              <a:off x="457" y="343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" name="Freeform 1599"/>
            <p:cNvSpPr>
              <a:spLocks/>
            </p:cNvSpPr>
            <p:nvPr userDrawn="1"/>
          </p:nvSpPr>
          <p:spPr bwMode="auto">
            <a:xfrm>
              <a:off x="455" y="341"/>
              <a:ext cx="4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2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" name="Freeform 1600"/>
            <p:cNvSpPr>
              <a:spLocks/>
            </p:cNvSpPr>
            <p:nvPr userDrawn="1"/>
          </p:nvSpPr>
          <p:spPr bwMode="auto">
            <a:xfrm>
              <a:off x="459" y="341"/>
              <a:ext cx="1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" name="Freeform 1601"/>
            <p:cNvSpPr>
              <a:spLocks/>
            </p:cNvSpPr>
            <p:nvPr userDrawn="1"/>
          </p:nvSpPr>
          <p:spPr bwMode="auto">
            <a:xfrm>
              <a:off x="459" y="339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0" name="Freeform 1602"/>
            <p:cNvSpPr>
              <a:spLocks/>
            </p:cNvSpPr>
            <p:nvPr userDrawn="1"/>
          </p:nvSpPr>
          <p:spPr bwMode="auto">
            <a:xfrm>
              <a:off x="459" y="33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" name="Freeform 1603"/>
            <p:cNvSpPr>
              <a:spLocks/>
            </p:cNvSpPr>
            <p:nvPr userDrawn="1"/>
          </p:nvSpPr>
          <p:spPr bwMode="auto">
            <a:xfrm>
              <a:off x="457" y="345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" name="Freeform 1604"/>
            <p:cNvSpPr>
              <a:spLocks/>
            </p:cNvSpPr>
            <p:nvPr userDrawn="1"/>
          </p:nvSpPr>
          <p:spPr bwMode="auto">
            <a:xfrm>
              <a:off x="457" y="34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" name="Freeform 1605"/>
            <p:cNvSpPr>
              <a:spLocks/>
            </p:cNvSpPr>
            <p:nvPr userDrawn="1"/>
          </p:nvSpPr>
          <p:spPr bwMode="auto">
            <a:xfrm>
              <a:off x="459" y="34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" name="Freeform 1606"/>
            <p:cNvSpPr>
              <a:spLocks/>
            </p:cNvSpPr>
            <p:nvPr userDrawn="1"/>
          </p:nvSpPr>
          <p:spPr bwMode="auto">
            <a:xfrm>
              <a:off x="459" y="34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" name="Freeform 1607"/>
            <p:cNvSpPr>
              <a:spLocks/>
            </p:cNvSpPr>
            <p:nvPr userDrawn="1"/>
          </p:nvSpPr>
          <p:spPr bwMode="auto">
            <a:xfrm>
              <a:off x="461" y="334"/>
              <a:ext cx="3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" name="Freeform 1608"/>
            <p:cNvSpPr>
              <a:spLocks/>
            </p:cNvSpPr>
            <p:nvPr userDrawn="1"/>
          </p:nvSpPr>
          <p:spPr bwMode="auto">
            <a:xfrm>
              <a:off x="461" y="332"/>
              <a:ext cx="3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7" name="Freeform 1609"/>
            <p:cNvSpPr>
              <a:spLocks/>
            </p:cNvSpPr>
            <p:nvPr userDrawn="1"/>
          </p:nvSpPr>
          <p:spPr bwMode="auto">
            <a:xfrm>
              <a:off x="449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8" name="Freeform 1610"/>
            <p:cNvSpPr>
              <a:spLocks/>
            </p:cNvSpPr>
            <p:nvPr userDrawn="1"/>
          </p:nvSpPr>
          <p:spPr bwMode="auto">
            <a:xfrm>
              <a:off x="449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" name="Freeform 1611"/>
            <p:cNvSpPr>
              <a:spLocks/>
            </p:cNvSpPr>
            <p:nvPr userDrawn="1"/>
          </p:nvSpPr>
          <p:spPr bwMode="auto">
            <a:xfrm>
              <a:off x="455" y="34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" name="Freeform 1612"/>
            <p:cNvSpPr>
              <a:spLocks/>
            </p:cNvSpPr>
            <p:nvPr userDrawn="1"/>
          </p:nvSpPr>
          <p:spPr bwMode="auto">
            <a:xfrm>
              <a:off x="451" y="332"/>
              <a:ext cx="6" cy="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1" y="5"/>
                    <a:pt x="2" y="5"/>
                  </a:cubicBezTo>
                  <a:cubicBezTo>
                    <a:pt x="3" y="3"/>
                    <a:pt x="1" y="2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4"/>
                    <a:pt x="0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" name="Freeform 1613"/>
            <p:cNvSpPr>
              <a:spLocks/>
            </p:cNvSpPr>
            <p:nvPr userDrawn="1"/>
          </p:nvSpPr>
          <p:spPr bwMode="auto">
            <a:xfrm>
              <a:off x="455" y="332"/>
              <a:ext cx="4" cy="12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4"/>
                </a:cxn>
              </a:cxnLst>
              <a:rect l="0" t="0" r="r" b="b"/>
              <a:pathLst>
                <a:path w="2" h="5"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" y="2"/>
                    <a:pt x="0" y="2"/>
                    <a:pt x="1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" name="Freeform 1614"/>
            <p:cNvSpPr>
              <a:spLocks/>
            </p:cNvSpPr>
            <p:nvPr userDrawn="1"/>
          </p:nvSpPr>
          <p:spPr bwMode="auto">
            <a:xfrm>
              <a:off x="455" y="332"/>
              <a:ext cx="4" cy="1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4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" name="Freeform 1615"/>
            <p:cNvSpPr>
              <a:spLocks/>
            </p:cNvSpPr>
            <p:nvPr userDrawn="1"/>
          </p:nvSpPr>
          <p:spPr bwMode="auto">
            <a:xfrm>
              <a:off x="457" y="330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" name="Freeform 1616"/>
            <p:cNvSpPr>
              <a:spLocks/>
            </p:cNvSpPr>
            <p:nvPr userDrawn="1"/>
          </p:nvSpPr>
          <p:spPr bwMode="auto">
            <a:xfrm>
              <a:off x="457" y="330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" name="Freeform 1617"/>
            <p:cNvSpPr>
              <a:spLocks/>
            </p:cNvSpPr>
            <p:nvPr userDrawn="1"/>
          </p:nvSpPr>
          <p:spPr bwMode="auto">
            <a:xfrm>
              <a:off x="459" y="3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" name="Freeform 1618"/>
            <p:cNvSpPr>
              <a:spLocks/>
            </p:cNvSpPr>
            <p:nvPr userDrawn="1"/>
          </p:nvSpPr>
          <p:spPr bwMode="auto">
            <a:xfrm>
              <a:off x="459" y="3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" name="Freeform 1619"/>
            <p:cNvSpPr>
              <a:spLocks/>
            </p:cNvSpPr>
            <p:nvPr userDrawn="1"/>
          </p:nvSpPr>
          <p:spPr bwMode="auto">
            <a:xfrm>
              <a:off x="459" y="334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" name="Freeform 1620"/>
            <p:cNvSpPr>
              <a:spLocks/>
            </p:cNvSpPr>
            <p:nvPr userDrawn="1"/>
          </p:nvSpPr>
          <p:spPr bwMode="auto">
            <a:xfrm>
              <a:off x="459" y="334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9" name="Freeform 1621"/>
            <p:cNvSpPr>
              <a:spLocks/>
            </p:cNvSpPr>
            <p:nvPr userDrawn="1"/>
          </p:nvSpPr>
          <p:spPr bwMode="auto">
            <a:xfrm>
              <a:off x="459" y="330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0" name="Freeform 1622"/>
            <p:cNvSpPr>
              <a:spLocks/>
            </p:cNvSpPr>
            <p:nvPr userDrawn="1"/>
          </p:nvSpPr>
          <p:spPr bwMode="auto">
            <a:xfrm>
              <a:off x="449" y="322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1" name="Freeform 1623"/>
            <p:cNvSpPr>
              <a:spLocks/>
            </p:cNvSpPr>
            <p:nvPr userDrawn="1"/>
          </p:nvSpPr>
          <p:spPr bwMode="auto">
            <a:xfrm>
              <a:off x="449" y="320"/>
              <a:ext cx="4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2" name="Freeform 1624"/>
            <p:cNvSpPr>
              <a:spLocks/>
            </p:cNvSpPr>
            <p:nvPr userDrawn="1"/>
          </p:nvSpPr>
          <p:spPr bwMode="auto">
            <a:xfrm>
              <a:off x="453" y="328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3" name="Freeform 1625"/>
            <p:cNvSpPr>
              <a:spLocks/>
            </p:cNvSpPr>
            <p:nvPr userDrawn="1"/>
          </p:nvSpPr>
          <p:spPr bwMode="auto">
            <a:xfrm>
              <a:off x="451" y="328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" name="Freeform 1626"/>
            <p:cNvSpPr>
              <a:spLocks/>
            </p:cNvSpPr>
            <p:nvPr userDrawn="1"/>
          </p:nvSpPr>
          <p:spPr bwMode="auto">
            <a:xfrm>
              <a:off x="451" y="32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" name="Freeform 1627"/>
            <p:cNvSpPr>
              <a:spLocks/>
            </p:cNvSpPr>
            <p:nvPr userDrawn="1"/>
          </p:nvSpPr>
          <p:spPr bwMode="auto">
            <a:xfrm>
              <a:off x="451" y="32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" name="Freeform 1628"/>
            <p:cNvSpPr>
              <a:spLocks/>
            </p:cNvSpPr>
            <p:nvPr userDrawn="1"/>
          </p:nvSpPr>
          <p:spPr bwMode="auto">
            <a:xfrm>
              <a:off x="451" y="32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" name="Freeform 1629"/>
            <p:cNvSpPr>
              <a:spLocks/>
            </p:cNvSpPr>
            <p:nvPr userDrawn="1"/>
          </p:nvSpPr>
          <p:spPr bwMode="auto">
            <a:xfrm>
              <a:off x="453" y="324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" name="Freeform 1630"/>
            <p:cNvSpPr>
              <a:spLocks/>
            </p:cNvSpPr>
            <p:nvPr userDrawn="1"/>
          </p:nvSpPr>
          <p:spPr bwMode="auto">
            <a:xfrm>
              <a:off x="453" y="324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" name="Freeform 1631"/>
            <p:cNvSpPr>
              <a:spLocks/>
            </p:cNvSpPr>
            <p:nvPr userDrawn="1"/>
          </p:nvSpPr>
          <p:spPr bwMode="auto">
            <a:xfrm>
              <a:off x="453" y="326"/>
              <a:ext cx="3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0" name="Freeform 1632"/>
            <p:cNvSpPr>
              <a:spLocks/>
            </p:cNvSpPr>
            <p:nvPr userDrawn="1"/>
          </p:nvSpPr>
          <p:spPr bwMode="auto">
            <a:xfrm>
              <a:off x="453" y="326"/>
              <a:ext cx="3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1" name="Freeform 1633"/>
            <p:cNvSpPr>
              <a:spLocks/>
            </p:cNvSpPr>
            <p:nvPr userDrawn="1"/>
          </p:nvSpPr>
          <p:spPr bwMode="auto">
            <a:xfrm>
              <a:off x="455" y="326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2" name="Freeform 1634"/>
            <p:cNvSpPr>
              <a:spLocks/>
            </p:cNvSpPr>
            <p:nvPr userDrawn="1"/>
          </p:nvSpPr>
          <p:spPr bwMode="auto">
            <a:xfrm>
              <a:off x="453" y="326"/>
              <a:ext cx="4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3" name="Freeform 1635"/>
            <p:cNvSpPr>
              <a:spLocks/>
            </p:cNvSpPr>
            <p:nvPr userDrawn="1"/>
          </p:nvSpPr>
          <p:spPr bwMode="auto">
            <a:xfrm>
              <a:off x="343" y="357"/>
              <a:ext cx="68" cy="7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5" y="3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0" y="14"/>
                </a:cxn>
                <a:cxn ang="0">
                  <a:pos x="1" y="19"/>
                </a:cxn>
                <a:cxn ang="0">
                  <a:pos x="5" y="22"/>
                </a:cxn>
                <a:cxn ang="0">
                  <a:pos x="9" y="21"/>
                </a:cxn>
                <a:cxn ang="0">
                  <a:pos x="11" y="20"/>
                </a:cxn>
                <a:cxn ang="0">
                  <a:pos x="13" y="19"/>
                </a:cxn>
                <a:cxn ang="0">
                  <a:pos x="14" y="20"/>
                </a:cxn>
                <a:cxn ang="0">
                  <a:pos x="15" y="19"/>
                </a:cxn>
                <a:cxn ang="0">
                  <a:pos x="17" y="21"/>
                </a:cxn>
                <a:cxn ang="0">
                  <a:pos x="20" y="23"/>
                </a:cxn>
                <a:cxn ang="0">
                  <a:pos x="21" y="27"/>
                </a:cxn>
                <a:cxn ang="0">
                  <a:pos x="23" y="30"/>
                </a:cxn>
                <a:cxn ang="0">
                  <a:pos x="26" y="33"/>
                </a:cxn>
                <a:cxn ang="0">
                  <a:pos x="31" y="27"/>
                </a:cxn>
                <a:cxn ang="0">
                  <a:pos x="32" y="25"/>
                </a:cxn>
                <a:cxn ang="0">
                  <a:pos x="32" y="23"/>
                </a:cxn>
                <a:cxn ang="0">
                  <a:pos x="33" y="19"/>
                </a:cxn>
                <a:cxn ang="0">
                  <a:pos x="31" y="16"/>
                </a:cxn>
                <a:cxn ang="0">
                  <a:pos x="32" y="13"/>
                </a:cxn>
                <a:cxn ang="0">
                  <a:pos x="33" y="5"/>
                </a:cxn>
                <a:cxn ang="0">
                  <a:pos x="30" y="8"/>
                </a:cxn>
                <a:cxn ang="0">
                  <a:pos x="26" y="5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3" y="1"/>
                </a:cxn>
                <a:cxn ang="0">
                  <a:pos x="22" y="0"/>
                </a:cxn>
              </a:cxnLst>
              <a:rect l="0" t="0" r="r" b="b"/>
              <a:pathLst>
                <a:path w="34" h="36">
                  <a:moveTo>
                    <a:pt x="22" y="0"/>
                  </a:moveTo>
                  <a:cubicBezTo>
                    <a:pt x="21" y="1"/>
                    <a:pt x="17" y="2"/>
                    <a:pt x="15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3" y="5"/>
                    <a:pt x="13" y="4"/>
                    <a:pt x="12" y="4"/>
                  </a:cubicBezTo>
                  <a:cubicBezTo>
                    <a:pt x="10" y="5"/>
                    <a:pt x="11" y="4"/>
                    <a:pt x="10" y="2"/>
                  </a:cubicBezTo>
                  <a:cubicBezTo>
                    <a:pt x="8" y="3"/>
                    <a:pt x="6" y="4"/>
                    <a:pt x="5" y="5"/>
                  </a:cubicBezTo>
                  <a:cubicBezTo>
                    <a:pt x="4" y="6"/>
                    <a:pt x="2" y="6"/>
                    <a:pt x="2" y="7"/>
                  </a:cubicBezTo>
                  <a:cubicBezTo>
                    <a:pt x="2" y="8"/>
                    <a:pt x="2" y="8"/>
                    <a:pt x="1" y="9"/>
                  </a:cubicBezTo>
                  <a:cubicBezTo>
                    <a:pt x="1" y="10"/>
                    <a:pt x="1" y="10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6"/>
                    <a:pt x="2" y="17"/>
                    <a:pt x="1" y="19"/>
                  </a:cubicBezTo>
                  <a:cubicBezTo>
                    <a:pt x="2" y="20"/>
                    <a:pt x="3" y="21"/>
                    <a:pt x="5" y="22"/>
                  </a:cubicBezTo>
                  <a:cubicBezTo>
                    <a:pt x="6" y="22"/>
                    <a:pt x="7" y="22"/>
                    <a:pt x="9" y="21"/>
                  </a:cubicBezTo>
                  <a:cubicBezTo>
                    <a:pt x="10" y="21"/>
                    <a:pt x="10" y="21"/>
                    <a:pt x="11" y="20"/>
                  </a:cubicBezTo>
                  <a:cubicBezTo>
                    <a:pt x="12" y="20"/>
                    <a:pt x="12" y="19"/>
                    <a:pt x="13" y="19"/>
                  </a:cubicBezTo>
                  <a:cubicBezTo>
                    <a:pt x="14" y="19"/>
                    <a:pt x="14" y="20"/>
                    <a:pt x="14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20"/>
                    <a:pt x="17" y="20"/>
                    <a:pt x="17" y="21"/>
                  </a:cubicBezTo>
                  <a:cubicBezTo>
                    <a:pt x="17" y="22"/>
                    <a:pt x="19" y="23"/>
                    <a:pt x="20" y="23"/>
                  </a:cubicBezTo>
                  <a:cubicBezTo>
                    <a:pt x="21" y="25"/>
                    <a:pt x="20" y="25"/>
                    <a:pt x="21" y="27"/>
                  </a:cubicBezTo>
                  <a:cubicBezTo>
                    <a:pt x="21" y="28"/>
                    <a:pt x="22" y="29"/>
                    <a:pt x="23" y="30"/>
                  </a:cubicBezTo>
                  <a:cubicBezTo>
                    <a:pt x="24" y="31"/>
                    <a:pt x="26" y="33"/>
                    <a:pt x="26" y="33"/>
                  </a:cubicBezTo>
                  <a:cubicBezTo>
                    <a:pt x="28" y="36"/>
                    <a:pt x="31" y="29"/>
                    <a:pt x="31" y="27"/>
                  </a:cubicBezTo>
                  <a:cubicBezTo>
                    <a:pt x="31" y="27"/>
                    <a:pt x="32" y="26"/>
                    <a:pt x="32" y="25"/>
                  </a:cubicBezTo>
                  <a:cubicBezTo>
                    <a:pt x="32" y="24"/>
                    <a:pt x="31" y="24"/>
                    <a:pt x="32" y="23"/>
                  </a:cubicBezTo>
                  <a:cubicBezTo>
                    <a:pt x="32" y="22"/>
                    <a:pt x="34" y="20"/>
                    <a:pt x="33" y="19"/>
                  </a:cubicBezTo>
                  <a:cubicBezTo>
                    <a:pt x="32" y="18"/>
                    <a:pt x="31" y="17"/>
                    <a:pt x="31" y="16"/>
                  </a:cubicBezTo>
                  <a:cubicBezTo>
                    <a:pt x="31" y="15"/>
                    <a:pt x="32" y="14"/>
                    <a:pt x="32" y="13"/>
                  </a:cubicBezTo>
                  <a:cubicBezTo>
                    <a:pt x="33" y="10"/>
                    <a:pt x="34" y="8"/>
                    <a:pt x="33" y="5"/>
                  </a:cubicBezTo>
                  <a:cubicBezTo>
                    <a:pt x="33" y="6"/>
                    <a:pt x="31" y="8"/>
                    <a:pt x="30" y="8"/>
                  </a:cubicBezTo>
                  <a:cubicBezTo>
                    <a:pt x="30" y="6"/>
                    <a:pt x="27" y="6"/>
                    <a:pt x="26" y="5"/>
                  </a:cubicBezTo>
                  <a:cubicBezTo>
                    <a:pt x="25" y="4"/>
                    <a:pt x="22" y="3"/>
                    <a:pt x="21" y="1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" name="Freeform 1636"/>
            <p:cNvSpPr>
              <a:spLocks/>
            </p:cNvSpPr>
            <p:nvPr userDrawn="1"/>
          </p:nvSpPr>
          <p:spPr bwMode="auto">
            <a:xfrm>
              <a:off x="341" y="260"/>
              <a:ext cx="108" cy="111"/>
            </a:xfrm>
            <a:custGeom>
              <a:avLst/>
              <a:gdLst/>
              <a:ahLst/>
              <a:cxnLst>
                <a:cxn ang="0">
                  <a:pos x="34" y="44"/>
                </a:cxn>
                <a:cxn ang="0">
                  <a:pos x="40" y="42"/>
                </a:cxn>
                <a:cxn ang="0">
                  <a:pos x="46" y="38"/>
                </a:cxn>
                <a:cxn ang="0">
                  <a:pos x="49" y="37"/>
                </a:cxn>
                <a:cxn ang="0">
                  <a:pos x="51" y="38"/>
                </a:cxn>
                <a:cxn ang="0">
                  <a:pos x="52" y="33"/>
                </a:cxn>
                <a:cxn ang="0">
                  <a:pos x="50" y="25"/>
                </a:cxn>
                <a:cxn ang="0">
                  <a:pos x="48" y="23"/>
                </a:cxn>
                <a:cxn ang="0">
                  <a:pos x="46" y="15"/>
                </a:cxn>
                <a:cxn ang="0">
                  <a:pos x="42" y="13"/>
                </a:cxn>
                <a:cxn ang="0">
                  <a:pos x="37" y="6"/>
                </a:cxn>
                <a:cxn ang="0">
                  <a:pos x="45" y="11"/>
                </a:cxn>
                <a:cxn ang="0">
                  <a:pos x="38" y="6"/>
                </a:cxn>
                <a:cxn ang="0">
                  <a:pos x="29" y="0"/>
                </a:cxn>
                <a:cxn ang="0">
                  <a:pos x="26" y="4"/>
                </a:cxn>
                <a:cxn ang="0">
                  <a:pos x="28" y="6"/>
                </a:cxn>
                <a:cxn ang="0">
                  <a:pos x="22" y="7"/>
                </a:cxn>
                <a:cxn ang="0">
                  <a:pos x="20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20" y="13"/>
                </a:cxn>
                <a:cxn ang="0">
                  <a:pos x="18" y="14"/>
                </a:cxn>
                <a:cxn ang="0">
                  <a:pos x="22" y="19"/>
                </a:cxn>
                <a:cxn ang="0">
                  <a:pos x="15" y="18"/>
                </a:cxn>
                <a:cxn ang="0">
                  <a:pos x="15" y="21"/>
                </a:cxn>
                <a:cxn ang="0">
                  <a:pos x="12" y="22"/>
                </a:cxn>
                <a:cxn ang="0">
                  <a:pos x="13" y="27"/>
                </a:cxn>
                <a:cxn ang="0">
                  <a:pos x="7" y="23"/>
                </a:cxn>
                <a:cxn ang="0">
                  <a:pos x="5" y="23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6" y="37"/>
                </a:cxn>
                <a:cxn ang="0">
                  <a:pos x="6" y="29"/>
                </a:cxn>
                <a:cxn ang="0">
                  <a:pos x="10" y="33"/>
                </a:cxn>
                <a:cxn ang="0">
                  <a:pos x="7" y="38"/>
                </a:cxn>
                <a:cxn ang="0">
                  <a:pos x="4" y="41"/>
                </a:cxn>
                <a:cxn ang="0">
                  <a:pos x="1" y="46"/>
                </a:cxn>
                <a:cxn ang="0">
                  <a:pos x="1" y="50"/>
                </a:cxn>
                <a:cxn ang="0">
                  <a:pos x="5" y="50"/>
                </a:cxn>
                <a:cxn ang="0">
                  <a:pos x="13" y="48"/>
                </a:cxn>
                <a:cxn ang="0">
                  <a:pos x="10" y="45"/>
                </a:cxn>
                <a:cxn ang="0">
                  <a:pos x="17" y="47"/>
                </a:cxn>
                <a:cxn ang="0">
                  <a:pos x="17" y="44"/>
                </a:cxn>
                <a:cxn ang="0">
                  <a:pos x="18" y="45"/>
                </a:cxn>
                <a:cxn ang="0">
                  <a:pos x="22" y="44"/>
                </a:cxn>
                <a:cxn ang="0">
                  <a:pos x="29" y="52"/>
                </a:cxn>
                <a:cxn ang="0">
                  <a:pos x="34" y="45"/>
                </a:cxn>
                <a:cxn ang="0">
                  <a:pos x="29" y="45"/>
                </a:cxn>
              </a:cxnLst>
              <a:rect l="0" t="0" r="r" b="b"/>
              <a:pathLst>
                <a:path w="54" h="55">
                  <a:moveTo>
                    <a:pt x="29" y="44"/>
                  </a:moveTo>
                  <a:cubicBezTo>
                    <a:pt x="30" y="44"/>
                    <a:pt x="31" y="45"/>
                    <a:pt x="32" y="45"/>
                  </a:cubicBezTo>
                  <a:cubicBezTo>
                    <a:pt x="32" y="45"/>
                    <a:pt x="33" y="45"/>
                    <a:pt x="33" y="45"/>
                  </a:cubicBezTo>
                  <a:cubicBezTo>
                    <a:pt x="34" y="44"/>
                    <a:pt x="34" y="45"/>
                    <a:pt x="34" y="44"/>
                  </a:cubicBezTo>
                  <a:cubicBezTo>
                    <a:pt x="35" y="44"/>
                    <a:pt x="36" y="43"/>
                    <a:pt x="38" y="42"/>
                  </a:cubicBezTo>
                  <a:cubicBezTo>
                    <a:pt x="38" y="42"/>
                    <a:pt x="39" y="43"/>
                    <a:pt x="40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1" y="43"/>
                    <a:pt x="40" y="42"/>
                  </a:cubicBezTo>
                  <a:cubicBezTo>
                    <a:pt x="41" y="43"/>
                    <a:pt x="42" y="44"/>
                    <a:pt x="43" y="45"/>
                  </a:cubicBezTo>
                  <a:cubicBezTo>
                    <a:pt x="44" y="46"/>
                    <a:pt x="45" y="48"/>
                    <a:pt x="45" y="46"/>
                  </a:cubicBezTo>
                  <a:cubicBezTo>
                    <a:pt x="46" y="44"/>
                    <a:pt x="44" y="43"/>
                    <a:pt x="45" y="42"/>
                  </a:cubicBezTo>
                  <a:cubicBezTo>
                    <a:pt x="46" y="41"/>
                    <a:pt x="46" y="39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7" y="37"/>
                    <a:pt x="48" y="37"/>
                    <a:pt x="49" y="39"/>
                  </a:cubicBezTo>
                  <a:cubicBezTo>
                    <a:pt x="49" y="38"/>
                    <a:pt x="49" y="38"/>
                    <a:pt x="49" y="37"/>
                  </a:cubicBezTo>
                  <a:cubicBezTo>
                    <a:pt x="51" y="38"/>
                    <a:pt x="51" y="39"/>
                    <a:pt x="51" y="41"/>
                  </a:cubicBezTo>
                  <a:cubicBezTo>
                    <a:pt x="52" y="41"/>
                    <a:pt x="54" y="43"/>
                    <a:pt x="53" y="41"/>
                  </a:cubicBezTo>
                  <a:cubicBezTo>
                    <a:pt x="53" y="40"/>
                    <a:pt x="52" y="41"/>
                    <a:pt x="52" y="40"/>
                  </a:cubicBezTo>
                  <a:cubicBezTo>
                    <a:pt x="51" y="40"/>
                    <a:pt x="51" y="39"/>
                    <a:pt x="51" y="38"/>
                  </a:cubicBezTo>
                  <a:cubicBezTo>
                    <a:pt x="52" y="38"/>
                    <a:pt x="53" y="38"/>
                    <a:pt x="53" y="39"/>
                  </a:cubicBezTo>
                  <a:cubicBezTo>
                    <a:pt x="53" y="37"/>
                    <a:pt x="54" y="36"/>
                    <a:pt x="52" y="35"/>
                  </a:cubicBezTo>
                  <a:cubicBezTo>
                    <a:pt x="52" y="34"/>
                    <a:pt x="50" y="34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1"/>
                    <a:pt x="52" y="31"/>
                    <a:pt x="53" y="30"/>
                  </a:cubicBezTo>
                  <a:cubicBezTo>
                    <a:pt x="53" y="29"/>
                    <a:pt x="52" y="27"/>
                    <a:pt x="52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9" y="24"/>
                    <a:pt x="49" y="23"/>
                  </a:cubicBezTo>
                  <a:cubicBezTo>
                    <a:pt x="49" y="23"/>
                    <a:pt x="49" y="23"/>
                    <a:pt x="49" y="24"/>
                  </a:cubicBezTo>
                  <a:cubicBezTo>
                    <a:pt x="47" y="24"/>
                    <a:pt x="48" y="23"/>
                    <a:pt x="47" y="22"/>
                  </a:cubicBezTo>
                  <a:cubicBezTo>
                    <a:pt x="47" y="22"/>
                    <a:pt x="48" y="22"/>
                    <a:pt x="48" y="23"/>
                  </a:cubicBezTo>
                  <a:cubicBezTo>
                    <a:pt x="48" y="20"/>
                    <a:pt x="50" y="22"/>
                    <a:pt x="51" y="23"/>
                  </a:cubicBezTo>
                  <a:cubicBezTo>
                    <a:pt x="51" y="22"/>
                    <a:pt x="50" y="22"/>
                    <a:pt x="49" y="21"/>
                  </a:cubicBezTo>
                  <a:cubicBezTo>
                    <a:pt x="48" y="21"/>
                    <a:pt x="48" y="19"/>
                    <a:pt x="48" y="18"/>
                  </a:cubicBezTo>
                  <a:cubicBezTo>
                    <a:pt x="49" y="18"/>
                    <a:pt x="46" y="15"/>
                    <a:pt x="46" y="15"/>
                  </a:cubicBezTo>
                  <a:cubicBezTo>
                    <a:pt x="45" y="14"/>
                    <a:pt x="42" y="12"/>
                    <a:pt x="43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39" y="11"/>
                    <a:pt x="39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8"/>
                    <a:pt x="38" y="7"/>
                    <a:pt x="37" y="6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6"/>
                    <a:pt x="37" y="6"/>
                    <a:pt x="37" y="5"/>
                  </a:cubicBezTo>
                  <a:cubicBezTo>
                    <a:pt x="38" y="6"/>
                    <a:pt x="40" y="7"/>
                    <a:pt x="41" y="8"/>
                  </a:cubicBezTo>
                  <a:cubicBezTo>
                    <a:pt x="42" y="9"/>
                    <a:pt x="44" y="10"/>
                    <a:pt x="45" y="11"/>
                  </a:cubicBezTo>
                  <a:cubicBezTo>
                    <a:pt x="44" y="10"/>
                    <a:pt x="42" y="8"/>
                    <a:pt x="41" y="8"/>
                  </a:cubicBezTo>
                  <a:cubicBezTo>
                    <a:pt x="40" y="7"/>
                    <a:pt x="39" y="7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5"/>
                    <a:pt x="37" y="4"/>
                    <a:pt x="36" y="3"/>
                  </a:cubicBezTo>
                  <a:cubicBezTo>
                    <a:pt x="35" y="3"/>
                    <a:pt x="35" y="3"/>
                    <a:pt x="34" y="2"/>
                  </a:cubicBezTo>
                  <a:cubicBezTo>
                    <a:pt x="33" y="2"/>
                    <a:pt x="30" y="0"/>
                    <a:pt x="29" y="0"/>
                  </a:cubicBezTo>
                  <a:cubicBezTo>
                    <a:pt x="28" y="1"/>
                    <a:pt x="30" y="2"/>
                    <a:pt x="31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32" y="3"/>
                    <a:pt x="28" y="2"/>
                    <a:pt x="29" y="3"/>
                  </a:cubicBezTo>
                  <a:cubicBezTo>
                    <a:pt x="28" y="3"/>
                    <a:pt x="27" y="3"/>
                    <a:pt x="26" y="4"/>
                  </a:cubicBezTo>
                  <a:cubicBezTo>
                    <a:pt x="26" y="4"/>
                    <a:pt x="27" y="4"/>
                    <a:pt x="28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8" y="6"/>
                  </a:cubicBezTo>
                  <a:cubicBezTo>
                    <a:pt x="26" y="6"/>
                    <a:pt x="25" y="4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7"/>
                    <a:pt x="23" y="6"/>
                    <a:pt x="23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7"/>
                    <a:pt x="22" y="7"/>
                    <a:pt x="23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8"/>
                    <a:pt x="22" y="8"/>
                    <a:pt x="22" y="9"/>
                  </a:cubicBezTo>
                  <a:cubicBezTo>
                    <a:pt x="22" y="8"/>
                    <a:pt x="21" y="6"/>
                    <a:pt x="20" y="6"/>
                  </a:cubicBezTo>
                  <a:cubicBezTo>
                    <a:pt x="19" y="5"/>
                    <a:pt x="18" y="5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8" y="6"/>
                    <a:pt x="17" y="6"/>
                  </a:cubicBezTo>
                  <a:cubicBezTo>
                    <a:pt x="17" y="6"/>
                    <a:pt x="17" y="6"/>
                    <a:pt x="16" y="6"/>
                  </a:cubicBezTo>
                  <a:cubicBezTo>
                    <a:pt x="17" y="6"/>
                    <a:pt x="17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10"/>
                    <a:pt x="18" y="11"/>
                  </a:cubicBezTo>
                  <a:cubicBezTo>
                    <a:pt x="18" y="11"/>
                    <a:pt x="18" y="12"/>
                    <a:pt x="17" y="12"/>
                  </a:cubicBezTo>
                  <a:cubicBezTo>
                    <a:pt x="18" y="13"/>
                    <a:pt x="19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8" y="15"/>
                    <a:pt x="18" y="14"/>
                    <a:pt x="17" y="14"/>
                  </a:cubicBezTo>
                  <a:cubicBezTo>
                    <a:pt x="18" y="14"/>
                    <a:pt x="19" y="17"/>
                    <a:pt x="20" y="16"/>
                  </a:cubicBezTo>
                  <a:cubicBezTo>
                    <a:pt x="21" y="17"/>
                    <a:pt x="22" y="18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7"/>
                    <a:pt x="17" y="14"/>
                    <a:pt x="15" y="14"/>
                  </a:cubicBezTo>
                  <a:cubicBezTo>
                    <a:pt x="15" y="16"/>
                    <a:pt x="18" y="17"/>
                    <a:pt x="19" y="18"/>
                  </a:cubicBezTo>
                  <a:cubicBezTo>
                    <a:pt x="18" y="18"/>
                    <a:pt x="16" y="18"/>
                    <a:pt x="15" y="18"/>
                  </a:cubicBezTo>
                  <a:cubicBezTo>
                    <a:pt x="16" y="19"/>
                    <a:pt x="17" y="19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20"/>
                    <a:pt x="16" y="20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1"/>
                    <a:pt x="14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2" y="23"/>
                    <a:pt x="13" y="23"/>
                    <a:pt x="13" y="24"/>
                  </a:cubicBezTo>
                  <a:cubicBezTo>
                    <a:pt x="12" y="24"/>
                    <a:pt x="12" y="26"/>
                    <a:pt x="13" y="26"/>
                  </a:cubicBezTo>
                  <a:cubicBezTo>
                    <a:pt x="13" y="26"/>
                    <a:pt x="12" y="26"/>
                    <a:pt x="12" y="26"/>
                  </a:cubicBezTo>
                  <a:cubicBezTo>
                    <a:pt x="12" y="26"/>
                    <a:pt x="12" y="27"/>
                    <a:pt x="13" y="27"/>
                  </a:cubicBezTo>
                  <a:cubicBezTo>
                    <a:pt x="11" y="28"/>
                    <a:pt x="10" y="26"/>
                    <a:pt x="9" y="25"/>
                  </a:cubicBezTo>
                  <a:cubicBezTo>
                    <a:pt x="10" y="26"/>
                    <a:pt x="13" y="25"/>
                    <a:pt x="12" y="24"/>
                  </a:cubicBezTo>
                  <a:cubicBezTo>
                    <a:pt x="10" y="23"/>
                    <a:pt x="7" y="23"/>
                    <a:pt x="6" y="23"/>
                  </a:cubicBezTo>
                  <a:cubicBezTo>
                    <a:pt x="7" y="23"/>
                    <a:pt x="6" y="23"/>
                    <a:pt x="7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4"/>
                    <a:pt x="2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3" y="27"/>
                  </a:cubicBezTo>
                  <a:cubicBezTo>
                    <a:pt x="2" y="29"/>
                    <a:pt x="3" y="31"/>
                    <a:pt x="2" y="33"/>
                  </a:cubicBezTo>
                  <a:cubicBezTo>
                    <a:pt x="2" y="34"/>
                    <a:pt x="1" y="36"/>
                    <a:pt x="3" y="36"/>
                  </a:cubicBezTo>
                  <a:cubicBezTo>
                    <a:pt x="2" y="38"/>
                    <a:pt x="4" y="36"/>
                    <a:pt x="4" y="35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7" y="38"/>
                    <a:pt x="8" y="36"/>
                    <a:pt x="7" y="35"/>
                  </a:cubicBezTo>
                  <a:cubicBezTo>
                    <a:pt x="7" y="35"/>
                    <a:pt x="8" y="34"/>
                    <a:pt x="7" y="34"/>
                  </a:cubicBezTo>
                  <a:cubicBezTo>
                    <a:pt x="7" y="33"/>
                    <a:pt x="6" y="33"/>
                    <a:pt x="6" y="33"/>
                  </a:cubicBezTo>
                  <a:cubicBezTo>
                    <a:pt x="6" y="32"/>
                    <a:pt x="7" y="29"/>
                    <a:pt x="6" y="29"/>
                  </a:cubicBezTo>
                  <a:cubicBezTo>
                    <a:pt x="5" y="29"/>
                    <a:pt x="7" y="28"/>
                    <a:pt x="7" y="28"/>
                  </a:cubicBezTo>
                  <a:cubicBezTo>
                    <a:pt x="8" y="27"/>
                    <a:pt x="7" y="31"/>
                    <a:pt x="7" y="31"/>
                  </a:cubicBezTo>
                  <a:cubicBezTo>
                    <a:pt x="8" y="34"/>
                    <a:pt x="10" y="31"/>
                    <a:pt x="12" y="31"/>
                  </a:cubicBezTo>
                  <a:cubicBezTo>
                    <a:pt x="12" y="32"/>
                    <a:pt x="9" y="33"/>
                    <a:pt x="10" y="33"/>
                  </a:cubicBezTo>
                  <a:cubicBezTo>
                    <a:pt x="10" y="34"/>
                    <a:pt x="11" y="35"/>
                    <a:pt x="10" y="35"/>
                  </a:cubicBezTo>
                  <a:cubicBezTo>
                    <a:pt x="9" y="34"/>
                    <a:pt x="10" y="37"/>
                    <a:pt x="10" y="37"/>
                  </a:cubicBezTo>
                  <a:cubicBezTo>
                    <a:pt x="10" y="37"/>
                    <a:pt x="8" y="39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6" y="39"/>
                    <a:pt x="6" y="39"/>
                  </a:cubicBezTo>
                  <a:cubicBezTo>
                    <a:pt x="5" y="39"/>
                    <a:pt x="6" y="38"/>
                    <a:pt x="5" y="37"/>
                  </a:cubicBezTo>
                  <a:cubicBezTo>
                    <a:pt x="3" y="38"/>
                    <a:pt x="5" y="39"/>
                    <a:pt x="5" y="40"/>
                  </a:cubicBezTo>
                  <a:cubicBezTo>
                    <a:pt x="4" y="40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3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1" y="46"/>
                    <a:pt x="1" y="46"/>
                  </a:cubicBezTo>
                  <a:cubicBezTo>
                    <a:pt x="1" y="46"/>
                    <a:pt x="2" y="46"/>
                    <a:pt x="2" y="46"/>
                  </a:cubicBezTo>
                  <a:cubicBezTo>
                    <a:pt x="3" y="46"/>
                    <a:pt x="3" y="47"/>
                    <a:pt x="3" y="47"/>
                  </a:cubicBezTo>
                  <a:cubicBezTo>
                    <a:pt x="4" y="49"/>
                    <a:pt x="4" y="48"/>
                    <a:pt x="3" y="49"/>
                  </a:cubicBezTo>
                  <a:cubicBezTo>
                    <a:pt x="1" y="50"/>
                    <a:pt x="1" y="49"/>
                    <a:pt x="1" y="50"/>
                  </a:cubicBezTo>
                  <a:cubicBezTo>
                    <a:pt x="0" y="51"/>
                    <a:pt x="1" y="53"/>
                    <a:pt x="2" y="54"/>
                  </a:cubicBezTo>
                  <a:cubicBezTo>
                    <a:pt x="3" y="53"/>
                    <a:pt x="3" y="54"/>
                    <a:pt x="4" y="53"/>
                  </a:cubicBezTo>
                  <a:cubicBezTo>
                    <a:pt x="5" y="52"/>
                    <a:pt x="5" y="52"/>
                    <a:pt x="6" y="51"/>
                  </a:cubicBezTo>
                  <a:cubicBezTo>
                    <a:pt x="5" y="51"/>
                    <a:pt x="5" y="51"/>
                    <a:pt x="5" y="50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7"/>
                    <a:pt x="13" y="47"/>
                    <a:pt x="13" y="48"/>
                  </a:cubicBezTo>
                  <a:cubicBezTo>
                    <a:pt x="13" y="48"/>
                    <a:pt x="13" y="47"/>
                    <a:pt x="13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3" y="47"/>
                    <a:pt x="8" y="45"/>
                    <a:pt x="10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2" y="45"/>
                    <a:pt x="14" y="45"/>
                  </a:cubicBezTo>
                  <a:cubicBezTo>
                    <a:pt x="14" y="46"/>
                    <a:pt x="14" y="47"/>
                    <a:pt x="15" y="47"/>
                  </a:cubicBezTo>
                  <a:cubicBezTo>
                    <a:pt x="16" y="47"/>
                    <a:pt x="16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6"/>
                    <a:pt x="16" y="46"/>
                    <a:pt x="15" y="45"/>
                  </a:cubicBezTo>
                  <a:cubicBezTo>
                    <a:pt x="16" y="45"/>
                    <a:pt x="16" y="45"/>
                    <a:pt x="17" y="4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4"/>
                    <a:pt x="17" y="44"/>
                    <a:pt x="18" y="44"/>
                  </a:cubicBezTo>
                  <a:cubicBezTo>
                    <a:pt x="18" y="44"/>
                    <a:pt x="17" y="44"/>
                    <a:pt x="17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0" y="46"/>
                    <a:pt x="21" y="45"/>
                    <a:pt x="22" y="44"/>
                  </a:cubicBezTo>
                  <a:cubicBezTo>
                    <a:pt x="22" y="45"/>
                    <a:pt x="23" y="46"/>
                    <a:pt x="23" y="46"/>
                  </a:cubicBezTo>
                  <a:cubicBezTo>
                    <a:pt x="23" y="47"/>
                    <a:pt x="23" y="48"/>
                    <a:pt x="23" y="48"/>
                  </a:cubicBezTo>
                  <a:cubicBezTo>
                    <a:pt x="24" y="48"/>
                    <a:pt x="24" y="49"/>
                    <a:pt x="24" y="49"/>
                  </a:cubicBezTo>
                  <a:cubicBezTo>
                    <a:pt x="26" y="49"/>
                    <a:pt x="28" y="52"/>
                    <a:pt x="29" y="52"/>
                  </a:cubicBezTo>
                  <a:cubicBezTo>
                    <a:pt x="31" y="54"/>
                    <a:pt x="31" y="55"/>
                    <a:pt x="33" y="53"/>
                  </a:cubicBezTo>
                  <a:cubicBezTo>
                    <a:pt x="33" y="52"/>
                    <a:pt x="36" y="49"/>
                    <a:pt x="35" y="48"/>
                  </a:cubicBezTo>
                  <a:cubicBezTo>
                    <a:pt x="35" y="48"/>
                    <a:pt x="36" y="47"/>
                    <a:pt x="36" y="46"/>
                  </a:cubicBezTo>
                  <a:cubicBezTo>
                    <a:pt x="35" y="45"/>
                    <a:pt x="34" y="46"/>
                    <a:pt x="34" y="45"/>
                  </a:cubicBezTo>
                  <a:cubicBezTo>
                    <a:pt x="33" y="46"/>
                    <a:pt x="33" y="47"/>
                    <a:pt x="32" y="47"/>
                  </a:cubicBezTo>
                  <a:cubicBezTo>
                    <a:pt x="32" y="46"/>
                    <a:pt x="32" y="46"/>
                    <a:pt x="31" y="46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0" y="46"/>
                    <a:pt x="29" y="45"/>
                  </a:cubicBezTo>
                  <a:cubicBezTo>
                    <a:pt x="29" y="44"/>
                    <a:pt x="29" y="44"/>
                    <a:pt x="29" y="4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" name="Freeform 1637"/>
            <p:cNvSpPr>
              <a:spLocks/>
            </p:cNvSpPr>
            <p:nvPr userDrawn="1"/>
          </p:nvSpPr>
          <p:spPr bwMode="auto">
            <a:xfrm>
              <a:off x="257" y="250"/>
              <a:ext cx="210" cy="211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36" y="3"/>
                </a:cxn>
                <a:cxn ang="0">
                  <a:pos x="0" y="52"/>
                </a:cxn>
                <a:cxn ang="0">
                  <a:pos x="3" y="70"/>
                </a:cxn>
                <a:cxn ang="0">
                  <a:pos x="53" y="105"/>
                </a:cxn>
                <a:cxn ang="0">
                  <a:pos x="70" y="102"/>
                </a:cxn>
                <a:cxn ang="0">
                  <a:pos x="105" y="52"/>
                </a:cxn>
                <a:cxn ang="0">
                  <a:pos x="102" y="35"/>
                </a:cxn>
                <a:cxn ang="0">
                  <a:pos x="53" y="0"/>
                </a:cxn>
                <a:cxn ang="0">
                  <a:pos x="36" y="3"/>
                </a:cxn>
                <a:cxn ang="0">
                  <a:pos x="36" y="4"/>
                </a:cxn>
                <a:cxn ang="0">
                  <a:pos x="36" y="5"/>
                </a:cxn>
                <a:cxn ang="0">
                  <a:pos x="53" y="2"/>
                </a:cxn>
                <a:cxn ang="0">
                  <a:pos x="100" y="36"/>
                </a:cxn>
                <a:cxn ang="0">
                  <a:pos x="103" y="52"/>
                </a:cxn>
                <a:cxn ang="0">
                  <a:pos x="70" y="100"/>
                </a:cxn>
                <a:cxn ang="0">
                  <a:pos x="53" y="102"/>
                </a:cxn>
                <a:cxn ang="0">
                  <a:pos x="6" y="69"/>
                </a:cxn>
                <a:cxn ang="0">
                  <a:pos x="3" y="52"/>
                </a:cxn>
                <a:cxn ang="0">
                  <a:pos x="36" y="5"/>
                </a:cxn>
                <a:cxn ang="0">
                  <a:pos x="36" y="4"/>
                </a:cxn>
              </a:cxnLst>
              <a:rect l="0" t="0" r="r" b="b"/>
              <a:pathLst>
                <a:path w="105" h="105">
                  <a:moveTo>
                    <a:pt x="36" y="4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14" y="10"/>
                    <a:pt x="0" y="31"/>
                    <a:pt x="0" y="52"/>
                  </a:cubicBezTo>
                  <a:cubicBezTo>
                    <a:pt x="0" y="58"/>
                    <a:pt x="1" y="64"/>
                    <a:pt x="3" y="70"/>
                  </a:cubicBezTo>
                  <a:cubicBezTo>
                    <a:pt x="11" y="91"/>
                    <a:pt x="31" y="105"/>
                    <a:pt x="53" y="105"/>
                  </a:cubicBezTo>
                  <a:cubicBezTo>
                    <a:pt x="59" y="105"/>
                    <a:pt x="65" y="104"/>
                    <a:pt x="70" y="102"/>
                  </a:cubicBezTo>
                  <a:cubicBezTo>
                    <a:pt x="92" y="94"/>
                    <a:pt x="105" y="74"/>
                    <a:pt x="105" y="52"/>
                  </a:cubicBezTo>
                  <a:cubicBezTo>
                    <a:pt x="105" y="46"/>
                    <a:pt x="105" y="41"/>
                    <a:pt x="102" y="35"/>
                  </a:cubicBezTo>
                  <a:cubicBezTo>
                    <a:pt x="95" y="13"/>
                    <a:pt x="75" y="0"/>
                    <a:pt x="53" y="0"/>
                  </a:cubicBezTo>
                  <a:cubicBezTo>
                    <a:pt x="47" y="0"/>
                    <a:pt x="41" y="1"/>
                    <a:pt x="36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42" y="3"/>
                    <a:pt x="47" y="2"/>
                    <a:pt x="53" y="2"/>
                  </a:cubicBezTo>
                  <a:cubicBezTo>
                    <a:pt x="74" y="2"/>
                    <a:pt x="93" y="15"/>
                    <a:pt x="100" y="36"/>
                  </a:cubicBezTo>
                  <a:cubicBezTo>
                    <a:pt x="102" y="41"/>
                    <a:pt x="103" y="47"/>
                    <a:pt x="103" y="52"/>
                  </a:cubicBezTo>
                  <a:cubicBezTo>
                    <a:pt x="103" y="73"/>
                    <a:pt x="90" y="92"/>
                    <a:pt x="70" y="100"/>
                  </a:cubicBezTo>
                  <a:cubicBezTo>
                    <a:pt x="64" y="101"/>
                    <a:pt x="58" y="102"/>
                    <a:pt x="53" y="102"/>
                  </a:cubicBezTo>
                  <a:cubicBezTo>
                    <a:pt x="32" y="102"/>
                    <a:pt x="13" y="89"/>
                    <a:pt x="6" y="69"/>
                  </a:cubicBezTo>
                  <a:cubicBezTo>
                    <a:pt x="4" y="63"/>
                    <a:pt x="3" y="58"/>
                    <a:pt x="3" y="52"/>
                  </a:cubicBezTo>
                  <a:cubicBezTo>
                    <a:pt x="3" y="32"/>
                    <a:pt x="16" y="12"/>
                    <a:pt x="36" y="5"/>
                  </a:cubicBezTo>
                  <a:cubicBezTo>
                    <a:pt x="36" y="4"/>
                    <a:pt x="36" y="4"/>
                    <a:pt x="36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6" name="Freeform 1638"/>
            <p:cNvSpPr>
              <a:spLocks/>
            </p:cNvSpPr>
            <p:nvPr userDrawn="1"/>
          </p:nvSpPr>
          <p:spPr bwMode="auto">
            <a:xfrm>
              <a:off x="257" y="248"/>
              <a:ext cx="212" cy="212"/>
            </a:xfrm>
            <a:custGeom>
              <a:avLst/>
              <a:gdLst/>
              <a:ahLst/>
              <a:cxnLst>
                <a:cxn ang="0">
                  <a:pos x="105" y="53"/>
                </a:cxn>
                <a:cxn ang="0">
                  <a:pos x="104" y="53"/>
                </a:cxn>
                <a:cxn ang="0">
                  <a:pos x="89" y="89"/>
                </a:cxn>
                <a:cxn ang="0">
                  <a:pos x="53" y="104"/>
                </a:cxn>
                <a:cxn ang="0">
                  <a:pos x="17" y="89"/>
                </a:cxn>
                <a:cxn ang="0">
                  <a:pos x="3" y="53"/>
                </a:cxn>
                <a:cxn ang="0">
                  <a:pos x="17" y="17"/>
                </a:cxn>
                <a:cxn ang="0">
                  <a:pos x="53" y="3"/>
                </a:cxn>
                <a:cxn ang="0">
                  <a:pos x="89" y="17"/>
                </a:cxn>
                <a:cxn ang="0">
                  <a:pos x="104" y="53"/>
                </a:cxn>
                <a:cxn ang="0">
                  <a:pos x="105" y="53"/>
                </a:cxn>
                <a:cxn ang="0">
                  <a:pos x="106" y="53"/>
                </a:cxn>
                <a:cxn ang="0">
                  <a:pos x="53" y="0"/>
                </a:cxn>
                <a:cxn ang="0">
                  <a:pos x="0" y="53"/>
                </a:cxn>
                <a:cxn ang="0">
                  <a:pos x="53" y="106"/>
                </a:cxn>
                <a:cxn ang="0">
                  <a:pos x="106" y="53"/>
                </a:cxn>
                <a:cxn ang="0">
                  <a:pos x="105" y="53"/>
                </a:cxn>
              </a:cxnLst>
              <a:rect l="0" t="0" r="r" b="b"/>
              <a:pathLst>
                <a:path w="106" h="106">
                  <a:moveTo>
                    <a:pt x="105" y="53"/>
                  </a:moveTo>
                  <a:cubicBezTo>
                    <a:pt x="104" y="53"/>
                    <a:pt x="104" y="53"/>
                    <a:pt x="104" y="53"/>
                  </a:cubicBezTo>
                  <a:cubicBezTo>
                    <a:pt x="104" y="67"/>
                    <a:pt x="98" y="80"/>
                    <a:pt x="89" y="89"/>
                  </a:cubicBezTo>
                  <a:cubicBezTo>
                    <a:pt x="80" y="98"/>
                    <a:pt x="67" y="104"/>
                    <a:pt x="53" y="104"/>
                  </a:cubicBezTo>
                  <a:cubicBezTo>
                    <a:pt x="39" y="104"/>
                    <a:pt x="26" y="98"/>
                    <a:pt x="17" y="89"/>
                  </a:cubicBezTo>
                  <a:cubicBezTo>
                    <a:pt x="8" y="80"/>
                    <a:pt x="3" y="67"/>
                    <a:pt x="3" y="53"/>
                  </a:cubicBezTo>
                  <a:cubicBezTo>
                    <a:pt x="3" y="39"/>
                    <a:pt x="8" y="27"/>
                    <a:pt x="17" y="17"/>
                  </a:cubicBezTo>
                  <a:cubicBezTo>
                    <a:pt x="26" y="8"/>
                    <a:pt x="39" y="3"/>
                    <a:pt x="53" y="3"/>
                  </a:cubicBezTo>
                  <a:cubicBezTo>
                    <a:pt x="67" y="3"/>
                    <a:pt x="80" y="8"/>
                    <a:pt x="89" y="17"/>
                  </a:cubicBezTo>
                  <a:cubicBezTo>
                    <a:pt x="98" y="27"/>
                    <a:pt x="104" y="39"/>
                    <a:pt x="104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82"/>
                    <a:pt x="24" y="106"/>
                    <a:pt x="53" y="106"/>
                  </a:cubicBezTo>
                  <a:cubicBezTo>
                    <a:pt x="82" y="106"/>
                    <a:pt x="106" y="82"/>
                    <a:pt x="106" y="53"/>
                  </a:cubicBezTo>
                  <a:cubicBezTo>
                    <a:pt x="105" y="53"/>
                    <a:pt x="105" y="53"/>
                    <a:pt x="105" y="5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7" name="Freeform 1639"/>
            <p:cNvSpPr>
              <a:spLocks/>
            </p:cNvSpPr>
            <p:nvPr userDrawn="1"/>
          </p:nvSpPr>
          <p:spPr bwMode="auto">
            <a:xfrm>
              <a:off x="311" y="272"/>
              <a:ext cx="64" cy="54"/>
            </a:xfrm>
            <a:custGeom>
              <a:avLst/>
              <a:gdLst/>
              <a:ahLst/>
              <a:cxnLst>
                <a:cxn ang="0">
                  <a:pos x="28" y="19"/>
                </a:cxn>
                <a:cxn ang="0">
                  <a:pos x="27" y="19"/>
                </a:cxn>
                <a:cxn ang="0">
                  <a:pos x="13" y="25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3" y="16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19" y="2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9" y="12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29" y="20"/>
                </a:cxn>
                <a:cxn ang="0">
                  <a:pos x="32" y="12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25" y="2"/>
                </a:cxn>
                <a:cxn ang="0">
                  <a:pos x="19" y="0"/>
                </a:cxn>
                <a:cxn ang="0">
                  <a:pos x="4" y="7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0" y="1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13" y="27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8" y="19"/>
                </a:cxn>
              </a:cxnLst>
              <a:rect l="0" t="0" r="r" b="b"/>
              <a:pathLst>
                <a:path w="32" h="27">
                  <a:moveTo>
                    <a:pt x="28" y="19"/>
                  </a:moveTo>
                  <a:cubicBezTo>
                    <a:pt x="27" y="19"/>
                    <a:pt x="27" y="19"/>
                    <a:pt x="27" y="19"/>
                  </a:cubicBezTo>
                  <a:cubicBezTo>
                    <a:pt x="24" y="23"/>
                    <a:pt x="18" y="25"/>
                    <a:pt x="13" y="25"/>
                  </a:cubicBezTo>
                  <a:cubicBezTo>
                    <a:pt x="11" y="25"/>
                    <a:pt x="9" y="25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4" y="22"/>
                    <a:pt x="3" y="19"/>
                    <a:pt x="3" y="16"/>
                  </a:cubicBezTo>
                  <a:cubicBezTo>
                    <a:pt x="3" y="14"/>
                    <a:pt x="4" y="11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9" y="5"/>
                    <a:pt x="14" y="2"/>
                    <a:pt x="19" y="2"/>
                  </a:cubicBezTo>
                  <a:cubicBezTo>
                    <a:pt x="20" y="2"/>
                    <a:pt x="22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7" y="5"/>
                    <a:pt x="29" y="9"/>
                    <a:pt x="29" y="12"/>
                  </a:cubicBezTo>
                  <a:cubicBezTo>
                    <a:pt x="29" y="14"/>
                    <a:pt x="28" y="17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1" y="18"/>
                    <a:pt x="32" y="15"/>
                    <a:pt x="32" y="12"/>
                  </a:cubicBezTo>
                  <a:cubicBezTo>
                    <a:pt x="32" y="8"/>
                    <a:pt x="29" y="4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3" y="1"/>
                    <a:pt x="21" y="0"/>
                    <a:pt x="19" y="0"/>
                  </a:cubicBezTo>
                  <a:cubicBezTo>
                    <a:pt x="13" y="0"/>
                    <a:pt x="8" y="3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0"/>
                    <a:pt x="0" y="13"/>
                    <a:pt x="0" y="16"/>
                  </a:cubicBezTo>
                  <a:cubicBezTo>
                    <a:pt x="0" y="20"/>
                    <a:pt x="2" y="24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8" y="27"/>
                    <a:pt x="11" y="27"/>
                    <a:pt x="13" y="27"/>
                  </a:cubicBezTo>
                  <a:cubicBezTo>
                    <a:pt x="19" y="27"/>
                    <a:pt x="25" y="25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8" y="19"/>
                    <a:pt x="28" y="19"/>
                    <a:pt x="28" y="1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8" name="Freeform 1640"/>
            <p:cNvSpPr>
              <a:spLocks/>
            </p:cNvSpPr>
            <p:nvPr userDrawn="1"/>
          </p:nvSpPr>
          <p:spPr bwMode="auto">
            <a:xfrm>
              <a:off x="289" y="256"/>
              <a:ext cx="114" cy="103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49" y="36"/>
                </a:cxn>
                <a:cxn ang="0">
                  <a:pos x="23" y="49"/>
                </a:cxn>
                <a:cxn ang="0">
                  <a:pos x="12" y="46"/>
                </a:cxn>
                <a:cxn ang="0">
                  <a:pos x="12" y="47"/>
                </a:cxn>
                <a:cxn ang="0">
                  <a:pos x="12" y="46"/>
                </a:cxn>
                <a:cxn ang="0">
                  <a:pos x="2" y="30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33" y="3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55" y="22"/>
                </a:cxn>
                <a:cxn ang="0">
                  <a:pos x="49" y="36"/>
                </a:cxn>
                <a:cxn ang="0">
                  <a:pos x="49" y="36"/>
                </a:cxn>
                <a:cxn ang="0">
                  <a:pos x="49" y="36"/>
                </a:cxn>
                <a:cxn ang="0">
                  <a:pos x="50" y="37"/>
                </a:cxn>
                <a:cxn ang="0">
                  <a:pos x="51" y="37"/>
                </a:cxn>
                <a:cxn ang="0">
                  <a:pos x="57" y="22"/>
                </a:cxn>
                <a:cxn ang="0">
                  <a:pos x="46" y="3"/>
                </a:cxn>
                <a:cxn ang="0">
                  <a:pos x="45" y="4"/>
                </a:cxn>
                <a:cxn ang="0">
                  <a:pos x="46" y="3"/>
                </a:cxn>
                <a:cxn ang="0">
                  <a:pos x="33" y="0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0" y="30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23" y="51"/>
                </a:cxn>
                <a:cxn ang="0">
                  <a:pos x="51" y="37"/>
                </a:cxn>
                <a:cxn ang="0">
                  <a:pos x="51" y="37"/>
                </a:cxn>
                <a:cxn ang="0">
                  <a:pos x="51" y="37"/>
                </a:cxn>
                <a:cxn ang="0">
                  <a:pos x="50" y="37"/>
                </a:cxn>
              </a:cxnLst>
              <a:rect l="0" t="0" r="r" b="b"/>
              <a:pathLst>
                <a:path w="57" h="51">
                  <a:moveTo>
                    <a:pt x="50" y="37"/>
                  </a:moveTo>
                  <a:cubicBezTo>
                    <a:pt x="49" y="36"/>
                    <a:pt x="49" y="36"/>
                    <a:pt x="49" y="36"/>
                  </a:cubicBezTo>
                  <a:cubicBezTo>
                    <a:pt x="43" y="44"/>
                    <a:pt x="33" y="49"/>
                    <a:pt x="23" y="49"/>
                  </a:cubicBezTo>
                  <a:cubicBezTo>
                    <a:pt x="19" y="49"/>
                    <a:pt x="15" y="48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6" y="43"/>
                    <a:pt x="2" y="37"/>
                    <a:pt x="2" y="30"/>
                  </a:cubicBezTo>
                  <a:cubicBezTo>
                    <a:pt x="2" y="25"/>
                    <a:pt x="4" y="20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4" y="7"/>
                    <a:pt x="24" y="3"/>
                    <a:pt x="33" y="3"/>
                  </a:cubicBezTo>
                  <a:cubicBezTo>
                    <a:pt x="37" y="3"/>
                    <a:pt x="41" y="4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51" y="9"/>
                    <a:pt x="55" y="15"/>
                    <a:pt x="55" y="22"/>
                  </a:cubicBezTo>
                  <a:cubicBezTo>
                    <a:pt x="55" y="26"/>
                    <a:pt x="53" y="31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5" y="32"/>
                    <a:pt x="57" y="27"/>
                    <a:pt x="57" y="22"/>
                  </a:cubicBezTo>
                  <a:cubicBezTo>
                    <a:pt x="57" y="14"/>
                    <a:pt x="53" y="7"/>
                    <a:pt x="46" y="3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2" y="1"/>
                    <a:pt x="37" y="0"/>
                    <a:pt x="33" y="0"/>
                  </a:cubicBezTo>
                  <a:cubicBezTo>
                    <a:pt x="23" y="0"/>
                    <a:pt x="13" y="5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9"/>
                    <a:pt x="0" y="25"/>
                    <a:pt x="0" y="30"/>
                  </a:cubicBezTo>
                  <a:cubicBezTo>
                    <a:pt x="0" y="38"/>
                    <a:pt x="4" y="44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5" y="50"/>
                    <a:pt x="19" y="51"/>
                    <a:pt x="23" y="51"/>
                  </a:cubicBezTo>
                  <a:cubicBezTo>
                    <a:pt x="34" y="51"/>
                    <a:pt x="44" y="46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50" y="37"/>
                    <a:pt x="50" y="3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9" name="Freeform 1641"/>
            <p:cNvSpPr>
              <a:spLocks/>
            </p:cNvSpPr>
            <p:nvPr userDrawn="1"/>
          </p:nvSpPr>
          <p:spPr bwMode="auto">
            <a:xfrm>
              <a:off x="271" y="248"/>
              <a:ext cx="157" cy="143"/>
            </a:xfrm>
            <a:custGeom>
              <a:avLst/>
              <a:gdLst/>
              <a:ahLst/>
              <a:cxnLst>
                <a:cxn ang="0">
                  <a:pos x="69" y="54"/>
                </a:cxn>
                <a:cxn ang="0">
                  <a:pos x="68" y="53"/>
                </a:cxn>
                <a:cxn ang="0">
                  <a:pos x="35" y="69"/>
                </a:cxn>
                <a:cxn ang="0">
                  <a:pos x="16" y="63"/>
                </a:cxn>
                <a:cxn ang="0">
                  <a:pos x="2" y="4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46" y="3"/>
                </a:cxn>
                <a:cxn ang="0">
                  <a:pos x="65" y="8"/>
                </a:cxn>
                <a:cxn ang="0">
                  <a:pos x="77" y="30"/>
                </a:cxn>
                <a:cxn ang="0">
                  <a:pos x="68" y="53"/>
                </a:cxn>
                <a:cxn ang="0">
                  <a:pos x="68" y="53"/>
                </a:cxn>
                <a:cxn ang="0">
                  <a:pos x="68" y="53"/>
                </a:cxn>
                <a:cxn ang="0">
                  <a:pos x="69" y="54"/>
                </a:cxn>
                <a:cxn ang="0">
                  <a:pos x="69" y="55"/>
                </a:cxn>
                <a:cxn ang="0">
                  <a:pos x="79" y="30"/>
                </a:cxn>
                <a:cxn ang="0">
                  <a:pos x="66" y="6"/>
                </a:cxn>
                <a:cxn ang="0">
                  <a:pos x="46" y="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0" y="40"/>
                </a:cxn>
                <a:cxn ang="0">
                  <a:pos x="15" y="65"/>
                </a:cxn>
                <a:cxn ang="0">
                  <a:pos x="35" y="71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69" y="54"/>
                </a:cxn>
              </a:cxnLst>
              <a:rect l="0" t="0" r="r" b="b"/>
              <a:pathLst>
                <a:path w="79" h="71">
                  <a:moveTo>
                    <a:pt x="69" y="54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59" y="63"/>
                    <a:pt x="47" y="69"/>
                    <a:pt x="35" y="69"/>
                  </a:cubicBezTo>
                  <a:cubicBezTo>
                    <a:pt x="28" y="69"/>
                    <a:pt x="22" y="67"/>
                    <a:pt x="16" y="63"/>
                  </a:cubicBezTo>
                  <a:cubicBezTo>
                    <a:pt x="7" y="58"/>
                    <a:pt x="2" y="49"/>
                    <a:pt x="2" y="40"/>
                  </a:cubicBezTo>
                  <a:cubicBezTo>
                    <a:pt x="2" y="32"/>
                    <a:pt x="6" y="25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21" y="8"/>
                    <a:pt x="34" y="3"/>
                    <a:pt x="46" y="3"/>
                  </a:cubicBezTo>
                  <a:cubicBezTo>
                    <a:pt x="52" y="3"/>
                    <a:pt x="59" y="4"/>
                    <a:pt x="65" y="8"/>
                  </a:cubicBezTo>
                  <a:cubicBezTo>
                    <a:pt x="73" y="13"/>
                    <a:pt x="77" y="21"/>
                    <a:pt x="77" y="30"/>
                  </a:cubicBezTo>
                  <a:cubicBezTo>
                    <a:pt x="77" y="38"/>
                    <a:pt x="74" y="46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76" y="47"/>
                    <a:pt x="79" y="39"/>
                    <a:pt x="79" y="30"/>
                  </a:cubicBezTo>
                  <a:cubicBezTo>
                    <a:pt x="79" y="21"/>
                    <a:pt x="75" y="12"/>
                    <a:pt x="66" y="6"/>
                  </a:cubicBezTo>
                  <a:cubicBezTo>
                    <a:pt x="60" y="2"/>
                    <a:pt x="53" y="0"/>
                    <a:pt x="46" y="0"/>
                  </a:cubicBezTo>
                  <a:cubicBezTo>
                    <a:pt x="33" y="0"/>
                    <a:pt x="20" y="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3" y="23"/>
                    <a:pt x="0" y="32"/>
                    <a:pt x="0" y="40"/>
                  </a:cubicBezTo>
                  <a:cubicBezTo>
                    <a:pt x="0" y="50"/>
                    <a:pt x="5" y="59"/>
                    <a:pt x="15" y="65"/>
                  </a:cubicBezTo>
                  <a:cubicBezTo>
                    <a:pt x="21" y="69"/>
                    <a:pt x="28" y="71"/>
                    <a:pt x="35" y="71"/>
                  </a:cubicBezTo>
                  <a:cubicBezTo>
                    <a:pt x="47" y="71"/>
                    <a:pt x="60" y="6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4"/>
                    <a:pt x="69" y="54"/>
                    <a:pt x="69" y="5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" name="Freeform 1642"/>
            <p:cNvSpPr>
              <a:spLocks/>
            </p:cNvSpPr>
            <p:nvPr userDrawn="1"/>
          </p:nvSpPr>
          <p:spPr bwMode="auto">
            <a:xfrm>
              <a:off x="259" y="274"/>
              <a:ext cx="192" cy="145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0" y="35"/>
                </a:cxn>
                <a:cxn ang="0">
                  <a:pos x="18" y="65"/>
                </a:cxn>
                <a:cxn ang="0">
                  <a:pos x="42" y="72"/>
                </a:cxn>
                <a:cxn ang="0">
                  <a:pos x="84" y="53"/>
                </a:cxn>
                <a:cxn ang="0">
                  <a:pos x="84" y="53"/>
                </a:cxn>
                <a:cxn ang="0">
                  <a:pos x="84" y="53"/>
                </a:cxn>
                <a:cxn ang="0">
                  <a:pos x="96" y="24"/>
                </a:cxn>
                <a:cxn ang="0">
                  <a:pos x="86" y="0"/>
                </a:cxn>
                <a:cxn ang="0">
                  <a:pos x="84" y="1"/>
                </a:cxn>
                <a:cxn ang="0">
                  <a:pos x="93" y="24"/>
                </a:cxn>
                <a:cxn ang="0">
                  <a:pos x="82" y="51"/>
                </a:cxn>
                <a:cxn ang="0">
                  <a:pos x="82" y="51"/>
                </a:cxn>
                <a:cxn ang="0">
                  <a:pos x="82" y="51"/>
                </a:cxn>
                <a:cxn ang="0">
                  <a:pos x="42" y="70"/>
                </a:cxn>
                <a:cxn ang="0">
                  <a:pos x="19" y="63"/>
                </a:cxn>
                <a:cxn ang="0">
                  <a:pos x="3" y="35"/>
                </a:cxn>
                <a:cxn ang="0">
                  <a:pos x="5" y="21"/>
                </a:cxn>
                <a:cxn ang="0">
                  <a:pos x="3" y="20"/>
                </a:cxn>
              </a:cxnLst>
              <a:rect l="0" t="0" r="r" b="b"/>
              <a:pathLst>
                <a:path w="96" h="72">
                  <a:moveTo>
                    <a:pt x="3" y="20"/>
                  </a:moveTo>
                  <a:cubicBezTo>
                    <a:pt x="1" y="25"/>
                    <a:pt x="0" y="30"/>
                    <a:pt x="0" y="35"/>
                  </a:cubicBezTo>
                  <a:cubicBezTo>
                    <a:pt x="0" y="47"/>
                    <a:pt x="6" y="58"/>
                    <a:pt x="18" y="65"/>
                  </a:cubicBezTo>
                  <a:cubicBezTo>
                    <a:pt x="26" y="70"/>
                    <a:pt x="34" y="72"/>
                    <a:pt x="42" y="72"/>
                  </a:cubicBezTo>
                  <a:cubicBezTo>
                    <a:pt x="58" y="72"/>
                    <a:pt x="73" y="65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92" y="44"/>
                    <a:pt x="96" y="34"/>
                    <a:pt x="96" y="24"/>
                  </a:cubicBezTo>
                  <a:cubicBezTo>
                    <a:pt x="96" y="15"/>
                    <a:pt x="92" y="6"/>
                    <a:pt x="86" y="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90" y="7"/>
                    <a:pt x="93" y="15"/>
                    <a:pt x="93" y="24"/>
                  </a:cubicBezTo>
                  <a:cubicBezTo>
                    <a:pt x="93" y="33"/>
                    <a:pt x="90" y="43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71" y="63"/>
                    <a:pt x="57" y="70"/>
                    <a:pt x="42" y="70"/>
                  </a:cubicBezTo>
                  <a:cubicBezTo>
                    <a:pt x="34" y="70"/>
                    <a:pt x="26" y="68"/>
                    <a:pt x="19" y="63"/>
                  </a:cubicBezTo>
                  <a:cubicBezTo>
                    <a:pt x="8" y="56"/>
                    <a:pt x="3" y="46"/>
                    <a:pt x="3" y="35"/>
                  </a:cubicBezTo>
                  <a:cubicBezTo>
                    <a:pt x="3" y="30"/>
                    <a:pt x="3" y="26"/>
                    <a:pt x="5" y="21"/>
                  </a:cubicBezTo>
                  <a:cubicBezTo>
                    <a:pt x="3" y="20"/>
                    <a:pt x="3" y="20"/>
                    <a:pt x="3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1" name="Freeform 1643"/>
            <p:cNvSpPr>
              <a:spLocks/>
            </p:cNvSpPr>
            <p:nvPr userDrawn="1"/>
          </p:nvSpPr>
          <p:spPr bwMode="auto">
            <a:xfrm>
              <a:off x="265" y="302"/>
              <a:ext cx="200" cy="140"/>
            </a:xfrm>
            <a:custGeom>
              <a:avLst/>
              <a:gdLst/>
              <a:ahLst/>
              <a:cxnLst>
                <a:cxn ang="0">
                  <a:pos x="93" y="1"/>
                </a:cxn>
                <a:cxn ang="0">
                  <a:pos x="98" y="19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43" y="67"/>
                </a:cxn>
                <a:cxn ang="0">
                  <a:pos x="17" y="60"/>
                </a:cxn>
                <a:cxn ang="0">
                  <a:pos x="2" y="44"/>
                </a:cxn>
                <a:cxn ang="0">
                  <a:pos x="0" y="45"/>
                </a:cxn>
                <a:cxn ang="0">
                  <a:pos x="15" y="62"/>
                </a:cxn>
                <a:cxn ang="0">
                  <a:pos x="43" y="70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100" y="19"/>
                </a:cxn>
                <a:cxn ang="0">
                  <a:pos x="95" y="0"/>
                </a:cxn>
                <a:cxn ang="0">
                  <a:pos x="93" y="1"/>
                </a:cxn>
              </a:cxnLst>
              <a:rect l="0" t="0" r="r" b="b"/>
              <a:pathLst>
                <a:path w="100" h="70">
                  <a:moveTo>
                    <a:pt x="93" y="1"/>
                  </a:moveTo>
                  <a:cubicBezTo>
                    <a:pt x="96" y="7"/>
                    <a:pt x="98" y="13"/>
                    <a:pt x="98" y="19"/>
                  </a:cubicBezTo>
                  <a:cubicBezTo>
                    <a:pt x="98" y="28"/>
                    <a:pt x="94" y="39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4" y="60"/>
                    <a:pt x="58" y="67"/>
                    <a:pt x="43" y="67"/>
                  </a:cubicBezTo>
                  <a:cubicBezTo>
                    <a:pt x="34" y="67"/>
                    <a:pt x="25" y="65"/>
                    <a:pt x="17" y="60"/>
                  </a:cubicBezTo>
                  <a:cubicBezTo>
                    <a:pt x="10" y="56"/>
                    <a:pt x="5" y="50"/>
                    <a:pt x="2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2"/>
                    <a:pt x="8" y="58"/>
                    <a:pt x="15" y="62"/>
                  </a:cubicBezTo>
                  <a:cubicBezTo>
                    <a:pt x="24" y="67"/>
                    <a:pt x="33" y="70"/>
                    <a:pt x="43" y="70"/>
                  </a:cubicBezTo>
                  <a:cubicBezTo>
                    <a:pt x="59" y="70"/>
                    <a:pt x="75" y="62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96" y="40"/>
                    <a:pt x="100" y="29"/>
                    <a:pt x="100" y="19"/>
                  </a:cubicBezTo>
                  <a:cubicBezTo>
                    <a:pt x="100" y="12"/>
                    <a:pt x="98" y="6"/>
                    <a:pt x="95" y="0"/>
                  </a:cubicBezTo>
                  <a:cubicBezTo>
                    <a:pt x="93" y="1"/>
                    <a:pt x="93" y="1"/>
                    <a:pt x="9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2" name="Freeform 1644"/>
            <p:cNvSpPr>
              <a:spLocks/>
            </p:cNvSpPr>
            <p:nvPr userDrawn="1"/>
          </p:nvSpPr>
          <p:spPr bwMode="auto">
            <a:xfrm>
              <a:off x="311" y="379"/>
              <a:ext cx="154" cy="7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22" y="37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22" y="39"/>
                </a:cxn>
                <a:cxn ang="0">
                  <a:pos x="67" y="19"/>
                </a:cxn>
                <a:cxn ang="0">
                  <a:pos x="67" y="19"/>
                </a:cxn>
                <a:cxn ang="0">
                  <a:pos x="67" y="19"/>
                </a:cxn>
                <a:cxn ang="0">
                  <a:pos x="77" y="1"/>
                </a:cxn>
                <a:cxn ang="0">
                  <a:pos x="75" y="0"/>
                </a:cxn>
              </a:cxnLst>
              <a:rect l="0" t="0" r="r" b="b"/>
              <a:pathLst>
                <a:path w="77" h="39">
                  <a:moveTo>
                    <a:pt x="75" y="0"/>
                  </a:moveTo>
                  <a:cubicBezTo>
                    <a:pt x="73" y="6"/>
                    <a:pt x="70" y="12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54" y="30"/>
                    <a:pt x="38" y="37"/>
                    <a:pt x="22" y="37"/>
                  </a:cubicBezTo>
                  <a:cubicBezTo>
                    <a:pt x="15" y="37"/>
                    <a:pt x="8" y="35"/>
                    <a:pt x="1" y="3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38"/>
                    <a:pt x="15" y="39"/>
                    <a:pt x="22" y="39"/>
                  </a:cubicBezTo>
                  <a:cubicBezTo>
                    <a:pt x="39" y="39"/>
                    <a:pt x="55" y="32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2" y="13"/>
                    <a:pt x="75" y="7"/>
                    <a:pt x="77" y="1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3" name="Freeform 1645"/>
            <p:cNvSpPr>
              <a:spLocks/>
            </p:cNvSpPr>
            <p:nvPr userDrawn="1"/>
          </p:nvSpPr>
          <p:spPr bwMode="auto">
            <a:xfrm>
              <a:off x="277" y="280"/>
              <a:ext cx="46" cy="16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12" y="2"/>
                </a:cxn>
                <a:cxn ang="0">
                  <a:pos x="22" y="5"/>
                </a:cxn>
                <a:cxn ang="0">
                  <a:pos x="23" y="3"/>
                </a:cxn>
              </a:cxnLst>
              <a:rect l="0" t="0" r="r" b="b"/>
              <a:pathLst>
                <a:path w="23" h="8">
                  <a:moveTo>
                    <a:pt x="23" y="3"/>
                  </a:moveTo>
                  <a:cubicBezTo>
                    <a:pt x="19" y="1"/>
                    <a:pt x="15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4"/>
                    <a:pt x="8" y="2"/>
                    <a:pt x="12" y="2"/>
                  </a:cubicBezTo>
                  <a:cubicBezTo>
                    <a:pt x="15" y="2"/>
                    <a:pt x="18" y="3"/>
                    <a:pt x="22" y="5"/>
                  </a:cubicBezTo>
                  <a:cubicBezTo>
                    <a:pt x="23" y="3"/>
                    <a:pt x="23" y="3"/>
                    <a:pt x="23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" name="Freeform 1646"/>
            <p:cNvSpPr>
              <a:spLocks/>
            </p:cNvSpPr>
            <p:nvPr userDrawn="1"/>
          </p:nvSpPr>
          <p:spPr bwMode="auto">
            <a:xfrm>
              <a:off x="365" y="308"/>
              <a:ext cx="88" cy="103"/>
            </a:xfrm>
            <a:custGeom>
              <a:avLst/>
              <a:gdLst/>
              <a:ahLst/>
              <a:cxnLst>
                <a:cxn ang="0">
                  <a:pos x="44" y="50"/>
                </a:cxn>
                <a:cxn ang="0">
                  <a:pos x="28" y="24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26" y="25"/>
                </a:cxn>
                <a:cxn ang="0">
                  <a:pos x="42" y="51"/>
                </a:cxn>
                <a:cxn ang="0">
                  <a:pos x="44" y="50"/>
                </a:cxn>
              </a:cxnLst>
              <a:rect l="0" t="0" r="r" b="b"/>
              <a:pathLst>
                <a:path w="44" h="51">
                  <a:moveTo>
                    <a:pt x="44" y="50"/>
                  </a:moveTo>
                  <a:cubicBezTo>
                    <a:pt x="42" y="42"/>
                    <a:pt x="36" y="33"/>
                    <a:pt x="28" y="24"/>
                  </a:cubicBezTo>
                  <a:cubicBezTo>
                    <a:pt x="20" y="15"/>
                    <a:pt x="10" y="7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8"/>
                    <a:pt x="18" y="17"/>
                    <a:pt x="26" y="25"/>
                  </a:cubicBezTo>
                  <a:cubicBezTo>
                    <a:pt x="34" y="34"/>
                    <a:pt x="40" y="43"/>
                    <a:pt x="42" y="51"/>
                  </a:cubicBezTo>
                  <a:cubicBezTo>
                    <a:pt x="44" y="50"/>
                    <a:pt x="44" y="50"/>
                    <a:pt x="44" y="5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" name="Freeform 1647"/>
            <p:cNvSpPr>
              <a:spLocks/>
            </p:cNvSpPr>
            <p:nvPr userDrawn="1"/>
          </p:nvSpPr>
          <p:spPr bwMode="auto">
            <a:xfrm>
              <a:off x="359" y="316"/>
              <a:ext cx="74" cy="117"/>
            </a:xfrm>
            <a:custGeom>
              <a:avLst/>
              <a:gdLst/>
              <a:ahLst/>
              <a:cxnLst>
                <a:cxn ang="0">
                  <a:pos x="37" y="58"/>
                </a:cxn>
                <a:cxn ang="0">
                  <a:pos x="37" y="58"/>
                </a:cxn>
                <a:cxn ang="0">
                  <a:pos x="33" y="44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21" y="29"/>
                </a:cxn>
                <a:cxn ang="0">
                  <a:pos x="31" y="45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7" y="58"/>
                </a:cxn>
              </a:cxnLst>
              <a:rect l="0" t="0" r="r" b="b"/>
              <a:pathLst>
                <a:path w="37" h="58">
                  <a:moveTo>
                    <a:pt x="37" y="58"/>
                  </a:moveTo>
                  <a:cubicBezTo>
                    <a:pt x="37" y="58"/>
                    <a:pt x="37" y="58"/>
                    <a:pt x="37" y="58"/>
                  </a:cubicBezTo>
                  <a:cubicBezTo>
                    <a:pt x="37" y="54"/>
                    <a:pt x="36" y="50"/>
                    <a:pt x="33" y="44"/>
                  </a:cubicBezTo>
                  <a:cubicBezTo>
                    <a:pt x="25" y="28"/>
                    <a:pt x="9" y="7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6"/>
                    <a:pt x="13" y="17"/>
                    <a:pt x="21" y="29"/>
                  </a:cubicBezTo>
                  <a:cubicBezTo>
                    <a:pt x="25" y="34"/>
                    <a:pt x="28" y="40"/>
                    <a:pt x="31" y="45"/>
                  </a:cubicBezTo>
                  <a:cubicBezTo>
                    <a:pt x="33" y="51"/>
                    <a:pt x="35" y="55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7" y="58"/>
                    <a:pt x="37" y="58"/>
                    <a:pt x="37" y="5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" name="Freeform 1648"/>
            <p:cNvSpPr>
              <a:spLocks/>
            </p:cNvSpPr>
            <p:nvPr userDrawn="1"/>
          </p:nvSpPr>
          <p:spPr bwMode="auto">
            <a:xfrm>
              <a:off x="351" y="320"/>
              <a:ext cx="60" cy="129"/>
            </a:xfrm>
            <a:custGeom>
              <a:avLst/>
              <a:gdLst/>
              <a:ahLst/>
              <a:cxnLst>
                <a:cxn ang="0">
                  <a:pos x="30" y="64"/>
                </a:cxn>
                <a:cxn ang="0">
                  <a:pos x="28" y="59"/>
                </a:cxn>
                <a:cxn ang="0">
                  <a:pos x="14" y="25"/>
                </a:cxn>
                <a:cxn ang="0">
                  <a:pos x="7" y="9"/>
                </a:cxn>
                <a:cxn ang="0">
                  <a:pos x="4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5"/>
                </a:cxn>
                <a:cxn ang="0">
                  <a:pos x="17" y="37"/>
                </a:cxn>
                <a:cxn ang="0">
                  <a:pos x="24" y="54"/>
                </a:cxn>
                <a:cxn ang="0">
                  <a:pos x="27" y="64"/>
                </a:cxn>
                <a:cxn ang="0">
                  <a:pos x="30" y="64"/>
                </a:cxn>
              </a:cxnLst>
              <a:rect l="0" t="0" r="r" b="b"/>
              <a:pathLst>
                <a:path w="30" h="64">
                  <a:moveTo>
                    <a:pt x="30" y="64"/>
                  </a:moveTo>
                  <a:cubicBezTo>
                    <a:pt x="30" y="63"/>
                    <a:pt x="29" y="61"/>
                    <a:pt x="28" y="59"/>
                  </a:cubicBezTo>
                  <a:cubicBezTo>
                    <a:pt x="26" y="51"/>
                    <a:pt x="20" y="38"/>
                    <a:pt x="14" y="25"/>
                  </a:cubicBezTo>
                  <a:cubicBezTo>
                    <a:pt x="11" y="19"/>
                    <a:pt x="9" y="13"/>
                    <a:pt x="7" y="9"/>
                  </a:cubicBezTo>
                  <a:cubicBezTo>
                    <a:pt x="5" y="6"/>
                    <a:pt x="5" y="4"/>
                    <a:pt x="4" y="3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3"/>
                    <a:pt x="2" y="5"/>
                  </a:cubicBezTo>
                  <a:cubicBezTo>
                    <a:pt x="5" y="11"/>
                    <a:pt x="11" y="24"/>
                    <a:pt x="17" y="37"/>
                  </a:cubicBezTo>
                  <a:cubicBezTo>
                    <a:pt x="20" y="43"/>
                    <a:pt x="22" y="49"/>
                    <a:pt x="24" y="54"/>
                  </a:cubicBezTo>
                  <a:cubicBezTo>
                    <a:pt x="26" y="59"/>
                    <a:pt x="27" y="63"/>
                    <a:pt x="27" y="64"/>
                  </a:cubicBezTo>
                  <a:cubicBezTo>
                    <a:pt x="30" y="64"/>
                    <a:pt x="30" y="64"/>
                    <a:pt x="30" y="6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7" name="Freeform 1649"/>
            <p:cNvSpPr>
              <a:spLocks/>
            </p:cNvSpPr>
            <p:nvPr userDrawn="1"/>
          </p:nvSpPr>
          <p:spPr bwMode="auto">
            <a:xfrm>
              <a:off x="343" y="324"/>
              <a:ext cx="42" cy="135"/>
            </a:xfrm>
            <a:custGeom>
              <a:avLst/>
              <a:gdLst/>
              <a:ahLst/>
              <a:cxnLst>
                <a:cxn ang="0">
                  <a:pos x="21" y="65"/>
                </a:cxn>
                <a:cxn ang="0">
                  <a:pos x="16" y="54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8" y="35"/>
                </a:cxn>
                <a:cxn ang="0">
                  <a:pos x="14" y="54"/>
                </a:cxn>
                <a:cxn ang="0">
                  <a:pos x="19" y="67"/>
                </a:cxn>
                <a:cxn ang="0">
                  <a:pos x="21" y="65"/>
                </a:cxn>
              </a:cxnLst>
              <a:rect l="0" t="0" r="r" b="b"/>
              <a:pathLst>
                <a:path w="21" h="67">
                  <a:moveTo>
                    <a:pt x="21" y="65"/>
                  </a:moveTo>
                  <a:cubicBezTo>
                    <a:pt x="19" y="64"/>
                    <a:pt x="18" y="59"/>
                    <a:pt x="16" y="54"/>
                  </a:cubicBezTo>
                  <a:cubicBezTo>
                    <a:pt x="10" y="37"/>
                    <a:pt x="4" y="1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4" y="21"/>
                    <a:pt x="8" y="35"/>
                  </a:cubicBezTo>
                  <a:cubicBezTo>
                    <a:pt x="10" y="42"/>
                    <a:pt x="12" y="49"/>
                    <a:pt x="14" y="54"/>
                  </a:cubicBezTo>
                  <a:cubicBezTo>
                    <a:pt x="15" y="60"/>
                    <a:pt x="17" y="64"/>
                    <a:pt x="19" y="67"/>
                  </a:cubicBezTo>
                  <a:cubicBezTo>
                    <a:pt x="21" y="65"/>
                    <a:pt x="21" y="65"/>
                    <a:pt x="21" y="6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" name="Freeform 1650"/>
            <p:cNvSpPr>
              <a:spLocks/>
            </p:cNvSpPr>
            <p:nvPr userDrawn="1"/>
          </p:nvSpPr>
          <p:spPr bwMode="auto">
            <a:xfrm>
              <a:off x="335" y="324"/>
              <a:ext cx="20" cy="135"/>
            </a:xfrm>
            <a:custGeom>
              <a:avLst/>
              <a:gdLst/>
              <a:ahLst/>
              <a:cxnLst>
                <a:cxn ang="0">
                  <a:pos x="10" y="66"/>
                </a:cxn>
                <a:cxn ang="0">
                  <a:pos x="4" y="45"/>
                </a:cxn>
                <a:cxn ang="0">
                  <a:pos x="2" y="18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" y="45"/>
                </a:cxn>
                <a:cxn ang="0">
                  <a:pos x="8" y="67"/>
                </a:cxn>
                <a:cxn ang="0">
                  <a:pos x="10" y="66"/>
                </a:cxn>
              </a:cxnLst>
              <a:rect l="0" t="0" r="r" b="b"/>
              <a:pathLst>
                <a:path w="10" h="67">
                  <a:moveTo>
                    <a:pt x="10" y="66"/>
                  </a:moveTo>
                  <a:cubicBezTo>
                    <a:pt x="7" y="61"/>
                    <a:pt x="5" y="53"/>
                    <a:pt x="4" y="45"/>
                  </a:cubicBezTo>
                  <a:cubicBezTo>
                    <a:pt x="3" y="36"/>
                    <a:pt x="2" y="27"/>
                    <a:pt x="2" y="18"/>
                  </a:cubicBezTo>
                  <a:cubicBezTo>
                    <a:pt x="2" y="11"/>
                    <a:pt x="2" y="5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11"/>
                    <a:pt x="0" y="18"/>
                  </a:cubicBezTo>
                  <a:cubicBezTo>
                    <a:pt x="0" y="27"/>
                    <a:pt x="0" y="36"/>
                    <a:pt x="1" y="45"/>
                  </a:cubicBezTo>
                  <a:cubicBezTo>
                    <a:pt x="3" y="54"/>
                    <a:pt x="5" y="62"/>
                    <a:pt x="8" y="67"/>
                  </a:cubicBezTo>
                  <a:cubicBezTo>
                    <a:pt x="10" y="66"/>
                    <a:pt x="10" y="66"/>
                    <a:pt x="10" y="6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9" name="Freeform 1651"/>
            <p:cNvSpPr>
              <a:spLocks/>
            </p:cNvSpPr>
            <p:nvPr userDrawn="1"/>
          </p:nvSpPr>
          <p:spPr bwMode="auto">
            <a:xfrm>
              <a:off x="315" y="322"/>
              <a:ext cx="18" cy="1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5"/>
                </a:cxn>
                <a:cxn ang="0">
                  <a:pos x="3" y="65"/>
                </a:cxn>
                <a:cxn ang="0">
                  <a:pos x="5" y="63"/>
                </a:cxn>
                <a:cxn ang="0">
                  <a:pos x="2" y="45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65">
                  <a:moveTo>
                    <a:pt x="7" y="0"/>
                  </a:moveTo>
                  <a:cubicBezTo>
                    <a:pt x="3" y="9"/>
                    <a:pt x="0" y="29"/>
                    <a:pt x="0" y="45"/>
                  </a:cubicBezTo>
                  <a:cubicBezTo>
                    <a:pt x="0" y="54"/>
                    <a:pt x="0" y="61"/>
                    <a:pt x="3" y="65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3" y="60"/>
                    <a:pt x="2" y="53"/>
                    <a:pt x="2" y="45"/>
                  </a:cubicBezTo>
                  <a:cubicBezTo>
                    <a:pt x="2" y="30"/>
                    <a:pt x="5" y="10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0" name="Freeform 1652"/>
            <p:cNvSpPr>
              <a:spLocks/>
            </p:cNvSpPr>
            <p:nvPr userDrawn="1"/>
          </p:nvSpPr>
          <p:spPr bwMode="auto">
            <a:xfrm>
              <a:off x="357" y="256"/>
              <a:ext cx="48" cy="22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4" y="1"/>
                </a:cxn>
                <a:cxn ang="0">
                  <a:pos x="19" y="0"/>
                </a:cxn>
                <a:cxn ang="0">
                  <a:pos x="0" y="10"/>
                </a:cxn>
                <a:cxn ang="0">
                  <a:pos x="2" y="11"/>
                </a:cxn>
              </a:cxnLst>
              <a:rect l="0" t="0" r="r" b="b"/>
              <a:pathLst>
                <a:path w="24" h="11">
                  <a:moveTo>
                    <a:pt x="2" y="11"/>
                  </a:moveTo>
                  <a:cubicBezTo>
                    <a:pt x="7" y="6"/>
                    <a:pt x="13" y="2"/>
                    <a:pt x="19" y="2"/>
                  </a:cubicBezTo>
                  <a:cubicBezTo>
                    <a:pt x="20" y="2"/>
                    <a:pt x="22" y="2"/>
                    <a:pt x="23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2" y="0"/>
                    <a:pt x="6" y="4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1" name="Freeform 1653"/>
            <p:cNvSpPr>
              <a:spLocks/>
            </p:cNvSpPr>
            <p:nvPr userDrawn="1"/>
          </p:nvSpPr>
          <p:spPr bwMode="auto">
            <a:xfrm>
              <a:off x="293" y="320"/>
              <a:ext cx="35" cy="115"/>
            </a:xfrm>
            <a:custGeom>
              <a:avLst/>
              <a:gdLst/>
              <a:ahLst/>
              <a:cxnLst>
                <a:cxn ang="0">
                  <a:pos x="3" y="56"/>
                </a:cxn>
                <a:cxn ang="0">
                  <a:pos x="2" y="47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0" y="47"/>
                </a:cxn>
                <a:cxn ang="0">
                  <a:pos x="0" y="57"/>
                </a:cxn>
                <a:cxn ang="0">
                  <a:pos x="3" y="56"/>
                </a:cxn>
              </a:cxnLst>
              <a:rect l="0" t="0" r="r" b="b"/>
              <a:pathLst>
                <a:path w="17" h="57">
                  <a:moveTo>
                    <a:pt x="3" y="56"/>
                  </a:moveTo>
                  <a:cubicBezTo>
                    <a:pt x="2" y="53"/>
                    <a:pt x="2" y="50"/>
                    <a:pt x="2" y="47"/>
                  </a:cubicBezTo>
                  <a:cubicBezTo>
                    <a:pt x="2" y="30"/>
                    <a:pt x="9" y="13"/>
                    <a:pt x="17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12"/>
                    <a:pt x="0" y="29"/>
                    <a:pt x="0" y="47"/>
                  </a:cubicBezTo>
                  <a:cubicBezTo>
                    <a:pt x="0" y="50"/>
                    <a:pt x="0" y="54"/>
                    <a:pt x="0" y="57"/>
                  </a:cubicBezTo>
                  <a:cubicBezTo>
                    <a:pt x="3" y="56"/>
                    <a:pt x="3" y="56"/>
                    <a:pt x="3" y="5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" name="Freeform 1654"/>
            <p:cNvSpPr>
              <a:spLocks/>
            </p:cNvSpPr>
            <p:nvPr userDrawn="1"/>
          </p:nvSpPr>
          <p:spPr bwMode="auto">
            <a:xfrm>
              <a:off x="273" y="316"/>
              <a:ext cx="48" cy="9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20"/>
                </a:cxn>
                <a:cxn ang="0">
                  <a:pos x="0" y="44"/>
                </a:cxn>
                <a:cxn ang="0">
                  <a:pos x="1" y="48"/>
                </a:cxn>
                <a:cxn ang="0">
                  <a:pos x="3" y="48"/>
                </a:cxn>
                <a:cxn ang="0">
                  <a:pos x="3" y="44"/>
                </a:cxn>
                <a:cxn ang="0">
                  <a:pos x="9" y="21"/>
                </a:cxn>
                <a:cxn ang="0">
                  <a:pos x="24" y="2"/>
                </a:cxn>
                <a:cxn ang="0">
                  <a:pos x="22" y="0"/>
                </a:cxn>
              </a:cxnLst>
              <a:rect l="0" t="0" r="r" b="b"/>
              <a:pathLst>
                <a:path w="24" h="48">
                  <a:moveTo>
                    <a:pt x="22" y="0"/>
                  </a:moveTo>
                  <a:cubicBezTo>
                    <a:pt x="17" y="5"/>
                    <a:pt x="12" y="12"/>
                    <a:pt x="7" y="20"/>
                  </a:cubicBezTo>
                  <a:cubicBezTo>
                    <a:pt x="3" y="28"/>
                    <a:pt x="0" y="37"/>
                    <a:pt x="0" y="44"/>
                  </a:cubicBezTo>
                  <a:cubicBezTo>
                    <a:pt x="0" y="45"/>
                    <a:pt x="1" y="47"/>
                    <a:pt x="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6"/>
                    <a:pt x="3" y="45"/>
                    <a:pt x="3" y="44"/>
                  </a:cubicBezTo>
                  <a:cubicBezTo>
                    <a:pt x="3" y="37"/>
                    <a:pt x="5" y="29"/>
                    <a:pt x="9" y="21"/>
                  </a:cubicBezTo>
                  <a:cubicBezTo>
                    <a:pt x="13" y="13"/>
                    <a:pt x="19" y="6"/>
                    <a:pt x="24" y="2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3" name="Freeform 1655"/>
            <p:cNvSpPr>
              <a:spLocks/>
            </p:cNvSpPr>
            <p:nvPr userDrawn="1"/>
          </p:nvSpPr>
          <p:spPr bwMode="auto">
            <a:xfrm>
              <a:off x="263" y="310"/>
              <a:ext cx="53" cy="7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8" y="17"/>
                </a:cxn>
                <a:cxn ang="0">
                  <a:pos x="0" y="36"/>
                </a:cxn>
                <a:cxn ang="0">
                  <a:pos x="0" y="39"/>
                </a:cxn>
                <a:cxn ang="0">
                  <a:pos x="2" y="38"/>
                </a:cxn>
                <a:cxn ang="0">
                  <a:pos x="2" y="36"/>
                </a:cxn>
                <a:cxn ang="0">
                  <a:pos x="10" y="18"/>
                </a:cxn>
                <a:cxn ang="0">
                  <a:pos x="27" y="2"/>
                </a:cxn>
                <a:cxn ang="0">
                  <a:pos x="26" y="0"/>
                </a:cxn>
              </a:cxnLst>
              <a:rect l="0" t="0" r="r" b="b"/>
              <a:pathLst>
                <a:path w="27" h="39">
                  <a:moveTo>
                    <a:pt x="26" y="0"/>
                  </a:moveTo>
                  <a:cubicBezTo>
                    <a:pt x="19" y="4"/>
                    <a:pt x="13" y="10"/>
                    <a:pt x="8" y="17"/>
                  </a:cubicBezTo>
                  <a:cubicBezTo>
                    <a:pt x="3" y="23"/>
                    <a:pt x="0" y="31"/>
                    <a:pt x="0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7"/>
                    <a:pt x="2" y="36"/>
                  </a:cubicBezTo>
                  <a:cubicBezTo>
                    <a:pt x="2" y="32"/>
                    <a:pt x="5" y="25"/>
                    <a:pt x="10" y="18"/>
                  </a:cubicBezTo>
                  <a:cubicBezTo>
                    <a:pt x="15" y="12"/>
                    <a:pt x="21" y="6"/>
                    <a:pt x="27" y="2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4" name="Freeform 1656"/>
            <p:cNvSpPr>
              <a:spLocks/>
            </p:cNvSpPr>
            <p:nvPr userDrawn="1"/>
          </p:nvSpPr>
          <p:spPr bwMode="auto">
            <a:xfrm>
              <a:off x="257" y="304"/>
              <a:ext cx="58" cy="5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1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3" y="28"/>
                </a:cxn>
                <a:cxn ang="0">
                  <a:pos x="3" y="28"/>
                </a:cxn>
                <a:cxn ang="0">
                  <a:pos x="11" y="14"/>
                </a:cxn>
                <a:cxn ang="0">
                  <a:pos x="29" y="2"/>
                </a:cxn>
                <a:cxn ang="0">
                  <a:pos x="28" y="0"/>
                </a:cxn>
              </a:cxnLst>
              <a:rect l="0" t="0" r="r" b="b"/>
              <a:pathLst>
                <a:path w="29" h="28">
                  <a:moveTo>
                    <a:pt x="28" y="0"/>
                  </a:moveTo>
                  <a:cubicBezTo>
                    <a:pt x="21" y="2"/>
                    <a:pt x="14" y="7"/>
                    <a:pt x="9" y="12"/>
                  </a:cubicBezTo>
                  <a:cubicBezTo>
                    <a:pt x="4" y="17"/>
                    <a:pt x="0" y="23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4"/>
                    <a:pt x="6" y="19"/>
                    <a:pt x="11" y="14"/>
                  </a:cubicBezTo>
                  <a:cubicBezTo>
                    <a:pt x="15" y="9"/>
                    <a:pt x="22" y="4"/>
                    <a:pt x="29" y="2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" name="Freeform 1657"/>
            <p:cNvSpPr>
              <a:spLocks/>
            </p:cNvSpPr>
            <p:nvPr userDrawn="1"/>
          </p:nvSpPr>
          <p:spPr bwMode="auto">
            <a:xfrm>
              <a:off x="259" y="296"/>
              <a:ext cx="56" cy="3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7"/>
                </a:cxn>
                <a:cxn ang="0">
                  <a:pos x="0" y="19"/>
                </a:cxn>
                <a:cxn ang="0">
                  <a:pos x="2" y="19"/>
                </a:cxn>
                <a:cxn ang="0">
                  <a:pos x="11" y="9"/>
                </a:cxn>
                <a:cxn ang="0">
                  <a:pos x="28" y="3"/>
                </a:cxn>
                <a:cxn ang="0">
                  <a:pos x="28" y="0"/>
                </a:cxn>
              </a:cxnLst>
              <a:rect l="0" t="0" r="r" b="b"/>
              <a:pathLst>
                <a:path w="28" h="19">
                  <a:moveTo>
                    <a:pt x="28" y="0"/>
                  </a:moveTo>
                  <a:cubicBezTo>
                    <a:pt x="21" y="1"/>
                    <a:pt x="14" y="4"/>
                    <a:pt x="9" y="7"/>
                  </a:cubicBezTo>
                  <a:cubicBezTo>
                    <a:pt x="4" y="11"/>
                    <a:pt x="1" y="15"/>
                    <a:pt x="0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7"/>
                    <a:pt x="6" y="13"/>
                    <a:pt x="11" y="9"/>
                  </a:cubicBezTo>
                  <a:cubicBezTo>
                    <a:pt x="15" y="6"/>
                    <a:pt x="21" y="3"/>
                    <a:pt x="28" y="3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6" name="Freeform 1658"/>
            <p:cNvSpPr>
              <a:spLocks/>
            </p:cNvSpPr>
            <p:nvPr userDrawn="1"/>
          </p:nvSpPr>
          <p:spPr bwMode="auto">
            <a:xfrm>
              <a:off x="267" y="290"/>
              <a:ext cx="50" cy="22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0" y="0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20" y="2"/>
                </a:cxn>
                <a:cxn ang="0">
                  <a:pos x="25" y="3"/>
                </a:cxn>
                <a:cxn ang="0">
                  <a:pos x="25" y="0"/>
                </a:cxn>
              </a:cxnLst>
              <a:rect l="0" t="0" r="r" b="b"/>
              <a:pathLst>
                <a:path w="25" h="11">
                  <a:moveTo>
                    <a:pt x="25" y="0"/>
                  </a:moveTo>
                  <a:cubicBezTo>
                    <a:pt x="23" y="0"/>
                    <a:pt x="22" y="0"/>
                    <a:pt x="20" y="0"/>
                  </a:cubicBezTo>
                  <a:cubicBezTo>
                    <a:pt x="10" y="0"/>
                    <a:pt x="2" y="5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7"/>
                    <a:pt x="10" y="2"/>
                    <a:pt x="20" y="2"/>
                  </a:cubicBezTo>
                  <a:cubicBezTo>
                    <a:pt x="21" y="2"/>
                    <a:pt x="23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7" name="Freeform 1659"/>
            <p:cNvSpPr>
              <a:spLocks/>
            </p:cNvSpPr>
            <p:nvPr userDrawn="1"/>
          </p:nvSpPr>
          <p:spPr bwMode="auto">
            <a:xfrm>
              <a:off x="299" y="268"/>
              <a:ext cx="28" cy="16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13" y="8"/>
                </a:cxn>
                <a:cxn ang="0">
                  <a:pos x="14" y="6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9" y="2"/>
                    <a:pt x="5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4" y="3"/>
                    <a:pt x="7" y="4"/>
                    <a:pt x="13" y="8"/>
                  </a:cubicBezTo>
                  <a:cubicBezTo>
                    <a:pt x="14" y="6"/>
                    <a:pt x="14" y="6"/>
                    <a:pt x="14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8" name="Freeform 1660"/>
            <p:cNvSpPr>
              <a:spLocks/>
            </p:cNvSpPr>
            <p:nvPr userDrawn="1"/>
          </p:nvSpPr>
          <p:spPr bwMode="auto">
            <a:xfrm>
              <a:off x="371" y="290"/>
              <a:ext cx="92" cy="3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2"/>
                </a:cxn>
                <a:cxn ang="0">
                  <a:pos x="30" y="6"/>
                </a:cxn>
                <a:cxn ang="0">
                  <a:pos x="44" y="16"/>
                </a:cxn>
                <a:cxn ang="0">
                  <a:pos x="46" y="15"/>
                </a:cxn>
                <a:cxn ang="0">
                  <a:pos x="31" y="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6" h="16">
                  <a:moveTo>
                    <a:pt x="0" y="2"/>
                  </a:moveTo>
                  <a:cubicBezTo>
                    <a:pt x="2" y="2"/>
                    <a:pt x="5" y="2"/>
                    <a:pt x="7" y="2"/>
                  </a:cubicBezTo>
                  <a:cubicBezTo>
                    <a:pt x="15" y="2"/>
                    <a:pt x="23" y="3"/>
                    <a:pt x="30" y="6"/>
                  </a:cubicBezTo>
                  <a:cubicBezTo>
                    <a:pt x="37" y="8"/>
                    <a:pt x="42" y="12"/>
                    <a:pt x="44" y="16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4" y="10"/>
                    <a:pt x="38" y="6"/>
                    <a:pt x="31" y="3"/>
                  </a:cubicBezTo>
                  <a:cubicBezTo>
                    <a:pt x="23" y="1"/>
                    <a:pt x="15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9" name="Freeform 1661"/>
            <p:cNvSpPr>
              <a:spLocks/>
            </p:cNvSpPr>
            <p:nvPr userDrawn="1"/>
          </p:nvSpPr>
          <p:spPr bwMode="auto">
            <a:xfrm>
              <a:off x="371" y="296"/>
              <a:ext cx="98" cy="5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11"/>
                </a:cxn>
                <a:cxn ang="0">
                  <a:pos x="41" y="19"/>
                </a:cxn>
                <a:cxn ang="0">
                  <a:pos x="47" y="28"/>
                </a:cxn>
                <a:cxn ang="0">
                  <a:pos x="49" y="28"/>
                </a:cxn>
                <a:cxn ang="0">
                  <a:pos x="42" y="17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9" h="28">
                  <a:moveTo>
                    <a:pt x="0" y="2"/>
                  </a:moveTo>
                  <a:cubicBezTo>
                    <a:pt x="8" y="3"/>
                    <a:pt x="19" y="6"/>
                    <a:pt x="28" y="11"/>
                  </a:cubicBezTo>
                  <a:cubicBezTo>
                    <a:pt x="33" y="13"/>
                    <a:pt x="38" y="16"/>
                    <a:pt x="41" y="19"/>
                  </a:cubicBezTo>
                  <a:cubicBezTo>
                    <a:pt x="44" y="22"/>
                    <a:pt x="46" y="25"/>
                    <a:pt x="47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8" y="24"/>
                    <a:pt x="46" y="21"/>
                    <a:pt x="42" y="17"/>
                  </a:cubicBezTo>
                  <a:cubicBezTo>
                    <a:pt x="32" y="8"/>
                    <a:pt x="1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0" name="Freeform 1662"/>
            <p:cNvSpPr>
              <a:spLocks/>
            </p:cNvSpPr>
            <p:nvPr userDrawn="1"/>
          </p:nvSpPr>
          <p:spPr bwMode="auto">
            <a:xfrm>
              <a:off x="369" y="304"/>
              <a:ext cx="96" cy="8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17"/>
                </a:cxn>
                <a:cxn ang="0">
                  <a:pos x="40" y="28"/>
                </a:cxn>
                <a:cxn ang="0">
                  <a:pos x="46" y="40"/>
                </a:cxn>
                <a:cxn ang="0">
                  <a:pos x="48" y="40"/>
                </a:cxn>
                <a:cxn ang="0">
                  <a:pos x="42" y="27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48" h="40">
                  <a:moveTo>
                    <a:pt x="0" y="2"/>
                  </a:moveTo>
                  <a:cubicBezTo>
                    <a:pt x="7" y="4"/>
                    <a:pt x="18" y="10"/>
                    <a:pt x="28" y="17"/>
                  </a:cubicBezTo>
                  <a:cubicBezTo>
                    <a:pt x="33" y="20"/>
                    <a:pt x="37" y="24"/>
                    <a:pt x="40" y="28"/>
                  </a:cubicBezTo>
                  <a:cubicBezTo>
                    <a:pt x="43" y="32"/>
                    <a:pt x="45" y="36"/>
                    <a:pt x="46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35"/>
                    <a:pt x="45" y="31"/>
                    <a:pt x="42" y="27"/>
                  </a:cubicBezTo>
                  <a:cubicBezTo>
                    <a:pt x="32" y="14"/>
                    <a:pt x="12" y="3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1" name="Freeform 1663"/>
            <p:cNvSpPr>
              <a:spLocks/>
            </p:cNvSpPr>
            <p:nvPr userDrawn="1"/>
          </p:nvSpPr>
          <p:spPr bwMode="auto">
            <a:xfrm>
              <a:off x="369" y="278"/>
              <a:ext cx="76" cy="1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0" y="2"/>
                </a:cxn>
                <a:cxn ang="0">
                  <a:pos x="31" y="3"/>
                </a:cxn>
                <a:cxn ang="0">
                  <a:pos x="36" y="6"/>
                </a:cxn>
                <a:cxn ang="0">
                  <a:pos x="38" y="5"/>
                </a:cxn>
                <a:cxn ang="0">
                  <a:pos x="31" y="1"/>
                </a:cxn>
                <a:cxn ang="0">
                  <a:pos x="20" y="0"/>
                </a:cxn>
                <a:cxn ang="0">
                  <a:pos x="0" y="3"/>
                </a:cxn>
                <a:cxn ang="0">
                  <a:pos x="1" y="5"/>
                </a:cxn>
              </a:cxnLst>
              <a:rect l="0" t="0" r="r" b="b"/>
              <a:pathLst>
                <a:path w="38" h="6">
                  <a:moveTo>
                    <a:pt x="1" y="5"/>
                  </a:moveTo>
                  <a:cubicBezTo>
                    <a:pt x="7" y="3"/>
                    <a:pt x="14" y="2"/>
                    <a:pt x="20" y="2"/>
                  </a:cubicBezTo>
                  <a:cubicBezTo>
                    <a:pt x="24" y="2"/>
                    <a:pt x="28" y="2"/>
                    <a:pt x="31" y="3"/>
                  </a:cubicBezTo>
                  <a:cubicBezTo>
                    <a:pt x="33" y="4"/>
                    <a:pt x="35" y="5"/>
                    <a:pt x="36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3"/>
                    <a:pt x="34" y="2"/>
                    <a:pt x="31" y="1"/>
                  </a:cubicBezTo>
                  <a:cubicBezTo>
                    <a:pt x="28" y="0"/>
                    <a:pt x="24" y="0"/>
                    <a:pt x="20" y="0"/>
                  </a:cubicBezTo>
                  <a:cubicBezTo>
                    <a:pt x="14" y="0"/>
                    <a:pt x="6" y="1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2" name="Freeform 1664"/>
            <p:cNvSpPr>
              <a:spLocks/>
            </p:cNvSpPr>
            <p:nvPr userDrawn="1"/>
          </p:nvSpPr>
          <p:spPr bwMode="auto">
            <a:xfrm>
              <a:off x="365" y="264"/>
              <a:ext cx="62" cy="20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22" y="3"/>
                </a:cxn>
                <a:cxn ang="0">
                  <a:pos x="29" y="5"/>
                </a:cxn>
                <a:cxn ang="0">
                  <a:pos x="31" y="3"/>
                </a:cxn>
                <a:cxn ang="0">
                  <a:pos x="22" y="0"/>
                </a:cxn>
                <a:cxn ang="0">
                  <a:pos x="0" y="8"/>
                </a:cxn>
                <a:cxn ang="0">
                  <a:pos x="1" y="10"/>
                </a:cxn>
              </a:cxnLst>
              <a:rect l="0" t="0" r="r" b="b"/>
              <a:pathLst>
                <a:path w="31" h="10">
                  <a:moveTo>
                    <a:pt x="1" y="10"/>
                  </a:moveTo>
                  <a:cubicBezTo>
                    <a:pt x="8" y="5"/>
                    <a:pt x="16" y="3"/>
                    <a:pt x="22" y="3"/>
                  </a:cubicBezTo>
                  <a:cubicBezTo>
                    <a:pt x="25" y="3"/>
                    <a:pt x="28" y="3"/>
                    <a:pt x="29" y="5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9" y="1"/>
                    <a:pt x="25" y="0"/>
                    <a:pt x="22" y="0"/>
                  </a:cubicBezTo>
                  <a:cubicBezTo>
                    <a:pt x="15" y="0"/>
                    <a:pt x="7" y="3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3" name="Freeform 1665"/>
            <p:cNvSpPr>
              <a:spLocks/>
            </p:cNvSpPr>
            <p:nvPr userDrawn="1"/>
          </p:nvSpPr>
          <p:spPr bwMode="auto">
            <a:xfrm>
              <a:off x="319" y="258"/>
              <a:ext cx="13" cy="22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5" y="5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6"/>
                </a:cxn>
                <a:cxn ang="0">
                  <a:pos x="5" y="11"/>
                </a:cxn>
                <a:cxn ang="0">
                  <a:pos x="7" y="10"/>
                </a:cxn>
              </a:cxnLst>
              <a:rect l="0" t="0" r="r" b="b"/>
              <a:pathLst>
                <a:path w="7" h="11">
                  <a:moveTo>
                    <a:pt x="7" y="10"/>
                  </a:moveTo>
                  <a:cubicBezTo>
                    <a:pt x="7" y="9"/>
                    <a:pt x="6" y="7"/>
                    <a:pt x="5" y="5"/>
                  </a:cubicBezTo>
                  <a:cubicBezTo>
                    <a:pt x="4" y="3"/>
                    <a:pt x="3" y="1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4" y="8"/>
                    <a:pt x="5" y="10"/>
                    <a:pt x="5" y="11"/>
                  </a:cubicBezTo>
                  <a:cubicBezTo>
                    <a:pt x="7" y="10"/>
                    <a:pt x="7" y="10"/>
                    <a:pt x="7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4" name="Freeform 1666"/>
            <p:cNvSpPr>
              <a:spLocks/>
            </p:cNvSpPr>
            <p:nvPr userDrawn="1"/>
          </p:nvSpPr>
          <p:spPr bwMode="auto">
            <a:xfrm>
              <a:off x="335" y="254"/>
              <a:ext cx="5" cy="2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11"/>
                </a:cxn>
                <a:cxn ang="0">
                  <a:pos x="3" y="11"/>
                </a:cxn>
              </a:cxnLst>
              <a:rect l="0" t="0" r="r" b="b"/>
              <a:pathLst>
                <a:path w="3" h="11">
                  <a:moveTo>
                    <a:pt x="3" y="11"/>
                  </a:moveTo>
                  <a:cubicBezTo>
                    <a:pt x="3" y="9"/>
                    <a:pt x="3" y="4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1" y="9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5" name="Freeform 1667"/>
            <p:cNvSpPr>
              <a:spLocks/>
            </p:cNvSpPr>
            <p:nvPr userDrawn="1"/>
          </p:nvSpPr>
          <p:spPr bwMode="auto">
            <a:xfrm>
              <a:off x="351" y="250"/>
              <a:ext cx="32" cy="26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9" y="4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0" y="12"/>
                </a:cxn>
                <a:cxn ang="0">
                  <a:pos x="2" y="13"/>
                </a:cxn>
              </a:cxnLst>
              <a:rect l="0" t="0" r="r" b="b"/>
              <a:pathLst>
                <a:path w="16" h="13">
                  <a:moveTo>
                    <a:pt x="2" y="13"/>
                  </a:moveTo>
                  <a:cubicBezTo>
                    <a:pt x="5" y="9"/>
                    <a:pt x="7" y="6"/>
                    <a:pt x="9" y="4"/>
                  </a:cubicBezTo>
                  <a:cubicBezTo>
                    <a:pt x="11" y="3"/>
                    <a:pt x="13" y="2"/>
                    <a:pt x="14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2" y="0"/>
                    <a:pt x="10" y="1"/>
                    <a:pt x="8" y="2"/>
                  </a:cubicBezTo>
                  <a:cubicBezTo>
                    <a:pt x="5" y="4"/>
                    <a:pt x="3" y="7"/>
                    <a:pt x="0" y="12"/>
                  </a:cubicBezTo>
                  <a:cubicBezTo>
                    <a:pt x="2" y="13"/>
                    <a:pt x="2" y="13"/>
                    <a:pt x="2" y="1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6" name="Freeform 1668"/>
            <p:cNvSpPr>
              <a:spLocks/>
            </p:cNvSpPr>
            <p:nvPr userDrawn="1"/>
          </p:nvSpPr>
          <p:spPr bwMode="auto">
            <a:xfrm>
              <a:off x="343" y="248"/>
              <a:ext cx="13" cy="28"/>
            </a:xfrm>
            <a:custGeom>
              <a:avLst/>
              <a:gdLst/>
              <a:ahLst/>
              <a:cxnLst>
                <a:cxn ang="0">
                  <a:pos x="3" y="1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5"/>
                </a:cxn>
                <a:cxn ang="0">
                  <a:pos x="0" y="13"/>
                </a:cxn>
                <a:cxn ang="0">
                  <a:pos x="3" y="14"/>
                </a:cxn>
              </a:cxnLst>
              <a:rect l="0" t="0" r="r" b="b"/>
              <a:pathLst>
                <a:path w="7" h="14">
                  <a:moveTo>
                    <a:pt x="3" y="14"/>
                  </a:moveTo>
                  <a:cubicBezTo>
                    <a:pt x="4" y="8"/>
                    <a:pt x="5" y="6"/>
                    <a:pt x="6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2" y="6"/>
                    <a:pt x="1" y="9"/>
                    <a:pt x="0" y="13"/>
                  </a:cubicBezTo>
                  <a:cubicBezTo>
                    <a:pt x="3" y="14"/>
                    <a:pt x="3" y="14"/>
                    <a:pt x="3" y="1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7" name="Freeform 1669"/>
            <p:cNvSpPr>
              <a:spLocks/>
            </p:cNvSpPr>
            <p:nvPr userDrawn="1"/>
          </p:nvSpPr>
          <p:spPr bwMode="auto">
            <a:xfrm>
              <a:off x="319" y="306"/>
              <a:ext cx="16" cy="4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8" y="9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6" y="15"/>
                </a:cxn>
                <a:cxn ang="0">
                  <a:pos x="6" y="14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4" y="21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8" h="21">
                  <a:moveTo>
                    <a:pt x="3" y="1"/>
                  </a:moveTo>
                  <a:cubicBezTo>
                    <a:pt x="3" y="1"/>
                    <a:pt x="3" y="1"/>
                    <a:pt x="4" y="1"/>
                  </a:cubicBezTo>
                  <a:cubicBezTo>
                    <a:pt x="4" y="0"/>
                    <a:pt x="4" y="2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4"/>
                    <a:pt x="6" y="5"/>
                  </a:cubicBezTo>
                  <a:cubicBezTo>
                    <a:pt x="6" y="5"/>
                    <a:pt x="7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11"/>
                    <a:pt x="8" y="9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8" y="10"/>
                    <a:pt x="8" y="11"/>
                  </a:cubicBezTo>
                  <a:cubicBezTo>
                    <a:pt x="7" y="11"/>
                    <a:pt x="8" y="13"/>
                    <a:pt x="6" y="13"/>
                  </a:cubicBezTo>
                  <a:cubicBezTo>
                    <a:pt x="7" y="13"/>
                    <a:pt x="7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8"/>
                    <a:pt x="5" y="20"/>
                    <a:pt x="4" y="21"/>
                  </a:cubicBezTo>
                  <a:cubicBezTo>
                    <a:pt x="3" y="21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3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0"/>
                    <a:pt x="1" y="12"/>
                    <a:pt x="1" y="12"/>
                  </a:cubicBezTo>
                  <a:cubicBezTo>
                    <a:pt x="1" y="11"/>
                    <a:pt x="1" y="9"/>
                    <a:pt x="0" y="8"/>
                  </a:cubicBezTo>
                  <a:cubicBezTo>
                    <a:pt x="0" y="10"/>
                    <a:pt x="0" y="0"/>
                    <a:pt x="2" y="2"/>
                  </a:cubicBezTo>
                  <a:cubicBezTo>
                    <a:pt x="2" y="4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" name="Freeform 1670"/>
            <p:cNvSpPr>
              <a:spLocks/>
            </p:cNvSpPr>
            <p:nvPr userDrawn="1"/>
          </p:nvSpPr>
          <p:spPr bwMode="auto">
            <a:xfrm>
              <a:off x="261" y="339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9" name="Freeform 1671"/>
            <p:cNvSpPr>
              <a:spLocks/>
            </p:cNvSpPr>
            <p:nvPr userDrawn="1"/>
          </p:nvSpPr>
          <p:spPr bwMode="auto">
            <a:xfrm>
              <a:off x="261" y="341"/>
              <a:ext cx="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0" name="Freeform 1672"/>
            <p:cNvSpPr>
              <a:spLocks/>
            </p:cNvSpPr>
            <p:nvPr userDrawn="1"/>
          </p:nvSpPr>
          <p:spPr bwMode="auto">
            <a:xfrm>
              <a:off x="465" y="35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1" name="Freeform 1673"/>
            <p:cNvSpPr>
              <a:spLocks/>
            </p:cNvSpPr>
            <p:nvPr userDrawn="1"/>
          </p:nvSpPr>
          <p:spPr bwMode="auto">
            <a:xfrm>
              <a:off x="457" y="337"/>
              <a:ext cx="10" cy="3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7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4" y="10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8"/>
                </a:cxn>
                <a:cxn ang="0">
                  <a:pos x="4" y="0"/>
                </a:cxn>
                <a:cxn ang="0">
                  <a:pos x="4" y="2"/>
                </a:cxn>
              </a:cxnLst>
              <a:rect l="0" t="0" r="r" b="b"/>
              <a:pathLst>
                <a:path w="5" h="17"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0" y="17"/>
                  </a:cubicBezTo>
                  <a:cubicBezTo>
                    <a:pt x="1" y="16"/>
                    <a:pt x="2" y="12"/>
                    <a:pt x="3" y="11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1"/>
                    <a:pt x="4" y="10"/>
                    <a:pt x="4" y="10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5" y="9"/>
                    <a:pt x="5" y="8"/>
                  </a:cubicBezTo>
                  <a:cubicBezTo>
                    <a:pt x="5" y="5"/>
                    <a:pt x="4" y="2"/>
                    <a:pt x="4" y="0"/>
                  </a:cubicBezTo>
                  <a:cubicBezTo>
                    <a:pt x="4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2" name="Freeform 1674"/>
            <p:cNvSpPr>
              <a:spLocks/>
            </p:cNvSpPr>
            <p:nvPr userDrawn="1"/>
          </p:nvSpPr>
          <p:spPr bwMode="auto">
            <a:xfrm>
              <a:off x="465" y="35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3" name="Freeform 1675"/>
            <p:cNvSpPr>
              <a:spLocks/>
            </p:cNvSpPr>
            <p:nvPr userDrawn="1"/>
          </p:nvSpPr>
          <p:spPr bwMode="auto">
            <a:xfrm>
              <a:off x="459" y="328"/>
              <a:ext cx="6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4" name="Freeform 1676"/>
            <p:cNvSpPr>
              <a:spLocks/>
            </p:cNvSpPr>
            <p:nvPr userDrawn="1"/>
          </p:nvSpPr>
          <p:spPr bwMode="auto">
            <a:xfrm>
              <a:off x="459" y="328"/>
              <a:ext cx="6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5" name="Freeform 1677"/>
            <p:cNvSpPr>
              <a:spLocks/>
            </p:cNvSpPr>
            <p:nvPr userDrawn="1"/>
          </p:nvSpPr>
          <p:spPr bwMode="auto">
            <a:xfrm>
              <a:off x="295" y="304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" name="Freeform 1678"/>
            <p:cNvSpPr>
              <a:spLocks noEditPoints="1"/>
            </p:cNvSpPr>
            <p:nvPr userDrawn="1"/>
          </p:nvSpPr>
          <p:spPr bwMode="auto">
            <a:xfrm>
              <a:off x="259" y="296"/>
              <a:ext cx="60" cy="105"/>
            </a:xfrm>
            <a:custGeom>
              <a:avLst/>
              <a:gdLst/>
              <a:ahLst/>
              <a:cxnLst>
                <a:cxn ang="0">
                  <a:pos x="30" y="26"/>
                </a:cxn>
                <a:cxn ang="0">
                  <a:pos x="28" y="25"/>
                </a:cxn>
                <a:cxn ang="0">
                  <a:pos x="28" y="22"/>
                </a:cxn>
                <a:cxn ang="0">
                  <a:pos x="27" y="20"/>
                </a:cxn>
                <a:cxn ang="0">
                  <a:pos x="24" y="19"/>
                </a:cxn>
                <a:cxn ang="0">
                  <a:pos x="20" y="16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6" y="15"/>
                </a:cxn>
                <a:cxn ang="0">
                  <a:pos x="18" y="14"/>
                </a:cxn>
                <a:cxn ang="0">
                  <a:pos x="20" y="14"/>
                </a:cxn>
                <a:cxn ang="0">
                  <a:pos x="23" y="15"/>
                </a:cxn>
                <a:cxn ang="0">
                  <a:pos x="25" y="11"/>
                </a:cxn>
                <a:cxn ang="0">
                  <a:pos x="23" y="8"/>
                </a:cxn>
                <a:cxn ang="0">
                  <a:pos x="19" y="6"/>
                </a:cxn>
                <a:cxn ang="0">
                  <a:pos x="21" y="2"/>
                </a:cxn>
                <a:cxn ang="0">
                  <a:pos x="18" y="1"/>
                </a:cxn>
                <a:cxn ang="0">
                  <a:pos x="17" y="8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0" y="9"/>
                </a:cxn>
                <a:cxn ang="0">
                  <a:pos x="12" y="10"/>
                </a:cxn>
                <a:cxn ang="0">
                  <a:pos x="9" y="8"/>
                </a:cxn>
                <a:cxn ang="0">
                  <a:pos x="7" y="7"/>
                </a:cxn>
                <a:cxn ang="0">
                  <a:pos x="1" y="21"/>
                </a:cxn>
                <a:cxn ang="0">
                  <a:pos x="1" y="22"/>
                </a:cxn>
                <a:cxn ang="0">
                  <a:pos x="1" y="27"/>
                </a:cxn>
                <a:cxn ang="0">
                  <a:pos x="1" y="36"/>
                </a:cxn>
                <a:cxn ang="0">
                  <a:pos x="2" y="40"/>
                </a:cxn>
                <a:cxn ang="0">
                  <a:pos x="4" y="42"/>
                </a:cxn>
                <a:cxn ang="0">
                  <a:pos x="3" y="38"/>
                </a:cxn>
                <a:cxn ang="0">
                  <a:pos x="6" y="44"/>
                </a:cxn>
                <a:cxn ang="0">
                  <a:pos x="16" y="49"/>
                </a:cxn>
                <a:cxn ang="0">
                  <a:pos x="18" y="51"/>
                </a:cxn>
                <a:cxn ang="0">
                  <a:pos x="20" y="51"/>
                </a:cxn>
                <a:cxn ang="0">
                  <a:pos x="19" y="50"/>
                </a:cxn>
                <a:cxn ang="0">
                  <a:pos x="14" y="46"/>
                </a:cxn>
                <a:cxn ang="0">
                  <a:pos x="12" y="46"/>
                </a:cxn>
                <a:cxn ang="0">
                  <a:pos x="10" y="40"/>
                </a:cxn>
                <a:cxn ang="0">
                  <a:pos x="13" y="40"/>
                </a:cxn>
                <a:cxn ang="0">
                  <a:pos x="14" y="39"/>
                </a:cxn>
                <a:cxn ang="0">
                  <a:pos x="16" y="41"/>
                </a:cxn>
                <a:cxn ang="0">
                  <a:pos x="19" y="36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20" y="33"/>
                </a:cxn>
                <a:cxn ang="0">
                  <a:pos x="22" y="32"/>
                </a:cxn>
                <a:cxn ang="0">
                  <a:pos x="22" y="31"/>
                </a:cxn>
                <a:cxn ang="0">
                  <a:pos x="25" y="29"/>
                </a:cxn>
                <a:cxn ang="0">
                  <a:pos x="27" y="28"/>
                </a:cxn>
                <a:cxn ang="0">
                  <a:pos x="24" y="27"/>
                </a:cxn>
                <a:cxn ang="0">
                  <a:pos x="28" y="24"/>
                </a:cxn>
                <a:cxn ang="0">
                  <a:pos x="29" y="28"/>
                </a:cxn>
                <a:cxn ang="0">
                  <a:pos x="30" y="28"/>
                </a:cxn>
                <a:cxn ang="0">
                  <a:pos x="21" y="9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18" y="11"/>
                </a:cxn>
              </a:cxnLst>
              <a:rect l="0" t="0" r="r" b="b"/>
              <a:pathLst>
                <a:path w="30" h="52">
                  <a:moveTo>
                    <a:pt x="30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9"/>
                    <a:pt x="26" y="18"/>
                    <a:pt x="26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3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1"/>
                    <a:pt x="20" y="22"/>
                    <a:pt x="18" y="23"/>
                  </a:cubicBezTo>
                  <a:cubicBezTo>
                    <a:pt x="19" y="23"/>
                    <a:pt x="19" y="24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5" y="22"/>
                    <a:pt x="15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0"/>
                    <a:pt x="14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8" y="13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2" y="14"/>
                    <a:pt x="23" y="15"/>
                    <a:pt x="23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3"/>
                    <a:pt x="23" y="12"/>
                    <a:pt x="23" y="11"/>
                  </a:cubicBezTo>
                  <a:cubicBezTo>
                    <a:pt x="23" y="12"/>
                    <a:pt x="23" y="12"/>
                    <a:pt x="24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4" y="10"/>
                    <a:pt x="24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6"/>
                    <a:pt x="22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6"/>
                    <a:pt x="20" y="6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19" y="4"/>
                    <a:pt x="19" y="5"/>
                    <a:pt x="19" y="6"/>
                  </a:cubicBezTo>
                  <a:cubicBezTo>
                    <a:pt x="18" y="5"/>
                    <a:pt x="19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1"/>
                    <a:pt x="20" y="1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4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7"/>
                    <a:pt x="16" y="8"/>
                    <a:pt x="17" y="8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4" y="10"/>
                  </a:cubicBezTo>
                  <a:cubicBezTo>
                    <a:pt x="14" y="11"/>
                    <a:pt x="13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3" y="7"/>
                    <a:pt x="13" y="7"/>
                  </a:cubicBezTo>
                  <a:cubicBezTo>
                    <a:pt x="14" y="6"/>
                    <a:pt x="14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3" y="11"/>
                    <a:pt x="2" y="16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30"/>
                    <a:pt x="0" y="30"/>
                  </a:cubicBezTo>
                  <a:cubicBezTo>
                    <a:pt x="0" y="32"/>
                    <a:pt x="1" y="34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3" y="41"/>
                    <a:pt x="2" y="39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2"/>
                    <a:pt x="6" y="43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7" y="45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6"/>
                    <a:pt x="14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7" y="49"/>
                  </a:cubicBezTo>
                  <a:cubicBezTo>
                    <a:pt x="17" y="49"/>
                    <a:pt x="17" y="48"/>
                    <a:pt x="17" y="47"/>
                  </a:cubicBezTo>
                  <a:cubicBezTo>
                    <a:pt x="16" y="47"/>
                    <a:pt x="15" y="47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5"/>
                    <a:pt x="15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3" y="44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10" y="45"/>
                    <a:pt x="10" y="45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1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2"/>
                    <a:pt x="17" y="42"/>
                  </a:cubicBezTo>
                  <a:cubicBezTo>
                    <a:pt x="19" y="41"/>
                    <a:pt x="17" y="40"/>
                    <a:pt x="17" y="39"/>
                  </a:cubicBezTo>
                  <a:cubicBezTo>
                    <a:pt x="17" y="38"/>
                    <a:pt x="18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6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30"/>
                    <a:pt x="26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6"/>
                    <a:pt x="23" y="28"/>
                    <a:pt x="22" y="28"/>
                  </a:cubicBezTo>
                  <a:cubicBezTo>
                    <a:pt x="22" y="28"/>
                    <a:pt x="23" y="27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6" y="26"/>
                    <a:pt x="27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5"/>
                    <a:pt x="28" y="26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7"/>
                    <a:pt x="28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lose/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0" y="11"/>
                    <a:pt x="20" y="10"/>
                  </a:cubicBez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9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7" y="8"/>
                    <a:pt x="17" y="8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" name="Freeform 1679"/>
            <p:cNvSpPr>
              <a:spLocks/>
            </p:cNvSpPr>
            <p:nvPr userDrawn="1"/>
          </p:nvSpPr>
          <p:spPr bwMode="auto">
            <a:xfrm>
              <a:off x="291" y="302"/>
              <a:ext cx="4" cy="5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8" name="Rectangle 1680"/>
          <p:cNvSpPr>
            <a:spLocks noChangeArrowheads="1"/>
          </p:cNvSpPr>
          <p:nvPr userDrawn="1"/>
        </p:nvSpPr>
        <p:spPr bwMode="auto">
          <a:xfrm>
            <a:off x="0" y="6669088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59" name="Group 1684"/>
          <p:cNvGrpSpPr>
            <a:grpSpLocks/>
          </p:cNvGrpSpPr>
          <p:nvPr userDrawn="1">
            <p:custDataLst>
              <p:tags r:id="rId2"/>
            </p:custDataLst>
          </p:nvPr>
        </p:nvGrpSpPr>
        <p:grpSpPr bwMode="auto">
          <a:xfrm flipH="1">
            <a:off x="6376988" y="6350"/>
            <a:ext cx="2767012" cy="2501900"/>
            <a:chOff x="0" y="2744"/>
            <a:chExt cx="1740" cy="1576"/>
          </a:xfrm>
        </p:grpSpPr>
        <p:sp>
          <p:nvSpPr>
            <p:cNvPr id="260" name="Freeform 1685"/>
            <p:cNvSpPr>
              <a:spLocks/>
            </p:cNvSpPr>
            <p:nvPr userDrawn="1"/>
          </p:nvSpPr>
          <p:spPr bwMode="auto">
            <a:xfrm>
              <a:off x="648" y="2744"/>
              <a:ext cx="1092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1" name="Freeform 1686"/>
            <p:cNvSpPr>
              <a:spLocks noEditPoints="1"/>
            </p:cNvSpPr>
            <p:nvPr userDrawn="1"/>
          </p:nvSpPr>
          <p:spPr bwMode="auto">
            <a:xfrm>
              <a:off x="0" y="2744"/>
              <a:ext cx="1401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2" name="Rectangle 1034"/>
          <p:cNvSpPr>
            <a:spLocks noChangeArrowheads="1"/>
          </p:cNvSpPr>
          <p:nvPr userDrawn="1"/>
        </p:nvSpPr>
        <p:spPr bwMode="auto">
          <a:xfrm>
            <a:off x="236538" y="-9525"/>
            <a:ext cx="891222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3" name="Line 1086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4" name="Line 1087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5" name="Rectangle 1088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6" name="Rectangle 1089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7" name="Freeform 1098"/>
          <p:cNvSpPr>
            <a:spLocks/>
          </p:cNvSpPr>
          <p:nvPr userDrawn="1"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8" name="Freeform 1115"/>
          <p:cNvSpPr>
            <a:spLocks/>
          </p:cNvSpPr>
          <p:nvPr userDrawn="1"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9" name="Freeform 1120"/>
          <p:cNvSpPr>
            <a:spLocks/>
          </p:cNvSpPr>
          <p:nvPr userDrawn="1"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0" name="Freeform 1134"/>
          <p:cNvSpPr>
            <a:spLocks/>
          </p:cNvSpPr>
          <p:nvPr userDrawn="1"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1" name="Freeform 1141"/>
          <p:cNvSpPr>
            <a:spLocks/>
          </p:cNvSpPr>
          <p:nvPr userDrawn="1"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2" name="Freeform 1148"/>
          <p:cNvSpPr>
            <a:spLocks/>
          </p:cNvSpPr>
          <p:nvPr userDrawn="1"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3" name="Freeform 1150"/>
          <p:cNvSpPr>
            <a:spLocks/>
          </p:cNvSpPr>
          <p:nvPr userDrawn="1"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4" name="Freeform 1152"/>
          <p:cNvSpPr>
            <a:spLocks/>
          </p:cNvSpPr>
          <p:nvPr userDrawn="1"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5" name="Freeform 1154"/>
          <p:cNvSpPr>
            <a:spLocks/>
          </p:cNvSpPr>
          <p:nvPr userDrawn="1"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" name="Freeform 1156"/>
          <p:cNvSpPr>
            <a:spLocks/>
          </p:cNvSpPr>
          <p:nvPr userDrawn="1"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7" name="Freeform 1163"/>
          <p:cNvSpPr>
            <a:spLocks/>
          </p:cNvSpPr>
          <p:nvPr userDrawn="1"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8" name="Freeform 1172"/>
          <p:cNvSpPr>
            <a:spLocks/>
          </p:cNvSpPr>
          <p:nvPr userDrawn="1"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9" name="Freeform 1177"/>
          <p:cNvSpPr>
            <a:spLocks/>
          </p:cNvSpPr>
          <p:nvPr userDrawn="1"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0" name="Freeform 1180"/>
          <p:cNvSpPr>
            <a:spLocks/>
          </p:cNvSpPr>
          <p:nvPr userDrawn="1"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1" name="Line 1187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2" name="Line 1188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3" name="Freeform 1208"/>
          <p:cNvSpPr>
            <a:spLocks/>
          </p:cNvSpPr>
          <p:nvPr userDrawn="1"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4" name="Freeform 1210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5" name="Freeform 1214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6" name="Rectangle 1215"/>
          <p:cNvSpPr>
            <a:spLocks noChangeArrowheads="1"/>
          </p:cNvSpPr>
          <p:nvPr userDrawn="1"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" name="Freeform 1217"/>
          <p:cNvSpPr>
            <a:spLocks/>
          </p:cNvSpPr>
          <p:nvPr userDrawn="1"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8" name="Freeform 1219"/>
          <p:cNvSpPr>
            <a:spLocks/>
          </p:cNvSpPr>
          <p:nvPr userDrawn="1"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9" name="Freeform 1221"/>
          <p:cNvSpPr>
            <a:spLocks/>
          </p:cNvSpPr>
          <p:nvPr userDrawn="1"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0" name="Freeform 1234"/>
          <p:cNvSpPr>
            <a:spLocks/>
          </p:cNvSpPr>
          <p:nvPr userDrawn="1"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1" name="Line 1237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2" name="Line 1238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3" name="Freeform 1240"/>
          <p:cNvSpPr>
            <a:spLocks/>
          </p:cNvSpPr>
          <p:nvPr userDrawn="1"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4" name="Freeform 1243"/>
          <p:cNvSpPr>
            <a:spLocks/>
          </p:cNvSpPr>
          <p:nvPr userDrawn="1"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5" name="Freeform 1246"/>
          <p:cNvSpPr>
            <a:spLocks/>
          </p:cNvSpPr>
          <p:nvPr userDrawn="1"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6" name="Freeform 1250"/>
          <p:cNvSpPr>
            <a:spLocks/>
          </p:cNvSpPr>
          <p:nvPr userDrawn="1"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7" name="Freeform 1252"/>
          <p:cNvSpPr>
            <a:spLocks/>
          </p:cNvSpPr>
          <p:nvPr userDrawn="1"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8" name="Freeform 1255"/>
          <p:cNvSpPr>
            <a:spLocks/>
          </p:cNvSpPr>
          <p:nvPr userDrawn="1"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9" name="Rectangle 1256"/>
          <p:cNvSpPr>
            <a:spLocks noChangeArrowheads="1"/>
          </p:cNvSpPr>
          <p:nvPr userDrawn="1"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0" name="Freeform 1258"/>
          <p:cNvSpPr>
            <a:spLocks/>
          </p:cNvSpPr>
          <p:nvPr userDrawn="1"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1" name="Freeform 1266"/>
          <p:cNvSpPr>
            <a:spLocks/>
          </p:cNvSpPr>
          <p:nvPr userDrawn="1"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2" name="Freeform 1269"/>
          <p:cNvSpPr>
            <a:spLocks/>
          </p:cNvSpPr>
          <p:nvPr userDrawn="1"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3" name="Line 1270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4" name="Line 1271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5" name="Rectangle 1272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6" name="Rectangle 1273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" name="Line 1274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" name="Line 1275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9" name="Freeform 1277"/>
          <p:cNvSpPr>
            <a:spLocks/>
          </p:cNvSpPr>
          <p:nvPr userDrawn="1"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0" name="Freeform 1287"/>
          <p:cNvSpPr>
            <a:spLocks/>
          </p:cNvSpPr>
          <p:nvPr userDrawn="1"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1" name="Freeform 1290"/>
          <p:cNvSpPr>
            <a:spLocks/>
          </p:cNvSpPr>
          <p:nvPr userDrawn="1"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2" name="Rectangle 1335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3" name="Rectangle 1336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4" name="Rectangle 1337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5" name="Rectangle 1340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6" name="Rectangle 1341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7" name="Rectangle 1342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8" name="Rectangle 1343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9" name="Rectangle 1344"/>
          <p:cNvSpPr>
            <a:spLocks noChangeArrowheads="1"/>
          </p:cNvSpPr>
          <p:nvPr userDrawn="1"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4953000"/>
            <a:ext cx="4191000" cy="228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>
                <a:solidFill>
                  <a:srgbClr val="215477"/>
                </a:solidFill>
              </a:defRPr>
            </a:lvl1pPr>
          </a:lstStyle>
          <a:p>
            <a:r>
              <a:rPr lang="en-US"/>
              <a:t>Potential strategic partnership</a:t>
            </a:r>
          </a:p>
        </p:txBody>
      </p:sp>
      <p:sp>
        <p:nvSpPr>
          <p:cNvPr id="320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1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2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algn="r">
              <a:defRPr sz="14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3986961-0F2E-45C7-A530-03466B1E1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2187B-A3A9-4D1E-84EB-111B5FCCB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71538"/>
            <a:ext cx="1943100" cy="5224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71538"/>
            <a:ext cx="5676900" cy="52244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0CB64-545E-4538-ADEA-1A5CB1AB8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216C4-36EF-4C91-80BA-120FE17D0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2836A-10A7-4DAF-A74D-F0ED97458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0E2B8-C365-4739-BD59-376E5826C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3D3F7-D64C-420E-AAAC-0CE9BB354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FAA9B-39F3-414E-859F-A22E89392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23A43-1A4C-49FF-8125-E444FD140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ADC67-66E1-4601-AA47-DC1F51E29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9A59A-E562-4E6E-8DB7-5ECDBE0D8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Rectangle 108"/>
          <p:cNvSpPr>
            <a:spLocks noChangeArrowheads="1"/>
          </p:cNvSpPr>
          <p:nvPr userDrawn="1"/>
        </p:nvSpPr>
        <p:spPr bwMode="auto">
          <a:xfrm>
            <a:off x="0" y="6145213"/>
            <a:ext cx="9144000" cy="712787"/>
          </a:xfrm>
          <a:prstGeom prst="rect">
            <a:avLst/>
          </a:prstGeom>
          <a:solidFill>
            <a:srgbClr val="014C6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33" name="Rectangle 109"/>
          <p:cNvSpPr>
            <a:spLocks noChangeArrowheads="1"/>
          </p:cNvSpPr>
          <p:nvPr userDrawn="1"/>
        </p:nvSpPr>
        <p:spPr bwMode="auto">
          <a:xfrm flipH="1">
            <a:off x="0" y="0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8" name="Picture 110" descr="C:\Documents and Settings\Bob Pitcher\Desktop\IFC_Wt_Logo.em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5425" y="6364288"/>
            <a:ext cx="18907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9" name="Group 114"/>
          <p:cNvGrpSpPr>
            <a:grpSpLocks/>
          </p:cNvGrpSpPr>
          <p:nvPr userDrawn="1"/>
        </p:nvGrpSpPr>
        <p:grpSpPr bwMode="auto">
          <a:xfrm flipH="1">
            <a:off x="8175625" y="6142038"/>
            <a:ext cx="968375" cy="714375"/>
            <a:chOff x="0" y="2744"/>
            <a:chExt cx="1740" cy="1576"/>
          </a:xfrm>
        </p:grpSpPr>
        <p:sp>
          <p:nvSpPr>
            <p:cNvPr id="1139" name="Freeform 115"/>
            <p:cNvSpPr>
              <a:spLocks/>
            </p:cNvSpPr>
            <p:nvPr userDrawn="1"/>
          </p:nvSpPr>
          <p:spPr bwMode="auto">
            <a:xfrm>
              <a:off x="648" y="2744"/>
              <a:ext cx="1092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0" name="Freeform 116"/>
            <p:cNvSpPr>
              <a:spLocks noEditPoints="1"/>
            </p:cNvSpPr>
            <p:nvPr userDrawn="1"/>
          </p:nvSpPr>
          <p:spPr bwMode="auto">
            <a:xfrm>
              <a:off x="0" y="2744"/>
              <a:ext cx="1401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05" name="Rectangle 81"/>
          <p:cNvSpPr>
            <a:spLocks noChangeArrowheads="1"/>
          </p:cNvSpPr>
          <p:nvPr userDrawn="1"/>
        </p:nvSpPr>
        <p:spPr bwMode="auto">
          <a:xfrm flipH="1">
            <a:off x="0" y="0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6946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73338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5213" y="6400800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32200" y="6435725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1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2E5505-CFF7-4CD4-968E-F7872B4B9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227013" indent="-227013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Grp="1" noChangeArrowheads="1"/>
          </p:cNvSpPr>
          <p:nvPr>
            <p:ph type="ctrTitle" idx="4294967295"/>
          </p:nvPr>
        </p:nvSpPr>
        <p:spPr>
          <a:xfrm>
            <a:off x="103036" y="3181350"/>
            <a:ext cx="8680361" cy="754063"/>
          </a:xfrm>
          <a:noFill/>
        </p:spPr>
        <p:txBody>
          <a:bodyPr/>
          <a:lstStyle/>
          <a:p>
            <a:pPr eaLnBrk="1" hangingPunct="1"/>
            <a:r>
              <a:rPr lang="en-US" sz="4600" smtClean="0"/>
              <a:t>Climate </a:t>
            </a:r>
            <a:r>
              <a:rPr lang="en-US" sz="4600" dirty="0" smtClean="0"/>
              <a:t>Markets</a:t>
            </a:r>
            <a:br>
              <a:rPr lang="en-US" sz="4600" dirty="0" smtClean="0"/>
            </a:br>
            <a:endParaRPr lang="en-US" sz="2400" dirty="0" smtClean="0">
              <a:solidFill>
                <a:srgbClr val="0078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86961-0F2E-45C7-A530-03466B1E12E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896684" y="4960656"/>
            <a:ext cx="7059804" cy="71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Taller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Oportunidades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Bancas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Desarrollo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América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Latina y el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Caribe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 </a:t>
            </a:r>
            <a:r>
              <a:rPr lang="en-US" sz="2400" b="1" kern="0" dirty="0" smtClean="0">
                <a:solidFill>
                  <a:srgbClr val="014C6D"/>
                </a:solidFill>
                <a:latin typeface="+mj-lt"/>
                <a:ea typeface="+mj-ea"/>
                <a:cs typeface="+mj-cs"/>
              </a:rPr>
              <a:t>los </a:t>
            </a:r>
            <a:r>
              <a:rPr lang="en-US" sz="2400" b="1" kern="0" dirty="0" err="1" smtClean="0">
                <a:solidFill>
                  <a:srgbClr val="014C6D"/>
                </a:solidFill>
                <a:latin typeface="+mj-lt"/>
                <a:ea typeface="+mj-ea"/>
                <a:cs typeface="+mj-cs"/>
              </a:rPr>
              <a:t>Mercados</a:t>
            </a:r>
            <a:r>
              <a:rPr lang="en-US" sz="2400" b="1" kern="0" dirty="0" smtClean="0">
                <a:solidFill>
                  <a:srgbClr val="014C6D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0" dirty="0" err="1" smtClean="0">
                <a:solidFill>
                  <a:srgbClr val="014C6D"/>
                </a:solidFill>
                <a:latin typeface="+mj-lt"/>
                <a:ea typeface="+mj-ea"/>
                <a:cs typeface="+mj-cs"/>
              </a:rPr>
              <a:t>Sostenibles</a:t>
            </a:r>
            <a:endParaRPr lang="en-US" sz="2400" b="1" kern="0" dirty="0" smtClean="0">
              <a:solidFill>
                <a:srgbClr val="014C6D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kern="0" dirty="0" smtClean="0">
              <a:solidFill>
                <a:srgbClr val="014C6D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014C6D"/>
                </a:solidFill>
                <a:latin typeface="+mj-lt"/>
                <a:ea typeface="+mj-ea"/>
                <a:cs typeface="+mj-cs"/>
              </a:rPr>
              <a:t>ALIDE, BROU, y BID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014C6D"/>
                </a:solidFill>
                <a:latin typeface="+mj-lt"/>
                <a:ea typeface="+mj-ea"/>
                <a:cs typeface="+mj-cs"/>
              </a:rPr>
              <a:t>Montevideo, Uruguay.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25 de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julio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2012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783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98033" y="957430"/>
            <a:ext cx="8218842" cy="4485939"/>
          </a:xfrm>
          <a:prstGeom prst="rect">
            <a:avLst/>
          </a:prstGeom>
          <a:solidFill>
            <a:srgbClr val="DAFEF5">
              <a:alpha val="73000"/>
            </a:srgbClr>
          </a:solidFill>
          <a:ln w="9525" cap="flat" cmpd="sng" algn="ctr">
            <a:solidFill>
              <a:srgbClr val="00783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9219" name="Rectangle 2050"/>
          <p:cNvSpPr>
            <a:spLocks noChangeArrowheads="1"/>
          </p:cNvSpPr>
          <p:nvPr/>
        </p:nvSpPr>
        <p:spPr bwMode="auto">
          <a:xfrm>
            <a:off x="1098550" y="4705350"/>
            <a:ext cx="6951663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75000"/>
              </a:spcBef>
              <a:buClr>
                <a:schemeClr val="tx1"/>
              </a:buClr>
              <a:buFontTx/>
              <a:buNone/>
            </a:pPr>
            <a:endParaRPr lang="en-US" sz="2400"/>
          </a:p>
        </p:txBody>
      </p:sp>
      <p:sp>
        <p:nvSpPr>
          <p:cNvPr id="228356" name="Rectangle 2052"/>
          <p:cNvSpPr>
            <a:spLocks noChangeArrowheads="1"/>
          </p:cNvSpPr>
          <p:nvPr/>
        </p:nvSpPr>
        <p:spPr bwMode="auto">
          <a:xfrm>
            <a:off x="536028" y="1163638"/>
            <a:ext cx="788275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+mn-lt"/>
              </a:rPr>
              <a:t>  Commercial Finance (Equity, Debt and Mezzanine)</a:t>
            </a:r>
            <a:endParaRPr lang="en-US" sz="2000" dirty="0">
              <a:latin typeface="+mn-lt"/>
            </a:endParaRPr>
          </a:p>
          <a:p>
            <a:pPr lvl="1">
              <a:defRPr/>
            </a:pPr>
            <a:r>
              <a:rPr lang="en-US" sz="1600" b="1" dirty="0" smtClean="0">
                <a:latin typeface="+mn-lt"/>
              </a:rPr>
              <a:t> Renewable energy generation and supply chains </a:t>
            </a:r>
            <a:endParaRPr lang="en-US" sz="1600" dirty="0" smtClean="0">
              <a:latin typeface="+mn-lt"/>
            </a:endParaRPr>
          </a:p>
          <a:p>
            <a:pPr lvl="1">
              <a:defRPr/>
            </a:pPr>
            <a:r>
              <a:rPr lang="en-US" sz="1600" b="1" dirty="0" smtClean="0">
                <a:latin typeface="+mn-lt"/>
              </a:rPr>
              <a:t> Resource efficiency (Energy, Waste, Water)</a:t>
            </a:r>
            <a:endParaRPr lang="en-US" sz="1600" dirty="0">
              <a:latin typeface="+mn-lt"/>
            </a:endParaRPr>
          </a:p>
          <a:p>
            <a:pPr lvl="1">
              <a:defRPr/>
            </a:pPr>
            <a:r>
              <a:rPr lang="en-US" sz="1600" b="1" dirty="0" smtClean="0">
                <a:latin typeface="+mn-lt"/>
              </a:rPr>
              <a:t> Credit lines and guarantees for Financial Institutions to on-lend to SMEs</a:t>
            </a:r>
            <a:endParaRPr lang="en-US" sz="1600" b="1" dirty="0" smtClean="0"/>
          </a:p>
          <a:p>
            <a:pPr lvl="1">
              <a:defRPr/>
            </a:pPr>
            <a:r>
              <a:rPr lang="en-US" sz="1600" b="1" dirty="0" smtClean="0"/>
              <a:t> Climate Change Private Equity Funds</a:t>
            </a:r>
          </a:p>
          <a:p>
            <a:pPr lvl="1">
              <a:defRPr/>
            </a:pPr>
            <a:r>
              <a:rPr lang="en-US" sz="1600" b="1" dirty="0" smtClean="0">
                <a:latin typeface="+mn-lt"/>
              </a:rPr>
              <a:t> </a:t>
            </a:r>
            <a:r>
              <a:rPr lang="en-US" sz="1600" b="1" dirty="0" err="1" smtClean="0">
                <a:latin typeface="+mn-lt"/>
              </a:rPr>
              <a:t>Cleantech</a:t>
            </a:r>
            <a:r>
              <a:rPr lang="en-US" sz="1600" b="1" dirty="0" smtClean="0">
                <a:latin typeface="+mn-lt"/>
              </a:rPr>
              <a:t> </a:t>
            </a:r>
            <a:r>
              <a:rPr lang="en-US" sz="1600" b="1" dirty="0">
                <a:latin typeface="+mn-lt"/>
              </a:rPr>
              <a:t>growth capital </a:t>
            </a:r>
            <a:endParaRPr lang="en-US" sz="1600" b="1" dirty="0" smtClean="0">
              <a:latin typeface="+mn-lt"/>
            </a:endParaRPr>
          </a:p>
          <a:p>
            <a:pPr lvl="1">
              <a:defRPr/>
            </a:pPr>
            <a:r>
              <a:rPr lang="en-US" sz="1200" b="1" dirty="0" smtClean="0">
                <a:latin typeface="+mn-lt"/>
              </a:rPr>
              <a:t>  </a:t>
            </a:r>
            <a:r>
              <a:rPr lang="en-US" sz="1600" b="1" dirty="0" smtClean="0">
                <a:latin typeface="+mn-lt"/>
              </a:rPr>
              <a:t>Carbon Finance 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+mn-lt"/>
              </a:rPr>
              <a:t>  Blended Finance</a:t>
            </a:r>
            <a:endParaRPr lang="en-US" sz="2000" dirty="0" smtClean="0">
              <a:latin typeface="+mn-lt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+mn-lt"/>
              </a:rPr>
              <a:t>  Advisory </a:t>
            </a:r>
            <a:r>
              <a:rPr lang="en-US" sz="2000" b="1" dirty="0">
                <a:latin typeface="+mn-lt"/>
              </a:rPr>
              <a:t>Services </a:t>
            </a:r>
            <a:endParaRPr lang="en-US" sz="2000" b="1" dirty="0" smtClean="0">
              <a:latin typeface="+mn-lt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+mn-lt"/>
              </a:rPr>
              <a:t>  Convening industry players for </a:t>
            </a:r>
            <a:r>
              <a:rPr lang="en-US" sz="2000" b="1" dirty="0" smtClean="0"/>
              <a:t>research / standard setting </a:t>
            </a:r>
          </a:p>
          <a:p>
            <a:pPr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9221" name="Rectangle 2054"/>
          <p:cNvSpPr>
            <a:spLocks noGrp="1" noChangeArrowheads="1"/>
          </p:cNvSpPr>
          <p:nvPr>
            <p:ph type="title"/>
          </p:nvPr>
        </p:nvSpPr>
        <p:spPr>
          <a:xfrm>
            <a:off x="0" y="139361"/>
            <a:ext cx="9144000" cy="919163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What products does IFC offer Climate Business firms?</a:t>
            </a:r>
            <a:endParaRPr lang="en-US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592"/>
            <a:ext cx="9144000" cy="700225"/>
          </a:xfrm>
        </p:spPr>
        <p:txBody>
          <a:bodyPr/>
          <a:lstStyle/>
          <a:p>
            <a:r>
              <a:rPr lang="en-US" dirty="0" smtClean="0"/>
              <a:t>IFC has a long track record in blended finance.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74073"/>
            <a:ext cx="8382000" cy="1522763"/>
          </a:xfrm>
        </p:spPr>
        <p:txBody>
          <a:bodyPr/>
          <a:lstStyle/>
          <a:p>
            <a:pPr marL="0" indent="0"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00783C"/>
                </a:solidFill>
              </a:rPr>
              <a:t>  Over a decade of innovation and more than $700 million under management from GEF, CIF, Canadian Climate Change Fund and other bilateral donors for climate. 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00783C"/>
                </a:solidFill>
              </a:rPr>
              <a:t>  FY12: $3 billion IFC and private sector investment mobilized by $130 million in donor funds.  That is a leverage ratio of~23 times.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3964" y="2454723"/>
            <a:ext cx="8783781" cy="35394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Examples of intervention types:</a:t>
            </a:r>
          </a:p>
          <a:p>
            <a:pPr>
              <a:tabLst>
                <a:tab pos="2343150" algn="l"/>
              </a:tabLst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 Concessional debt to accelerate technology roll-out</a:t>
            </a:r>
          </a:p>
          <a:p>
            <a:pPr lvl="1">
              <a:tabLst>
                <a:tab pos="2343150" algn="l"/>
              </a:tabLst>
            </a:pPr>
            <a:r>
              <a:rPr 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e.g. La </a:t>
            </a:r>
            <a:r>
              <a:rPr lang="en-US" sz="1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Ventosa</a:t>
            </a:r>
            <a:r>
              <a:rPr 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wind farm in Mexico</a:t>
            </a:r>
          </a:p>
          <a:p>
            <a:pPr>
              <a:tabLst>
                <a:tab pos="2343150" algn="l"/>
              </a:tabLst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 Risk sharing facilities</a:t>
            </a:r>
          </a:p>
          <a:p>
            <a:pPr lvl="1">
              <a:tabLst>
                <a:tab pos="2343150" algn="l"/>
              </a:tabLst>
            </a:pPr>
            <a:r>
              <a:rPr lang="en-US" sz="1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eg</a:t>
            </a:r>
            <a:r>
              <a:rPr 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to help lenders scale up renewable and energy efficiency portfolios, such as CHUEE in China</a:t>
            </a:r>
          </a:p>
          <a:p>
            <a:pPr>
              <a:tabLst>
                <a:tab pos="2343150" algn="l"/>
              </a:tabLst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 Patient equity</a:t>
            </a:r>
          </a:p>
          <a:p>
            <a:pPr lvl="1">
              <a:tabLst>
                <a:tab pos="2343150" algn="l"/>
              </a:tabLst>
            </a:pPr>
            <a:r>
              <a:rPr 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e.g. for young </a:t>
            </a:r>
            <a:r>
              <a:rPr lang="en-US" sz="1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cleantech</a:t>
            </a:r>
            <a:r>
              <a:rPr 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companies such as a micro-turbine manufacturer in India and an energy efficient water purification company in India, Bangladesh, </a:t>
            </a:r>
            <a:r>
              <a:rPr lang="en-US" sz="1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Phillipines</a:t>
            </a:r>
            <a:r>
              <a:rPr 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and Ghana</a:t>
            </a:r>
          </a:p>
          <a:p>
            <a:pPr>
              <a:tabLst>
                <a:tab pos="2343150" algn="l"/>
              </a:tabLst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 Competition prizes</a:t>
            </a:r>
          </a:p>
          <a:p>
            <a:pPr lvl="1">
              <a:tabLst>
                <a:tab pos="2343150" algn="l"/>
              </a:tabLst>
            </a:pPr>
            <a:r>
              <a:rPr 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e.g. for companies innovating light and energy solutions for underserved / off-grid populations.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216C4-36EF-4C91-80BA-120FE17D05E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37476" y="-55420"/>
            <a:ext cx="15905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blended finance 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4794"/>
            <a:ext cx="7772400" cy="563562"/>
          </a:xfrm>
        </p:spPr>
        <p:txBody>
          <a:bodyPr/>
          <a:lstStyle/>
          <a:p>
            <a:pPr algn="l"/>
            <a:r>
              <a:rPr lang="en-US" dirty="0" smtClean="0"/>
              <a:t>Advisory services programs address barriers to market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6329"/>
            <a:ext cx="8382000" cy="4525962"/>
          </a:xfrm>
        </p:spPr>
        <p:txBody>
          <a:bodyPr/>
          <a:lstStyle/>
          <a:p>
            <a:r>
              <a:rPr lang="en-US" sz="1800" dirty="0" smtClean="0">
                <a:solidFill>
                  <a:srgbClr val="00783C"/>
                </a:solidFill>
              </a:rPr>
              <a:t>Awareness and skills for firms</a:t>
            </a:r>
            <a:r>
              <a:rPr lang="en-US" sz="1800" dirty="0" smtClean="0"/>
              <a:t>:  e.g. cleaner production advice to firms</a:t>
            </a:r>
          </a:p>
          <a:p>
            <a:r>
              <a:rPr lang="en-US" sz="1800" dirty="0" smtClean="0">
                <a:solidFill>
                  <a:srgbClr val="00783C"/>
                </a:solidFill>
              </a:rPr>
              <a:t>Capacity building for public policy </a:t>
            </a:r>
            <a:r>
              <a:rPr lang="en-US" sz="1800" dirty="0" smtClean="0"/>
              <a:t>makers: e.g. feed-in tariffs  with IBRD</a:t>
            </a:r>
          </a:p>
          <a:p>
            <a:r>
              <a:rPr lang="en-US" sz="1800" dirty="0" smtClean="0">
                <a:solidFill>
                  <a:srgbClr val="00783C"/>
                </a:solidFill>
              </a:rPr>
              <a:t>Market transformation initiatives which address regulatory, skills and knowledge, and access to finance barriers simultaneously</a:t>
            </a:r>
            <a:r>
              <a:rPr lang="en-US" sz="1800" dirty="0" smtClean="0"/>
              <a:t>: e.g. Lighting Africa.</a:t>
            </a:r>
          </a:p>
          <a:p>
            <a:r>
              <a:rPr lang="en-US" sz="1800" dirty="0" smtClean="0">
                <a:solidFill>
                  <a:srgbClr val="00783C"/>
                </a:solidFill>
              </a:rPr>
              <a:t>Transaction support </a:t>
            </a:r>
            <a:r>
              <a:rPr lang="en-US" sz="1800" dirty="0" smtClean="0"/>
              <a:t>to demonstrate new business models:</a:t>
            </a:r>
          </a:p>
          <a:p>
            <a:pPr lvl="1"/>
            <a:r>
              <a:rPr lang="en-US" sz="1800" dirty="0" smtClean="0"/>
              <a:t>PPPs for concessions in renewable energy generation/access, energy distribution, solid waste, water, forest management </a:t>
            </a:r>
          </a:p>
          <a:p>
            <a:pPr lvl="1"/>
            <a:r>
              <a:rPr lang="en-US" sz="1800" dirty="0" smtClean="0"/>
              <a:t>Long term engagement with key market players to understand &amp; address risk perception </a:t>
            </a:r>
          </a:p>
          <a:p>
            <a:pPr lvl="1"/>
            <a:r>
              <a:rPr lang="en-US" sz="1800" dirty="0" smtClean="0"/>
              <a:t>Product development in forestry and land-use could ultimately result in a GHG abatement impact that is larger than that achievable by IFC in the RE/EE sector</a:t>
            </a:r>
          </a:p>
          <a:p>
            <a:r>
              <a:rPr lang="en-US" sz="1800" dirty="0" smtClean="0">
                <a:solidFill>
                  <a:srgbClr val="00783C"/>
                </a:solidFill>
              </a:rPr>
              <a:t>Manage and deploy knowledge </a:t>
            </a:r>
            <a:r>
              <a:rPr lang="en-US" sz="1800" dirty="0" smtClean="0"/>
              <a:t>for replication and scale-up</a:t>
            </a:r>
          </a:p>
          <a:p>
            <a:pPr lvl="1"/>
            <a:r>
              <a:rPr lang="en-US" sz="1800" dirty="0" smtClean="0"/>
              <a:t>Best practices and lessons learned</a:t>
            </a:r>
          </a:p>
          <a:p>
            <a:endParaRPr lang="en-US" sz="1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7209766" y="-55420"/>
            <a:ext cx="16787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 advisory services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18"/>
          <p:cNvSpPr>
            <a:spLocks noChangeShapeType="1"/>
          </p:cNvSpPr>
          <p:nvPr/>
        </p:nvSpPr>
        <p:spPr bwMode="auto">
          <a:xfrm flipH="1">
            <a:off x="4740724" y="850104"/>
            <a:ext cx="14604" cy="2317288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5" name="Slide Number Placeholder 3"/>
          <p:cNvSpPr txBox="1">
            <a:spLocks/>
          </p:cNvSpPr>
          <p:nvPr/>
        </p:nvSpPr>
        <p:spPr bwMode="auto">
          <a:xfrm>
            <a:off x="3632200" y="5543952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88D9A-E870-4E07-8D55-66E802766AD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 bwMode="auto">
          <a:xfrm>
            <a:off x="0" y="146302"/>
            <a:ext cx="9144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sz="2400" b="1" kern="0" dirty="0" smtClean="0">
                <a:solidFill>
                  <a:srgbClr val="014C6D"/>
                </a:solidFill>
                <a:latin typeface="+mj-lt"/>
                <a:ea typeface="+mj-ea"/>
                <a:cs typeface="+mj-cs"/>
              </a:rPr>
              <a:t>IFC’s Advisory Services approach is market-driven.</a:t>
            </a:r>
          </a:p>
        </p:txBody>
      </p:sp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78378" y="4104433"/>
          <a:ext cx="8987246" cy="237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1309"/>
                <a:gridCol w="2403735"/>
                <a:gridCol w="2778998"/>
                <a:gridCol w="2713204"/>
              </a:tblGrid>
              <a:tr h="1366887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Intervention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arenR"/>
                      </a:pP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</a:rPr>
                        <a:t>Support regulatory reform initiatives 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</a:rPr>
                        <a:t>which set enabling environment to enable commercial investment. (</a:t>
                      </a:r>
                      <a:r>
                        <a:rPr lang="en-US" sz="1000" b="0" kern="1200" baseline="0" dirty="0" err="1" smtClean="0">
                          <a:solidFill>
                            <a:schemeClr val="tx1"/>
                          </a:solidFill>
                        </a:rPr>
                        <a:t>eg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</a:rPr>
                        <a:t>, feed-in tariffs, green building codes)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Demonstration projects 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designed to catalyze replication at scale 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arenR"/>
                      </a:pP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</a:rPr>
                        <a:t>Support innovative business models 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</a:rPr>
                        <a:t>which enable technology and services to reach new markets</a:t>
                      </a:r>
                      <a:endParaRPr lang="en-US" sz="1000" b="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</a:rPr>
                        <a:t>Provide market intelligence </a:t>
                      </a: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</a:rPr>
                        <a:t>on where business opportunities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</a:rPr>
                        <a:t>exist,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</a:rPr>
                        <a:t>and on what tools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</a:rPr>
                        <a:t>/products exist to help project development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</a:rPr>
                        <a:t>Support market aggregation 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</a:rPr>
                        <a:t>to catalyze rapid uptake and foster competition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</a:rPr>
                        <a:t>Support public private partnerships</a:t>
                      </a:r>
                      <a:endParaRPr lang="en-US" sz="1000" b="0" kern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endParaRPr lang="en-US" sz="1000" b="0" kern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>
                        <a:buAutoNum type="arabicParenR"/>
                      </a:pPr>
                      <a:endParaRPr lang="en-US" sz="10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endParaRPr lang="en-US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>
                        <a:buAutoNum type="arabicParenR"/>
                      </a:pPr>
                      <a:endParaRPr lang="en-US" sz="1000" kern="12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</a:rPr>
                        <a:t>Support commercial banks 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</a:rPr>
                        <a:t>in developing products which underpin a sustainable commercial debt market for climate investment</a:t>
                      </a:r>
                      <a:endParaRPr lang="en-US" sz="1000" b="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</a:rPr>
                        <a:t>Identify opportunities to leverage concessional funding 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</a:rPr>
                        <a:t>through modified waterfalls to move commercial finance sustainably into the frontier</a:t>
                      </a:r>
                      <a:endParaRPr lang="en-US" sz="10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52400" y="61403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IFC Advisory Services catalyze market development at various points along the innovation curve, tailoring interventions to market needs.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1057275" y="3728831"/>
            <a:ext cx="25908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diamond" w="med" len="med"/>
            <a:tailEnd type="diamond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3819525" y="3728831"/>
            <a:ext cx="22098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diamond" w="med" len="med"/>
            <a:tailEnd type="diamond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6248400" y="3738356"/>
            <a:ext cx="22098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diamond" w="med" len="med"/>
            <a:tailEnd type="diamond"/>
          </a:ln>
          <a:effectLst/>
        </p:spPr>
      </p:cxnSp>
      <p:sp>
        <p:nvSpPr>
          <p:cNvPr id="37" name="Rectangle 36"/>
          <p:cNvSpPr/>
          <p:nvPr/>
        </p:nvSpPr>
        <p:spPr bwMode="auto">
          <a:xfrm>
            <a:off x="6116163" y="1459131"/>
            <a:ext cx="2450004" cy="219134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954069" y="1442831"/>
            <a:ext cx="2799893" cy="22049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429001" y="1459131"/>
            <a:ext cx="2687162" cy="219134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>
            <a:off x="914400" y="2153134"/>
            <a:ext cx="7620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 rot="16200000">
            <a:off x="332591" y="3015240"/>
            <a:ext cx="778844" cy="377226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prstClr val="black"/>
                </a:solidFill>
                <a:latin typeface="+mj-lt"/>
                <a:cs typeface="Arial" charset="0"/>
              </a:rPr>
              <a:t>Profitability</a:t>
            </a:r>
          </a:p>
        </p:txBody>
      </p:sp>
      <p:sp>
        <p:nvSpPr>
          <p:cNvPr id="48" name="Freeform 47"/>
          <p:cNvSpPr/>
          <p:nvPr/>
        </p:nvSpPr>
        <p:spPr bwMode="auto">
          <a:xfrm>
            <a:off x="1143000" y="1597906"/>
            <a:ext cx="7315200" cy="1981201"/>
          </a:xfrm>
          <a:custGeom>
            <a:avLst/>
            <a:gdLst>
              <a:gd name="connsiteX0" fmla="*/ 0 w 4095750"/>
              <a:gd name="connsiteY0" fmla="*/ 1838325 h 1838325"/>
              <a:gd name="connsiteX1" fmla="*/ 1638300 w 4095750"/>
              <a:gd name="connsiteY1" fmla="*/ 1352550 h 1838325"/>
              <a:gd name="connsiteX2" fmla="*/ 2609850 w 4095750"/>
              <a:gd name="connsiteY2" fmla="*/ 514350 h 1838325"/>
              <a:gd name="connsiteX3" fmla="*/ 4095750 w 4095750"/>
              <a:gd name="connsiteY3" fmla="*/ 0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1838325">
                <a:moveTo>
                  <a:pt x="0" y="1838325"/>
                </a:moveTo>
                <a:cubicBezTo>
                  <a:pt x="601662" y="1705769"/>
                  <a:pt x="1203325" y="1573213"/>
                  <a:pt x="1638300" y="1352550"/>
                </a:cubicBezTo>
                <a:cubicBezTo>
                  <a:pt x="2073275" y="1131888"/>
                  <a:pt x="2200275" y="739775"/>
                  <a:pt x="2609850" y="514350"/>
                </a:cubicBezTo>
                <a:cubicBezTo>
                  <a:pt x="3019425" y="288925"/>
                  <a:pt x="4095750" y="0"/>
                  <a:pt x="4095750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990600" y="1597906"/>
            <a:ext cx="778844" cy="605826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 smtClean="0">
                <a:solidFill>
                  <a:srgbClr val="FF0000"/>
                </a:solidFill>
                <a:latin typeface="Calibri"/>
                <a:cs typeface="Arial" charset="0"/>
              </a:rPr>
              <a:t>Break-even</a:t>
            </a:r>
            <a:endParaRPr lang="en-US" sz="1100" i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cxnSp>
        <p:nvCxnSpPr>
          <p:cNvPr id="50" name="Straight Arrow Connector 49"/>
          <p:cNvCxnSpPr>
            <a:stCxn id="55" idx="4"/>
          </p:cNvCxnSpPr>
          <p:nvPr/>
        </p:nvCxnSpPr>
        <p:spPr bwMode="auto">
          <a:xfrm>
            <a:off x="2171264" y="3151436"/>
            <a:ext cx="51082" cy="293217"/>
          </a:xfrm>
          <a:prstGeom prst="straightConnector1">
            <a:avLst/>
          </a:prstGeom>
          <a:ln w="25400">
            <a:solidFill>
              <a:srgbClr val="3A6C8E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 rot="10800000">
            <a:off x="6169932" y="2068300"/>
            <a:ext cx="934547" cy="350316"/>
          </a:xfrm>
          <a:prstGeom prst="straightConnector1">
            <a:avLst/>
          </a:prstGeom>
          <a:ln w="25400">
            <a:solidFill>
              <a:srgbClr val="3A6C8E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6" idx="1"/>
          </p:cNvCxnSpPr>
          <p:nvPr/>
        </p:nvCxnSpPr>
        <p:spPr bwMode="auto">
          <a:xfrm flipH="1" flipV="1">
            <a:off x="4746815" y="2738232"/>
            <a:ext cx="324984" cy="221520"/>
          </a:xfrm>
          <a:prstGeom prst="straightConnector1">
            <a:avLst/>
          </a:prstGeom>
          <a:ln w="25400">
            <a:solidFill>
              <a:srgbClr val="3A6C8E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Oval 11"/>
          <p:cNvSpPr>
            <a:spLocks noChangeArrowheads="1"/>
          </p:cNvSpPr>
          <p:nvPr/>
        </p:nvSpPr>
        <p:spPr bwMode="auto">
          <a:xfrm>
            <a:off x="1384146" y="2323918"/>
            <a:ext cx="1574235" cy="827518"/>
          </a:xfrm>
          <a:prstGeom prst="ellipse">
            <a:avLst/>
          </a:prstGeom>
          <a:solidFill>
            <a:srgbClr val="3A6C8E">
              <a:alpha val="46000"/>
            </a:srgb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prstClr val="black"/>
                </a:solidFill>
                <a:cs typeface="Arial" charset="0"/>
              </a:rPr>
              <a:t>Regulatory reform</a:t>
            </a:r>
          </a:p>
        </p:txBody>
      </p:sp>
      <p:sp>
        <p:nvSpPr>
          <p:cNvPr id="56" name="Oval 11"/>
          <p:cNvSpPr>
            <a:spLocks noChangeArrowheads="1"/>
          </p:cNvSpPr>
          <p:nvPr/>
        </p:nvSpPr>
        <p:spPr bwMode="auto">
          <a:xfrm>
            <a:off x="4823010" y="2840020"/>
            <a:ext cx="1698837" cy="817580"/>
          </a:xfrm>
          <a:prstGeom prst="ellipse">
            <a:avLst/>
          </a:prstGeom>
          <a:solidFill>
            <a:srgbClr val="3A6C8E">
              <a:alpha val="46000"/>
            </a:srgb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prstClr val="black"/>
                </a:solidFill>
                <a:cs typeface="Arial" charset="0"/>
              </a:rPr>
              <a:t>Market Intelligence, Industry Standards</a:t>
            </a:r>
            <a:endParaRPr lang="en-US" sz="1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7" name="Oval 11"/>
          <p:cNvSpPr>
            <a:spLocks noChangeArrowheads="1"/>
          </p:cNvSpPr>
          <p:nvPr/>
        </p:nvSpPr>
        <p:spPr bwMode="auto">
          <a:xfrm>
            <a:off x="6811381" y="2264460"/>
            <a:ext cx="1656246" cy="832545"/>
          </a:xfrm>
          <a:prstGeom prst="ellipse">
            <a:avLst/>
          </a:prstGeom>
          <a:solidFill>
            <a:srgbClr val="3A6C8E">
              <a:alpha val="46000"/>
            </a:srgb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prstClr val="black"/>
                </a:solidFill>
                <a:cs typeface="Arial" charset="0"/>
              </a:rPr>
              <a:t>Financial Market Development</a:t>
            </a:r>
            <a:endParaRPr lang="en-US" sz="1200" b="1" dirty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 rot="16200000" flipV="1">
            <a:off x="-176756" y="2545100"/>
            <a:ext cx="2202156" cy="1984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Rectangle 21"/>
          <p:cNvSpPr>
            <a:spLocks noChangeArrowheads="1"/>
          </p:cNvSpPr>
          <p:nvPr/>
        </p:nvSpPr>
        <p:spPr bwMode="auto">
          <a:xfrm>
            <a:off x="6472297" y="3775604"/>
            <a:ext cx="1600200" cy="48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u="sng" dirty="0" smtClean="0">
                <a:solidFill>
                  <a:prstClr val="black"/>
                </a:solidFill>
                <a:latin typeface="+mj-lt"/>
                <a:cs typeface="+mn-cs"/>
              </a:rPr>
              <a:t>Commercial Scale Up</a:t>
            </a:r>
            <a:endParaRPr lang="en-US" sz="1100" b="1" u="sng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63" name="Rectangle 21"/>
          <p:cNvSpPr>
            <a:spLocks noChangeArrowheads="1"/>
          </p:cNvSpPr>
          <p:nvPr/>
        </p:nvSpPr>
        <p:spPr bwMode="auto">
          <a:xfrm>
            <a:off x="4032316" y="3782172"/>
            <a:ext cx="1600200" cy="48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u="sng" dirty="0" smtClean="0">
                <a:latin typeface="+mj-lt"/>
                <a:cs typeface="+mn-cs"/>
              </a:rPr>
              <a:t>Refining Business Models </a:t>
            </a:r>
            <a:endParaRPr lang="en-US" sz="1100" b="1" u="sng" dirty="0">
              <a:latin typeface="+mj-lt"/>
              <a:cs typeface="+mn-cs"/>
            </a:endParaRPr>
          </a:p>
        </p:txBody>
      </p:sp>
      <p:sp>
        <p:nvSpPr>
          <p:cNvPr id="64" name="Rectangle 21"/>
          <p:cNvSpPr>
            <a:spLocks noChangeArrowheads="1"/>
          </p:cNvSpPr>
          <p:nvPr/>
        </p:nvSpPr>
        <p:spPr bwMode="auto">
          <a:xfrm>
            <a:off x="1516925" y="3759900"/>
            <a:ext cx="1600200" cy="48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u="sng" dirty="0">
                <a:solidFill>
                  <a:prstClr val="black"/>
                </a:solidFill>
                <a:latin typeface="+mj-lt"/>
                <a:cs typeface="+mn-cs"/>
              </a:rPr>
              <a:t>Proof of concept</a:t>
            </a:r>
            <a:endParaRPr lang="en-US" sz="1100" b="1" u="sng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216C4-36EF-4C91-80BA-120FE17D05E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320606" y="-55420"/>
            <a:ext cx="16242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advisory services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3" name="Oval 11"/>
          <p:cNvSpPr>
            <a:spLocks noChangeArrowheads="1"/>
          </p:cNvSpPr>
          <p:nvPr/>
        </p:nvSpPr>
        <p:spPr bwMode="auto">
          <a:xfrm>
            <a:off x="4043964" y="1501886"/>
            <a:ext cx="1698837" cy="817580"/>
          </a:xfrm>
          <a:prstGeom prst="ellipse">
            <a:avLst/>
          </a:prstGeom>
          <a:solidFill>
            <a:srgbClr val="3A6C8E">
              <a:alpha val="46000"/>
            </a:srgb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prstClr val="black"/>
                </a:solidFill>
                <a:cs typeface="Arial" charset="0"/>
              </a:rPr>
              <a:t>PPP support</a:t>
            </a:r>
            <a:endParaRPr lang="en-US" sz="1200" b="1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551" y="423919"/>
            <a:ext cx="7772400" cy="563562"/>
          </a:xfrm>
        </p:spPr>
        <p:txBody>
          <a:bodyPr/>
          <a:lstStyle/>
          <a:p>
            <a:r>
              <a:rPr lang="en-US" dirty="0" smtClean="0"/>
              <a:t>The carbon market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926" y="1379202"/>
            <a:ext cx="7772400" cy="4582211"/>
          </a:xfrm>
        </p:spPr>
        <p:txBody>
          <a:bodyPr/>
          <a:lstStyle/>
          <a:p>
            <a:pPr marL="169863" indent="-169863"/>
            <a:r>
              <a:rPr lang="en-US" dirty="0" smtClean="0"/>
              <a:t>Carbon markets are important tools for delivering on IFC’s climate business targets going forward</a:t>
            </a:r>
          </a:p>
          <a:p>
            <a:pPr marL="169863" indent="-169863"/>
            <a:r>
              <a:rPr lang="en-US" dirty="0" smtClean="0"/>
              <a:t>Carbon markets presents new business opportunities for companies and financial institutions in emerging markets</a:t>
            </a:r>
          </a:p>
          <a:p>
            <a:pPr marL="169863" indent="-169863"/>
            <a:r>
              <a:rPr lang="en-US" dirty="0" smtClean="0"/>
              <a:t>Since market start-up in 2005, the total value of the global carbon market has been steadily increasing (2011=$176bn)</a:t>
            </a:r>
          </a:p>
          <a:p>
            <a:pPr marL="169863" indent="-169863"/>
            <a:r>
              <a:rPr lang="en-US" dirty="0" smtClean="0"/>
              <a:t>Carbon is cross-cutting key sectors (power, manufacturing, industry, buildings, transportation, waste, </a:t>
            </a:r>
            <a:r>
              <a:rPr lang="en-US" dirty="0" err="1" smtClean="0"/>
              <a:t>ag</a:t>
            </a:r>
            <a:r>
              <a:rPr lang="en-US" dirty="0" smtClean="0"/>
              <a:t>, forestry,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20138-E78A-4ED9-858F-C01CED2563B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/>
        </p:nvGraphicFramePr>
        <p:xfrm>
          <a:off x="772474" y="878999"/>
          <a:ext cx="7607250" cy="474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1976" y="197004"/>
            <a:ext cx="8528496" cy="6429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Steady increase of global market value, </a:t>
            </a:r>
            <a:r>
              <a:rPr lang="en-GB" sz="2800" dirty="0" err="1" smtClean="0"/>
              <a:t>US$bn</a:t>
            </a:r>
            <a:endParaRPr lang="en-US" sz="2800" dirty="0" smtClean="0"/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323850" y="3912001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15365" name="Text Box 11"/>
          <p:cNvSpPr txBox="1">
            <a:spLocks noChangeArrowheads="1"/>
          </p:cNvSpPr>
          <p:nvPr/>
        </p:nvSpPr>
        <p:spPr bwMode="auto">
          <a:xfrm>
            <a:off x="4499992" y="1732874"/>
            <a:ext cx="5886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000" dirty="0">
                <a:solidFill>
                  <a:schemeClr val="tx1"/>
                </a:solidFill>
              </a:rPr>
              <a:t>135</a:t>
            </a:r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7289967" y="878999"/>
            <a:ext cx="720081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176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5367" name="Text Box 13"/>
          <p:cNvSpPr txBox="1">
            <a:spLocks noChangeArrowheads="1"/>
          </p:cNvSpPr>
          <p:nvPr/>
        </p:nvSpPr>
        <p:spPr bwMode="auto">
          <a:xfrm>
            <a:off x="1863912" y="4283298"/>
            <a:ext cx="4539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0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368" name="Text Box 14"/>
          <p:cNvSpPr txBox="1">
            <a:spLocks noChangeArrowheads="1"/>
          </p:cNvSpPr>
          <p:nvPr/>
        </p:nvSpPr>
        <p:spPr bwMode="auto">
          <a:xfrm>
            <a:off x="2793904" y="3906183"/>
            <a:ext cx="4539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0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5369" name="Text Box 15"/>
          <p:cNvSpPr txBox="1">
            <a:spLocks noChangeArrowheads="1"/>
          </p:cNvSpPr>
          <p:nvPr/>
        </p:nvSpPr>
        <p:spPr bwMode="auto">
          <a:xfrm>
            <a:off x="3723896" y="3246466"/>
            <a:ext cx="4539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63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508104" y="1571442"/>
            <a:ext cx="5886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000" dirty="0">
                <a:solidFill>
                  <a:schemeClr val="tx1"/>
                </a:solidFill>
              </a:rPr>
              <a:t>144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359976" y="1211402"/>
            <a:ext cx="7202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159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8947" y="5722625"/>
            <a:ext cx="7025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b="1" dirty="0" smtClean="0"/>
              <a:t> Source: World Bank, 2012: State and Trends of the Carbon Market 2011. 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 bwMode="auto">
          <a:xfrm>
            <a:off x="0" y="3828533"/>
            <a:ext cx="3419872" cy="235817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669900"/>
              </a:solidFill>
              <a:effectLst/>
              <a:latin typeface="Trebuchet MS" pitchFamily="34" charset="0"/>
            </a:endParaRPr>
          </a:p>
        </p:txBody>
      </p:sp>
      <p:sp>
        <p:nvSpPr>
          <p:cNvPr id="16402" name="Oval 24"/>
          <p:cNvSpPr>
            <a:spLocks noChangeArrowheads="1"/>
          </p:cNvSpPr>
          <p:nvPr/>
        </p:nvSpPr>
        <p:spPr bwMode="auto">
          <a:xfrm>
            <a:off x="1440782" y="4629913"/>
            <a:ext cx="610938" cy="576064"/>
          </a:xfrm>
          <a:prstGeom prst="ellipse">
            <a:avLst/>
          </a:prstGeom>
          <a:solidFill>
            <a:srgbClr val="00CC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401" name="Text Box 23"/>
          <p:cNvSpPr txBox="1">
            <a:spLocks noChangeArrowheads="1"/>
          </p:cNvSpPr>
          <p:nvPr/>
        </p:nvSpPr>
        <p:spPr bwMode="auto">
          <a:xfrm>
            <a:off x="1475656" y="4701921"/>
            <a:ext cx="5132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800" dirty="0" smtClean="0">
                <a:solidFill>
                  <a:schemeClr val="tx1"/>
                </a:solidFill>
                <a:cs typeface="Arial" charset="0"/>
              </a:rPr>
              <a:t>0.3</a:t>
            </a:r>
            <a:endParaRPr lang="en-GB" sz="18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405" name="Oval 25"/>
          <p:cNvSpPr>
            <a:spLocks noChangeArrowheads="1"/>
          </p:cNvSpPr>
          <p:nvPr/>
        </p:nvSpPr>
        <p:spPr bwMode="auto">
          <a:xfrm flipH="1">
            <a:off x="2411760" y="4629913"/>
            <a:ext cx="576064" cy="57606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404" name="Text Box 15"/>
          <p:cNvSpPr txBox="1">
            <a:spLocks noChangeArrowheads="1"/>
          </p:cNvSpPr>
          <p:nvPr/>
        </p:nvSpPr>
        <p:spPr bwMode="auto">
          <a:xfrm>
            <a:off x="2448894" y="4701921"/>
            <a:ext cx="5132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800" dirty="0" smtClean="0">
                <a:solidFill>
                  <a:schemeClr val="tx1"/>
                </a:solidFill>
                <a:cs typeface="Arial" charset="0"/>
              </a:rPr>
              <a:t>0.3</a:t>
            </a:r>
            <a:endParaRPr lang="en-GB" sz="18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7" name="AutoShape 52"/>
          <p:cNvSpPr>
            <a:spLocks noChangeArrowheads="1"/>
          </p:cNvSpPr>
          <p:nvPr/>
        </p:nvSpPr>
        <p:spPr bwMode="auto">
          <a:xfrm rot="2535364" flipH="1">
            <a:off x="1236075" y="5276345"/>
            <a:ext cx="905870" cy="807368"/>
          </a:xfrm>
          <a:prstGeom prst="wedgeEllipseCallout">
            <a:avLst>
              <a:gd name="adj1" fmla="val 41329"/>
              <a:gd name="adj2" fmla="val -58861"/>
            </a:avLst>
          </a:prstGeom>
          <a:solidFill>
            <a:srgbClr val="90EE3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56" name="AutoShape 52"/>
          <p:cNvSpPr>
            <a:spLocks noChangeArrowheads="1"/>
          </p:cNvSpPr>
          <p:nvPr/>
        </p:nvSpPr>
        <p:spPr bwMode="auto">
          <a:xfrm rot="1970542" flipH="1">
            <a:off x="2270264" y="5297611"/>
            <a:ext cx="905870" cy="807368"/>
          </a:xfrm>
          <a:prstGeom prst="wedgeEllipseCallout">
            <a:avLst>
              <a:gd name="adj1" fmla="val 41329"/>
              <a:gd name="adj2" fmla="val -58861"/>
            </a:avLst>
          </a:prstGeom>
          <a:solidFill>
            <a:srgbClr val="90EE3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225571" y="115116"/>
            <a:ext cx="8607275" cy="6137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EU and other markets increasing value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5580617" y="2604621"/>
            <a:ext cx="3383871" cy="3537460"/>
            <a:chOff x="3304" y="1325"/>
            <a:chExt cx="2000" cy="2016"/>
          </a:xfrm>
        </p:grpSpPr>
        <p:sp>
          <p:nvSpPr>
            <p:cNvPr id="16423" name="Oval 7"/>
            <p:cNvSpPr>
              <a:spLocks noChangeArrowheads="1"/>
            </p:cNvSpPr>
            <p:nvPr/>
          </p:nvSpPr>
          <p:spPr bwMode="auto">
            <a:xfrm>
              <a:off x="3304" y="1325"/>
              <a:ext cx="2000" cy="201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 b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6424" name="Text Box 9"/>
            <p:cNvSpPr txBox="1">
              <a:spLocks noChangeArrowheads="1"/>
            </p:cNvSpPr>
            <p:nvPr/>
          </p:nvSpPr>
          <p:spPr bwMode="auto">
            <a:xfrm>
              <a:off x="3379" y="2070"/>
              <a:ext cx="186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lang="en-US" sz="2400" dirty="0">
                  <a:solidFill>
                    <a:schemeClr val="bg1"/>
                  </a:solidFill>
                  <a:cs typeface="Arial" charset="0"/>
                </a:rPr>
                <a:t>EU ETS Allowances</a:t>
              </a:r>
              <a:endParaRPr lang="fr-FR" sz="24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6425" name="Text Box 17"/>
            <p:cNvSpPr txBox="1">
              <a:spLocks noChangeArrowheads="1"/>
            </p:cNvSpPr>
            <p:nvPr/>
          </p:nvSpPr>
          <p:spPr bwMode="auto">
            <a:xfrm>
              <a:off x="4024" y="2439"/>
              <a:ext cx="644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GB" sz="2400" dirty="0" smtClean="0">
                  <a:solidFill>
                    <a:schemeClr val="bg1"/>
                  </a:solidFill>
                  <a:cs typeface="Arial" charset="0"/>
                </a:rPr>
                <a:t>147.8</a:t>
              </a:r>
              <a:endParaRPr lang="en-GB" sz="2400" dirty="0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6400" name="Text Box 22"/>
          <p:cNvSpPr txBox="1">
            <a:spLocks noChangeArrowheads="1"/>
          </p:cNvSpPr>
          <p:nvPr/>
        </p:nvSpPr>
        <p:spPr bwMode="auto">
          <a:xfrm>
            <a:off x="1331640" y="4260581"/>
            <a:ext cx="7629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JI</a:t>
            </a:r>
            <a:endParaRPr lang="fr-FR" sz="18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403" name="Text Box 10"/>
          <p:cNvSpPr txBox="1">
            <a:spLocks noChangeArrowheads="1"/>
          </p:cNvSpPr>
          <p:nvPr/>
        </p:nvSpPr>
        <p:spPr bwMode="auto">
          <a:xfrm>
            <a:off x="2411760" y="4260581"/>
            <a:ext cx="648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AAU</a:t>
            </a:r>
            <a:endParaRPr lang="fr-FR" sz="18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392" name="Text Box 13"/>
          <p:cNvSpPr txBox="1">
            <a:spLocks noChangeArrowheads="1"/>
          </p:cNvSpPr>
          <p:nvPr/>
        </p:nvSpPr>
        <p:spPr bwMode="auto">
          <a:xfrm>
            <a:off x="-180528" y="3828533"/>
            <a:ext cx="19790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pre-2013 CDM</a:t>
            </a:r>
            <a:endParaRPr lang="fr-FR" sz="1800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3" name="Group 58"/>
          <p:cNvGrpSpPr/>
          <p:nvPr/>
        </p:nvGrpSpPr>
        <p:grpSpPr>
          <a:xfrm>
            <a:off x="101774" y="4247426"/>
            <a:ext cx="1085850" cy="1822647"/>
            <a:chOff x="101774" y="4365104"/>
            <a:chExt cx="1085850" cy="1822647"/>
          </a:xfrm>
        </p:grpSpPr>
        <p:sp>
          <p:nvSpPr>
            <p:cNvPr id="16406" name="AutoShape 52"/>
            <p:cNvSpPr>
              <a:spLocks noChangeArrowheads="1"/>
            </p:cNvSpPr>
            <p:nvPr/>
          </p:nvSpPr>
          <p:spPr bwMode="auto">
            <a:xfrm rot="2289557" flipH="1">
              <a:off x="201139" y="5380383"/>
              <a:ext cx="905870" cy="807368"/>
            </a:xfrm>
            <a:prstGeom prst="wedgeEllipseCallout">
              <a:avLst>
                <a:gd name="adj1" fmla="val 41329"/>
                <a:gd name="adj2" fmla="val -58861"/>
              </a:avLst>
            </a:prstGeom>
            <a:solidFill>
              <a:srgbClr val="90EE3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GB" sz="1600">
                <a:solidFill>
                  <a:schemeClr val="tx1"/>
                </a:solidFill>
              </a:endParaRPr>
            </a:p>
          </p:txBody>
        </p:sp>
        <p:grpSp>
          <p:nvGrpSpPr>
            <p:cNvPr id="4" name="Group 57"/>
            <p:cNvGrpSpPr/>
            <p:nvPr/>
          </p:nvGrpSpPr>
          <p:grpSpPr>
            <a:xfrm>
              <a:off x="101774" y="4365104"/>
              <a:ext cx="1085850" cy="1656184"/>
              <a:chOff x="101774" y="4365104"/>
              <a:chExt cx="1085850" cy="1656184"/>
            </a:xfrm>
          </p:grpSpPr>
          <p:sp>
            <p:nvSpPr>
              <p:cNvPr id="16391" name="Oval 12"/>
              <p:cNvSpPr>
                <a:spLocks noChangeArrowheads="1"/>
              </p:cNvSpPr>
              <p:nvPr/>
            </p:nvSpPr>
            <p:spPr bwMode="auto">
              <a:xfrm>
                <a:off x="179363" y="4365104"/>
                <a:ext cx="936253" cy="926811"/>
              </a:xfrm>
              <a:prstGeom prst="ellipse">
                <a:avLst/>
              </a:prstGeom>
              <a:solidFill>
                <a:srgbClr val="EAEF17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 b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16393" name="Text Box 14"/>
              <p:cNvSpPr txBox="1">
                <a:spLocks noChangeArrowheads="1"/>
              </p:cNvSpPr>
              <p:nvPr/>
            </p:nvSpPr>
            <p:spPr bwMode="auto">
              <a:xfrm>
                <a:off x="318984" y="4653136"/>
                <a:ext cx="54854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GB" sz="2000" dirty="0" smtClean="0">
                    <a:solidFill>
                      <a:schemeClr val="tx1"/>
                    </a:solidFill>
                    <a:cs typeface="Arial" charset="0"/>
                  </a:rPr>
                  <a:t>1.0</a:t>
                </a:r>
                <a:endParaRPr lang="en-GB" sz="2000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16407" name="Text Box 53"/>
              <p:cNvSpPr txBox="1">
                <a:spLocks noChangeArrowheads="1"/>
              </p:cNvSpPr>
              <p:nvPr/>
            </p:nvSpPr>
            <p:spPr bwMode="auto">
              <a:xfrm flipH="1">
                <a:off x="101774" y="5559623"/>
                <a:ext cx="108585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None/>
                </a:pPr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-32%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5" name="Group 59"/>
          <p:cNvGrpSpPr/>
          <p:nvPr/>
        </p:nvGrpSpPr>
        <p:grpSpPr>
          <a:xfrm>
            <a:off x="5004048" y="5414585"/>
            <a:ext cx="877640" cy="655488"/>
            <a:chOff x="4788024" y="4933752"/>
            <a:chExt cx="877640" cy="655488"/>
          </a:xfrm>
        </p:grpSpPr>
        <p:sp>
          <p:nvSpPr>
            <p:cNvPr id="16408" name="AutoShape 58"/>
            <p:cNvSpPr>
              <a:spLocks noChangeArrowheads="1"/>
            </p:cNvSpPr>
            <p:nvPr/>
          </p:nvSpPr>
          <p:spPr bwMode="auto">
            <a:xfrm>
              <a:off x="4860032" y="4933752"/>
              <a:ext cx="740296" cy="655488"/>
            </a:xfrm>
            <a:prstGeom prst="wedgeEllipseCallout">
              <a:avLst>
                <a:gd name="adj1" fmla="val 83718"/>
                <a:gd name="adj2" fmla="val -55231"/>
              </a:avLst>
            </a:prstGeom>
            <a:solidFill>
              <a:srgbClr val="90EE3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16409" name="Text Box 59"/>
            <p:cNvSpPr txBox="1">
              <a:spLocks noChangeArrowheads="1"/>
            </p:cNvSpPr>
            <p:nvPr/>
          </p:nvSpPr>
          <p:spPr bwMode="auto">
            <a:xfrm>
              <a:off x="4788024" y="5045174"/>
              <a:ext cx="87764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None/>
              </a:pPr>
              <a:r>
                <a:rPr lang="en-GB" sz="2000" dirty="0">
                  <a:solidFill>
                    <a:srgbClr val="0000FF"/>
                  </a:solidFill>
                </a:rPr>
                <a:t>+</a:t>
              </a:r>
              <a:r>
                <a:rPr lang="en-GB" sz="2000" dirty="0" smtClean="0">
                  <a:solidFill>
                    <a:srgbClr val="0000FF"/>
                  </a:solidFill>
                </a:rPr>
                <a:t>11%</a:t>
              </a:r>
              <a:endParaRPr lang="en-GB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" name="Group 63"/>
          <p:cNvGrpSpPr/>
          <p:nvPr/>
        </p:nvGrpSpPr>
        <p:grpSpPr>
          <a:xfrm>
            <a:off x="6610676" y="453449"/>
            <a:ext cx="2569836" cy="2105333"/>
            <a:chOff x="2192806" y="1916832"/>
            <a:chExt cx="2209800" cy="1905000"/>
          </a:xfrm>
        </p:grpSpPr>
        <p:sp>
          <p:nvSpPr>
            <p:cNvPr id="16387" name="Oval 3"/>
            <p:cNvSpPr>
              <a:spLocks noChangeArrowheads="1"/>
            </p:cNvSpPr>
            <p:nvPr/>
          </p:nvSpPr>
          <p:spPr bwMode="auto">
            <a:xfrm>
              <a:off x="2360935" y="1916832"/>
              <a:ext cx="1851025" cy="19050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6398" name="Text Box 20"/>
            <p:cNvSpPr txBox="1">
              <a:spLocks noChangeArrowheads="1"/>
            </p:cNvSpPr>
            <p:nvPr/>
          </p:nvSpPr>
          <p:spPr bwMode="auto">
            <a:xfrm>
              <a:off x="2192806" y="2350017"/>
              <a:ext cx="2209800" cy="751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lang="en-US" sz="2400" dirty="0">
                  <a:solidFill>
                    <a:schemeClr val="bg1"/>
                  </a:solidFill>
                  <a:cs typeface="Arial" charset="0"/>
                </a:rPr>
                <a:t>Secondary</a:t>
              </a:r>
              <a:br>
                <a:rPr lang="en-US" sz="2400" dirty="0">
                  <a:solidFill>
                    <a:schemeClr val="bg1"/>
                  </a:solidFill>
                  <a:cs typeface="Arial" charset="0"/>
                </a:rPr>
              </a:br>
              <a:r>
                <a:rPr lang="en-US" sz="2400" dirty="0" smtClean="0">
                  <a:solidFill>
                    <a:schemeClr val="bg1"/>
                  </a:solidFill>
                  <a:cs typeface="Arial" charset="0"/>
                </a:rPr>
                <a:t>CDM + JI</a:t>
              </a:r>
              <a:endParaRPr lang="fr-FR" sz="24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6399" name="Text Box 21"/>
            <p:cNvSpPr txBox="1">
              <a:spLocks noChangeArrowheads="1"/>
            </p:cNvSpPr>
            <p:nvPr/>
          </p:nvSpPr>
          <p:spPr bwMode="auto">
            <a:xfrm>
              <a:off x="2915816" y="3180280"/>
              <a:ext cx="674324" cy="417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GB" sz="2400" dirty="0" smtClean="0">
                  <a:solidFill>
                    <a:schemeClr val="bg1"/>
                  </a:solidFill>
                  <a:cs typeface="Arial" charset="0"/>
                </a:rPr>
                <a:t>23.1</a:t>
              </a:r>
              <a:endParaRPr lang="en-GB" sz="2400" dirty="0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6418" name="Text Box 16"/>
          <p:cNvSpPr txBox="1">
            <a:spLocks noChangeArrowheads="1"/>
          </p:cNvSpPr>
          <p:nvPr/>
        </p:nvSpPr>
        <p:spPr bwMode="auto">
          <a:xfrm>
            <a:off x="3419872" y="-122615"/>
            <a:ext cx="2088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2000" dirty="0">
                <a:solidFill>
                  <a:srgbClr val="3366FF"/>
                </a:solidFill>
              </a:rPr>
              <a:t>(</a:t>
            </a:r>
            <a:r>
              <a:rPr lang="en-US" sz="2000" b="1" dirty="0">
                <a:solidFill>
                  <a:srgbClr val="014C6D"/>
                </a:solidFill>
                <a:latin typeface="+mj-lt"/>
                <a:ea typeface="+mj-ea"/>
                <a:cs typeface="+mj-cs"/>
              </a:rPr>
              <a:t>in </a:t>
            </a:r>
            <a:r>
              <a:rPr lang="en-GB" sz="2000" b="1" dirty="0">
                <a:solidFill>
                  <a:srgbClr val="014C6D"/>
                </a:solidFill>
                <a:latin typeface="+mj-lt"/>
                <a:ea typeface="+mj-ea"/>
                <a:cs typeface="+mj-cs"/>
              </a:rPr>
              <a:t>Billion US$)</a:t>
            </a:r>
          </a:p>
        </p:txBody>
      </p:sp>
      <p:grpSp>
        <p:nvGrpSpPr>
          <p:cNvPr id="7" name="Group 54"/>
          <p:cNvGrpSpPr/>
          <p:nvPr/>
        </p:nvGrpSpPr>
        <p:grpSpPr>
          <a:xfrm>
            <a:off x="4085065" y="1113715"/>
            <a:ext cx="1495047" cy="1725255"/>
            <a:chOff x="7837109" y="993891"/>
            <a:chExt cx="1489799" cy="1725255"/>
          </a:xfrm>
        </p:grpSpPr>
        <p:sp>
          <p:nvSpPr>
            <p:cNvPr id="16413" name="Text Box 10"/>
            <p:cNvSpPr txBox="1">
              <a:spLocks noChangeArrowheads="1"/>
            </p:cNvSpPr>
            <p:nvPr/>
          </p:nvSpPr>
          <p:spPr bwMode="auto">
            <a:xfrm>
              <a:off x="7837109" y="993891"/>
              <a:ext cx="14897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cs typeface="Arial" charset="0"/>
                </a:rPr>
                <a:t>N. America</a:t>
              </a:r>
              <a:endParaRPr lang="fr-FR" sz="1800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6414" name="Oval 8"/>
            <p:cNvSpPr>
              <a:spLocks noChangeArrowheads="1"/>
            </p:cNvSpPr>
            <p:nvPr/>
          </p:nvSpPr>
          <p:spPr bwMode="auto">
            <a:xfrm>
              <a:off x="8087783" y="1341737"/>
              <a:ext cx="682144" cy="648072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415" name="Text Box 15"/>
            <p:cNvSpPr txBox="1">
              <a:spLocks noChangeArrowheads="1"/>
            </p:cNvSpPr>
            <p:nvPr/>
          </p:nvSpPr>
          <p:spPr bwMode="auto">
            <a:xfrm>
              <a:off x="8124130" y="1485753"/>
              <a:ext cx="6429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GB" sz="1800" dirty="0" smtClean="0">
                  <a:solidFill>
                    <a:schemeClr val="bg1"/>
                  </a:solidFill>
                  <a:cs typeface="Arial" charset="0"/>
                </a:rPr>
                <a:t>0.5</a:t>
              </a:r>
              <a:endParaRPr lang="en-GB" sz="18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6419" name="AutoShape 58"/>
            <p:cNvSpPr>
              <a:spLocks noChangeArrowheads="1"/>
            </p:cNvSpPr>
            <p:nvPr/>
          </p:nvSpPr>
          <p:spPr bwMode="auto">
            <a:xfrm rot="12855250">
              <a:off x="8011119" y="2098683"/>
              <a:ext cx="830991" cy="620463"/>
            </a:xfrm>
            <a:prstGeom prst="wedgeEllipseCallout">
              <a:avLst>
                <a:gd name="adj1" fmla="val 34389"/>
                <a:gd name="adj2" fmla="val 57306"/>
              </a:avLst>
            </a:prstGeom>
            <a:solidFill>
              <a:srgbClr val="90EE3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16420" name="Text Box 59"/>
            <p:cNvSpPr txBox="1">
              <a:spLocks noChangeArrowheads="1"/>
            </p:cNvSpPr>
            <p:nvPr/>
          </p:nvSpPr>
          <p:spPr bwMode="auto">
            <a:xfrm>
              <a:off x="8035314" y="2205833"/>
              <a:ext cx="102758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None/>
              </a:pPr>
              <a:r>
                <a:rPr lang="en-GB" sz="2000" dirty="0" smtClean="0">
                  <a:solidFill>
                    <a:srgbClr val="FF0000"/>
                  </a:solidFill>
                </a:rPr>
                <a:t>-18%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60"/>
          <p:cNvGrpSpPr/>
          <p:nvPr/>
        </p:nvGrpSpPr>
        <p:grpSpPr>
          <a:xfrm>
            <a:off x="2195736" y="1112807"/>
            <a:ext cx="1740152" cy="2292970"/>
            <a:chOff x="4416024" y="1340768"/>
            <a:chExt cx="1740152" cy="2292970"/>
          </a:xfrm>
        </p:grpSpPr>
        <p:sp>
          <p:nvSpPr>
            <p:cNvPr id="16410" name="Text Box 10"/>
            <p:cNvSpPr txBox="1">
              <a:spLocks noChangeArrowheads="1"/>
            </p:cNvSpPr>
            <p:nvPr/>
          </p:nvSpPr>
          <p:spPr bwMode="auto">
            <a:xfrm>
              <a:off x="4467816" y="1340768"/>
              <a:ext cx="1676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cs typeface="Arial" charset="0"/>
                </a:rPr>
                <a:t>New Zealand</a:t>
              </a:r>
              <a:endParaRPr lang="fr-FR" sz="1800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6411" name="Oval 8"/>
            <p:cNvSpPr>
              <a:spLocks noChangeArrowheads="1"/>
            </p:cNvSpPr>
            <p:nvPr/>
          </p:nvSpPr>
          <p:spPr bwMode="auto">
            <a:xfrm>
              <a:off x="4788024" y="1700808"/>
              <a:ext cx="699864" cy="676275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2" name="Text Box 15"/>
            <p:cNvSpPr txBox="1">
              <a:spLocks noChangeArrowheads="1"/>
            </p:cNvSpPr>
            <p:nvPr/>
          </p:nvSpPr>
          <p:spPr bwMode="auto">
            <a:xfrm>
              <a:off x="4860032" y="1844824"/>
              <a:ext cx="5132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GB" sz="1800" dirty="0" smtClean="0">
                  <a:solidFill>
                    <a:schemeClr val="bg1"/>
                  </a:solidFill>
                  <a:cs typeface="Arial" charset="0"/>
                </a:rPr>
                <a:t>0.4</a:t>
              </a:r>
              <a:endParaRPr lang="en-GB" sz="18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6421" name="AutoShape 58"/>
            <p:cNvSpPr>
              <a:spLocks noChangeArrowheads="1"/>
            </p:cNvSpPr>
            <p:nvPr/>
          </p:nvSpPr>
          <p:spPr bwMode="auto">
            <a:xfrm rot="21105275">
              <a:off x="4416024" y="2420888"/>
              <a:ext cx="1444625" cy="1212850"/>
            </a:xfrm>
            <a:prstGeom prst="wedgeEllipseCallout">
              <a:avLst>
                <a:gd name="adj1" fmla="val 6524"/>
                <a:gd name="adj2" fmla="val -62549"/>
              </a:avLst>
            </a:prstGeom>
            <a:solidFill>
              <a:srgbClr val="90EE3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16422" name="Text Box 59"/>
            <p:cNvSpPr txBox="1">
              <a:spLocks noChangeArrowheads="1"/>
            </p:cNvSpPr>
            <p:nvPr/>
          </p:nvSpPr>
          <p:spPr bwMode="auto">
            <a:xfrm>
              <a:off x="4632176" y="2769642"/>
              <a:ext cx="1524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None/>
              </a:pPr>
              <a:r>
                <a:rPr lang="en-GB" sz="2400" dirty="0" smtClean="0">
                  <a:solidFill>
                    <a:srgbClr val="0000FF"/>
                  </a:solidFill>
                </a:rPr>
                <a:t>+249%</a:t>
              </a:r>
              <a:endParaRPr lang="en-GB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49" name="Text Box 53"/>
          <p:cNvSpPr txBox="1">
            <a:spLocks noChangeArrowheads="1"/>
          </p:cNvSpPr>
          <p:nvPr/>
        </p:nvSpPr>
        <p:spPr bwMode="auto">
          <a:xfrm flipH="1">
            <a:off x="1181894" y="5452488"/>
            <a:ext cx="1085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-36%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51" name="Text Box 53"/>
          <p:cNvSpPr txBox="1">
            <a:spLocks noChangeArrowheads="1"/>
          </p:cNvSpPr>
          <p:nvPr/>
        </p:nvSpPr>
        <p:spPr bwMode="auto">
          <a:xfrm flipH="1">
            <a:off x="2195736" y="5464392"/>
            <a:ext cx="1085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-49%</a:t>
            </a:r>
            <a:endParaRPr lang="en-GB" sz="2400" dirty="0">
              <a:solidFill>
                <a:srgbClr val="FF0000"/>
              </a:solidFill>
            </a:endParaRPr>
          </a:p>
        </p:txBody>
      </p:sp>
      <p:grpSp>
        <p:nvGrpSpPr>
          <p:cNvPr id="9" name="Group 64"/>
          <p:cNvGrpSpPr/>
          <p:nvPr/>
        </p:nvGrpSpPr>
        <p:grpSpPr>
          <a:xfrm>
            <a:off x="107504" y="816793"/>
            <a:ext cx="1478483" cy="2588984"/>
            <a:chOff x="141189" y="1384573"/>
            <a:chExt cx="1478483" cy="2588984"/>
          </a:xfrm>
        </p:grpSpPr>
        <p:grpSp>
          <p:nvGrpSpPr>
            <p:cNvPr id="10" name="Group 61"/>
            <p:cNvGrpSpPr/>
            <p:nvPr/>
          </p:nvGrpSpPr>
          <p:grpSpPr>
            <a:xfrm>
              <a:off x="141189" y="1384573"/>
              <a:ext cx="1478483" cy="1396355"/>
              <a:chOff x="43483" y="2023604"/>
              <a:chExt cx="1478483" cy="1396355"/>
            </a:xfrm>
          </p:grpSpPr>
          <p:sp>
            <p:nvSpPr>
              <p:cNvPr id="43" name="Oval 12"/>
              <p:cNvSpPr>
                <a:spLocks noChangeArrowheads="1"/>
              </p:cNvSpPr>
              <p:nvPr/>
            </p:nvSpPr>
            <p:spPr bwMode="auto">
              <a:xfrm>
                <a:off x="77168" y="2023604"/>
                <a:ext cx="1444797" cy="1396355"/>
              </a:xfrm>
              <a:prstGeom prst="ellipse">
                <a:avLst/>
              </a:pr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 b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44" name="Text Box 13"/>
              <p:cNvSpPr txBox="1">
                <a:spLocks noChangeArrowheads="1"/>
              </p:cNvSpPr>
              <p:nvPr/>
            </p:nvSpPr>
            <p:spPr bwMode="auto">
              <a:xfrm>
                <a:off x="43483" y="2320526"/>
                <a:ext cx="147848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  <a:cs typeface="Arial" charset="0"/>
                  </a:rPr>
                  <a:t>post-2012 CDM</a:t>
                </a:r>
                <a:endParaRPr lang="fr-FR" sz="2000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45" name="Text Box 14"/>
              <p:cNvSpPr txBox="1">
                <a:spLocks noChangeArrowheads="1"/>
              </p:cNvSpPr>
              <p:nvPr/>
            </p:nvSpPr>
            <p:spPr bwMode="auto">
              <a:xfrm>
                <a:off x="475531" y="2926787"/>
                <a:ext cx="62228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GB" sz="2400" dirty="0" smtClean="0">
                    <a:solidFill>
                      <a:schemeClr val="tx1"/>
                    </a:solidFill>
                    <a:cs typeface="Arial" charset="0"/>
                  </a:rPr>
                  <a:t>2.0</a:t>
                </a:r>
                <a:endParaRPr lang="en-GB" sz="2400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  <p:sp>
          <p:nvSpPr>
            <p:cNvPr id="47" name="AutoShape 52"/>
            <p:cNvSpPr>
              <a:spLocks noChangeArrowheads="1"/>
            </p:cNvSpPr>
            <p:nvPr/>
          </p:nvSpPr>
          <p:spPr bwMode="auto">
            <a:xfrm rot="1818480" flipH="1">
              <a:off x="342275" y="2910230"/>
              <a:ext cx="983607" cy="1063327"/>
            </a:xfrm>
            <a:prstGeom prst="wedgeEllipseCallout">
              <a:avLst>
                <a:gd name="adj1" fmla="val 41329"/>
                <a:gd name="adj2" fmla="val -58861"/>
              </a:avLst>
            </a:prstGeom>
            <a:solidFill>
              <a:srgbClr val="90EE3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46" name="Text Box 53"/>
            <p:cNvSpPr txBox="1">
              <a:spLocks noChangeArrowheads="1"/>
            </p:cNvSpPr>
            <p:nvPr/>
          </p:nvSpPr>
          <p:spPr bwMode="auto">
            <a:xfrm flipH="1">
              <a:off x="285205" y="3183359"/>
              <a:ext cx="10858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None/>
              </a:pPr>
              <a:r>
                <a:rPr lang="en-GB" sz="2400" dirty="0">
                  <a:solidFill>
                    <a:srgbClr val="0000FF"/>
                  </a:solidFill>
                </a:rPr>
                <a:t> </a:t>
              </a:r>
              <a:r>
                <a:rPr lang="en-GB" sz="2400" dirty="0" smtClean="0">
                  <a:solidFill>
                    <a:srgbClr val="0000FF"/>
                  </a:solidFill>
                </a:rPr>
                <a:t>+63%</a:t>
              </a:r>
              <a:endParaRPr lang="en-GB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1" name="Group 66"/>
          <p:cNvGrpSpPr/>
          <p:nvPr/>
        </p:nvGrpSpPr>
        <p:grpSpPr>
          <a:xfrm>
            <a:off x="5998616" y="1893609"/>
            <a:ext cx="877640" cy="655488"/>
            <a:chOff x="4788024" y="4933752"/>
            <a:chExt cx="877640" cy="655488"/>
          </a:xfrm>
        </p:grpSpPr>
        <p:sp>
          <p:nvSpPr>
            <p:cNvPr id="68" name="AutoShape 58"/>
            <p:cNvSpPr>
              <a:spLocks noChangeArrowheads="1"/>
            </p:cNvSpPr>
            <p:nvPr/>
          </p:nvSpPr>
          <p:spPr bwMode="auto">
            <a:xfrm>
              <a:off x="4860032" y="4933752"/>
              <a:ext cx="740296" cy="655488"/>
            </a:xfrm>
            <a:prstGeom prst="wedgeEllipseCallout">
              <a:avLst>
                <a:gd name="adj1" fmla="val 83718"/>
                <a:gd name="adj2" fmla="val -55231"/>
              </a:avLst>
            </a:prstGeom>
            <a:solidFill>
              <a:srgbClr val="90EE3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69" name="Text Box 59"/>
            <p:cNvSpPr txBox="1">
              <a:spLocks noChangeArrowheads="1"/>
            </p:cNvSpPr>
            <p:nvPr/>
          </p:nvSpPr>
          <p:spPr bwMode="auto">
            <a:xfrm>
              <a:off x="4788024" y="5045174"/>
              <a:ext cx="87764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None/>
              </a:pPr>
              <a:r>
                <a:rPr lang="en-GB" sz="2000" dirty="0">
                  <a:solidFill>
                    <a:srgbClr val="0000FF"/>
                  </a:solidFill>
                </a:rPr>
                <a:t>+</a:t>
              </a:r>
              <a:r>
                <a:rPr lang="en-GB" sz="2000" dirty="0" smtClean="0">
                  <a:solidFill>
                    <a:srgbClr val="0000FF"/>
                  </a:solidFill>
                </a:rPr>
                <a:t>12%</a:t>
              </a:r>
              <a:endParaRPr lang="en-GB" sz="200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049" y="281416"/>
            <a:ext cx="7772400" cy="563562"/>
          </a:xfrm>
        </p:spPr>
        <p:txBody>
          <a:bodyPr/>
          <a:lstStyle/>
          <a:p>
            <a:r>
              <a:rPr lang="en-US" dirty="0" smtClean="0"/>
              <a:t>IFC has long experience in carbon finance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318" y="1145110"/>
            <a:ext cx="7772400" cy="4374393"/>
          </a:xfrm>
        </p:spPr>
        <p:txBody>
          <a:bodyPr/>
          <a:lstStyle/>
          <a:p>
            <a:r>
              <a:rPr lang="en-US" dirty="0" smtClean="0"/>
              <a:t>IFC has more than 8 years of experience with carbon finance</a:t>
            </a:r>
          </a:p>
          <a:p>
            <a:r>
              <a:rPr lang="en-US" dirty="0" smtClean="0"/>
              <a:t>Investment activities:</a:t>
            </a:r>
          </a:p>
          <a:p>
            <a:pPr lvl="1"/>
            <a:r>
              <a:rPr lang="en-US" sz="2000" dirty="0" smtClean="0"/>
              <a:t>Manager of two carbon funds for the Government of the Netherlands. $135 million worth of carbon credits have been purchased</a:t>
            </a:r>
          </a:p>
          <a:p>
            <a:pPr lvl="1"/>
            <a:r>
              <a:rPr lang="en-US" sz="2000" dirty="0" smtClean="0"/>
              <a:t>Signed three carbon delivery guarantees for a total of 2.2 million credits</a:t>
            </a:r>
          </a:p>
          <a:p>
            <a:pPr lvl="1"/>
            <a:r>
              <a:rPr lang="en-US" sz="2000" dirty="0" smtClean="0"/>
              <a:t>In June 2011, c</a:t>
            </a:r>
            <a:r>
              <a:rPr lang="en-US" sz="2000" dirty="0" smtClean="0">
                <a:solidFill>
                  <a:srgbClr val="000000"/>
                </a:solidFill>
              </a:rPr>
              <a:t>lose of </a:t>
            </a:r>
            <a:r>
              <a:rPr lang="en-US" sz="2000" dirty="0" smtClean="0"/>
              <a:t>€150 million </a:t>
            </a:r>
            <a:r>
              <a:rPr lang="en-US" sz="2000" dirty="0" smtClean="0">
                <a:solidFill>
                  <a:srgbClr val="000000"/>
                </a:solidFill>
              </a:rPr>
              <a:t>Post-2012 Carbon Facility</a:t>
            </a:r>
          </a:p>
          <a:p>
            <a:pPr lvl="1"/>
            <a:r>
              <a:rPr lang="en-US" sz="2000" dirty="0" smtClean="0"/>
              <a:t>US$5M equity investment in </a:t>
            </a:r>
            <a:r>
              <a:rPr lang="en-US" sz="2000" dirty="0" err="1" smtClean="0"/>
              <a:t>BioCarbon</a:t>
            </a:r>
            <a:r>
              <a:rPr lang="en-US" sz="2000" dirty="0" smtClean="0"/>
              <a:t> (forestry-C credits)</a:t>
            </a:r>
          </a:p>
          <a:p>
            <a:pPr lvl="1"/>
            <a:r>
              <a:rPr lang="en-US" sz="2000" dirty="0" smtClean="0"/>
              <a:t>IFC also offers debt financing to projects &amp; </a:t>
            </a:r>
            <a:r>
              <a:rPr lang="en-US" sz="2000" dirty="0" err="1" smtClean="0"/>
              <a:t>programmes</a:t>
            </a:r>
            <a:r>
              <a:rPr lang="en-US" sz="2000" dirty="0" smtClean="0"/>
              <a:t> that rely on carbon revenue from sale of post-2012 credits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/>
            <a:endParaRPr lang="en-US" sz="1200" b="1" u="sng" dirty="0" smtClean="0">
              <a:solidFill>
                <a:srgbClr val="000000"/>
              </a:solidFill>
            </a:endParaRPr>
          </a:p>
          <a:p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20138-E78A-4ED9-858F-C01CED2563B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4054"/>
            <a:ext cx="7772400" cy="563562"/>
          </a:xfrm>
        </p:spPr>
        <p:txBody>
          <a:bodyPr/>
          <a:lstStyle/>
          <a:p>
            <a:r>
              <a:rPr lang="en-US" dirty="0" smtClean="0"/>
              <a:t>Key features of global AS </a:t>
            </a:r>
            <a:r>
              <a:rPr lang="en-US" dirty="0" smtClean="0"/>
              <a:t>program for FIs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675" y="1080753"/>
            <a:ext cx="7772400" cy="4890969"/>
          </a:xfrm>
        </p:spPr>
        <p:txBody>
          <a:bodyPr/>
          <a:lstStyle/>
          <a:p>
            <a:pPr marL="225425" indent="-225425"/>
            <a:r>
              <a:rPr lang="en-US" dirty="0" smtClean="0"/>
              <a:t>Strategic goals: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Build knowledge, tools and partnerships needed to be successful in sustainability markets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Build capacity to integrate revenues into credit appraisal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Support a new business line and expand client base and relationships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Development of a portfolio of bankable project/program opportunities</a:t>
            </a:r>
          </a:p>
          <a:p>
            <a:pPr lvl="1" eaLnBrk="1" hangingPunct="1">
              <a:lnSpc>
                <a:spcPct val="80000"/>
              </a:lnSpc>
            </a:pPr>
            <a:endParaRPr lang="en-US" dirty="0" smtClean="0"/>
          </a:p>
          <a:p>
            <a:pPr marL="225425" indent="-225425"/>
            <a:r>
              <a:rPr lang="en-US" dirty="0" smtClean="0"/>
              <a:t>Main income streams for FIs:</a:t>
            </a:r>
          </a:p>
          <a:p>
            <a:pPr lvl="1" eaLnBrk="1" hangingPunct="1">
              <a:lnSpc>
                <a:spcPct val="80000"/>
              </a:lnSpc>
              <a:buSzPct val="80000"/>
              <a:defRPr/>
            </a:pPr>
            <a:r>
              <a:rPr lang="en-US" sz="2000" dirty="0" smtClean="0"/>
              <a:t>Provide finance to projects which generate credits</a:t>
            </a:r>
          </a:p>
          <a:p>
            <a:pPr lvl="1" eaLnBrk="1" hangingPunct="1">
              <a:lnSpc>
                <a:spcPct val="80000"/>
              </a:lnSpc>
              <a:buSzPct val="80000"/>
              <a:defRPr/>
            </a:pPr>
            <a:r>
              <a:rPr lang="en-US" sz="2000" dirty="0" smtClean="0"/>
              <a:t>Manage credit risk associated with transactions</a:t>
            </a:r>
          </a:p>
          <a:p>
            <a:pPr lvl="1" eaLnBrk="1" hangingPunct="1">
              <a:lnSpc>
                <a:spcPct val="80000"/>
              </a:lnSpc>
              <a:buSzPct val="80000"/>
              <a:defRPr/>
            </a:pPr>
            <a:r>
              <a:rPr lang="en-US" sz="2000" dirty="0" smtClean="0"/>
              <a:t>Purchase and trade credits with potential for significant returns </a:t>
            </a:r>
          </a:p>
          <a:p>
            <a:pPr lvl="1" eaLnBrk="1" hangingPunct="1">
              <a:lnSpc>
                <a:spcPct val="80000"/>
              </a:lnSpc>
              <a:buSzPct val="80000"/>
              <a:defRPr/>
            </a:pPr>
            <a:r>
              <a:rPr lang="en-US" sz="2000" dirty="0" smtClean="0"/>
              <a:t>Fee earnings from sales of credits to buyers and off-takers</a:t>
            </a:r>
          </a:p>
          <a:p>
            <a:pPr lvl="1" eaLnBrk="1" hangingPunct="1">
              <a:lnSpc>
                <a:spcPct val="80000"/>
              </a:lnSpc>
              <a:buSzPct val="80000"/>
              <a:defRPr/>
            </a:pPr>
            <a:r>
              <a:rPr lang="en-US" sz="2000" dirty="0" smtClean="0"/>
              <a:t>Provide advice on financial structuring of projects / programs generating credits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20138-E78A-4ED9-858F-C01CED2563B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33019"/>
            <a:ext cx="7772400" cy="563562"/>
          </a:xfrm>
        </p:spPr>
        <p:txBody>
          <a:bodyPr/>
          <a:lstStyle/>
          <a:p>
            <a:r>
              <a:rPr lang="en-US" dirty="0" smtClean="0"/>
              <a:t>Advisory services program to enable FI enter sustainability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1413"/>
            <a:ext cx="7772400" cy="4114800"/>
          </a:xfrm>
        </p:spPr>
        <p:txBody>
          <a:bodyPr/>
          <a:lstStyle/>
          <a:p>
            <a:r>
              <a:rPr lang="en-US" dirty="0" smtClean="0"/>
              <a:t>Program aims to enable FIs to offer financial products tailored for domestic markets for environmental/sustainable development products, and carbon credits</a:t>
            </a:r>
          </a:p>
          <a:p>
            <a:pPr lvl="0"/>
            <a:r>
              <a:rPr lang="en-US" dirty="0" smtClean="0"/>
              <a:t>Program provides appraisal capacity, transactional support,  pipeline review, and aggregation instruments for FIs in emerging markets</a:t>
            </a:r>
          </a:p>
          <a:p>
            <a:r>
              <a:rPr lang="en-US" dirty="0" smtClean="0"/>
              <a:t>The advisory program components could be enhanced with investments products - credit lines, First Loss, guarantees, etc.</a:t>
            </a:r>
          </a:p>
          <a:p>
            <a:r>
              <a:rPr lang="en-US" dirty="0" smtClean="0"/>
              <a:t>Implementation period: 2012-2014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32200" y="6732600"/>
            <a:ext cx="1884363" cy="279400"/>
          </a:xfrm>
        </p:spPr>
        <p:txBody>
          <a:bodyPr/>
          <a:lstStyle/>
          <a:p>
            <a:pPr>
              <a:defRPr/>
            </a:pPr>
            <a:fld id="{584216C4-36EF-4C91-80BA-120FE17D05E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02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796"/>
            <a:ext cx="7772400" cy="563562"/>
          </a:xfrm>
        </p:spPr>
        <p:txBody>
          <a:bodyPr/>
          <a:lstStyle/>
          <a:p>
            <a:r>
              <a:rPr lang="en-US" dirty="0" smtClean="0"/>
              <a:t>Climate change is today a </a:t>
            </a:r>
            <a:br>
              <a:rPr lang="en-US" dirty="0" smtClean="0"/>
            </a:br>
            <a:r>
              <a:rPr lang="en-US" dirty="0" smtClean="0"/>
              <a:t>global financial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50788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Since 2009, governments broadly agree that it will be costly to solve climate change</a:t>
            </a:r>
          </a:p>
          <a:p>
            <a:pPr lvl="0"/>
            <a:r>
              <a:rPr lang="en-US" dirty="0" smtClean="0"/>
              <a:t>By 2020, US$100bn needed annually for investments in climate mitigation and adaptation (“Copenhagen Accord”)</a:t>
            </a:r>
          </a:p>
          <a:p>
            <a:pPr lvl="0"/>
            <a:r>
              <a:rPr lang="en-US" dirty="0" smtClean="0"/>
              <a:t>Governments in developed countries to play a catalytic role, but private sector in developed countries to contribute a significant portion of the US$100bn</a:t>
            </a:r>
          </a:p>
          <a:p>
            <a:pPr lvl="0"/>
            <a:r>
              <a:rPr lang="en-US" dirty="0" smtClean="0"/>
              <a:t>Markets, including carbon markets, are key instruments for mobilization of private capital for climate-friendly investments</a:t>
            </a:r>
          </a:p>
          <a:p>
            <a:pPr lvl="0"/>
            <a:r>
              <a:rPr lang="en-US" dirty="0" smtClean="0"/>
              <a:t>Strong need for innovative finance at scale to meet the climate challenge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216C4-36EF-4C91-80BA-120FE17D05E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02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300" y="579446"/>
            <a:ext cx="7772400" cy="563562"/>
          </a:xfrm>
        </p:spPr>
        <p:txBody>
          <a:bodyPr/>
          <a:lstStyle/>
          <a:p>
            <a:pPr lvl="0"/>
            <a:r>
              <a:rPr lang="en-US" dirty="0" smtClean="0"/>
              <a:t>Wholesaling via domestic </a:t>
            </a:r>
            <a:r>
              <a:rPr lang="en-US" dirty="0" smtClean="0"/>
              <a:t>FIs</a:t>
            </a:r>
            <a:r>
              <a:rPr lang="en-US" sz="2800" b="0" kern="1200" dirty="0" smtClean="0">
                <a:solidFill>
                  <a:schemeClr val="tx1"/>
                </a:solidFill>
              </a:rPr>
              <a:t/>
            </a:r>
            <a:br>
              <a:rPr lang="en-US" sz="2800" b="0" kern="1200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168000"/>
            <a:ext cx="457200" cy="476250"/>
          </a:xfrm>
          <a:noFill/>
        </p:spPr>
        <p:txBody>
          <a:bodyPr/>
          <a:lstStyle/>
          <a:p>
            <a:fld id="{B42B4EDB-61A7-4A25-B575-FA87DCE967B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197225" y="4224900"/>
            <a:ext cx="2716213" cy="5873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None/>
            </a:pPr>
            <a:r>
              <a:rPr lang="en-US" sz="1200" b="1" dirty="0">
                <a:latin typeface="Times New Roman" pitchFamily="18" charset="0"/>
              </a:rPr>
              <a:t>Local Financial Institution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38200" y="3164450"/>
            <a:ext cx="2359025" cy="1060450"/>
            <a:chOff x="687" y="1941"/>
            <a:chExt cx="1486" cy="668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687" y="1941"/>
              <a:ext cx="1386" cy="29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buNone/>
              </a:pPr>
              <a:r>
                <a:rPr lang="en-US" sz="1200" b="1" dirty="0">
                  <a:latin typeface="Trebuchet MS" pitchFamily="34" charset="0"/>
                </a:rPr>
                <a:t>Capacity Building</a:t>
              </a:r>
              <a:endParaRPr lang="en-US" sz="1800" dirty="0">
                <a:latin typeface="Trebuchet MS" pitchFamily="34" charset="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765" y="2238"/>
              <a:ext cx="408" cy="371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1960563" y="2297675"/>
            <a:ext cx="5567362" cy="1927225"/>
            <a:chOff x="1394" y="1395"/>
            <a:chExt cx="3507" cy="121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544" y="1488"/>
              <a:ext cx="1728" cy="144"/>
            </a:xfrm>
            <a:prstGeom prst="rect">
              <a:avLst/>
            </a:prstGeom>
            <a:noFill/>
            <a:ln w="9525" cap="rnd">
              <a:solidFill>
                <a:srgbClr val="0000FF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>
                <a:buNone/>
              </a:pPr>
              <a:r>
                <a:rPr lang="en-US" sz="1200" b="1" dirty="0"/>
                <a:t>International Carbon Market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3658" y="1645"/>
              <a:ext cx="1" cy="296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739" y="1649"/>
              <a:ext cx="903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buNone/>
              </a:pPr>
              <a:r>
                <a:rPr lang="en-US" sz="900" b="1" dirty="0">
                  <a:latin typeface="Times New Roman" pitchFamily="18" charset="0"/>
                </a:rPr>
                <a:t>Structured Carbon Products</a:t>
              </a:r>
              <a:endParaRPr lang="en-US" dirty="0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3662" y="2238"/>
              <a:ext cx="1" cy="371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522" y="1941"/>
              <a:ext cx="1340" cy="29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buNone/>
              </a:pPr>
              <a:r>
                <a:rPr lang="en-US" sz="1200" b="1" dirty="0">
                  <a:latin typeface="Trebuchet MS" pitchFamily="34" charset="0"/>
                </a:rPr>
                <a:t>CER Off-take Arrangements</a:t>
              </a:r>
              <a:endParaRPr lang="en-US" sz="1800" dirty="0">
                <a:latin typeface="Trebuchet MS" pitchFamily="34" charset="0"/>
              </a:endParaRPr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>
              <a:off x="3490" y="1861"/>
              <a:ext cx="1411" cy="428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394" y="1395"/>
              <a:ext cx="2780" cy="473"/>
            </a:xfrm>
            <a:custGeom>
              <a:avLst/>
              <a:gdLst>
                <a:gd name="T0" fmla="*/ 0 w 1584"/>
                <a:gd name="T1" fmla="*/ 453 h 440"/>
                <a:gd name="T2" fmla="*/ 3105 w 1584"/>
                <a:gd name="T3" fmla="*/ 10 h 440"/>
                <a:gd name="T4" fmla="*/ 4879 w 1584"/>
                <a:gd name="T5" fmla="*/ 508 h 440"/>
                <a:gd name="T6" fmla="*/ 0 60000 65536"/>
                <a:gd name="T7" fmla="*/ 0 60000 65536"/>
                <a:gd name="T8" fmla="*/ 0 60000 65536"/>
                <a:gd name="T9" fmla="*/ 0 w 1584"/>
                <a:gd name="T10" fmla="*/ 0 h 440"/>
                <a:gd name="T11" fmla="*/ 1584 w 1584"/>
                <a:gd name="T12" fmla="*/ 440 h 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4" h="440">
                  <a:moveTo>
                    <a:pt x="0" y="392"/>
                  </a:moveTo>
                  <a:cubicBezTo>
                    <a:pt x="372" y="196"/>
                    <a:pt x="744" y="0"/>
                    <a:pt x="1008" y="8"/>
                  </a:cubicBezTo>
                  <a:cubicBezTo>
                    <a:pt x="1272" y="16"/>
                    <a:pt x="1428" y="228"/>
                    <a:pt x="1584" y="440"/>
                  </a:cubicBezTo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874713" y="2472300"/>
            <a:ext cx="5810250" cy="3409950"/>
            <a:chOff x="710" y="1505"/>
            <a:chExt cx="3660" cy="2148"/>
          </a:xfrm>
        </p:grpSpPr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710" y="1822"/>
              <a:ext cx="1368" cy="506"/>
            </a:xfrm>
            <a:prstGeom prst="ellipse">
              <a:avLst/>
            </a:prstGeom>
            <a:noFill/>
            <a:ln w="38100" algn="ctr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20"/>
            <p:cNvGrpSpPr>
              <a:grpSpLocks/>
            </p:cNvGrpSpPr>
            <p:nvPr/>
          </p:nvGrpSpPr>
          <p:grpSpPr bwMode="auto">
            <a:xfrm>
              <a:off x="1394" y="1505"/>
              <a:ext cx="2976" cy="2148"/>
              <a:chOff x="1394" y="1505"/>
              <a:chExt cx="2976" cy="2148"/>
            </a:xfrm>
          </p:grpSpPr>
          <p:sp>
            <p:nvSpPr>
              <p:cNvPr id="21" name="Text Box 21"/>
              <p:cNvSpPr txBox="1">
                <a:spLocks noChangeArrowheads="1"/>
              </p:cNvSpPr>
              <p:nvPr/>
            </p:nvSpPr>
            <p:spPr bwMode="auto">
              <a:xfrm>
                <a:off x="1766" y="3276"/>
                <a:ext cx="571" cy="2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buNone/>
                </a:pPr>
                <a:r>
                  <a:rPr lang="en-US" sz="1000" b="1" dirty="0">
                    <a:latin typeface="Times New Roman" pitchFamily="18" charset="0"/>
                  </a:rPr>
                  <a:t>Project A</a:t>
                </a:r>
                <a:endParaRPr lang="en-US" b="1" dirty="0"/>
              </a:p>
            </p:txBody>
          </p:sp>
          <p:sp>
            <p:nvSpPr>
              <p:cNvPr id="22" name="Text Box 22"/>
              <p:cNvSpPr txBox="1">
                <a:spLocks noChangeArrowheads="1"/>
              </p:cNvSpPr>
              <p:nvPr/>
            </p:nvSpPr>
            <p:spPr bwMode="auto">
              <a:xfrm>
                <a:off x="3043" y="3276"/>
                <a:ext cx="571" cy="2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buNone/>
                </a:pPr>
                <a:r>
                  <a:rPr lang="en-US" sz="1000" b="1" dirty="0">
                    <a:latin typeface="Times New Roman" pitchFamily="18" charset="0"/>
                  </a:rPr>
                  <a:t>Project C</a:t>
                </a:r>
                <a:endParaRPr lang="en-US" b="1" dirty="0"/>
              </a:p>
            </p:txBody>
          </p:sp>
          <p:sp>
            <p:nvSpPr>
              <p:cNvPr id="23" name="Text Box 23"/>
              <p:cNvSpPr txBox="1">
                <a:spLocks noChangeArrowheads="1"/>
              </p:cNvSpPr>
              <p:nvPr/>
            </p:nvSpPr>
            <p:spPr bwMode="auto">
              <a:xfrm>
                <a:off x="2405" y="3276"/>
                <a:ext cx="570" cy="2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buNone/>
                </a:pPr>
                <a:r>
                  <a:rPr lang="en-US" sz="1000" b="1" dirty="0">
                    <a:latin typeface="Times New Roman" pitchFamily="18" charset="0"/>
                  </a:rPr>
                  <a:t>Project B</a:t>
                </a:r>
                <a:endParaRPr lang="en-US" b="1" dirty="0"/>
              </a:p>
            </p:txBody>
          </p:sp>
          <p:sp>
            <p:nvSpPr>
              <p:cNvPr id="24" name="Rectangle 24"/>
              <p:cNvSpPr>
                <a:spLocks noChangeArrowheads="1"/>
              </p:cNvSpPr>
              <p:nvPr/>
            </p:nvSpPr>
            <p:spPr bwMode="auto">
              <a:xfrm>
                <a:off x="1680" y="3208"/>
                <a:ext cx="2690" cy="445"/>
              </a:xfrm>
              <a:prstGeom prst="rect">
                <a:avLst/>
              </a:prstGeom>
              <a:noFill/>
              <a:ln w="9525" cap="rnd">
                <a:solidFill>
                  <a:srgbClr val="0000FF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 Box 25"/>
              <p:cNvSpPr txBox="1">
                <a:spLocks noChangeArrowheads="1"/>
              </p:cNvSpPr>
              <p:nvPr/>
            </p:nvSpPr>
            <p:spPr bwMode="auto">
              <a:xfrm>
                <a:off x="2118" y="1941"/>
                <a:ext cx="1359" cy="29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buNone/>
                </a:pPr>
                <a:r>
                  <a:rPr lang="es-ES_tradnl" sz="1200" b="1" dirty="0" err="1">
                    <a:latin typeface="Trebuchet MS" pitchFamily="34" charset="0"/>
                  </a:rPr>
                  <a:t>Direct</a:t>
                </a:r>
                <a:r>
                  <a:rPr lang="es-ES_tradnl" sz="1200" b="1" dirty="0">
                    <a:latin typeface="Trebuchet MS" pitchFamily="34" charset="0"/>
                  </a:rPr>
                  <a:t> </a:t>
                </a:r>
                <a:r>
                  <a:rPr lang="es-ES_tradnl" sz="1200" b="1" dirty="0" err="1">
                    <a:latin typeface="Trebuchet MS" pitchFamily="34" charset="0"/>
                  </a:rPr>
                  <a:t>Funding</a:t>
                </a:r>
                <a:r>
                  <a:rPr lang="es-ES_tradnl" sz="1200" b="1" dirty="0">
                    <a:latin typeface="Trebuchet MS" pitchFamily="34" charset="0"/>
                  </a:rPr>
                  <a:t> and/</a:t>
                </a:r>
                <a:r>
                  <a:rPr lang="es-ES_tradnl" sz="1200" b="1" dirty="0" err="1">
                    <a:latin typeface="Trebuchet MS" pitchFamily="34" charset="0"/>
                  </a:rPr>
                  <a:t>or</a:t>
                </a:r>
                <a:r>
                  <a:rPr lang="es-ES_tradnl" sz="1200" b="1" dirty="0">
                    <a:latin typeface="Trebuchet MS" pitchFamily="34" charset="0"/>
                  </a:rPr>
                  <a:t> </a:t>
                </a:r>
                <a:r>
                  <a:rPr lang="es-ES_tradnl" sz="1200" b="1" dirty="0" err="1">
                    <a:latin typeface="Trebuchet MS" pitchFamily="34" charset="0"/>
                  </a:rPr>
                  <a:t>Risk</a:t>
                </a:r>
                <a:r>
                  <a:rPr lang="es-ES_tradnl" sz="1200" b="1" dirty="0">
                    <a:latin typeface="Trebuchet MS" pitchFamily="34" charset="0"/>
                  </a:rPr>
                  <a:t> </a:t>
                </a:r>
                <a:r>
                  <a:rPr lang="es-ES_tradnl" sz="1200" b="1" dirty="0" err="1">
                    <a:latin typeface="Trebuchet MS" pitchFamily="34" charset="0"/>
                  </a:rPr>
                  <a:t>Sharing</a:t>
                </a:r>
                <a:r>
                  <a:rPr lang="es-ES_tradnl" sz="1200" b="1" dirty="0">
                    <a:latin typeface="Trebuchet MS" pitchFamily="34" charset="0"/>
                  </a:rPr>
                  <a:t> </a:t>
                </a:r>
                <a:r>
                  <a:rPr lang="es-ES_tradnl" sz="1200" b="1" dirty="0" err="1">
                    <a:latin typeface="Trebuchet MS" pitchFamily="34" charset="0"/>
                  </a:rPr>
                  <a:t>Facilities</a:t>
                </a:r>
                <a:r>
                  <a:rPr lang="es-ES_tradnl" sz="1200" b="1" dirty="0">
                    <a:latin typeface="Trebuchet MS" pitchFamily="34" charset="0"/>
                  </a:rPr>
                  <a:t> </a:t>
                </a:r>
                <a:endParaRPr lang="en-US" sz="1800" dirty="0">
                  <a:latin typeface="Trebuchet MS" pitchFamily="34" charset="0"/>
                </a:endParaRPr>
              </a:p>
            </p:txBody>
          </p:sp>
          <p:sp>
            <p:nvSpPr>
              <p:cNvPr id="26" name="Line 26"/>
              <p:cNvSpPr>
                <a:spLocks noChangeShapeType="1"/>
              </p:cNvSpPr>
              <p:nvPr/>
            </p:nvSpPr>
            <p:spPr bwMode="auto">
              <a:xfrm>
                <a:off x="2707" y="2238"/>
                <a:ext cx="1" cy="371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 Box 27"/>
              <p:cNvSpPr txBox="1">
                <a:spLocks noChangeArrowheads="1"/>
              </p:cNvSpPr>
              <p:nvPr/>
            </p:nvSpPr>
            <p:spPr bwMode="auto">
              <a:xfrm>
                <a:off x="3668" y="3272"/>
                <a:ext cx="571" cy="2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buNone/>
                </a:pPr>
                <a:r>
                  <a:rPr lang="en-US" sz="1000" b="1" dirty="0">
                    <a:latin typeface="Times New Roman" pitchFamily="18" charset="0"/>
                  </a:rPr>
                  <a:t>Project D</a:t>
                </a:r>
                <a:endParaRPr lang="en-US" b="1" dirty="0"/>
              </a:p>
            </p:txBody>
          </p:sp>
          <p:sp>
            <p:nvSpPr>
              <p:cNvPr id="28" name="AutoShape 28"/>
              <p:cNvSpPr>
                <a:spLocks noChangeArrowheads="1"/>
              </p:cNvSpPr>
              <p:nvPr/>
            </p:nvSpPr>
            <p:spPr bwMode="auto">
              <a:xfrm>
                <a:off x="2078" y="1861"/>
                <a:ext cx="1412" cy="428"/>
              </a:xfrm>
              <a:prstGeom prst="roundRect">
                <a:avLst>
                  <a:gd name="adj" fmla="val 16667"/>
                </a:avLst>
              </a:prstGeom>
              <a:noFill/>
              <a:ln w="28575" algn="ctr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29"/>
              <p:cNvSpPr>
                <a:spLocks/>
              </p:cNvSpPr>
              <p:nvPr/>
            </p:nvSpPr>
            <p:spPr bwMode="auto">
              <a:xfrm>
                <a:off x="1394" y="1505"/>
                <a:ext cx="1411" cy="356"/>
              </a:xfrm>
              <a:custGeom>
                <a:avLst/>
                <a:gdLst>
                  <a:gd name="T0" fmla="*/ 0 w 1584"/>
                  <a:gd name="T1" fmla="*/ 256 h 440"/>
                  <a:gd name="T2" fmla="*/ 800 w 1584"/>
                  <a:gd name="T3" fmla="*/ 5 h 440"/>
                  <a:gd name="T4" fmla="*/ 1257 w 1584"/>
                  <a:gd name="T5" fmla="*/ 288 h 440"/>
                  <a:gd name="T6" fmla="*/ 0 60000 65536"/>
                  <a:gd name="T7" fmla="*/ 0 60000 65536"/>
                  <a:gd name="T8" fmla="*/ 0 60000 65536"/>
                  <a:gd name="T9" fmla="*/ 0 w 1584"/>
                  <a:gd name="T10" fmla="*/ 0 h 440"/>
                  <a:gd name="T11" fmla="*/ 1584 w 1584"/>
                  <a:gd name="T12" fmla="*/ 440 h 4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84" h="440">
                    <a:moveTo>
                      <a:pt x="0" y="392"/>
                    </a:moveTo>
                    <a:cubicBezTo>
                      <a:pt x="372" y="196"/>
                      <a:pt x="744" y="0"/>
                      <a:pt x="1008" y="8"/>
                    </a:cubicBezTo>
                    <a:cubicBezTo>
                      <a:pt x="1272" y="16"/>
                      <a:pt x="1428" y="228"/>
                      <a:pt x="1584" y="440"/>
                    </a:cubicBezTo>
                  </a:path>
                </a:pathLst>
              </a:custGeom>
              <a:noFill/>
              <a:ln w="28575">
                <a:solidFill>
                  <a:srgbClr val="FF66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30"/>
              <p:cNvSpPr>
                <a:spLocks noChangeShapeType="1"/>
              </p:cNvSpPr>
              <p:nvPr/>
            </p:nvSpPr>
            <p:spPr bwMode="auto">
              <a:xfrm>
                <a:off x="3024" y="2989"/>
                <a:ext cx="0" cy="227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304800" y="1157850"/>
            <a:ext cx="8763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None/>
              <a:defRPr/>
            </a:pPr>
            <a:r>
              <a:rPr lang="es-ES_tradnl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3-pronged </a:t>
            </a:r>
            <a:r>
              <a:rPr lang="es-ES_tradnl" sz="28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approach</a:t>
            </a:r>
            <a:endParaRPr lang="en-US" sz="28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9277"/>
            <a:ext cx="7772400" cy="563562"/>
          </a:xfrm>
        </p:spPr>
        <p:txBody>
          <a:bodyPr/>
          <a:lstStyle/>
          <a:p>
            <a:r>
              <a:rPr lang="en-US" dirty="0" smtClean="0"/>
              <a:t>Transformation of carbon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26782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The global carbon market is changing…</a:t>
            </a:r>
          </a:p>
          <a:p>
            <a:pPr lvl="1"/>
            <a:r>
              <a:rPr lang="en-US" sz="1800" dirty="0" smtClean="0"/>
              <a:t>Oversupply of credits in the EU </a:t>
            </a:r>
          </a:p>
          <a:p>
            <a:pPr lvl="1"/>
            <a:r>
              <a:rPr lang="en-US" sz="1800" dirty="0" smtClean="0"/>
              <a:t>Only new projects in Least Developed Countries allowed in EU post-2012</a:t>
            </a:r>
          </a:p>
          <a:p>
            <a:pPr lvl="1"/>
            <a:r>
              <a:rPr lang="en-US" sz="1800" dirty="0" smtClean="0"/>
              <a:t>Japan pursuing bilateral approach with developing countries</a:t>
            </a:r>
          </a:p>
          <a:p>
            <a:pPr lvl="1"/>
            <a:r>
              <a:rPr lang="en-US" sz="1800" dirty="0" smtClean="0"/>
              <a:t>National carbon markets emerging in Australia, South Korea, and </a:t>
            </a:r>
          </a:p>
          <a:p>
            <a:pPr lvl="1"/>
            <a:r>
              <a:rPr lang="en-US" sz="1800" dirty="0" smtClean="0"/>
              <a:t>California is leading the US market at the regional level  </a:t>
            </a:r>
          </a:p>
          <a:p>
            <a:pPr lvl="1"/>
            <a:endParaRPr lang="en-US" sz="1800" dirty="0" smtClean="0"/>
          </a:p>
          <a:p>
            <a:pPr lvl="0"/>
            <a:r>
              <a:rPr lang="en-US" dirty="0" smtClean="0"/>
              <a:t>…while new markets are emerging in developing countries</a:t>
            </a:r>
          </a:p>
          <a:p>
            <a:pPr lvl="1"/>
            <a:r>
              <a:rPr lang="en-US" sz="1800" dirty="0" smtClean="0"/>
              <a:t>DCs seem willing to take climate action at national level</a:t>
            </a:r>
          </a:p>
          <a:p>
            <a:pPr lvl="1"/>
            <a:r>
              <a:rPr lang="en-US" sz="1800" dirty="0" smtClean="0"/>
              <a:t>15 countries have joined the World Bank’s Partnership for Market Readiness</a:t>
            </a:r>
          </a:p>
          <a:p>
            <a:pPr lvl="1"/>
            <a:r>
              <a:rPr lang="en-US" sz="1800" dirty="0" smtClean="0"/>
              <a:t>DCs have put in place renewable energy portfolios (Chile), energy efficiency certificates (e.g., PAT in India)</a:t>
            </a:r>
          </a:p>
          <a:p>
            <a:pPr lvl="1"/>
            <a:r>
              <a:rPr lang="en-US" sz="1800" dirty="0" smtClean="0"/>
              <a:t>Several countries in LAC are moving towards domestic ETS: Brazil, Chile, Columbia, Costa Rica, and Mexico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32200" y="6518850"/>
            <a:ext cx="1884363" cy="279400"/>
          </a:xfrm>
        </p:spPr>
        <p:txBody>
          <a:bodyPr/>
          <a:lstStyle/>
          <a:p>
            <a:pPr>
              <a:defRPr/>
            </a:pPr>
            <a:fld id="{584216C4-36EF-4C91-80BA-120FE17D05E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02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913"/>
            <a:ext cx="7772400" cy="4114800"/>
          </a:xfrm>
        </p:spPr>
        <p:txBody>
          <a:bodyPr/>
          <a:lstStyle/>
          <a:p>
            <a:pPr lvl="0" algn="ctr">
              <a:spcBef>
                <a:spcPct val="0"/>
              </a:spcBef>
              <a:buNone/>
            </a:pPr>
            <a:endParaRPr lang="en-US" sz="4800" b="1" dirty="0" smtClean="0">
              <a:solidFill>
                <a:srgbClr val="014C6D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buNone/>
            </a:pPr>
            <a:r>
              <a:rPr lang="en-US" sz="4800" b="1" dirty="0" smtClean="0">
                <a:solidFill>
                  <a:srgbClr val="014C6D"/>
                </a:solidFill>
                <a:latin typeface="+mj-lt"/>
                <a:ea typeface="+mj-ea"/>
                <a:cs typeface="+mj-cs"/>
              </a:rPr>
              <a:t>GREEN BONDS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216C4-36EF-4C91-80BA-120FE17D05E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02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1946"/>
            <a:ext cx="7772400" cy="563562"/>
          </a:xfrm>
        </p:spPr>
        <p:txBody>
          <a:bodyPr/>
          <a:lstStyle/>
          <a:p>
            <a:r>
              <a:rPr lang="en-US" dirty="0" smtClean="0"/>
              <a:t>Rationale for ‘green bonds’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5163"/>
            <a:ext cx="7772400" cy="4114800"/>
          </a:xfrm>
        </p:spPr>
        <p:txBody>
          <a:bodyPr/>
          <a:lstStyle/>
          <a:p>
            <a:r>
              <a:rPr lang="en-US" dirty="0" smtClean="0"/>
              <a:t>Need for large-scale financing toll targeting investment opportunities at portfolio, sector, regional levels</a:t>
            </a:r>
          </a:p>
          <a:p>
            <a:r>
              <a:rPr lang="en-US" dirty="0" smtClean="0"/>
              <a:t>Responding to climate change requires implementation of interventions that require significant upfront capital investments </a:t>
            </a:r>
          </a:p>
          <a:p>
            <a:pPr lvl="1"/>
            <a:r>
              <a:rPr lang="en-US" dirty="0" smtClean="0"/>
              <a:t>Carbon finance is back-loaded, i.e. and payments-on-delivery/performance payments </a:t>
            </a:r>
          </a:p>
          <a:p>
            <a:pPr lvl="0"/>
            <a:r>
              <a:rPr lang="en-US" dirty="0" smtClean="0"/>
              <a:t>Ability to tap traditional financial markets will be key </a:t>
            </a:r>
          </a:p>
          <a:p>
            <a:pPr lvl="0"/>
            <a:r>
              <a:rPr lang="en-US" dirty="0" smtClean="0"/>
              <a:t>Move from single project financing towards flexible investment programs linked to markets for sustainable management, and carbon assets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216C4-36EF-4C91-80BA-120FE17D05E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02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28075"/>
            <a:ext cx="7772400" cy="4114800"/>
          </a:xfrm>
        </p:spPr>
        <p:txBody>
          <a:bodyPr/>
          <a:lstStyle/>
          <a:p>
            <a:r>
              <a:rPr lang="en-US" dirty="0" smtClean="0"/>
              <a:t>Need for standardized products that can tap into significant  money</a:t>
            </a:r>
          </a:p>
          <a:p>
            <a:pPr lvl="0"/>
            <a:r>
              <a:rPr lang="en-US" dirty="0" smtClean="0"/>
              <a:t>Investment products must be attractive to mainstream bond investors (size, rate, tenure, risk rating)</a:t>
            </a:r>
          </a:p>
          <a:p>
            <a:r>
              <a:rPr lang="en-US" dirty="0" smtClean="0"/>
              <a:t>Asset-backed issues across a range of technologies, regions, and sectors (forestry, </a:t>
            </a:r>
            <a:r>
              <a:rPr lang="en-US" dirty="0" err="1" smtClean="0"/>
              <a:t>renewables</a:t>
            </a:r>
            <a:r>
              <a:rPr lang="en-US" dirty="0" smtClean="0"/>
              <a:t>, energy efficiency, water, etc.)</a:t>
            </a:r>
          </a:p>
          <a:p>
            <a:pPr lvl="0"/>
            <a:r>
              <a:rPr lang="en-US" dirty="0" smtClean="0"/>
              <a:t>Since 2006, over US$15bn have been raised through green bond issuances*</a:t>
            </a:r>
          </a:p>
          <a:p>
            <a:endParaRPr lang="en-US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216C4-36EF-4C91-80BA-120FE17D05E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8947" y="5722625"/>
            <a:ext cx="7025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b="1" dirty="0" smtClean="0"/>
              <a:t>* Source:  Della Croce et al, The Role of Pension Funds in Financing Green Growth Initiatives (OECD, 2011). </a:t>
            </a:r>
            <a:endParaRPr lang="en-US" sz="10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413196"/>
            <a:ext cx="7772400" cy="563562"/>
          </a:xfrm>
        </p:spPr>
        <p:txBody>
          <a:bodyPr/>
          <a:lstStyle/>
          <a:p>
            <a:r>
              <a:rPr lang="en-US" dirty="0" smtClean="0"/>
              <a:t>Rationale for ‘green bonds’ (cont’d)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green bond issues since 2006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216C4-36EF-4C91-80BA-120FE17D05E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56" y="697057"/>
            <a:ext cx="7340867" cy="497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28947" y="5712031"/>
            <a:ext cx="6503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b="1" dirty="0" smtClean="0"/>
              <a:t>Source:  Della Croce et al, The Role of Pension Funds in Financing Green Growth Initiatives (OECD, 2011). </a:t>
            </a:r>
            <a:endParaRPr lang="en-US" sz="1000" b="1" dirty="0"/>
          </a:p>
        </p:txBody>
      </p:sp>
    </p:spTree>
    <p:extLst>
      <p:ext uri="{BB962C8B-B14F-4D97-AF65-F5344CB8AC3E}">
        <p14:creationId xmlns="" xmlns:p14="http://schemas.microsoft.com/office/powerpoint/2010/main" val="9902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What IFC has done in this space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54752"/>
            <a:ext cx="7772400" cy="4114800"/>
          </a:xfrm>
        </p:spPr>
        <p:txBody>
          <a:bodyPr/>
          <a:lstStyle/>
          <a:p>
            <a:r>
              <a:rPr lang="en-US" dirty="0" smtClean="0"/>
              <a:t>First Green Bond issued in April of 2010. Proceeds of the four-year US$200 million fixed bond were set aside in a separate Green Account for investing exclusively in climate-friendly projects in developing countries </a:t>
            </a:r>
          </a:p>
          <a:p>
            <a:r>
              <a:rPr lang="en-US" dirty="0" smtClean="0"/>
              <a:t>Eight more issuances of Green Bonds have occurred, the last being in September of 2011, raising US$555 million. To date, proceeds from the </a:t>
            </a:r>
            <a:r>
              <a:rPr lang="en-US" dirty="0" err="1" smtClean="0"/>
              <a:t>Uridashi</a:t>
            </a:r>
            <a:r>
              <a:rPr lang="en-US" dirty="0" smtClean="0"/>
              <a:t> Green Bonds have supported 21 climate-related investments across 4 continents</a:t>
            </a:r>
          </a:p>
          <a:p>
            <a:r>
              <a:rPr lang="en-US" dirty="0" smtClean="0"/>
              <a:t>IBRD has issued US$2.5bn in green bonds stating in 2007 (retail) and 2008 (institutional). Currently one of the largest issuers.</a:t>
            </a:r>
          </a:p>
          <a:p>
            <a:r>
              <a:rPr lang="en-US" dirty="0" smtClean="0"/>
              <a:t>EIB has issued around 1.2bn in Climate Awareness Bonds starting in 2007. </a:t>
            </a:r>
          </a:p>
          <a:p>
            <a:endParaRPr lang="en-US" dirty="0" smtClean="0"/>
          </a:p>
          <a:p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216C4-36EF-4C91-80BA-120FE17D05E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02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446"/>
            <a:ext cx="7772400" cy="563562"/>
          </a:xfrm>
        </p:spPr>
        <p:txBody>
          <a:bodyPr/>
          <a:lstStyle/>
          <a:p>
            <a:pPr lvl="0"/>
            <a:r>
              <a:rPr lang="en-US" dirty="0" smtClean="0"/>
              <a:t>Various types of bonds: </a:t>
            </a:r>
            <a:br>
              <a:rPr lang="en-US" dirty="0" smtClean="0"/>
            </a:br>
            <a:r>
              <a:rPr lang="en-US" dirty="0" smtClean="0"/>
              <a:t>Examples from forestry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2877"/>
            <a:ext cx="7772400" cy="4114800"/>
          </a:xfrm>
        </p:spPr>
        <p:txBody>
          <a:bodyPr/>
          <a:lstStyle/>
          <a:p>
            <a:r>
              <a:rPr lang="en-US" dirty="0" smtClean="0"/>
              <a:t>Model (A): A bond backed by government income from forestry concessions</a:t>
            </a:r>
          </a:p>
          <a:p>
            <a:r>
              <a:rPr lang="en-US" dirty="0" smtClean="0"/>
              <a:t>Model (B): A bond backed by a portfolio of sustainable forestry</a:t>
            </a:r>
          </a:p>
          <a:p>
            <a:r>
              <a:rPr lang="en-US" dirty="0" smtClean="0"/>
              <a:t>Model (C): A bond backed by sustainable forestry loans issued by local banks</a:t>
            </a:r>
          </a:p>
          <a:p>
            <a:r>
              <a:rPr lang="en-US" dirty="0" smtClean="0"/>
              <a:t>Model (D): A zero coupon bond backed by a sustainable forestry portfolio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216C4-36EF-4C91-80BA-120FE17D05E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8947" y="5722625"/>
            <a:ext cx="7512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b="1" dirty="0" smtClean="0"/>
              <a:t>Source: Forum for the Future and </a:t>
            </a:r>
            <a:r>
              <a:rPr lang="en-US" sz="1200" b="1" dirty="0" err="1" smtClean="0"/>
              <a:t>Enviromarket</a:t>
            </a:r>
            <a:r>
              <a:rPr lang="en-US" sz="1200" b="1" dirty="0" smtClean="0"/>
              <a:t>:  Forest-Backed Bonds Proof of Concept Study. 2007</a:t>
            </a:r>
            <a:endParaRPr lang="en-US" sz="1200" b="1" dirty="0"/>
          </a:p>
        </p:txBody>
      </p:sp>
    </p:spTree>
    <p:extLst>
      <p:ext uri="{BB962C8B-B14F-4D97-AF65-F5344CB8AC3E}">
        <p14:creationId xmlns="" xmlns:p14="http://schemas.microsoft.com/office/powerpoint/2010/main" val="9902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16200"/>
            <a:ext cx="7772400" cy="4114800"/>
          </a:xfrm>
        </p:spPr>
        <p:txBody>
          <a:bodyPr/>
          <a:lstStyle/>
          <a:p>
            <a:pPr lvl="1" eaLnBrk="1" hangingPunct="1">
              <a:spcBef>
                <a:spcPts val="300"/>
              </a:spcBef>
              <a:spcAft>
                <a:spcPts val="300"/>
              </a:spcAft>
            </a:pPr>
            <a:r>
              <a:rPr lang="en-GB" sz="2000" dirty="0" smtClean="0"/>
              <a:t>10 year bond</a:t>
            </a:r>
            <a:r>
              <a:rPr lang="en-US" sz="2000" dirty="0" smtClean="0"/>
              <a:t> </a:t>
            </a:r>
            <a:r>
              <a:rPr lang="en-GB" sz="2000" dirty="0" smtClean="0"/>
              <a:t>issued by IFC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Principal guaranteed by the IFC (</a:t>
            </a:r>
            <a:r>
              <a:rPr lang="en-US" sz="2000" dirty="0" err="1" smtClean="0"/>
              <a:t>Aaa</a:t>
            </a:r>
            <a:r>
              <a:rPr lang="en-US" sz="2000" dirty="0" smtClean="0"/>
              <a:t>/AAA/AAA)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</a:pPr>
            <a:r>
              <a:rPr lang="en-GB" sz="2000" dirty="0" smtClean="0"/>
              <a:t>The bond is a IFC carbon-linked green bond. Principal proceeds are earmarked to REDD projects. Projects will reduce emissions of greenhouse gases and/or sequester greenhouse gases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</a:pPr>
            <a:r>
              <a:rPr lang="en-GB" sz="2000" dirty="0" smtClean="0"/>
              <a:t>The coupon will be a variable coupon linked to carbon credits generated by an REDD Investment Pool. </a:t>
            </a:r>
            <a:r>
              <a:rPr lang="en-US" sz="2000" dirty="0" smtClean="0"/>
              <a:t>Redemption at par.  Principal paid by the IFC at maturity</a:t>
            </a:r>
            <a:endParaRPr lang="en-GB" sz="2000" dirty="0" smtClean="0"/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</a:pPr>
            <a:r>
              <a:rPr lang="en-GB" sz="2000" dirty="0" smtClean="0"/>
              <a:t>The IFC may not guarantee the carbon credit flow under the contemplated structure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216C4-36EF-4C91-80BA-120FE17D05E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57765" y="363963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#1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014C6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7" descr="ifc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681" y="1034727"/>
            <a:ext cx="819402" cy="88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>
            <a:off x="2923444" y="1328825"/>
            <a:ext cx="1582615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TextBox 22"/>
          <p:cNvSpPr txBox="1">
            <a:spLocks noChangeArrowheads="1"/>
          </p:cNvSpPr>
          <p:nvPr/>
        </p:nvSpPr>
        <p:spPr bwMode="auto">
          <a:xfrm>
            <a:off x="3314702" y="1055777"/>
            <a:ext cx="8242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>
                <a:solidFill>
                  <a:srgbClr val="02367A"/>
                </a:solidFill>
                <a:cs typeface="Arial" pitchFamily="34" charset="0"/>
              </a:rPr>
              <a:t>USD </a:t>
            </a:r>
            <a:r>
              <a:rPr lang="en-US" sz="1200" dirty="0" smtClean="0">
                <a:solidFill>
                  <a:srgbClr val="02367A"/>
                </a:solidFill>
                <a:cs typeface="Arial" pitchFamily="34" charset="0"/>
              </a:rPr>
              <a:t>[X]m</a:t>
            </a:r>
            <a:endParaRPr lang="en-US" sz="1200" dirty="0">
              <a:solidFill>
                <a:srgbClr val="02367A"/>
              </a:solidFill>
              <a:cs typeface="Arial" pitchFamily="34" charset="0"/>
            </a:endParaRPr>
          </a:p>
        </p:txBody>
      </p:sp>
      <p:sp>
        <p:nvSpPr>
          <p:cNvPr id="21510" name="TextBox 25"/>
          <p:cNvSpPr txBox="1">
            <a:spLocks noChangeArrowheads="1"/>
          </p:cNvSpPr>
          <p:nvPr/>
        </p:nvSpPr>
        <p:spPr bwMode="auto">
          <a:xfrm>
            <a:off x="3249124" y="1327241"/>
            <a:ext cx="1618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>
                <a:solidFill>
                  <a:srgbClr val="02367A"/>
                </a:solidFill>
                <a:cs typeface="Arial" pitchFamily="34" charset="0"/>
              </a:rPr>
              <a:t>Annual VER Proceeds</a:t>
            </a:r>
          </a:p>
        </p:txBody>
      </p:sp>
      <p:sp>
        <p:nvSpPr>
          <p:cNvPr id="21512" name="AutoShape 18"/>
          <p:cNvSpPr>
            <a:spLocks noChangeArrowheads="1"/>
          </p:cNvSpPr>
          <p:nvPr/>
        </p:nvSpPr>
        <p:spPr bwMode="auto">
          <a:xfrm>
            <a:off x="3269275" y="2844888"/>
            <a:ext cx="973015" cy="431800"/>
          </a:xfrm>
          <a:prstGeom prst="rightArrow">
            <a:avLst>
              <a:gd name="adj1" fmla="val 50000"/>
              <a:gd name="adj2" fmla="val 45862"/>
            </a:avLst>
          </a:prstGeom>
          <a:solidFill>
            <a:srgbClr val="96C4D7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2367A"/>
              </a:solidFill>
              <a:cs typeface="Arial" pitchFamily="34" charset="0"/>
            </a:endParaRPr>
          </a:p>
        </p:txBody>
      </p:sp>
      <p:pic>
        <p:nvPicPr>
          <p:cNvPr id="21514" name="Picture 38" descr="finMrkt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4913" y="4057738"/>
            <a:ext cx="798634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AutoShape 16"/>
          <p:cNvSpPr>
            <a:spLocks noChangeArrowheads="1"/>
          </p:cNvSpPr>
          <p:nvPr/>
        </p:nvSpPr>
        <p:spPr bwMode="auto">
          <a:xfrm rot="5400000">
            <a:off x="5166618" y="1934041"/>
            <a:ext cx="792163" cy="398585"/>
          </a:xfrm>
          <a:prstGeom prst="rightArrow">
            <a:avLst>
              <a:gd name="adj1" fmla="val 50000"/>
              <a:gd name="adj2" fmla="val 45864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2367A"/>
              </a:solidFill>
              <a:cs typeface="Arial" pitchFamily="34" charset="0"/>
            </a:endParaRPr>
          </a:p>
        </p:txBody>
      </p:sp>
      <p:sp>
        <p:nvSpPr>
          <p:cNvPr id="21516" name="AutoShape 18"/>
          <p:cNvSpPr>
            <a:spLocks noChangeArrowheads="1"/>
          </p:cNvSpPr>
          <p:nvPr/>
        </p:nvSpPr>
        <p:spPr bwMode="auto">
          <a:xfrm>
            <a:off x="6661640" y="2844888"/>
            <a:ext cx="731227" cy="431800"/>
          </a:xfrm>
          <a:prstGeom prst="rightArrow">
            <a:avLst>
              <a:gd name="adj1" fmla="val 50000"/>
              <a:gd name="adj2" fmla="val 45864"/>
            </a:avLst>
          </a:prstGeom>
          <a:solidFill>
            <a:srgbClr val="96C4D7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2367A"/>
              </a:solidFill>
              <a:cs typeface="Arial" pitchFamily="34" charset="0"/>
            </a:endParaRPr>
          </a:p>
        </p:txBody>
      </p:sp>
      <p:sp>
        <p:nvSpPr>
          <p:cNvPr id="19473" name="AutoShape 20"/>
          <p:cNvSpPr>
            <a:spLocks noChangeArrowheads="1"/>
          </p:cNvSpPr>
          <p:nvPr/>
        </p:nvSpPr>
        <p:spPr bwMode="auto">
          <a:xfrm rot="5400000">
            <a:off x="7731919" y="3400452"/>
            <a:ext cx="766762" cy="398585"/>
          </a:xfrm>
          <a:prstGeom prst="rightArrow">
            <a:avLst>
              <a:gd name="adj1" fmla="val 50000"/>
              <a:gd name="adj2" fmla="val 45872"/>
            </a:avLst>
          </a:prstGeom>
          <a:solidFill>
            <a:schemeClr val="accent5"/>
          </a:solidFill>
          <a:ln w="9525" algn="ctr">
            <a:noFill/>
            <a:bevel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2367A"/>
              </a:solidFill>
              <a:cs typeface="Arial" charset="0"/>
            </a:endParaRPr>
          </a:p>
        </p:txBody>
      </p:sp>
      <p:sp>
        <p:nvSpPr>
          <p:cNvPr id="21518" name="TextBox 44"/>
          <p:cNvSpPr txBox="1">
            <a:spLocks noChangeArrowheads="1"/>
          </p:cNvSpPr>
          <p:nvPr/>
        </p:nvSpPr>
        <p:spPr bwMode="auto">
          <a:xfrm>
            <a:off x="6661640" y="2660740"/>
            <a:ext cx="616238" cy="26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100" dirty="0">
                <a:solidFill>
                  <a:srgbClr val="02367A"/>
                </a:solidFill>
                <a:cs typeface="Arial" pitchFamily="34" charset="0"/>
              </a:rPr>
              <a:t>VERs</a:t>
            </a:r>
          </a:p>
        </p:txBody>
      </p:sp>
      <p:sp>
        <p:nvSpPr>
          <p:cNvPr id="19476" name="AutoShape 20"/>
          <p:cNvSpPr>
            <a:spLocks noChangeArrowheads="1"/>
          </p:cNvSpPr>
          <p:nvPr/>
        </p:nvSpPr>
        <p:spPr bwMode="auto">
          <a:xfrm rot="12412210">
            <a:off x="6182460" y="2046375"/>
            <a:ext cx="1608992" cy="431800"/>
          </a:xfrm>
          <a:prstGeom prst="rightArrow">
            <a:avLst>
              <a:gd name="adj1" fmla="val 50000"/>
              <a:gd name="adj2" fmla="val 45825"/>
            </a:avLst>
          </a:prstGeom>
          <a:solidFill>
            <a:schemeClr val="accent5"/>
          </a:solidFill>
          <a:ln w="9525" algn="ctr">
            <a:noFill/>
            <a:bevel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2367A"/>
              </a:solidFill>
              <a:cs typeface="Arial" charset="0"/>
            </a:endParaRPr>
          </a:p>
        </p:txBody>
      </p:sp>
      <p:sp>
        <p:nvSpPr>
          <p:cNvPr id="21520" name="TextBox 49"/>
          <p:cNvSpPr txBox="1">
            <a:spLocks noChangeArrowheads="1"/>
          </p:cNvSpPr>
          <p:nvPr/>
        </p:nvSpPr>
        <p:spPr bwMode="auto">
          <a:xfrm>
            <a:off x="1254369" y="2022566"/>
            <a:ext cx="14125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b="1" dirty="0">
                <a:solidFill>
                  <a:srgbClr val="02367A"/>
                </a:solidFill>
                <a:cs typeface="Arial" pitchFamily="34" charset="0"/>
              </a:rPr>
              <a:t>Bond Investors</a:t>
            </a:r>
          </a:p>
        </p:txBody>
      </p:sp>
      <p:sp>
        <p:nvSpPr>
          <p:cNvPr id="21521" name="TextBox 25"/>
          <p:cNvSpPr txBox="1">
            <a:spLocks noChangeArrowheads="1"/>
          </p:cNvSpPr>
          <p:nvPr/>
        </p:nvSpPr>
        <p:spPr bwMode="auto">
          <a:xfrm>
            <a:off x="3265454" y="1901916"/>
            <a:ext cx="15023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 smtClean="0">
                <a:solidFill>
                  <a:srgbClr val="02367A"/>
                </a:solidFill>
                <a:cs typeface="Arial" pitchFamily="34" charset="0"/>
              </a:rPr>
              <a:t>USD[X]m </a:t>
            </a:r>
            <a:r>
              <a:rPr lang="en-US" sz="1200" dirty="0">
                <a:solidFill>
                  <a:srgbClr val="02367A"/>
                </a:solidFill>
                <a:cs typeface="Arial" pitchFamily="34" charset="0"/>
              </a:rPr>
              <a:t>in year 10</a:t>
            </a:r>
          </a:p>
        </p:txBody>
      </p:sp>
      <p:sp>
        <p:nvSpPr>
          <p:cNvPr id="21523" name="TextBox 25"/>
          <p:cNvSpPr txBox="1">
            <a:spLocks noChangeArrowheads="1"/>
          </p:cNvSpPr>
          <p:nvPr/>
        </p:nvSpPr>
        <p:spPr bwMode="auto">
          <a:xfrm>
            <a:off x="7092134" y="1971766"/>
            <a:ext cx="11055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 smtClean="0">
                <a:solidFill>
                  <a:srgbClr val="02367A"/>
                </a:solidFill>
                <a:cs typeface="Arial" pitchFamily="34" charset="0"/>
              </a:rPr>
              <a:t>VER </a:t>
            </a:r>
            <a:r>
              <a:rPr lang="en-US" sz="1200" dirty="0">
                <a:solidFill>
                  <a:srgbClr val="02367A"/>
                </a:solidFill>
                <a:cs typeface="Arial" pitchFamily="34" charset="0"/>
              </a:rPr>
              <a:t>Proceeds</a:t>
            </a:r>
          </a:p>
        </p:txBody>
      </p:sp>
      <p:sp>
        <p:nvSpPr>
          <p:cNvPr id="21524" name="TextBox 25"/>
          <p:cNvSpPr txBox="1">
            <a:spLocks noChangeArrowheads="1"/>
          </p:cNvSpPr>
          <p:nvPr/>
        </p:nvSpPr>
        <p:spPr bwMode="auto">
          <a:xfrm>
            <a:off x="5917223" y="616040"/>
            <a:ext cx="2634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 smtClean="0">
                <a:solidFill>
                  <a:srgbClr val="02367A"/>
                </a:solidFill>
                <a:cs typeface="Arial" pitchFamily="34" charset="0"/>
              </a:rPr>
              <a:t>IFC discounts the coupon </a:t>
            </a:r>
            <a:r>
              <a:rPr lang="en-US" sz="1200" dirty="0">
                <a:solidFill>
                  <a:srgbClr val="02367A"/>
                </a:solidFill>
                <a:cs typeface="Arial" pitchFamily="34" charset="0"/>
              </a:rPr>
              <a:t>over 10 yrs and receives PV of </a:t>
            </a:r>
            <a:r>
              <a:rPr lang="en-US" sz="1200" dirty="0" smtClean="0">
                <a:solidFill>
                  <a:srgbClr val="02367A"/>
                </a:solidFill>
                <a:cs typeface="Arial" pitchFamily="34" charset="0"/>
              </a:rPr>
              <a:t>fix </a:t>
            </a:r>
            <a:r>
              <a:rPr lang="en-US" sz="1200" dirty="0">
                <a:solidFill>
                  <a:srgbClr val="02367A"/>
                </a:solidFill>
                <a:cs typeface="Arial" pitchFamily="34" charset="0"/>
              </a:rPr>
              <a:t>rate coupon</a:t>
            </a:r>
          </a:p>
        </p:txBody>
      </p:sp>
      <p:sp>
        <p:nvSpPr>
          <p:cNvPr id="21525" name="TextBox 25"/>
          <p:cNvSpPr txBox="1">
            <a:spLocks noChangeArrowheads="1"/>
          </p:cNvSpPr>
          <p:nvPr/>
        </p:nvSpPr>
        <p:spPr bwMode="auto">
          <a:xfrm>
            <a:off x="7337579" y="4989603"/>
            <a:ext cx="14382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b="1" dirty="0">
                <a:solidFill>
                  <a:srgbClr val="02367A"/>
                </a:solidFill>
                <a:cs typeface="Arial" pitchFamily="34" charset="0"/>
              </a:rPr>
              <a:t>Carbon Market</a:t>
            </a:r>
          </a:p>
        </p:txBody>
      </p:sp>
      <p:sp>
        <p:nvSpPr>
          <p:cNvPr id="21526" name="TextBox 36"/>
          <p:cNvSpPr txBox="1">
            <a:spLocks noChangeArrowheads="1"/>
          </p:cNvSpPr>
          <p:nvPr/>
        </p:nvSpPr>
        <p:spPr bwMode="auto">
          <a:xfrm>
            <a:off x="7234606" y="5297578"/>
            <a:ext cx="17892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 smtClean="0">
                <a:solidFill>
                  <a:srgbClr val="02367A"/>
                </a:solidFill>
                <a:cs typeface="Arial" pitchFamily="34" charset="0"/>
              </a:rPr>
              <a:t>Private FI </a:t>
            </a:r>
            <a:r>
              <a:rPr lang="en-US" sz="1200" dirty="0">
                <a:solidFill>
                  <a:srgbClr val="02367A"/>
                </a:solidFill>
                <a:cs typeface="Arial" pitchFamily="34" charset="0"/>
              </a:rPr>
              <a:t>manages the monetization of VERs in the </a:t>
            </a:r>
            <a:r>
              <a:rPr lang="en-US" sz="1200" dirty="0" smtClean="0">
                <a:solidFill>
                  <a:srgbClr val="02367A"/>
                </a:solidFill>
                <a:cs typeface="Arial" pitchFamily="34" charset="0"/>
              </a:rPr>
              <a:t>carbon </a:t>
            </a:r>
            <a:r>
              <a:rPr lang="en-US" sz="1200" dirty="0">
                <a:solidFill>
                  <a:srgbClr val="02367A"/>
                </a:solidFill>
                <a:cs typeface="Arial" pitchFamily="34" charset="0"/>
              </a:rPr>
              <a:t>m</a:t>
            </a:r>
            <a:r>
              <a:rPr lang="en-US" sz="1200" dirty="0" smtClean="0">
                <a:solidFill>
                  <a:srgbClr val="02367A"/>
                </a:solidFill>
                <a:cs typeface="Arial" pitchFamily="34" charset="0"/>
              </a:rPr>
              <a:t>arket</a:t>
            </a:r>
            <a:endParaRPr lang="en-US" sz="1200" dirty="0">
              <a:solidFill>
                <a:srgbClr val="02367A"/>
              </a:solidFill>
              <a:cs typeface="Arial" pitchFamily="34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2923444" y="1601875"/>
            <a:ext cx="1582615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2923444" y="1901916"/>
            <a:ext cx="1582615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9" name="Picture 4" descr="http://cibstyle.standardbank.com/Pix/s_E8J3131%20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4371" y="939891"/>
            <a:ext cx="135255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0" name="TextBox 25"/>
          <p:cNvSpPr txBox="1">
            <a:spLocks noChangeArrowheads="1"/>
          </p:cNvSpPr>
          <p:nvPr/>
        </p:nvSpPr>
        <p:spPr bwMode="auto">
          <a:xfrm>
            <a:off x="4350959" y="2858350"/>
            <a:ext cx="21419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dirty="0">
                <a:solidFill>
                  <a:srgbClr val="02367A"/>
                </a:solidFill>
                <a:cs typeface="Arial" pitchFamily="34" charset="0"/>
              </a:rPr>
              <a:t>REDD Financing Pool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2042748" y="4748303"/>
            <a:ext cx="4928089" cy="1389063"/>
            <a:chOff x="1950412" y="4222865"/>
            <a:chExt cx="6149879" cy="1187335"/>
          </a:xfrm>
        </p:grpSpPr>
        <p:sp>
          <p:nvSpPr>
            <p:cNvPr id="42" name="Isosceles Triangle 41"/>
            <p:cNvSpPr/>
            <p:nvPr/>
          </p:nvSpPr>
          <p:spPr>
            <a:xfrm>
              <a:off x="1950412" y="4222865"/>
              <a:ext cx="1832346" cy="1187335"/>
            </a:xfrm>
            <a:prstGeom prst="triangle">
              <a:avLst>
                <a:gd name="adj" fmla="val 4944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REDD Project #1</a:t>
              </a:r>
            </a:p>
          </p:txBody>
        </p:sp>
        <p:sp>
          <p:nvSpPr>
            <p:cNvPr id="43" name="Isosceles Triangle 42"/>
            <p:cNvSpPr/>
            <p:nvPr/>
          </p:nvSpPr>
          <p:spPr>
            <a:xfrm>
              <a:off x="3323757" y="4222865"/>
              <a:ext cx="1832346" cy="1187335"/>
            </a:xfrm>
            <a:prstGeom prst="triangle">
              <a:avLst>
                <a:gd name="adj" fmla="val 4944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REDD Project #2</a:t>
              </a:r>
            </a:p>
          </p:txBody>
        </p:sp>
        <p:sp>
          <p:nvSpPr>
            <p:cNvPr id="44" name="Isosceles Triangle 43"/>
            <p:cNvSpPr/>
            <p:nvPr/>
          </p:nvSpPr>
          <p:spPr>
            <a:xfrm>
              <a:off x="4828767" y="4222865"/>
              <a:ext cx="1832346" cy="1187335"/>
            </a:xfrm>
            <a:prstGeom prst="triangle">
              <a:avLst>
                <a:gd name="adj" fmla="val 4944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REDD Project #3</a:t>
              </a:r>
            </a:p>
          </p:txBody>
        </p:sp>
        <p:sp>
          <p:nvSpPr>
            <p:cNvPr id="45" name="Isosceles Triangle 44"/>
            <p:cNvSpPr/>
            <p:nvPr/>
          </p:nvSpPr>
          <p:spPr>
            <a:xfrm>
              <a:off x="6267945" y="4222865"/>
              <a:ext cx="1832346" cy="1187335"/>
            </a:xfrm>
            <a:prstGeom prst="triangle">
              <a:avLst>
                <a:gd name="adj" fmla="val 4944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REDD Project #4</a:t>
              </a:r>
            </a:p>
          </p:txBody>
        </p:sp>
      </p:grpSp>
      <p:sp>
        <p:nvSpPr>
          <p:cNvPr id="21532" name="AutoShape 16"/>
          <p:cNvSpPr>
            <a:spLocks noChangeArrowheads="1"/>
          </p:cNvSpPr>
          <p:nvPr/>
        </p:nvSpPr>
        <p:spPr bwMode="auto">
          <a:xfrm rot="5400000">
            <a:off x="4794870" y="3760816"/>
            <a:ext cx="1576387" cy="398585"/>
          </a:xfrm>
          <a:prstGeom prst="leftRightArrow">
            <a:avLst>
              <a:gd name="adj1" fmla="val 50000"/>
              <a:gd name="adj2" fmla="val 49978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2367A"/>
              </a:solidFill>
              <a:cs typeface="Arial" pitchFamily="34" charset="0"/>
            </a:endParaRPr>
          </a:p>
        </p:txBody>
      </p:sp>
      <p:sp>
        <p:nvSpPr>
          <p:cNvPr id="21533" name="TextBox 49"/>
          <p:cNvSpPr txBox="1">
            <a:spLocks noChangeArrowheads="1"/>
          </p:cNvSpPr>
          <p:nvPr/>
        </p:nvSpPr>
        <p:spPr bwMode="auto">
          <a:xfrm>
            <a:off x="1940170" y="2798850"/>
            <a:ext cx="13815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dirty="0">
                <a:solidFill>
                  <a:srgbClr val="02367A"/>
                </a:solidFill>
                <a:cs typeface="Arial" pitchFamily="34" charset="0"/>
              </a:rPr>
              <a:t>Investment Committee</a:t>
            </a:r>
          </a:p>
        </p:txBody>
      </p:sp>
      <p:sp>
        <p:nvSpPr>
          <p:cNvPr id="21534" name="TextBox 25"/>
          <p:cNvSpPr txBox="1">
            <a:spLocks noChangeArrowheads="1"/>
          </p:cNvSpPr>
          <p:nvPr/>
        </p:nvSpPr>
        <p:spPr bwMode="auto">
          <a:xfrm>
            <a:off x="2668466" y="3383052"/>
            <a:ext cx="2633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>
                <a:solidFill>
                  <a:srgbClr val="02367A"/>
                </a:solidFill>
                <a:cs typeface="Arial" pitchFamily="34" charset="0"/>
              </a:rPr>
              <a:t>Investment Committee evaluates REDD projects submitted to the REDD Investment Pool &amp; negotiates an adequate VER/Prepayment </a:t>
            </a:r>
            <a:r>
              <a:rPr lang="en-US" sz="1200" dirty="0" smtClean="0">
                <a:solidFill>
                  <a:srgbClr val="02367A"/>
                </a:solidFill>
                <a:cs typeface="Arial" pitchFamily="34" charset="0"/>
              </a:rPr>
              <a:t>ratio</a:t>
            </a:r>
            <a:endParaRPr lang="en-US" sz="1200" dirty="0">
              <a:solidFill>
                <a:srgbClr val="02367A"/>
              </a:solidFill>
              <a:cs typeface="Arial" pitchFamily="34" charset="0"/>
            </a:endParaRPr>
          </a:p>
        </p:txBody>
      </p:sp>
      <p:sp>
        <p:nvSpPr>
          <p:cNvPr id="21535" name="TextBox 25"/>
          <p:cNvSpPr txBox="1">
            <a:spLocks noChangeArrowheads="1"/>
          </p:cNvSpPr>
          <p:nvPr/>
        </p:nvSpPr>
        <p:spPr bwMode="auto">
          <a:xfrm>
            <a:off x="5928947" y="3383052"/>
            <a:ext cx="146538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>
                <a:solidFill>
                  <a:srgbClr val="02367A"/>
                </a:solidFill>
                <a:cs typeface="Arial" pitchFamily="34" charset="0"/>
              </a:rPr>
              <a:t>REDD Financing Pool will prepay for VERs against an </a:t>
            </a:r>
            <a:r>
              <a:rPr lang="en-US" sz="1200" dirty="0" smtClean="0">
                <a:solidFill>
                  <a:srgbClr val="02367A"/>
                </a:solidFill>
                <a:cs typeface="Arial" pitchFamily="34" charset="0"/>
              </a:rPr>
              <a:t>off-take agreement</a:t>
            </a:r>
            <a:endParaRPr lang="en-US" sz="1200" dirty="0">
              <a:solidFill>
                <a:srgbClr val="02367A"/>
              </a:solidFill>
              <a:cs typeface="Arial" pitchFamily="34" charset="0"/>
            </a:endParaRPr>
          </a:p>
        </p:txBody>
      </p:sp>
      <p:sp>
        <p:nvSpPr>
          <p:cNvPr id="21536" name="TextBox 25"/>
          <p:cNvSpPr txBox="1">
            <a:spLocks noChangeArrowheads="1"/>
          </p:cNvSpPr>
          <p:nvPr/>
        </p:nvSpPr>
        <p:spPr bwMode="auto">
          <a:xfrm>
            <a:off x="8314594" y="3276688"/>
            <a:ext cx="52460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>
                <a:solidFill>
                  <a:srgbClr val="02367A"/>
                </a:solidFill>
                <a:cs typeface="Arial" pitchFamily="34" charset="0"/>
              </a:rPr>
              <a:t>VER Sold</a:t>
            </a:r>
          </a:p>
        </p:txBody>
      </p:sp>
      <p:sp>
        <p:nvSpPr>
          <p:cNvPr id="3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20148" y="356831"/>
            <a:ext cx="7135091" cy="197504"/>
          </a:xfrm>
        </p:spPr>
        <p:txBody>
          <a:bodyPr/>
          <a:lstStyle/>
          <a:p>
            <a:pPr eaLnBrk="1" hangingPunct="1"/>
            <a:r>
              <a:rPr lang="en-GB" dirty="0" smtClean="0"/>
              <a:t>Indicative Structure</a:t>
            </a:r>
          </a:p>
        </p:txBody>
      </p:sp>
      <p:sp>
        <p:nvSpPr>
          <p:cNvPr id="38" name="TextBox 25"/>
          <p:cNvSpPr txBox="1">
            <a:spLocks noChangeArrowheads="1"/>
          </p:cNvSpPr>
          <p:nvPr/>
        </p:nvSpPr>
        <p:spPr bwMode="auto">
          <a:xfrm>
            <a:off x="4366696" y="2502100"/>
            <a:ext cx="21579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u="sng" dirty="0" smtClean="0">
                <a:solidFill>
                  <a:srgbClr val="02367A"/>
                </a:solidFill>
                <a:cs typeface="Arial" pitchFamily="34" charset="0"/>
              </a:rPr>
              <a:t>Management Facility</a:t>
            </a:r>
            <a:endParaRPr lang="en-US" sz="1600" b="1" u="sng" dirty="0">
              <a:solidFill>
                <a:srgbClr val="02367A"/>
              </a:solidFill>
              <a:cs typeface="Arial" pitchFamily="34" charset="0"/>
            </a:endParaRPr>
          </a:p>
        </p:txBody>
      </p:sp>
      <p:sp>
        <p:nvSpPr>
          <p:cNvPr id="39" name="TextBox 49"/>
          <p:cNvSpPr txBox="1">
            <a:spLocks noChangeArrowheads="1"/>
          </p:cNvSpPr>
          <p:nvPr/>
        </p:nvSpPr>
        <p:spPr bwMode="auto">
          <a:xfrm>
            <a:off x="7495695" y="2808750"/>
            <a:ext cx="13815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dirty="0" smtClean="0">
                <a:solidFill>
                  <a:srgbClr val="02367A"/>
                </a:solidFill>
                <a:cs typeface="Arial" pitchFamily="34" charset="0"/>
              </a:rPr>
              <a:t>Private FI</a:t>
            </a:r>
            <a:endParaRPr lang="en-US" sz="1600" b="1" dirty="0">
              <a:solidFill>
                <a:srgbClr val="02367A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1448"/>
            <a:ext cx="7772400" cy="563562"/>
          </a:xfrm>
        </p:spPr>
        <p:txBody>
          <a:bodyPr/>
          <a:lstStyle/>
          <a:p>
            <a:r>
              <a:rPr lang="en-US" dirty="0" smtClean="0"/>
              <a:t>Introducing IFC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331" y="1524000"/>
            <a:ext cx="8586952" cy="4114800"/>
          </a:xfrm>
        </p:spPr>
        <p:txBody>
          <a:bodyPr/>
          <a:lstStyle/>
          <a:p>
            <a:r>
              <a:rPr lang="en-US" sz="1600" dirty="0" smtClean="0"/>
              <a:t>The world’s </a:t>
            </a:r>
            <a:r>
              <a:rPr lang="en-US" sz="1800" dirty="0" smtClean="0">
                <a:solidFill>
                  <a:srgbClr val="0078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largest private sector-focused development bank</a:t>
            </a:r>
            <a:r>
              <a:rPr lang="en-US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 </a:t>
            </a:r>
          </a:p>
          <a:p>
            <a:r>
              <a:rPr lang="en-US" sz="1600" dirty="0" smtClean="0"/>
              <a:t>Established in 1956, over half our 3,438 staff work from over 100 offices in 92 countries. </a:t>
            </a:r>
          </a:p>
          <a:p>
            <a:r>
              <a:rPr lang="en-US" sz="1600" dirty="0" smtClean="0"/>
              <a:t>We invest, advise, mobilize capital, and manage assets.</a:t>
            </a:r>
          </a:p>
          <a:p>
            <a:pPr lvl="1"/>
            <a:r>
              <a:rPr lang="en-US" dirty="0" smtClean="0"/>
              <a:t>Committed portfolio for FY11: $55.2 billion; 1,737 firms.</a:t>
            </a:r>
          </a:p>
          <a:p>
            <a:pPr lvl="1"/>
            <a:r>
              <a:rPr lang="en-US" dirty="0" smtClean="0"/>
              <a:t>Investments in FY11: $12.2 billion for IFC’s own account, $4.7 billion mobilized.</a:t>
            </a:r>
          </a:p>
          <a:p>
            <a:pPr lvl="1"/>
            <a:r>
              <a:rPr lang="en-US" dirty="0" smtClean="0"/>
              <a:t>Under management within the Asset Management Company: $4 billion.</a:t>
            </a:r>
          </a:p>
          <a:p>
            <a:pPr lvl="1"/>
            <a:r>
              <a:rPr lang="en-US" dirty="0" smtClean="0"/>
              <a:t>Advisory expenditure for FY11: $333.8 million</a:t>
            </a:r>
          </a:p>
          <a:p>
            <a:r>
              <a:rPr lang="en-US" sz="1600" dirty="0" smtClean="0"/>
              <a:t>IFC started formal environmental and social screening of its investments in the early nineties and became the acknowledged world leader on these issues when the </a:t>
            </a:r>
            <a:r>
              <a:rPr lang="en-US" sz="1600" dirty="0" smtClean="0">
                <a:solidFill>
                  <a:srgbClr val="0078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Equator Principles</a:t>
            </a:r>
            <a:r>
              <a:rPr lang="en-US" sz="1600" dirty="0" smtClean="0">
                <a:solidFill>
                  <a:srgbClr val="00783C"/>
                </a:solidFill>
              </a:rPr>
              <a:t> </a:t>
            </a:r>
            <a:r>
              <a:rPr lang="en-US" sz="1600" dirty="0" smtClean="0"/>
              <a:t>were launched in 2004.  </a:t>
            </a:r>
          </a:p>
          <a:p>
            <a:r>
              <a:rPr lang="en-US" sz="1600" dirty="0" smtClean="0"/>
              <a:t>One of the biggest challenges to development today is climate change. While public policy is key, the private sector must also play a leading role.  That is why… 					</a:t>
            </a:r>
            <a:endParaRPr lang="en-US" sz="1800" b="1" dirty="0" smtClean="0">
              <a:solidFill>
                <a:srgbClr val="00783C"/>
              </a:solidFill>
            </a:endParaRPr>
          </a:p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216C4-36EF-4C91-80BA-120FE17D05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06670" y="80322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None/>
            </a:pPr>
            <a:r>
              <a:rPr lang="en-US" sz="2000" b="1" dirty="0" smtClean="0">
                <a:solidFill>
                  <a:srgbClr val="00783C"/>
                </a:solidFill>
              </a:rPr>
              <a:t>We create opportunity for people </a:t>
            </a:r>
          </a:p>
          <a:p>
            <a:pPr lvl="0" algn="ctr" eaLnBrk="0" hangingPunct="0">
              <a:spcBef>
                <a:spcPct val="0"/>
              </a:spcBef>
              <a:buNone/>
            </a:pPr>
            <a:r>
              <a:rPr lang="en-US" sz="2000" b="1" dirty="0" smtClean="0">
                <a:solidFill>
                  <a:srgbClr val="00783C"/>
                </a:solidFill>
              </a:rPr>
              <a:t>– to escape poverty and improve their lives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83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414952"/>
            <a:ext cx="8763000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14C6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rgbClr val="FFC000"/>
                </a:solidFill>
              </a:rPr>
              <a:t>Climate Business is a core priority for IFC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" y="420988"/>
            <a:ext cx="8668944" cy="588405"/>
          </a:xfrm>
        </p:spPr>
        <p:txBody>
          <a:bodyPr/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80575"/>
            <a:ext cx="7772400" cy="4114800"/>
          </a:xfrm>
        </p:spPr>
        <p:txBody>
          <a:bodyPr/>
          <a:lstStyle/>
          <a:p>
            <a:r>
              <a:rPr lang="en-US" dirty="0" smtClean="0"/>
              <a:t>Country A Government to pass national environmental legislation, including legal framework Sustainable Development Credits (SDCs)</a:t>
            </a:r>
          </a:p>
          <a:p>
            <a:r>
              <a:rPr lang="en-US" dirty="0" smtClean="0"/>
              <a:t>Companies operating in Country A may use SDCs to comply with sustainability law and regulations</a:t>
            </a:r>
          </a:p>
          <a:p>
            <a:r>
              <a:rPr lang="en-US" dirty="0" smtClean="0"/>
              <a:t>A SPV to issue a ‘green’ euro-denominated bond in capital markets to finance environmentally sustainable projects</a:t>
            </a:r>
          </a:p>
          <a:p>
            <a:r>
              <a:rPr lang="en-US" dirty="0" smtClean="0"/>
              <a:t>Principal and interest to be repaid to investors in SDCs recognized and registered in national system in Country A</a:t>
            </a:r>
          </a:p>
          <a:p>
            <a:r>
              <a:rPr lang="en-US" dirty="0" smtClean="0"/>
              <a:t>Government may offer bond buyers a floor-price for SDCs</a:t>
            </a:r>
          </a:p>
          <a:p>
            <a:r>
              <a:rPr lang="en-US" dirty="0" smtClean="0"/>
              <a:t>Sponsor proposal to IFC for product enhancement by addressing SDC delivery issues.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32200" y="6590100"/>
            <a:ext cx="1884363" cy="279400"/>
          </a:xfrm>
        </p:spPr>
        <p:txBody>
          <a:bodyPr/>
          <a:lstStyle/>
          <a:p>
            <a:pPr>
              <a:defRPr/>
            </a:pPr>
            <a:fld id="{584216C4-36EF-4C91-80BA-120FE17D05E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6321"/>
            <a:ext cx="7772400" cy="563562"/>
          </a:xfrm>
        </p:spPr>
        <p:txBody>
          <a:bodyPr/>
          <a:lstStyle/>
          <a:p>
            <a:r>
              <a:rPr lang="en-US" dirty="0" smtClean="0"/>
              <a:t>Determinants of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675" y="939821"/>
            <a:ext cx="7772400" cy="4890969"/>
          </a:xfrm>
        </p:spPr>
        <p:txBody>
          <a:bodyPr/>
          <a:lstStyle/>
          <a:p>
            <a:pPr marL="225425" indent="-225425"/>
            <a:r>
              <a:rPr lang="en-US" sz="2400" dirty="0" smtClean="0"/>
              <a:t>EXTERNAL ISSUES:</a:t>
            </a:r>
          </a:p>
          <a:p>
            <a:pPr marL="741362" lvl="1" indent="-225425"/>
            <a:r>
              <a:rPr lang="en-US" sz="2000" dirty="0" smtClean="0"/>
              <a:t>Market terms: price, coupon, yield</a:t>
            </a:r>
          </a:p>
          <a:p>
            <a:pPr marL="741362" lvl="1" indent="-225425"/>
            <a:r>
              <a:rPr lang="en-US" sz="2000" dirty="0" smtClean="0"/>
              <a:t>Demand:  buyer interest</a:t>
            </a:r>
          </a:p>
          <a:p>
            <a:pPr marL="741362" lvl="1" indent="-225425"/>
            <a:r>
              <a:rPr lang="en-US" sz="2000" dirty="0" smtClean="0"/>
              <a:t>Supply: availability of high-quality projects</a:t>
            </a:r>
          </a:p>
          <a:p>
            <a:pPr marL="741362" lvl="1" indent="-225425"/>
            <a:r>
              <a:rPr lang="en-US" sz="2000" dirty="0" smtClean="0"/>
              <a:t>Carbon market issues: regulations, prices</a:t>
            </a:r>
          </a:p>
          <a:p>
            <a:pPr marL="741362" lvl="1" indent="-225425"/>
            <a:r>
              <a:rPr lang="en-US" sz="2000" dirty="0" smtClean="0"/>
              <a:t>Competition: for buyers; for projects</a:t>
            </a:r>
          </a:p>
          <a:p>
            <a:pPr marL="225425" indent="-225425"/>
            <a:endParaRPr lang="en-US" sz="2400" dirty="0" smtClean="0"/>
          </a:p>
          <a:p>
            <a:pPr marL="225425" indent="-225425"/>
            <a:r>
              <a:rPr lang="en-US" sz="2400" dirty="0" smtClean="0"/>
              <a:t>OTHER ISSUES</a:t>
            </a:r>
            <a:r>
              <a:rPr lang="en-US" dirty="0" smtClean="0"/>
              <a:t>:</a:t>
            </a:r>
          </a:p>
          <a:p>
            <a:pPr marL="741362" lvl="1" indent="-225425"/>
            <a:r>
              <a:rPr lang="en-US" sz="2000" dirty="0" smtClean="0"/>
              <a:t>Acceptable risk</a:t>
            </a:r>
          </a:p>
          <a:p>
            <a:pPr marL="741362" lvl="1" indent="-225425"/>
            <a:r>
              <a:rPr lang="en-US" sz="2000" dirty="0" smtClean="0"/>
              <a:t>Tenure, currency, etc.</a:t>
            </a:r>
          </a:p>
          <a:p>
            <a:pPr marL="741362" lvl="1" indent="-225425"/>
            <a:r>
              <a:rPr lang="en-US" sz="2000" dirty="0" smtClean="0"/>
              <a:t>Standard vs. customized product</a:t>
            </a:r>
          </a:p>
          <a:p>
            <a:pPr marL="741362" lvl="1" indent="-225425"/>
            <a:r>
              <a:rPr lang="en-US" sz="2000" dirty="0" smtClean="0"/>
              <a:t>IFC Internal policies</a:t>
            </a:r>
          </a:p>
          <a:p>
            <a:pPr marL="741362" lvl="1" indent="-225425"/>
            <a:r>
              <a:rPr lang="en-US" sz="2000" dirty="0" smtClean="0"/>
              <a:t>Sector expertise</a:t>
            </a:r>
          </a:p>
          <a:p>
            <a:pPr marL="225425" indent="-225425"/>
            <a:endParaRPr lang="en-US" dirty="0" smtClean="0"/>
          </a:p>
          <a:p>
            <a:pPr marL="225425" indent="-225425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32200" y="6495100"/>
            <a:ext cx="1884363" cy="279400"/>
          </a:xfrm>
        </p:spPr>
        <p:txBody>
          <a:bodyPr/>
          <a:lstStyle/>
          <a:p>
            <a:pPr>
              <a:defRPr/>
            </a:pPr>
            <a:fld id="{0FF20138-E78A-4ED9-858F-C01CED2563B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3730"/>
            <a:ext cx="7772400" cy="563562"/>
          </a:xfrm>
        </p:spPr>
        <p:txBody>
          <a:bodyPr/>
          <a:lstStyle/>
          <a:p>
            <a:r>
              <a:rPr lang="en-US" dirty="0" smtClean="0"/>
              <a:t>For additional information, please contact: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32200" y="7399261"/>
            <a:ext cx="1884363" cy="279400"/>
          </a:xfrm>
        </p:spPr>
        <p:txBody>
          <a:bodyPr/>
          <a:lstStyle/>
          <a:p>
            <a:fld id="{0D3AF649-3131-427F-8A1D-3A6EC0D1240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Rectangle 7"/>
          <p:cNvSpPr>
            <a:spLocks noChangeAspect="1" noChangeArrowheads="1"/>
          </p:cNvSpPr>
          <p:nvPr/>
        </p:nvSpPr>
        <p:spPr bwMode="auto">
          <a:xfrm>
            <a:off x="2654300" y="2024600"/>
            <a:ext cx="3733800" cy="2057400"/>
          </a:xfrm>
          <a:prstGeom prst="rect">
            <a:avLst/>
          </a:prstGeom>
          <a:solidFill>
            <a:srgbClr val="FFFFFF">
              <a:alpha val="0"/>
            </a:srgbClr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2057400" tIns="45709" rIns="91418" bIns="45709"/>
          <a:lstStyle/>
          <a:p>
            <a:pPr marL="409575" lvl="1" indent="-147638">
              <a:lnSpc>
                <a:spcPct val="80000"/>
              </a:lnSpc>
              <a:spcBef>
                <a:spcPct val="20000"/>
              </a:spcBef>
              <a:buClr>
                <a:srgbClr val="006087"/>
              </a:buClr>
              <a:buFont typeface="Arial" charset="0"/>
              <a:buNone/>
            </a:pPr>
            <a:endParaRPr lang="en-US" sz="1800" b="1">
              <a:latin typeface="Times New Roman" pitchFamily="18" charset="0"/>
            </a:endParaRPr>
          </a:p>
        </p:txBody>
      </p:sp>
      <p:pic>
        <p:nvPicPr>
          <p:cNvPr id="10" name="Picture 9" descr="IFC_5Oth_7469_Vert"/>
          <p:cNvPicPr>
            <a:picLocks noChangeAspect="1" noChangeArrowheads="1"/>
          </p:cNvPicPr>
          <p:nvPr/>
        </p:nvPicPr>
        <p:blipFill>
          <a:blip r:embed="rId2" cstate="print"/>
          <a:srcRect b="6749"/>
          <a:stretch>
            <a:fillRect/>
          </a:stretch>
        </p:blipFill>
        <p:spPr bwMode="auto">
          <a:xfrm>
            <a:off x="2743200" y="2113423"/>
            <a:ext cx="1104900" cy="177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962400" y="2096731"/>
            <a:ext cx="23622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Climate </a:t>
            </a:r>
            <a:r>
              <a:rPr lang="en-US" dirty="0">
                <a:latin typeface="Arial Narrow" pitchFamily="34" charset="0"/>
              </a:rPr>
              <a:t>Business Group</a:t>
            </a:r>
          </a:p>
          <a:p>
            <a:pPr>
              <a:buNone/>
            </a:pPr>
            <a:r>
              <a:rPr lang="en-US" sz="1400" dirty="0" smtClean="0">
                <a:latin typeface="Arial Narrow" pitchFamily="34" charset="0"/>
              </a:rPr>
              <a:t>2121 </a:t>
            </a:r>
            <a:r>
              <a:rPr lang="en-US" sz="1400" dirty="0">
                <a:latin typeface="Arial Narrow" pitchFamily="34" charset="0"/>
              </a:rPr>
              <a:t>Pennsylvania Avenue NW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latin typeface="Arial Narrow" pitchFamily="34" charset="0"/>
              </a:rPr>
              <a:t>Washington, DC 20433, USA 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latin typeface="Arial Narrow" pitchFamily="34" charset="0"/>
              </a:rPr>
              <a:t>+1 202  458 </a:t>
            </a:r>
            <a:r>
              <a:rPr lang="en-US" sz="1400" dirty="0" smtClean="0">
                <a:latin typeface="Arial Narrow" pitchFamily="34" charset="0"/>
              </a:rPr>
              <a:t>0134</a:t>
            </a: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latin typeface="Arial Narrow" pitchFamily="34" charset="0"/>
              </a:rPr>
              <a:t>carbonfinance@ifc.org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latin typeface="Arial Narrow" pitchFamily="34" charset="0"/>
              </a:rPr>
              <a:t>www.ifc.org/carbonfinance</a:t>
            </a:r>
          </a:p>
          <a:p>
            <a:pPr>
              <a:spcBef>
                <a:spcPts val="0"/>
              </a:spcBef>
              <a:buNone/>
            </a:pPr>
            <a:endParaRPr lang="en-US" sz="14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C023AB-DC62-4138-9FFE-3D4E9C158DCE}" type="slidenum">
              <a:rPr lang="en-US" smtClean="0">
                <a:latin typeface="Trebuchet MS" pitchFamily="34" charset="0"/>
                <a:cs typeface="Times New Roman" pitchFamily="18" charset="0"/>
              </a:rPr>
              <a:pPr/>
              <a:t>4</a:t>
            </a:fld>
            <a:endParaRPr lang="en-US" dirty="0" smtClean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215900" y="317500"/>
            <a:ext cx="8496300" cy="806450"/>
          </a:xfrm>
        </p:spPr>
        <p:txBody>
          <a:bodyPr/>
          <a:lstStyle/>
          <a:p>
            <a:pPr algn="l" eaLnBrk="1" hangingPunct="1"/>
            <a:r>
              <a:rPr lang="en-US" dirty="0" smtClean="0"/>
              <a:t>IFC has offices in over 100+ countries offering investment and advisory services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60388" y="5953125"/>
            <a:ext cx="80645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25000"/>
              </a:spcBef>
              <a:buFontTx/>
              <a:buNone/>
            </a:pPr>
            <a:endParaRPr lang="en-US" dirty="0">
              <a:solidFill>
                <a:srgbClr val="57315F"/>
              </a:solidFill>
              <a:cs typeface="Arial" charset="0"/>
            </a:endParaRP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1441450" y="4738688"/>
            <a:ext cx="369888" cy="228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31" name="AutoShape 2"/>
          <p:cNvSpPr>
            <a:spLocks noChangeAspect="1" noChangeArrowheads="1"/>
          </p:cNvSpPr>
          <p:nvPr/>
        </p:nvSpPr>
        <p:spPr bwMode="auto">
          <a:xfrm>
            <a:off x="598488" y="1665288"/>
            <a:ext cx="7900987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632" name="AutoShape 3"/>
          <p:cNvSpPr>
            <a:spLocks noChangeAspect="1" noChangeArrowheads="1"/>
          </p:cNvSpPr>
          <p:nvPr/>
        </p:nvSpPr>
        <p:spPr bwMode="auto">
          <a:xfrm>
            <a:off x="598488" y="1665288"/>
            <a:ext cx="7900987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633" name="AutoShape 4"/>
          <p:cNvSpPr>
            <a:spLocks noChangeAspect="1" noChangeArrowheads="1"/>
          </p:cNvSpPr>
          <p:nvPr/>
        </p:nvSpPr>
        <p:spPr bwMode="auto">
          <a:xfrm>
            <a:off x="598488" y="1665288"/>
            <a:ext cx="7900987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634" name="AutoShape 5"/>
          <p:cNvSpPr>
            <a:spLocks noChangeAspect="1" noChangeArrowheads="1"/>
          </p:cNvSpPr>
          <p:nvPr/>
        </p:nvSpPr>
        <p:spPr bwMode="auto">
          <a:xfrm>
            <a:off x="598488" y="1665288"/>
            <a:ext cx="7900987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6635" name="Picture 3080" descr="World Map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038" y="1674813"/>
            <a:ext cx="7921625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136774" y="2936874"/>
            <a:ext cx="1466056" cy="1651000"/>
            <a:chOff x="2136641" y="2936505"/>
            <a:chExt cx="1465635" cy="1651937"/>
          </a:xfrm>
        </p:grpSpPr>
        <p:sp>
          <p:nvSpPr>
            <p:cNvPr id="26743" name="Oval 15"/>
            <p:cNvSpPr>
              <a:spLocks noChangeArrowheads="1"/>
            </p:cNvSpPr>
            <p:nvPr/>
          </p:nvSpPr>
          <p:spPr bwMode="auto">
            <a:xfrm>
              <a:off x="2573204" y="3326594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2136641" y="2936505"/>
              <a:ext cx="119029" cy="117542"/>
            </a:xfrm>
            <a:prstGeom prst="star5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746" name="Oval 15"/>
            <p:cNvSpPr>
              <a:spLocks noChangeArrowheads="1"/>
            </p:cNvSpPr>
            <p:nvPr/>
          </p:nvSpPr>
          <p:spPr bwMode="auto">
            <a:xfrm>
              <a:off x="3079482" y="3424750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747" name="Oval 15"/>
            <p:cNvSpPr>
              <a:spLocks noChangeArrowheads="1"/>
            </p:cNvSpPr>
            <p:nvPr/>
          </p:nvSpPr>
          <p:spPr bwMode="auto">
            <a:xfrm>
              <a:off x="2813428" y="3577150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AutoShape 12"/>
            <p:cNvSpPr>
              <a:spLocks noChangeArrowheads="1"/>
            </p:cNvSpPr>
            <p:nvPr/>
          </p:nvSpPr>
          <p:spPr bwMode="auto">
            <a:xfrm>
              <a:off x="2695280" y="3436852"/>
              <a:ext cx="119029" cy="117542"/>
            </a:xfrm>
            <a:prstGeom prst="star5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749" name="Oval 15"/>
            <p:cNvSpPr>
              <a:spLocks noChangeArrowheads="1"/>
            </p:cNvSpPr>
            <p:nvPr/>
          </p:nvSpPr>
          <p:spPr bwMode="auto">
            <a:xfrm>
              <a:off x="2764350" y="3941360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750" name="Oval 15"/>
            <p:cNvSpPr>
              <a:spLocks noChangeArrowheads="1"/>
            </p:cNvSpPr>
            <p:nvPr/>
          </p:nvSpPr>
          <p:spPr bwMode="auto">
            <a:xfrm>
              <a:off x="2983909" y="4083428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751" name="Oval 15"/>
            <p:cNvSpPr>
              <a:spLocks noChangeArrowheads="1"/>
            </p:cNvSpPr>
            <p:nvPr/>
          </p:nvSpPr>
          <p:spPr bwMode="auto">
            <a:xfrm>
              <a:off x="3546713" y="4167065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752" name="Oval 15"/>
            <p:cNvSpPr>
              <a:spLocks noChangeArrowheads="1"/>
            </p:cNvSpPr>
            <p:nvPr/>
          </p:nvSpPr>
          <p:spPr bwMode="auto">
            <a:xfrm>
              <a:off x="3211218" y="4532879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AutoShape 12"/>
            <p:cNvSpPr>
              <a:spLocks noChangeArrowheads="1"/>
            </p:cNvSpPr>
            <p:nvPr/>
          </p:nvSpPr>
          <p:spPr bwMode="auto">
            <a:xfrm>
              <a:off x="3428496" y="4213580"/>
              <a:ext cx="119029" cy="117542"/>
            </a:xfrm>
            <a:prstGeom prst="star5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" name="AutoShape 12"/>
            <p:cNvSpPr>
              <a:spLocks noChangeArrowheads="1"/>
            </p:cNvSpPr>
            <p:nvPr/>
          </p:nvSpPr>
          <p:spPr bwMode="auto">
            <a:xfrm>
              <a:off x="3146001" y="4391480"/>
              <a:ext cx="119029" cy="117542"/>
            </a:xfrm>
            <a:prstGeom prst="star5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52" name="AutoShape 12"/>
          <p:cNvSpPr>
            <a:spLocks noChangeArrowheads="1"/>
          </p:cNvSpPr>
          <p:nvPr/>
        </p:nvSpPr>
        <p:spPr bwMode="auto">
          <a:xfrm>
            <a:off x="5045075" y="4197350"/>
            <a:ext cx="119063" cy="117475"/>
          </a:xfrm>
          <a:prstGeom prst="star5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4079875" y="2759075"/>
            <a:ext cx="1452563" cy="1766888"/>
            <a:chOff x="4079095" y="2758321"/>
            <a:chExt cx="1453021" cy="1768124"/>
          </a:xfrm>
        </p:grpSpPr>
        <p:sp>
          <p:nvSpPr>
            <p:cNvPr id="26722" name="Oval 15"/>
            <p:cNvSpPr>
              <a:spLocks noChangeArrowheads="1"/>
            </p:cNvSpPr>
            <p:nvPr/>
          </p:nvSpPr>
          <p:spPr bwMode="auto">
            <a:xfrm>
              <a:off x="4099787" y="3298179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" name="AutoShape 12"/>
            <p:cNvSpPr>
              <a:spLocks noChangeArrowheads="1"/>
            </p:cNvSpPr>
            <p:nvPr/>
          </p:nvSpPr>
          <p:spPr bwMode="auto">
            <a:xfrm>
              <a:off x="4079095" y="3169772"/>
              <a:ext cx="119101" cy="115968"/>
            </a:xfrm>
            <a:prstGeom prst="star5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724" name="Oval 15"/>
            <p:cNvSpPr>
              <a:spLocks noChangeArrowheads="1"/>
            </p:cNvSpPr>
            <p:nvPr/>
          </p:nvSpPr>
          <p:spPr bwMode="auto">
            <a:xfrm>
              <a:off x="4365842" y="3512572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725" name="Oval 15"/>
            <p:cNvSpPr>
              <a:spLocks noChangeArrowheads="1"/>
            </p:cNvSpPr>
            <p:nvPr/>
          </p:nvSpPr>
          <p:spPr bwMode="auto">
            <a:xfrm>
              <a:off x="4445916" y="3515155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726" name="Oval 15"/>
            <p:cNvSpPr>
              <a:spLocks noChangeArrowheads="1"/>
            </p:cNvSpPr>
            <p:nvPr/>
          </p:nvSpPr>
          <p:spPr bwMode="auto">
            <a:xfrm>
              <a:off x="4531157" y="3491907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727" name="Oval 15"/>
            <p:cNvSpPr>
              <a:spLocks noChangeArrowheads="1"/>
            </p:cNvSpPr>
            <p:nvPr/>
          </p:nvSpPr>
          <p:spPr bwMode="auto">
            <a:xfrm>
              <a:off x="4445916" y="3344673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728" name="Oval 15"/>
            <p:cNvSpPr>
              <a:spLocks noChangeArrowheads="1"/>
            </p:cNvSpPr>
            <p:nvPr/>
          </p:nvSpPr>
          <p:spPr bwMode="auto">
            <a:xfrm>
              <a:off x="4801774" y="3376252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729" name="Oval 15"/>
            <p:cNvSpPr>
              <a:spLocks noChangeArrowheads="1"/>
            </p:cNvSpPr>
            <p:nvPr/>
          </p:nvSpPr>
          <p:spPr bwMode="auto">
            <a:xfrm>
              <a:off x="4662892" y="3556484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730" name="Oval 15"/>
            <p:cNvSpPr>
              <a:spLocks noChangeArrowheads="1"/>
            </p:cNvSpPr>
            <p:nvPr/>
          </p:nvSpPr>
          <p:spPr bwMode="auto">
            <a:xfrm>
              <a:off x="5114926" y="3693385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731" name="Oval 15"/>
            <p:cNvSpPr>
              <a:spLocks noChangeArrowheads="1"/>
            </p:cNvSpPr>
            <p:nvPr/>
          </p:nvSpPr>
          <p:spPr bwMode="auto">
            <a:xfrm>
              <a:off x="5277658" y="3809622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733" name="Oval 15"/>
            <p:cNvSpPr>
              <a:spLocks noChangeArrowheads="1"/>
            </p:cNvSpPr>
            <p:nvPr/>
          </p:nvSpPr>
          <p:spPr bwMode="auto">
            <a:xfrm>
              <a:off x="5076180" y="4000767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734" name="Oval 15"/>
            <p:cNvSpPr>
              <a:spLocks noChangeArrowheads="1"/>
            </p:cNvSpPr>
            <p:nvPr/>
          </p:nvSpPr>
          <p:spPr bwMode="auto">
            <a:xfrm>
              <a:off x="5476553" y="4075676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735" name="Oval 15"/>
            <p:cNvSpPr>
              <a:spLocks noChangeArrowheads="1"/>
            </p:cNvSpPr>
            <p:nvPr/>
          </p:nvSpPr>
          <p:spPr bwMode="auto">
            <a:xfrm>
              <a:off x="5164004" y="4253906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737" name="Oval 15"/>
            <p:cNvSpPr>
              <a:spLocks noChangeArrowheads="1"/>
            </p:cNvSpPr>
            <p:nvPr/>
          </p:nvSpPr>
          <p:spPr bwMode="auto">
            <a:xfrm>
              <a:off x="4843706" y="4470882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AutoShape 12"/>
            <p:cNvSpPr>
              <a:spLocks noChangeArrowheads="1"/>
            </p:cNvSpPr>
            <p:nvPr/>
          </p:nvSpPr>
          <p:spPr bwMode="auto">
            <a:xfrm>
              <a:off x="5208958" y="3643178"/>
              <a:ext cx="119100" cy="117557"/>
            </a:xfrm>
            <a:prstGeom prst="star5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739" name="Oval 15"/>
            <p:cNvSpPr>
              <a:spLocks noChangeArrowheads="1"/>
            </p:cNvSpPr>
            <p:nvPr/>
          </p:nvSpPr>
          <p:spPr bwMode="auto">
            <a:xfrm>
              <a:off x="4525990" y="2758321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740" name="Oval 15"/>
            <p:cNvSpPr>
              <a:spLocks noChangeArrowheads="1"/>
            </p:cNvSpPr>
            <p:nvPr/>
          </p:nvSpPr>
          <p:spPr bwMode="auto">
            <a:xfrm>
              <a:off x="4321929" y="2802233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" name="AutoShape 12"/>
            <p:cNvSpPr>
              <a:spLocks noChangeArrowheads="1"/>
            </p:cNvSpPr>
            <p:nvPr/>
          </p:nvSpPr>
          <p:spPr bwMode="auto">
            <a:xfrm>
              <a:off x="5065244" y="2879055"/>
              <a:ext cx="119100" cy="117557"/>
            </a:xfrm>
            <a:prstGeom prst="star5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4" name="Group 149"/>
          <p:cNvGrpSpPr/>
          <p:nvPr/>
        </p:nvGrpSpPr>
        <p:grpSpPr>
          <a:xfrm>
            <a:off x="3489325" y="2882900"/>
            <a:ext cx="2419350" cy="1423194"/>
            <a:chOff x="3489325" y="2882900"/>
            <a:chExt cx="2419350" cy="1423194"/>
          </a:xfrm>
        </p:grpSpPr>
        <p:sp>
          <p:nvSpPr>
            <p:cNvPr id="26637" name="Text Box 73"/>
            <p:cNvSpPr txBox="1">
              <a:spLocks noChangeArrowheads="1"/>
            </p:cNvSpPr>
            <p:nvPr/>
          </p:nvSpPr>
          <p:spPr bwMode="auto">
            <a:xfrm>
              <a:off x="3489325" y="3168650"/>
              <a:ext cx="568325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sz="800" dirty="0"/>
                <a:t>Dakar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26639" name="Text Box 73"/>
            <p:cNvSpPr txBox="1">
              <a:spLocks noChangeArrowheads="1"/>
            </p:cNvSpPr>
            <p:nvPr/>
          </p:nvSpPr>
          <p:spPr bwMode="auto">
            <a:xfrm>
              <a:off x="5340350" y="3632994"/>
              <a:ext cx="568325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800" dirty="0"/>
                <a:t>Nairobi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26640" name="Text Box 73"/>
            <p:cNvSpPr txBox="1">
              <a:spLocks noChangeArrowheads="1"/>
            </p:cNvSpPr>
            <p:nvPr/>
          </p:nvSpPr>
          <p:spPr bwMode="auto">
            <a:xfrm>
              <a:off x="4364037" y="4175919"/>
              <a:ext cx="657225" cy="13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sz="800" dirty="0"/>
                <a:t>Johannesburg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26642" name="Text Box 73"/>
            <p:cNvSpPr txBox="1">
              <a:spLocks noChangeArrowheads="1"/>
            </p:cNvSpPr>
            <p:nvPr/>
          </p:nvSpPr>
          <p:spPr bwMode="auto">
            <a:xfrm>
              <a:off x="4487863" y="2882900"/>
              <a:ext cx="569912" cy="11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sz="800" dirty="0"/>
                <a:t>Cairo</a:t>
              </a:r>
              <a:endParaRPr lang="en-US" sz="800" dirty="0">
                <a:latin typeface="Times New Roman" pitchFamily="18" charset="0"/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550988" y="2655888"/>
            <a:ext cx="2297112" cy="1854200"/>
            <a:chOff x="1551580" y="2655376"/>
            <a:chExt cx="2297165" cy="1855305"/>
          </a:xfrm>
        </p:grpSpPr>
        <p:sp>
          <p:nvSpPr>
            <p:cNvPr id="26717" name="Text Box 73"/>
            <p:cNvSpPr txBox="1">
              <a:spLocks noChangeArrowheads="1"/>
            </p:cNvSpPr>
            <p:nvPr/>
          </p:nvSpPr>
          <p:spPr bwMode="auto">
            <a:xfrm>
              <a:off x="2912848" y="2655376"/>
              <a:ext cx="569105" cy="119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800" dirty="0"/>
                <a:t>Washington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26718" name="Text Box 73"/>
            <p:cNvSpPr txBox="1">
              <a:spLocks noChangeArrowheads="1"/>
            </p:cNvSpPr>
            <p:nvPr/>
          </p:nvSpPr>
          <p:spPr bwMode="auto">
            <a:xfrm>
              <a:off x="1551580" y="2936929"/>
              <a:ext cx="569105" cy="119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sz="800" dirty="0"/>
                <a:t>Mexico City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26719" name="Text Box 73"/>
            <p:cNvSpPr txBox="1">
              <a:spLocks noChangeArrowheads="1"/>
            </p:cNvSpPr>
            <p:nvPr/>
          </p:nvSpPr>
          <p:spPr bwMode="auto">
            <a:xfrm>
              <a:off x="2806942" y="3453539"/>
              <a:ext cx="569105" cy="119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800" dirty="0"/>
                <a:t>Bogota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26720" name="Text Box 73"/>
            <p:cNvSpPr txBox="1">
              <a:spLocks noChangeArrowheads="1"/>
            </p:cNvSpPr>
            <p:nvPr/>
          </p:nvSpPr>
          <p:spPr bwMode="auto">
            <a:xfrm>
              <a:off x="3279640" y="4391186"/>
              <a:ext cx="569105" cy="119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800" dirty="0" smtClean="0"/>
                <a:t>Buenos </a:t>
              </a:r>
              <a:r>
                <a:rPr lang="en-US" sz="800" dirty="0"/>
                <a:t>Aires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26721" name="Text Box 73"/>
            <p:cNvSpPr txBox="1">
              <a:spLocks noChangeArrowheads="1"/>
            </p:cNvSpPr>
            <p:nvPr/>
          </p:nvSpPr>
          <p:spPr bwMode="auto">
            <a:xfrm>
              <a:off x="2840807" y="4209929"/>
              <a:ext cx="569105" cy="119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sz="800" dirty="0" smtClean="0"/>
                <a:t>São </a:t>
              </a:r>
              <a:r>
                <a:rPr lang="en-US" sz="800" dirty="0"/>
                <a:t>Paulo</a:t>
              </a:r>
              <a:endParaRPr lang="en-US" sz="800" dirty="0">
                <a:latin typeface="Times New Roman" pitchFamily="18" charset="0"/>
              </a:endParaRPr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6538913" y="3305175"/>
            <a:ext cx="1122362" cy="1247775"/>
            <a:chOff x="6538187" y="3305927"/>
            <a:chExt cx="1122363" cy="1246350"/>
          </a:xfrm>
        </p:grpSpPr>
        <p:sp>
          <p:nvSpPr>
            <p:cNvPr id="26707" name="Oval 15"/>
            <p:cNvSpPr>
              <a:spLocks noChangeArrowheads="1"/>
            </p:cNvSpPr>
            <p:nvPr/>
          </p:nvSpPr>
          <p:spPr bwMode="auto">
            <a:xfrm>
              <a:off x="7592072" y="4496714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708" name="Oval 15"/>
            <p:cNvSpPr>
              <a:spLocks noChangeArrowheads="1"/>
            </p:cNvSpPr>
            <p:nvPr/>
          </p:nvSpPr>
          <p:spPr bwMode="auto">
            <a:xfrm>
              <a:off x="7604987" y="3869033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709" name="Oval 15"/>
            <p:cNvSpPr>
              <a:spLocks noChangeArrowheads="1"/>
            </p:cNvSpPr>
            <p:nvPr/>
          </p:nvSpPr>
          <p:spPr bwMode="auto">
            <a:xfrm>
              <a:off x="7178784" y="3876782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710" name="Oval 15"/>
            <p:cNvSpPr>
              <a:spLocks noChangeArrowheads="1"/>
            </p:cNvSpPr>
            <p:nvPr/>
          </p:nvSpPr>
          <p:spPr bwMode="auto">
            <a:xfrm>
              <a:off x="6917896" y="3874199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711" name="Oval 15"/>
            <p:cNvSpPr>
              <a:spLocks noChangeArrowheads="1"/>
            </p:cNvSpPr>
            <p:nvPr/>
          </p:nvSpPr>
          <p:spPr bwMode="auto">
            <a:xfrm>
              <a:off x="6538187" y="3551317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712" name="Oval 15"/>
            <p:cNvSpPr>
              <a:spLocks noChangeArrowheads="1"/>
            </p:cNvSpPr>
            <p:nvPr/>
          </p:nvSpPr>
          <p:spPr bwMode="auto">
            <a:xfrm>
              <a:off x="7072879" y="3776042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713" name="Oval 15"/>
            <p:cNvSpPr>
              <a:spLocks noChangeArrowheads="1"/>
            </p:cNvSpPr>
            <p:nvPr/>
          </p:nvSpPr>
          <p:spPr bwMode="auto">
            <a:xfrm>
              <a:off x="7199448" y="3463493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714" name="Oval 15"/>
            <p:cNvSpPr>
              <a:spLocks noChangeArrowheads="1"/>
            </p:cNvSpPr>
            <p:nvPr/>
          </p:nvSpPr>
          <p:spPr bwMode="auto">
            <a:xfrm>
              <a:off x="7062547" y="3305927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6663" name="Oval 15"/>
          <p:cNvSpPr>
            <a:spLocks noChangeArrowheads="1"/>
          </p:cNvSpPr>
          <p:nvPr/>
        </p:nvSpPr>
        <p:spPr bwMode="auto">
          <a:xfrm>
            <a:off x="5954713" y="2827338"/>
            <a:ext cx="55562" cy="55562"/>
          </a:xfrm>
          <a:prstGeom prst="ellipse">
            <a:avLst/>
          </a:prstGeom>
          <a:solidFill>
            <a:srgbClr val="CC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7" name="Group 130"/>
          <p:cNvGrpSpPr/>
          <p:nvPr/>
        </p:nvGrpSpPr>
        <p:grpSpPr>
          <a:xfrm>
            <a:off x="5843588" y="2174875"/>
            <a:ext cx="1538287" cy="1362075"/>
            <a:chOff x="5843588" y="2174875"/>
            <a:chExt cx="1538287" cy="1362075"/>
          </a:xfrm>
        </p:grpSpPr>
        <p:sp>
          <p:nvSpPr>
            <p:cNvPr id="60" name="AutoShape 12"/>
            <p:cNvSpPr>
              <a:spLocks noChangeArrowheads="1"/>
            </p:cNvSpPr>
            <p:nvPr/>
          </p:nvSpPr>
          <p:spPr bwMode="auto">
            <a:xfrm>
              <a:off x="6856413" y="3063875"/>
              <a:ext cx="119062" cy="117475"/>
            </a:xfrm>
            <a:prstGeom prst="star5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648" name="Oval 15"/>
            <p:cNvSpPr>
              <a:spLocks noChangeArrowheads="1"/>
            </p:cNvSpPr>
            <p:nvPr/>
          </p:nvSpPr>
          <p:spPr bwMode="auto">
            <a:xfrm>
              <a:off x="7326313" y="2759075"/>
              <a:ext cx="55562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49" name="Oval 15"/>
            <p:cNvSpPr>
              <a:spLocks noChangeArrowheads="1"/>
            </p:cNvSpPr>
            <p:nvPr/>
          </p:nvSpPr>
          <p:spPr bwMode="auto">
            <a:xfrm>
              <a:off x="6718300" y="3132138"/>
              <a:ext cx="55563" cy="55562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50" name="Oval 15"/>
            <p:cNvSpPr>
              <a:spLocks noChangeArrowheads="1"/>
            </p:cNvSpPr>
            <p:nvPr/>
          </p:nvSpPr>
          <p:spPr bwMode="auto">
            <a:xfrm>
              <a:off x="6659563" y="3201988"/>
              <a:ext cx="55562" cy="55562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51" name="Oval 15"/>
            <p:cNvSpPr>
              <a:spLocks noChangeArrowheads="1"/>
            </p:cNvSpPr>
            <p:nvPr/>
          </p:nvSpPr>
          <p:spPr bwMode="auto">
            <a:xfrm>
              <a:off x="6642100" y="3333750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52" name="Oval 15"/>
            <p:cNvSpPr>
              <a:spLocks noChangeArrowheads="1"/>
            </p:cNvSpPr>
            <p:nvPr/>
          </p:nvSpPr>
          <p:spPr bwMode="auto">
            <a:xfrm>
              <a:off x="6721475" y="3368675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53" name="Oval 15"/>
            <p:cNvSpPr>
              <a:spLocks noChangeArrowheads="1"/>
            </p:cNvSpPr>
            <p:nvPr/>
          </p:nvSpPr>
          <p:spPr bwMode="auto">
            <a:xfrm>
              <a:off x="6780213" y="3416300"/>
              <a:ext cx="55562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54" name="Oval 15"/>
            <p:cNvSpPr>
              <a:spLocks noChangeArrowheads="1"/>
            </p:cNvSpPr>
            <p:nvPr/>
          </p:nvSpPr>
          <p:spPr bwMode="auto">
            <a:xfrm>
              <a:off x="6219825" y="3481388"/>
              <a:ext cx="55563" cy="55562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55" name="Oval 15"/>
            <p:cNvSpPr>
              <a:spLocks noChangeArrowheads="1"/>
            </p:cNvSpPr>
            <p:nvPr/>
          </p:nvSpPr>
          <p:spPr bwMode="auto">
            <a:xfrm>
              <a:off x="6176963" y="3328988"/>
              <a:ext cx="55562" cy="55562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56" name="Oval 15"/>
            <p:cNvSpPr>
              <a:spLocks noChangeArrowheads="1"/>
            </p:cNvSpPr>
            <p:nvPr/>
          </p:nvSpPr>
          <p:spPr bwMode="auto">
            <a:xfrm>
              <a:off x="6375400" y="3073400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57" name="Oval 15"/>
            <p:cNvSpPr>
              <a:spLocks noChangeArrowheads="1"/>
            </p:cNvSpPr>
            <p:nvPr/>
          </p:nvSpPr>
          <p:spPr bwMode="auto">
            <a:xfrm>
              <a:off x="6383338" y="3019425"/>
              <a:ext cx="55562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58" name="Oval 15"/>
            <p:cNvSpPr>
              <a:spLocks noChangeArrowheads="1"/>
            </p:cNvSpPr>
            <p:nvPr/>
          </p:nvSpPr>
          <p:spPr bwMode="auto">
            <a:xfrm>
              <a:off x="6029325" y="3160713"/>
              <a:ext cx="55563" cy="55562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59" name="Oval 15"/>
            <p:cNvSpPr>
              <a:spLocks noChangeArrowheads="1"/>
            </p:cNvSpPr>
            <p:nvPr/>
          </p:nvSpPr>
          <p:spPr bwMode="auto">
            <a:xfrm>
              <a:off x="6662738" y="2895600"/>
              <a:ext cx="55562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60" name="Oval 15"/>
            <p:cNvSpPr>
              <a:spLocks noChangeArrowheads="1"/>
            </p:cNvSpPr>
            <p:nvPr/>
          </p:nvSpPr>
          <p:spPr bwMode="auto">
            <a:xfrm>
              <a:off x="6794500" y="2613953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61" name="Oval 15"/>
            <p:cNvSpPr>
              <a:spLocks noChangeArrowheads="1"/>
            </p:cNvSpPr>
            <p:nvPr/>
          </p:nvSpPr>
          <p:spPr bwMode="auto">
            <a:xfrm>
              <a:off x="6527800" y="2476500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62" name="Oval 15"/>
            <p:cNvSpPr>
              <a:spLocks noChangeArrowheads="1"/>
            </p:cNvSpPr>
            <p:nvPr/>
          </p:nvSpPr>
          <p:spPr bwMode="auto">
            <a:xfrm>
              <a:off x="5884863" y="3048000"/>
              <a:ext cx="55562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0" name="AutoShape 12"/>
            <p:cNvSpPr>
              <a:spLocks noChangeArrowheads="1"/>
            </p:cNvSpPr>
            <p:nvPr/>
          </p:nvSpPr>
          <p:spPr bwMode="auto">
            <a:xfrm>
              <a:off x="6062663" y="2884488"/>
              <a:ext cx="119062" cy="117475"/>
            </a:xfrm>
            <a:prstGeom prst="star5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2" name="AutoShape 12"/>
            <p:cNvSpPr>
              <a:spLocks noChangeArrowheads="1"/>
            </p:cNvSpPr>
            <p:nvPr/>
          </p:nvSpPr>
          <p:spPr bwMode="auto">
            <a:xfrm>
              <a:off x="5972175" y="2417763"/>
              <a:ext cx="119063" cy="117475"/>
            </a:xfrm>
            <a:prstGeom prst="star5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668" name="Oval 15"/>
            <p:cNvSpPr>
              <a:spLocks noChangeArrowheads="1"/>
            </p:cNvSpPr>
            <p:nvPr/>
          </p:nvSpPr>
          <p:spPr bwMode="auto">
            <a:xfrm>
              <a:off x="5995988" y="2590800"/>
              <a:ext cx="55562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69" name="Oval 15"/>
            <p:cNvSpPr>
              <a:spLocks noChangeArrowheads="1"/>
            </p:cNvSpPr>
            <p:nvPr/>
          </p:nvSpPr>
          <p:spPr bwMode="auto">
            <a:xfrm>
              <a:off x="5962650" y="2640013"/>
              <a:ext cx="55563" cy="55562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70" name="Oval 15"/>
            <p:cNvSpPr>
              <a:spLocks noChangeArrowheads="1"/>
            </p:cNvSpPr>
            <p:nvPr/>
          </p:nvSpPr>
          <p:spPr bwMode="auto">
            <a:xfrm>
              <a:off x="5892800" y="2689225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71" name="Oval 15"/>
            <p:cNvSpPr>
              <a:spLocks noChangeArrowheads="1"/>
            </p:cNvSpPr>
            <p:nvPr/>
          </p:nvSpPr>
          <p:spPr bwMode="auto">
            <a:xfrm>
              <a:off x="5843588" y="2654300"/>
              <a:ext cx="55562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72" name="Oval 15"/>
            <p:cNvSpPr>
              <a:spLocks noChangeArrowheads="1"/>
            </p:cNvSpPr>
            <p:nvPr/>
          </p:nvSpPr>
          <p:spPr bwMode="auto">
            <a:xfrm>
              <a:off x="5892800" y="2735263"/>
              <a:ext cx="55563" cy="55562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73" name="Oval 15"/>
            <p:cNvSpPr>
              <a:spLocks noChangeArrowheads="1"/>
            </p:cNvSpPr>
            <p:nvPr/>
          </p:nvSpPr>
          <p:spPr bwMode="auto">
            <a:xfrm>
              <a:off x="7124700" y="2174875"/>
              <a:ext cx="55563" cy="55563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6676" name="Text Box 73"/>
          <p:cNvSpPr txBox="1">
            <a:spLocks noChangeArrowheads="1"/>
          </p:cNvSpPr>
          <p:nvPr/>
        </p:nvSpPr>
        <p:spPr bwMode="auto">
          <a:xfrm>
            <a:off x="5227638" y="2144713"/>
            <a:ext cx="56832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800" dirty="0"/>
              <a:t>Moscow</a:t>
            </a:r>
            <a:endParaRPr lang="en-US" sz="800" dirty="0">
              <a:latin typeface="Times New Roman" pitchFamily="18" charset="0"/>
            </a:endParaRPr>
          </a:p>
        </p:txBody>
      </p:sp>
      <p:sp>
        <p:nvSpPr>
          <p:cNvPr id="26677" name="Oval 15"/>
          <p:cNvSpPr>
            <a:spLocks noChangeArrowheads="1"/>
          </p:cNvSpPr>
          <p:nvPr/>
        </p:nvSpPr>
        <p:spPr bwMode="auto">
          <a:xfrm>
            <a:off x="5626100" y="3052763"/>
            <a:ext cx="55563" cy="55562"/>
          </a:xfrm>
          <a:prstGeom prst="ellipse">
            <a:avLst/>
          </a:prstGeom>
          <a:solidFill>
            <a:srgbClr val="CC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78" name="Oval 15"/>
          <p:cNvSpPr>
            <a:spLocks noChangeArrowheads="1"/>
          </p:cNvSpPr>
          <p:nvPr/>
        </p:nvSpPr>
        <p:spPr bwMode="auto">
          <a:xfrm>
            <a:off x="5407025" y="3319463"/>
            <a:ext cx="55563" cy="55562"/>
          </a:xfrm>
          <a:prstGeom prst="ellipse">
            <a:avLst/>
          </a:prstGeom>
          <a:solidFill>
            <a:srgbClr val="CC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8" name="Group 143"/>
          <p:cNvGrpSpPr/>
          <p:nvPr/>
        </p:nvGrpSpPr>
        <p:grpSpPr>
          <a:xfrm>
            <a:off x="4418013" y="2155825"/>
            <a:ext cx="1152525" cy="796925"/>
            <a:chOff x="4418013" y="2155825"/>
            <a:chExt cx="1152525" cy="796925"/>
          </a:xfrm>
        </p:grpSpPr>
        <p:grpSp>
          <p:nvGrpSpPr>
            <p:cNvPr id="9" name="Group 135"/>
            <p:cNvGrpSpPr/>
            <p:nvPr/>
          </p:nvGrpSpPr>
          <p:grpSpPr>
            <a:xfrm>
              <a:off x="4418013" y="2155825"/>
              <a:ext cx="1152525" cy="796925"/>
              <a:chOff x="4418013" y="2155825"/>
              <a:chExt cx="1152525" cy="796925"/>
            </a:xfrm>
          </p:grpSpPr>
          <p:sp>
            <p:nvSpPr>
              <p:cNvPr id="26698" name="Oval 15"/>
              <p:cNvSpPr>
                <a:spLocks noChangeArrowheads="1"/>
              </p:cNvSpPr>
              <p:nvPr/>
            </p:nvSpPr>
            <p:spPr bwMode="auto">
              <a:xfrm>
                <a:off x="4954588" y="2633663"/>
                <a:ext cx="55562" cy="55562"/>
              </a:xfrm>
              <a:prstGeom prst="ellipse">
                <a:avLst/>
              </a:prstGeom>
              <a:solidFill>
                <a:srgbClr val="CC33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0" name="Group 134"/>
              <p:cNvGrpSpPr/>
              <p:nvPr/>
            </p:nvGrpSpPr>
            <p:grpSpPr>
              <a:xfrm>
                <a:off x="4418013" y="2155825"/>
                <a:ext cx="1152525" cy="796925"/>
                <a:chOff x="4418013" y="2155825"/>
                <a:chExt cx="1152525" cy="796925"/>
              </a:xfrm>
            </p:grpSpPr>
            <p:sp>
              <p:nvSpPr>
                <p:cNvPr id="26700" name="Oval 15"/>
                <p:cNvSpPr>
                  <a:spLocks noChangeArrowheads="1"/>
                </p:cNvSpPr>
                <p:nvPr/>
              </p:nvSpPr>
              <p:spPr bwMode="auto">
                <a:xfrm>
                  <a:off x="5006975" y="2530475"/>
                  <a:ext cx="55563" cy="55563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11" name="Group 133"/>
                <p:cNvGrpSpPr/>
                <p:nvPr/>
              </p:nvGrpSpPr>
              <p:grpSpPr>
                <a:xfrm>
                  <a:off x="4418013" y="2155825"/>
                  <a:ext cx="1152525" cy="796925"/>
                  <a:chOff x="4418013" y="2155825"/>
                  <a:chExt cx="1152525" cy="796925"/>
                </a:xfrm>
              </p:grpSpPr>
              <p:sp>
                <p:nvSpPr>
                  <p:cNvPr id="26701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5070475" y="2497138"/>
                    <a:ext cx="55563" cy="55562"/>
                  </a:xfrm>
                  <a:prstGeom prst="ellipse">
                    <a:avLst/>
                  </a:prstGeom>
                  <a:solidFill>
                    <a:srgbClr val="CC33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2" name="Group 132"/>
                  <p:cNvGrpSpPr/>
                  <p:nvPr/>
                </p:nvGrpSpPr>
                <p:grpSpPr>
                  <a:xfrm>
                    <a:off x="4418013" y="2155825"/>
                    <a:ext cx="1152525" cy="796925"/>
                    <a:chOff x="4418013" y="2155825"/>
                    <a:chExt cx="1152525" cy="796925"/>
                  </a:xfrm>
                </p:grpSpPr>
                <p:sp>
                  <p:nvSpPr>
                    <p:cNvPr id="26674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4975" y="2265363"/>
                      <a:ext cx="55563" cy="55562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01" name="AutoShap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8100" y="2212975"/>
                      <a:ext cx="119063" cy="117475"/>
                    </a:xfrm>
                    <a:prstGeom prst="star5">
                      <a:avLst/>
                    </a:prstGeom>
                    <a:solidFill>
                      <a:srgbClr val="CC33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6679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2875" y="2897188"/>
                      <a:ext cx="55563" cy="55562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680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84775" y="2890838"/>
                      <a:ext cx="55563" cy="55562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681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35600" y="2654300"/>
                      <a:ext cx="55563" cy="55563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682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29238" y="2678113"/>
                      <a:ext cx="55562" cy="55562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683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32413" y="2633663"/>
                      <a:ext cx="55562" cy="55562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684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51413" y="2155825"/>
                      <a:ext cx="55562" cy="55563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685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11738" y="2200275"/>
                      <a:ext cx="55562" cy="55563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686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51413" y="2311400"/>
                      <a:ext cx="55562" cy="55563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687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8013" y="2370138"/>
                      <a:ext cx="55562" cy="55562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688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29138" y="2405063"/>
                      <a:ext cx="55562" cy="55562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689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13275" y="2397125"/>
                      <a:ext cx="55563" cy="55563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690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05363" y="2349500"/>
                      <a:ext cx="55562" cy="55563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691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19638" y="2435225"/>
                      <a:ext cx="55562" cy="55563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692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64088" y="2468563"/>
                      <a:ext cx="55562" cy="55562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693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06950" y="2492375"/>
                      <a:ext cx="55563" cy="55563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694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68850" y="2551113"/>
                      <a:ext cx="55563" cy="55562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695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2825" y="2595563"/>
                      <a:ext cx="55563" cy="55562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696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72038" y="2592388"/>
                      <a:ext cx="55562" cy="55562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697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05375" y="2652713"/>
                      <a:ext cx="55563" cy="55562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699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87925" y="2600325"/>
                      <a:ext cx="55563" cy="55563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702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32375" y="2397125"/>
                      <a:ext cx="55563" cy="55563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703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57763" y="2409825"/>
                      <a:ext cx="55562" cy="55563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704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03788" y="2390775"/>
                      <a:ext cx="55562" cy="55563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706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7613" y="2670175"/>
                      <a:ext cx="55562" cy="55563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</p:grpSp>
          </p:grpSp>
        </p:grpSp>
        <p:sp>
          <p:nvSpPr>
            <p:cNvPr id="142" name="Rectangle 141"/>
            <p:cNvSpPr/>
            <p:nvPr/>
          </p:nvSpPr>
          <p:spPr bwMode="auto">
            <a:xfrm>
              <a:off x="5224757" y="2775568"/>
              <a:ext cx="56644" cy="56644"/>
            </a:xfrm>
            <a:prstGeom prst="rect">
              <a:avLst/>
            </a:prstGeom>
            <a:solidFill>
              <a:srgbClr val="CC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</p:grpSp>
      <p:grpSp>
        <p:nvGrpSpPr>
          <p:cNvPr id="13" name="Group 150"/>
          <p:cNvGrpSpPr/>
          <p:nvPr/>
        </p:nvGrpSpPr>
        <p:grpSpPr>
          <a:xfrm>
            <a:off x="5312812" y="2405063"/>
            <a:ext cx="2237338" cy="774700"/>
            <a:chOff x="5312812" y="2405063"/>
            <a:chExt cx="2237338" cy="774700"/>
          </a:xfrm>
        </p:grpSpPr>
        <p:grpSp>
          <p:nvGrpSpPr>
            <p:cNvPr id="14" name="Group 131"/>
            <p:cNvGrpSpPr/>
            <p:nvPr/>
          </p:nvGrpSpPr>
          <p:grpSpPr>
            <a:xfrm>
              <a:off x="6108700" y="2405063"/>
              <a:ext cx="1441450" cy="774700"/>
              <a:chOff x="6108700" y="2405063"/>
              <a:chExt cx="1441450" cy="774700"/>
            </a:xfrm>
          </p:grpSpPr>
          <p:sp>
            <p:nvSpPr>
              <p:cNvPr id="26644" name="Text Box 73"/>
              <p:cNvSpPr txBox="1">
                <a:spLocks noChangeArrowheads="1"/>
              </p:cNvSpPr>
              <p:nvPr/>
            </p:nvSpPr>
            <p:spPr bwMode="auto">
              <a:xfrm>
                <a:off x="6981825" y="3060700"/>
                <a:ext cx="568325" cy="119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800" dirty="0"/>
                  <a:t>Hong Kong</a:t>
                </a:r>
                <a:endParaRPr lang="en-US" sz="800" dirty="0">
                  <a:latin typeface="Times New Roman" pitchFamily="18" charset="0"/>
                </a:endParaRPr>
              </a:p>
            </p:txBody>
          </p:sp>
          <p:sp>
            <p:nvSpPr>
              <p:cNvPr id="26665" name="Text Box 73"/>
              <p:cNvSpPr txBox="1">
                <a:spLocks noChangeArrowheads="1"/>
              </p:cNvSpPr>
              <p:nvPr/>
            </p:nvSpPr>
            <p:spPr bwMode="auto">
              <a:xfrm>
                <a:off x="6199188" y="2871788"/>
                <a:ext cx="568325" cy="120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800" dirty="0"/>
                  <a:t>New Dehli</a:t>
                </a:r>
                <a:endParaRPr lang="en-US" sz="800" dirty="0">
                  <a:latin typeface="Times New Roman" pitchFamily="18" charset="0"/>
                </a:endParaRPr>
              </a:p>
            </p:txBody>
          </p:sp>
          <p:sp>
            <p:nvSpPr>
              <p:cNvPr id="26667" name="Text Box 73"/>
              <p:cNvSpPr txBox="1">
                <a:spLocks noChangeArrowheads="1"/>
              </p:cNvSpPr>
              <p:nvPr/>
            </p:nvSpPr>
            <p:spPr bwMode="auto">
              <a:xfrm>
                <a:off x="6108700" y="2405063"/>
                <a:ext cx="568325" cy="119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800" dirty="0"/>
                  <a:t>Almaty</a:t>
                </a:r>
                <a:endParaRPr lang="en-US" sz="800" dirty="0">
                  <a:latin typeface="Times New Roman" pitchFamily="18" charset="0"/>
                </a:endParaRPr>
              </a:p>
            </p:txBody>
          </p:sp>
        </p:grpSp>
        <p:sp>
          <p:nvSpPr>
            <p:cNvPr id="149" name="Text Box 73"/>
            <p:cNvSpPr txBox="1">
              <a:spLocks noChangeArrowheads="1"/>
            </p:cNvSpPr>
            <p:nvPr/>
          </p:nvSpPr>
          <p:spPr bwMode="auto">
            <a:xfrm>
              <a:off x="5312812" y="2740439"/>
              <a:ext cx="569912" cy="11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800" dirty="0" smtClean="0"/>
                <a:t>Istanbul</a:t>
              </a:r>
              <a:endParaRPr lang="en-US" sz="800" dirty="0">
                <a:latin typeface="Times New Roman" pitchFamily="18" charset="0"/>
              </a:endParaRPr>
            </a:p>
          </p:txBody>
        </p:sp>
      </p:grpSp>
      <p:sp>
        <p:nvSpPr>
          <p:cNvPr id="152" name="Isosceles Triangle 151"/>
          <p:cNvSpPr/>
          <p:nvPr/>
        </p:nvSpPr>
        <p:spPr bwMode="auto">
          <a:xfrm>
            <a:off x="2800350" y="2647950"/>
            <a:ext cx="109538" cy="123826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grpSp>
        <p:nvGrpSpPr>
          <p:cNvPr id="16" name="Group 154"/>
          <p:cNvGrpSpPr/>
          <p:nvPr/>
        </p:nvGrpSpPr>
        <p:grpSpPr>
          <a:xfrm>
            <a:off x="3439526" y="4657724"/>
            <a:ext cx="2565810" cy="933451"/>
            <a:chOff x="3935002" y="4652960"/>
            <a:chExt cx="2565810" cy="933451"/>
          </a:xfrm>
        </p:grpSpPr>
        <p:sp>
          <p:nvSpPr>
            <p:cNvPr id="137" name="Rectangle 136"/>
            <p:cNvSpPr/>
            <p:nvPr/>
          </p:nvSpPr>
          <p:spPr bwMode="auto">
            <a:xfrm>
              <a:off x="3935002" y="4652960"/>
              <a:ext cx="2565810" cy="93345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140" name="AutoShape 12"/>
            <p:cNvSpPr>
              <a:spLocks noChangeArrowheads="1"/>
            </p:cNvSpPr>
            <p:nvPr/>
          </p:nvSpPr>
          <p:spPr bwMode="auto">
            <a:xfrm>
              <a:off x="3984281" y="4932492"/>
              <a:ext cx="119063" cy="117475"/>
            </a:xfrm>
            <a:prstGeom prst="star5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3" name="Oval 15"/>
            <p:cNvSpPr>
              <a:spLocks noChangeArrowheads="1"/>
            </p:cNvSpPr>
            <p:nvPr/>
          </p:nvSpPr>
          <p:spPr bwMode="auto">
            <a:xfrm>
              <a:off x="4016023" y="5422230"/>
              <a:ext cx="55579" cy="55531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4015490" y="5203532"/>
              <a:ext cx="56644" cy="56644"/>
            </a:xfrm>
            <a:prstGeom prst="rect">
              <a:avLst/>
            </a:prstGeom>
            <a:solidFill>
              <a:srgbClr val="CC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154" name="Isosceles Triangle 153"/>
            <p:cNvSpPr/>
            <p:nvPr/>
          </p:nvSpPr>
          <p:spPr bwMode="auto">
            <a:xfrm>
              <a:off x="4003992" y="4726780"/>
              <a:ext cx="79640" cy="90028"/>
            </a:xfrm>
            <a:prstGeom prst="triangl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3530600" y="4699116"/>
            <a:ext cx="2509362" cy="905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  <a:buNone/>
            </a:pPr>
            <a:r>
              <a:rPr lang="en-US" dirty="0" smtClean="0"/>
              <a:t>IFC HQ/Regional Hub</a:t>
            </a:r>
          </a:p>
          <a:p>
            <a:pPr>
              <a:lnSpc>
                <a:spcPts val="1000"/>
              </a:lnSpc>
              <a:buNone/>
            </a:pPr>
            <a:r>
              <a:rPr lang="en-US" dirty="0" smtClean="0"/>
              <a:t>IFC Hub Offices</a:t>
            </a:r>
          </a:p>
          <a:p>
            <a:pPr>
              <a:lnSpc>
                <a:spcPts val="1000"/>
              </a:lnSpc>
              <a:buNone/>
            </a:pPr>
            <a:r>
              <a:rPr lang="en-US" dirty="0" smtClean="0"/>
              <a:t>IFC Regional Operations Center</a:t>
            </a:r>
          </a:p>
          <a:p>
            <a:pPr>
              <a:lnSpc>
                <a:spcPts val="1000"/>
              </a:lnSpc>
              <a:buNone/>
            </a:pPr>
            <a:r>
              <a:rPr lang="en-US" dirty="0" smtClean="0"/>
              <a:t>IFC Country Offices</a:t>
            </a:r>
            <a:endParaRPr lang="en-US" dirty="0"/>
          </a:p>
        </p:txBody>
      </p:sp>
      <p:sp>
        <p:nvSpPr>
          <p:cNvPr id="168" name="AutoShape 12"/>
          <p:cNvSpPr>
            <a:spLocks noChangeArrowheads="1"/>
          </p:cNvSpPr>
          <p:nvPr/>
        </p:nvSpPr>
        <p:spPr bwMode="auto">
          <a:xfrm>
            <a:off x="2917825" y="3162300"/>
            <a:ext cx="119063" cy="117475"/>
          </a:xfrm>
          <a:prstGeom prst="star5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0" name="Text Box 73"/>
          <p:cNvSpPr txBox="1">
            <a:spLocks noChangeArrowheads="1"/>
          </p:cNvSpPr>
          <p:nvPr/>
        </p:nvSpPr>
        <p:spPr bwMode="auto">
          <a:xfrm>
            <a:off x="3042772" y="3128422"/>
            <a:ext cx="710077" cy="12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800" dirty="0" smtClean="0"/>
              <a:t>Santo Domingo</a:t>
            </a:r>
            <a:endParaRPr lang="en-US" sz="800" dirty="0">
              <a:latin typeface="Times New Roman" pitchFamily="18" charset="0"/>
            </a:endParaRPr>
          </a:p>
        </p:txBody>
      </p:sp>
      <p:sp>
        <p:nvSpPr>
          <p:cNvPr id="171" name="Oval 15"/>
          <p:cNvSpPr>
            <a:spLocks noChangeArrowheads="1"/>
          </p:cNvSpPr>
          <p:nvPr/>
        </p:nvSpPr>
        <p:spPr bwMode="auto">
          <a:xfrm>
            <a:off x="5117762" y="3760160"/>
            <a:ext cx="55545" cy="55524"/>
          </a:xfrm>
          <a:prstGeom prst="ellipse">
            <a:avLst/>
          </a:prstGeom>
          <a:solidFill>
            <a:srgbClr val="CC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2" name="Oval 15"/>
          <p:cNvSpPr>
            <a:spLocks noChangeArrowheads="1"/>
          </p:cNvSpPr>
          <p:nvPr/>
        </p:nvSpPr>
        <p:spPr bwMode="auto">
          <a:xfrm>
            <a:off x="4846299" y="3545848"/>
            <a:ext cx="55545" cy="55524"/>
          </a:xfrm>
          <a:prstGeom prst="ellipse">
            <a:avLst/>
          </a:prstGeom>
          <a:solidFill>
            <a:srgbClr val="CC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3" name="Oval 15"/>
          <p:cNvSpPr>
            <a:spLocks noChangeArrowheads="1"/>
          </p:cNvSpPr>
          <p:nvPr/>
        </p:nvSpPr>
        <p:spPr bwMode="auto">
          <a:xfrm>
            <a:off x="4298612" y="3350586"/>
            <a:ext cx="55545" cy="55524"/>
          </a:xfrm>
          <a:prstGeom prst="ellipse">
            <a:avLst/>
          </a:prstGeom>
          <a:solidFill>
            <a:srgbClr val="CC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" name="Oval 15"/>
          <p:cNvSpPr>
            <a:spLocks noChangeArrowheads="1"/>
          </p:cNvSpPr>
          <p:nvPr/>
        </p:nvSpPr>
        <p:spPr bwMode="auto">
          <a:xfrm>
            <a:off x="2449639" y="3312455"/>
            <a:ext cx="55579" cy="55531"/>
          </a:xfrm>
          <a:prstGeom prst="ellipse">
            <a:avLst/>
          </a:prstGeom>
          <a:solidFill>
            <a:srgbClr val="CC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6" name="Oval 15"/>
          <p:cNvSpPr>
            <a:spLocks noChangeArrowheads="1"/>
          </p:cNvSpPr>
          <p:nvPr/>
        </p:nvSpPr>
        <p:spPr bwMode="auto">
          <a:xfrm>
            <a:off x="2582989" y="3424374"/>
            <a:ext cx="55579" cy="55531"/>
          </a:xfrm>
          <a:prstGeom prst="ellipse">
            <a:avLst/>
          </a:prstGeom>
          <a:solidFill>
            <a:srgbClr val="CC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7" name="Oval 15"/>
          <p:cNvSpPr>
            <a:spLocks noChangeArrowheads="1"/>
          </p:cNvSpPr>
          <p:nvPr/>
        </p:nvSpPr>
        <p:spPr bwMode="auto">
          <a:xfrm>
            <a:off x="4191048" y="3489056"/>
            <a:ext cx="55545" cy="55524"/>
          </a:xfrm>
          <a:prstGeom prst="ellipse">
            <a:avLst/>
          </a:prstGeom>
          <a:solidFill>
            <a:srgbClr val="CC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8" name="Oval 15"/>
          <p:cNvSpPr>
            <a:spLocks noChangeArrowheads="1"/>
          </p:cNvSpPr>
          <p:nvPr/>
        </p:nvSpPr>
        <p:spPr bwMode="auto">
          <a:xfrm>
            <a:off x="4833985" y="3772424"/>
            <a:ext cx="55545" cy="55524"/>
          </a:xfrm>
          <a:prstGeom prst="ellipse">
            <a:avLst/>
          </a:prstGeom>
          <a:solidFill>
            <a:srgbClr val="CC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" name="Oval 15"/>
          <p:cNvSpPr>
            <a:spLocks noChangeArrowheads="1"/>
          </p:cNvSpPr>
          <p:nvPr/>
        </p:nvSpPr>
        <p:spPr bwMode="auto">
          <a:xfrm>
            <a:off x="5076872" y="3417618"/>
            <a:ext cx="55545" cy="55524"/>
          </a:xfrm>
          <a:prstGeom prst="ellipse">
            <a:avLst/>
          </a:prstGeom>
          <a:solidFill>
            <a:srgbClr val="CC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" name="Oval 15"/>
          <p:cNvSpPr>
            <a:spLocks noChangeArrowheads="1"/>
          </p:cNvSpPr>
          <p:nvPr/>
        </p:nvSpPr>
        <p:spPr bwMode="auto">
          <a:xfrm>
            <a:off x="5286423" y="3436668"/>
            <a:ext cx="55545" cy="55524"/>
          </a:xfrm>
          <a:prstGeom prst="ellipse">
            <a:avLst/>
          </a:prstGeom>
          <a:solidFill>
            <a:srgbClr val="CC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1" name="AutoShape 12"/>
          <p:cNvSpPr>
            <a:spLocks noChangeArrowheads="1"/>
          </p:cNvSpPr>
          <p:nvPr/>
        </p:nvSpPr>
        <p:spPr bwMode="auto">
          <a:xfrm>
            <a:off x="6670675" y="3554413"/>
            <a:ext cx="119062" cy="117475"/>
          </a:xfrm>
          <a:prstGeom prst="star5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62" name="Oval 15"/>
          <p:cNvSpPr>
            <a:spLocks noChangeArrowheads="1"/>
          </p:cNvSpPr>
          <p:nvPr/>
        </p:nvSpPr>
        <p:spPr bwMode="auto">
          <a:xfrm>
            <a:off x="7967662" y="3904644"/>
            <a:ext cx="55563" cy="55627"/>
          </a:xfrm>
          <a:prstGeom prst="ellipse">
            <a:avLst/>
          </a:prstGeom>
          <a:solidFill>
            <a:srgbClr val="CC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0" y="1024048"/>
            <a:ext cx="9144000" cy="9147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sz="1800" b="0" dirty="0" smtClean="0"/>
              <a:t>Solutions for climate mitigation / adaptation and sustainable development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00034"/>
            <a:ext cx="7772400" cy="563562"/>
          </a:xfrm>
        </p:spPr>
        <p:txBody>
          <a:bodyPr/>
          <a:lstStyle/>
          <a:p>
            <a:r>
              <a:rPr lang="en-US" dirty="0" smtClean="0"/>
              <a:t>How does IFC define climate business?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52400" y="1780656"/>
            <a:ext cx="2133600" cy="1676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None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362200" y="1780656"/>
            <a:ext cx="2133600" cy="1676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None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72000" y="1780656"/>
            <a:ext cx="2133600" cy="1676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None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781800" y="1780656"/>
            <a:ext cx="2133600" cy="1676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None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52400" y="3512658"/>
            <a:ext cx="2133600" cy="1676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None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362200" y="3512658"/>
            <a:ext cx="2133600" cy="1676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None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3512658"/>
            <a:ext cx="2133600" cy="1676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None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781800" y="3512658"/>
            <a:ext cx="2133600" cy="1676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None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6" name="Picture 23" descr="http://www.dailygalaxy.com/photos/uncategorized/2007/07/24/clean_ener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56856"/>
            <a:ext cx="134547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52400" y="2923656"/>
            <a:ext cx="2133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ENERGY: </a:t>
            </a:r>
            <a:r>
              <a:rPr lang="en-US" sz="1000" dirty="0" smtClean="0">
                <a:cs typeface="Arial" pitchFamily="34" charset="0"/>
              </a:rPr>
              <a:t>Low carbon generation, energy efficiency, storage, smart grids, sustainable energy access</a:t>
            </a:r>
          </a:p>
          <a:p>
            <a:pPr algn="ctr">
              <a:buNone/>
            </a:pPr>
            <a:endParaRPr lang="en-US" sz="1000" b="0" dirty="0" smtClean="0"/>
          </a:p>
        </p:txBody>
      </p:sp>
      <p:pic>
        <p:nvPicPr>
          <p:cNvPr id="18" name="Picture 25" descr="http://treehuggerusa.com/images/plug-in-hybrid-c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7108" y="1856857"/>
            <a:ext cx="147389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362200" y="2923656"/>
            <a:ext cx="213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TRANSPORTATION:</a:t>
            </a:r>
            <a:r>
              <a:rPr lang="en-US" sz="1000" b="0" dirty="0" smtClean="0"/>
              <a:t> Energy efficient components, fuels and logistics</a:t>
            </a:r>
          </a:p>
        </p:txBody>
      </p:sp>
      <p:pic>
        <p:nvPicPr>
          <p:cNvPr id="20" name="Picture 31" descr="http://www.iowastormwater.org/images/Water%20Rippl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856856"/>
            <a:ext cx="147076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572000" y="2923656"/>
            <a:ext cx="213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WATER:</a:t>
            </a:r>
            <a:r>
              <a:rPr lang="en-US" sz="1000" b="0" dirty="0" smtClean="0"/>
              <a:t>  Capture, treatment, conservation, wastewater treatment, access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81800" y="2923656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AIR &amp; ENVIRONMENT:</a:t>
            </a:r>
            <a:r>
              <a:rPr lang="en-US" sz="1000" b="0" dirty="0" smtClean="0"/>
              <a:t> Carbon credits, trading and offsets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2400" y="4655658"/>
            <a:ext cx="213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BUILDINGS: </a:t>
            </a:r>
            <a:r>
              <a:rPr lang="en-US" sz="1000" b="0" dirty="0" smtClean="0"/>
              <a:t>Low carbon strategy, energy efficiency, sustainable materials.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0" y="4655658"/>
            <a:ext cx="228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MANUFACTURING:</a:t>
            </a:r>
            <a:r>
              <a:rPr lang="en-US" sz="1000" b="0" dirty="0" smtClean="0"/>
              <a:t> Green chemicals, RE/EE supply chain, cleaner production.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0" y="4655658"/>
            <a:ext cx="213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AGRICULTURE &amp; FORESTRY: </a:t>
            </a:r>
            <a:r>
              <a:rPr lang="en-US" sz="1000" b="0" dirty="0" smtClean="0"/>
              <a:t>Land mgmt, low carbon and adaptation strategies, biomass.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81800" y="4655658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RECYCLING &amp; WASTE:</a:t>
            </a:r>
            <a:r>
              <a:rPr lang="en-US" sz="1000" b="0" dirty="0" smtClean="0"/>
              <a:t> Recycling and waste treatment services</a:t>
            </a:r>
          </a:p>
        </p:txBody>
      </p:sp>
      <p:pic>
        <p:nvPicPr>
          <p:cNvPr id="27" name="Picture 27" descr="http://www.sawenvironmental.com/images/SoilAirWat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1856856"/>
            <a:ext cx="144047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5" descr="http://www.cse.psu.edu/~teranish/img/material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588858"/>
            <a:ext cx="1490184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3" descr="http://www.chinatradegateway.com/Images/Content/manufacturing%20ima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3588858"/>
            <a:ext cx="149163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7" descr="http://airphot.fr/public/vezere1/009731jl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6800" y="3588858"/>
            <a:ext cx="146699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9" descr="http://www.gothamgazette.com/graphics/recycl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86600" y="3588858"/>
            <a:ext cx="14307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52400" y="5285856"/>
            <a:ext cx="8763000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14C6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rgbClr val="FFC000"/>
                </a:solidFill>
              </a:rPr>
              <a:t>Climate business will only scale and have impact with significant private sector participation – that is where IFC has an important role to play</a:t>
            </a:r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37" name="Picture 36" descr="ken-yeang-green-buildin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" y="3591834"/>
            <a:ext cx="1512576" cy="9876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8754"/>
            <a:ext cx="7772400" cy="563562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IFC’s Climate Business Agenda</a:t>
            </a:r>
            <a:endParaRPr lang="en-US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-98024" y="1010015"/>
            <a:ext cx="1636659" cy="1937581"/>
          </a:xfrm>
          <a:prstGeom prst="rect">
            <a:avLst/>
          </a:prstGeom>
          <a:solidFill>
            <a:srgbClr val="014C6D"/>
          </a:solidFill>
          <a:ln w="9525" cap="flat" cmpd="sng" algn="ctr">
            <a:solidFill>
              <a:srgbClr val="014C6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solidFill>
                <a:schemeClr val="bg1"/>
              </a:solidFill>
              <a:latin typeface="+mn-lt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charset="0"/>
              </a:rPr>
              <a:t>Thought Leadership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447191" y="1010015"/>
            <a:ext cx="7632270" cy="19375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14C6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14C6D"/>
                </a:solidFill>
                <a:latin typeface="+mn-lt"/>
                <a:cs typeface="Arial" charset="0"/>
              </a:rPr>
              <a:t>Convening the private &amp; public sector, development banks, academia and setting standards</a:t>
            </a:r>
          </a:p>
          <a:p>
            <a:pPr marL="573088" lvl="1" indent="-115888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14C6D"/>
                </a:solidFill>
                <a:latin typeface="+mn-lt"/>
                <a:cs typeface="Arial" charset="0"/>
              </a:rPr>
              <a:t>Criteria for green bonds and investment indices</a:t>
            </a:r>
          </a:p>
          <a:p>
            <a:pPr marL="573088" lvl="1" indent="-115888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14C6D"/>
                </a:solidFill>
                <a:latin typeface="+mn-lt"/>
                <a:cs typeface="Arial" charset="0"/>
              </a:rPr>
              <a:t>Methodologies for carbon accounting</a:t>
            </a:r>
          </a:p>
          <a:p>
            <a:pPr marL="115888" indent="-115888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14C6D"/>
                </a:solidFill>
                <a:cs typeface="Arial" charset="0"/>
              </a:rPr>
              <a:t>Capacity building for private and public clients</a:t>
            </a:r>
          </a:p>
          <a:p>
            <a:pPr marL="573088" lvl="1" indent="-115888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14C6D"/>
                </a:solidFill>
                <a:latin typeface="+mn-lt"/>
                <a:cs typeface="Arial" charset="0"/>
              </a:rPr>
              <a:t>Climate risk assessments</a:t>
            </a:r>
          </a:p>
          <a:p>
            <a:pPr marL="573088" lvl="1" indent="-115888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14C6D"/>
                </a:solidFill>
                <a:latin typeface="+mn-lt"/>
                <a:cs typeface="Arial" charset="0"/>
              </a:rPr>
              <a:t>Regulatory and transactional advice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-108762" y="3048104"/>
            <a:ext cx="1648113" cy="1322950"/>
          </a:xfrm>
          <a:prstGeom prst="rect">
            <a:avLst/>
          </a:prstGeom>
          <a:solidFill>
            <a:srgbClr val="014C6D"/>
          </a:solidFill>
          <a:ln w="9525" cap="flat" cmpd="sng" algn="ctr">
            <a:solidFill>
              <a:srgbClr val="014C6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solidFill>
                <a:schemeClr val="bg1"/>
              </a:solidFill>
              <a:latin typeface="+mn-lt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charset="0"/>
              </a:rPr>
              <a:t>Business Opportunities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447192" y="3048104"/>
            <a:ext cx="7632422" cy="13229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14C6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14C6D"/>
                </a:solidFill>
                <a:latin typeface="+mn-lt"/>
              </a:rPr>
              <a:t>Expand in new sectors, beyond renewable energy, including adaptation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14C6D"/>
                </a:solidFill>
              </a:rPr>
              <a:t>Invest in new and transferable technologies (</a:t>
            </a:r>
            <a:r>
              <a:rPr lang="en-US" sz="1400" dirty="0" smtClean="0">
                <a:solidFill>
                  <a:srgbClr val="014C6D"/>
                </a:solidFill>
                <a:latin typeface="+mn-lt"/>
              </a:rPr>
              <a:t>North-South and South-South)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14C6D"/>
                </a:solidFill>
                <a:latin typeface="+mn-lt"/>
              </a:rPr>
              <a:t>Develop scalable climate business models (often leveraging </a:t>
            </a:r>
            <a:r>
              <a:rPr lang="en-US" sz="1400" dirty="0" smtClean="0">
                <a:solidFill>
                  <a:srgbClr val="014C6D"/>
                </a:solidFill>
              </a:rPr>
              <a:t>financial institutions and funds) </a:t>
            </a:r>
          </a:p>
          <a:p>
            <a:pPr marL="115888" indent="-115888">
              <a:buFont typeface="Arial" pitchFamily="34" charset="0"/>
              <a:buChar char="•"/>
            </a:pPr>
            <a:endParaRPr lang="en-US" sz="1400" dirty="0" smtClean="0">
              <a:solidFill>
                <a:srgbClr val="014C6D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-108762" y="4514951"/>
            <a:ext cx="1648113" cy="1577022"/>
          </a:xfrm>
          <a:prstGeom prst="rect">
            <a:avLst/>
          </a:prstGeom>
          <a:solidFill>
            <a:srgbClr val="014C6D"/>
          </a:solidFill>
          <a:ln w="9525" cap="flat" cmpd="sng" algn="ctr">
            <a:solidFill>
              <a:srgbClr val="014C6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solidFill>
                <a:schemeClr val="bg1"/>
              </a:solidFill>
              <a:latin typeface="+mn-lt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charset="0"/>
              </a:rPr>
              <a:t>Innovation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447192" y="4514951"/>
            <a:ext cx="7632422" cy="15866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14C6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14C6D"/>
                </a:solidFill>
                <a:latin typeface="+mn-lt"/>
              </a:rPr>
              <a:t>Advisory services and blended finance support change by addressing regulatory, knowledge, skill and risk perception barriers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14C6D"/>
                </a:solidFill>
                <a:latin typeface="+mn-lt"/>
              </a:rPr>
              <a:t>Develop new climate finance products (beyond carbon finance)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14C6D"/>
                </a:solidFill>
                <a:latin typeface="+mn-lt"/>
              </a:rPr>
              <a:t>Develop efficient mechanisms to leverage public funds with private investment</a:t>
            </a:r>
          </a:p>
          <a:p>
            <a:pPr marL="115888" indent="-115888">
              <a:buFont typeface="Arial" pitchFamily="34" charset="0"/>
              <a:buChar char="•"/>
            </a:pPr>
            <a:endParaRPr lang="en-US" sz="1400" dirty="0" smtClean="0">
              <a:solidFill>
                <a:srgbClr val="014C6D"/>
              </a:solidFill>
              <a:latin typeface="+mn-lt"/>
            </a:endParaRPr>
          </a:p>
          <a:p>
            <a:pPr marL="115888" indent="-115888">
              <a:buFont typeface="Arial" pitchFamily="34" charset="0"/>
              <a:buChar char="•"/>
            </a:pPr>
            <a:endParaRPr lang="en-US" sz="1400" b="0" dirty="0" smtClean="0">
              <a:solidFill>
                <a:srgbClr val="014C6D"/>
              </a:solidFill>
              <a:latin typeface="+mn-lt"/>
            </a:endParaRPr>
          </a:p>
          <a:p>
            <a:pPr marL="115888" indent="-115888">
              <a:buFont typeface="Arial" pitchFamily="34" charset="0"/>
              <a:buChar char="•"/>
            </a:pPr>
            <a:endParaRPr lang="en-US" sz="1400" b="0" dirty="0" smtClean="0">
              <a:solidFill>
                <a:srgbClr val="014C6D"/>
              </a:solidFill>
              <a:latin typeface="+mn-lt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216C4-36EF-4C91-80BA-120FE17D05E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337" y="367026"/>
            <a:ext cx="8251116" cy="563562"/>
          </a:xfrm>
        </p:spPr>
        <p:txBody>
          <a:bodyPr/>
          <a:lstStyle/>
          <a:p>
            <a:r>
              <a:rPr lang="en-US" dirty="0" smtClean="0"/>
              <a:t>IFC’s Climate Business investment commitments FY05-11 ($6.5 billion)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216C4-36EF-4C91-80BA-120FE17D05E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2948153" y="2309647"/>
          <a:ext cx="6684580" cy="454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-378376" y="1000953"/>
          <a:ext cx="4162096" cy="2656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3309548" y="1288284"/>
            <a:ext cx="1561993" cy="351335"/>
          </a:xfrm>
          <a:prstGeom prst="rect">
            <a:avLst/>
          </a:prstGeom>
          <a:solidFill>
            <a:srgbClr val="FFFFFF"/>
          </a:solidFill>
          <a:ln>
            <a:solidFill>
              <a:srgbClr val="014C6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>
                <a:solidFill>
                  <a:srgbClr val="000000"/>
                </a:solidFill>
              </a:rPr>
              <a:t>By industry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96215" y="1829807"/>
            <a:ext cx="1561993" cy="351335"/>
          </a:xfrm>
          <a:prstGeom prst="rect">
            <a:avLst/>
          </a:prstGeom>
          <a:solidFill>
            <a:srgbClr val="FFFFFF"/>
          </a:solidFill>
          <a:ln>
            <a:solidFill>
              <a:srgbClr val="014C6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>
                <a:solidFill>
                  <a:srgbClr val="000000"/>
                </a:solidFill>
              </a:rPr>
              <a:t>By sector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216C4-36EF-4C91-80BA-120FE17D05E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17892" y="1456317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56555" y="1387736"/>
            <a:ext cx="1807285" cy="338554"/>
          </a:xfrm>
          <a:prstGeom prst="rect">
            <a:avLst/>
          </a:prstGeom>
          <a:solidFill>
            <a:srgbClr val="FFFFFF"/>
          </a:solidFill>
          <a:ln>
            <a:solidFill>
              <a:srgbClr val="014C6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>
                <a:solidFill>
                  <a:srgbClr val="000000"/>
                </a:solidFill>
                <a:latin typeface="+mn-lt"/>
                <a:cs typeface="+mn-cs"/>
              </a:rPr>
              <a:t>By Region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884894" y="1581374"/>
            <a:ext cx="1796527" cy="30121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895652" y="1570616"/>
            <a:ext cx="1764254" cy="38727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5459" y="367026"/>
            <a:ext cx="8251115" cy="563562"/>
          </a:xfrm>
        </p:spPr>
        <p:txBody>
          <a:bodyPr/>
          <a:lstStyle/>
          <a:p>
            <a:r>
              <a:rPr lang="en-US" dirty="0" smtClean="0"/>
              <a:t>IFC’s Climate Business investment commitments FY05-11 ($6.5 billion)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5836" y="2197655"/>
            <a:ext cx="1261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East Asia 24%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027027" y="4781283"/>
            <a:ext cx="1261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South Asia 14%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 bwMode="auto">
          <a:xfrm>
            <a:off x="68780" y="957430"/>
            <a:ext cx="8989160" cy="5103609"/>
          </a:xfrm>
          <a:prstGeom prst="rect">
            <a:avLst/>
          </a:prstGeom>
          <a:solidFill>
            <a:srgbClr val="DAFEF5">
              <a:alpha val="73000"/>
            </a:srgbClr>
          </a:solidFill>
          <a:ln w="9525" cap="flat" cmpd="sng" algn="ctr">
            <a:solidFill>
              <a:srgbClr val="00783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216C4-36EF-4C91-80BA-120FE17D05E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9" name="Elbow Connector 38"/>
          <p:cNvCxnSpPr/>
          <p:nvPr/>
        </p:nvCxnSpPr>
        <p:spPr bwMode="auto">
          <a:xfrm rot="10800000" flipV="1">
            <a:off x="2457450" y="3310762"/>
            <a:ext cx="4191000" cy="205740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4667250" y="3796687"/>
            <a:ext cx="1981200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2" name="Diagram 31"/>
          <p:cNvGraphicFramePr/>
          <p:nvPr/>
        </p:nvGraphicFramePr>
        <p:xfrm>
          <a:off x="4878037" y="1630385"/>
          <a:ext cx="4132613" cy="4313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1" name="Straight Connector 30"/>
          <p:cNvCxnSpPr/>
          <p:nvPr/>
        </p:nvCxnSpPr>
        <p:spPr bwMode="auto">
          <a:xfrm>
            <a:off x="6056435" y="1957900"/>
            <a:ext cx="375138" cy="1"/>
          </a:xfrm>
          <a:prstGeom prst="line">
            <a:avLst/>
          </a:prstGeom>
          <a:noFill/>
          <a:ln w="9525" cap="flat" cmpd="sng" algn="ctr">
            <a:solidFill>
              <a:srgbClr val="014C6D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7528914" y="1957901"/>
            <a:ext cx="304800" cy="0"/>
          </a:xfrm>
          <a:prstGeom prst="line">
            <a:avLst/>
          </a:prstGeom>
          <a:noFill/>
          <a:ln w="9525" cap="flat" cmpd="sng" algn="ctr">
            <a:solidFill>
              <a:srgbClr val="014C6D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3829722" y="1947134"/>
            <a:ext cx="1157568" cy="7785"/>
          </a:xfrm>
          <a:prstGeom prst="line">
            <a:avLst/>
          </a:prstGeom>
          <a:noFill/>
          <a:ln w="9525" cap="flat" cmpd="sng" algn="ctr">
            <a:solidFill>
              <a:srgbClr val="014C6D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4994001" y="3629747"/>
            <a:ext cx="12781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900" b="1" dirty="0" smtClean="0">
                <a:solidFill>
                  <a:srgbClr val="FFC000"/>
                </a:solidFill>
              </a:rPr>
              <a:t>N. </a:t>
            </a:r>
            <a:r>
              <a:rPr lang="en-US" sz="900" b="1" dirty="0" err="1" smtClean="0">
                <a:solidFill>
                  <a:srgbClr val="FFC000"/>
                </a:solidFill>
              </a:rPr>
              <a:t>Zegger</a:t>
            </a:r>
            <a:endParaRPr lang="en-US" sz="900" b="1" dirty="0">
              <a:solidFill>
                <a:srgbClr val="FFC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52005" y="2818424"/>
            <a:ext cx="127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900" b="1" dirty="0" smtClean="0">
                <a:solidFill>
                  <a:srgbClr val="FFC000"/>
                </a:solidFill>
              </a:rPr>
              <a:t>M. </a:t>
            </a:r>
            <a:r>
              <a:rPr lang="en-US" sz="900" b="1" dirty="0" err="1" smtClean="0">
                <a:solidFill>
                  <a:srgbClr val="FFC000"/>
                </a:solidFill>
              </a:rPr>
              <a:t>Landy</a:t>
            </a:r>
            <a:r>
              <a:rPr lang="en-US" sz="900" b="1" dirty="0" smtClean="0">
                <a:solidFill>
                  <a:srgbClr val="FFC000"/>
                </a:solidFill>
              </a:rPr>
              <a:t> &amp;  </a:t>
            </a:r>
          </a:p>
          <a:p>
            <a:pPr algn="ctr">
              <a:buNone/>
            </a:pPr>
            <a:r>
              <a:rPr lang="en-US" sz="900" b="1" dirty="0" smtClean="0">
                <a:solidFill>
                  <a:srgbClr val="FFC000"/>
                </a:solidFill>
              </a:rPr>
              <a:t>  C. Armstrong </a:t>
            </a:r>
            <a:endParaRPr lang="en-US" sz="900" b="1" dirty="0">
              <a:solidFill>
                <a:srgbClr val="FFC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998917" y="4378394"/>
            <a:ext cx="12781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900" b="1" dirty="0" smtClean="0">
                <a:solidFill>
                  <a:srgbClr val="FFC000"/>
                </a:solidFill>
              </a:rPr>
              <a:t>A. Narayanan</a:t>
            </a:r>
            <a:endParaRPr lang="en-US" sz="900" b="1" dirty="0">
              <a:solidFill>
                <a:srgbClr val="FFC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19852" y="2840496"/>
            <a:ext cx="12732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900" b="1" dirty="0" smtClean="0">
                <a:solidFill>
                  <a:srgbClr val="FFC000"/>
                </a:solidFill>
              </a:rPr>
              <a:t>S. Swann</a:t>
            </a:r>
            <a:endParaRPr lang="en-US" sz="900" b="1" dirty="0">
              <a:solidFill>
                <a:srgbClr val="FFC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912662" y="3457475"/>
            <a:ext cx="12732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900" b="1" dirty="0" smtClean="0">
                <a:solidFill>
                  <a:srgbClr val="FFC000"/>
                </a:solidFill>
              </a:rPr>
              <a:t>L. </a:t>
            </a:r>
            <a:r>
              <a:rPr lang="en-US" sz="900" b="1" dirty="0" err="1" smtClean="0">
                <a:solidFill>
                  <a:srgbClr val="FFC000"/>
                </a:solidFill>
              </a:rPr>
              <a:t>Da</a:t>
            </a:r>
            <a:r>
              <a:rPr lang="en-US" sz="900" b="1" dirty="0" smtClean="0">
                <a:solidFill>
                  <a:srgbClr val="FFC000"/>
                </a:solidFill>
              </a:rPr>
              <a:t> Silva</a:t>
            </a:r>
            <a:endParaRPr lang="en-US" sz="900" b="1" dirty="0">
              <a:solidFill>
                <a:srgbClr val="FFC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896896" y="5670906"/>
            <a:ext cx="12732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900" b="1" dirty="0" smtClean="0">
                <a:solidFill>
                  <a:srgbClr val="FFC000"/>
                </a:solidFill>
              </a:rPr>
              <a:t>P. </a:t>
            </a:r>
            <a:r>
              <a:rPr lang="en-US" sz="900" b="1" dirty="0" err="1" smtClean="0">
                <a:solidFill>
                  <a:srgbClr val="FFC000"/>
                </a:solidFill>
              </a:rPr>
              <a:t>Malhotra</a:t>
            </a:r>
            <a:endParaRPr lang="en-US" sz="900" b="1" dirty="0">
              <a:solidFill>
                <a:srgbClr val="FFC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15578" y="3574659"/>
            <a:ext cx="12732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900" b="1" dirty="0" smtClean="0">
                <a:solidFill>
                  <a:srgbClr val="FFC000"/>
                </a:solidFill>
              </a:rPr>
              <a:t>J. Graham</a:t>
            </a:r>
            <a:endParaRPr lang="en-US" sz="900" b="1" dirty="0">
              <a:solidFill>
                <a:srgbClr val="FFC000"/>
              </a:solidFill>
            </a:endParaRPr>
          </a:p>
        </p:txBody>
      </p:sp>
      <p:sp>
        <p:nvSpPr>
          <p:cNvPr id="91" name="Rounded Rectangle 90"/>
          <p:cNvSpPr/>
          <p:nvPr/>
        </p:nvSpPr>
        <p:spPr bwMode="auto">
          <a:xfrm>
            <a:off x="1256528" y="1024261"/>
            <a:ext cx="2287221" cy="747251"/>
          </a:xfrm>
          <a:prstGeom prst="roundRect">
            <a:avLst/>
          </a:prstGeom>
          <a:solidFill>
            <a:srgbClr val="3D738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cxnSp>
        <p:nvCxnSpPr>
          <p:cNvPr id="92" name="Elbow Connector 91"/>
          <p:cNvCxnSpPr/>
          <p:nvPr/>
        </p:nvCxnSpPr>
        <p:spPr bwMode="auto">
          <a:xfrm rot="10800000" flipV="1">
            <a:off x="1335407" y="3094458"/>
            <a:ext cx="2241214" cy="205740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Rectangle 92"/>
          <p:cNvSpPr/>
          <p:nvPr/>
        </p:nvSpPr>
        <p:spPr>
          <a:xfrm>
            <a:off x="1204856" y="1024762"/>
            <a:ext cx="23329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Climate Business Department</a:t>
            </a:r>
          </a:p>
          <a:p>
            <a:pPr lvl="0" algn="ctr">
              <a:buNone/>
            </a:pPr>
            <a:r>
              <a:rPr lang="en-US" sz="1000" b="1" dirty="0" smtClean="0">
                <a:solidFill>
                  <a:schemeClr val="bg1"/>
                </a:solidFill>
              </a:rPr>
              <a:t>+  Coordinated  Communications</a:t>
            </a:r>
            <a:endParaRPr lang="en-US" sz="1000" b="1" dirty="0" smtClean="0">
              <a:solidFill>
                <a:srgbClr val="FFC000"/>
              </a:solidFill>
            </a:endParaRPr>
          </a:p>
          <a:p>
            <a:pPr lvl="0" algn="ctr">
              <a:buNone/>
            </a:pPr>
            <a:r>
              <a:rPr lang="en-US" sz="1000" b="1" dirty="0" smtClean="0">
                <a:solidFill>
                  <a:srgbClr val="FFC000"/>
                </a:solidFill>
              </a:rPr>
              <a:t>S. Miller</a:t>
            </a:r>
            <a:endParaRPr lang="en-US" sz="1000" b="1" dirty="0">
              <a:solidFill>
                <a:srgbClr val="FFC000"/>
              </a:solidFill>
            </a:endParaRPr>
          </a:p>
        </p:txBody>
      </p:sp>
      <p:grpSp>
        <p:nvGrpSpPr>
          <p:cNvPr id="2" name="Group 63"/>
          <p:cNvGrpSpPr/>
          <p:nvPr/>
        </p:nvGrpSpPr>
        <p:grpSpPr>
          <a:xfrm>
            <a:off x="1600689" y="2116149"/>
            <a:ext cx="1463108" cy="3851006"/>
            <a:chOff x="7435331" y="2005787"/>
            <a:chExt cx="2735967" cy="3851006"/>
          </a:xfrm>
        </p:grpSpPr>
        <p:sp>
          <p:nvSpPr>
            <p:cNvPr id="106" name="Rounded Rectangle 105"/>
            <p:cNvSpPr/>
            <p:nvPr/>
          </p:nvSpPr>
          <p:spPr bwMode="auto">
            <a:xfrm>
              <a:off x="7439673" y="2005787"/>
              <a:ext cx="2731625" cy="3851006"/>
            </a:xfrm>
            <a:prstGeom prst="roundRect">
              <a:avLst/>
            </a:prstGeom>
            <a:solidFill>
              <a:srgbClr val="6698A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05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435331" y="2216064"/>
              <a:ext cx="2728564" cy="3121111"/>
            </a:xfrm>
            <a:prstGeom prst="rect">
              <a:avLst/>
            </a:prstGeom>
            <a:solidFill>
              <a:srgbClr val="6698AC"/>
            </a:solidFill>
          </p:spPr>
          <p:txBody>
            <a:bodyPr wrap="square">
              <a:spAutoFit/>
            </a:bodyPr>
            <a:lstStyle/>
            <a:p>
              <a:pPr marL="57150" lvl="0" indent="0">
                <a:lnSpc>
                  <a:spcPts val="1260"/>
                </a:lnSpc>
                <a:spcAft>
                  <a:spcPct val="35000"/>
                </a:spcAft>
                <a:buNone/>
              </a:pPr>
              <a:r>
                <a:rPr lang="en-US" sz="1200" b="1" dirty="0" err="1" smtClean="0">
                  <a:solidFill>
                    <a:schemeClr val="bg1"/>
                  </a:solidFill>
                </a:rPr>
                <a:t>Cleantech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Investments</a:t>
              </a:r>
            </a:p>
            <a:p>
              <a:pPr marL="57150" lvl="0" indent="0">
                <a:lnSpc>
                  <a:spcPts val="1260"/>
                </a:lnSpc>
                <a:spcAft>
                  <a:spcPct val="35000"/>
                </a:spcAft>
                <a:buNone/>
              </a:pPr>
              <a:r>
                <a:rPr lang="en-US" sz="1050" b="1" dirty="0" smtClean="0"/>
                <a:t>venture / growth stage investment officers  </a:t>
              </a:r>
            </a:p>
            <a:p>
              <a:pPr marL="57150" lvl="0" indent="0">
                <a:lnSpc>
                  <a:spcPts val="1260"/>
                </a:lnSpc>
                <a:spcAft>
                  <a:spcPct val="35000"/>
                </a:spcAft>
                <a:buNone/>
              </a:pPr>
              <a:r>
                <a:rPr lang="en-US" sz="1050" b="1" dirty="0" smtClean="0">
                  <a:solidFill>
                    <a:srgbClr val="FFC000"/>
                  </a:solidFill>
                </a:rPr>
                <a:t>N. </a:t>
              </a:r>
              <a:r>
                <a:rPr lang="en-US" sz="1050" b="1" dirty="0" err="1" smtClean="0">
                  <a:solidFill>
                    <a:srgbClr val="FFC000"/>
                  </a:solidFill>
                </a:rPr>
                <a:t>Jinsi</a:t>
              </a:r>
              <a:endParaRPr lang="en-US" sz="1050" b="1" dirty="0" smtClean="0">
                <a:solidFill>
                  <a:schemeClr val="bg1"/>
                </a:solidFill>
              </a:endParaRPr>
            </a:p>
            <a:p>
              <a:pPr marL="233363" lvl="0" indent="-233363">
                <a:lnSpc>
                  <a:spcPts val="1260"/>
                </a:lnSpc>
                <a:spcAft>
                  <a:spcPct val="35000"/>
                </a:spcAft>
                <a:buFont typeface="+mj-lt"/>
                <a:buAutoNum type="arabicPeriod"/>
              </a:pPr>
              <a:r>
                <a:rPr lang="en-US" sz="1050" dirty="0" err="1" smtClean="0">
                  <a:solidFill>
                    <a:schemeClr val="bg1"/>
                  </a:solidFill>
                </a:rPr>
                <a:t>Cleantech</a:t>
              </a:r>
              <a:r>
                <a:rPr lang="en-US" sz="1050" dirty="0" smtClean="0">
                  <a:solidFill>
                    <a:schemeClr val="bg1"/>
                  </a:solidFill>
                </a:rPr>
                <a:t> sector expertise</a:t>
              </a:r>
            </a:p>
            <a:p>
              <a:pPr marL="233363" lvl="0" indent="-233363">
                <a:lnSpc>
                  <a:spcPts val="1260"/>
                </a:lnSpc>
                <a:spcAft>
                  <a:spcPct val="35000"/>
                </a:spcAft>
                <a:buFont typeface="+mj-lt"/>
                <a:buAutoNum type="arabicPeriod"/>
              </a:pPr>
              <a:r>
                <a:rPr lang="en-US" sz="1050" dirty="0" smtClean="0">
                  <a:solidFill>
                    <a:schemeClr val="bg1"/>
                  </a:solidFill>
                </a:rPr>
                <a:t>Venture/ growth capital structuring expertise</a:t>
              </a:r>
            </a:p>
            <a:p>
              <a:pPr marL="233363" lvl="0" indent="-233363">
                <a:lnSpc>
                  <a:spcPts val="1260"/>
                </a:lnSpc>
                <a:spcAft>
                  <a:spcPct val="35000"/>
                </a:spcAft>
                <a:buFont typeface="+mj-lt"/>
                <a:buAutoNum type="arabicPeriod"/>
              </a:pPr>
              <a:r>
                <a:rPr lang="en-US" sz="1050" dirty="0" smtClean="0">
                  <a:solidFill>
                    <a:schemeClr val="bg1"/>
                  </a:solidFill>
                </a:rPr>
                <a:t>Capacity for deal execution</a:t>
              </a:r>
            </a:p>
          </p:txBody>
        </p:sp>
      </p:grpSp>
      <p:grpSp>
        <p:nvGrpSpPr>
          <p:cNvPr id="3" name="Group 71"/>
          <p:cNvGrpSpPr/>
          <p:nvPr/>
        </p:nvGrpSpPr>
        <p:grpSpPr>
          <a:xfrm>
            <a:off x="106593" y="2114298"/>
            <a:ext cx="1460786" cy="3851006"/>
            <a:chOff x="6086417" y="2005787"/>
            <a:chExt cx="2731625" cy="3851006"/>
          </a:xfrm>
        </p:grpSpPr>
        <p:sp>
          <p:nvSpPr>
            <p:cNvPr id="104" name="Rounded Rectangle 103"/>
            <p:cNvSpPr/>
            <p:nvPr/>
          </p:nvSpPr>
          <p:spPr bwMode="auto">
            <a:xfrm>
              <a:off x="6086417" y="2005787"/>
              <a:ext cx="2731625" cy="3851006"/>
            </a:xfrm>
            <a:prstGeom prst="roundRect">
              <a:avLst/>
            </a:prstGeom>
            <a:solidFill>
              <a:srgbClr val="6698A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05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099122" y="2169338"/>
              <a:ext cx="2673993" cy="36638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ts val="1260"/>
                </a:lnSpc>
                <a:buNone/>
              </a:pPr>
              <a:r>
                <a:rPr lang="en-US" sz="1200" b="1" dirty="0" smtClean="0">
                  <a:solidFill>
                    <a:schemeClr val="bg1"/>
                  </a:solidFill>
                </a:rPr>
                <a:t>Climate Strategy &amp; Business </a:t>
              </a:r>
              <a:r>
                <a:rPr lang="en-US" sz="1200" b="1" dirty="0" err="1" smtClean="0">
                  <a:solidFill>
                    <a:schemeClr val="bg1"/>
                  </a:solidFill>
                </a:rPr>
                <a:t>Dev’t</a:t>
              </a:r>
              <a:endParaRPr lang="en-US" sz="1200" b="1" dirty="0" smtClean="0">
                <a:solidFill>
                  <a:schemeClr val="bg1"/>
                </a:solidFill>
              </a:endParaRPr>
            </a:p>
            <a:p>
              <a:pPr lvl="0">
                <a:lnSpc>
                  <a:spcPts val="1260"/>
                </a:lnSpc>
                <a:buNone/>
              </a:pPr>
              <a:r>
                <a:rPr lang="en-US" sz="1050" b="1" dirty="0" smtClean="0"/>
                <a:t>specialists and investment officers </a:t>
              </a:r>
            </a:p>
            <a:p>
              <a:pPr lvl="0">
                <a:lnSpc>
                  <a:spcPts val="1260"/>
                </a:lnSpc>
                <a:buNone/>
              </a:pPr>
              <a:r>
                <a:rPr lang="en-US" sz="1050" b="1" dirty="0" smtClean="0">
                  <a:solidFill>
                    <a:srgbClr val="FFC000"/>
                  </a:solidFill>
                </a:rPr>
                <a:t>M. Broadwater</a:t>
              </a:r>
              <a:endParaRPr lang="en-US" sz="1050" dirty="0" smtClean="0">
                <a:solidFill>
                  <a:schemeClr val="bg1"/>
                </a:solidFill>
              </a:endParaRPr>
            </a:p>
            <a:p>
              <a:pPr marL="233363" lvl="0" indent="-233363">
                <a:lnSpc>
                  <a:spcPts val="1260"/>
                </a:lnSpc>
                <a:buFont typeface="+mj-lt"/>
                <a:buAutoNum type="arabicPeriod"/>
              </a:pPr>
              <a:r>
                <a:rPr lang="en-US" sz="1050" dirty="0" smtClean="0">
                  <a:solidFill>
                    <a:schemeClr val="bg1"/>
                  </a:solidFill>
                </a:rPr>
                <a:t>Strategic business </a:t>
              </a:r>
              <a:r>
                <a:rPr lang="en-US" sz="1050" dirty="0" err="1" smtClean="0">
                  <a:solidFill>
                    <a:schemeClr val="bg1"/>
                  </a:solidFill>
                </a:rPr>
                <a:t>dev’t</a:t>
              </a:r>
              <a:r>
                <a:rPr lang="en-US" sz="1050" dirty="0" smtClean="0">
                  <a:solidFill>
                    <a:schemeClr val="bg1"/>
                  </a:solidFill>
                </a:rPr>
                <a:t> for </a:t>
              </a:r>
              <a:r>
                <a:rPr lang="en-US" sz="1050" b="1" dirty="0" smtClean="0"/>
                <a:t>RE, EE, Waste, Water, Green Buildings, Embedded IT</a:t>
              </a:r>
            </a:p>
            <a:p>
              <a:pPr marL="233363" lvl="0" indent="-233363">
                <a:lnSpc>
                  <a:spcPts val="1260"/>
                </a:lnSpc>
                <a:buFont typeface="+mj-lt"/>
                <a:buAutoNum type="arabicPeriod"/>
              </a:pPr>
              <a:r>
                <a:rPr lang="en-US" sz="1050" dirty="0" smtClean="0">
                  <a:solidFill>
                    <a:schemeClr val="bg1"/>
                  </a:solidFill>
                </a:rPr>
                <a:t>Additional capacity for deal execution in new sectors</a:t>
              </a:r>
            </a:p>
            <a:p>
              <a:pPr marL="233363" lvl="0" indent="-233363">
                <a:lnSpc>
                  <a:spcPts val="1260"/>
                </a:lnSpc>
                <a:buFont typeface="+mj-lt"/>
                <a:buAutoNum type="arabicPeriod"/>
              </a:pPr>
              <a:r>
                <a:rPr lang="en-US" sz="1050" dirty="0" smtClean="0">
                  <a:solidFill>
                    <a:schemeClr val="bg1"/>
                  </a:solidFill>
                </a:rPr>
                <a:t>Coordinated Knowledge Management</a:t>
              </a:r>
            </a:p>
          </p:txBody>
        </p:sp>
      </p:grpSp>
      <p:cxnSp>
        <p:nvCxnSpPr>
          <p:cNvPr id="96" name="Elbow Connector 95"/>
          <p:cNvCxnSpPr>
            <a:stCxn id="91" idx="2"/>
            <a:endCxn id="104" idx="0"/>
          </p:cNvCxnSpPr>
          <p:nvPr/>
        </p:nvCxnSpPr>
        <p:spPr bwMode="auto">
          <a:xfrm rot="5400000">
            <a:off x="1447170" y="1161329"/>
            <a:ext cx="342786" cy="1563153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Connector 96"/>
          <p:cNvCxnSpPr>
            <a:endCxn id="106" idx="0"/>
          </p:cNvCxnSpPr>
          <p:nvPr/>
        </p:nvCxnSpPr>
        <p:spPr bwMode="auto">
          <a:xfrm flipH="1">
            <a:off x="2333404" y="1771512"/>
            <a:ext cx="2187" cy="34463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75"/>
          <p:cNvGrpSpPr/>
          <p:nvPr/>
        </p:nvGrpSpPr>
        <p:grpSpPr>
          <a:xfrm>
            <a:off x="3092761" y="1948994"/>
            <a:ext cx="1647102" cy="4018158"/>
            <a:chOff x="8279235" y="1818968"/>
            <a:chExt cx="2786216" cy="4018158"/>
          </a:xfrm>
        </p:grpSpPr>
        <p:sp>
          <p:nvSpPr>
            <p:cNvPr id="101" name="Rounded Rectangle 100"/>
            <p:cNvSpPr/>
            <p:nvPr/>
          </p:nvSpPr>
          <p:spPr bwMode="auto">
            <a:xfrm>
              <a:off x="8279235" y="1986120"/>
              <a:ext cx="2731625" cy="3851006"/>
            </a:xfrm>
            <a:prstGeom prst="roundRect">
              <a:avLst/>
            </a:prstGeom>
            <a:solidFill>
              <a:srgbClr val="6698A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05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324881" y="2167426"/>
              <a:ext cx="2740570" cy="36638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ts val="1260"/>
                </a:lnSpc>
                <a:buNone/>
              </a:pPr>
              <a:r>
                <a:rPr lang="en-US" sz="1200" b="1" dirty="0" smtClean="0">
                  <a:solidFill>
                    <a:schemeClr val="bg1"/>
                  </a:solidFill>
                </a:rPr>
                <a:t>Climate Finance &amp; Policy</a:t>
              </a:r>
            </a:p>
            <a:p>
              <a:pPr lvl="0">
                <a:lnSpc>
                  <a:spcPts val="1260"/>
                </a:lnSpc>
                <a:buNone/>
              </a:pPr>
              <a:r>
                <a:rPr lang="en-US" sz="1050" b="1" dirty="0" smtClean="0"/>
                <a:t>finance, climate, policy &amp; metrics </a:t>
              </a:r>
            </a:p>
            <a:p>
              <a:pPr lvl="0">
                <a:lnSpc>
                  <a:spcPts val="1260"/>
                </a:lnSpc>
                <a:buNone/>
              </a:pPr>
              <a:r>
                <a:rPr lang="en-US" sz="1050" b="1" dirty="0" smtClean="0">
                  <a:solidFill>
                    <a:srgbClr val="FFC000"/>
                  </a:solidFill>
                </a:rPr>
                <a:t>V. </a:t>
              </a:r>
              <a:r>
                <a:rPr lang="en-US" sz="1050" b="1" dirty="0" err="1" smtClean="0">
                  <a:solidFill>
                    <a:srgbClr val="FFC000"/>
                  </a:solidFill>
                </a:rPr>
                <a:t>Widge</a:t>
              </a:r>
              <a:endParaRPr lang="en-US" sz="1050" dirty="0" smtClean="0">
                <a:solidFill>
                  <a:srgbClr val="FFC000"/>
                </a:solidFill>
              </a:endParaRPr>
            </a:p>
            <a:p>
              <a:pPr marL="234950" lvl="0" indent="-234950">
                <a:lnSpc>
                  <a:spcPts val="1260"/>
                </a:lnSpc>
                <a:buFont typeface="+mj-lt"/>
                <a:buAutoNum type="arabicPeriod"/>
              </a:pPr>
              <a:r>
                <a:rPr lang="en-US" sz="1050" dirty="0" smtClean="0">
                  <a:solidFill>
                    <a:schemeClr val="bg1"/>
                  </a:solidFill>
                </a:rPr>
                <a:t>Innovation in climate finance products  (inc. adaptation) </a:t>
              </a:r>
            </a:p>
            <a:p>
              <a:pPr marL="234950" lvl="0" indent="-234950">
                <a:lnSpc>
                  <a:spcPts val="1260"/>
                </a:lnSpc>
                <a:buFont typeface="+mj-lt"/>
                <a:buAutoNum type="arabicPeriod"/>
              </a:pPr>
              <a:r>
                <a:rPr lang="en-US" sz="1050" dirty="0" smtClean="0">
                  <a:solidFill>
                    <a:schemeClr val="bg1"/>
                  </a:solidFill>
                </a:rPr>
                <a:t>Think tank on policy metrics (reporting, climate risk analysis, etc)</a:t>
              </a:r>
            </a:p>
            <a:p>
              <a:pPr marL="234950" lvl="0" indent="-234950">
                <a:lnSpc>
                  <a:spcPts val="1260"/>
                </a:lnSpc>
                <a:buFont typeface="+mj-lt"/>
                <a:buAutoNum type="arabicPeriod"/>
              </a:pPr>
              <a:r>
                <a:rPr lang="en-US" sz="1050" dirty="0" smtClean="0">
                  <a:solidFill>
                    <a:schemeClr val="bg1"/>
                  </a:solidFill>
                </a:rPr>
                <a:t>External engagement  and thought leadership (e.g. MDBs, UNFCCC, business groups)</a:t>
              </a:r>
            </a:p>
          </p:txBody>
        </p:sp>
        <p:cxnSp>
          <p:nvCxnSpPr>
            <p:cNvPr id="103" name="Straight Connector 102"/>
            <p:cNvCxnSpPr/>
            <p:nvPr/>
          </p:nvCxnSpPr>
          <p:spPr bwMode="auto">
            <a:xfrm rot="16200000" flipH="1">
              <a:off x="9457271" y="1905001"/>
              <a:ext cx="172068" cy="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99" name="Straight Connector 98"/>
          <p:cNvCxnSpPr/>
          <p:nvPr/>
        </p:nvCxnSpPr>
        <p:spPr bwMode="auto">
          <a:xfrm rot="10800000" flipV="1">
            <a:off x="816528" y="1948067"/>
            <a:ext cx="3033857" cy="983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rot="16200000" flipH="1">
            <a:off x="717187" y="2030113"/>
            <a:ext cx="172068" cy="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6434298" y="4649381"/>
            <a:ext cx="12732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900" b="1" dirty="0" smtClean="0">
                <a:solidFill>
                  <a:srgbClr val="FFC000"/>
                </a:solidFill>
              </a:rPr>
              <a:t>J. </a:t>
            </a:r>
            <a:r>
              <a:rPr lang="en-US" sz="900" b="1" dirty="0" err="1" smtClean="0">
                <a:solidFill>
                  <a:srgbClr val="FFC000"/>
                </a:solidFill>
              </a:rPr>
              <a:t>Kellenberg</a:t>
            </a:r>
            <a:endParaRPr lang="en-US" sz="900" b="1" dirty="0">
              <a:solidFill>
                <a:srgbClr val="FFC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62873" y="5049431"/>
            <a:ext cx="127327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900" b="1" dirty="0" smtClean="0">
                <a:solidFill>
                  <a:srgbClr val="FFC000"/>
                </a:solidFill>
              </a:rPr>
              <a:t>V. </a:t>
            </a:r>
            <a:r>
              <a:rPr lang="en-US" sz="900" b="1" dirty="0" err="1" smtClean="0">
                <a:solidFill>
                  <a:srgbClr val="FFC000"/>
                </a:solidFill>
              </a:rPr>
              <a:t>Bhagat</a:t>
            </a:r>
            <a:r>
              <a:rPr lang="en-US" sz="900" b="1" dirty="0" smtClean="0">
                <a:solidFill>
                  <a:srgbClr val="FFC000"/>
                </a:solidFill>
              </a:rPr>
              <a:t> (PPP)</a:t>
            </a:r>
          </a:p>
          <a:p>
            <a:pPr algn="ctr">
              <a:buNone/>
            </a:pPr>
            <a:r>
              <a:rPr lang="en-US" sz="900" b="1" dirty="0" smtClean="0">
                <a:solidFill>
                  <a:srgbClr val="FFC000"/>
                </a:solidFill>
              </a:rPr>
              <a:t>R. Sturm (SBA)</a:t>
            </a:r>
            <a:endParaRPr lang="en-US" sz="900" b="1" dirty="0">
              <a:solidFill>
                <a:srgbClr val="FFC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519449" y="4140056"/>
            <a:ext cx="1110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1200" dirty="0" smtClean="0"/>
              <a:t>Advisory Services</a:t>
            </a:r>
            <a:endParaRPr lang="en-US" sz="1200" dirty="0"/>
          </a:p>
        </p:txBody>
      </p:sp>
      <p:sp>
        <p:nvSpPr>
          <p:cNvPr id="40" name="Rectangle 2054"/>
          <p:cNvSpPr>
            <a:spLocks noGrp="1" noChangeArrowheads="1"/>
          </p:cNvSpPr>
          <p:nvPr>
            <p:ph type="title"/>
          </p:nvPr>
        </p:nvSpPr>
        <p:spPr>
          <a:xfrm>
            <a:off x="-1" y="210428"/>
            <a:ext cx="9144001" cy="564123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IFC integrates its approach to serve Climate Businesses</a:t>
            </a:r>
            <a:endParaRPr lang="en-US" b="0" dirty="0" smtClean="0"/>
          </a:p>
        </p:txBody>
      </p:sp>
      <p:sp>
        <p:nvSpPr>
          <p:cNvPr id="45" name="Rounded Rectangle 44"/>
          <p:cNvSpPr/>
          <p:nvPr/>
        </p:nvSpPr>
        <p:spPr bwMode="auto">
          <a:xfrm>
            <a:off x="5529107" y="789384"/>
            <a:ext cx="2287221" cy="307897"/>
          </a:xfrm>
          <a:prstGeom prst="roundRect">
            <a:avLst/>
          </a:prstGeom>
          <a:solidFill>
            <a:srgbClr val="DAFEF5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466677" y="800646"/>
            <a:ext cx="23329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Climate Business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S_PUBLISH" val="No"/>
  <p:tag name="ARTICULATE_TEMPLATE" val="Corporate Communications"/>
  <p:tag name="PRESENTER_PREVIEW_MODE" val="0"/>
  <p:tag name="ART_ENCODE_TYPE" val="0"/>
  <p:tag name="ART_ENCODE_INDEX" val="1"/>
  <p:tag name="ARTICULATE_PRESENTER_VERSION" val="6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a9fa854-6a83-4369-9da5-9e9fcdb404ff"/>
  <p:tag name="AUDIO_ID" val="2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MARGIN_1" val="0"/>
  <p:tag name="MARGIN_2" val="36"/>
  <p:tag name="MARGIN_3" val="72"/>
  <p:tag name="MARGIN_4" val="108"/>
  <p:tag name="MARGIN_5" val="144"/>
  <p:tag name="FONT_SIZE" val="12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26942</TotalTime>
  <Words>2774</Words>
  <Application>Microsoft Office PowerPoint</Application>
  <PresentationFormat>On-screen Show (4:3)</PresentationFormat>
  <Paragraphs>434</Paragraphs>
  <Slides>32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Default Design</vt:lpstr>
      <vt:lpstr>Climate Markets </vt:lpstr>
      <vt:lpstr>Climate change is today a  global financial challenge</vt:lpstr>
      <vt:lpstr>Introducing IFC</vt:lpstr>
      <vt:lpstr>IFC has offices in over 100+ countries offering investment and advisory services</vt:lpstr>
      <vt:lpstr>How does IFC define climate business?</vt:lpstr>
      <vt:lpstr>IFC’s Climate Business Agenda</vt:lpstr>
      <vt:lpstr>IFC’s Climate Business investment commitments FY05-11 ($6.5 billion)</vt:lpstr>
      <vt:lpstr>IFC’s Climate Business investment commitments FY05-11 ($6.5 billion)</vt:lpstr>
      <vt:lpstr>IFC integrates its approach to serve Climate Businesses</vt:lpstr>
      <vt:lpstr>What products does IFC offer Climate Business firms?</vt:lpstr>
      <vt:lpstr>IFC has a long track record in blended finance.</vt:lpstr>
      <vt:lpstr>Advisory services programs address barriers to market development</vt:lpstr>
      <vt:lpstr>Slide 13</vt:lpstr>
      <vt:lpstr>The carbon market opportunity</vt:lpstr>
      <vt:lpstr>Steady increase of global market value, US$bn</vt:lpstr>
      <vt:lpstr>EU and other markets increasing value</vt:lpstr>
      <vt:lpstr>IFC has long experience in carbon finance</vt:lpstr>
      <vt:lpstr>Key features of global AS program for FIs</vt:lpstr>
      <vt:lpstr>Advisory services program to enable FI enter sustainability markets</vt:lpstr>
      <vt:lpstr>Wholesaling via domestic FIs </vt:lpstr>
      <vt:lpstr>Transformation of carbon markets</vt:lpstr>
      <vt:lpstr>Slide 22</vt:lpstr>
      <vt:lpstr>Rationale for ‘green bonds’</vt:lpstr>
      <vt:lpstr>Rationale for ‘green bonds’ (cont’d)</vt:lpstr>
      <vt:lpstr>Major green bond issues since 2006</vt:lpstr>
      <vt:lpstr>What IFC has done in this space so far</vt:lpstr>
      <vt:lpstr>Various types of bonds:  Examples from forestry sector</vt:lpstr>
      <vt:lpstr>Slide 28</vt:lpstr>
      <vt:lpstr>Indicative Structure</vt:lpstr>
      <vt:lpstr>Example #2</vt:lpstr>
      <vt:lpstr>Determinants of success</vt:lpstr>
      <vt:lpstr>For additional information, please contact:</vt:lpstr>
    </vt:vector>
  </TitlesOfParts>
  <Company>CVI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Ruzgar Barisik</dc:creator>
  <cp:lastModifiedBy>lringius</cp:lastModifiedBy>
  <cp:revision>1541</cp:revision>
  <dcterms:created xsi:type="dcterms:W3CDTF">2007-03-26T18:34:25Z</dcterms:created>
  <dcterms:modified xsi:type="dcterms:W3CDTF">2012-07-24T17:01:55Z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Introducing CBG</vt:lpwstr>
  </property>
  <property fmtid="{D5CDD505-2E9C-101B-9397-08002B2CF9AE}" pid="4" name="ArticulateGUID">
    <vt:lpwstr>DFD2E55A-5A99-4483-9C08-599F6B68CE9F</vt:lpwstr>
  </property>
  <property fmtid="{D5CDD505-2E9C-101B-9397-08002B2CF9AE}" pid="5" name="ArticulateProjectFull">
    <vt:lpwstr>Z:\CBGSM\Climate Change\Knowledge Mgmt (for Internal Use)\CBG draft papers\IFC facing presentations\Stephanie CSA\Introducing CBG CSA.ppta</vt:lpwstr>
  </property>
</Properties>
</file>