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371" r:id="rId3"/>
    <p:sldId id="372" r:id="rId4"/>
    <p:sldId id="365" r:id="rId5"/>
    <p:sldId id="366" r:id="rId6"/>
    <p:sldId id="367" r:id="rId7"/>
    <p:sldId id="373" r:id="rId8"/>
    <p:sldId id="368" r:id="rId9"/>
    <p:sldId id="374" r:id="rId10"/>
    <p:sldId id="369" r:id="rId11"/>
    <p:sldId id="375" r:id="rId12"/>
    <p:sldId id="370" r:id="rId13"/>
    <p:sldId id="376" r:id="rId14"/>
    <p:sldId id="377" r:id="rId15"/>
    <p:sldId id="378" r:id="rId16"/>
    <p:sldId id="380" r:id="rId17"/>
    <p:sldId id="382" r:id="rId18"/>
    <p:sldId id="349" r:id="rId19"/>
    <p:sldId id="350" r:id="rId20"/>
    <p:sldId id="352" r:id="rId21"/>
    <p:sldId id="354" r:id="rId22"/>
    <p:sldId id="351" r:id="rId23"/>
    <p:sldId id="384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B35"/>
    <a:srgbClr val="003CB4"/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12" y="-488"/>
      </p:cViewPr>
      <p:guideLst>
        <p:guide orient="horz" pos="2727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rsonal%20DARRAZOLA\Mapeo%20Verde\Comparaci&#243;n%202011%202012%20y%202013\Comparacion%20de%20Financiamiento%20Verde%20de%202011%20a%20201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Gr&#225;fico%20e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D:\Personal%20DARRAZOLA\Mapeo%20Verde\Comparaci&#243;n%202011%202012%20y%202013\Comparacion%20de%20Financiamiento%20Verde%20de%202011%20a%20201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D:\Personal%20DARRAZOLA\Mapeo%20Verde\Comparaci&#243;n%202011%202012%20y%202013\Comparacion%20de%20Financiamiento%20Verde%20de%202011%20a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2">
                  <c:v>Préstamos</c:v>
                </c:pt>
                <c:pt idx="3">
                  <c:v>3er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 formatCode="0">
                  <c:v>9331.0</c:v>
                </c:pt>
                <c:pt idx="2">
                  <c:v>2695.0</c:v>
                </c:pt>
                <c:pt idx="3" formatCode="0">
                  <c:v>75.0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1er trim.</c:v>
                </c:pt>
                <c:pt idx="2">
                  <c:v>Préstamos</c:v>
                </c:pt>
                <c:pt idx="3">
                  <c:v>3er trim.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3.368592057761733</c:v>
                </c:pt>
                <c:pt idx="1">
                  <c:v>0.0</c:v>
                </c:pt>
                <c:pt idx="2">
                  <c:v>0.972924187725631</c:v>
                </c:pt>
                <c:pt idx="3">
                  <c:v>0.0270758122743682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2"/>
          <c:order val="0"/>
          <c:tx>
            <c:v>2013</c:v>
          </c:tx>
          <c:spPr>
            <a:solidFill>
              <a:srgbClr val="E53D09"/>
            </a:solidFill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0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(Adaptación!$B$5,Adaptación!$B$8)</c:f>
              <c:strCache>
                <c:ptCount val="2"/>
                <c:pt idx="0">
                  <c:v>Preservación del Agua </c:v>
                </c:pt>
                <c:pt idx="1">
                  <c:v>Reducción del riesgo de desastres </c:v>
                </c:pt>
              </c:strCache>
            </c:strRef>
          </c:cat>
          <c:val>
            <c:numRef>
              <c:f>(Adaptación!$D$5,Adaptación!$D$8)</c:f>
              <c:numCache>
                <c:formatCode>General</c:formatCode>
                <c:ptCount val="2"/>
                <c:pt idx="0">
                  <c:v>432.078112</c:v>
                </c:pt>
                <c:pt idx="1">
                  <c:v>706.1541170000002</c:v>
                </c:pt>
              </c:numCache>
            </c:numRef>
          </c:val>
        </c:ser>
        <c:ser>
          <c:idx val="0"/>
          <c:order val="1"/>
          <c:tx>
            <c:v>2012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(Adaptación!$B$5,Adaptación!$B$8)</c:f>
              <c:strCache>
                <c:ptCount val="2"/>
                <c:pt idx="0">
                  <c:v>Preservación del Agua </c:v>
                </c:pt>
                <c:pt idx="1">
                  <c:v>Reducción del riesgo de desastres </c:v>
                </c:pt>
              </c:strCache>
            </c:strRef>
          </c:cat>
          <c:val>
            <c:numRef>
              <c:f>(Adaptación!$C$5,Adaptación!$C$8)</c:f>
              <c:numCache>
                <c:formatCode>General</c:formatCode>
                <c:ptCount val="2"/>
                <c:pt idx="0">
                  <c:v>0.48</c:v>
                </c:pt>
                <c:pt idx="1">
                  <c:v>601.24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149080"/>
        <c:axId val="-2135040440"/>
      </c:barChart>
      <c:catAx>
        <c:axId val="-21351490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5040440"/>
        <c:crosses val="autoZero"/>
        <c:auto val="1"/>
        <c:lblAlgn val="ctr"/>
        <c:lblOffset val="100"/>
        <c:noMultiLvlLbl val="0"/>
      </c:catAx>
      <c:valAx>
        <c:axId val="-21350404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135149080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566591526577777"/>
          <c:y val="0.902005248856415"/>
          <c:w val="0.191683104459286"/>
          <c:h val="0.07766317027512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v>2013</c:v>
          </c:tx>
          <c:invertIfNegative val="0"/>
          <c:cat>
            <c:strRef>
              <c:f>'[Gráfico en Microsoft PowerPoint]Other'!$B$4:$B$5;'[Gráfico en Microsoft PowerPoint]Other'!$B$10</c:f>
              <c:strCache>
                <c:ptCount val="3"/>
                <c:pt idx="0">
                  <c:v>Abastecimiento de agua</c:v>
                </c:pt>
                <c:pt idx="1">
                  <c:v>Tratamiento de aguas residuales</c:v>
                </c:pt>
                <c:pt idx="2">
                  <c:v>Infraestructura Sostenible</c:v>
                </c:pt>
              </c:strCache>
            </c:strRef>
          </c:cat>
          <c:val>
            <c:numRef>
              <c:f>'[Gráfico en Microsoft PowerPoint]Other'!$D$4:$D$5;'[Gráfico en Microsoft PowerPoint]Other'!$D$10</c:f>
              <c:numCache>
                <c:formatCode>General</c:formatCode>
                <c:ptCount val="3"/>
                <c:pt idx="0">
                  <c:v>557.80624</c:v>
                </c:pt>
                <c:pt idx="1">
                  <c:v>0.714962</c:v>
                </c:pt>
                <c:pt idx="2">
                  <c:v>214.28998</c:v>
                </c:pt>
              </c:numCache>
            </c:numRef>
          </c:val>
        </c:ser>
        <c:ser>
          <c:idx val="0"/>
          <c:order val="1"/>
          <c:tx>
            <c:v>2012</c:v>
          </c:tx>
          <c:spPr>
            <a:solidFill>
              <a:srgbClr val="0070C0"/>
            </a:solidFill>
          </c:spPr>
          <c:invertIfNegative val="0"/>
          <c:cat>
            <c:strRef>
              <c:f>'[Gráfico en Microsoft PowerPoint]Other'!$B$4:$B$5;'[Gráfico en Microsoft PowerPoint]Other'!$B$10</c:f>
              <c:strCache>
                <c:ptCount val="3"/>
                <c:pt idx="0">
                  <c:v>Abastecimiento de agua</c:v>
                </c:pt>
                <c:pt idx="1">
                  <c:v>Tratamiento de aguas residuales</c:v>
                </c:pt>
                <c:pt idx="2">
                  <c:v>Infraestructura Sostenible</c:v>
                </c:pt>
              </c:strCache>
            </c:strRef>
          </c:cat>
          <c:val>
            <c:numRef>
              <c:f>'[Gráfico en Microsoft PowerPoint]Other'!$C$4:$C$5;'[Gráfico en Microsoft PowerPoint]Other'!$C$10</c:f>
              <c:numCache>
                <c:formatCode>General</c:formatCode>
                <c:ptCount val="3"/>
                <c:pt idx="0">
                  <c:v>173.75</c:v>
                </c:pt>
                <c:pt idx="1">
                  <c:v>186.73</c:v>
                </c:pt>
                <c:pt idx="2">
                  <c:v>1005.1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924680"/>
        <c:axId val="-2134921592"/>
      </c:barChart>
      <c:catAx>
        <c:axId val="-21349246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4921592"/>
        <c:crosses val="autoZero"/>
        <c:auto val="1"/>
        <c:lblAlgn val="ctr"/>
        <c:lblOffset val="100"/>
        <c:noMultiLvlLbl val="0"/>
      </c:catAx>
      <c:valAx>
        <c:axId val="-21349215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49246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003399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8A3E"/>
              </a:solidFill>
            </c:spPr>
          </c:dPt>
          <c:dLbls>
            <c:txPr>
              <a:bodyPr/>
              <a:lstStyle/>
              <a:p>
                <a:pPr>
                  <a:defRPr lang="es-VE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Otros proyectos de Medio Ambiente</c:v>
                </c:pt>
                <c:pt idx="1">
                  <c:v>Adaptación al Cambio Climático</c:v>
                </c:pt>
                <c:pt idx="2">
                  <c:v>Energía Verde y Migitación de Gases de Efecto Invernadero 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773.0</c:v>
                </c:pt>
                <c:pt idx="1">
                  <c:v>1138.4</c:v>
                </c:pt>
                <c:pt idx="2">
                  <c:v>858.8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19"/>
          <c:dPt>
            <c:idx val="0"/>
            <c:bubble3D val="0"/>
            <c:spPr>
              <a:solidFill>
                <a:prstClr val="white">
                  <a:lumMod val="50000"/>
                  <a:alpha val="60000"/>
                </a:prstClr>
              </a:solidFill>
            </c:spPr>
          </c:dPt>
          <c:dPt>
            <c:idx val="1"/>
            <c:bubble3D val="0"/>
            <c:spPr>
              <a:solidFill>
                <a:srgbClr val="43FF43"/>
              </a:solidFill>
            </c:spPr>
          </c:dPt>
          <c:dPt>
            <c:idx val="2"/>
            <c:bubble3D val="0"/>
            <c:spPr>
              <a:solidFill>
                <a:srgbClr val="00D600"/>
              </a:solidFill>
            </c:spPr>
          </c:dPt>
          <c:dPt>
            <c:idx val="3"/>
            <c:bubble3D val="0"/>
            <c:spPr>
              <a:solidFill>
                <a:srgbClr val="00B000"/>
              </a:solidFill>
            </c:spPr>
          </c:dPt>
          <c:dPt>
            <c:idx val="4"/>
            <c:bubble3D val="0"/>
            <c:spPr>
              <a:solidFill>
                <a:srgbClr val="008E00"/>
              </a:solidFill>
            </c:spPr>
          </c:dPt>
          <c:dPt>
            <c:idx val="5"/>
            <c:bubble3D val="0"/>
            <c:spPr>
              <a:solidFill>
                <a:srgbClr val="006800"/>
              </a:solidFill>
            </c:spPr>
          </c:dPt>
          <c:dPt>
            <c:idx val="6"/>
            <c:bubble3D val="0"/>
            <c:spPr>
              <a:solidFill>
                <a:srgbClr val="005400"/>
              </a:solidFill>
            </c:spPr>
          </c:dPt>
          <c:dLbls>
            <c:delete val="1"/>
          </c:dLbls>
          <c:cat>
            <c:strRef>
              <c:f>Hoja1!$A$2:$A$8</c:f>
              <c:strCache>
                <c:ptCount val="7"/>
                <c:pt idx="1">
                  <c:v>Energías Renovables</c:v>
                </c:pt>
                <c:pt idx="2">
                  <c:v>Agricultura y bosques</c:v>
                </c:pt>
                <c:pt idx="3">
                  <c:v>Eficiencia energética </c:v>
                </c:pt>
                <c:pt idx="4">
                  <c:v>Apoyo presupuestal para políticas de mitigación</c:v>
                </c:pt>
                <c:pt idx="5">
                  <c:v>Transporte sostenible</c:v>
                </c:pt>
                <c:pt idx="6">
                  <c:v>Generación energética baja en carbono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1">
                  <c:v>272.8</c:v>
                </c:pt>
                <c:pt idx="2">
                  <c:v>13.015</c:v>
                </c:pt>
                <c:pt idx="3">
                  <c:v>1.6</c:v>
                </c:pt>
                <c:pt idx="4">
                  <c:v>0.2</c:v>
                </c:pt>
                <c:pt idx="5">
                  <c:v>201.1</c:v>
                </c:pt>
                <c:pt idx="6">
                  <c:v>370.0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 algn="just"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prstClr val="white">
                  <a:lumMod val="50000"/>
                  <a:alpha val="60000"/>
                </a:prstClr>
              </a:solidFill>
            </c:spPr>
          </c:dPt>
          <c:dPt>
            <c:idx val="1"/>
            <c:bubble3D val="0"/>
            <c:spPr>
              <a:solidFill>
                <a:srgbClr val="9200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F77369"/>
              </a:solidFill>
            </c:spPr>
          </c:dPt>
          <c:dPt>
            <c:idx val="4"/>
            <c:bubble3D val="0"/>
            <c:spPr>
              <a:solidFill>
                <a:srgbClr val="008E00"/>
              </a:solidFill>
            </c:spPr>
          </c:dPt>
          <c:dPt>
            <c:idx val="5"/>
            <c:bubble3D val="0"/>
            <c:spPr>
              <a:solidFill>
                <a:srgbClr val="006800"/>
              </a:solidFill>
            </c:spPr>
          </c:dPt>
          <c:dPt>
            <c:idx val="6"/>
            <c:bubble3D val="0"/>
            <c:spPr>
              <a:solidFill>
                <a:srgbClr val="005400"/>
              </a:solidFill>
            </c:spPr>
          </c:dPt>
          <c:cat>
            <c:strRef>
              <c:f>Hoja1!$A$2:$A$8</c:f>
              <c:strCache>
                <c:ptCount val="5"/>
                <c:pt idx="0">
                  <c:v>Resto</c:v>
                </c:pt>
                <c:pt idx="1">
                  <c:v>Manejo/uso del agua y saneamiento</c:v>
                </c:pt>
                <c:pt idx="2">
                  <c:v>Agricultura, bosques y adaptación en ecosistemas</c:v>
                </c:pt>
                <c:pt idx="3">
                  <c:v>Reducción de desastres</c:v>
                </c:pt>
                <c:pt idx="4">
                  <c:v>Apoyo presupuestal para políticas de adaptación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1">
                  <c:v>432.1</c:v>
                </c:pt>
                <c:pt idx="3">
                  <c:v>706.2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4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noFill/>
            </a:ln>
          </c:spPr>
          <c:explosion val="15"/>
          <c:dPt>
            <c:idx val="0"/>
            <c:bubble3D val="0"/>
            <c:spPr>
              <a:solidFill>
                <a:schemeClr val="bg1">
                  <a:lumMod val="50000"/>
                  <a:alpha val="20000"/>
                </a:schemeClr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prstClr val="white">
                  <a:lumMod val="50000"/>
                  <a:alpha val="60000"/>
                </a:prstClr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003399">
                  <a:alpha val="20000"/>
                </a:srgbClr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4F81BD">
                  <a:lumMod val="75000"/>
                </a:srgbClr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</c:spPr>
          </c:dPt>
          <c:cat>
            <c:strRef>
              <c:f>Hoja1!$A$2:$A$7</c:f>
              <c:strCache>
                <c:ptCount val="6"/>
                <c:pt idx="1">
                  <c:v>Gestión de residuos sólidos</c:v>
                </c:pt>
                <c:pt idx="2">
                  <c:v>Gestión de cuencas/ oferta de agua</c:v>
                </c:pt>
                <c:pt idx="3">
                  <c:v>Aguas residuales</c:v>
                </c:pt>
                <c:pt idx="4">
                  <c:v>Infraestructura sostenible</c:v>
                </c:pt>
                <c:pt idx="5">
                  <c:v>Biodiversidad</c:v>
                </c:pt>
              </c:strCache>
            </c:strRef>
          </c:cat>
          <c:val>
            <c:numRef>
              <c:f>Hoja1!$B$2:$B$7</c:f>
              <c:numCache>
                <c:formatCode>0.00</c:formatCode>
                <c:ptCount val="6"/>
                <c:pt idx="1">
                  <c:v>0.0</c:v>
                </c:pt>
                <c:pt idx="2">
                  <c:v>557.80624</c:v>
                </c:pt>
                <c:pt idx="3">
                  <c:v>0.714962</c:v>
                </c:pt>
                <c:pt idx="4">
                  <c:v>214.28998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[Green Finance CAF 2013.xlsx]Tabla Dinámica!Tabla dinámica9</c:name>
    <c:fmtId val="-1"/>
  </c:pivotSource>
  <c:chart>
    <c:title>
      <c:tx>
        <c:rich>
          <a:bodyPr/>
          <a:lstStyle/>
          <a:p>
            <a:pPr algn="ctr">
              <a:defRPr b="1"/>
            </a:pPr>
            <a:r>
              <a:rPr lang="es-VE" b="1" dirty="0" smtClean="0"/>
              <a:t>Financiamiento Verde</a:t>
            </a:r>
            <a:r>
              <a:rPr lang="es-VE" b="1" baseline="0" dirty="0" smtClean="0"/>
              <a:t> de CAF 2013</a:t>
            </a:r>
            <a:endParaRPr lang="es-VE" b="1" dirty="0"/>
          </a:p>
        </c:rich>
      </c:tx>
      <c:layout>
        <c:manualLayout>
          <c:xMode val="edge"/>
          <c:yMode val="edge"/>
          <c:x val="0.301058630465095"/>
          <c:y val="0.000600524938548861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'Tabla Dinámica'!$B$52:$B$53</c:f>
              <c:strCache>
                <c:ptCount val="1"/>
                <c:pt idx="0">
                  <c:v>Adaptation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cat>
            <c:strRef>
              <c:f>'Tabla Dinámica'!$A$54:$A$68</c:f>
              <c:strCache>
                <c:ptCount val="14"/>
                <c:pt idx="0">
                  <c:v>Argentina</c:v>
                </c:pt>
                <c:pt idx="1">
                  <c:v>Bolivia</c:v>
                </c:pt>
                <c:pt idx="2">
                  <c:v>Brazil</c:v>
                </c:pt>
                <c:pt idx="3">
                  <c:v>Chile</c:v>
                </c:pt>
                <c:pt idx="4">
                  <c:v>Colombia</c:v>
                </c:pt>
                <c:pt idx="5">
                  <c:v>Dominican Republic</c:v>
                </c:pt>
                <c:pt idx="6">
                  <c:v>Ecuador</c:v>
                </c:pt>
                <c:pt idx="7">
                  <c:v>Mexico</c:v>
                </c:pt>
                <c:pt idx="8">
                  <c:v>Panama</c:v>
                </c:pt>
                <c:pt idx="9">
                  <c:v>Paraguay</c:v>
                </c:pt>
                <c:pt idx="10">
                  <c:v>Peru</c:v>
                </c:pt>
                <c:pt idx="11">
                  <c:v>Uruguay</c:v>
                </c:pt>
                <c:pt idx="12">
                  <c:v>Venezuela</c:v>
                </c:pt>
                <c:pt idx="13">
                  <c:v>Multinational</c:v>
                </c:pt>
              </c:strCache>
            </c:strRef>
          </c:cat>
          <c:val>
            <c:numRef>
              <c:f>'Tabla Dinámica'!$B$54:$B$68</c:f>
              <c:numCache>
                <c:formatCode>_(* #,##0.00_);_(* \(#,##0.00\);_(* "-"??_);_(@_)</c:formatCode>
                <c:ptCount val="14"/>
                <c:pt idx="0">
                  <c:v>130.1</c:v>
                </c:pt>
                <c:pt idx="1">
                  <c:v>0.015</c:v>
                </c:pt>
                <c:pt idx="2">
                  <c:v>254.0</c:v>
                </c:pt>
                <c:pt idx="5">
                  <c:v>33.0</c:v>
                </c:pt>
                <c:pt idx="6">
                  <c:v>0.21</c:v>
                </c:pt>
                <c:pt idx="7">
                  <c:v>0.2</c:v>
                </c:pt>
                <c:pt idx="10">
                  <c:v>603.8131119999999</c:v>
                </c:pt>
                <c:pt idx="12">
                  <c:v>116.25</c:v>
                </c:pt>
                <c:pt idx="13">
                  <c:v>0.824317</c:v>
                </c:pt>
              </c:numCache>
            </c:numRef>
          </c:val>
        </c:ser>
        <c:ser>
          <c:idx val="1"/>
          <c:order val="1"/>
          <c:tx>
            <c:strRef>
              <c:f>'Tabla Dinámica'!$C$52:$C$53</c:f>
              <c:strCache>
                <c:ptCount val="1"/>
                <c:pt idx="0">
                  <c:v>Mitigation</c:v>
                </c:pt>
              </c:strCache>
            </c:strRef>
          </c:tx>
          <c:spPr>
            <a:solidFill>
              <a:srgbClr val="005400"/>
            </a:solidFill>
          </c:spPr>
          <c:invertIfNegative val="0"/>
          <c:cat>
            <c:strRef>
              <c:f>'Tabla Dinámica'!$A$54:$A$68</c:f>
              <c:strCache>
                <c:ptCount val="14"/>
                <c:pt idx="0">
                  <c:v>Argentina</c:v>
                </c:pt>
                <c:pt idx="1">
                  <c:v>Bolivia</c:v>
                </c:pt>
                <c:pt idx="2">
                  <c:v>Brazil</c:v>
                </c:pt>
                <c:pt idx="3">
                  <c:v>Chile</c:v>
                </c:pt>
                <c:pt idx="4">
                  <c:v>Colombia</c:v>
                </c:pt>
                <c:pt idx="5">
                  <c:v>Dominican Republic</c:v>
                </c:pt>
                <c:pt idx="6">
                  <c:v>Ecuador</c:v>
                </c:pt>
                <c:pt idx="7">
                  <c:v>Mexico</c:v>
                </c:pt>
                <c:pt idx="8">
                  <c:v>Panama</c:v>
                </c:pt>
                <c:pt idx="9">
                  <c:v>Paraguay</c:v>
                </c:pt>
                <c:pt idx="10">
                  <c:v>Peru</c:v>
                </c:pt>
                <c:pt idx="11">
                  <c:v>Uruguay</c:v>
                </c:pt>
                <c:pt idx="12">
                  <c:v>Venezuela</c:v>
                </c:pt>
                <c:pt idx="13">
                  <c:v>Multinational</c:v>
                </c:pt>
              </c:strCache>
            </c:strRef>
          </c:cat>
          <c:val>
            <c:numRef>
              <c:f>'Tabla Dinámica'!$C$54:$C$68</c:f>
              <c:numCache>
                <c:formatCode>_(* #,##0.00_);_(* \(#,##0.00\);_(* "-"??_);_(@_)</c:formatCode>
                <c:ptCount val="14"/>
                <c:pt idx="0">
                  <c:v>51.13780000000001</c:v>
                </c:pt>
                <c:pt idx="1">
                  <c:v>96.831996</c:v>
                </c:pt>
                <c:pt idx="2">
                  <c:v>20.0</c:v>
                </c:pt>
                <c:pt idx="3">
                  <c:v>20.15</c:v>
                </c:pt>
                <c:pt idx="4">
                  <c:v>0.14085</c:v>
                </c:pt>
                <c:pt idx="6">
                  <c:v>120.18</c:v>
                </c:pt>
                <c:pt idx="7">
                  <c:v>20.0</c:v>
                </c:pt>
                <c:pt idx="8">
                  <c:v>100.3</c:v>
                </c:pt>
                <c:pt idx="9">
                  <c:v>50.0</c:v>
                </c:pt>
                <c:pt idx="10">
                  <c:v>49.63000000000001</c:v>
                </c:pt>
                <c:pt idx="12">
                  <c:v>300.0</c:v>
                </c:pt>
                <c:pt idx="13">
                  <c:v>30.41637278</c:v>
                </c:pt>
              </c:numCache>
            </c:numRef>
          </c:val>
        </c:ser>
        <c:ser>
          <c:idx val="2"/>
          <c:order val="2"/>
          <c:tx>
            <c:strRef>
              <c:f>'Tabla Dinámica'!$D$52:$D$53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'Tabla Dinámica'!$A$54:$A$68</c:f>
              <c:strCache>
                <c:ptCount val="14"/>
                <c:pt idx="0">
                  <c:v>Argentina</c:v>
                </c:pt>
                <c:pt idx="1">
                  <c:v>Bolivia</c:v>
                </c:pt>
                <c:pt idx="2">
                  <c:v>Brazil</c:v>
                </c:pt>
                <c:pt idx="3">
                  <c:v>Chile</c:v>
                </c:pt>
                <c:pt idx="4">
                  <c:v>Colombia</c:v>
                </c:pt>
                <c:pt idx="5">
                  <c:v>Dominican Republic</c:v>
                </c:pt>
                <c:pt idx="6">
                  <c:v>Ecuador</c:v>
                </c:pt>
                <c:pt idx="7">
                  <c:v>Mexico</c:v>
                </c:pt>
                <c:pt idx="8">
                  <c:v>Panama</c:v>
                </c:pt>
                <c:pt idx="9">
                  <c:v>Paraguay</c:v>
                </c:pt>
                <c:pt idx="10">
                  <c:v>Peru</c:v>
                </c:pt>
                <c:pt idx="11">
                  <c:v>Uruguay</c:v>
                </c:pt>
                <c:pt idx="12">
                  <c:v>Venezuela</c:v>
                </c:pt>
                <c:pt idx="13">
                  <c:v>Multinational</c:v>
                </c:pt>
              </c:strCache>
            </c:strRef>
          </c:cat>
          <c:val>
            <c:numRef>
              <c:f>'Tabla Dinámica'!$D$54:$D$68</c:f>
              <c:numCache>
                <c:formatCode>_(* #,##0.00_);_(* \(#,##0.00\);_(* "-"??_);_(@_)</c:formatCode>
                <c:ptCount val="14"/>
                <c:pt idx="0">
                  <c:v>210.5</c:v>
                </c:pt>
                <c:pt idx="1">
                  <c:v>72.11442</c:v>
                </c:pt>
                <c:pt idx="2">
                  <c:v>139.05</c:v>
                </c:pt>
                <c:pt idx="4">
                  <c:v>0.364962</c:v>
                </c:pt>
                <c:pt idx="6">
                  <c:v>275.1</c:v>
                </c:pt>
                <c:pt idx="9">
                  <c:v>0.0058</c:v>
                </c:pt>
                <c:pt idx="10">
                  <c:v>0.346</c:v>
                </c:pt>
                <c:pt idx="11">
                  <c:v>75.0</c:v>
                </c:pt>
                <c:pt idx="13">
                  <c:v>0.518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1275768"/>
        <c:axId val="-2134512616"/>
      </c:barChart>
      <c:catAx>
        <c:axId val="2141275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VE" dirty="0" smtClean="0"/>
                  <a:t>País</a:t>
                </a:r>
                <a:endParaRPr lang="es-VE" dirty="0"/>
              </a:p>
            </c:rich>
          </c:tx>
          <c:layout>
            <c:manualLayout>
              <c:xMode val="edge"/>
              <c:yMode val="edge"/>
              <c:x val="0.436642367372286"/>
              <c:y val="0.836409605520735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4512616"/>
        <c:crosses val="autoZero"/>
        <c:auto val="1"/>
        <c:lblAlgn val="ctr"/>
        <c:lblOffset val="100"/>
        <c:noMultiLvlLbl val="0"/>
      </c:catAx>
      <c:valAx>
        <c:axId val="-2134512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VE"/>
                  <a:t>Amount (USD Millions)</a:t>
                </a:r>
              </a:p>
            </c:rich>
          </c:tx>
          <c:layout/>
          <c:overlay val="0"/>
        </c:title>
        <c:numFmt formatCode="_(* #,##0.00_);_(* \(#,##0.00\);_(* &quot;-&quot;??_);_(@_)" sourceLinked="1"/>
        <c:majorTickMark val="out"/>
        <c:minorTickMark val="none"/>
        <c:tickLblPos val="nextTo"/>
        <c:crossAx val="2141275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037862703801"/>
          <c:y val="0.000797724075951423"/>
          <c:w val="0.168390762121667"/>
          <c:h val="0.3181619209713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0">
          <a:solidFill>
            <a:schemeClr val="accent1">
              <a:lumMod val="75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83573928259"/>
          <c:y val="0.0492431794649522"/>
          <c:w val="0.73213433801473"/>
          <c:h val="0.77246188595532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Comparación!$B$18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Comparación!$A$19:$A$23</c:f>
              <c:strCache>
                <c:ptCount val="5"/>
                <c:pt idx="0">
                  <c:v>Mitigación</c:v>
                </c:pt>
                <c:pt idx="1">
                  <c:v>Adaptación</c:v>
                </c:pt>
                <c:pt idx="2">
                  <c:v>Otros</c:v>
                </c:pt>
                <c:pt idx="3">
                  <c:v>Adaptacion y Mitigación</c:v>
                </c:pt>
                <c:pt idx="4">
                  <c:v>Total</c:v>
                </c:pt>
              </c:strCache>
            </c:strRef>
          </c:cat>
          <c:val>
            <c:numRef>
              <c:f>Comparación!$B$19:$B$23</c:f>
            </c:numRef>
          </c:val>
        </c:ser>
        <c:ser>
          <c:idx val="2"/>
          <c:order val="1"/>
          <c:tx>
            <c:strRef>
              <c:f>Comparación!$C$18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Comparación!$A$19:$A$23</c:f>
              <c:strCache>
                <c:ptCount val="5"/>
                <c:pt idx="0">
                  <c:v>Mitigación</c:v>
                </c:pt>
                <c:pt idx="1">
                  <c:v>Adaptación</c:v>
                </c:pt>
                <c:pt idx="2">
                  <c:v>Otros</c:v>
                </c:pt>
                <c:pt idx="3">
                  <c:v>Adaptacion y Mitigación</c:v>
                </c:pt>
                <c:pt idx="4">
                  <c:v>Total</c:v>
                </c:pt>
              </c:strCache>
            </c:strRef>
          </c:cat>
          <c:val>
            <c:numRef>
              <c:f>Comparación!$C$19:$C$23</c:f>
              <c:numCache>
                <c:formatCode>_ * #,##0_ ;_ * \-#,##0_ ;_ * "-"??_ ;_ @_ </c:formatCode>
                <c:ptCount val="5"/>
                <c:pt idx="0">
                  <c:v>612.1399999999999</c:v>
                </c:pt>
                <c:pt idx="1">
                  <c:v>601.9299999999998</c:v>
                </c:pt>
                <c:pt idx="2">
                  <c:v>1383.47</c:v>
                </c:pt>
                <c:pt idx="3">
                  <c:v>373.67</c:v>
                </c:pt>
                <c:pt idx="4">
                  <c:v>2971.21</c:v>
                </c:pt>
              </c:numCache>
            </c:numRef>
          </c:val>
        </c:ser>
        <c:ser>
          <c:idx val="0"/>
          <c:order val="2"/>
          <c:tx>
            <c:strRef>
              <c:f>Comparación!$D$18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Comparación!$A$19:$A$23</c:f>
              <c:strCache>
                <c:ptCount val="5"/>
                <c:pt idx="0">
                  <c:v>Mitigación</c:v>
                </c:pt>
                <c:pt idx="1">
                  <c:v>Adaptación</c:v>
                </c:pt>
                <c:pt idx="2">
                  <c:v>Otros</c:v>
                </c:pt>
                <c:pt idx="3">
                  <c:v>Adaptacion y Mitigación</c:v>
                </c:pt>
                <c:pt idx="4">
                  <c:v>Total</c:v>
                </c:pt>
              </c:strCache>
            </c:strRef>
          </c:cat>
          <c:val>
            <c:numRef>
              <c:f>Comparación!$D$19:$D$23</c:f>
              <c:numCache>
                <c:formatCode>_ * #,##0_ ;_ * \-#,##0_ ;_ * "-"??_ ;_ @_ </c:formatCode>
                <c:ptCount val="5"/>
                <c:pt idx="0">
                  <c:v>858.78701878</c:v>
                </c:pt>
                <c:pt idx="1">
                  <c:v>1138.412429</c:v>
                </c:pt>
                <c:pt idx="2">
                  <c:v>772.9991820000001</c:v>
                </c:pt>
                <c:pt idx="3">
                  <c:v>0.0</c:v>
                </c:pt>
                <c:pt idx="4">
                  <c:v>2770.19862978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704872"/>
        <c:axId val="2109023544"/>
      </c:barChart>
      <c:catAx>
        <c:axId val="2108704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109023544"/>
        <c:crosses val="autoZero"/>
        <c:auto val="1"/>
        <c:lblAlgn val="ctr"/>
        <c:lblOffset val="100"/>
        <c:noMultiLvlLbl val="0"/>
      </c:catAx>
      <c:valAx>
        <c:axId val="2109023544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out"/>
        <c:minorTickMark val="none"/>
        <c:tickLblPos val="nextTo"/>
        <c:crossAx val="2108704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0119177934478"/>
          <c:y val="0.897120302045293"/>
          <c:w val="0.459764887234752"/>
          <c:h val="0.102879697954708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Mitigación!$E$60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(Mitigación!$C$61:$C$62;Mitigación!$C$65:$C$66)</c:f>
              <c:strCache>
                <c:ptCount val="4"/>
                <c:pt idx="0">
                  <c:v>Energías Renovables </c:v>
                </c:pt>
                <c:pt idx="1">
                  <c:v>Generación energética baja en carbono</c:v>
                </c:pt>
                <c:pt idx="2">
                  <c:v>Transporte Sostenible</c:v>
                </c:pt>
                <c:pt idx="3">
                  <c:v>Agricultura, silvicultura y uso de la tierra</c:v>
                </c:pt>
              </c:strCache>
            </c:strRef>
          </c:cat>
          <c:val>
            <c:numRef>
              <c:f>(Mitigación!$E$61:$E$62;Mitigación!$E$65:$E$66)</c:f>
              <c:numCache>
                <c:formatCode>General</c:formatCode>
                <c:ptCount val="4"/>
                <c:pt idx="0">
                  <c:v>272.801796</c:v>
                </c:pt>
                <c:pt idx="1">
                  <c:v>370.0</c:v>
                </c:pt>
                <c:pt idx="2">
                  <c:v>201.108</c:v>
                </c:pt>
                <c:pt idx="3">
                  <c:v>13.015</c:v>
                </c:pt>
              </c:numCache>
            </c:numRef>
          </c:val>
        </c:ser>
        <c:ser>
          <c:idx val="0"/>
          <c:order val="1"/>
          <c:tx>
            <c:strRef>
              <c:f>Mitigación!$D$60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(Mitigación!$C$61:$C$62;Mitigación!$C$65:$C$66)</c:f>
              <c:strCache>
                <c:ptCount val="4"/>
                <c:pt idx="0">
                  <c:v>Energías Renovables </c:v>
                </c:pt>
                <c:pt idx="1">
                  <c:v>Generación energética baja en carbono</c:v>
                </c:pt>
                <c:pt idx="2">
                  <c:v>Transporte Sostenible</c:v>
                </c:pt>
                <c:pt idx="3">
                  <c:v>Agricultura, silvicultura y uso de la tierra</c:v>
                </c:pt>
              </c:strCache>
            </c:strRef>
          </c:cat>
          <c:val>
            <c:numRef>
              <c:f>(Mitigación!$D$61:$D$62;Mitigación!$D$65:$D$66)</c:f>
              <c:numCache>
                <c:formatCode>General</c:formatCode>
                <c:ptCount val="4"/>
                <c:pt idx="0">
                  <c:v>151.06</c:v>
                </c:pt>
                <c:pt idx="1">
                  <c:v>200.0</c:v>
                </c:pt>
                <c:pt idx="2">
                  <c:v>250.0</c:v>
                </c:pt>
                <c:pt idx="3">
                  <c:v>10.56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508952"/>
        <c:axId val="2109204264"/>
      </c:barChart>
      <c:catAx>
        <c:axId val="-2135508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9204264"/>
        <c:crosses val="autoZero"/>
        <c:auto val="1"/>
        <c:lblAlgn val="ctr"/>
        <c:lblOffset val="100"/>
        <c:noMultiLvlLbl val="0"/>
      </c:catAx>
      <c:valAx>
        <c:axId val="21092042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135508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506354673114"/>
          <c:y val="0.0523251389867286"/>
          <c:w val="0.205104856074193"/>
          <c:h val="0.2387288210327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3"/>
          <c:order val="0"/>
          <c:tx>
            <c:strRef>
              <c:f>Mitigación!$E$60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(Mitigación!$C$63:$C$64,Mitigación!$C$67)</c:f>
              <c:strCache>
                <c:ptCount val="3"/>
                <c:pt idx="0">
                  <c:v>Eficiencia energética en industria y edificios</c:v>
                </c:pt>
                <c:pt idx="1">
                  <c:v>Emisiones en la industria y emisiones fugitivas</c:v>
                </c:pt>
                <c:pt idx="2">
                  <c:v>Apoyo a políticas de mitigación del cambio climático</c:v>
                </c:pt>
              </c:strCache>
            </c:strRef>
          </c:cat>
          <c:val>
            <c:numRef>
              <c:f>(Mitigación!$E$63:$E$64,Mitigación!$E$67)</c:f>
              <c:numCache>
                <c:formatCode>General</c:formatCode>
                <c:ptCount val="3"/>
                <c:pt idx="0">
                  <c:v>1.57047278</c:v>
                </c:pt>
                <c:pt idx="1">
                  <c:v>0.13585</c:v>
                </c:pt>
                <c:pt idx="2">
                  <c:v>0.1559</c:v>
                </c:pt>
              </c:numCache>
            </c:numRef>
          </c:val>
        </c:ser>
        <c:ser>
          <c:idx val="2"/>
          <c:order val="1"/>
          <c:tx>
            <c:strRef>
              <c:f>Mitigación!$D$60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(Mitigación!$C$63:$C$64,Mitigación!$C$67)</c:f>
              <c:strCache>
                <c:ptCount val="3"/>
                <c:pt idx="0">
                  <c:v>Eficiencia energética en industria y edificios</c:v>
                </c:pt>
                <c:pt idx="1">
                  <c:v>Emisiones en la industria y emisiones fugitivas</c:v>
                </c:pt>
                <c:pt idx="2">
                  <c:v>Apoyo a políticas de mitigación del cambio climático</c:v>
                </c:pt>
              </c:strCache>
            </c:strRef>
          </c:cat>
          <c:val>
            <c:numRef>
              <c:f>(Mitigación!$D$63:$D$64,Mitigación!$D$67)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9166200"/>
        <c:axId val="2109314376"/>
      </c:barChart>
      <c:catAx>
        <c:axId val="2109166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9314376"/>
        <c:crosses val="autoZero"/>
        <c:auto val="1"/>
        <c:lblAlgn val="ctr"/>
        <c:lblOffset val="100"/>
        <c:noMultiLvlLbl val="0"/>
      </c:catAx>
      <c:valAx>
        <c:axId val="21093143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109166200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r">
              <a:defRPr sz="1300"/>
            </a:lvl1pPr>
          </a:lstStyle>
          <a:p>
            <a:fld id="{1AE14A60-F792-4EC7-8A8E-A7E1F5D7460E}" type="datetimeFigureOut">
              <a:rPr lang="en-US" smtClean="0"/>
              <a:pPr/>
              <a:t>10/06/16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8" rIns="96657" bIns="48328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7" tIns="48328" rIns="96657" bIns="4832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r">
              <a:defRPr sz="1300"/>
            </a:lvl1pPr>
          </a:lstStyle>
          <a:p>
            <a:fld id="{C9B08913-BB6D-4F1B-B729-0AE9DAE95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8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VE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48E3C5-EBE9-4101-819B-EC516ED8C4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s-E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08913-BB6D-4F1B-B729-0AE9DAE951D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2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08913-BB6D-4F1B-B729-0AE9DAE951D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58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08913-BB6D-4F1B-B729-0AE9DAE951D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15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300" i="0" baseline="0" smtClean="0"/>
          </a:p>
          <a:p>
            <a:endParaRPr lang="es-ES" sz="1300" i="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08913-BB6D-4F1B-B729-0AE9DAE951D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7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320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08913-BB6D-4F1B-B729-0AE9DAE951D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4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 Grupo"/>
          <p:cNvGrpSpPr>
            <a:grpSpLocks/>
          </p:cNvGrpSpPr>
          <p:nvPr userDrawn="1"/>
        </p:nvGrpSpPr>
        <p:grpSpPr bwMode="auto">
          <a:xfrm>
            <a:off x="2071688" y="134938"/>
            <a:ext cx="7072312" cy="1008062"/>
            <a:chOff x="2786050" y="214290"/>
            <a:chExt cx="6500858" cy="1008000"/>
          </a:xfrm>
        </p:grpSpPr>
        <p:pic>
          <p:nvPicPr>
            <p:cNvPr id="12" name="Picture 30" descr="FONDO AZUL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8345" t="6972" r="44441" b="80791"/>
            <a:stretch>
              <a:fillRect/>
            </a:stretch>
          </p:blipFill>
          <p:spPr bwMode="auto">
            <a:xfrm>
              <a:off x="2786050" y="214290"/>
              <a:ext cx="2714644" cy="10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3" name="Picture 30" descr="FONDO AZUL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78516" t="6972" r="2148" b="80791"/>
            <a:stretch>
              <a:fillRect/>
            </a:stretch>
          </p:blipFill>
          <p:spPr bwMode="auto">
            <a:xfrm>
              <a:off x="7358082" y="214290"/>
              <a:ext cx="1928826" cy="10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4" name="Picture 30" descr="FONDO AZUL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7031" t="6972" r="21484" b="80791"/>
            <a:stretch>
              <a:fillRect/>
            </a:stretch>
          </p:blipFill>
          <p:spPr bwMode="auto">
            <a:xfrm>
              <a:off x="5357818" y="214290"/>
              <a:ext cx="2143140" cy="10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>
          <a:xfrm>
            <a:off x="612000" y="2214554"/>
            <a:ext cx="7920000" cy="121444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3600" b="1" baseline="0">
                <a:solidFill>
                  <a:srgbClr val="002F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6 Marcador de texto"/>
          <p:cNvSpPr>
            <a:spLocks noGrp="1"/>
          </p:cNvSpPr>
          <p:nvPr>
            <p:ph type="body" sz="quarter" idx="11"/>
          </p:nvPr>
        </p:nvSpPr>
        <p:spPr>
          <a:xfrm>
            <a:off x="4071934" y="5572140"/>
            <a:ext cx="4608000" cy="3240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600"/>
              </a:spcBef>
              <a:buNone/>
              <a:defRPr sz="1400" b="1">
                <a:solidFill>
                  <a:srgbClr val="002F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714348" y="6215082"/>
            <a:ext cx="2786082" cy="2520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600"/>
              </a:spcBef>
              <a:buNone/>
              <a:defRPr sz="1200" b="0">
                <a:solidFill>
                  <a:srgbClr val="002F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3"/>
          </p:nvPr>
        </p:nvSpPr>
        <p:spPr>
          <a:xfrm>
            <a:off x="4071934" y="5929330"/>
            <a:ext cx="4572032" cy="500066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600"/>
              </a:spcBef>
              <a:buNone/>
              <a:defRPr sz="1200" b="0" baseline="0">
                <a:solidFill>
                  <a:srgbClr val="002F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6 Marcador de texto"/>
          <p:cNvSpPr>
            <a:spLocks noGrp="1"/>
          </p:cNvSpPr>
          <p:nvPr>
            <p:ph type="body" sz="quarter" idx="14"/>
          </p:nvPr>
        </p:nvSpPr>
        <p:spPr>
          <a:xfrm>
            <a:off x="972000" y="3480768"/>
            <a:ext cx="7200000" cy="80548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 b="1" baseline="0">
                <a:solidFill>
                  <a:srgbClr val="5EA12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logo CAF col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981088" cy="435172"/>
          </a:xfrm>
          <a:prstGeom prst="rect">
            <a:avLst/>
          </a:prstGeom>
        </p:spPr>
      </p:pic>
      <p:cxnSp>
        <p:nvCxnSpPr>
          <p:cNvPr id="12" name="11 Conector recto"/>
          <p:cNvCxnSpPr/>
          <p:nvPr userDrawn="1"/>
        </p:nvCxnSpPr>
        <p:spPr bwMode="auto">
          <a:xfrm>
            <a:off x="0" y="2420888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12 Conector recto"/>
          <p:cNvCxnSpPr/>
          <p:nvPr userDrawn="1"/>
        </p:nvCxnSpPr>
        <p:spPr bwMode="auto">
          <a:xfrm>
            <a:off x="4613" y="3717032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13 Imagen" descr="755540_84029435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67744" y="2916324"/>
            <a:ext cx="1691680" cy="1296991"/>
          </a:xfrm>
          <a:prstGeom prst="rect">
            <a:avLst/>
          </a:prstGeom>
        </p:spPr>
      </p:pic>
      <p:pic>
        <p:nvPicPr>
          <p:cNvPr id="15" name="14 Imagen" descr="0000008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59424" y="2924944"/>
            <a:ext cx="1728192" cy="1296144"/>
          </a:xfrm>
          <a:prstGeom prst="rect">
            <a:avLst/>
          </a:prstGeom>
        </p:spPr>
      </p:pic>
      <p:pic>
        <p:nvPicPr>
          <p:cNvPr id="16" name="15 Imagen" descr="Plantación 10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687617" y="2916324"/>
            <a:ext cx="1728192" cy="1296144"/>
          </a:xfrm>
          <a:prstGeom prst="rect">
            <a:avLst/>
          </a:prstGeom>
        </p:spPr>
      </p:pic>
      <p:pic>
        <p:nvPicPr>
          <p:cNvPr id="17" name="16 Imagen" descr="DSC02099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415809" y="2916324"/>
            <a:ext cx="1728192" cy="1296144"/>
          </a:xfrm>
          <a:prstGeom prst="rect">
            <a:avLst/>
          </a:prstGeom>
        </p:spPr>
      </p:pic>
      <p:pic>
        <p:nvPicPr>
          <p:cNvPr id="18" name="17 Imagen" descr="solar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16856" y="2916324"/>
            <a:ext cx="1944847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642910" y="1500174"/>
            <a:ext cx="7786742" cy="4680000"/>
          </a:xfrm>
          <a:prstGeom prst="rect">
            <a:avLst/>
          </a:prstGeom>
        </p:spPr>
        <p:txBody>
          <a:bodyPr/>
          <a:lstStyle>
            <a:lvl1pPr marL="514350" indent="-514350">
              <a:lnSpc>
                <a:spcPct val="150000"/>
              </a:lnSpc>
              <a:buFont typeface="+mj-lt"/>
              <a:buAutoNum type="arabicPeriod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11 Marcador de título"/>
          <p:cNvSpPr>
            <a:spLocks noGrp="1"/>
          </p:cNvSpPr>
          <p:nvPr>
            <p:ph type="title"/>
          </p:nvPr>
        </p:nvSpPr>
        <p:spPr>
          <a:xfrm>
            <a:off x="2071670" y="153546"/>
            <a:ext cx="7000924" cy="918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642910" y="6534586"/>
            <a:ext cx="4320000" cy="2520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600"/>
              </a:spcBef>
              <a:buNone/>
              <a:defRPr sz="1200" b="0">
                <a:solidFill>
                  <a:srgbClr val="002F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1 Marcador de título"/>
          <p:cNvSpPr>
            <a:spLocks noGrp="1"/>
          </p:cNvSpPr>
          <p:nvPr>
            <p:ph type="title"/>
          </p:nvPr>
        </p:nvSpPr>
        <p:spPr>
          <a:xfrm>
            <a:off x="2071670" y="153546"/>
            <a:ext cx="7000924" cy="918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isa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CAF\11031004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097" y="1750220"/>
            <a:ext cx="4445807" cy="2965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14" name="13 Marcador de texto"/>
          <p:cNvSpPr>
            <a:spLocks noGrp="1"/>
          </p:cNvSpPr>
          <p:nvPr>
            <p:ph type="body" sz="quarter" idx="10"/>
          </p:nvPr>
        </p:nvSpPr>
        <p:spPr>
          <a:xfrm>
            <a:off x="1678761" y="5072074"/>
            <a:ext cx="5786478" cy="12144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rgbClr val="015289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C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151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071563"/>
            <a:ext cx="80454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3 Marcador de texto"/>
          <p:cNvSpPr>
            <a:spLocks noGrp="1"/>
          </p:cNvSpPr>
          <p:nvPr>
            <p:ph type="body" sz="quarter" idx="10"/>
          </p:nvPr>
        </p:nvSpPr>
        <p:spPr>
          <a:xfrm>
            <a:off x="1678761" y="5072074"/>
            <a:ext cx="5786478" cy="12144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rgbClr val="002F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C74EFAF-F226-4993-8A7F-4DC06AB9E3CA}" type="datetimeFigureOut">
              <a:rPr lang="en-US"/>
              <a:pPr>
                <a:defRPr/>
              </a:pPr>
              <a:t>10/06/16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D418A74-C816-4509-B20D-52EF67509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 bwMode="gray">
      <p:bgPr>
        <a:solidFill>
          <a:srgbClr val="156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0"/>
          <p:cNvSpPr>
            <a:spLocks noChangeArrowheads="1"/>
          </p:cNvSpPr>
          <p:nvPr userDrawn="1"/>
        </p:nvSpPr>
        <p:spPr bwMode="gray">
          <a:xfrm>
            <a:off x="0" y="0"/>
            <a:ext cx="9144000" cy="1268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1412875"/>
            <a:ext cx="6264275" cy="15128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br>
              <a:rPr lang="de-DE" noProof="0" smtClean="0"/>
            </a:br>
            <a:endParaRPr lang="de-DE" noProof="0" smtClean="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3068638"/>
            <a:ext cx="6264275" cy="2736850"/>
          </a:xfrm>
          <a:prstGeom prst="rect">
            <a:avLst/>
          </a:prstGeom>
        </p:spPr>
        <p:txBody>
          <a:bodyPr tIns="108000"/>
          <a:lstStyle>
            <a:lvl1pPr marL="0" indent="0">
              <a:buFont typeface="Arial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7" name="5 Imagen" descr="IDFC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43771" y="188587"/>
            <a:ext cx="1800229" cy="90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31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1 Marcador de título"/>
          <p:cNvSpPr>
            <a:spLocks noGrp="1"/>
          </p:cNvSpPr>
          <p:nvPr>
            <p:ph type="title"/>
          </p:nvPr>
        </p:nvSpPr>
        <p:spPr bwMode="auto">
          <a:xfrm>
            <a:off x="1692275" y="7938"/>
            <a:ext cx="70008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UY" smtClean="0"/>
          </a:p>
        </p:txBody>
      </p:sp>
      <p:pic>
        <p:nvPicPr>
          <p:cNvPr id="19460" name="Picture 2" descr="D:\Personal\Mis imágenes\Logo CAF 2011 (vertical).jpg"/>
          <p:cNvPicPr>
            <a:picLocks noChangeAspect="1" noChangeArrowheads="1"/>
          </p:cNvPicPr>
          <p:nvPr/>
        </p:nvPicPr>
        <p:blipFill>
          <a:blip r:embed="rId12" cstate="print"/>
          <a:srcRect r="13461" b="38380"/>
          <a:stretch>
            <a:fillRect/>
          </a:stretch>
        </p:blipFill>
        <p:spPr bwMode="auto">
          <a:xfrm>
            <a:off x="0" y="63500"/>
            <a:ext cx="187166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701" r:id="rId8"/>
    <p:sldLayoutId id="2147483702" r:id="rId9"/>
    <p:sldLayoutId id="2147483703" r:id="rId10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3F7E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F7E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F7E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F7E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F7E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2F5D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2F5D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2F5D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2F5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20" Type="http://schemas.openxmlformats.org/officeDocument/2006/relationships/image" Target="../media/image29.png"/><Relationship Id="rId21" Type="http://schemas.openxmlformats.org/officeDocument/2006/relationships/image" Target="../media/image4.jpeg"/><Relationship Id="rId22" Type="http://schemas.openxmlformats.org/officeDocument/2006/relationships/image" Target="../media/image30.png"/><Relationship Id="rId10" Type="http://schemas.openxmlformats.org/officeDocument/2006/relationships/image" Target="../media/image19.jpeg"/><Relationship Id="rId11" Type="http://schemas.openxmlformats.org/officeDocument/2006/relationships/image" Target="../media/image20.jpeg"/><Relationship Id="rId12" Type="http://schemas.openxmlformats.org/officeDocument/2006/relationships/image" Target="../media/image21.jpeg"/><Relationship Id="rId13" Type="http://schemas.openxmlformats.org/officeDocument/2006/relationships/image" Target="../media/image22.jpeg"/><Relationship Id="rId14" Type="http://schemas.openxmlformats.org/officeDocument/2006/relationships/image" Target="../media/image23.jpeg"/><Relationship Id="rId15" Type="http://schemas.openxmlformats.org/officeDocument/2006/relationships/image" Target="../media/image24.png"/><Relationship Id="rId16" Type="http://schemas.openxmlformats.org/officeDocument/2006/relationships/image" Target="../media/image25.wmf"/><Relationship Id="rId17" Type="http://schemas.openxmlformats.org/officeDocument/2006/relationships/image" Target="../media/image26.jpeg"/><Relationship Id="rId18" Type="http://schemas.openxmlformats.org/officeDocument/2006/relationships/image" Target="../media/image27.png"/><Relationship Id="rId19" Type="http://schemas.openxmlformats.org/officeDocument/2006/relationships/image" Target="../media/image28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mailto:lcastro@caf.com" TargetMode="External"/><Relationship Id="rId3" Type="http://schemas.openxmlformats.org/officeDocument/2006/relationships/hyperlink" Target="http://www.caf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/>
          <a:srcRect r="7871"/>
          <a:stretch>
            <a:fillRect/>
          </a:stretch>
        </p:blipFill>
        <p:spPr bwMode="auto">
          <a:xfrm>
            <a:off x="-215278" y="-223848"/>
            <a:ext cx="6120782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11839" y="2528885"/>
            <a:ext cx="5397515" cy="360046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rgbClr val="595959"/>
                </a:solidFill>
                <a:latin typeface="+mj-lt"/>
              </a:rPr>
              <a:t>Financiamiento Verde de CAF</a:t>
            </a:r>
            <a:br>
              <a:rPr lang="es-ES" sz="3200" dirty="0" smtClean="0">
                <a:solidFill>
                  <a:srgbClr val="595959"/>
                </a:solidFill>
                <a:latin typeface="+mj-lt"/>
              </a:rPr>
            </a:br>
            <a:r>
              <a:rPr lang="es-ES" sz="3200" dirty="0">
                <a:solidFill>
                  <a:srgbClr val="595959"/>
                </a:solidFill>
                <a:latin typeface="+mj-lt"/>
              </a:rPr>
              <a:t/>
            </a:r>
            <a:br>
              <a:rPr lang="es-ES" sz="3200" dirty="0">
                <a:solidFill>
                  <a:srgbClr val="595959"/>
                </a:solidFill>
                <a:latin typeface="+mj-lt"/>
              </a:rPr>
            </a:br>
            <a:r>
              <a:rPr lang="es-ES" sz="3200" dirty="0" smtClean="0">
                <a:solidFill>
                  <a:srgbClr val="595959"/>
                </a:solidFill>
                <a:latin typeface="+mj-lt"/>
              </a:rPr>
              <a:t/>
            </a:r>
            <a:br>
              <a:rPr lang="es-ES" sz="3200" dirty="0" smtClean="0">
                <a:solidFill>
                  <a:srgbClr val="595959"/>
                </a:solidFill>
                <a:latin typeface="+mj-lt"/>
              </a:rPr>
            </a:br>
            <a:r>
              <a:rPr lang="es-ES" sz="3200" dirty="0" smtClean="0">
                <a:solidFill>
                  <a:srgbClr val="595959"/>
                </a:solidFill>
                <a:latin typeface="+mj-lt"/>
              </a:rPr>
              <a:t>Foro Latinoamericano y del Caribe del Carbono (FLACC)</a:t>
            </a:r>
            <a:r>
              <a:rPr lang="es-ES" sz="1800" b="0" dirty="0" smtClean="0">
                <a:solidFill>
                  <a:srgbClr val="595959"/>
                </a:solidFill>
                <a:latin typeface="+mj-lt"/>
              </a:rPr>
              <a:t/>
            </a:r>
            <a:br>
              <a:rPr lang="es-ES" sz="1800" b="0" dirty="0" smtClean="0">
                <a:solidFill>
                  <a:srgbClr val="595959"/>
                </a:solidFill>
                <a:latin typeface="+mj-lt"/>
              </a:rPr>
            </a:br>
            <a:r>
              <a:rPr lang="es-ES" sz="2000" b="0" dirty="0">
                <a:solidFill>
                  <a:srgbClr val="595959"/>
                </a:solidFill>
                <a:latin typeface="+mj-lt"/>
              </a:rPr>
              <a:t/>
            </a:r>
            <a:br>
              <a:rPr lang="es-ES" sz="2000" b="0" dirty="0">
                <a:solidFill>
                  <a:srgbClr val="595959"/>
                </a:solidFill>
                <a:latin typeface="+mj-lt"/>
              </a:rPr>
            </a:br>
            <a:r>
              <a:rPr lang="es-ES" sz="2000" b="0" dirty="0" smtClean="0">
                <a:solidFill>
                  <a:srgbClr val="595959"/>
                </a:solidFill>
                <a:latin typeface="+mj-lt"/>
              </a:rPr>
              <a:t>Bogotá, Septiembre 3 del 2014</a:t>
            </a:r>
            <a:br>
              <a:rPr lang="es-ES" sz="2000" b="0" dirty="0" smtClean="0">
                <a:solidFill>
                  <a:srgbClr val="595959"/>
                </a:solidFill>
                <a:latin typeface="+mj-lt"/>
              </a:rPr>
            </a:br>
            <a:r>
              <a:rPr lang="es-ES" sz="2000" b="0" dirty="0" smtClean="0">
                <a:solidFill>
                  <a:srgbClr val="595959"/>
                </a:solidFill>
                <a:latin typeface="+mj-lt"/>
              </a:rPr>
              <a:t>Centro de Convenciones Compensar</a:t>
            </a:r>
            <a:endParaRPr lang="es-ES" sz="2000" b="0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31750" name="6 CuadroTexto"/>
          <p:cNvSpPr txBox="1">
            <a:spLocks noChangeArrowheads="1"/>
          </p:cNvSpPr>
          <p:nvPr/>
        </p:nvSpPr>
        <p:spPr bwMode="auto">
          <a:xfrm>
            <a:off x="2411724" y="5949322"/>
            <a:ext cx="648482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s-E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s-ES" dirty="0" smtClean="0">
                <a:solidFill>
                  <a:srgbClr val="1F497D">
                    <a:lumMod val="50000"/>
                  </a:srgbClr>
                </a:solidFill>
              </a:rPr>
              <a:t>Ligia Castro – Directora de Ambiente y Cambio Climático - CAF</a:t>
            </a:r>
            <a:endParaRPr lang="es-ES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 t="12112" b="2164"/>
          <a:stretch>
            <a:fillRect/>
          </a:stretch>
        </p:blipFill>
        <p:spPr bwMode="auto">
          <a:xfrm>
            <a:off x="5832161" y="72000"/>
            <a:ext cx="3204000" cy="10149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ctángulo 10"/>
          <p:cNvSpPr>
            <a:spLocks noChangeArrowheads="1"/>
          </p:cNvSpPr>
          <p:nvPr/>
        </p:nvSpPr>
        <p:spPr bwMode="auto">
          <a:xfrm flipV="1">
            <a:off x="3060005" y="6669414"/>
            <a:ext cx="6096000" cy="103188"/>
          </a:xfrm>
          <a:prstGeom prst="rect">
            <a:avLst/>
          </a:prstGeom>
          <a:solidFill>
            <a:srgbClr val="0027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Rectángulo 9"/>
          <p:cNvSpPr>
            <a:spLocks noChangeArrowheads="1"/>
          </p:cNvSpPr>
          <p:nvPr/>
        </p:nvSpPr>
        <p:spPr bwMode="auto">
          <a:xfrm flipV="1">
            <a:off x="3048000" y="6754813"/>
            <a:ext cx="6096000" cy="103187"/>
          </a:xfrm>
          <a:prstGeom prst="rect">
            <a:avLst/>
          </a:prstGeom>
          <a:solidFill>
            <a:srgbClr val="358B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0" y="1340768"/>
            <a:ext cx="9144000" cy="40011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marL="271463" lvl="1"/>
            <a:r>
              <a:rPr lang="es-ES" sz="2000" i="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Participación de CAF en 2013			                 US$ 773 MM</a:t>
            </a:r>
            <a:endParaRPr lang="es-ES" sz="2000" i="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47696" y="8563"/>
            <a:ext cx="759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ES" sz="2400" i="0" dirty="0" smtClean="0">
                <a:solidFill>
                  <a:srgbClr val="003399"/>
                </a:solidFill>
                <a:latin typeface="+mj-lt"/>
                <a:ea typeface="+mj-ea"/>
                <a:cs typeface="ＭＳ Ｐゴシック" pitchFamily="-110" charset="-128"/>
              </a:rPr>
              <a:t>Otros proyectos de </a:t>
            </a:r>
          </a:p>
          <a:p>
            <a:pPr marL="514350" indent="-514350" algn="r"/>
            <a:r>
              <a:rPr lang="es-ES" sz="2400" i="0" dirty="0" smtClean="0">
                <a:solidFill>
                  <a:srgbClr val="003399"/>
                </a:solidFill>
                <a:latin typeface="+mj-lt"/>
                <a:ea typeface="+mj-ea"/>
                <a:cs typeface="ＭＳ Ｐゴシック" pitchFamily="-110" charset="-128"/>
              </a:rPr>
              <a:t>Medio Ambiente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19287" y="3033306"/>
            <a:ext cx="23525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0" dirty="0" smtClean="0">
                <a:solidFill>
                  <a:srgbClr val="003399"/>
                </a:solidFill>
                <a:latin typeface="+mj-lt"/>
              </a:rPr>
              <a:t>Gestión de cuencas/ oferta de agua</a:t>
            </a:r>
          </a:p>
          <a:p>
            <a:r>
              <a:rPr lang="es-ES" sz="1400" b="1" i="0" dirty="0" smtClean="0">
                <a:solidFill>
                  <a:srgbClr val="003399"/>
                </a:solidFill>
                <a:latin typeface="+mj-lt"/>
              </a:rPr>
              <a:t>$557,81 MM (72,2%)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929322" y="533467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0" dirty="0" smtClean="0">
                <a:solidFill>
                  <a:srgbClr val="003399"/>
                </a:solidFill>
                <a:latin typeface="+mj-lt"/>
              </a:rPr>
              <a:t>Infraestructura sostenible*</a:t>
            </a:r>
          </a:p>
          <a:p>
            <a:r>
              <a:rPr lang="es-ES" sz="1400" b="1" i="0" dirty="0" smtClean="0">
                <a:solidFill>
                  <a:srgbClr val="003399"/>
                </a:solidFill>
                <a:latin typeface="+mj-lt"/>
              </a:rPr>
              <a:t>$214,29 MM (27,7%)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6336718" y="6357958"/>
            <a:ext cx="26997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100" dirty="0" smtClean="0">
                <a:latin typeface="+mj-lt"/>
              </a:rPr>
              <a:t>Nota: Los porcentajes solo para el total de </a:t>
            </a:r>
          </a:p>
          <a:p>
            <a:pPr algn="r"/>
            <a:r>
              <a:rPr lang="es-ES" sz="1100" dirty="0" smtClean="0">
                <a:latin typeface="+mj-lt"/>
              </a:rPr>
              <a:t>“Financiamiento Verde en Medio Ambiente”</a:t>
            </a:r>
            <a:endParaRPr lang="es-ES" sz="1100" dirty="0">
              <a:latin typeface="+mj-lt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429388" y="347728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0" dirty="0" smtClean="0">
                <a:solidFill>
                  <a:srgbClr val="003399"/>
                </a:solidFill>
                <a:latin typeface="+mj-lt"/>
              </a:rPr>
              <a:t>Aguas residuales</a:t>
            </a:r>
          </a:p>
          <a:p>
            <a:r>
              <a:rPr lang="es-ES" sz="1400" b="1" i="0" dirty="0" smtClean="0">
                <a:solidFill>
                  <a:srgbClr val="003399"/>
                </a:solidFill>
                <a:latin typeface="+mj-lt"/>
              </a:rPr>
              <a:t>$0,71 MM (0,1%)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3139477305"/>
              </p:ext>
            </p:extLst>
          </p:nvPr>
        </p:nvGraphicFramePr>
        <p:xfrm>
          <a:off x="1524000" y="2143116"/>
          <a:ext cx="569120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42844" y="5945707"/>
            <a:ext cx="3071834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100" i="0" dirty="0" smtClean="0">
                <a:solidFill>
                  <a:schemeClr val="bg1"/>
                </a:solidFill>
                <a:latin typeface="+mj-lt"/>
              </a:rPr>
              <a:t>*La infraestructura sostenible incluye todos los proyectos que mejoran la eficiencia del sistema de transporte (por ejemplo proyectos en el área de logística).</a:t>
            </a:r>
          </a:p>
        </p:txBody>
      </p:sp>
    </p:spTree>
    <p:extLst>
      <p:ext uri="{BB962C8B-B14F-4D97-AF65-F5344CB8AC3E}">
        <p14:creationId xmlns:p14="http://schemas.microsoft.com/office/powerpoint/2010/main" val="224718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547664" y="8563"/>
            <a:ext cx="759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ES" sz="2400" dirty="0">
                <a:solidFill>
                  <a:srgbClr val="003399"/>
                </a:solidFill>
                <a:latin typeface="+mj-lt"/>
                <a:ea typeface="+mj-ea"/>
                <a:cs typeface="ＭＳ Ｐゴシック" pitchFamily="-110" charset="-128"/>
              </a:rPr>
              <a:t>Ejemplos Proyectos CAF </a:t>
            </a:r>
          </a:p>
          <a:p>
            <a:pPr marL="514350" indent="-514350" algn="r"/>
            <a:r>
              <a:rPr lang="es-ES" sz="2400" dirty="0" smtClean="0">
                <a:solidFill>
                  <a:srgbClr val="003399"/>
                </a:solidFill>
                <a:latin typeface="+mj-lt"/>
                <a:ea typeface="+mj-ea"/>
                <a:cs typeface="ＭＳ Ｐゴシック" pitchFamily="-110" charset="-128"/>
              </a:rPr>
              <a:t>Proyectos Medio Ambiente</a:t>
            </a:r>
            <a:endParaRPr lang="es-ES" sz="2400" dirty="0">
              <a:solidFill>
                <a:srgbClr val="003399"/>
              </a:solidFill>
              <a:latin typeface="+mj-lt"/>
              <a:ea typeface="+mj-ea"/>
              <a:cs typeface="ＭＳ Ｐゴシック" pitchFamily="-110" charset="-128"/>
            </a:endParaRPr>
          </a:p>
        </p:txBody>
      </p:sp>
      <p:cxnSp>
        <p:nvCxnSpPr>
          <p:cNvPr id="16" name="Conector recto 11"/>
          <p:cNvCxnSpPr/>
          <p:nvPr/>
        </p:nvCxnSpPr>
        <p:spPr>
          <a:xfrm>
            <a:off x="-108598" y="908678"/>
            <a:ext cx="9252598" cy="0"/>
          </a:xfrm>
          <a:prstGeom prst="line">
            <a:avLst/>
          </a:prstGeom>
          <a:ln w="3175">
            <a:solidFill>
              <a:srgbClr val="546E72">
                <a:alpha val="38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859135"/>
              </p:ext>
            </p:extLst>
          </p:nvPr>
        </p:nvGraphicFramePr>
        <p:xfrm>
          <a:off x="377172" y="1268724"/>
          <a:ext cx="8281058" cy="4860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920"/>
                <a:gridCol w="1080138"/>
              </a:tblGrid>
              <a:tr h="5123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OPERACIÓN</a:t>
                      </a:r>
                      <a:endParaRPr lang="es-ES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Monto </a:t>
                      </a:r>
                      <a:br>
                        <a:rPr lang="es-E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s-E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(USD MM)</a:t>
                      </a:r>
                      <a:endParaRPr lang="es-ES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151">
                <a:tc>
                  <a:txBody>
                    <a:bodyPr/>
                    <a:lstStyle/>
                    <a:p>
                      <a:pPr algn="l" fontAlgn="ctr"/>
                      <a:r>
                        <a:rPr lang="es-VE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Programa de Saneamiento Ambiental para el Desarrollo Comunitario - PROMADEC III</a:t>
                      </a:r>
                      <a:r>
                        <a:rPr lang="es-V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/>
                      </a:r>
                      <a:br>
                        <a:rPr lang="es-V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s-V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Objetivo: mejorar la cobertura, calidad y gestión de los servicios de agua potable, alcantarillado, </a:t>
                      </a:r>
                      <a:r>
                        <a:rPr lang="es-VE" sz="14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tratamiento</a:t>
                      </a:r>
                      <a:r>
                        <a:rPr lang="es-V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de aguas residuales y manejo de desechos sólidos en municipios pequeños y medianos del Ecuador</a:t>
                      </a:r>
                      <a:endParaRPr lang="es-VE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275,0 </a:t>
                      </a:r>
                      <a:endParaRPr lang="es-ES" sz="16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881">
                <a:tc>
                  <a:txBody>
                    <a:bodyPr/>
                    <a:lstStyle/>
                    <a:p>
                      <a:pPr algn="l" fontAlgn="ctr"/>
                      <a:r>
                        <a:rPr lang="es-VE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Programa Vial de Amazonas</a:t>
                      </a:r>
                      <a:r>
                        <a:rPr lang="es-V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/>
                      </a:r>
                      <a:br>
                        <a:rPr lang="es-V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s-V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Objetivo: Mejorar la red vial de la ciudad de </a:t>
                      </a:r>
                      <a:r>
                        <a:rPr lang="es-VE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Manaus</a:t>
                      </a:r>
                      <a:r>
                        <a:rPr lang="es-V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para contribuir a solucionar los problemas de congestión vial y de movilidad urbana existentes.</a:t>
                      </a:r>
                      <a:endParaRPr lang="es-VE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127,5 </a:t>
                      </a:r>
                      <a:endParaRPr lang="es-ES" sz="16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881">
                <a:tc>
                  <a:txBody>
                    <a:bodyPr/>
                    <a:lstStyle/>
                    <a:p>
                      <a:pPr algn="l" fontAlgn="ctr"/>
                      <a:r>
                        <a:rPr lang="es-VE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Programa de Obras Básicas de Agua Potable 2012-2015 </a:t>
                      </a:r>
                      <a:r>
                        <a:rPr lang="es-VE" sz="1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AySA</a:t>
                      </a:r>
                      <a:r>
                        <a:rPr lang="es-VE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- Fase 1</a:t>
                      </a:r>
                      <a:r>
                        <a:rPr lang="es-V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/>
                      </a:r>
                      <a:br>
                        <a:rPr lang="es-V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s-V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Objetivo: Mejorar la cobertura y calidad de los servicios de agua potable y alcantarillado en el área metropolitana de Buenos Aires. </a:t>
                      </a:r>
                      <a:endParaRPr lang="es-VE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120,5 </a:t>
                      </a:r>
                      <a:endParaRPr lang="es-ES" sz="16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209">
                <a:tc>
                  <a:txBody>
                    <a:bodyPr/>
                    <a:lstStyle/>
                    <a:p>
                      <a:pPr algn="l" fontAlgn="ctr"/>
                      <a:r>
                        <a:rPr lang="es-VE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Programa de Agua, Saneamiento, Residuos Sólidos y Drenaje Pluvial - PROASRED</a:t>
                      </a:r>
                      <a:r>
                        <a:rPr lang="es-V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/>
                      </a:r>
                      <a:br>
                        <a:rPr lang="es-V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s-V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Objetivo: Mejorar la calidad de vida de la población a través de la implementación y mejora de los servicios de agua y saneamiento de diferentes municipios</a:t>
                      </a:r>
                      <a:endParaRPr lang="es-VE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72,0 </a:t>
                      </a:r>
                      <a:endParaRPr lang="es-ES" sz="16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175">
                <a:tc>
                  <a:txBody>
                    <a:bodyPr/>
                    <a:lstStyle/>
                    <a:p>
                      <a:pPr algn="l" fontAlgn="ctr"/>
                      <a:r>
                        <a:rPr lang="es-VE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Programa de Recalificación Urbana, Ambiental y de Promoción Social del Municipio de </a:t>
                      </a:r>
                      <a:r>
                        <a:rPr lang="es-VE" sz="1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Alagoinhas</a:t>
                      </a:r>
                      <a:r>
                        <a:rPr lang="es-VE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, Estado de Bahía</a:t>
                      </a:r>
                      <a:r>
                        <a:rPr lang="es-V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/>
                      </a:r>
                      <a:br>
                        <a:rPr lang="es-V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s-V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Objetivo: Mejorar la calidad de la infraestructura urbana del municipio priorizando acciones de recalificación en las áreas de movilidad, hábitat, saneamiento básico y espacio público.</a:t>
                      </a:r>
                      <a:endParaRPr lang="es-VE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11,5 </a:t>
                      </a:r>
                      <a:endParaRPr lang="es-ES" sz="16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40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547664" y="8563"/>
            <a:ext cx="759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VE" sz="2400" dirty="0">
                <a:solidFill>
                  <a:srgbClr val="003399"/>
                </a:solidFill>
                <a:latin typeface="+mj-lt"/>
                <a:ea typeface="+mj-ea"/>
                <a:cs typeface="ＭＳ Ｐゴシック" pitchFamily="-110" charset="-128"/>
              </a:rPr>
              <a:t>Distribución Por País del </a:t>
            </a:r>
          </a:p>
          <a:p>
            <a:pPr marL="514350" indent="-514350" algn="r"/>
            <a:r>
              <a:rPr lang="es-VE" sz="2400" dirty="0">
                <a:solidFill>
                  <a:srgbClr val="003399"/>
                </a:solidFill>
                <a:latin typeface="+mj-lt"/>
                <a:ea typeface="+mj-ea"/>
                <a:cs typeface="ＭＳ Ｐゴシック" pitchFamily="-110" charset="-128"/>
              </a:rPr>
              <a:t>Financiamiento Verde de CAF 2013</a:t>
            </a:r>
          </a:p>
        </p:txBody>
      </p:sp>
      <p:graphicFrame>
        <p:nvGraphicFramePr>
          <p:cNvPr id="11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147819"/>
              </p:ext>
            </p:extLst>
          </p:nvPr>
        </p:nvGraphicFramePr>
        <p:xfrm>
          <a:off x="431471" y="1578401"/>
          <a:ext cx="8497016" cy="522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ector recto 11"/>
          <p:cNvCxnSpPr/>
          <p:nvPr/>
        </p:nvCxnSpPr>
        <p:spPr>
          <a:xfrm>
            <a:off x="-108598" y="908678"/>
            <a:ext cx="9252598" cy="0"/>
          </a:xfrm>
          <a:prstGeom prst="line">
            <a:avLst/>
          </a:prstGeom>
          <a:ln w="3175">
            <a:solidFill>
              <a:srgbClr val="546E72">
                <a:alpha val="38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31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0" y="1340768"/>
            <a:ext cx="9144000" cy="43088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174625">
              <a:tabLst>
                <a:tab pos="6367463" algn="l"/>
              </a:tabLst>
            </a:pPr>
            <a:endParaRPr lang="es-VE" sz="2200" i="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47664" y="260648"/>
            <a:ext cx="7596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VE" sz="3200" i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ＭＳ Ｐゴシック" pitchFamily="-110" charset="-128"/>
              </a:rPr>
              <a:t>Distribución Sectorial del </a:t>
            </a:r>
          </a:p>
          <a:p>
            <a:pPr marL="514350" indent="-514350" algn="r"/>
            <a:r>
              <a:rPr lang="es-VE" sz="3200" i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ＭＳ Ｐゴシック" pitchFamily="-110" charset="-128"/>
              </a:rPr>
              <a:t>Financiamiento Verde de CAF 2012/2013</a:t>
            </a:r>
          </a:p>
        </p:txBody>
      </p:sp>
      <p:graphicFrame>
        <p:nvGraphicFramePr>
          <p:cNvPr id="1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229793"/>
              </p:ext>
            </p:extLst>
          </p:nvPr>
        </p:nvGraphicFramePr>
        <p:xfrm>
          <a:off x="251520" y="2060848"/>
          <a:ext cx="489654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832161" y="2075980"/>
            <a:ext cx="29517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i="0" dirty="0" smtClean="0">
                <a:solidFill>
                  <a:schemeClr val="tx2"/>
                </a:solidFill>
              </a:rPr>
              <a:t>Financiamiento Verde CAF:</a:t>
            </a:r>
          </a:p>
          <a:p>
            <a:endParaRPr lang="es-VE" sz="2000" b="1" i="0" dirty="0" smtClean="0">
              <a:solidFill>
                <a:schemeClr val="tx2"/>
              </a:solidFill>
            </a:endParaRPr>
          </a:p>
          <a:p>
            <a:r>
              <a:rPr lang="es-VE" sz="2400" i="0" dirty="0" smtClean="0">
                <a:solidFill>
                  <a:schemeClr val="tx2"/>
                </a:solidFill>
              </a:rPr>
              <a:t>2012: $ 2,982 MM</a:t>
            </a:r>
          </a:p>
          <a:p>
            <a:r>
              <a:rPr lang="es-VE" sz="2400" dirty="0" smtClean="0">
                <a:solidFill>
                  <a:schemeClr val="tx2"/>
                </a:solidFill>
              </a:rPr>
              <a:t>2013: $ 2,770 MM</a:t>
            </a:r>
            <a:endParaRPr lang="es-VE" sz="2400" i="0" dirty="0" smtClean="0">
              <a:solidFill>
                <a:schemeClr val="tx2"/>
              </a:solidFill>
            </a:endParaRPr>
          </a:p>
          <a:p>
            <a:endParaRPr lang="es-VE" i="0" dirty="0" smtClean="0">
              <a:solidFill>
                <a:schemeClr val="tx2"/>
              </a:solidFill>
            </a:endParaRPr>
          </a:p>
          <a:p>
            <a:r>
              <a:rPr lang="es-VE" sz="2000" b="1" i="0" dirty="0" smtClean="0">
                <a:solidFill>
                  <a:schemeClr val="tx2"/>
                </a:solidFill>
              </a:rPr>
              <a:t>% Financiamiento Verde del total de compromisos </a:t>
            </a:r>
          </a:p>
          <a:p>
            <a:endParaRPr lang="es-VE" sz="2000" b="1" dirty="0">
              <a:solidFill>
                <a:schemeClr val="tx2"/>
              </a:solidFill>
            </a:endParaRPr>
          </a:p>
          <a:p>
            <a:r>
              <a:rPr lang="es-VE" sz="2400" b="1" i="0" dirty="0" smtClean="0">
                <a:solidFill>
                  <a:schemeClr val="tx2"/>
                </a:solidFill>
              </a:rPr>
              <a:t>2012: </a:t>
            </a:r>
            <a:r>
              <a:rPr lang="es-VE" sz="2400" i="0" dirty="0" smtClean="0">
                <a:solidFill>
                  <a:srgbClr val="FF0000"/>
                </a:solidFill>
              </a:rPr>
              <a:t>32%</a:t>
            </a:r>
          </a:p>
          <a:p>
            <a:r>
              <a:rPr lang="es-VE" sz="2400" b="1" dirty="0" smtClean="0">
                <a:solidFill>
                  <a:schemeClr val="tx2"/>
                </a:solidFill>
              </a:rPr>
              <a:t>2013: </a:t>
            </a:r>
            <a:r>
              <a:rPr lang="es-VE" sz="2400" dirty="0" smtClean="0">
                <a:solidFill>
                  <a:srgbClr val="FF0000"/>
                </a:solidFill>
              </a:rPr>
              <a:t>23%</a:t>
            </a:r>
            <a:endParaRPr lang="es-VE" b="1" i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3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0" y="1340768"/>
            <a:ext cx="9144000" cy="400110"/>
          </a:xfrm>
          <a:prstGeom prst="rect">
            <a:avLst/>
          </a:prstGeom>
          <a:solidFill>
            <a:srgbClr val="006000"/>
          </a:solidFill>
        </p:spPr>
        <p:txBody>
          <a:bodyPr wrap="square" rtlCol="0">
            <a:spAutoFit/>
          </a:bodyPr>
          <a:lstStyle/>
          <a:p>
            <a:pPr marL="271463" lvl="1"/>
            <a:r>
              <a:rPr lang="es-ES" sz="2000" i="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El financiamiento en mitigación aumentó </a:t>
            </a:r>
            <a:endParaRPr lang="es-ES" sz="2000" i="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47664" y="285728"/>
            <a:ext cx="7596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ES" i="0" dirty="0" smtClean="0">
                <a:solidFill>
                  <a:srgbClr val="006000"/>
                </a:solidFill>
                <a:latin typeface="+mj-lt"/>
                <a:ea typeface="+mj-ea"/>
                <a:cs typeface="ＭＳ Ｐゴシック" pitchFamily="-110" charset="-128"/>
              </a:rPr>
              <a:t>Energía Verde y Mitigación </a:t>
            </a:r>
          </a:p>
          <a:p>
            <a:pPr marL="514350" indent="-514350" algn="r"/>
            <a:r>
              <a:rPr lang="es-ES" i="0" dirty="0" smtClean="0">
                <a:solidFill>
                  <a:srgbClr val="006000"/>
                </a:solidFill>
                <a:latin typeface="+mj-lt"/>
                <a:ea typeface="+mj-ea"/>
                <a:cs typeface="ＭＳ Ｐゴシック" pitchFamily="-110" charset="-128"/>
              </a:rPr>
              <a:t>de Gases de Efecto Invernadero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076056" y="6336438"/>
            <a:ext cx="134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i="0" dirty="0" smtClean="0"/>
              <a:t>USD millones</a:t>
            </a:r>
            <a:endParaRPr lang="es-VE" sz="1400" i="0" dirty="0"/>
          </a:p>
        </p:txBody>
      </p:sp>
      <p:graphicFrame>
        <p:nvGraphicFramePr>
          <p:cNvPr id="13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091309"/>
              </p:ext>
            </p:extLst>
          </p:nvPr>
        </p:nvGraphicFramePr>
        <p:xfrm>
          <a:off x="323528" y="1676399"/>
          <a:ext cx="8568952" cy="4796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83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340768"/>
            <a:ext cx="9144000" cy="400110"/>
          </a:xfrm>
          <a:prstGeom prst="rect">
            <a:avLst/>
          </a:prstGeom>
          <a:solidFill>
            <a:srgbClr val="006000"/>
          </a:solidFill>
        </p:spPr>
        <p:txBody>
          <a:bodyPr wrap="square" rtlCol="0">
            <a:spAutoFit/>
          </a:bodyPr>
          <a:lstStyle/>
          <a:p>
            <a:pPr marL="271463" lvl="1"/>
            <a:endParaRPr lang="es-ES" sz="2000" i="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graphicFrame>
        <p:nvGraphicFramePr>
          <p:cNvPr id="3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487010"/>
              </p:ext>
            </p:extLst>
          </p:nvPr>
        </p:nvGraphicFramePr>
        <p:xfrm>
          <a:off x="611560" y="1844824"/>
          <a:ext cx="8064896" cy="4568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012160" y="6020423"/>
            <a:ext cx="134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i="0" dirty="0" smtClean="0"/>
              <a:t>USD millones</a:t>
            </a:r>
            <a:endParaRPr lang="es-VE" sz="1400" i="0" dirty="0"/>
          </a:p>
        </p:txBody>
      </p:sp>
      <p:sp>
        <p:nvSpPr>
          <p:cNvPr id="5" name="4 Rectángulo"/>
          <p:cNvSpPr/>
          <p:nvPr/>
        </p:nvSpPr>
        <p:spPr>
          <a:xfrm>
            <a:off x="1547664" y="285728"/>
            <a:ext cx="7596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ES" i="0" dirty="0" smtClean="0">
                <a:solidFill>
                  <a:srgbClr val="006000"/>
                </a:solidFill>
                <a:latin typeface="+mj-lt"/>
                <a:ea typeface="+mj-ea"/>
                <a:cs typeface="ＭＳ Ｐゴシック" pitchFamily="-110" charset="-128"/>
              </a:rPr>
              <a:t>Energía Verde y Mitigación </a:t>
            </a:r>
          </a:p>
          <a:p>
            <a:pPr marL="514350" indent="-514350" algn="r"/>
            <a:r>
              <a:rPr lang="es-ES" i="0" dirty="0" smtClean="0">
                <a:solidFill>
                  <a:srgbClr val="006000"/>
                </a:solidFill>
                <a:latin typeface="+mj-lt"/>
                <a:ea typeface="+mj-ea"/>
                <a:cs typeface="ＭＳ Ｐゴシック" pitchFamily="-110" charset="-128"/>
              </a:rPr>
              <a:t>de Gases de Efecto Invernadero</a:t>
            </a:r>
          </a:p>
        </p:txBody>
      </p:sp>
    </p:spTree>
    <p:extLst>
      <p:ext uri="{BB962C8B-B14F-4D97-AF65-F5344CB8AC3E}">
        <p14:creationId xmlns:p14="http://schemas.microsoft.com/office/powerpoint/2010/main" val="303246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0" y="1340768"/>
            <a:ext cx="9144000" cy="400110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pPr marL="271463" lvl="1"/>
            <a:endParaRPr lang="es-ES" sz="2000" i="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47664" y="142852"/>
            <a:ext cx="7596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ES" sz="3200" i="0" dirty="0" smtClean="0">
                <a:solidFill>
                  <a:srgbClr val="CC3300"/>
                </a:solidFill>
                <a:latin typeface="+mj-lt"/>
                <a:ea typeface="+mj-ea"/>
                <a:cs typeface="ＭＳ Ｐゴシック" pitchFamily="-110" charset="-128"/>
              </a:rPr>
              <a:t>Adaptación al </a:t>
            </a:r>
          </a:p>
          <a:p>
            <a:pPr marL="514350" indent="-514350" algn="r"/>
            <a:r>
              <a:rPr lang="es-ES" sz="3200" i="0" dirty="0" smtClean="0">
                <a:solidFill>
                  <a:srgbClr val="CC3300"/>
                </a:solidFill>
                <a:latin typeface="+mj-lt"/>
                <a:ea typeface="+mj-ea"/>
                <a:cs typeface="ＭＳ Ｐゴシック" pitchFamily="-110" charset="-128"/>
              </a:rPr>
              <a:t>Cambio Climático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76056" y="5847654"/>
            <a:ext cx="134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i="0" dirty="0" smtClean="0"/>
              <a:t>USD millones</a:t>
            </a:r>
            <a:endParaRPr lang="es-VE" sz="1400" i="0" dirty="0"/>
          </a:p>
        </p:txBody>
      </p:sp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743505"/>
              </p:ext>
            </p:extLst>
          </p:nvPr>
        </p:nvGraphicFramePr>
        <p:xfrm>
          <a:off x="971600" y="2132856"/>
          <a:ext cx="6958558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0" y="1340768"/>
            <a:ext cx="9144000" cy="400110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pPr marL="271463" lvl="1"/>
            <a:r>
              <a:rPr lang="es-ES" sz="2000" i="0" dirty="0" smtClean="0">
                <a:solidFill>
                  <a:prstClr val="white">
                    <a:lumMod val="95000"/>
                  </a:prstClr>
                </a:solidFill>
                <a:latin typeface="Calibri"/>
              </a:rPr>
              <a:t>El financiamiento en adaptación aumentó</a:t>
            </a:r>
            <a:r>
              <a:rPr lang="es-ES" sz="2000" i="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		           US$ 1,138,4  MM</a:t>
            </a:r>
            <a:endParaRPr lang="es-ES" sz="2000" i="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237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0" y="1340768"/>
            <a:ext cx="9144000" cy="40011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marL="271463" lvl="1"/>
            <a:r>
              <a:rPr lang="es-ES" sz="2000" i="0" dirty="0" smtClean="0">
                <a:solidFill>
                  <a:schemeClr val="bg1">
                    <a:lumMod val="95000"/>
                  </a:schemeClr>
                </a:solidFill>
              </a:rPr>
              <a:t>El desempeño en ‘otros’ disminuyó</a:t>
            </a:r>
            <a:endParaRPr lang="es-ES" sz="2000" i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47696" y="214290"/>
            <a:ext cx="7596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ES" sz="3200" i="0" dirty="0" smtClean="0">
                <a:solidFill>
                  <a:srgbClr val="003399"/>
                </a:solidFill>
                <a:latin typeface="+mj-lt"/>
                <a:ea typeface="+mj-ea"/>
                <a:cs typeface="ＭＳ Ｐゴシック" pitchFamily="-110" charset="-128"/>
              </a:rPr>
              <a:t>Otros proyectos de </a:t>
            </a:r>
          </a:p>
          <a:p>
            <a:pPr marL="514350" indent="-514350" algn="r"/>
            <a:r>
              <a:rPr lang="es-ES" sz="3200" i="0" dirty="0" smtClean="0">
                <a:solidFill>
                  <a:srgbClr val="003399"/>
                </a:solidFill>
                <a:latin typeface="+mj-lt"/>
                <a:ea typeface="+mj-ea"/>
                <a:cs typeface="ＭＳ Ｐゴシック" pitchFamily="-110" charset="-128"/>
              </a:rPr>
              <a:t>en Medio Ambiente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499992" y="6024834"/>
            <a:ext cx="134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i="0" dirty="0" smtClean="0"/>
              <a:t>USD millones</a:t>
            </a:r>
            <a:endParaRPr lang="es-VE" sz="1400" i="0" dirty="0"/>
          </a:p>
        </p:txBody>
      </p:sp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21909"/>
              </p:ext>
            </p:extLst>
          </p:nvPr>
        </p:nvGraphicFramePr>
        <p:xfrm>
          <a:off x="251520" y="2057400"/>
          <a:ext cx="8352928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96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068954"/>
            <a:ext cx="9144000" cy="2700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07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black">
          <a:xfrm>
            <a:off x="251448" y="188586"/>
            <a:ext cx="6120777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2000" b="1" dirty="0" smtClean="0">
                <a:solidFill>
                  <a:srgbClr val="156570"/>
                </a:solidFill>
                <a:latin typeface="Trebuchet MS" charset="0"/>
              </a:rPr>
              <a:t>International Development Finance Club</a:t>
            </a:r>
            <a:r>
              <a:rPr lang="en-US" sz="3200" b="1" dirty="0" smtClean="0">
                <a:solidFill>
                  <a:srgbClr val="FF0000"/>
                </a:solidFill>
                <a:latin typeface="Trebuchet MS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rebuchet MS" charset="0"/>
              </a:rPr>
              <a:t>Resources</a:t>
            </a:r>
          </a:p>
        </p:txBody>
      </p:sp>
      <p:pic>
        <p:nvPicPr>
          <p:cNvPr id="7" name="Picture 4" descr="CDB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471" y="3930655"/>
            <a:ext cx="1765300" cy="1298575"/>
          </a:xfrm>
          <a:prstGeom prst="rect">
            <a:avLst/>
          </a:prstGeom>
          <a:noFill/>
        </p:spPr>
      </p:pic>
      <p:pic>
        <p:nvPicPr>
          <p:cNvPr id="8" name="Picture 5" descr="logoblock_VEB_eng_blue-[Converted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3061" y="5055876"/>
            <a:ext cx="1354137" cy="468313"/>
          </a:xfrm>
          <a:prstGeom prst="rect">
            <a:avLst/>
          </a:prstGeom>
          <a:noFill/>
        </p:spPr>
      </p:pic>
      <p:pic>
        <p:nvPicPr>
          <p:cNvPr id="9" name="Picture 6" descr="tskb_logo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9098" y="5062226"/>
            <a:ext cx="1028700" cy="439738"/>
          </a:xfrm>
          <a:prstGeom prst="rect">
            <a:avLst/>
          </a:prstGeom>
          <a:noFill/>
        </p:spPr>
      </p:pic>
      <p:pic>
        <p:nvPicPr>
          <p:cNvPr id="10" name="Picture 7" descr="new_logo_bstd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75712" y="3393011"/>
            <a:ext cx="636587" cy="514350"/>
          </a:xfrm>
          <a:prstGeom prst="rect">
            <a:avLst/>
          </a:prstGeom>
          <a:noFill/>
        </p:spPr>
      </p:pic>
      <p:pic>
        <p:nvPicPr>
          <p:cNvPr id="11" name="Picture 8" descr="Bc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8038" y="3393011"/>
            <a:ext cx="917575" cy="514350"/>
          </a:xfrm>
          <a:prstGeom prst="rect">
            <a:avLst/>
          </a:prstGeom>
          <a:noFill/>
        </p:spPr>
      </p:pic>
      <p:pic>
        <p:nvPicPr>
          <p:cNvPr id="12" name="Picture 9" descr="BCIE_logo_re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0338" y="3393011"/>
            <a:ext cx="376237" cy="514350"/>
          </a:xfrm>
          <a:prstGeom prst="rect">
            <a:avLst/>
          </a:prstGeom>
          <a:noFill/>
        </p:spPr>
      </p:pic>
      <p:pic>
        <p:nvPicPr>
          <p:cNvPr id="13" name="Picture 10" descr="HBOR_znak+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55734" y="4186243"/>
            <a:ext cx="1619250" cy="673100"/>
          </a:xfrm>
          <a:prstGeom prst="rect">
            <a:avLst/>
          </a:prstGeom>
          <a:noFill/>
        </p:spPr>
      </p:pic>
      <p:pic>
        <p:nvPicPr>
          <p:cNvPr id="14" name="Picture 11" descr="MarcaBNDES_300dp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538" y="3475561"/>
            <a:ext cx="1304925" cy="269875"/>
          </a:xfrm>
          <a:prstGeom prst="rect">
            <a:avLst/>
          </a:prstGeom>
          <a:noFill/>
        </p:spPr>
      </p:pic>
      <p:pic>
        <p:nvPicPr>
          <p:cNvPr id="15" name="Picture 12" descr="Logo CD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6334" y="4243393"/>
            <a:ext cx="514350" cy="514350"/>
          </a:xfrm>
          <a:prstGeom prst="rect">
            <a:avLst/>
          </a:prstGeom>
          <a:noFill/>
        </p:spPr>
      </p:pic>
      <p:pic>
        <p:nvPicPr>
          <p:cNvPr id="16" name="Picture 13" descr="Englis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77323" y="5097151"/>
            <a:ext cx="1285875" cy="492125"/>
          </a:xfrm>
          <a:prstGeom prst="rect">
            <a:avLst/>
          </a:prstGeom>
          <a:noFill/>
        </p:spPr>
      </p:pic>
      <p:pic>
        <p:nvPicPr>
          <p:cNvPr id="17" name="Picture 14" descr="Indonesia Eximban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82909" y="4256093"/>
            <a:ext cx="2036762" cy="455612"/>
          </a:xfrm>
          <a:prstGeom prst="rect">
            <a:avLst/>
          </a:prstGeom>
          <a:noFill/>
        </p:spPr>
      </p:pic>
      <p:pic>
        <p:nvPicPr>
          <p:cNvPr id="18" name="Picture 15" descr="AFD_rvb_v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188" y="3393011"/>
            <a:ext cx="596900" cy="514350"/>
          </a:xfrm>
          <a:prstGeom prst="rect">
            <a:avLst/>
          </a:prstGeom>
          <a:noFill/>
        </p:spPr>
      </p:pic>
      <p:pic>
        <p:nvPicPr>
          <p:cNvPr id="20" name="Picture 17" descr="Bancóldex - Version tradiciona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03350" y="3393011"/>
            <a:ext cx="1008063" cy="514350"/>
          </a:xfrm>
          <a:prstGeom prst="rect">
            <a:avLst/>
          </a:prstGeom>
          <a:noFill/>
        </p:spPr>
      </p:pic>
      <p:grpSp>
        <p:nvGrpSpPr>
          <p:cNvPr id="21" name="Group 18"/>
          <p:cNvGrpSpPr>
            <a:grpSpLocks noChangeAspect="1"/>
          </p:cNvGrpSpPr>
          <p:nvPr/>
        </p:nvGrpSpPr>
        <p:grpSpPr bwMode="auto">
          <a:xfrm>
            <a:off x="2915273" y="5084451"/>
            <a:ext cx="908050" cy="403225"/>
            <a:chOff x="-730" y="2479"/>
            <a:chExt cx="266" cy="118"/>
          </a:xfrm>
        </p:grpSpPr>
        <p:sp>
          <p:nvSpPr>
            <p:cNvPr id="22" name="Freeform 19"/>
            <p:cNvSpPr>
              <a:spLocks noChangeAspect="1"/>
            </p:cNvSpPr>
            <p:nvPr/>
          </p:nvSpPr>
          <p:spPr bwMode="auto">
            <a:xfrm>
              <a:off x="-604" y="2559"/>
              <a:ext cx="8" cy="1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8" y="1"/>
                </a:cxn>
                <a:cxn ang="0">
                  <a:pos x="48" y="18"/>
                </a:cxn>
                <a:cxn ang="0">
                  <a:pos x="40" y="18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1" y="19"/>
                </a:cxn>
                <a:cxn ang="0">
                  <a:pos x="29" y="20"/>
                </a:cxn>
                <a:cxn ang="0">
                  <a:pos x="27" y="22"/>
                </a:cxn>
                <a:cxn ang="0">
                  <a:pos x="26" y="24"/>
                </a:cxn>
                <a:cxn ang="0">
                  <a:pos x="26" y="26"/>
                </a:cxn>
                <a:cxn ang="0">
                  <a:pos x="26" y="29"/>
                </a:cxn>
                <a:cxn ang="0">
                  <a:pos x="26" y="30"/>
                </a:cxn>
                <a:cxn ang="0">
                  <a:pos x="50" y="30"/>
                </a:cxn>
                <a:cxn ang="0">
                  <a:pos x="50" y="48"/>
                </a:cxn>
                <a:cxn ang="0">
                  <a:pos x="26" y="48"/>
                </a:cxn>
                <a:cxn ang="0">
                  <a:pos x="26" y="98"/>
                </a:cxn>
                <a:cxn ang="0">
                  <a:pos x="0" y="98"/>
                </a:cxn>
                <a:cxn ang="0">
                  <a:pos x="0" y="30"/>
                </a:cxn>
                <a:cxn ang="0">
                  <a:pos x="1" y="17"/>
                </a:cxn>
                <a:cxn ang="0">
                  <a:pos x="4" y="8"/>
                </a:cxn>
                <a:cxn ang="0">
                  <a:pos x="11" y="3"/>
                </a:cxn>
                <a:cxn ang="0">
                  <a:pos x="20" y="1"/>
                </a:cxn>
                <a:cxn ang="0">
                  <a:pos x="33" y="0"/>
                </a:cxn>
              </a:cxnLst>
              <a:rect l="0" t="0" r="r" b="b"/>
              <a:pathLst>
                <a:path w="50" h="98">
                  <a:moveTo>
                    <a:pt x="33" y="0"/>
                  </a:moveTo>
                  <a:lnTo>
                    <a:pt x="48" y="1"/>
                  </a:lnTo>
                  <a:lnTo>
                    <a:pt x="48" y="18"/>
                  </a:lnTo>
                  <a:lnTo>
                    <a:pt x="40" y="18"/>
                  </a:lnTo>
                  <a:lnTo>
                    <a:pt x="37" y="18"/>
                  </a:lnTo>
                  <a:lnTo>
                    <a:pt x="34" y="18"/>
                  </a:lnTo>
                  <a:lnTo>
                    <a:pt x="31" y="19"/>
                  </a:lnTo>
                  <a:lnTo>
                    <a:pt x="29" y="20"/>
                  </a:lnTo>
                  <a:lnTo>
                    <a:pt x="27" y="22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50" y="30"/>
                  </a:lnTo>
                  <a:lnTo>
                    <a:pt x="50" y="48"/>
                  </a:lnTo>
                  <a:lnTo>
                    <a:pt x="26" y="48"/>
                  </a:lnTo>
                  <a:lnTo>
                    <a:pt x="26" y="98"/>
                  </a:lnTo>
                  <a:lnTo>
                    <a:pt x="0" y="98"/>
                  </a:lnTo>
                  <a:lnTo>
                    <a:pt x="0" y="30"/>
                  </a:lnTo>
                  <a:lnTo>
                    <a:pt x="1" y="17"/>
                  </a:lnTo>
                  <a:lnTo>
                    <a:pt x="4" y="8"/>
                  </a:lnTo>
                  <a:lnTo>
                    <a:pt x="11" y="3"/>
                  </a:lnTo>
                  <a:lnTo>
                    <a:pt x="20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0"/>
            <p:cNvSpPr>
              <a:spLocks noChangeAspect="1"/>
            </p:cNvSpPr>
            <p:nvPr/>
          </p:nvSpPr>
          <p:spPr bwMode="auto">
            <a:xfrm>
              <a:off x="-494" y="2564"/>
              <a:ext cx="13" cy="11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5" y="0"/>
                </a:cxn>
                <a:cxn ang="0">
                  <a:pos x="72" y="2"/>
                </a:cxn>
                <a:cxn ang="0">
                  <a:pos x="77" y="7"/>
                </a:cxn>
                <a:cxn ang="0">
                  <a:pos x="79" y="16"/>
                </a:cxn>
                <a:cxn ang="0">
                  <a:pos x="80" y="28"/>
                </a:cxn>
                <a:cxn ang="0">
                  <a:pos x="57" y="28"/>
                </a:cxn>
                <a:cxn ang="0">
                  <a:pos x="55" y="25"/>
                </a:cxn>
                <a:cxn ang="0">
                  <a:pos x="54" y="22"/>
                </a:cxn>
                <a:cxn ang="0">
                  <a:pos x="52" y="20"/>
                </a:cxn>
                <a:cxn ang="0">
                  <a:pos x="50" y="18"/>
                </a:cxn>
                <a:cxn ang="0">
                  <a:pos x="46" y="17"/>
                </a:cxn>
                <a:cxn ang="0">
                  <a:pos x="41" y="17"/>
                </a:cxn>
                <a:cxn ang="0">
                  <a:pos x="39" y="17"/>
                </a:cxn>
                <a:cxn ang="0">
                  <a:pos x="37" y="17"/>
                </a:cxn>
                <a:cxn ang="0">
                  <a:pos x="34" y="17"/>
                </a:cxn>
                <a:cxn ang="0">
                  <a:pos x="32" y="18"/>
                </a:cxn>
                <a:cxn ang="0">
                  <a:pos x="30" y="19"/>
                </a:cxn>
                <a:cxn ang="0">
                  <a:pos x="29" y="20"/>
                </a:cxn>
                <a:cxn ang="0">
                  <a:pos x="27" y="23"/>
                </a:cxn>
                <a:cxn ang="0">
                  <a:pos x="27" y="26"/>
                </a:cxn>
                <a:cxn ang="0">
                  <a:pos x="26" y="30"/>
                </a:cxn>
                <a:cxn ang="0">
                  <a:pos x="26" y="67"/>
                </a:cxn>
                <a:cxn ang="0">
                  <a:pos x="0" y="67"/>
                </a:cxn>
                <a:cxn ang="0">
                  <a:pos x="0" y="28"/>
                </a:cxn>
                <a:cxn ang="0">
                  <a:pos x="1" y="16"/>
                </a:cxn>
                <a:cxn ang="0">
                  <a:pos x="5" y="8"/>
                </a:cxn>
                <a:cxn ang="0">
                  <a:pos x="10" y="3"/>
                </a:cxn>
                <a:cxn ang="0">
                  <a:pos x="18" y="1"/>
                </a:cxn>
                <a:cxn ang="0">
                  <a:pos x="29" y="0"/>
                </a:cxn>
                <a:cxn ang="0">
                  <a:pos x="40" y="0"/>
                </a:cxn>
                <a:cxn ang="0">
                  <a:pos x="54" y="0"/>
                </a:cxn>
              </a:cxnLst>
              <a:rect l="0" t="0" r="r" b="b"/>
              <a:pathLst>
                <a:path w="80" h="67">
                  <a:moveTo>
                    <a:pt x="54" y="0"/>
                  </a:moveTo>
                  <a:lnTo>
                    <a:pt x="65" y="0"/>
                  </a:lnTo>
                  <a:lnTo>
                    <a:pt x="72" y="2"/>
                  </a:lnTo>
                  <a:lnTo>
                    <a:pt x="77" y="7"/>
                  </a:lnTo>
                  <a:lnTo>
                    <a:pt x="79" y="16"/>
                  </a:lnTo>
                  <a:lnTo>
                    <a:pt x="80" y="28"/>
                  </a:lnTo>
                  <a:lnTo>
                    <a:pt x="57" y="28"/>
                  </a:lnTo>
                  <a:lnTo>
                    <a:pt x="55" y="25"/>
                  </a:lnTo>
                  <a:lnTo>
                    <a:pt x="54" y="22"/>
                  </a:lnTo>
                  <a:lnTo>
                    <a:pt x="52" y="20"/>
                  </a:lnTo>
                  <a:lnTo>
                    <a:pt x="50" y="18"/>
                  </a:lnTo>
                  <a:lnTo>
                    <a:pt x="46" y="17"/>
                  </a:lnTo>
                  <a:lnTo>
                    <a:pt x="41" y="17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4" y="17"/>
                  </a:lnTo>
                  <a:lnTo>
                    <a:pt x="32" y="18"/>
                  </a:lnTo>
                  <a:lnTo>
                    <a:pt x="30" y="19"/>
                  </a:lnTo>
                  <a:lnTo>
                    <a:pt x="29" y="20"/>
                  </a:lnTo>
                  <a:lnTo>
                    <a:pt x="27" y="23"/>
                  </a:lnTo>
                  <a:lnTo>
                    <a:pt x="27" y="26"/>
                  </a:lnTo>
                  <a:lnTo>
                    <a:pt x="26" y="30"/>
                  </a:lnTo>
                  <a:lnTo>
                    <a:pt x="26" y="67"/>
                  </a:lnTo>
                  <a:lnTo>
                    <a:pt x="0" y="67"/>
                  </a:lnTo>
                  <a:lnTo>
                    <a:pt x="0" y="28"/>
                  </a:lnTo>
                  <a:lnTo>
                    <a:pt x="1" y="16"/>
                  </a:lnTo>
                  <a:lnTo>
                    <a:pt x="5" y="8"/>
                  </a:lnTo>
                  <a:lnTo>
                    <a:pt x="10" y="3"/>
                  </a:lnTo>
                  <a:lnTo>
                    <a:pt x="18" y="1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1"/>
            <p:cNvSpPr>
              <a:spLocks noChangeAspect="1" noChangeArrowheads="1"/>
            </p:cNvSpPr>
            <p:nvPr/>
          </p:nvSpPr>
          <p:spPr bwMode="auto">
            <a:xfrm>
              <a:off x="-618" y="2559"/>
              <a:ext cx="4" cy="16"/>
            </a:xfrm>
            <a:prstGeom prst="rect">
              <a:avLst/>
            </a:prstGeom>
            <a:solidFill>
              <a:srgbClr val="009173"/>
            </a:solidFill>
            <a:ln w="0">
              <a:solidFill>
                <a:srgbClr val="00917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2"/>
            <p:cNvSpPr>
              <a:spLocks noChangeAspect="1" noEditPoints="1"/>
            </p:cNvSpPr>
            <p:nvPr/>
          </p:nvSpPr>
          <p:spPr bwMode="auto">
            <a:xfrm>
              <a:off x="-712" y="2564"/>
              <a:ext cx="15" cy="11"/>
            </a:xfrm>
            <a:custGeom>
              <a:avLst/>
              <a:gdLst/>
              <a:ahLst/>
              <a:cxnLst>
                <a:cxn ang="0">
                  <a:pos x="39" y="38"/>
                </a:cxn>
                <a:cxn ang="0">
                  <a:pos x="34" y="38"/>
                </a:cxn>
                <a:cxn ang="0">
                  <a:pos x="29" y="40"/>
                </a:cxn>
                <a:cxn ang="0">
                  <a:pos x="26" y="43"/>
                </a:cxn>
                <a:cxn ang="0">
                  <a:pos x="26" y="49"/>
                </a:cxn>
                <a:cxn ang="0">
                  <a:pos x="29" y="52"/>
                </a:cxn>
                <a:cxn ang="0">
                  <a:pos x="33" y="53"/>
                </a:cxn>
                <a:cxn ang="0">
                  <a:pos x="38" y="53"/>
                </a:cxn>
                <a:cxn ang="0">
                  <a:pos x="61" y="53"/>
                </a:cxn>
                <a:cxn ang="0">
                  <a:pos x="65" y="51"/>
                </a:cxn>
                <a:cxn ang="0">
                  <a:pos x="67" y="46"/>
                </a:cxn>
                <a:cxn ang="0">
                  <a:pos x="65" y="41"/>
                </a:cxn>
                <a:cxn ang="0">
                  <a:pos x="61" y="39"/>
                </a:cxn>
                <a:cxn ang="0">
                  <a:pos x="56" y="38"/>
                </a:cxn>
                <a:cxn ang="0">
                  <a:pos x="60" y="0"/>
                </a:cxn>
                <a:cxn ang="0">
                  <a:pos x="78" y="2"/>
                </a:cxn>
                <a:cxn ang="0">
                  <a:pos x="91" y="13"/>
                </a:cxn>
                <a:cxn ang="0">
                  <a:pos x="93" y="67"/>
                </a:cxn>
                <a:cxn ang="0">
                  <a:pos x="67" y="57"/>
                </a:cxn>
                <a:cxn ang="0">
                  <a:pos x="58" y="66"/>
                </a:cxn>
                <a:cxn ang="0">
                  <a:pos x="44" y="68"/>
                </a:cxn>
                <a:cxn ang="0">
                  <a:pos x="32" y="68"/>
                </a:cxn>
                <a:cxn ang="0">
                  <a:pos x="13" y="67"/>
                </a:cxn>
                <a:cxn ang="0">
                  <a:pos x="2" y="57"/>
                </a:cxn>
                <a:cxn ang="0">
                  <a:pos x="2" y="37"/>
                </a:cxn>
                <a:cxn ang="0">
                  <a:pos x="13" y="27"/>
                </a:cxn>
                <a:cxn ang="0">
                  <a:pos x="31" y="25"/>
                </a:cxn>
                <a:cxn ang="0">
                  <a:pos x="46" y="25"/>
                </a:cxn>
                <a:cxn ang="0">
                  <a:pos x="61" y="27"/>
                </a:cxn>
                <a:cxn ang="0">
                  <a:pos x="67" y="25"/>
                </a:cxn>
                <a:cxn ang="0">
                  <a:pos x="66" y="19"/>
                </a:cxn>
                <a:cxn ang="0">
                  <a:pos x="62" y="16"/>
                </a:cxn>
                <a:cxn ang="0">
                  <a:pos x="56" y="15"/>
                </a:cxn>
                <a:cxn ang="0">
                  <a:pos x="36" y="15"/>
                </a:cxn>
                <a:cxn ang="0">
                  <a:pos x="32" y="16"/>
                </a:cxn>
                <a:cxn ang="0">
                  <a:pos x="29" y="18"/>
                </a:cxn>
                <a:cxn ang="0">
                  <a:pos x="3" y="20"/>
                </a:cxn>
                <a:cxn ang="0">
                  <a:pos x="10" y="6"/>
                </a:cxn>
                <a:cxn ang="0">
                  <a:pos x="25" y="1"/>
                </a:cxn>
                <a:cxn ang="0">
                  <a:pos x="60" y="0"/>
                </a:cxn>
              </a:cxnLst>
              <a:rect l="0" t="0" r="r" b="b"/>
              <a:pathLst>
                <a:path w="93" h="68">
                  <a:moveTo>
                    <a:pt x="41" y="38"/>
                  </a:moveTo>
                  <a:lnTo>
                    <a:pt x="39" y="38"/>
                  </a:lnTo>
                  <a:lnTo>
                    <a:pt x="37" y="38"/>
                  </a:lnTo>
                  <a:lnTo>
                    <a:pt x="34" y="38"/>
                  </a:lnTo>
                  <a:lnTo>
                    <a:pt x="32" y="39"/>
                  </a:lnTo>
                  <a:lnTo>
                    <a:pt x="29" y="40"/>
                  </a:lnTo>
                  <a:lnTo>
                    <a:pt x="27" y="41"/>
                  </a:lnTo>
                  <a:lnTo>
                    <a:pt x="26" y="43"/>
                  </a:lnTo>
                  <a:lnTo>
                    <a:pt x="26" y="46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9" y="52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6" y="53"/>
                  </a:lnTo>
                  <a:lnTo>
                    <a:pt x="38" y="53"/>
                  </a:lnTo>
                  <a:lnTo>
                    <a:pt x="43" y="53"/>
                  </a:lnTo>
                  <a:lnTo>
                    <a:pt x="61" y="53"/>
                  </a:lnTo>
                  <a:lnTo>
                    <a:pt x="63" y="52"/>
                  </a:lnTo>
                  <a:lnTo>
                    <a:pt x="65" y="51"/>
                  </a:lnTo>
                  <a:lnTo>
                    <a:pt x="67" y="49"/>
                  </a:lnTo>
                  <a:lnTo>
                    <a:pt x="67" y="46"/>
                  </a:lnTo>
                  <a:lnTo>
                    <a:pt x="67" y="42"/>
                  </a:lnTo>
                  <a:lnTo>
                    <a:pt x="65" y="41"/>
                  </a:lnTo>
                  <a:lnTo>
                    <a:pt x="64" y="39"/>
                  </a:lnTo>
                  <a:lnTo>
                    <a:pt x="61" y="39"/>
                  </a:lnTo>
                  <a:lnTo>
                    <a:pt x="59" y="38"/>
                  </a:lnTo>
                  <a:lnTo>
                    <a:pt x="56" y="38"/>
                  </a:lnTo>
                  <a:lnTo>
                    <a:pt x="41" y="38"/>
                  </a:lnTo>
                  <a:close/>
                  <a:moveTo>
                    <a:pt x="60" y="0"/>
                  </a:moveTo>
                  <a:lnTo>
                    <a:pt x="70" y="0"/>
                  </a:lnTo>
                  <a:lnTo>
                    <a:pt x="78" y="2"/>
                  </a:lnTo>
                  <a:lnTo>
                    <a:pt x="86" y="6"/>
                  </a:lnTo>
                  <a:lnTo>
                    <a:pt x="91" y="13"/>
                  </a:lnTo>
                  <a:lnTo>
                    <a:pt x="93" y="23"/>
                  </a:lnTo>
                  <a:lnTo>
                    <a:pt x="93" y="67"/>
                  </a:lnTo>
                  <a:lnTo>
                    <a:pt x="67" y="67"/>
                  </a:lnTo>
                  <a:lnTo>
                    <a:pt x="67" y="57"/>
                  </a:lnTo>
                  <a:lnTo>
                    <a:pt x="64" y="62"/>
                  </a:lnTo>
                  <a:lnTo>
                    <a:pt x="58" y="66"/>
                  </a:lnTo>
                  <a:lnTo>
                    <a:pt x="51" y="68"/>
                  </a:lnTo>
                  <a:lnTo>
                    <a:pt x="44" y="68"/>
                  </a:lnTo>
                  <a:lnTo>
                    <a:pt x="37" y="68"/>
                  </a:lnTo>
                  <a:lnTo>
                    <a:pt x="32" y="68"/>
                  </a:lnTo>
                  <a:lnTo>
                    <a:pt x="22" y="68"/>
                  </a:lnTo>
                  <a:lnTo>
                    <a:pt x="13" y="67"/>
                  </a:lnTo>
                  <a:lnTo>
                    <a:pt x="6" y="63"/>
                  </a:lnTo>
                  <a:lnTo>
                    <a:pt x="2" y="57"/>
                  </a:lnTo>
                  <a:lnTo>
                    <a:pt x="0" y="47"/>
                  </a:lnTo>
                  <a:lnTo>
                    <a:pt x="2" y="37"/>
                  </a:lnTo>
                  <a:lnTo>
                    <a:pt x="6" y="31"/>
                  </a:lnTo>
                  <a:lnTo>
                    <a:pt x="13" y="27"/>
                  </a:lnTo>
                  <a:lnTo>
                    <a:pt x="23" y="26"/>
                  </a:lnTo>
                  <a:lnTo>
                    <a:pt x="31" y="25"/>
                  </a:lnTo>
                  <a:lnTo>
                    <a:pt x="38" y="25"/>
                  </a:lnTo>
                  <a:lnTo>
                    <a:pt x="46" y="25"/>
                  </a:lnTo>
                  <a:lnTo>
                    <a:pt x="54" y="25"/>
                  </a:lnTo>
                  <a:lnTo>
                    <a:pt x="61" y="27"/>
                  </a:lnTo>
                  <a:lnTo>
                    <a:pt x="67" y="32"/>
                  </a:lnTo>
                  <a:lnTo>
                    <a:pt x="67" y="25"/>
                  </a:lnTo>
                  <a:lnTo>
                    <a:pt x="67" y="22"/>
                  </a:lnTo>
                  <a:lnTo>
                    <a:pt x="66" y="19"/>
                  </a:lnTo>
                  <a:lnTo>
                    <a:pt x="65" y="17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56" y="15"/>
                  </a:lnTo>
                  <a:lnTo>
                    <a:pt x="44" y="15"/>
                  </a:lnTo>
                  <a:lnTo>
                    <a:pt x="36" y="15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30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3" y="20"/>
                  </a:lnTo>
                  <a:lnTo>
                    <a:pt x="5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5" y="1"/>
                  </a:lnTo>
                  <a:lnTo>
                    <a:pt x="33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3"/>
            <p:cNvSpPr>
              <a:spLocks noChangeAspect="1" noEditPoints="1"/>
            </p:cNvSpPr>
            <p:nvPr/>
          </p:nvSpPr>
          <p:spPr bwMode="auto">
            <a:xfrm>
              <a:off x="-635" y="2564"/>
              <a:ext cx="15" cy="11"/>
            </a:xfrm>
            <a:custGeom>
              <a:avLst/>
              <a:gdLst/>
              <a:ahLst/>
              <a:cxnLst>
                <a:cxn ang="0">
                  <a:pos x="40" y="38"/>
                </a:cxn>
                <a:cxn ang="0">
                  <a:pos x="34" y="38"/>
                </a:cxn>
                <a:cxn ang="0">
                  <a:pos x="29" y="40"/>
                </a:cxn>
                <a:cxn ang="0">
                  <a:pos x="26" y="43"/>
                </a:cxn>
                <a:cxn ang="0">
                  <a:pos x="26" y="49"/>
                </a:cxn>
                <a:cxn ang="0">
                  <a:pos x="29" y="52"/>
                </a:cxn>
                <a:cxn ang="0">
                  <a:pos x="33" y="53"/>
                </a:cxn>
                <a:cxn ang="0">
                  <a:pos x="38" y="53"/>
                </a:cxn>
                <a:cxn ang="0">
                  <a:pos x="61" y="53"/>
                </a:cxn>
                <a:cxn ang="0">
                  <a:pos x="65" y="51"/>
                </a:cxn>
                <a:cxn ang="0">
                  <a:pos x="67" y="46"/>
                </a:cxn>
                <a:cxn ang="0">
                  <a:pos x="65" y="41"/>
                </a:cxn>
                <a:cxn ang="0">
                  <a:pos x="61" y="39"/>
                </a:cxn>
                <a:cxn ang="0">
                  <a:pos x="56" y="38"/>
                </a:cxn>
                <a:cxn ang="0">
                  <a:pos x="60" y="0"/>
                </a:cxn>
                <a:cxn ang="0">
                  <a:pos x="79" y="2"/>
                </a:cxn>
                <a:cxn ang="0">
                  <a:pos x="91" y="13"/>
                </a:cxn>
                <a:cxn ang="0">
                  <a:pos x="93" y="67"/>
                </a:cxn>
                <a:cxn ang="0">
                  <a:pos x="67" y="57"/>
                </a:cxn>
                <a:cxn ang="0">
                  <a:pos x="58" y="66"/>
                </a:cxn>
                <a:cxn ang="0">
                  <a:pos x="44" y="68"/>
                </a:cxn>
                <a:cxn ang="0">
                  <a:pos x="32" y="68"/>
                </a:cxn>
                <a:cxn ang="0">
                  <a:pos x="14" y="67"/>
                </a:cxn>
                <a:cxn ang="0">
                  <a:pos x="2" y="57"/>
                </a:cxn>
                <a:cxn ang="0">
                  <a:pos x="2" y="37"/>
                </a:cxn>
                <a:cxn ang="0">
                  <a:pos x="14" y="27"/>
                </a:cxn>
                <a:cxn ang="0">
                  <a:pos x="31" y="25"/>
                </a:cxn>
                <a:cxn ang="0">
                  <a:pos x="47" y="25"/>
                </a:cxn>
                <a:cxn ang="0">
                  <a:pos x="61" y="27"/>
                </a:cxn>
                <a:cxn ang="0">
                  <a:pos x="67" y="25"/>
                </a:cxn>
                <a:cxn ang="0">
                  <a:pos x="66" y="19"/>
                </a:cxn>
                <a:cxn ang="0">
                  <a:pos x="62" y="16"/>
                </a:cxn>
                <a:cxn ang="0">
                  <a:pos x="56" y="15"/>
                </a:cxn>
                <a:cxn ang="0">
                  <a:pos x="36" y="15"/>
                </a:cxn>
                <a:cxn ang="0">
                  <a:pos x="32" y="16"/>
                </a:cxn>
                <a:cxn ang="0">
                  <a:pos x="29" y="18"/>
                </a:cxn>
                <a:cxn ang="0">
                  <a:pos x="3" y="20"/>
                </a:cxn>
                <a:cxn ang="0">
                  <a:pos x="11" y="6"/>
                </a:cxn>
                <a:cxn ang="0">
                  <a:pos x="25" y="1"/>
                </a:cxn>
                <a:cxn ang="0">
                  <a:pos x="60" y="0"/>
                </a:cxn>
              </a:cxnLst>
              <a:rect l="0" t="0" r="r" b="b"/>
              <a:pathLst>
                <a:path w="93" h="68">
                  <a:moveTo>
                    <a:pt x="42" y="38"/>
                  </a:moveTo>
                  <a:lnTo>
                    <a:pt x="40" y="38"/>
                  </a:lnTo>
                  <a:lnTo>
                    <a:pt x="37" y="38"/>
                  </a:lnTo>
                  <a:lnTo>
                    <a:pt x="34" y="38"/>
                  </a:lnTo>
                  <a:lnTo>
                    <a:pt x="32" y="39"/>
                  </a:lnTo>
                  <a:lnTo>
                    <a:pt x="29" y="40"/>
                  </a:lnTo>
                  <a:lnTo>
                    <a:pt x="27" y="41"/>
                  </a:lnTo>
                  <a:lnTo>
                    <a:pt x="26" y="43"/>
                  </a:lnTo>
                  <a:lnTo>
                    <a:pt x="26" y="46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9" y="52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6" y="53"/>
                  </a:lnTo>
                  <a:lnTo>
                    <a:pt x="38" y="53"/>
                  </a:lnTo>
                  <a:lnTo>
                    <a:pt x="44" y="53"/>
                  </a:lnTo>
                  <a:lnTo>
                    <a:pt x="61" y="53"/>
                  </a:lnTo>
                  <a:lnTo>
                    <a:pt x="63" y="52"/>
                  </a:lnTo>
                  <a:lnTo>
                    <a:pt x="65" y="51"/>
                  </a:lnTo>
                  <a:lnTo>
                    <a:pt x="67" y="49"/>
                  </a:lnTo>
                  <a:lnTo>
                    <a:pt x="67" y="46"/>
                  </a:lnTo>
                  <a:lnTo>
                    <a:pt x="67" y="42"/>
                  </a:lnTo>
                  <a:lnTo>
                    <a:pt x="65" y="41"/>
                  </a:lnTo>
                  <a:lnTo>
                    <a:pt x="63" y="39"/>
                  </a:lnTo>
                  <a:lnTo>
                    <a:pt x="61" y="39"/>
                  </a:lnTo>
                  <a:lnTo>
                    <a:pt x="59" y="38"/>
                  </a:lnTo>
                  <a:lnTo>
                    <a:pt x="56" y="38"/>
                  </a:lnTo>
                  <a:lnTo>
                    <a:pt x="42" y="38"/>
                  </a:lnTo>
                  <a:close/>
                  <a:moveTo>
                    <a:pt x="60" y="0"/>
                  </a:moveTo>
                  <a:lnTo>
                    <a:pt x="70" y="0"/>
                  </a:lnTo>
                  <a:lnTo>
                    <a:pt x="79" y="2"/>
                  </a:lnTo>
                  <a:lnTo>
                    <a:pt x="86" y="6"/>
                  </a:lnTo>
                  <a:lnTo>
                    <a:pt x="91" y="13"/>
                  </a:lnTo>
                  <a:lnTo>
                    <a:pt x="93" y="23"/>
                  </a:lnTo>
                  <a:lnTo>
                    <a:pt x="93" y="67"/>
                  </a:lnTo>
                  <a:lnTo>
                    <a:pt x="67" y="67"/>
                  </a:lnTo>
                  <a:lnTo>
                    <a:pt x="67" y="57"/>
                  </a:lnTo>
                  <a:lnTo>
                    <a:pt x="64" y="62"/>
                  </a:lnTo>
                  <a:lnTo>
                    <a:pt x="58" y="66"/>
                  </a:lnTo>
                  <a:lnTo>
                    <a:pt x="52" y="68"/>
                  </a:lnTo>
                  <a:lnTo>
                    <a:pt x="44" y="68"/>
                  </a:lnTo>
                  <a:lnTo>
                    <a:pt x="37" y="68"/>
                  </a:lnTo>
                  <a:lnTo>
                    <a:pt x="32" y="68"/>
                  </a:lnTo>
                  <a:lnTo>
                    <a:pt x="22" y="68"/>
                  </a:lnTo>
                  <a:lnTo>
                    <a:pt x="14" y="67"/>
                  </a:lnTo>
                  <a:lnTo>
                    <a:pt x="6" y="63"/>
                  </a:lnTo>
                  <a:lnTo>
                    <a:pt x="2" y="57"/>
                  </a:lnTo>
                  <a:lnTo>
                    <a:pt x="0" y="47"/>
                  </a:lnTo>
                  <a:lnTo>
                    <a:pt x="2" y="37"/>
                  </a:lnTo>
                  <a:lnTo>
                    <a:pt x="6" y="31"/>
                  </a:lnTo>
                  <a:lnTo>
                    <a:pt x="14" y="27"/>
                  </a:lnTo>
                  <a:lnTo>
                    <a:pt x="23" y="26"/>
                  </a:lnTo>
                  <a:lnTo>
                    <a:pt x="31" y="25"/>
                  </a:lnTo>
                  <a:lnTo>
                    <a:pt x="38" y="25"/>
                  </a:lnTo>
                  <a:lnTo>
                    <a:pt x="47" y="25"/>
                  </a:lnTo>
                  <a:lnTo>
                    <a:pt x="54" y="25"/>
                  </a:lnTo>
                  <a:lnTo>
                    <a:pt x="61" y="27"/>
                  </a:lnTo>
                  <a:lnTo>
                    <a:pt x="67" y="32"/>
                  </a:lnTo>
                  <a:lnTo>
                    <a:pt x="67" y="25"/>
                  </a:lnTo>
                  <a:lnTo>
                    <a:pt x="67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6"/>
                  </a:lnTo>
                  <a:lnTo>
                    <a:pt x="56" y="15"/>
                  </a:lnTo>
                  <a:lnTo>
                    <a:pt x="45" y="15"/>
                  </a:lnTo>
                  <a:lnTo>
                    <a:pt x="36" y="15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30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3" y="20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7" y="3"/>
                  </a:lnTo>
                  <a:lnTo>
                    <a:pt x="25" y="1"/>
                  </a:lnTo>
                  <a:lnTo>
                    <a:pt x="33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4"/>
            <p:cNvSpPr>
              <a:spLocks noChangeAspect="1" noEditPoints="1"/>
            </p:cNvSpPr>
            <p:nvPr/>
          </p:nvSpPr>
          <p:spPr bwMode="auto">
            <a:xfrm>
              <a:off x="-570" y="2564"/>
              <a:ext cx="15" cy="11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33" y="38"/>
                </a:cxn>
                <a:cxn ang="0">
                  <a:pos x="27" y="40"/>
                </a:cxn>
                <a:cxn ang="0">
                  <a:pos x="24" y="43"/>
                </a:cxn>
                <a:cxn ang="0">
                  <a:pos x="24" y="49"/>
                </a:cxn>
                <a:cxn ang="0">
                  <a:pos x="27" y="52"/>
                </a:cxn>
                <a:cxn ang="0">
                  <a:pos x="32" y="53"/>
                </a:cxn>
                <a:cxn ang="0">
                  <a:pos x="38" y="53"/>
                </a:cxn>
                <a:cxn ang="0">
                  <a:pos x="59" y="53"/>
                </a:cxn>
                <a:cxn ang="0">
                  <a:pos x="64" y="51"/>
                </a:cxn>
                <a:cxn ang="0">
                  <a:pos x="66" y="46"/>
                </a:cxn>
                <a:cxn ang="0">
                  <a:pos x="64" y="41"/>
                </a:cxn>
                <a:cxn ang="0">
                  <a:pos x="59" y="39"/>
                </a:cxn>
                <a:cxn ang="0">
                  <a:pos x="54" y="38"/>
                </a:cxn>
                <a:cxn ang="0">
                  <a:pos x="58" y="0"/>
                </a:cxn>
                <a:cxn ang="0">
                  <a:pos x="77" y="2"/>
                </a:cxn>
                <a:cxn ang="0">
                  <a:pos x="89" y="13"/>
                </a:cxn>
                <a:cxn ang="0">
                  <a:pos x="91" y="67"/>
                </a:cxn>
                <a:cxn ang="0">
                  <a:pos x="66" y="57"/>
                </a:cxn>
                <a:cxn ang="0">
                  <a:pos x="56" y="66"/>
                </a:cxn>
                <a:cxn ang="0">
                  <a:pos x="43" y="68"/>
                </a:cxn>
                <a:cxn ang="0">
                  <a:pos x="30" y="68"/>
                </a:cxn>
                <a:cxn ang="0">
                  <a:pos x="12" y="67"/>
                </a:cxn>
                <a:cxn ang="0">
                  <a:pos x="1" y="57"/>
                </a:cxn>
                <a:cxn ang="0">
                  <a:pos x="1" y="37"/>
                </a:cxn>
                <a:cxn ang="0">
                  <a:pos x="12" y="27"/>
                </a:cxn>
                <a:cxn ang="0">
                  <a:pos x="29" y="25"/>
                </a:cxn>
                <a:cxn ang="0">
                  <a:pos x="45" y="25"/>
                </a:cxn>
                <a:cxn ang="0">
                  <a:pos x="59" y="27"/>
                </a:cxn>
                <a:cxn ang="0">
                  <a:pos x="66" y="25"/>
                </a:cxn>
                <a:cxn ang="0">
                  <a:pos x="65" y="19"/>
                </a:cxn>
                <a:cxn ang="0">
                  <a:pos x="60" y="16"/>
                </a:cxn>
                <a:cxn ang="0">
                  <a:pos x="54" y="15"/>
                </a:cxn>
                <a:cxn ang="0">
                  <a:pos x="35" y="15"/>
                </a:cxn>
                <a:cxn ang="0">
                  <a:pos x="30" y="16"/>
                </a:cxn>
                <a:cxn ang="0">
                  <a:pos x="27" y="18"/>
                </a:cxn>
                <a:cxn ang="0">
                  <a:pos x="2" y="20"/>
                </a:cxn>
                <a:cxn ang="0">
                  <a:pos x="9" y="6"/>
                </a:cxn>
                <a:cxn ang="0">
                  <a:pos x="23" y="1"/>
                </a:cxn>
                <a:cxn ang="0">
                  <a:pos x="58" y="0"/>
                </a:cxn>
              </a:cxnLst>
              <a:rect l="0" t="0" r="r" b="b"/>
              <a:pathLst>
                <a:path w="91" h="68">
                  <a:moveTo>
                    <a:pt x="40" y="38"/>
                  </a:moveTo>
                  <a:lnTo>
                    <a:pt x="38" y="38"/>
                  </a:lnTo>
                  <a:lnTo>
                    <a:pt x="36" y="38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7" y="40"/>
                  </a:lnTo>
                  <a:lnTo>
                    <a:pt x="25" y="41"/>
                  </a:lnTo>
                  <a:lnTo>
                    <a:pt x="24" y="43"/>
                  </a:lnTo>
                  <a:lnTo>
                    <a:pt x="24" y="46"/>
                  </a:lnTo>
                  <a:lnTo>
                    <a:pt x="24" y="49"/>
                  </a:lnTo>
                  <a:lnTo>
                    <a:pt x="25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32" y="53"/>
                  </a:lnTo>
                  <a:lnTo>
                    <a:pt x="35" y="53"/>
                  </a:lnTo>
                  <a:lnTo>
                    <a:pt x="38" y="53"/>
                  </a:lnTo>
                  <a:lnTo>
                    <a:pt x="42" y="53"/>
                  </a:lnTo>
                  <a:lnTo>
                    <a:pt x="59" y="53"/>
                  </a:lnTo>
                  <a:lnTo>
                    <a:pt x="61" y="52"/>
                  </a:lnTo>
                  <a:lnTo>
                    <a:pt x="64" y="51"/>
                  </a:lnTo>
                  <a:lnTo>
                    <a:pt x="66" y="49"/>
                  </a:lnTo>
                  <a:lnTo>
                    <a:pt x="66" y="46"/>
                  </a:lnTo>
                  <a:lnTo>
                    <a:pt x="66" y="42"/>
                  </a:lnTo>
                  <a:lnTo>
                    <a:pt x="64" y="41"/>
                  </a:lnTo>
                  <a:lnTo>
                    <a:pt x="62" y="39"/>
                  </a:lnTo>
                  <a:lnTo>
                    <a:pt x="59" y="39"/>
                  </a:lnTo>
                  <a:lnTo>
                    <a:pt x="57" y="38"/>
                  </a:lnTo>
                  <a:lnTo>
                    <a:pt x="54" y="38"/>
                  </a:lnTo>
                  <a:lnTo>
                    <a:pt x="40" y="38"/>
                  </a:lnTo>
                  <a:close/>
                  <a:moveTo>
                    <a:pt x="58" y="0"/>
                  </a:moveTo>
                  <a:lnTo>
                    <a:pt x="69" y="0"/>
                  </a:lnTo>
                  <a:lnTo>
                    <a:pt x="77" y="2"/>
                  </a:lnTo>
                  <a:lnTo>
                    <a:pt x="85" y="6"/>
                  </a:lnTo>
                  <a:lnTo>
                    <a:pt x="89" y="13"/>
                  </a:lnTo>
                  <a:lnTo>
                    <a:pt x="91" y="23"/>
                  </a:lnTo>
                  <a:lnTo>
                    <a:pt x="91" y="67"/>
                  </a:lnTo>
                  <a:lnTo>
                    <a:pt x="66" y="67"/>
                  </a:lnTo>
                  <a:lnTo>
                    <a:pt x="66" y="57"/>
                  </a:lnTo>
                  <a:lnTo>
                    <a:pt x="62" y="62"/>
                  </a:lnTo>
                  <a:lnTo>
                    <a:pt x="56" y="66"/>
                  </a:lnTo>
                  <a:lnTo>
                    <a:pt x="50" y="68"/>
                  </a:lnTo>
                  <a:lnTo>
                    <a:pt x="43" y="68"/>
                  </a:lnTo>
                  <a:lnTo>
                    <a:pt x="36" y="68"/>
                  </a:lnTo>
                  <a:lnTo>
                    <a:pt x="30" y="68"/>
                  </a:lnTo>
                  <a:lnTo>
                    <a:pt x="20" y="68"/>
                  </a:lnTo>
                  <a:lnTo>
                    <a:pt x="12" y="67"/>
                  </a:lnTo>
                  <a:lnTo>
                    <a:pt x="5" y="63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1" y="37"/>
                  </a:lnTo>
                  <a:lnTo>
                    <a:pt x="5" y="31"/>
                  </a:lnTo>
                  <a:lnTo>
                    <a:pt x="12" y="27"/>
                  </a:lnTo>
                  <a:lnTo>
                    <a:pt x="21" y="26"/>
                  </a:lnTo>
                  <a:lnTo>
                    <a:pt x="29" y="25"/>
                  </a:lnTo>
                  <a:lnTo>
                    <a:pt x="38" y="25"/>
                  </a:lnTo>
                  <a:lnTo>
                    <a:pt x="45" y="25"/>
                  </a:lnTo>
                  <a:lnTo>
                    <a:pt x="52" y="25"/>
                  </a:lnTo>
                  <a:lnTo>
                    <a:pt x="59" y="27"/>
                  </a:lnTo>
                  <a:lnTo>
                    <a:pt x="66" y="32"/>
                  </a:lnTo>
                  <a:lnTo>
                    <a:pt x="66" y="25"/>
                  </a:lnTo>
                  <a:lnTo>
                    <a:pt x="66" y="22"/>
                  </a:lnTo>
                  <a:lnTo>
                    <a:pt x="65" y="19"/>
                  </a:lnTo>
                  <a:lnTo>
                    <a:pt x="64" y="17"/>
                  </a:lnTo>
                  <a:lnTo>
                    <a:pt x="60" y="16"/>
                  </a:lnTo>
                  <a:lnTo>
                    <a:pt x="58" y="16"/>
                  </a:lnTo>
                  <a:lnTo>
                    <a:pt x="54" y="15"/>
                  </a:lnTo>
                  <a:lnTo>
                    <a:pt x="43" y="15"/>
                  </a:lnTo>
                  <a:lnTo>
                    <a:pt x="35" y="15"/>
                  </a:lnTo>
                  <a:lnTo>
                    <a:pt x="32" y="15"/>
                  </a:lnTo>
                  <a:lnTo>
                    <a:pt x="30" y="16"/>
                  </a:lnTo>
                  <a:lnTo>
                    <a:pt x="28" y="17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" y="20"/>
                  </a:lnTo>
                  <a:lnTo>
                    <a:pt x="4" y="11"/>
                  </a:lnTo>
                  <a:lnTo>
                    <a:pt x="9" y="6"/>
                  </a:lnTo>
                  <a:lnTo>
                    <a:pt x="15" y="3"/>
                  </a:lnTo>
                  <a:lnTo>
                    <a:pt x="23" y="1"/>
                  </a:lnTo>
                  <a:lnTo>
                    <a:pt x="32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25"/>
            <p:cNvSpPr>
              <a:spLocks noChangeAspect="1" noEditPoints="1"/>
            </p:cNvSpPr>
            <p:nvPr/>
          </p:nvSpPr>
          <p:spPr bwMode="auto">
            <a:xfrm>
              <a:off x="-480" y="2564"/>
              <a:ext cx="16" cy="11"/>
            </a:xfrm>
            <a:custGeom>
              <a:avLst/>
              <a:gdLst/>
              <a:ahLst/>
              <a:cxnLst>
                <a:cxn ang="0">
                  <a:pos x="40" y="38"/>
                </a:cxn>
                <a:cxn ang="0">
                  <a:pos x="35" y="38"/>
                </a:cxn>
                <a:cxn ang="0">
                  <a:pos x="29" y="40"/>
                </a:cxn>
                <a:cxn ang="0">
                  <a:pos x="26" y="43"/>
                </a:cxn>
                <a:cxn ang="0">
                  <a:pos x="26" y="49"/>
                </a:cxn>
                <a:cxn ang="0">
                  <a:pos x="29" y="52"/>
                </a:cxn>
                <a:cxn ang="0">
                  <a:pos x="34" y="53"/>
                </a:cxn>
                <a:cxn ang="0">
                  <a:pos x="39" y="53"/>
                </a:cxn>
                <a:cxn ang="0">
                  <a:pos x="60" y="53"/>
                </a:cxn>
                <a:cxn ang="0">
                  <a:pos x="66" y="51"/>
                </a:cxn>
                <a:cxn ang="0">
                  <a:pos x="68" y="46"/>
                </a:cxn>
                <a:cxn ang="0">
                  <a:pos x="66" y="41"/>
                </a:cxn>
                <a:cxn ang="0">
                  <a:pos x="61" y="39"/>
                </a:cxn>
                <a:cxn ang="0">
                  <a:pos x="56" y="38"/>
                </a:cxn>
                <a:cxn ang="0">
                  <a:pos x="60" y="0"/>
                </a:cxn>
                <a:cxn ang="0">
                  <a:pos x="79" y="2"/>
                </a:cxn>
                <a:cxn ang="0">
                  <a:pos x="91" y="13"/>
                </a:cxn>
                <a:cxn ang="0">
                  <a:pos x="93" y="67"/>
                </a:cxn>
                <a:cxn ang="0">
                  <a:pos x="68" y="57"/>
                </a:cxn>
                <a:cxn ang="0">
                  <a:pos x="58" y="66"/>
                </a:cxn>
                <a:cxn ang="0">
                  <a:pos x="44" y="68"/>
                </a:cxn>
                <a:cxn ang="0">
                  <a:pos x="32" y="68"/>
                </a:cxn>
                <a:cxn ang="0">
                  <a:pos x="14" y="67"/>
                </a:cxn>
                <a:cxn ang="0">
                  <a:pos x="3" y="57"/>
                </a:cxn>
                <a:cxn ang="0">
                  <a:pos x="3" y="37"/>
                </a:cxn>
                <a:cxn ang="0">
                  <a:pos x="14" y="27"/>
                </a:cxn>
                <a:cxn ang="0">
                  <a:pos x="31" y="25"/>
                </a:cxn>
                <a:cxn ang="0">
                  <a:pos x="46" y="25"/>
                </a:cxn>
                <a:cxn ang="0">
                  <a:pos x="61" y="27"/>
                </a:cxn>
                <a:cxn ang="0">
                  <a:pos x="68" y="25"/>
                </a:cxn>
                <a:cxn ang="0">
                  <a:pos x="67" y="19"/>
                </a:cxn>
                <a:cxn ang="0">
                  <a:pos x="62" y="16"/>
                </a:cxn>
                <a:cxn ang="0">
                  <a:pos x="56" y="15"/>
                </a:cxn>
                <a:cxn ang="0">
                  <a:pos x="36" y="15"/>
                </a:cxn>
                <a:cxn ang="0">
                  <a:pos x="31" y="16"/>
                </a:cxn>
                <a:cxn ang="0">
                  <a:pos x="29" y="18"/>
                </a:cxn>
                <a:cxn ang="0">
                  <a:pos x="4" y="20"/>
                </a:cxn>
                <a:cxn ang="0">
                  <a:pos x="10" y="6"/>
                </a:cxn>
                <a:cxn ang="0">
                  <a:pos x="25" y="1"/>
                </a:cxn>
                <a:cxn ang="0">
                  <a:pos x="60" y="0"/>
                </a:cxn>
              </a:cxnLst>
              <a:rect l="0" t="0" r="r" b="b"/>
              <a:pathLst>
                <a:path w="93" h="68">
                  <a:moveTo>
                    <a:pt x="42" y="38"/>
                  </a:moveTo>
                  <a:lnTo>
                    <a:pt x="40" y="38"/>
                  </a:lnTo>
                  <a:lnTo>
                    <a:pt x="37" y="38"/>
                  </a:lnTo>
                  <a:lnTo>
                    <a:pt x="35" y="38"/>
                  </a:lnTo>
                  <a:lnTo>
                    <a:pt x="31" y="39"/>
                  </a:lnTo>
                  <a:lnTo>
                    <a:pt x="29" y="40"/>
                  </a:lnTo>
                  <a:lnTo>
                    <a:pt x="27" y="41"/>
                  </a:lnTo>
                  <a:lnTo>
                    <a:pt x="26" y="43"/>
                  </a:lnTo>
                  <a:lnTo>
                    <a:pt x="25" y="46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9" y="52"/>
                  </a:lnTo>
                  <a:lnTo>
                    <a:pt x="31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9" y="53"/>
                  </a:lnTo>
                  <a:lnTo>
                    <a:pt x="43" y="53"/>
                  </a:lnTo>
                  <a:lnTo>
                    <a:pt x="60" y="53"/>
                  </a:lnTo>
                  <a:lnTo>
                    <a:pt x="63" y="52"/>
                  </a:lnTo>
                  <a:lnTo>
                    <a:pt x="66" y="51"/>
                  </a:lnTo>
                  <a:lnTo>
                    <a:pt x="67" y="49"/>
                  </a:lnTo>
                  <a:lnTo>
                    <a:pt x="68" y="46"/>
                  </a:lnTo>
                  <a:lnTo>
                    <a:pt x="67" y="42"/>
                  </a:lnTo>
                  <a:lnTo>
                    <a:pt x="66" y="41"/>
                  </a:lnTo>
                  <a:lnTo>
                    <a:pt x="63" y="39"/>
                  </a:lnTo>
                  <a:lnTo>
                    <a:pt x="61" y="39"/>
                  </a:lnTo>
                  <a:lnTo>
                    <a:pt x="58" y="38"/>
                  </a:lnTo>
                  <a:lnTo>
                    <a:pt x="56" y="38"/>
                  </a:lnTo>
                  <a:lnTo>
                    <a:pt x="42" y="38"/>
                  </a:lnTo>
                  <a:close/>
                  <a:moveTo>
                    <a:pt x="60" y="0"/>
                  </a:moveTo>
                  <a:lnTo>
                    <a:pt x="70" y="0"/>
                  </a:lnTo>
                  <a:lnTo>
                    <a:pt x="79" y="2"/>
                  </a:lnTo>
                  <a:lnTo>
                    <a:pt x="86" y="6"/>
                  </a:lnTo>
                  <a:lnTo>
                    <a:pt x="91" y="13"/>
                  </a:lnTo>
                  <a:lnTo>
                    <a:pt x="93" y="23"/>
                  </a:lnTo>
                  <a:lnTo>
                    <a:pt x="93" y="67"/>
                  </a:lnTo>
                  <a:lnTo>
                    <a:pt x="68" y="67"/>
                  </a:lnTo>
                  <a:lnTo>
                    <a:pt x="68" y="57"/>
                  </a:lnTo>
                  <a:lnTo>
                    <a:pt x="63" y="62"/>
                  </a:lnTo>
                  <a:lnTo>
                    <a:pt x="58" y="66"/>
                  </a:lnTo>
                  <a:lnTo>
                    <a:pt x="51" y="68"/>
                  </a:lnTo>
                  <a:lnTo>
                    <a:pt x="44" y="68"/>
                  </a:lnTo>
                  <a:lnTo>
                    <a:pt x="37" y="68"/>
                  </a:lnTo>
                  <a:lnTo>
                    <a:pt x="32" y="68"/>
                  </a:lnTo>
                  <a:lnTo>
                    <a:pt x="22" y="68"/>
                  </a:lnTo>
                  <a:lnTo>
                    <a:pt x="14" y="67"/>
                  </a:lnTo>
                  <a:lnTo>
                    <a:pt x="7" y="63"/>
                  </a:lnTo>
                  <a:lnTo>
                    <a:pt x="3" y="57"/>
                  </a:lnTo>
                  <a:lnTo>
                    <a:pt x="0" y="47"/>
                  </a:lnTo>
                  <a:lnTo>
                    <a:pt x="3" y="37"/>
                  </a:lnTo>
                  <a:lnTo>
                    <a:pt x="7" y="31"/>
                  </a:lnTo>
                  <a:lnTo>
                    <a:pt x="14" y="27"/>
                  </a:lnTo>
                  <a:lnTo>
                    <a:pt x="23" y="26"/>
                  </a:lnTo>
                  <a:lnTo>
                    <a:pt x="31" y="25"/>
                  </a:lnTo>
                  <a:lnTo>
                    <a:pt x="39" y="25"/>
                  </a:lnTo>
                  <a:lnTo>
                    <a:pt x="46" y="25"/>
                  </a:lnTo>
                  <a:lnTo>
                    <a:pt x="54" y="25"/>
                  </a:lnTo>
                  <a:lnTo>
                    <a:pt x="61" y="27"/>
                  </a:lnTo>
                  <a:lnTo>
                    <a:pt x="68" y="32"/>
                  </a:lnTo>
                  <a:lnTo>
                    <a:pt x="68" y="25"/>
                  </a:lnTo>
                  <a:lnTo>
                    <a:pt x="68" y="22"/>
                  </a:lnTo>
                  <a:lnTo>
                    <a:pt x="67" y="19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6"/>
                  </a:lnTo>
                  <a:lnTo>
                    <a:pt x="56" y="15"/>
                  </a:lnTo>
                  <a:lnTo>
                    <a:pt x="44" y="15"/>
                  </a:lnTo>
                  <a:lnTo>
                    <a:pt x="36" y="15"/>
                  </a:lnTo>
                  <a:lnTo>
                    <a:pt x="34" y="15"/>
                  </a:lnTo>
                  <a:lnTo>
                    <a:pt x="31" y="16"/>
                  </a:lnTo>
                  <a:lnTo>
                    <a:pt x="30" y="17"/>
                  </a:lnTo>
                  <a:lnTo>
                    <a:pt x="29" y="18"/>
                  </a:lnTo>
                  <a:lnTo>
                    <a:pt x="28" y="20"/>
                  </a:lnTo>
                  <a:lnTo>
                    <a:pt x="4" y="20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7" y="3"/>
                  </a:lnTo>
                  <a:lnTo>
                    <a:pt x="25" y="1"/>
                  </a:lnTo>
                  <a:lnTo>
                    <a:pt x="34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6"/>
            <p:cNvSpPr>
              <a:spLocks noChangeAspect="1" noEditPoints="1"/>
            </p:cNvSpPr>
            <p:nvPr/>
          </p:nvSpPr>
          <p:spPr bwMode="auto">
            <a:xfrm>
              <a:off x="-512" y="2564"/>
              <a:ext cx="16" cy="11"/>
            </a:xfrm>
            <a:custGeom>
              <a:avLst/>
              <a:gdLst/>
              <a:ahLst/>
              <a:cxnLst>
                <a:cxn ang="0">
                  <a:pos x="44" y="15"/>
                </a:cxn>
                <a:cxn ang="0">
                  <a:pos x="38" y="15"/>
                </a:cxn>
                <a:cxn ang="0">
                  <a:pos x="32" y="16"/>
                </a:cxn>
                <a:cxn ang="0">
                  <a:pos x="28" y="19"/>
                </a:cxn>
                <a:cxn ang="0">
                  <a:pos x="26" y="25"/>
                </a:cxn>
                <a:cxn ang="0">
                  <a:pos x="26" y="26"/>
                </a:cxn>
                <a:cxn ang="0">
                  <a:pos x="69" y="26"/>
                </a:cxn>
                <a:cxn ang="0">
                  <a:pos x="69" y="23"/>
                </a:cxn>
                <a:cxn ang="0">
                  <a:pos x="68" y="20"/>
                </a:cxn>
                <a:cxn ang="0">
                  <a:pos x="65" y="18"/>
                </a:cxn>
                <a:cxn ang="0">
                  <a:pos x="63" y="16"/>
                </a:cxn>
                <a:cxn ang="0">
                  <a:pos x="60" y="16"/>
                </a:cxn>
                <a:cxn ang="0">
                  <a:pos x="57" y="15"/>
                </a:cxn>
                <a:cxn ang="0">
                  <a:pos x="53" y="15"/>
                </a:cxn>
                <a:cxn ang="0">
                  <a:pos x="44" y="15"/>
                </a:cxn>
                <a:cxn ang="0">
                  <a:pos x="55" y="0"/>
                </a:cxn>
                <a:cxn ang="0">
                  <a:pos x="65" y="0"/>
                </a:cxn>
                <a:cxn ang="0">
                  <a:pos x="77" y="2"/>
                </a:cxn>
                <a:cxn ang="0">
                  <a:pos x="85" y="6"/>
                </a:cxn>
                <a:cxn ang="0">
                  <a:pos x="90" y="14"/>
                </a:cxn>
                <a:cxn ang="0">
                  <a:pos x="93" y="22"/>
                </a:cxn>
                <a:cxn ang="0">
                  <a:pos x="93" y="30"/>
                </a:cxn>
                <a:cxn ang="0">
                  <a:pos x="93" y="39"/>
                </a:cxn>
                <a:cxn ang="0">
                  <a:pos x="26" y="39"/>
                </a:cxn>
                <a:cxn ang="0">
                  <a:pos x="27" y="43"/>
                </a:cxn>
                <a:cxn ang="0">
                  <a:pos x="27" y="48"/>
                </a:cxn>
                <a:cxn ang="0">
                  <a:pos x="29" y="50"/>
                </a:cxn>
                <a:cxn ang="0">
                  <a:pos x="32" y="52"/>
                </a:cxn>
                <a:cxn ang="0">
                  <a:pos x="36" y="53"/>
                </a:cxn>
                <a:cxn ang="0">
                  <a:pos x="41" y="53"/>
                </a:cxn>
                <a:cxn ang="0">
                  <a:pos x="55" y="54"/>
                </a:cxn>
                <a:cxn ang="0">
                  <a:pos x="57" y="54"/>
                </a:cxn>
                <a:cxn ang="0">
                  <a:pos x="60" y="53"/>
                </a:cxn>
                <a:cxn ang="0">
                  <a:pos x="63" y="53"/>
                </a:cxn>
                <a:cxn ang="0">
                  <a:pos x="65" y="52"/>
                </a:cxn>
                <a:cxn ang="0">
                  <a:pos x="68" y="51"/>
                </a:cxn>
                <a:cxn ang="0">
                  <a:pos x="68" y="49"/>
                </a:cxn>
                <a:cxn ang="0">
                  <a:pos x="69" y="48"/>
                </a:cxn>
                <a:cxn ang="0">
                  <a:pos x="69" y="46"/>
                </a:cxn>
                <a:cxn ang="0">
                  <a:pos x="93" y="46"/>
                </a:cxn>
                <a:cxn ang="0">
                  <a:pos x="92" y="55"/>
                </a:cxn>
                <a:cxn ang="0">
                  <a:pos x="87" y="62"/>
                </a:cxn>
                <a:cxn ang="0">
                  <a:pos x="81" y="65"/>
                </a:cxn>
                <a:cxn ang="0">
                  <a:pos x="74" y="67"/>
                </a:cxn>
                <a:cxn ang="0">
                  <a:pos x="64" y="68"/>
                </a:cxn>
                <a:cxn ang="0">
                  <a:pos x="55" y="68"/>
                </a:cxn>
                <a:cxn ang="0">
                  <a:pos x="31" y="68"/>
                </a:cxn>
                <a:cxn ang="0">
                  <a:pos x="18" y="66"/>
                </a:cxn>
                <a:cxn ang="0">
                  <a:pos x="10" y="61"/>
                </a:cxn>
                <a:cxn ang="0">
                  <a:pos x="5" y="54"/>
                </a:cxn>
                <a:cxn ang="0">
                  <a:pos x="1" y="44"/>
                </a:cxn>
                <a:cxn ang="0">
                  <a:pos x="0" y="32"/>
                </a:cxn>
                <a:cxn ang="0">
                  <a:pos x="1" y="21"/>
                </a:cxn>
                <a:cxn ang="0">
                  <a:pos x="5" y="13"/>
                </a:cxn>
                <a:cxn ang="0">
                  <a:pos x="11" y="6"/>
                </a:cxn>
                <a:cxn ang="0">
                  <a:pos x="19" y="2"/>
                </a:cxn>
                <a:cxn ang="0">
                  <a:pos x="31" y="0"/>
                </a:cxn>
                <a:cxn ang="0">
                  <a:pos x="55" y="0"/>
                </a:cxn>
              </a:cxnLst>
              <a:rect l="0" t="0" r="r" b="b"/>
              <a:pathLst>
                <a:path w="93" h="68">
                  <a:moveTo>
                    <a:pt x="44" y="15"/>
                  </a:moveTo>
                  <a:lnTo>
                    <a:pt x="38" y="15"/>
                  </a:lnTo>
                  <a:lnTo>
                    <a:pt x="32" y="16"/>
                  </a:lnTo>
                  <a:lnTo>
                    <a:pt x="28" y="19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69" y="26"/>
                  </a:lnTo>
                  <a:lnTo>
                    <a:pt x="69" y="23"/>
                  </a:lnTo>
                  <a:lnTo>
                    <a:pt x="68" y="20"/>
                  </a:lnTo>
                  <a:lnTo>
                    <a:pt x="65" y="18"/>
                  </a:lnTo>
                  <a:lnTo>
                    <a:pt x="63" y="16"/>
                  </a:lnTo>
                  <a:lnTo>
                    <a:pt x="60" y="16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4" y="15"/>
                  </a:lnTo>
                  <a:close/>
                  <a:moveTo>
                    <a:pt x="5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5" y="6"/>
                  </a:lnTo>
                  <a:lnTo>
                    <a:pt x="90" y="14"/>
                  </a:lnTo>
                  <a:lnTo>
                    <a:pt x="93" y="22"/>
                  </a:lnTo>
                  <a:lnTo>
                    <a:pt x="93" y="30"/>
                  </a:lnTo>
                  <a:lnTo>
                    <a:pt x="93" y="39"/>
                  </a:lnTo>
                  <a:lnTo>
                    <a:pt x="26" y="39"/>
                  </a:lnTo>
                  <a:lnTo>
                    <a:pt x="27" y="43"/>
                  </a:lnTo>
                  <a:lnTo>
                    <a:pt x="27" y="48"/>
                  </a:lnTo>
                  <a:lnTo>
                    <a:pt x="29" y="50"/>
                  </a:lnTo>
                  <a:lnTo>
                    <a:pt x="32" y="52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55" y="54"/>
                  </a:lnTo>
                  <a:lnTo>
                    <a:pt x="57" y="54"/>
                  </a:lnTo>
                  <a:lnTo>
                    <a:pt x="60" y="53"/>
                  </a:lnTo>
                  <a:lnTo>
                    <a:pt x="63" y="53"/>
                  </a:lnTo>
                  <a:lnTo>
                    <a:pt x="65" y="52"/>
                  </a:lnTo>
                  <a:lnTo>
                    <a:pt x="68" y="51"/>
                  </a:lnTo>
                  <a:lnTo>
                    <a:pt x="68" y="49"/>
                  </a:lnTo>
                  <a:lnTo>
                    <a:pt x="69" y="48"/>
                  </a:lnTo>
                  <a:lnTo>
                    <a:pt x="69" y="46"/>
                  </a:lnTo>
                  <a:lnTo>
                    <a:pt x="93" y="46"/>
                  </a:lnTo>
                  <a:lnTo>
                    <a:pt x="92" y="55"/>
                  </a:lnTo>
                  <a:lnTo>
                    <a:pt x="87" y="62"/>
                  </a:lnTo>
                  <a:lnTo>
                    <a:pt x="81" y="65"/>
                  </a:lnTo>
                  <a:lnTo>
                    <a:pt x="74" y="67"/>
                  </a:lnTo>
                  <a:lnTo>
                    <a:pt x="64" y="68"/>
                  </a:lnTo>
                  <a:lnTo>
                    <a:pt x="55" y="68"/>
                  </a:lnTo>
                  <a:lnTo>
                    <a:pt x="31" y="68"/>
                  </a:lnTo>
                  <a:lnTo>
                    <a:pt x="18" y="66"/>
                  </a:lnTo>
                  <a:lnTo>
                    <a:pt x="10" y="61"/>
                  </a:lnTo>
                  <a:lnTo>
                    <a:pt x="5" y="54"/>
                  </a:lnTo>
                  <a:lnTo>
                    <a:pt x="1" y="44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3"/>
                  </a:lnTo>
                  <a:lnTo>
                    <a:pt x="11" y="6"/>
                  </a:lnTo>
                  <a:lnTo>
                    <a:pt x="19" y="2"/>
                  </a:lnTo>
                  <a:lnTo>
                    <a:pt x="31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7"/>
            <p:cNvSpPr>
              <a:spLocks noChangeAspect="1"/>
            </p:cNvSpPr>
            <p:nvPr/>
          </p:nvSpPr>
          <p:spPr bwMode="auto">
            <a:xfrm>
              <a:off x="-695" y="2564"/>
              <a:ext cx="16" cy="11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0"/>
                </a:cxn>
                <a:cxn ang="0">
                  <a:pos x="74" y="1"/>
                </a:cxn>
                <a:cxn ang="0">
                  <a:pos x="83" y="3"/>
                </a:cxn>
                <a:cxn ang="0">
                  <a:pos x="90" y="8"/>
                </a:cxn>
                <a:cxn ang="0">
                  <a:pos x="94" y="16"/>
                </a:cxn>
                <a:cxn ang="0">
                  <a:pos x="95" y="27"/>
                </a:cxn>
                <a:cxn ang="0">
                  <a:pos x="69" y="27"/>
                </a:cxn>
                <a:cxn ang="0">
                  <a:pos x="69" y="25"/>
                </a:cxn>
                <a:cxn ang="0">
                  <a:pos x="68" y="23"/>
                </a:cxn>
                <a:cxn ang="0">
                  <a:pos x="66" y="21"/>
                </a:cxn>
                <a:cxn ang="0">
                  <a:pos x="64" y="20"/>
                </a:cxn>
                <a:cxn ang="0">
                  <a:pos x="60" y="19"/>
                </a:cxn>
                <a:cxn ang="0">
                  <a:pos x="56" y="19"/>
                </a:cxn>
                <a:cxn ang="0">
                  <a:pos x="52" y="19"/>
                </a:cxn>
                <a:cxn ang="0">
                  <a:pos x="48" y="19"/>
                </a:cxn>
                <a:cxn ang="0">
                  <a:pos x="41" y="19"/>
                </a:cxn>
                <a:cxn ang="0">
                  <a:pos x="35" y="20"/>
                </a:cxn>
                <a:cxn ang="0">
                  <a:pos x="30" y="22"/>
                </a:cxn>
                <a:cxn ang="0">
                  <a:pos x="28" y="24"/>
                </a:cxn>
                <a:cxn ang="0">
                  <a:pos x="27" y="26"/>
                </a:cxn>
                <a:cxn ang="0">
                  <a:pos x="27" y="29"/>
                </a:cxn>
                <a:cxn ang="0">
                  <a:pos x="26" y="32"/>
                </a:cxn>
                <a:cxn ang="0">
                  <a:pos x="26" y="34"/>
                </a:cxn>
                <a:cxn ang="0">
                  <a:pos x="27" y="42"/>
                </a:cxn>
                <a:cxn ang="0">
                  <a:pos x="30" y="47"/>
                </a:cxn>
                <a:cxn ang="0">
                  <a:pos x="35" y="50"/>
                </a:cxn>
                <a:cxn ang="0">
                  <a:pos x="41" y="51"/>
                </a:cxn>
                <a:cxn ang="0">
                  <a:pos x="50" y="51"/>
                </a:cxn>
                <a:cxn ang="0">
                  <a:pos x="56" y="51"/>
                </a:cxn>
                <a:cxn ang="0">
                  <a:pos x="63" y="50"/>
                </a:cxn>
                <a:cxn ang="0">
                  <a:pos x="68" y="47"/>
                </a:cxn>
                <a:cxn ang="0">
                  <a:pos x="69" y="44"/>
                </a:cxn>
                <a:cxn ang="0">
                  <a:pos x="70" y="42"/>
                </a:cxn>
                <a:cxn ang="0">
                  <a:pos x="70" y="40"/>
                </a:cxn>
                <a:cxn ang="0">
                  <a:pos x="96" y="40"/>
                </a:cxn>
                <a:cxn ang="0">
                  <a:pos x="95" y="49"/>
                </a:cxn>
                <a:cxn ang="0">
                  <a:pos x="93" y="56"/>
                </a:cxn>
                <a:cxn ang="0">
                  <a:pos x="88" y="62"/>
                </a:cxn>
                <a:cxn ang="0">
                  <a:pos x="80" y="66"/>
                </a:cxn>
                <a:cxn ang="0">
                  <a:pos x="69" y="68"/>
                </a:cxn>
                <a:cxn ang="0">
                  <a:pos x="58" y="68"/>
                </a:cxn>
                <a:cxn ang="0">
                  <a:pos x="49" y="68"/>
                </a:cxn>
                <a:cxn ang="0">
                  <a:pos x="37" y="68"/>
                </a:cxn>
                <a:cxn ang="0">
                  <a:pos x="27" y="67"/>
                </a:cxn>
                <a:cxn ang="0">
                  <a:pos x="18" y="65"/>
                </a:cxn>
                <a:cxn ang="0">
                  <a:pos x="10" y="62"/>
                </a:cxn>
                <a:cxn ang="0">
                  <a:pos x="5" y="56"/>
                </a:cxn>
                <a:cxn ang="0">
                  <a:pos x="2" y="47"/>
                </a:cxn>
                <a:cxn ang="0">
                  <a:pos x="0" y="33"/>
                </a:cxn>
                <a:cxn ang="0">
                  <a:pos x="1" y="23"/>
                </a:cxn>
                <a:cxn ang="0">
                  <a:pos x="4" y="14"/>
                </a:cxn>
                <a:cxn ang="0">
                  <a:pos x="9" y="7"/>
                </a:cxn>
                <a:cxn ang="0">
                  <a:pos x="18" y="3"/>
                </a:cxn>
                <a:cxn ang="0">
                  <a:pos x="30" y="1"/>
                </a:cxn>
                <a:cxn ang="0">
                  <a:pos x="54" y="0"/>
                </a:cxn>
              </a:cxnLst>
              <a:rect l="0" t="0" r="r" b="b"/>
              <a:pathLst>
                <a:path w="96" h="68">
                  <a:moveTo>
                    <a:pt x="54" y="0"/>
                  </a:moveTo>
                  <a:lnTo>
                    <a:pt x="64" y="0"/>
                  </a:lnTo>
                  <a:lnTo>
                    <a:pt x="74" y="1"/>
                  </a:lnTo>
                  <a:lnTo>
                    <a:pt x="83" y="3"/>
                  </a:lnTo>
                  <a:lnTo>
                    <a:pt x="90" y="8"/>
                  </a:lnTo>
                  <a:lnTo>
                    <a:pt x="94" y="16"/>
                  </a:lnTo>
                  <a:lnTo>
                    <a:pt x="95" y="27"/>
                  </a:lnTo>
                  <a:lnTo>
                    <a:pt x="69" y="27"/>
                  </a:lnTo>
                  <a:lnTo>
                    <a:pt x="69" y="25"/>
                  </a:lnTo>
                  <a:lnTo>
                    <a:pt x="68" y="23"/>
                  </a:lnTo>
                  <a:lnTo>
                    <a:pt x="66" y="21"/>
                  </a:lnTo>
                  <a:lnTo>
                    <a:pt x="64" y="20"/>
                  </a:lnTo>
                  <a:lnTo>
                    <a:pt x="60" y="19"/>
                  </a:lnTo>
                  <a:lnTo>
                    <a:pt x="56" y="19"/>
                  </a:lnTo>
                  <a:lnTo>
                    <a:pt x="52" y="19"/>
                  </a:lnTo>
                  <a:lnTo>
                    <a:pt x="48" y="19"/>
                  </a:lnTo>
                  <a:lnTo>
                    <a:pt x="41" y="19"/>
                  </a:lnTo>
                  <a:lnTo>
                    <a:pt x="35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7" y="42"/>
                  </a:lnTo>
                  <a:lnTo>
                    <a:pt x="30" y="47"/>
                  </a:lnTo>
                  <a:lnTo>
                    <a:pt x="35" y="50"/>
                  </a:lnTo>
                  <a:lnTo>
                    <a:pt x="41" y="51"/>
                  </a:lnTo>
                  <a:lnTo>
                    <a:pt x="50" y="51"/>
                  </a:lnTo>
                  <a:lnTo>
                    <a:pt x="56" y="51"/>
                  </a:lnTo>
                  <a:lnTo>
                    <a:pt x="63" y="50"/>
                  </a:lnTo>
                  <a:lnTo>
                    <a:pt x="68" y="47"/>
                  </a:lnTo>
                  <a:lnTo>
                    <a:pt x="69" y="44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96" y="40"/>
                  </a:lnTo>
                  <a:lnTo>
                    <a:pt x="95" y="49"/>
                  </a:lnTo>
                  <a:lnTo>
                    <a:pt x="93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69" y="68"/>
                  </a:lnTo>
                  <a:lnTo>
                    <a:pt x="58" y="68"/>
                  </a:lnTo>
                  <a:lnTo>
                    <a:pt x="49" y="68"/>
                  </a:lnTo>
                  <a:lnTo>
                    <a:pt x="37" y="68"/>
                  </a:lnTo>
                  <a:lnTo>
                    <a:pt x="27" y="67"/>
                  </a:lnTo>
                  <a:lnTo>
                    <a:pt x="18" y="65"/>
                  </a:lnTo>
                  <a:lnTo>
                    <a:pt x="10" y="62"/>
                  </a:lnTo>
                  <a:lnTo>
                    <a:pt x="5" y="56"/>
                  </a:lnTo>
                  <a:lnTo>
                    <a:pt x="2" y="47"/>
                  </a:lnTo>
                  <a:lnTo>
                    <a:pt x="0" y="33"/>
                  </a:lnTo>
                  <a:lnTo>
                    <a:pt x="1" y="23"/>
                  </a:lnTo>
                  <a:lnTo>
                    <a:pt x="4" y="14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28"/>
            <p:cNvSpPr>
              <a:spLocks noChangeAspect="1" noEditPoints="1"/>
            </p:cNvSpPr>
            <p:nvPr/>
          </p:nvSpPr>
          <p:spPr bwMode="auto">
            <a:xfrm>
              <a:off x="-671" y="2564"/>
              <a:ext cx="16" cy="11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41" y="19"/>
                </a:cxn>
                <a:cxn ang="0">
                  <a:pos x="35" y="20"/>
                </a:cxn>
                <a:cxn ang="0">
                  <a:pos x="28" y="22"/>
                </a:cxn>
                <a:cxn ang="0">
                  <a:pos x="26" y="24"/>
                </a:cxn>
                <a:cxn ang="0">
                  <a:pos x="25" y="27"/>
                </a:cxn>
                <a:cxn ang="0">
                  <a:pos x="25" y="29"/>
                </a:cxn>
                <a:cxn ang="0">
                  <a:pos x="25" y="32"/>
                </a:cxn>
                <a:cxn ang="0">
                  <a:pos x="25" y="35"/>
                </a:cxn>
                <a:cxn ang="0">
                  <a:pos x="25" y="37"/>
                </a:cxn>
                <a:cxn ang="0">
                  <a:pos x="25" y="40"/>
                </a:cxn>
                <a:cxn ang="0">
                  <a:pos x="26" y="43"/>
                </a:cxn>
                <a:cxn ang="0">
                  <a:pos x="27" y="46"/>
                </a:cxn>
                <a:cxn ang="0">
                  <a:pos x="28" y="48"/>
                </a:cxn>
                <a:cxn ang="0">
                  <a:pos x="34" y="50"/>
                </a:cxn>
                <a:cxn ang="0">
                  <a:pos x="41" y="51"/>
                </a:cxn>
                <a:cxn ang="0">
                  <a:pos x="47" y="51"/>
                </a:cxn>
                <a:cxn ang="0">
                  <a:pos x="49" y="51"/>
                </a:cxn>
                <a:cxn ang="0">
                  <a:pos x="56" y="51"/>
                </a:cxn>
                <a:cxn ang="0">
                  <a:pos x="63" y="50"/>
                </a:cxn>
                <a:cxn ang="0">
                  <a:pos x="68" y="48"/>
                </a:cxn>
                <a:cxn ang="0">
                  <a:pos x="70" y="46"/>
                </a:cxn>
                <a:cxn ang="0">
                  <a:pos x="71" y="42"/>
                </a:cxn>
                <a:cxn ang="0">
                  <a:pos x="72" y="39"/>
                </a:cxn>
                <a:cxn ang="0">
                  <a:pos x="72" y="36"/>
                </a:cxn>
                <a:cxn ang="0">
                  <a:pos x="72" y="32"/>
                </a:cxn>
                <a:cxn ang="0">
                  <a:pos x="72" y="29"/>
                </a:cxn>
                <a:cxn ang="0">
                  <a:pos x="71" y="26"/>
                </a:cxn>
                <a:cxn ang="0">
                  <a:pos x="70" y="24"/>
                </a:cxn>
                <a:cxn ang="0">
                  <a:pos x="68" y="22"/>
                </a:cxn>
                <a:cxn ang="0">
                  <a:pos x="61" y="20"/>
                </a:cxn>
                <a:cxn ang="0">
                  <a:pos x="54" y="19"/>
                </a:cxn>
                <a:cxn ang="0">
                  <a:pos x="48" y="19"/>
                </a:cxn>
                <a:cxn ang="0">
                  <a:pos x="46" y="0"/>
                </a:cxn>
                <a:cxn ang="0">
                  <a:pos x="73" y="1"/>
                </a:cxn>
                <a:cxn ang="0">
                  <a:pos x="84" y="4"/>
                </a:cxn>
                <a:cxn ang="0">
                  <a:pos x="92" y="9"/>
                </a:cxn>
                <a:cxn ang="0">
                  <a:pos x="96" y="18"/>
                </a:cxn>
                <a:cxn ang="0">
                  <a:pos x="98" y="30"/>
                </a:cxn>
                <a:cxn ang="0">
                  <a:pos x="98" y="32"/>
                </a:cxn>
                <a:cxn ang="0">
                  <a:pos x="97" y="43"/>
                </a:cxn>
                <a:cxn ang="0">
                  <a:pos x="96" y="52"/>
                </a:cxn>
                <a:cxn ang="0">
                  <a:pos x="93" y="58"/>
                </a:cxn>
                <a:cxn ang="0">
                  <a:pos x="88" y="63"/>
                </a:cxn>
                <a:cxn ang="0">
                  <a:pos x="80" y="66"/>
                </a:cxn>
                <a:cxn ang="0">
                  <a:pos x="67" y="68"/>
                </a:cxn>
                <a:cxn ang="0">
                  <a:pos x="39" y="68"/>
                </a:cxn>
                <a:cxn ang="0">
                  <a:pos x="27" y="68"/>
                </a:cxn>
                <a:cxn ang="0">
                  <a:pos x="17" y="67"/>
                </a:cxn>
                <a:cxn ang="0">
                  <a:pos x="10" y="64"/>
                </a:cxn>
                <a:cxn ang="0">
                  <a:pos x="4" y="59"/>
                </a:cxn>
                <a:cxn ang="0">
                  <a:pos x="1" y="50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0" y="25"/>
                </a:cxn>
                <a:cxn ang="0">
                  <a:pos x="2" y="16"/>
                </a:cxn>
                <a:cxn ang="0">
                  <a:pos x="6" y="8"/>
                </a:cxn>
                <a:cxn ang="0">
                  <a:pos x="13" y="3"/>
                </a:cxn>
                <a:cxn ang="0">
                  <a:pos x="23" y="1"/>
                </a:cxn>
                <a:cxn ang="0">
                  <a:pos x="36" y="0"/>
                </a:cxn>
                <a:cxn ang="0">
                  <a:pos x="46" y="0"/>
                </a:cxn>
              </a:cxnLst>
              <a:rect l="0" t="0" r="r" b="b"/>
              <a:pathLst>
                <a:path w="98" h="68">
                  <a:moveTo>
                    <a:pt x="48" y="19"/>
                  </a:moveTo>
                  <a:lnTo>
                    <a:pt x="41" y="19"/>
                  </a:lnTo>
                  <a:lnTo>
                    <a:pt x="35" y="20"/>
                  </a:lnTo>
                  <a:lnTo>
                    <a:pt x="28" y="22"/>
                  </a:lnTo>
                  <a:lnTo>
                    <a:pt x="26" y="24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32"/>
                  </a:lnTo>
                  <a:lnTo>
                    <a:pt x="25" y="35"/>
                  </a:lnTo>
                  <a:lnTo>
                    <a:pt x="25" y="37"/>
                  </a:lnTo>
                  <a:lnTo>
                    <a:pt x="25" y="40"/>
                  </a:lnTo>
                  <a:lnTo>
                    <a:pt x="26" y="43"/>
                  </a:lnTo>
                  <a:lnTo>
                    <a:pt x="27" y="46"/>
                  </a:lnTo>
                  <a:lnTo>
                    <a:pt x="28" y="48"/>
                  </a:lnTo>
                  <a:lnTo>
                    <a:pt x="34" y="50"/>
                  </a:lnTo>
                  <a:lnTo>
                    <a:pt x="41" y="51"/>
                  </a:lnTo>
                  <a:lnTo>
                    <a:pt x="47" y="51"/>
                  </a:lnTo>
                  <a:lnTo>
                    <a:pt x="49" y="51"/>
                  </a:lnTo>
                  <a:lnTo>
                    <a:pt x="56" y="51"/>
                  </a:lnTo>
                  <a:lnTo>
                    <a:pt x="63" y="50"/>
                  </a:lnTo>
                  <a:lnTo>
                    <a:pt x="68" y="48"/>
                  </a:lnTo>
                  <a:lnTo>
                    <a:pt x="70" y="46"/>
                  </a:lnTo>
                  <a:lnTo>
                    <a:pt x="71" y="42"/>
                  </a:lnTo>
                  <a:lnTo>
                    <a:pt x="72" y="39"/>
                  </a:lnTo>
                  <a:lnTo>
                    <a:pt x="72" y="36"/>
                  </a:lnTo>
                  <a:lnTo>
                    <a:pt x="72" y="32"/>
                  </a:lnTo>
                  <a:lnTo>
                    <a:pt x="72" y="29"/>
                  </a:lnTo>
                  <a:lnTo>
                    <a:pt x="71" y="26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61" y="20"/>
                  </a:lnTo>
                  <a:lnTo>
                    <a:pt x="54" y="19"/>
                  </a:lnTo>
                  <a:lnTo>
                    <a:pt x="48" y="19"/>
                  </a:lnTo>
                  <a:close/>
                  <a:moveTo>
                    <a:pt x="46" y="0"/>
                  </a:moveTo>
                  <a:lnTo>
                    <a:pt x="73" y="1"/>
                  </a:lnTo>
                  <a:lnTo>
                    <a:pt x="84" y="4"/>
                  </a:lnTo>
                  <a:lnTo>
                    <a:pt x="92" y="9"/>
                  </a:lnTo>
                  <a:lnTo>
                    <a:pt x="96" y="18"/>
                  </a:lnTo>
                  <a:lnTo>
                    <a:pt x="98" y="30"/>
                  </a:lnTo>
                  <a:lnTo>
                    <a:pt x="98" y="32"/>
                  </a:lnTo>
                  <a:lnTo>
                    <a:pt x="97" y="43"/>
                  </a:lnTo>
                  <a:lnTo>
                    <a:pt x="96" y="52"/>
                  </a:lnTo>
                  <a:lnTo>
                    <a:pt x="93" y="58"/>
                  </a:lnTo>
                  <a:lnTo>
                    <a:pt x="88" y="63"/>
                  </a:lnTo>
                  <a:lnTo>
                    <a:pt x="80" y="66"/>
                  </a:lnTo>
                  <a:lnTo>
                    <a:pt x="67" y="68"/>
                  </a:lnTo>
                  <a:lnTo>
                    <a:pt x="39" y="68"/>
                  </a:lnTo>
                  <a:lnTo>
                    <a:pt x="27" y="68"/>
                  </a:lnTo>
                  <a:lnTo>
                    <a:pt x="17" y="67"/>
                  </a:lnTo>
                  <a:lnTo>
                    <a:pt x="10" y="64"/>
                  </a:lnTo>
                  <a:lnTo>
                    <a:pt x="4" y="59"/>
                  </a:lnTo>
                  <a:lnTo>
                    <a:pt x="1" y="5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3" y="3"/>
                  </a:lnTo>
                  <a:lnTo>
                    <a:pt x="23" y="1"/>
                  </a:lnTo>
                  <a:lnTo>
                    <a:pt x="3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29"/>
            <p:cNvSpPr>
              <a:spLocks noChangeAspect="1"/>
            </p:cNvSpPr>
            <p:nvPr/>
          </p:nvSpPr>
          <p:spPr bwMode="auto">
            <a:xfrm>
              <a:off x="-730" y="2564"/>
              <a:ext cx="16" cy="1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73" y="1"/>
                </a:cxn>
                <a:cxn ang="0">
                  <a:pos x="84" y="4"/>
                </a:cxn>
                <a:cxn ang="0">
                  <a:pos x="92" y="9"/>
                </a:cxn>
                <a:cxn ang="0">
                  <a:pos x="97" y="18"/>
                </a:cxn>
                <a:cxn ang="0">
                  <a:pos x="98" y="30"/>
                </a:cxn>
                <a:cxn ang="0">
                  <a:pos x="98" y="67"/>
                </a:cxn>
                <a:cxn ang="0">
                  <a:pos x="72" y="67"/>
                </a:cxn>
                <a:cxn ang="0">
                  <a:pos x="72" y="32"/>
                </a:cxn>
                <a:cxn ang="0">
                  <a:pos x="72" y="29"/>
                </a:cxn>
                <a:cxn ang="0">
                  <a:pos x="71" y="26"/>
                </a:cxn>
                <a:cxn ang="0">
                  <a:pos x="70" y="24"/>
                </a:cxn>
                <a:cxn ang="0">
                  <a:pos x="68" y="22"/>
                </a:cxn>
                <a:cxn ang="0">
                  <a:pos x="61" y="20"/>
                </a:cxn>
                <a:cxn ang="0">
                  <a:pos x="54" y="19"/>
                </a:cxn>
                <a:cxn ang="0">
                  <a:pos x="48" y="19"/>
                </a:cxn>
                <a:cxn ang="0">
                  <a:pos x="41" y="19"/>
                </a:cxn>
                <a:cxn ang="0">
                  <a:pos x="35" y="20"/>
                </a:cxn>
                <a:cxn ang="0">
                  <a:pos x="28" y="22"/>
                </a:cxn>
                <a:cxn ang="0">
                  <a:pos x="26" y="24"/>
                </a:cxn>
                <a:cxn ang="0">
                  <a:pos x="25" y="27"/>
                </a:cxn>
                <a:cxn ang="0">
                  <a:pos x="25" y="29"/>
                </a:cxn>
                <a:cxn ang="0">
                  <a:pos x="25" y="32"/>
                </a:cxn>
                <a:cxn ang="0">
                  <a:pos x="25" y="35"/>
                </a:cxn>
                <a:cxn ang="0">
                  <a:pos x="25" y="67"/>
                </a:cxn>
                <a:cxn ang="0">
                  <a:pos x="0" y="67"/>
                </a:cxn>
                <a:cxn ang="0">
                  <a:pos x="0" y="34"/>
                </a:cxn>
                <a:cxn ang="0">
                  <a:pos x="0" y="25"/>
                </a:cxn>
                <a:cxn ang="0">
                  <a:pos x="2" y="16"/>
                </a:cxn>
                <a:cxn ang="0">
                  <a:pos x="6" y="8"/>
                </a:cxn>
                <a:cxn ang="0">
                  <a:pos x="13" y="3"/>
                </a:cxn>
                <a:cxn ang="0">
                  <a:pos x="23" y="1"/>
                </a:cxn>
                <a:cxn ang="0">
                  <a:pos x="36" y="0"/>
                </a:cxn>
                <a:cxn ang="0">
                  <a:pos x="46" y="0"/>
                </a:cxn>
              </a:cxnLst>
              <a:rect l="0" t="0" r="r" b="b"/>
              <a:pathLst>
                <a:path w="98" h="67">
                  <a:moveTo>
                    <a:pt x="46" y="0"/>
                  </a:moveTo>
                  <a:lnTo>
                    <a:pt x="73" y="1"/>
                  </a:lnTo>
                  <a:lnTo>
                    <a:pt x="84" y="4"/>
                  </a:lnTo>
                  <a:lnTo>
                    <a:pt x="92" y="9"/>
                  </a:lnTo>
                  <a:lnTo>
                    <a:pt x="97" y="18"/>
                  </a:lnTo>
                  <a:lnTo>
                    <a:pt x="98" y="30"/>
                  </a:lnTo>
                  <a:lnTo>
                    <a:pt x="98" y="67"/>
                  </a:lnTo>
                  <a:lnTo>
                    <a:pt x="72" y="67"/>
                  </a:lnTo>
                  <a:lnTo>
                    <a:pt x="72" y="32"/>
                  </a:lnTo>
                  <a:lnTo>
                    <a:pt x="72" y="29"/>
                  </a:lnTo>
                  <a:lnTo>
                    <a:pt x="71" y="26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61" y="20"/>
                  </a:lnTo>
                  <a:lnTo>
                    <a:pt x="54" y="19"/>
                  </a:lnTo>
                  <a:lnTo>
                    <a:pt x="48" y="19"/>
                  </a:lnTo>
                  <a:lnTo>
                    <a:pt x="41" y="19"/>
                  </a:lnTo>
                  <a:lnTo>
                    <a:pt x="35" y="20"/>
                  </a:lnTo>
                  <a:lnTo>
                    <a:pt x="28" y="22"/>
                  </a:lnTo>
                  <a:lnTo>
                    <a:pt x="26" y="24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32"/>
                  </a:lnTo>
                  <a:lnTo>
                    <a:pt x="25" y="35"/>
                  </a:lnTo>
                  <a:lnTo>
                    <a:pt x="25" y="67"/>
                  </a:lnTo>
                  <a:lnTo>
                    <a:pt x="0" y="67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3" y="3"/>
                  </a:lnTo>
                  <a:lnTo>
                    <a:pt x="23" y="1"/>
                  </a:lnTo>
                  <a:lnTo>
                    <a:pt x="3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0"/>
            <p:cNvSpPr>
              <a:spLocks noChangeAspect="1"/>
            </p:cNvSpPr>
            <p:nvPr/>
          </p:nvSpPr>
          <p:spPr bwMode="auto">
            <a:xfrm>
              <a:off x="-653" y="2564"/>
              <a:ext cx="16" cy="1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73" y="1"/>
                </a:cxn>
                <a:cxn ang="0">
                  <a:pos x="85" y="4"/>
                </a:cxn>
                <a:cxn ang="0">
                  <a:pos x="93" y="9"/>
                </a:cxn>
                <a:cxn ang="0">
                  <a:pos x="96" y="18"/>
                </a:cxn>
                <a:cxn ang="0">
                  <a:pos x="98" y="30"/>
                </a:cxn>
                <a:cxn ang="0">
                  <a:pos x="98" y="67"/>
                </a:cxn>
                <a:cxn ang="0">
                  <a:pos x="72" y="67"/>
                </a:cxn>
                <a:cxn ang="0">
                  <a:pos x="72" y="32"/>
                </a:cxn>
                <a:cxn ang="0">
                  <a:pos x="72" y="29"/>
                </a:cxn>
                <a:cxn ang="0">
                  <a:pos x="71" y="26"/>
                </a:cxn>
                <a:cxn ang="0">
                  <a:pos x="70" y="24"/>
                </a:cxn>
                <a:cxn ang="0">
                  <a:pos x="68" y="22"/>
                </a:cxn>
                <a:cxn ang="0">
                  <a:pos x="62" y="20"/>
                </a:cxn>
                <a:cxn ang="0">
                  <a:pos x="55" y="19"/>
                </a:cxn>
                <a:cxn ang="0">
                  <a:pos x="48" y="19"/>
                </a:cxn>
                <a:cxn ang="0">
                  <a:pos x="41" y="19"/>
                </a:cxn>
                <a:cxn ang="0">
                  <a:pos x="35" y="20"/>
                </a:cxn>
                <a:cxn ang="0">
                  <a:pos x="29" y="22"/>
                </a:cxn>
                <a:cxn ang="0">
                  <a:pos x="27" y="24"/>
                </a:cxn>
                <a:cxn ang="0">
                  <a:pos x="26" y="27"/>
                </a:cxn>
                <a:cxn ang="0">
                  <a:pos x="26" y="29"/>
                </a:cxn>
                <a:cxn ang="0">
                  <a:pos x="26" y="32"/>
                </a:cxn>
                <a:cxn ang="0">
                  <a:pos x="26" y="35"/>
                </a:cxn>
                <a:cxn ang="0">
                  <a:pos x="26" y="67"/>
                </a:cxn>
                <a:cxn ang="0">
                  <a:pos x="0" y="67"/>
                </a:cxn>
                <a:cxn ang="0">
                  <a:pos x="0" y="34"/>
                </a:cxn>
                <a:cxn ang="0">
                  <a:pos x="0" y="25"/>
                </a:cxn>
                <a:cxn ang="0">
                  <a:pos x="2" y="16"/>
                </a:cxn>
                <a:cxn ang="0">
                  <a:pos x="6" y="8"/>
                </a:cxn>
                <a:cxn ang="0">
                  <a:pos x="13" y="3"/>
                </a:cxn>
                <a:cxn ang="0">
                  <a:pos x="24" y="1"/>
                </a:cxn>
                <a:cxn ang="0">
                  <a:pos x="36" y="0"/>
                </a:cxn>
                <a:cxn ang="0">
                  <a:pos x="46" y="0"/>
                </a:cxn>
              </a:cxnLst>
              <a:rect l="0" t="0" r="r" b="b"/>
              <a:pathLst>
                <a:path w="98" h="67">
                  <a:moveTo>
                    <a:pt x="46" y="0"/>
                  </a:moveTo>
                  <a:lnTo>
                    <a:pt x="73" y="1"/>
                  </a:lnTo>
                  <a:lnTo>
                    <a:pt x="85" y="4"/>
                  </a:lnTo>
                  <a:lnTo>
                    <a:pt x="93" y="9"/>
                  </a:lnTo>
                  <a:lnTo>
                    <a:pt x="96" y="18"/>
                  </a:lnTo>
                  <a:lnTo>
                    <a:pt x="98" y="30"/>
                  </a:lnTo>
                  <a:lnTo>
                    <a:pt x="98" y="67"/>
                  </a:lnTo>
                  <a:lnTo>
                    <a:pt x="72" y="67"/>
                  </a:lnTo>
                  <a:lnTo>
                    <a:pt x="72" y="32"/>
                  </a:lnTo>
                  <a:lnTo>
                    <a:pt x="72" y="29"/>
                  </a:lnTo>
                  <a:lnTo>
                    <a:pt x="71" y="26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62" y="20"/>
                  </a:lnTo>
                  <a:lnTo>
                    <a:pt x="55" y="19"/>
                  </a:lnTo>
                  <a:lnTo>
                    <a:pt x="48" y="19"/>
                  </a:lnTo>
                  <a:lnTo>
                    <a:pt x="41" y="19"/>
                  </a:lnTo>
                  <a:lnTo>
                    <a:pt x="35" y="20"/>
                  </a:lnTo>
                  <a:lnTo>
                    <a:pt x="29" y="22"/>
                  </a:lnTo>
                  <a:lnTo>
                    <a:pt x="27" y="24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6" y="32"/>
                  </a:lnTo>
                  <a:lnTo>
                    <a:pt x="26" y="35"/>
                  </a:lnTo>
                  <a:lnTo>
                    <a:pt x="26" y="67"/>
                  </a:lnTo>
                  <a:lnTo>
                    <a:pt x="0" y="67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3" y="3"/>
                  </a:lnTo>
                  <a:lnTo>
                    <a:pt x="24" y="1"/>
                  </a:lnTo>
                  <a:lnTo>
                    <a:pt x="3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1"/>
            <p:cNvSpPr>
              <a:spLocks noChangeAspect="1"/>
            </p:cNvSpPr>
            <p:nvPr/>
          </p:nvSpPr>
          <p:spPr bwMode="auto">
            <a:xfrm>
              <a:off x="-588" y="2564"/>
              <a:ext cx="16" cy="11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73" y="1"/>
                </a:cxn>
                <a:cxn ang="0">
                  <a:pos x="85" y="4"/>
                </a:cxn>
                <a:cxn ang="0">
                  <a:pos x="92" y="9"/>
                </a:cxn>
                <a:cxn ang="0">
                  <a:pos x="96" y="18"/>
                </a:cxn>
                <a:cxn ang="0">
                  <a:pos x="97" y="30"/>
                </a:cxn>
                <a:cxn ang="0">
                  <a:pos x="97" y="67"/>
                </a:cxn>
                <a:cxn ang="0">
                  <a:pos x="72" y="67"/>
                </a:cxn>
                <a:cxn ang="0">
                  <a:pos x="72" y="32"/>
                </a:cxn>
                <a:cxn ang="0">
                  <a:pos x="72" y="29"/>
                </a:cxn>
                <a:cxn ang="0">
                  <a:pos x="71" y="26"/>
                </a:cxn>
                <a:cxn ang="0">
                  <a:pos x="70" y="24"/>
                </a:cxn>
                <a:cxn ang="0">
                  <a:pos x="68" y="22"/>
                </a:cxn>
                <a:cxn ang="0">
                  <a:pos x="62" y="20"/>
                </a:cxn>
                <a:cxn ang="0">
                  <a:pos x="55" y="19"/>
                </a:cxn>
                <a:cxn ang="0">
                  <a:pos x="48" y="19"/>
                </a:cxn>
                <a:cxn ang="0">
                  <a:pos x="41" y="19"/>
                </a:cxn>
                <a:cxn ang="0">
                  <a:pos x="34" y="20"/>
                </a:cxn>
                <a:cxn ang="0">
                  <a:pos x="29" y="22"/>
                </a:cxn>
                <a:cxn ang="0">
                  <a:pos x="27" y="24"/>
                </a:cxn>
                <a:cxn ang="0">
                  <a:pos x="26" y="27"/>
                </a:cxn>
                <a:cxn ang="0">
                  <a:pos x="26" y="29"/>
                </a:cxn>
                <a:cxn ang="0">
                  <a:pos x="25" y="32"/>
                </a:cxn>
                <a:cxn ang="0">
                  <a:pos x="25" y="35"/>
                </a:cxn>
                <a:cxn ang="0">
                  <a:pos x="25" y="67"/>
                </a:cxn>
                <a:cxn ang="0">
                  <a:pos x="0" y="67"/>
                </a:cxn>
                <a:cxn ang="0">
                  <a:pos x="0" y="34"/>
                </a:cxn>
                <a:cxn ang="0">
                  <a:pos x="0" y="25"/>
                </a:cxn>
                <a:cxn ang="0">
                  <a:pos x="1" y="16"/>
                </a:cxn>
                <a:cxn ang="0">
                  <a:pos x="6" y="8"/>
                </a:cxn>
                <a:cxn ang="0">
                  <a:pos x="14" y="3"/>
                </a:cxn>
                <a:cxn ang="0">
                  <a:pos x="24" y="1"/>
                </a:cxn>
                <a:cxn ang="0">
                  <a:pos x="36" y="0"/>
                </a:cxn>
                <a:cxn ang="0">
                  <a:pos x="47" y="0"/>
                </a:cxn>
              </a:cxnLst>
              <a:rect l="0" t="0" r="r" b="b"/>
              <a:pathLst>
                <a:path w="97" h="67">
                  <a:moveTo>
                    <a:pt x="47" y="0"/>
                  </a:moveTo>
                  <a:lnTo>
                    <a:pt x="73" y="1"/>
                  </a:lnTo>
                  <a:lnTo>
                    <a:pt x="85" y="4"/>
                  </a:lnTo>
                  <a:lnTo>
                    <a:pt x="92" y="9"/>
                  </a:lnTo>
                  <a:lnTo>
                    <a:pt x="96" y="18"/>
                  </a:lnTo>
                  <a:lnTo>
                    <a:pt x="97" y="30"/>
                  </a:lnTo>
                  <a:lnTo>
                    <a:pt x="97" y="67"/>
                  </a:lnTo>
                  <a:lnTo>
                    <a:pt x="72" y="67"/>
                  </a:lnTo>
                  <a:lnTo>
                    <a:pt x="72" y="32"/>
                  </a:lnTo>
                  <a:lnTo>
                    <a:pt x="72" y="29"/>
                  </a:lnTo>
                  <a:lnTo>
                    <a:pt x="71" y="26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62" y="20"/>
                  </a:lnTo>
                  <a:lnTo>
                    <a:pt x="55" y="19"/>
                  </a:lnTo>
                  <a:lnTo>
                    <a:pt x="48" y="19"/>
                  </a:lnTo>
                  <a:lnTo>
                    <a:pt x="41" y="19"/>
                  </a:lnTo>
                  <a:lnTo>
                    <a:pt x="34" y="20"/>
                  </a:lnTo>
                  <a:lnTo>
                    <a:pt x="29" y="22"/>
                  </a:lnTo>
                  <a:lnTo>
                    <a:pt x="27" y="24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5" y="32"/>
                  </a:lnTo>
                  <a:lnTo>
                    <a:pt x="25" y="35"/>
                  </a:lnTo>
                  <a:lnTo>
                    <a:pt x="25" y="67"/>
                  </a:lnTo>
                  <a:lnTo>
                    <a:pt x="0" y="67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6" y="8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2"/>
            <p:cNvSpPr>
              <a:spLocks noChangeAspect="1"/>
            </p:cNvSpPr>
            <p:nvPr/>
          </p:nvSpPr>
          <p:spPr bwMode="auto">
            <a:xfrm>
              <a:off x="-553" y="2564"/>
              <a:ext cx="16" cy="11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73" y="1"/>
                </a:cxn>
                <a:cxn ang="0">
                  <a:pos x="85" y="4"/>
                </a:cxn>
                <a:cxn ang="0">
                  <a:pos x="93" y="9"/>
                </a:cxn>
                <a:cxn ang="0">
                  <a:pos x="97" y="18"/>
                </a:cxn>
                <a:cxn ang="0">
                  <a:pos x="98" y="30"/>
                </a:cxn>
                <a:cxn ang="0">
                  <a:pos x="98" y="67"/>
                </a:cxn>
                <a:cxn ang="0">
                  <a:pos x="72" y="67"/>
                </a:cxn>
                <a:cxn ang="0">
                  <a:pos x="72" y="32"/>
                </a:cxn>
                <a:cxn ang="0">
                  <a:pos x="72" y="29"/>
                </a:cxn>
                <a:cxn ang="0">
                  <a:pos x="72" y="26"/>
                </a:cxn>
                <a:cxn ang="0">
                  <a:pos x="71" y="24"/>
                </a:cxn>
                <a:cxn ang="0">
                  <a:pos x="69" y="22"/>
                </a:cxn>
                <a:cxn ang="0">
                  <a:pos x="63" y="20"/>
                </a:cxn>
                <a:cxn ang="0">
                  <a:pos x="55" y="19"/>
                </a:cxn>
                <a:cxn ang="0">
                  <a:pos x="48" y="19"/>
                </a:cxn>
                <a:cxn ang="0">
                  <a:pos x="42" y="19"/>
                </a:cxn>
                <a:cxn ang="0">
                  <a:pos x="35" y="20"/>
                </a:cxn>
                <a:cxn ang="0">
                  <a:pos x="30" y="22"/>
                </a:cxn>
                <a:cxn ang="0">
                  <a:pos x="28" y="24"/>
                </a:cxn>
                <a:cxn ang="0">
                  <a:pos x="27" y="27"/>
                </a:cxn>
                <a:cxn ang="0">
                  <a:pos x="26" y="29"/>
                </a:cxn>
                <a:cxn ang="0">
                  <a:pos x="26" y="32"/>
                </a:cxn>
                <a:cxn ang="0">
                  <a:pos x="26" y="35"/>
                </a:cxn>
                <a:cxn ang="0">
                  <a:pos x="26" y="67"/>
                </a:cxn>
                <a:cxn ang="0">
                  <a:pos x="0" y="67"/>
                </a:cxn>
                <a:cxn ang="0">
                  <a:pos x="0" y="34"/>
                </a:cxn>
                <a:cxn ang="0">
                  <a:pos x="0" y="25"/>
                </a:cxn>
                <a:cxn ang="0">
                  <a:pos x="2" y="16"/>
                </a:cxn>
                <a:cxn ang="0">
                  <a:pos x="6" y="8"/>
                </a:cxn>
                <a:cxn ang="0">
                  <a:pos x="14" y="3"/>
                </a:cxn>
                <a:cxn ang="0">
                  <a:pos x="25" y="1"/>
                </a:cxn>
                <a:cxn ang="0">
                  <a:pos x="36" y="0"/>
                </a:cxn>
                <a:cxn ang="0">
                  <a:pos x="47" y="0"/>
                </a:cxn>
              </a:cxnLst>
              <a:rect l="0" t="0" r="r" b="b"/>
              <a:pathLst>
                <a:path w="98" h="67">
                  <a:moveTo>
                    <a:pt x="47" y="0"/>
                  </a:moveTo>
                  <a:lnTo>
                    <a:pt x="73" y="1"/>
                  </a:lnTo>
                  <a:lnTo>
                    <a:pt x="85" y="4"/>
                  </a:lnTo>
                  <a:lnTo>
                    <a:pt x="93" y="9"/>
                  </a:lnTo>
                  <a:lnTo>
                    <a:pt x="97" y="18"/>
                  </a:lnTo>
                  <a:lnTo>
                    <a:pt x="98" y="30"/>
                  </a:lnTo>
                  <a:lnTo>
                    <a:pt x="98" y="67"/>
                  </a:lnTo>
                  <a:lnTo>
                    <a:pt x="72" y="67"/>
                  </a:lnTo>
                  <a:lnTo>
                    <a:pt x="72" y="32"/>
                  </a:lnTo>
                  <a:lnTo>
                    <a:pt x="72" y="29"/>
                  </a:lnTo>
                  <a:lnTo>
                    <a:pt x="72" y="26"/>
                  </a:lnTo>
                  <a:lnTo>
                    <a:pt x="71" y="24"/>
                  </a:lnTo>
                  <a:lnTo>
                    <a:pt x="69" y="22"/>
                  </a:lnTo>
                  <a:lnTo>
                    <a:pt x="63" y="20"/>
                  </a:lnTo>
                  <a:lnTo>
                    <a:pt x="55" y="19"/>
                  </a:lnTo>
                  <a:lnTo>
                    <a:pt x="48" y="19"/>
                  </a:lnTo>
                  <a:lnTo>
                    <a:pt x="42" y="19"/>
                  </a:lnTo>
                  <a:lnTo>
                    <a:pt x="35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27" y="27"/>
                  </a:lnTo>
                  <a:lnTo>
                    <a:pt x="26" y="29"/>
                  </a:lnTo>
                  <a:lnTo>
                    <a:pt x="26" y="32"/>
                  </a:lnTo>
                  <a:lnTo>
                    <a:pt x="26" y="35"/>
                  </a:lnTo>
                  <a:lnTo>
                    <a:pt x="26" y="67"/>
                  </a:lnTo>
                  <a:lnTo>
                    <a:pt x="0" y="67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4" y="3"/>
                  </a:lnTo>
                  <a:lnTo>
                    <a:pt x="25" y="1"/>
                  </a:lnTo>
                  <a:lnTo>
                    <a:pt x="3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3"/>
            <p:cNvSpPr>
              <a:spLocks noChangeAspect="1" noChangeArrowheads="1"/>
            </p:cNvSpPr>
            <p:nvPr/>
          </p:nvSpPr>
          <p:spPr bwMode="auto">
            <a:xfrm>
              <a:off x="-678" y="2564"/>
              <a:ext cx="5" cy="11"/>
            </a:xfrm>
            <a:prstGeom prst="rect">
              <a:avLst/>
            </a:prstGeom>
            <a:solidFill>
              <a:srgbClr val="009173"/>
            </a:solidFill>
            <a:ln w="0">
              <a:solidFill>
                <a:srgbClr val="00917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4"/>
            <p:cNvSpPr>
              <a:spLocks noChangeAspect="1" noChangeArrowheads="1"/>
            </p:cNvSpPr>
            <p:nvPr/>
          </p:nvSpPr>
          <p:spPr bwMode="auto">
            <a:xfrm>
              <a:off x="-594" y="2564"/>
              <a:ext cx="4" cy="11"/>
            </a:xfrm>
            <a:prstGeom prst="rect">
              <a:avLst/>
            </a:prstGeom>
            <a:solidFill>
              <a:srgbClr val="009173"/>
            </a:solidFill>
            <a:ln w="0">
              <a:solidFill>
                <a:srgbClr val="00917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5"/>
            <p:cNvSpPr>
              <a:spLocks noChangeAspect="1" noChangeArrowheads="1"/>
            </p:cNvSpPr>
            <p:nvPr/>
          </p:nvSpPr>
          <p:spPr bwMode="auto">
            <a:xfrm>
              <a:off x="-518" y="2564"/>
              <a:ext cx="5" cy="11"/>
            </a:xfrm>
            <a:prstGeom prst="rect">
              <a:avLst/>
            </a:prstGeom>
            <a:solidFill>
              <a:srgbClr val="009173"/>
            </a:solidFill>
            <a:ln w="0">
              <a:solidFill>
                <a:srgbClr val="00917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6"/>
            <p:cNvSpPr>
              <a:spLocks noChangeAspect="1"/>
            </p:cNvSpPr>
            <p:nvPr/>
          </p:nvSpPr>
          <p:spPr bwMode="auto">
            <a:xfrm>
              <a:off x="-535" y="2564"/>
              <a:ext cx="16" cy="11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0"/>
                </a:cxn>
                <a:cxn ang="0">
                  <a:pos x="74" y="1"/>
                </a:cxn>
                <a:cxn ang="0">
                  <a:pos x="83" y="3"/>
                </a:cxn>
                <a:cxn ang="0">
                  <a:pos x="89" y="8"/>
                </a:cxn>
                <a:cxn ang="0">
                  <a:pos x="93" y="16"/>
                </a:cxn>
                <a:cxn ang="0">
                  <a:pos x="95" y="27"/>
                </a:cxn>
                <a:cxn ang="0">
                  <a:pos x="69" y="27"/>
                </a:cxn>
                <a:cxn ang="0">
                  <a:pos x="69" y="25"/>
                </a:cxn>
                <a:cxn ang="0">
                  <a:pos x="68" y="23"/>
                </a:cxn>
                <a:cxn ang="0">
                  <a:pos x="66" y="21"/>
                </a:cxn>
                <a:cxn ang="0">
                  <a:pos x="63" y="20"/>
                </a:cxn>
                <a:cxn ang="0">
                  <a:pos x="60" y="19"/>
                </a:cxn>
                <a:cxn ang="0">
                  <a:pos x="56" y="19"/>
                </a:cxn>
                <a:cxn ang="0">
                  <a:pos x="52" y="19"/>
                </a:cxn>
                <a:cxn ang="0">
                  <a:pos x="48" y="19"/>
                </a:cxn>
                <a:cxn ang="0">
                  <a:pos x="41" y="19"/>
                </a:cxn>
                <a:cxn ang="0">
                  <a:pos x="35" y="20"/>
                </a:cxn>
                <a:cxn ang="0">
                  <a:pos x="30" y="22"/>
                </a:cxn>
                <a:cxn ang="0">
                  <a:pos x="28" y="24"/>
                </a:cxn>
                <a:cxn ang="0">
                  <a:pos x="27" y="26"/>
                </a:cxn>
                <a:cxn ang="0">
                  <a:pos x="26" y="29"/>
                </a:cxn>
                <a:cxn ang="0">
                  <a:pos x="26" y="32"/>
                </a:cxn>
                <a:cxn ang="0">
                  <a:pos x="26" y="34"/>
                </a:cxn>
                <a:cxn ang="0">
                  <a:pos x="27" y="42"/>
                </a:cxn>
                <a:cxn ang="0">
                  <a:pos x="30" y="47"/>
                </a:cxn>
                <a:cxn ang="0">
                  <a:pos x="35" y="50"/>
                </a:cxn>
                <a:cxn ang="0">
                  <a:pos x="41" y="51"/>
                </a:cxn>
                <a:cxn ang="0">
                  <a:pos x="49" y="51"/>
                </a:cxn>
                <a:cxn ang="0">
                  <a:pos x="55" y="51"/>
                </a:cxn>
                <a:cxn ang="0">
                  <a:pos x="63" y="50"/>
                </a:cxn>
                <a:cxn ang="0">
                  <a:pos x="68" y="47"/>
                </a:cxn>
                <a:cxn ang="0">
                  <a:pos x="69" y="44"/>
                </a:cxn>
                <a:cxn ang="0">
                  <a:pos x="69" y="42"/>
                </a:cxn>
                <a:cxn ang="0">
                  <a:pos x="69" y="40"/>
                </a:cxn>
                <a:cxn ang="0">
                  <a:pos x="95" y="40"/>
                </a:cxn>
                <a:cxn ang="0">
                  <a:pos x="95" y="49"/>
                </a:cxn>
                <a:cxn ang="0">
                  <a:pos x="93" y="56"/>
                </a:cxn>
                <a:cxn ang="0">
                  <a:pos x="88" y="62"/>
                </a:cxn>
                <a:cxn ang="0">
                  <a:pos x="80" y="66"/>
                </a:cxn>
                <a:cxn ang="0">
                  <a:pos x="69" y="68"/>
                </a:cxn>
                <a:cxn ang="0">
                  <a:pos x="58" y="68"/>
                </a:cxn>
                <a:cxn ang="0">
                  <a:pos x="49" y="68"/>
                </a:cxn>
                <a:cxn ang="0">
                  <a:pos x="37" y="68"/>
                </a:cxn>
                <a:cxn ang="0">
                  <a:pos x="27" y="67"/>
                </a:cxn>
                <a:cxn ang="0">
                  <a:pos x="18" y="65"/>
                </a:cxn>
                <a:cxn ang="0">
                  <a:pos x="10" y="62"/>
                </a:cxn>
                <a:cxn ang="0">
                  <a:pos x="5" y="56"/>
                </a:cxn>
                <a:cxn ang="0">
                  <a:pos x="1" y="47"/>
                </a:cxn>
                <a:cxn ang="0">
                  <a:pos x="0" y="33"/>
                </a:cxn>
                <a:cxn ang="0">
                  <a:pos x="1" y="23"/>
                </a:cxn>
                <a:cxn ang="0">
                  <a:pos x="4" y="14"/>
                </a:cxn>
                <a:cxn ang="0">
                  <a:pos x="9" y="7"/>
                </a:cxn>
                <a:cxn ang="0">
                  <a:pos x="18" y="3"/>
                </a:cxn>
                <a:cxn ang="0">
                  <a:pos x="29" y="1"/>
                </a:cxn>
                <a:cxn ang="0">
                  <a:pos x="54" y="0"/>
                </a:cxn>
              </a:cxnLst>
              <a:rect l="0" t="0" r="r" b="b"/>
              <a:pathLst>
                <a:path w="95" h="68">
                  <a:moveTo>
                    <a:pt x="54" y="0"/>
                  </a:moveTo>
                  <a:lnTo>
                    <a:pt x="64" y="0"/>
                  </a:lnTo>
                  <a:lnTo>
                    <a:pt x="74" y="1"/>
                  </a:lnTo>
                  <a:lnTo>
                    <a:pt x="83" y="3"/>
                  </a:lnTo>
                  <a:lnTo>
                    <a:pt x="89" y="8"/>
                  </a:lnTo>
                  <a:lnTo>
                    <a:pt x="93" y="16"/>
                  </a:lnTo>
                  <a:lnTo>
                    <a:pt x="95" y="27"/>
                  </a:lnTo>
                  <a:lnTo>
                    <a:pt x="69" y="27"/>
                  </a:lnTo>
                  <a:lnTo>
                    <a:pt x="69" y="25"/>
                  </a:lnTo>
                  <a:lnTo>
                    <a:pt x="68" y="23"/>
                  </a:lnTo>
                  <a:lnTo>
                    <a:pt x="66" y="21"/>
                  </a:lnTo>
                  <a:lnTo>
                    <a:pt x="63" y="20"/>
                  </a:lnTo>
                  <a:lnTo>
                    <a:pt x="60" y="19"/>
                  </a:lnTo>
                  <a:lnTo>
                    <a:pt x="56" y="19"/>
                  </a:lnTo>
                  <a:lnTo>
                    <a:pt x="52" y="19"/>
                  </a:lnTo>
                  <a:lnTo>
                    <a:pt x="48" y="19"/>
                  </a:lnTo>
                  <a:lnTo>
                    <a:pt x="41" y="19"/>
                  </a:lnTo>
                  <a:lnTo>
                    <a:pt x="35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27" y="26"/>
                  </a:lnTo>
                  <a:lnTo>
                    <a:pt x="26" y="29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7" y="42"/>
                  </a:lnTo>
                  <a:lnTo>
                    <a:pt x="30" y="47"/>
                  </a:lnTo>
                  <a:lnTo>
                    <a:pt x="35" y="50"/>
                  </a:lnTo>
                  <a:lnTo>
                    <a:pt x="41" y="51"/>
                  </a:lnTo>
                  <a:lnTo>
                    <a:pt x="49" y="51"/>
                  </a:lnTo>
                  <a:lnTo>
                    <a:pt x="55" y="51"/>
                  </a:lnTo>
                  <a:lnTo>
                    <a:pt x="63" y="50"/>
                  </a:lnTo>
                  <a:lnTo>
                    <a:pt x="68" y="47"/>
                  </a:lnTo>
                  <a:lnTo>
                    <a:pt x="69" y="44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95" y="40"/>
                  </a:lnTo>
                  <a:lnTo>
                    <a:pt x="95" y="49"/>
                  </a:lnTo>
                  <a:lnTo>
                    <a:pt x="93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69" y="68"/>
                  </a:lnTo>
                  <a:lnTo>
                    <a:pt x="58" y="68"/>
                  </a:lnTo>
                  <a:lnTo>
                    <a:pt x="49" y="68"/>
                  </a:lnTo>
                  <a:lnTo>
                    <a:pt x="37" y="68"/>
                  </a:lnTo>
                  <a:lnTo>
                    <a:pt x="27" y="67"/>
                  </a:lnTo>
                  <a:lnTo>
                    <a:pt x="18" y="65"/>
                  </a:lnTo>
                  <a:lnTo>
                    <a:pt x="10" y="62"/>
                  </a:lnTo>
                  <a:lnTo>
                    <a:pt x="5" y="56"/>
                  </a:lnTo>
                  <a:lnTo>
                    <a:pt x="1" y="47"/>
                  </a:lnTo>
                  <a:lnTo>
                    <a:pt x="0" y="33"/>
                  </a:lnTo>
                  <a:lnTo>
                    <a:pt x="1" y="23"/>
                  </a:lnTo>
                  <a:lnTo>
                    <a:pt x="4" y="14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9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7"/>
            <p:cNvSpPr>
              <a:spLocks noChangeAspect="1" noEditPoints="1"/>
            </p:cNvSpPr>
            <p:nvPr/>
          </p:nvSpPr>
          <p:spPr bwMode="auto">
            <a:xfrm>
              <a:off x="-650" y="2479"/>
              <a:ext cx="105" cy="66"/>
            </a:xfrm>
            <a:custGeom>
              <a:avLst/>
              <a:gdLst/>
              <a:ahLst/>
              <a:cxnLst>
                <a:cxn ang="0">
                  <a:pos x="485" y="104"/>
                </a:cxn>
                <a:cxn ang="0">
                  <a:pos x="464" y="119"/>
                </a:cxn>
                <a:cxn ang="0">
                  <a:pos x="456" y="144"/>
                </a:cxn>
                <a:cxn ang="0">
                  <a:pos x="541" y="185"/>
                </a:cxn>
                <a:cxn ang="0">
                  <a:pos x="538" y="131"/>
                </a:cxn>
                <a:cxn ang="0">
                  <a:pos x="523" y="110"/>
                </a:cxn>
                <a:cxn ang="0">
                  <a:pos x="498" y="102"/>
                </a:cxn>
                <a:cxn ang="0">
                  <a:pos x="411" y="65"/>
                </a:cxn>
                <a:cxn ang="0">
                  <a:pos x="370" y="85"/>
                </a:cxn>
                <a:cxn ang="0">
                  <a:pos x="341" y="122"/>
                </a:cxn>
                <a:cxn ang="0">
                  <a:pos x="330" y="168"/>
                </a:cxn>
                <a:cxn ang="0">
                  <a:pos x="301" y="212"/>
                </a:cxn>
                <a:cxn ang="0">
                  <a:pos x="299" y="131"/>
                </a:cxn>
                <a:cxn ang="0">
                  <a:pos x="285" y="110"/>
                </a:cxn>
                <a:cxn ang="0">
                  <a:pos x="259" y="102"/>
                </a:cxn>
                <a:cxn ang="0">
                  <a:pos x="234" y="110"/>
                </a:cxn>
                <a:cxn ang="0">
                  <a:pos x="218" y="131"/>
                </a:cxn>
                <a:cxn ang="0">
                  <a:pos x="216" y="277"/>
                </a:cxn>
                <a:cxn ang="0">
                  <a:pos x="330" y="353"/>
                </a:cxn>
                <a:cxn ang="0">
                  <a:pos x="428" y="277"/>
                </a:cxn>
                <a:cxn ang="0">
                  <a:pos x="541" y="212"/>
                </a:cxn>
                <a:cxn ang="0">
                  <a:pos x="428" y="147"/>
                </a:cxn>
                <a:cxn ang="0">
                  <a:pos x="436" y="113"/>
                </a:cxn>
                <a:cxn ang="0">
                  <a:pos x="460" y="89"/>
                </a:cxn>
                <a:cxn ang="0">
                  <a:pos x="493" y="78"/>
                </a:cxn>
                <a:cxn ang="0">
                  <a:pos x="457" y="64"/>
                </a:cxn>
                <a:cxn ang="0">
                  <a:pos x="195" y="62"/>
                </a:cxn>
                <a:cxn ang="0">
                  <a:pos x="148" y="72"/>
                </a:cxn>
                <a:cxn ang="0">
                  <a:pos x="112" y="102"/>
                </a:cxn>
                <a:cxn ang="0">
                  <a:pos x="91" y="143"/>
                </a:cxn>
                <a:cxn ang="0">
                  <a:pos x="88" y="277"/>
                </a:cxn>
                <a:cxn ang="0">
                  <a:pos x="186" y="274"/>
                </a:cxn>
                <a:cxn ang="0">
                  <a:pos x="186" y="252"/>
                </a:cxn>
                <a:cxn ang="0">
                  <a:pos x="186" y="216"/>
                </a:cxn>
                <a:cxn ang="0">
                  <a:pos x="186" y="178"/>
                </a:cxn>
                <a:cxn ang="0">
                  <a:pos x="186" y="147"/>
                </a:cxn>
                <a:cxn ang="0">
                  <a:pos x="195" y="113"/>
                </a:cxn>
                <a:cxn ang="0">
                  <a:pos x="218" y="89"/>
                </a:cxn>
                <a:cxn ang="0">
                  <a:pos x="253" y="78"/>
                </a:cxn>
                <a:cxn ang="0">
                  <a:pos x="215" y="64"/>
                </a:cxn>
                <a:cxn ang="0">
                  <a:pos x="314" y="0"/>
                </a:cxn>
                <a:cxn ang="0">
                  <a:pos x="405" y="8"/>
                </a:cxn>
                <a:cxn ang="0">
                  <a:pos x="486" y="32"/>
                </a:cxn>
                <a:cxn ang="0">
                  <a:pos x="552" y="68"/>
                </a:cxn>
                <a:cxn ang="0">
                  <a:pos x="600" y="114"/>
                </a:cxn>
                <a:cxn ang="0">
                  <a:pos x="626" y="169"/>
                </a:cxn>
                <a:cxn ang="0">
                  <a:pos x="626" y="229"/>
                </a:cxn>
                <a:cxn ang="0">
                  <a:pos x="600" y="283"/>
                </a:cxn>
                <a:cxn ang="0">
                  <a:pos x="552" y="330"/>
                </a:cxn>
                <a:cxn ang="0">
                  <a:pos x="486" y="367"/>
                </a:cxn>
                <a:cxn ang="0">
                  <a:pos x="405" y="391"/>
                </a:cxn>
                <a:cxn ang="0">
                  <a:pos x="314" y="399"/>
                </a:cxn>
                <a:cxn ang="0">
                  <a:pos x="224" y="391"/>
                </a:cxn>
                <a:cxn ang="0">
                  <a:pos x="143" y="367"/>
                </a:cxn>
                <a:cxn ang="0">
                  <a:pos x="77" y="330"/>
                </a:cxn>
                <a:cxn ang="0">
                  <a:pos x="30" y="283"/>
                </a:cxn>
                <a:cxn ang="0">
                  <a:pos x="4" y="229"/>
                </a:cxn>
                <a:cxn ang="0">
                  <a:pos x="4" y="169"/>
                </a:cxn>
                <a:cxn ang="0">
                  <a:pos x="30" y="114"/>
                </a:cxn>
                <a:cxn ang="0">
                  <a:pos x="77" y="68"/>
                </a:cxn>
                <a:cxn ang="0">
                  <a:pos x="143" y="32"/>
                </a:cxn>
                <a:cxn ang="0">
                  <a:pos x="224" y="8"/>
                </a:cxn>
                <a:cxn ang="0">
                  <a:pos x="314" y="0"/>
                </a:cxn>
              </a:cxnLst>
              <a:rect l="0" t="0" r="r" b="b"/>
              <a:pathLst>
                <a:path w="629" h="399">
                  <a:moveTo>
                    <a:pt x="498" y="102"/>
                  </a:moveTo>
                  <a:lnTo>
                    <a:pt x="485" y="104"/>
                  </a:lnTo>
                  <a:lnTo>
                    <a:pt x="473" y="110"/>
                  </a:lnTo>
                  <a:lnTo>
                    <a:pt x="464" y="119"/>
                  </a:lnTo>
                  <a:lnTo>
                    <a:pt x="458" y="131"/>
                  </a:lnTo>
                  <a:lnTo>
                    <a:pt x="456" y="144"/>
                  </a:lnTo>
                  <a:lnTo>
                    <a:pt x="456" y="185"/>
                  </a:lnTo>
                  <a:lnTo>
                    <a:pt x="541" y="185"/>
                  </a:lnTo>
                  <a:lnTo>
                    <a:pt x="541" y="144"/>
                  </a:lnTo>
                  <a:lnTo>
                    <a:pt x="538" y="131"/>
                  </a:lnTo>
                  <a:lnTo>
                    <a:pt x="532" y="119"/>
                  </a:lnTo>
                  <a:lnTo>
                    <a:pt x="523" y="110"/>
                  </a:lnTo>
                  <a:lnTo>
                    <a:pt x="512" y="104"/>
                  </a:lnTo>
                  <a:lnTo>
                    <a:pt x="498" y="102"/>
                  </a:lnTo>
                  <a:close/>
                  <a:moveTo>
                    <a:pt x="436" y="62"/>
                  </a:moveTo>
                  <a:lnTo>
                    <a:pt x="411" y="65"/>
                  </a:lnTo>
                  <a:lnTo>
                    <a:pt x="390" y="72"/>
                  </a:lnTo>
                  <a:lnTo>
                    <a:pt x="370" y="85"/>
                  </a:lnTo>
                  <a:lnTo>
                    <a:pt x="354" y="102"/>
                  </a:lnTo>
                  <a:lnTo>
                    <a:pt x="341" y="122"/>
                  </a:lnTo>
                  <a:lnTo>
                    <a:pt x="333" y="143"/>
                  </a:lnTo>
                  <a:lnTo>
                    <a:pt x="330" y="168"/>
                  </a:lnTo>
                  <a:lnTo>
                    <a:pt x="330" y="212"/>
                  </a:lnTo>
                  <a:lnTo>
                    <a:pt x="301" y="212"/>
                  </a:lnTo>
                  <a:lnTo>
                    <a:pt x="301" y="144"/>
                  </a:lnTo>
                  <a:lnTo>
                    <a:pt x="299" y="131"/>
                  </a:lnTo>
                  <a:lnTo>
                    <a:pt x="294" y="119"/>
                  </a:lnTo>
                  <a:lnTo>
                    <a:pt x="285" y="110"/>
                  </a:lnTo>
                  <a:lnTo>
                    <a:pt x="272" y="104"/>
                  </a:lnTo>
                  <a:lnTo>
                    <a:pt x="259" y="102"/>
                  </a:lnTo>
                  <a:lnTo>
                    <a:pt x="245" y="104"/>
                  </a:lnTo>
                  <a:lnTo>
                    <a:pt x="234" y="110"/>
                  </a:lnTo>
                  <a:lnTo>
                    <a:pt x="225" y="119"/>
                  </a:lnTo>
                  <a:lnTo>
                    <a:pt x="218" y="131"/>
                  </a:lnTo>
                  <a:lnTo>
                    <a:pt x="216" y="144"/>
                  </a:lnTo>
                  <a:lnTo>
                    <a:pt x="216" y="277"/>
                  </a:lnTo>
                  <a:lnTo>
                    <a:pt x="330" y="277"/>
                  </a:lnTo>
                  <a:lnTo>
                    <a:pt x="330" y="353"/>
                  </a:lnTo>
                  <a:lnTo>
                    <a:pt x="428" y="353"/>
                  </a:lnTo>
                  <a:lnTo>
                    <a:pt x="428" y="277"/>
                  </a:lnTo>
                  <a:lnTo>
                    <a:pt x="541" y="277"/>
                  </a:lnTo>
                  <a:lnTo>
                    <a:pt x="541" y="212"/>
                  </a:lnTo>
                  <a:lnTo>
                    <a:pt x="428" y="212"/>
                  </a:lnTo>
                  <a:lnTo>
                    <a:pt x="428" y="147"/>
                  </a:lnTo>
                  <a:lnTo>
                    <a:pt x="430" y="129"/>
                  </a:lnTo>
                  <a:lnTo>
                    <a:pt x="436" y="113"/>
                  </a:lnTo>
                  <a:lnTo>
                    <a:pt x="447" y="100"/>
                  </a:lnTo>
                  <a:lnTo>
                    <a:pt x="460" y="89"/>
                  </a:lnTo>
                  <a:lnTo>
                    <a:pt x="475" y="81"/>
                  </a:lnTo>
                  <a:lnTo>
                    <a:pt x="493" y="78"/>
                  </a:lnTo>
                  <a:lnTo>
                    <a:pt x="475" y="70"/>
                  </a:lnTo>
                  <a:lnTo>
                    <a:pt x="457" y="64"/>
                  </a:lnTo>
                  <a:lnTo>
                    <a:pt x="436" y="62"/>
                  </a:lnTo>
                  <a:close/>
                  <a:moveTo>
                    <a:pt x="195" y="62"/>
                  </a:moveTo>
                  <a:lnTo>
                    <a:pt x="171" y="65"/>
                  </a:lnTo>
                  <a:lnTo>
                    <a:pt x="148" y="72"/>
                  </a:lnTo>
                  <a:lnTo>
                    <a:pt x="129" y="85"/>
                  </a:lnTo>
                  <a:lnTo>
                    <a:pt x="112" y="102"/>
                  </a:lnTo>
                  <a:lnTo>
                    <a:pt x="100" y="122"/>
                  </a:lnTo>
                  <a:lnTo>
                    <a:pt x="91" y="143"/>
                  </a:lnTo>
                  <a:lnTo>
                    <a:pt x="88" y="168"/>
                  </a:lnTo>
                  <a:lnTo>
                    <a:pt x="88" y="277"/>
                  </a:lnTo>
                  <a:lnTo>
                    <a:pt x="186" y="277"/>
                  </a:lnTo>
                  <a:lnTo>
                    <a:pt x="186" y="274"/>
                  </a:lnTo>
                  <a:lnTo>
                    <a:pt x="186" y="265"/>
                  </a:lnTo>
                  <a:lnTo>
                    <a:pt x="186" y="252"/>
                  </a:lnTo>
                  <a:lnTo>
                    <a:pt x="186" y="235"/>
                  </a:lnTo>
                  <a:lnTo>
                    <a:pt x="186" y="216"/>
                  </a:lnTo>
                  <a:lnTo>
                    <a:pt x="186" y="198"/>
                  </a:lnTo>
                  <a:lnTo>
                    <a:pt x="186" y="178"/>
                  </a:lnTo>
                  <a:lnTo>
                    <a:pt x="186" y="162"/>
                  </a:lnTo>
                  <a:lnTo>
                    <a:pt x="186" y="147"/>
                  </a:lnTo>
                  <a:lnTo>
                    <a:pt x="189" y="129"/>
                  </a:lnTo>
                  <a:lnTo>
                    <a:pt x="195" y="113"/>
                  </a:lnTo>
                  <a:lnTo>
                    <a:pt x="205" y="100"/>
                  </a:lnTo>
                  <a:lnTo>
                    <a:pt x="218" y="89"/>
                  </a:lnTo>
                  <a:lnTo>
                    <a:pt x="234" y="81"/>
                  </a:lnTo>
                  <a:lnTo>
                    <a:pt x="253" y="78"/>
                  </a:lnTo>
                  <a:lnTo>
                    <a:pt x="235" y="70"/>
                  </a:lnTo>
                  <a:lnTo>
                    <a:pt x="215" y="64"/>
                  </a:lnTo>
                  <a:lnTo>
                    <a:pt x="195" y="62"/>
                  </a:lnTo>
                  <a:close/>
                  <a:moveTo>
                    <a:pt x="314" y="0"/>
                  </a:moveTo>
                  <a:lnTo>
                    <a:pt x="361" y="2"/>
                  </a:lnTo>
                  <a:lnTo>
                    <a:pt x="405" y="8"/>
                  </a:lnTo>
                  <a:lnTo>
                    <a:pt x="448" y="18"/>
                  </a:lnTo>
                  <a:lnTo>
                    <a:pt x="486" y="32"/>
                  </a:lnTo>
                  <a:lnTo>
                    <a:pt x="521" y="48"/>
                  </a:lnTo>
                  <a:lnTo>
                    <a:pt x="552" y="68"/>
                  </a:lnTo>
                  <a:lnTo>
                    <a:pt x="579" y="91"/>
                  </a:lnTo>
                  <a:lnTo>
                    <a:pt x="600" y="114"/>
                  </a:lnTo>
                  <a:lnTo>
                    <a:pt x="616" y="141"/>
                  </a:lnTo>
                  <a:lnTo>
                    <a:pt x="626" y="169"/>
                  </a:lnTo>
                  <a:lnTo>
                    <a:pt x="629" y="199"/>
                  </a:lnTo>
                  <a:lnTo>
                    <a:pt x="626" y="229"/>
                  </a:lnTo>
                  <a:lnTo>
                    <a:pt x="616" y="257"/>
                  </a:lnTo>
                  <a:lnTo>
                    <a:pt x="600" y="283"/>
                  </a:lnTo>
                  <a:lnTo>
                    <a:pt x="579" y="308"/>
                  </a:lnTo>
                  <a:lnTo>
                    <a:pt x="552" y="330"/>
                  </a:lnTo>
                  <a:lnTo>
                    <a:pt x="521" y="349"/>
                  </a:lnTo>
                  <a:lnTo>
                    <a:pt x="486" y="367"/>
                  </a:lnTo>
                  <a:lnTo>
                    <a:pt x="448" y="380"/>
                  </a:lnTo>
                  <a:lnTo>
                    <a:pt x="405" y="391"/>
                  </a:lnTo>
                  <a:lnTo>
                    <a:pt x="361" y="397"/>
                  </a:lnTo>
                  <a:lnTo>
                    <a:pt x="314" y="399"/>
                  </a:lnTo>
                  <a:lnTo>
                    <a:pt x="268" y="397"/>
                  </a:lnTo>
                  <a:lnTo>
                    <a:pt x="224" y="391"/>
                  </a:lnTo>
                  <a:lnTo>
                    <a:pt x="182" y="380"/>
                  </a:lnTo>
                  <a:lnTo>
                    <a:pt x="143" y="367"/>
                  </a:lnTo>
                  <a:lnTo>
                    <a:pt x="108" y="349"/>
                  </a:lnTo>
                  <a:lnTo>
                    <a:pt x="77" y="330"/>
                  </a:lnTo>
                  <a:lnTo>
                    <a:pt x="51" y="308"/>
                  </a:lnTo>
                  <a:lnTo>
                    <a:pt x="30" y="283"/>
                  </a:lnTo>
                  <a:lnTo>
                    <a:pt x="13" y="257"/>
                  </a:lnTo>
                  <a:lnTo>
                    <a:pt x="4" y="229"/>
                  </a:lnTo>
                  <a:lnTo>
                    <a:pt x="0" y="199"/>
                  </a:lnTo>
                  <a:lnTo>
                    <a:pt x="4" y="169"/>
                  </a:lnTo>
                  <a:lnTo>
                    <a:pt x="13" y="141"/>
                  </a:lnTo>
                  <a:lnTo>
                    <a:pt x="30" y="114"/>
                  </a:lnTo>
                  <a:lnTo>
                    <a:pt x="51" y="91"/>
                  </a:lnTo>
                  <a:lnTo>
                    <a:pt x="77" y="68"/>
                  </a:lnTo>
                  <a:lnTo>
                    <a:pt x="108" y="48"/>
                  </a:lnTo>
                  <a:lnTo>
                    <a:pt x="143" y="32"/>
                  </a:lnTo>
                  <a:lnTo>
                    <a:pt x="182" y="18"/>
                  </a:lnTo>
                  <a:lnTo>
                    <a:pt x="224" y="8"/>
                  </a:lnTo>
                  <a:lnTo>
                    <a:pt x="268" y="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38"/>
            <p:cNvSpPr>
              <a:spLocks noChangeAspect="1" noEditPoints="1"/>
            </p:cNvSpPr>
            <p:nvPr/>
          </p:nvSpPr>
          <p:spPr bwMode="auto">
            <a:xfrm>
              <a:off x="-680" y="2584"/>
              <a:ext cx="7" cy="12"/>
            </a:xfrm>
            <a:custGeom>
              <a:avLst/>
              <a:gdLst/>
              <a:ahLst/>
              <a:cxnLst>
                <a:cxn ang="0">
                  <a:pos x="9" y="64"/>
                </a:cxn>
                <a:cxn ang="0">
                  <a:pos x="23" y="64"/>
                </a:cxn>
                <a:cxn ang="0">
                  <a:pos x="28" y="63"/>
                </a:cxn>
                <a:cxn ang="0">
                  <a:pos x="32" y="59"/>
                </a:cxn>
                <a:cxn ang="0">
                  <a:pos x="34" y="51"/>
                </a:cxn>
                <a:cxn ang="0">
                  <a:pos x="32" y="44"/>
                </a:cxn>
                <a:cxn ang="0">
                  <a:pos x="28" y="40"/>
                </a:cxn>
                <a:cxn ang="0">
                  <a:pos x="23" y="39"/>
                </a:cxn>
                <a:cxn ang="0">
                  <a:pos x="9" y="39"/>
                </a:cxn>
                <a:cxn ang="0">
                  <a:pos x="9" y="32"/>
                </a:cxn>
                <a:cxn ang="0">
                  <a:pos x="19" y="32"/>
                </a:cxn>
                <a:cxn ang="0">
                  <a:pos x="25" y="31"/>
                </a:cxn>
                <a:cxn ang="0">
                  <a:pos x="29" y="28"/>
                </a:cxn>
                <a:cxn ang="0">
                  <a:pos x="31" y="22"/>
                </a:cxn>
                <a:cxn ang="0">
                  <a:pos x="31" y="14"/>
                </a:cxn>
                <a:cxn ang="0">
                  <a:pos x="29" y="10"/>
                </a:cxn>
                <a:cxn ang="0">
                  <a:pos x="25" y="8"/>
                </a:cxn>
                <a:cxn ang="0">
                  <a:pos x="19" y="7"/>
                </a:cxn>
                <a:cxn ang="0">
                  <a:pos x="2" y="0"/>
                </a:cxn>
                <a:cxn ang="0">
                  <a:pos x="25" y="0"/>
                </a:cxn>
                <a:cxn ang="0">
                  <a:pos x="36" y="4"/>
                </a:cxn>
                <a:cxn ang="0">
                  <a:pos x="41" y="17"/>
                </a:cxn>
                <a:cxn ang="0">
                  <a:pos x="37" y="29"/>
                </a:cxn>
                <a:cxn ang="0">
                  <a:pos x="30" y="34"/>
                </a:cxn>
                <a:cxn ang="0">
                  <a:pos x="39" y="39"/>
                </a:cxn>
                <a:cxn ang="0">
                  <a:pos x="43" y="51"/>
                </a:cxn>
                <a:cxn ang="0">
                  <a:pos x="42" y="61"/>
                </a:cxn>
                <a:cxn ang="0">
                  <a:pos x="38" y="66"/>
                </a:cxn>
                <a:cxn ang="0">
                  <a:pos x="29" y="71"/>
                </a:cxn>
                <a:cxn ang="0">
                  <a:pos x="2" y="72"/>
                </a:cxn>
                <a:cxn ang="0">
                  <a:pos x="0" y="70"/>
                </a:cxn>
                <a:cxn ang="0">
                  <a:pos x="1" y="0"/>
                </a:cxn>
              </a:cxnLst>
              <a:rect l="0" t="0" r="r" b="b"/>
              <a:pathLst>
                <a:path w="43" h="72">
                  <a:moveTo>
                    <a:pt x="9" y="39"/>
                  </a:moveTo>
                  <a:lnTo>
                    <a:pt x="9" y="64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28" y="63"/>
                  </a:lnTo>
                  <a:lnTo>
                    <a:pt x="31" y="61"/>
                  </a:lnTo>
                  <a:lnTo>
                    <a:pt x="32" y="59"/>
                  </a:lnTo>
                  <a:lnTo>
                    <a:pt x="33" y="56"/>
                  </a:lnTo>
                  <a:lnTo>
                    <a:pt x="34" y="51"/>
                  </a:lnTo>
                  <a:lnTo>
                    <a:pt x="33" y="47"/>
                  </a:lnTo>
                  <a:lnTo>
                    <a:pt x="32" y="44"/>
                  </a:lnTo>
                  <a:lnTo>
                    <a:pt x="31" y="42"/>
                  </a:lnTo>
                  <a:lnTo>
                    <a:pt x="28" y="40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19" y="39"/>
                  </a:lnTo>
                  <a:lnTo>
                    <a:pt x="9" y="39"/>
                  </a:lnTo>
                  <a:close/>
                  <a:moveTo>
                    <a:pt x="9" y="7"/>
                  </a:moveTo>
                  <a:lnTo>
                    <a:pt x="9" y="32"/>
                  </a:lnTo>
                  <a:lnTo>
                    <a:pt x="16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30" y="26"/>
                  </a:lnTo>
                  <a:lnTo>
                    <a:pt x="31" y="22"/>
                  </a:lnTo>
                  <a:lnTo>
                    <a:pt x="31" y="18"/>
                  </a:lnTo>
                  <a:lnTo>
                    <a:pt x="31" y="14"/>
                  </a:lnTo>
                  <a:lnTo>
                    <a:pt x="30" y="11"/>
                  </a:lnTo>
                  <a:lnTo>
                    <a:pt x="29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9" y="7"/>
                  </a:lnTo>
                  <a:close/>
                  <a:moveTo>
                    <a:pt x="2" y="0"/>
                  </a:moveTo>
                  <a:lnTo>
                    <a:pt x="19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39" y="9"/>
                  </a:lnTo>
                  <a:lnTo>
                    <a:pt x="41" y="17"/>
                  </a:lnTo>
                  <a:lnTo>
                    <a:pt x="40" y="24"/>
                  </a:lnTo>
                  <a:lnTo>
                    <a:pt x="37" y="29"/>
                  </a:lnTo>
                  <a:lnTo>
                    <a:pt x="33" y="32"/>
                  </a:lnTo>
                  <a:lnTo>
                    <a:pt x="30" y="34"/>
                  </a:lnTo>
                  <a:lnTo>
                    <a:pt x="35" y="36"/>
                  </a:lnTo>
                  <a:lnTo>
                    <a:pt x="39" y="39"/>
                  </a:lnTo>
                  <a:lnTo>
                    <a:pt x="42" y="44"/>
                  </a:lnTo>
                  <a:lnTo>
                    <a:pt x="43" y="51"/>
                  </a:lnTo>
                  <a:lnTo>
                    <a:pt x="43" y="57"/>
                  </a:lnTo>
                  <a:lnTo>
                    <a:pt x="42" y="61"/>
                  </a:lnTo>
                  <a:lnTo>
                    <a:pt x="40" y="64"/>
                  </a:lnTo>
                  <a:lnTo>
                    <a:pt x="38" y="66"/>
                  </a:lnTo>
                  <a:lnTo>
                    <a:pt x="36" y="68"/>
                  </a:lnTo>
                  <a:lnTo>
                    <a:pt x="29" y="71"/>
                  </a:lnTo>
                  <a:lnTo>
                    <a:pt x="17" y="72"/>
                  </a:lnTo>
                  <a:lnTo>
                    <a:pt x="2" y="72"/>
                  </a:lnTo>
                  <a:lnTo>
                    <a:pt x="1" y="71"/>
                  </a:lnTo>
                  <a:lnTo>
                    <a:pt x="0" y="70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39"/>
            <p:cNvSpPr>
              <a:spLocks noChangeAspect="1" noEditPoints="1"/>
            </p:cNvSpPr>
            <p:nvPr/>
          </p:nvSpPr>
          <p:spPr bwMode="auto">
            <a:xfrm>
              <a:off x="-670" y="2588"/>
              <a:ext cx="7" cy="9"/>
            </a:xfrm>
            <a:custGeom>
              <a:avLst/>
              <a:gdLst/>
              <a:ahLst/>
              <a:cxnLst>
                <a:cxn ang="0">
                  <a:pos x="25" y="27"/>
                </a:cxn>
                <a:cxn ang="0">
                  <a:pos x="14" y="30"/>
                </a:cxn>
                <a:cxn ang="0">
                  <a:pos x="8" y="39"/>
                </a:cxn>
                <a:cxn ang="0">
                  <a:pos x="9" y="44"/>
                </a:cxn>
                <a:cxn ang="0">
                  <a:pos x="13" y="47"/>
                </a:cxn>
                <a:cxn ang="0">
                  <a:pos x="19" y="47"/>
                </a:cxn>
                <a:cxn ang="0">
                  <a:pos x="25" y="44"/>
                </a:cxn>
                <a:cxn ang="0">
                  <a:pos x="29" y="41"/>
                </a:cxn>
                <a:cxn ang="0">
                  <a:pos x="20" y="0"/>
                </a:cxn>
                <a:cxn ang="0">
                  <a:pos x="33" y="5"/>
                </a:cxn>
                <a:cxn ang="0">
                  <a:pos x="37" y="16"/>
                </a:cxn>
                <a:cxn ang="0">
                  <a:pos x="37" y="40"/>
                </a:cxn>
                <a:cxn ang="0">
                  <a:pos x="37" y="44"/>
                </a:cxn>
                <a:cxn ang="0">
                  <a:pos x="38" y="47"/>
                </a:cxn>
                <a:cxn ang="0">
                  <a:pos x="40" y="50"/>
                </a:cxn>
                <a:cxn ang="0">
                  <a:pos x="40" y="51"/>
                </a:cxn>
                <a:cxn ang="0">
                  <a:pos x="35" y="54"/>
                </a:cxn>
                <a:cxn ang="0">
                  <a:pos x="33" y="53"/>
                </a:cxn>
                <a:cxn ang="0">
                  <a:pos x="31" y="50"/>
                </a:cxn>
                <a:cxn ang="0">
                  <a:pos x="30" y="47"/>
                </a:cxn>
                <a:cxn ang="0">
                  <a:pos x="27" y="49"/>
                </a:cxn>
                <a:cxn ang="0">
                  <a:pos x="22" y="53"/>
                </a:cxn>
                <a:cxn ang="0">
                  <a:pos x="14" y="54"/>
                </a:cxn>
                <a:cxn ang="0">
                  <a:pos x="7" y="52"/>
                </a:cxn>
                <a:cxn ang="0">
                  <a:pos x="2" y="47"/>
                </a:cxn>
                <a:cxn ang="0">
                  <a:pos x="0" y="40"/>
                </a:cxn>
                <a:cxn ang="0">
                  <a:pos x="6" y="27"/>
                </a:cxn>
                <a:cxn ang="0">
                  <a:pos x="18" y="22"/>
                </a:cxn>
                <a:cxn ang="0">
                  <a:pos x="29" y="21"/>
                </a:cxn>
                <a:cxn ang="0">
                  <a:pos x="29" y="15"/>
                </a:cxn>
                <a:cxn ang="0">
                  <a:pos x="27" y="11"/>
                </a:cxn>
                <a:cxn ang="0">
                  <a:pos x="23" y="8"/>
                </a:cxn>
                <a:cxn ang="0">
                  <a:pos x="14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5" y="11"/>
                </a:cxn>
                <a:cxn ang="0">
                  <a:pos x="3" y="7"/>
                </a:cxn>
                <a:cxn ang="0">
                  <a:pos x="6" y="4"/>
                </a:cxn>
                <a:cxn ang="0">
                  <a:pos x="20" y="0"/>
                </a:cxn>
              </a:cxnLst>
              <a:rect l="0" t="0" r="r" b="b"/>
              <a:pathLst>
                <a:path w="40" h="54">
                  <a:moveTo>
                    <a:pt x="29" y="27"/>
                  </a:moveTo>
                  <a:lnTo>
                    <a:pt x="25" y="27"/>
                  </a:lnTo>
                  <a:lnTo>
                    <a:pt x="19" y="28"/>
                  </a:lnTo>
                  <a:lnTo>
                    <a:pt x="14" y="30"/>
                  </a:lnTo>
                  <a:lnTo>
                    <a:pt x="10" y="33"/>
                  </a:lnTo>
                  <a:lnTo>
                    <a:pt x="8" y="39"/>
                  </a:lnTo>
                  <a:lnTo>
                    <a:pt x="8" y="42"/>
                  </a:lnTo>
                  <a:lnTo>
                    <a:pt x="9" y="44"/>
                  </a:lnTo>
                  <a:lnTo>
                    <a:pt x="11" y="46"/>
                  </a:lnTo>
                  <a:lnTo>
                    <a:pt x="13" y="47"/>
                  </a:lnTo>
                  <a:lnTo>
                    <a:pt x="16" y="48"/>
                  </a:lnTo>
                  <a:lnTo>
                    <a:pt x="19" y="47"/>
                  </a:lnTo>
                  <a:lnTo>
                    <a:pt x="23" y="46"/>
                  </a:lnTo>
                  <a:lnTo>
                    <a:pt x="25" y="44"/>
                  </a:lnTo>
                  <a:lnTo>
                    <a:pt x="27" y="43"/>
                  </a:lnTo>
                  <a:lnTo>
                    <a:pt x="29" y="41"/>
                  </a:lnTo>
                  <a:lnTo>
                    <a:pt x="29" y="27"/>
                  </a:lnTo>
                  <a:close/>
                  <a:moveTo>
                    <a:pt x="20" y="0"/>
                  </a:moveTo>
                  <a:lnTo>
                    <a:pt x="28" y="1"/>
                  </a:lnTo>
                  <a:lnTo>
                    <a:pt x="33" y="5"/>
                  </a:lnTo>
                  <a:lnTo>
                    <a:pt x="36" y="10"/>
                  </a:lnTo>
                  <a:lnTo>
                    <a:pt x="37" y="16"/>
                  </a:lnTo>
                  <a:lnTo>
                    <a:pt x="37" y="37"/>
                  </a:lnTo>
                  <a:lnTo>
                    <a:pt x="37" y="40"/>
                  </a:lnTo>
                  <a:lnTo>
                    <a:pt x="37" y="42"/>
                  </a:lnTo>
                  <a:lnTo>
                    <a:pt x="37" y="44"/>
                  </a:lnTo>
                  <a:lnTo>
                    <a:pt x="38" y="45"/>
                  </a:lnTo>
                  <a:lnTo>
                    <a:pt x="38" y="47"/>
                  </a:lnTo>
                  <a:lnTo>
                    <a:pt x="39" y="48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5" y="54"/>
                  </a:lnTo>
                  <a:lnTo>
                    <a:pt x="34" y="54"/>
                  </a:lnTo>
                  <a:lnTo>
                    <a:pt x="33" y="53"/>
                  </a:lnTo>
                  <a:lnTo>
                    <a:pt x="32" y="52"/>
                  </a:lnTo>
                  <a:lnTo>
                    <a:pt x="31" y="50"/>
                  </a:lnTo>
                  <a:lnTo>
                    <a:pt x="31" y="48"/>
                  </a:lnTo>
                  <a:lnTo>
                    <a:pt x="30" y="47"/>
                  </a:lnTo>
                  <a:lnTo>
                    <a:pt x="29" y="48"/>
                  </a:lnTo>
                  <a:lnTo>
                    <a:pt x="27" y="49"/>
                  </a:lnTo>
                  <a:lnTo>
                    <a:pt x="25" y="51"/>
                  </a:lnTo>
                  <a:lnTo>
                    <a:pt x="22" y="53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7" y="52"/>
                  </a:lnTo>
                  <a:lnTo>
                    <a:pt x="4" y="50"/>
                  </a:lnTo>
                  <a:lnTo>
                    <a:pt x="2" y="47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7"/>
                  </a:lnTo>
                  <a:lnTo>
                    <a:pt x="12" y="23"/>
                  </a:lnTo>
                  <a:lnTo>
                    <a:pt x="18" y="22"/>
                  </a:lnTo>
                  <a:lnTo>
                    <a:pt x="24" y="21"/>
                  </a:lnTo>
                  <a:lnTo>
                    <a:pt x="29" y="21"/>
                  </a:lnTo>
                  <a:lnTo>
                    <a:pt x="29" y="17"/>
                  </a:lnTo>
                  <a:lnTo>
                    <a:pt x="29" y="15"/>
                  </a:lnTo>
                  <a:lnTo>
                    <a:pt x="28" y="12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3" y="8"/>
                  </a:lnTo>
                  <a:lnTo>
                    <a:pt x="18" y="8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40"/>
            <p:cNvSpPr>
              <a:spLocks noChangeAspect="1"/>
            </p:cNvSpPr>
            <p:nvPr/>
          </p:nvSpPr>
          <p:spPr bwMode="auto">
            <a:xfrm>
              <a:off x="-660" y="2588"/>
              <a:ext cx="7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1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9" y="7"/>
                </a:cxn>
                <a:cxn ang="0">
                  <a:pos x="9" y="8"/>
                </a:cxn>
                <a:cxn ang="0">
                  <a:pos x="13" y="5"/>
                </a:cxn>
                <a:cxn ang="0">
                  <a:pos x="19" y="3"/>
                </a:cxn>
                <a:cxn ang="0">
                  <a:pos x="27" y="0"/>
                </a:cxn>
                <a:cxn ang="0">
                  <a:pos x="31" y="1"/>
                </a:cxn>
                <a:cxn ang="0">
                  <a:pos x="34" y="3"/>
                </a:cxn>
                <a:cxn ang="0">
                  <a:pos x="36" y="4"/>
                </a:cxn>
                <a:cxn ang="0">
                  <a:pos x="38" y="6"/>
                </a:cxn>
                <a:cxn ang="0">
                  <a:pos x="39" y="9"/>
                </a:cxn>
                <a:cxn ang="0">
                  <a:pos x="39" y="11"/>
                </a:cxn>
                <a:cxn ang="0">
                  <a:pos x="40" y="14"/>
                </a:cxn>
                <a:cxn ang="0">
                  <a:pos x="40" y="17"/>
                </a:cxn>
                <a:cxn ang="0">
                  <a:pos x="40" y="51"/>
                </a:cxn>
                <a:cxn ang="0">
                  <a:pos x="39" y="52"/>
                </a:cxn>
                <a:cxn ang="0">
                  <a:pos x="38" y="53"/>
                </a:cxn>
                <a:cxn ang="0">
                  <a:pos x="33" y="53"/>
                </a:cxn>
                <a:cxn ang="0">
                  <a:pos x="32" y="52"/>
                </a:cxn>
                <a:cxn ang="0">
                  <a:pos x="32" y="51"/>
                </a:cxn>
                <a:cxn ang="0">
                  <a:pos x="32" y="16"/>
                </a:cxn>
                <a:cxn ang="0">
                  <a:pos x="31" y="14"/>
                </a:cxn>
                <a:cxn ang="0">
                  <a:pos x="31" y="12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5" y="8"/>
                </a:cxn>
                <a:cxn ang="0">
                  <a:pos x="20" y="9"/>
                </a:cxn>
                <a:cxn ang="0">
                  <a:pos x="17" y="10"/>
                </a:cxn>
                <a:cxn ang="0">
                  <a:pos x="14" y="11"/>
                </a:cxn>
                <a:cxn ang="0">
                  <a:pos x="12" y="13"/>
                </a:cxn>
                <a:cxn ang="0">
                  <a:pos x="10" y="14"/>
                </a:cxn>
                <a:cxn ang="0">
                  <a:pos x="10" y="51"/>
                </a:cxn>
                <a:cxn ang="0">
                  <a:pos x="9" y="52"/>
                </a:cxn>
                <a:cxn ang="0">
                  <a:pos x="9" y="53"/>
                </a:cxn>
                <a:cxn ang="0">
                  <a:pos x="3" y="53"/>
                </a:cxn>
                <a:cxn ang="0">
                  <a:pos x="2" y="52"/>
                </a:cxn>
                <a:cxn ang="0">
                  <a:pos x="2" y="51"/>
                </a:cxn>
                <a:cxn ang="0">
                  <a:pos x="2" y="15"/>
                </a:cxn>
                <a:cxn ang="0">
                  <a:pos x="2" y="13"/>
                </a:cxn>
                <a:cxn ang="0">
                  <a:pos x="2" y="11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5" y="1"/>
                </a:cxn>
                <a:cxn ang="0">
                  <a:pos x="6" y="0"/>
                </a:cxn>
              </a:cxnLst>
              <a:rect l="0" t="0" r="r" b="b"/>
              <a:pathLst>
                <a:path w="40" h="53">
                  <a:moveTo>
                    <a:pt x="6" y="0"/>
                  </a:moveTo>
                  <a:lnTo>
                    <a:pt x="7" y="1"/>
                  </a:lnTo>
                  <a:lnTo>
                    <a:pt x="8" y="4"/>
                  </a:lnTo>
                  <a:lnTo>
                    <a:pt x="8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9" y="3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40" y="14"/>
                  </a:lnTo>
                  <a:lnTo>
                    <a:pt x="40" y="17"/>
                  </a:lnTo>
                  <a:lnTo>
                    <a:pt x="40" y="51"/>
                  </a:lnTo>
                  <a:lnTo>
                    <a:pt x="39" y="52"/>
                  </a:lnTo>
                  <a:lnTo>
                    <a:pt x="38" y="53"/>
                  </a:lnTo>
                  <a:lnTo>
                    <a:pt x="33" y="53"/>
                  </a:lnTo>
                  <a:lnTo>
                    <a:pt x="32" y="52"/>
                  </a:lnTo>
                  <a:lnTo>
                    <a:pt x="32" y="51"/>
                  </a:lnTo>
                  <a:lnTo>
                    <a:pt x="32" y="16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0" y="14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9" y="53"/>
                  </a:lnTo>
                  <a:lnTo>
                    <a:pt x="3" y="53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41"/>
            <p:cNvSpPr>
              <a:spLocks noChangeAspect="1"/>
            </p:cNvSpPr>
            <p:nvPr/>
          </p:nvSpPr>
          <p:spPr bwMode="auto">
            <a:xfrm>
              <a:off x="-649" y="2588"/>
              <a:ext cx="6" cy="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1"/>
                </a:cxn>
                <a:cxn ang="0">
                  <a:pos x="29" y="3"/>
                </a:cxn>
                <a:cxn ang="0">
                  <a:pos x="32" y="4"/>
                </a:cxn>
                <a:cxn ang="0">
                  <a:pos x="35" y="5"/>
                </a:cxn>
                <a:cxn ang="0">
                  <a:pos x="37" y="7"/>
                </a:cxn>
                <a:cxn ang="0">
                  <a:pos x="37" y="8"/>
                </a:cxn>
                <a:cxn ang="0">
                  <a:pos x="37" y="8"/>
                </a:cxn>
                <a:cxn ang="0">
                  <a:pos x="37" y="8"/>
                </a:cxn>
                <a:cxn ang="0">
                  <a:pos x="34" y="13"/>
                </a:cxn>
                <a:cxn ang="0">
                  <a:pos x="34" y="13"/>
                </a:cxn>
                <a:cxn ang="0">
                  <a:pos x="34" y="13"/>
                </a:cxn>
                <a:cxn ang="0">
                  <a:pos x="33" y="13"/>
                </a:cxn>
                <a:cxn ang="0">
                  <a:pos x="32" y="12"/>
                </a:cxn>
                <a:cxn ang="0">
                  <a:pos x="30" y="11"/>
                </a:cxn>
                <a:cxn ang="0">
                  <a:pos x="28" y="10"/>
                </a:cxn>
                <a:cxn ang="0">
                  <a:pos x="26" y="9"/>
                </a:cxn>
                <a:cxn ang="0">
                  <a:pos x="22" y="8"/>
                </a:cxn>
                <a:cxn ang="0">
                  <a:pos x="15" y="10"/>
                </a:cxn>
                <a:cxn ang="0">
                  <a:pos x="11" y="13"/>
                </a:cxn>
                <a:cxn ang="0">
                  <a:pos x="9" y="19"/>
                </a:cxn>
                <a:cxn ang="0">
                  <a:pos x="8" y="27"/>
                </a:cxn>
                <a:cxn ang="0">
                  <a:pos x="9" y="34"/>
                </a:cxn>
                <a:cxn ang="0">
                  <a:pos x="11" y="41"/>
                </a:cxn>
                <a:cxn ang="0">
                  <a:pos x="14" y="46"/>
                </a:cxn>
                <a:cxn ang="0">
                  <a:pos x="20" y="47"/>
                </a:cxn>
                <a:cxn ang="0">
                  <a:pos x="24" y="47"/>
                </a:cxn>
                <a:cxn ang="0">
                  <a:pos x="28" y="46"/>
                </a:cxn>
                <a:cxn ang="0">
                  <a:pos x="30" y="45"/>
                </a:cxn>
                <a:cxn ang="0">
                  <a:pos x="32" y="44"/>
                </a:cxn>
                <a:cxn ang="0">
                  <a:pos x="34" y="43"/>
                </a:cxn>
                <a:cxn ang="0">
                  <a:pos x="34" y="43"/>
                </a:cxn>
                <a:cxn ang="0">
                  <a:pos x="35" y="43"/>
                </a:cxn>
                <a:cxn ang="0">
                  <a:pos x="35" y="44"/>
                </a:cxn>
                <a:cxn ang="0">
                  <a:pos x="37" y="48"/>
                </a:cxn>
                <a:cxn ang="0">
                  <a:pos x="37" y="49"/>
                </a:cxn>
                <a:cxn ang="0">
                  <a:pos x="35" y="51"/>
                </a:cxn>
                <a:cxn ang="0">
                  <a:pos x="28" y="53"/>
                </a:cxn>
                <a:cxn ang="0">
                  <a:pos x="19" y="54"/>
                </a:cxn>
                <a:cxn ang="0">
                  <a:pos x="11" y="52"/>
                </a:cxn>
                <a:cxn ang="0">
                  <a:pos x="5" y="47"/>
                </a:cxn>
                <a:cxn ang="0">
                  <a:pos x="1" y="40"/>
                </a:cxn>
                <a:cxn ang="0">
                  <a:pos x="0" y="29"/>
                </a:cxn>
                <a:cxn ang="0">
                  <a:pos x="1" y="17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21" y="0"/>
                </a:cxn>
              </a:cxnLst>
              <a:rect l="0" t="0" r="r" b="b"/>
              <a:pathLst>
                <a:path w="37" h="54">
                  <a:moveTo>
                    <a:pt x="21" y="0"/>
                  </a:moveTo>
                  <a:lnTo>
                    <a:pt x="26" y="1"/>
                  </a:lnTo>
                  <a:lnTo>
                    <a:pt x="29" y="3"/>
                  </a:lnTo>
                  <a:lnTo>
                    <a:pt x="32" y="4"/>
                  </a:lnTo>
                  <a:lnTo>
                    <a:pt x="35" y="5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2" y="12"/>
                  </a:lnTo>
                  <a:lnTo>
                    <a:pt x="30" y="11"/>
                  </a:lnTo>
                  <a:lnTo>
                    <a:pt x="28" y="10"/>
                  </a:lnTo>
                  <a:lnTo>
                    <a:pt x="26" y="9"/>
                  </a:lnTo>
                  <a:lnTo>
                    <a:pt x="22" y="8"/>
                  </a:lnTo>
                  <a:lnTo>
                    <a:pt x="15" y="10"/>
                  </a:lnTo>
                  <a:lnTo>
                    <a:pt x="11" y="13"/>
                  </a:lnTo>
                  <a:lnTo>
                    <a:pt x="9" y="19"/>
                  </a:lnTo>
                  <a:lnTo>
                    <a:pt x="8" y="27"/>
                  </a:lnTo>
                  <a:lnTo>
                    <a:pt x="9" y="34"/>
                  </a:lnTo>
                  <a:lnTo>
                    <a:pt x="11" y="41"/>
                  </a:lnTo>
                  <a:lnTo>
                    <a:pt x="14" y="46"/>
                  </a:lnTo>
                  <a:lnTo>
                    <a:pt x="20" y="47"/>
                  </a:lnTo>
                  <a:lnTo>
                    <a:pt x="24" y="47"/>
                  </a:lnTo>
                  <a:lnTo>
                    <a:pt x="28" y="46"/>
                  </a:lnTo>
                  <a:lnTo>
                    <a:pt x="30" y="45"/>
                  </a:lnTo>
                  <a:lnTo>
                    <a:pt x="32" y="44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5" y="43"/>
                  </a:lnTo>
                  <a:lnTo>
                    <a:pt x="35" y="44"/>
                  </a:lnTo>
                  <a:lnTo>
                    <a:pt x="37" y="48"/>
                  </a:lnTo>
                  <a:lnTo>
                    <a:pt x="37" y="49"/>
                  </a:lnTo>
                  <a:lnTo>
                    <a:pt x="35" y="51"/>
                  </a:lnTo>
                  <a:lnTo>
                    <a:pt x="28" y="53"/>
                  </a:lnTo>
                  <a:lnTo>
                    <a:pt x="19" y="54"/>
                  </a:lnTo>
                  <a:lnTo>
                    <a:pt x="11" y="52"/>
                  </a:lnTo>
                  <a:lnTo>
                    <a:pt x="5" y="47"/>
                  </a:lnTo>
                  <a:lnTo>
                    <a:pt x="1" y="40"/>
                  </a:lnTo>
                  <a:lnTo>
                    <a:pt x="0" y="29"/>
                  </a:lnTo>
                  <a:lnTo>
                    <a:pt x="1" y="17"/>
                  </a:lnTo>
                  <a:lnTo>
                    <a:pt x="5" y="9"/>
                  </a:lnTo>
                  <a:lnTo>
                    <a:pt x="1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42"/>
            <p:cNvSpPr>
              <a:spLocks noChangeAspect="1" noEditPoints="1"/>
            </p:cNvSpPr>
            <p:nvPr/>
          </p:nvSpPr>
          <p:spPr bwMode="auto">
            <a:xfrm>
              <a:off x="-640" y="2588"/>
              <a:ext cx="6" cy="9"/>
            </a:xfrm>
            <a:custGeom>
              <a:avLst/>
              <a:gdLst/>
              <a:ahLst/>
              <a:cxnLst>
                <a:cxn ang="0">
                  <a:pos x="25" y="27"/>
                </a:cxn>
                <a:cxn ang="0">
                  <a:pos x="15" y="30"/>
                </a:cxn>
                <a:cxn ang="0">
                  <a:pos x="9" y="39"/>
                </a:cxn>
                <a:cxn ang="0">
                  <a:pos x="10" y="44"/>
                </a:cxn>
                <a:cxn ang="0">
                  <a:pos x="14" y="47"/>
                </a:cxn>
                <a:cxn ang="0">
                  <a:pos x="20" y="47"/>
                </a:cxn>
                <a:cxn ang="0">
                  <a:pos x="25" y="44"/>
                </a:cxn>
                <a:cxn ang="0">
                  <a:pos x="29" y="41"/>
                </a:cxn>
                <a:cxn ang="0">
                  <a:pos x="21" y="0"/>
                </a:cxn>
                <a:cxn ang="0">
                  <a:pos x="33" y="5"/>
                </a:cxn>
                <a:cxn ang="0">
                  <a:pos x="38" y="16"/>
                </a:cxn>
                <a:cxn ang="0">
                  <a:pos x="38" y="40"/>
                </a:cxn>
                <a:cxn ang="0">
                  <a:pos x="38" y="44"/>
                </a:cxn>
                <a:cxn ang="0">
                  <a:pos x="39" y="47"/>
                </a:cxn>
                <a:cxn ang="0">
                  <a:pos x="41" y="50"/>
                </a:cxn>
                <a:cxn ang="0">
                  <a:pos x="41" y="51"/>
                </a:cxn>
                <a:cxn ang="0">
                  <a:pos x="35" y="54"/>
                </a:cxn>
                <a:cxn ang="0">
                  <a:pos x="33" y="53"/>
                </a:cxn>
                <a:cxn ang="0">
                  <a:pos x="31" y="50"/>
                </a:cxn>
                <a:cxn ang="0">
                  <a:pos x="30" y="47"/>
                </a:cxn>
                <a:cxn ang="0">
                  <a:pos x="27" y="49"/>
                </a:cxn>
                <a:cxn ang="0">
                  <a:pos x="22" y="53"/>
                </a:cxn>
                <a:cxn ang="0">
                  <a:pos x="15" y="54"/>
                </a:cxn>
                <a:cxn ang="0">
                  <a:pos x="8" y="52"/>
                </a:cxn>
                <a:cxn ang="0">
                  <a:pos x="2" y="47"/>
                </a:cxn>
                <a:cxn ang="0">
                  <a:pos x="0" y="40"/>
                </a:cxn>
                <a:cxn ang="0">
                  <a:pos x="7" y="27"/>
                </a:cxn>
                <a:cxn ang="0">
                  <a:pos x="19" y="22"/>
                </a:cxn>
                <a:cxn ang="0">
                  <a:pos x="29" y="21"/>
                </a:cxn>
                <a:cxn ang="0">
                  <a:pos x="29" y="15"/>
                </a:cxn>
                <a:cxn ang="0">
                  <a:pos x="27" y="11"/>
                </a:cxn>
                <a:cxn ang="0">
                  <a:pos x="23" y="8"/>
                </a:cxn>
                <a:cxn ang="0">
                  <a:pos x="15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3" y="7"/>
                </a:cxn>
                <a:cxn ang="0">
                  <a:pos x="7" y="4"/>
                </a:cxn>
                <a:cxn ang="0">
                  <a:pos x="21" y="0"/>
                </a:cxn>
              </a:cxnLst>
              <a:rect l="0" t="0" r="r" b="b"/>
              <a:pathLst>
                <a:path w="41" h="54">
                  <a:moveTo>
                    <a:pt x="29" y="27"/>
                  </a:moveTo>
                  <a:lnTo>
                    <a:pt x="25" y="27"/>
                  </a:lnTo>
                  <a:lnTo>
                    <a:pt x="20" y="28"/>
                  </a:lnTo>
                  <a:lnTo>
                    <a:pt x="15" y="30"/>
                  </a:lnTo>
                  <a:lnTo>
                    <a:pt x="11" y="33"/>
                  </a:lnTo>
                  <a:lnTo>
                    <a:pt x="9" y="39"/>
                  </a:lnTo>
                  <a:lnTo>
                    <a:pt x="9" y="42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4" y="47"/>
                  </a:lnTo>
                  <a:lnTo>
                    <a:pt x="17" y="48"/>
                  </a:lnTo>
                  <a:lnTo>
                    <a:pt x="20" y="47"/>
                  </a:lnTo>
                  <a:lnTo>
                    <a:pt x="23" y="46"/>
                  </a:lnTo>
                  <a:lnTo>
                    <a:pt x="25" y="44"/>
                  </a:lnTo>
                  <a:lnTo>
                    <a:pt x="27" y="43"/>
                  </a:lnTo>
                  <a:lnTo>
                    <a:pt x="29" y="41"/>
                  </a:lnTo>
                  <a:lnTo>
                    <a:pt x="29" y="27"/>
                  </a:lnTo>
                  <a:close/>
                  <a:moveTo>
                    <a:pt x="21" y="0"/>
                  </a:moveTo>
                  <a:lnTo>
                    <a:pt x="28" y="1"/>
                  </a:lnTo>
                  <a:lnTo>
                    <a:pt x="33" y="5"/>
                  </a:lnTo>
                  <a:lnTo>
                    <a:pt x="36" y="10"/>
                  </a:lnTo>
                  <a:lnTo>
                    <a:pt x="38" y="16"/>
                  </a:lnTo>
                  <a:lnTo>
                    <a:pt x="38" y="37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8" y="44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5" y="54"/>
                  </a:lnTo>
                  <a:lnTo>
                    <a:pt x="34" y="54"/>
                  </a:lnTo>
                  <a:lnTo>
                    <a:pt x="33" y="53"/>
                  </a:lnTo>
                  <a:lnTo>
                    <a:pt x="32" y="52"/>
                  </a:lnTo>
                  <a:lnTo>
                    <a:pt x="31" y="50"/>
                  </a:lnTo>
                  <a:lnTo>
                    <a:pt x="30" y="48"/>
                  </a:lnTo>
                  <a:lnTo>
                    <a:pt x="30" y="47"/>
                  </a:lnTo>
                  <a:lnTo>
                    <a:pt x="29" y="48"/>
                  </a:lnTo>
                  <a:lnTo>
                    <a:pt x="27" y="49"/>
                  </a:lnTo>
                  <a:lnTo>
                    <a:pt x="25" y="51"/>
                  </a:lnTo>
                  <a:lnTo>
                    <a:pt x="22" y="53"/>
                  </a:lnTo>
                  <a:lnTo>
                    <a:pt x="19" y="54"/>
                  </a:lnTo>
                  <a:lnTo>
                    <a:pt x="15" y="54"/>
                  </a:lnTo>
                  <a:lnTo>
                    <a:pt x="11" y="54"/>
                  </a:lnTo>
                  <a:lnTo>
                    <a:pt x="8" y="52"/>
                  </a:lnTo>
                  <a:lnTo>
                    <a:pt x="4" y="50"/>
                  </a:lnTo>
                  <a:lnTo>
                    <a:pt x="2" y="47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7" y="27"/>
                  </a:lnTo>
                  <a:lnTo>
                    <a:pt x="12" y="23"/>
                  </a:lnTo>
                  <a:lnTo>
                    <a:pt x="19" y="22"/>
                  </a:lnTo>
                  <a:lnTo>
                    <a:pt x="24" y="21"/>
                  </a:lnTo>
                  <a:lnTo>
                    <a:pt x="29" y="21"/>
                  </a:lnTo>
                  <a:lnTo>
                    <a:pt x="29" y="17"/>
                  </a:lnTo>
                  <a:lnTo>
                    <a:pt x="29" y="15"/>
                  </a:lnTo>
                  <a:lnTo>
                    <a:pt x="28" y="12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3" y="7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43"/>
            <p:cNvSpPr>
              <a:spLocks noChangeAspect="1" noEditPoints="1"/>
            </p:cNvSpPr>
            <p:nvPr/>
          </p:nvSpPr>
          <p:spPr bwMode="auto">
            <a:xfrm>
              <a:off x="-624" y="2584"/>
              <a:ext cx="7" cy="13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14" y="33"/>
                </a:cxn>
                <a:cxn ang="0">
                  <a:pos x="11" y="37"/>
                </a:cxn>
                <a:cxn ang="0">
                  <a:pos x="10" y="44"/>
                </a:cxn>
                <a:cxn ang="0">
                  <a:pos x="9" y="51"/>
                </a:cxn>
                <a:cxn ang="0">
                  <a:pos x="10" y="57"/>
                </a:cxn>
                <a:cxn ang="0">
                  <a:pos x="11" y="64"/>
                </a:cxn>
                <a:cxn ang="0">
                  <a:pos x="14" y="69"/>
                </a:cxn>
                <a:cxn ang="0">
                  <a:pos x="19" y="70"/>
                </a:cxn>
                <a:cxn ang="0">
                  <a:pos x="22" y="70"/>
                </a:cxn>
                <a:cxn ang="0">
                  <a:pos x="25" y="69"/>
                </a:cxn>
                <a:cxn ang="0">
                  <a:pos x="27" y="67"/>
                </a:cxn>
                <a:cxn ang="0">
                  <a:pos x="29" y="65"/>
                </a:cxn>
                <a:cxn ang="0">
                  <a:pos x="31" y="64"/>
                </a:cxn>
                <a:cxn ang="0">
                  <a:pos x="31" y="35"/>
                </a:cxn>
                <a:cxn ang="0">
                  <a:pos x="29" y="33"/>
                </a:cxn>
                <a:cxn ang="0">
                  <a:pos x="26" y="32"/>
                </a:cxn>
                <a:cxn ang="0">
                  <a:pos x="23" y="31"/>
                </a:cxn>
                <a:cxn ang="0">
                  <a:pos x="19" y="3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0" y="1"/>
                </a:cxn>
                <a:cxn ang="0">
                  <a:pos x="40" y="1"/>
                </a:cxn>
                <a:cxn ang="0">
                  <a:pos x="40" y="60"/>
                </a:cxn>
                <a:cxn ang="0">
                  <a:pos x="40" y="64"/>
                </a:cxn>
                <a:cxn ang="0">
                  <a:pos x="41" y="67"/>
                </a:cxn>
                <a:cxn ang="0">
                  <a:pos x="41" y="70"/>
                </a:cxn>
                <a:cxn ang="0">
                  <a:pos x="42" y="71"/>
                </a:cxn>
                <a:cxn ang="0">
                  <a:pos x="43" y="73"/>
                </a:cxn>
                <a:cxn ang="0">
                  <a:pos x="43" y="73"/>
                </a:cxn>
                <a:cxn ang="0">
                  <a:pos x="43" y="74"/>
                </a:cxn>
                <a:cxn ang="0">
                  <a:pos x="42" y="74"/>
                </a:cxn>
                <a:cxn ang="0">
                  <a:pos x="38" y="77"/>
                </a:cxn>
                <a:cxn ang="0">
                  <a:pos x="37" y="77"/>
                </a:cxn>
                <a:cxn ang="0">
                  <a:pos x="36" y="76"/>
                </a:cxn>
                <a:cxn ang="0">
                  <a:pos x="35" y="75"/>
                </a:cxn>
                <a:cxn ang="0">
                  <a:pos x="33" y="73"/>
                </a:cxn>
                <a:cxn ang="0">
                  <a:pos x="33" y="71"/>
                </a:cxn>
                <a:cxn ang="0">
                  <a:pos x="31" y="72"/>
                </a:cxn>
                <a:cxn ang="0">
                  <a:pos x="28" y="74"/>
                </a:cxn>
                <a:cxn ang="0">
                  <a:pos x="25" y="75"/>
                </a:cxn>
                <a:cxn ang="0">
                  <a:pos x="22" y="77"/>
                </a:cxn>
                <a:cxn ang="0">
                  <a:pos x="17" y="77"/>
                </a:cxn>
                <a:cxn ang="0">
                  <a:pos x="10" y="75"/>
                </a:cxn>
                <a:cxn ang="0">
                  <a:pos x="5" y="69"/>
                </a:cxn>
                <a:cxn ang="0">
                  <a:pos x="1" y="61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5" y="32"/>
                </a:cxn>
                <a:cxn ang="0">
                  <a:pos x="10" y="27"/>
                </a:cxn>
                <a:cxn ang="0">
                  <a:pos x="18" y="23"/>
                </a:cxn>
                <a:cxn ang="0">
                  <a:pos x="23" y="24"/>
                </a:cxn>
                <a:cxn ang="0">
                  <a:pos x="26" y="24"/>
                </a:cxn>
                <a:cxn ang="0">
                  <a:pos x="29" y="27"/>
                </a:cxn>
                <a:cxn ang="0">
                  <a:pos x="31" y="28"/>
                </a:cxn>
                <a:cxn ang="0">
                  <a:pos x="31" y="3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43" h="77">
                  <a:moveTo>
                    <a:pt x="19" y="31"/>
                  </a:moveTo>
                  <a:lnTo>
                    <a:pt x="14" y="33"/>
                  </a:lnTo>
                  <a:lnTo>
                    <a:pt x="11" y="37"/>
                  </a:lnTo>
                  <a:lnTo>
                    <a:pt x="10" y="44"/>
                  </a:lnTo>
                  <a:lnTo>
                    <a:pt x="9" y="51"/>
                  </a:lnTo>
                  <a:lnTo>
                    <a:pt x="10" y="57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9" y="70"/>
                  </a:lnTo>
                  <a:lnTo>
                    <a:pt x="22" y="70"/>
                  </a:lnTo>
                  <a:lnTo>
                    <a:pt x="25" y="69"/>
                  </a:lnTo>
                  <a:lnTo>
                    <a:pt x="27" y="67"/>
                  </a:lnTo>
                  <a:lnTo>
                    <a:pt x="29" y="65"/>
                  </a:lnTo>
                  <a:lnTo>
                    <a:pt x="31" y="64"/>
                  </a:lnTo>
                  <a:lnTo>
                    <a:pt x="31" y="35"/>
                  </a:lnTo>
                  <a:lnTo>
                    <a:pt x="29" y="33"/>
                  </a:lnTo>
                  <a:lnTo>
                    <a:pt x="26" y="32"/>
                  </a:lnTo>
                  <a:lnTo>
                    <a:pt x="23" y="31"/>
                  </a:lnTo>
                  <a:lnTo>
                    <a:pt x="19" y="31"/>
                  </a:lnTo>
                  <a:close/>
                  <a:moveTo>
                    <a:pt x="39" y="0"/>
                  </a:moveTo>
                  <a:lnTo>
                    <a:pt x="40" y="0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60"/>
                  </a:lnTo>
                  <a:lnTo>
                    <a:pt x="40" y="64"/>
                  </a:lnTo>
                  <a:lnTo>
                    <a:pt x="41" y="67"/>
                  </a:lnTo>
                  <a:lnTo>
                    <a:pt x="41" y="70"/>
                  </a:lnTo>
                  <a:lnTo>
                    <a:pt x="42" y="71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3" y="74"/>
                  </a:lnTo>
                  <a:lnTo>
                    <a:pt x="42" y="74"/>
                  </a:lnTo>
                  <a:lnTo>
                    <a:pt x="38" y="77"/>
                  </a:lnTo>
                  <a:lnTo>
                    <a:pt x="37" y="77"/>
                  </a:lnTo>
                  <a:lnTo>
                    <a:pt x="36" y="76"/>
                  </a:lnTo>
                  <a:lnTo>
                    <a:pt x="35" y="75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1" y="72"/>
                  </a:lnTo>
                  <a:lnTo>
                    <a:pt x="28" y="74"/>
                  </a:lnTo>
                  <a:lnTo>
                    <a:pt x="25" y="75"/>
                  </a:lnTo>
                  <a:lnTo>
                    <a:pt x="22" y="77"/>
                  </a:lnTo>
                  <a:lnTo>
                    <a:pt x="17" y="77"/>
                  </a:lnTo>
                  <a:lnTo>
                    <a:pt x="10" y="75"/>
                  </a:lnTo>
                  <a:lnTo>
                    <a:pt x="5" y="69"/>
                  </a:lnTo>
                  <a:lnTo>
                    <a:pt x="1" y="61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5" y="32"/>
                  </a:lnTo>
                  <a:lnTo>
                    <a:pt x="10" y="27"/>
                  </a:lnTo>
                  <a:lnTo>
                    <a:pt x="18" y="23"/>
                  </a:lnTo>
                  <a:lnTo>
                    <a:pt x="23" y="24"/>
                  </a:lnTo>
                  <a:lnTo>
                    <a:pt x="26" y="24"/>
                  </a:lnTo>
                  <a:lnTo>
                    <a:pt x="29" y="27"/>
                  </a:lnTo>
                  <a:lnTo>
                    <a:pt x="31" y="28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 44"/>
            <p:cNvSpPr>
              <a:spLocks noChangeAspect="1" noEditPoints="1"/>
            </p:cNvSpPr>
            <p:nvPr/>
          </p:nvSpPr>
          <p:spPr bwMode="auto">
            <a:xfrm>
              <a:off x="-614" y="2588"/>
              <a:ext cx="7" cy="9"/>
            </a:xfrm>
            <a:custGeom>
              <a:avLst/>
              <a:gdLst/>
              <a:ahLst/>
              <a:cxnLst>
                <a:cxn ang="0">
                  <a:pos x="21" y="8"/>
                </a:cxn>
                <a:cxn ang="0">
                  <a:pos x="18" y="8"/>
                </a:cxn>
                <a:cxn ang="0">
                  <a:pos x="15" y="9"/>
                </a:cxn>
                <a:cxn ang="0">
                  <a:pos x="13" y="11"/>
                </a:cxn>
                <a:cxn ang="0">
                  <a:pos x="12" y="13"/>
                </a:cxn>
                <a:cxn ang="0">
                  <a:pos x="11" y="16"/>
                </a:cxn>
                <a:cxn ang="0">
                  <a:pos x="10" y="18"/>
                </a:cxn>
                <a:cxn ang="0">
                  <a:pos x="10" y="20"/>
                </a:cxn>
                <a:cxn ang="0">
                  <a:pos x="10" y="23"/>
                </a:cxn>
                <a:cxn ang="0">
                  <a:pos x="32" y="23"/>
                </a:cxn>
                <a:cxn ang="0">
                  <a:pos x="32" y="20"/>
                </a:cxn>
                <a:cxn ang="0">
                  <a:pos x="32" y="18"/>
                </a:cxn>
                <a:cxn ang="0">
                  <a:pos x="31" y="16"/>
                </a:cxn>
                <a:cxn ang="0">
                  <a:pos x="30" y="13"/>
                </a:cxn>
                <a:cxn ang="0">
                  <a:pos x="29" y="11"/>
                </a:cxn>
                <a:cxn ang="0">
                  <a:pos x="27" y="9"/>
                </a:cxn>
                <a:cxn ang="0">
                  <a:pos x="25" y="8"/>
                </a:cxn>
                <a:cxn ang="0">
                  <a:pos x="21" y="8"/>
                </a:cxn>
                <a:cxn ang="0">
                  <a:pos x="22" y="0"/>
                </a:cxn>
                <a:cxn ang="0">
                  <a:pos x="31" y="3"/>
                </a:cxn>
                <a:cxn ang="0">
                  <a:pos x="36" y="8"/>
                </a:cxn>
                <a:cxn ang="0">
                  <a:pos x="40" y="14"/>
                </a:cxn>
                <a:cxn ang="0">
                  <a:pos x="42" y="21"/>
                </a:cxn>
                <a:cxn ang="0">
                  <a:pos x="42" y="27"/>
                </a:cxn>
                <a:cxn ang="0">
                  <a:pos x="42" y="28"/>
                </a:cxn>
                <a:cxn ang="0">
                  <a:pos x="42" y="29"/>
                </a:cxn>
                <a:cxn ang="0">
                  <a:pos x="41" y="29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2" y="41"/>
                </a:cxn>
                <a:cxn ang="0">
                  <a:pos x="17" y="45"/>
                </a:cxn>
                <a:cxn ang="0">
                  <a:pos x="24" y="47"/>
                </a:cxn>
                <a:cxn ang="0">
                  <a:pos x="27" y="47"/>
                </a:cxn>
                <a:cxn ang="0">
                  <a:pos x="30" y="46"/>
                </a:cxn>
                <a:cxn ang="0">
                  <a:pos x="33" y="45"/>
                </a:cxn>
                <a:cxn ang="0">
                  <a:pos x="35" y="44"/>
                </a:cxn>
                <a:cxn ang="0">
                  <a:pos x="36" y="43"/>
                </a:cxn>
                <a:cxn ang="0">
                  <a:pos x="38" y="43"/>
                </a:cxn>
                <a:cxn ang="0">
                  <a:pos x="38" y="43"/>
                </a:cxn>
                <a:cxn ang="0">
                  <a:pos x="39" y="44"/>
                </a:cxn>
                <a:cxn ang="0">
                  <a:pos x="41" y="48"/>
                </a:cxn>
                <a:cxn ang="0">
                  <a:pos x="41" y="49"/>
                </a:cxn>
                <a:cxn ang="0">
                  <a:pos x="38" y="51"/>
                </a:cxn>
                <a:cxn ang="0">
                  <a:pos x="31" y="53"/>
                </a:cxn>
                <a:cxn ang="0">
                  <a:pos x="23" y="54"/>
                </a:cxn>
                <a:cxn ang="0">
                  <a:pos x="14" y="52"/>
                </a:cxn>
                <a:cxn ang="0">
                  <a:pos x="7" y="47"/>
                </a:cxn>
                <a:cxn ang="0">
                  <a:pos x="1" y="39"/>
                </a:cxn>
                <a:cxn ang="0">
                  <a:pos x="0" y="27"/>
                </a:cxn>
                <a:cxn ang="0">
                  <a:pos x="1" y="17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22" y="0"/>
                </a:cxn>
              </a:cxnLst>
              <a:rect l="0" t="0" r="r" b="b"/>
              <a:pathLst>
                <a:path w="42" h="54">
                  <a:moveTo>
                    <a:pt x="21" y="8"/>
                  </a:moveTo>
                  <a:lnTo>
                    <a:pt x="18" y="8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1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32" y="23"/>
                  </a:lnTo>
                  <a:lnTo>
                    <a:pt x="32" y="20"/>
                  </a:lnTo>
                  <a:lnTo>
                    <a:pt x="32" y="18"/>
                  </a:lnTo>
                  <a:lnTo>
                    <a:pt x="31" y="16"/>
                  </a:lnTo>
                  <a:lnTo>
                    <a:pt x="30" y="13"/>
                  </a:lnTo>
                  <a:lnTo>
                    <a:pt x="29" y="11"/>
                  </a:lnTo>
                  <a:lnTo>
                    <a:pt x="27" y="9"/>
                  </a:lnTo>
                  <a:lnTo>
                    <a:pt x="25" y="8"/>
                  </a:lnTo>
                  <a:lnTo>
                    <a:pt x="21" y="8"/>
                  </a:lnTo>
                  <a:close/>
                  <a:moveTo>
                    <a:pt x="22" y="0"/>
                  </a:moveTo>
                  <a:lnTo>
                    <a:pt x="31" y="3"/>
                  </a:lnTo>
                  <a:lnTo>
                    <a:pt x="36" y="8"/>
                  </a:lnTo>
                  <a:lnTo>
                    <a:pt x="40" y="14"/>
                  </a:lnTo>
                  <a:lnTo>
                    <a:pt x="42" y="21"/>
                  </a:lnTo>
                  <a:lnTo>
                    <a:pt x="42" y="27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1" y="29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2" y="41"/>
                  </a:lnTo>
                  <a:lnTo>
                    <a:pt x="17" y="45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0" y="46"/>
                  </a:lnTo>
                  <a:lnTo>
                    <a:pt x="33" y="45"/>
                  </a:lnTo>
                  <a:lnTo>
                    <a:pt x="35" y="44"/>
                  </a:lnTo>
                  <a:lnTo>
                    <a:pt x="36" y="43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9" y="44"/>
                  </a:lnTo>
                  <a:lnTo>
                    <a:pt x="41" y="48"/>
                  </a:lnTo>
                  <a:lnTo>
                    <a:pt x="41" y="49"/>
                  </a:lnTo>
                  <a:lnTo>
                    <a:pt x="38" y="51"/>
                  </a:lnTo>
                  <a:lnTo>
                    <a:pt x="31" y="53"/>
                  </a:lnTo>
                  <a:lnTo>
                    <a:pt x="23" y="54"/>
                  </a:lnTo>
                  <a:lnTo>
                    <a:pt x="14" y="52"/>
                  </a:lnTo>
                  <a:lnTo>
                    <a:pt x="7" y="47"/>
                  </a:lnTo>
                  <a:lnTo>
                    <a:pt x="1" y="39"/>
                  </a:lnTo>
                  <a:lnTo>
                    <a:pt x="0" y="27"/>
                  </a:lnTo>
                  <a:lnTo>
                    <a:pt x="1" y="17"/>
                  </a:lnTo>
                  <a:lnTo>
                    <a:pt x="6" y="9"/>
                  </a:lnTo>
                  <a:lnTo>
                    <a:pt x="13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45"/>
            <p:cNvSpPr>
              <a:spLocks noChangeAspect="1" noEditPoints="1"/>
            </p:cNvSpPr>
            <p:nvPr/>
          </p:nvSpPr>
          <p:spPr bwMode="auto">
            <a:xfrm>
              <a:off x="-596" y="2584"/>
              <a:ext cx="7" cy="1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64"/>
                </a:cxn>
                <a:cxn ang="0">
                  <a:pos x="15" y="64"/>
                </a:cxn>
                <a:cxn ang="0">
                  <a:pos x="23" y="63"/>
                </a:cxn>
                <a:cxn ang="0">
                  <a:pos x="29" y="59"/>
                </a:cxn>
                <a:cxn ang="0">
                  <a:pos x="32" y="52"/>
                </a:cxn>
                <a:cxn ang="0">
                  <a:pos x="34" y="44"/>
                </a:cxn>
                <a:cxn ang="0">
                  <a:pos x="34" y="35"/>
                </a:cxn>
                <a:cxn ang="0">
                  <a:pos x="33" y="23"/>
                </a:cxn>
                <a:cxn ang="0">
                  <a:pos x="31" y="15"/>
                </a:cxn>
                <a:cxn ang="0">
                  <a:pos x="26" y="10"/>
                </a:cxn>
                <a:cxn ang="0">
                  <a:pos x="21" y="8"/>
                </a:cxn>
                <a:cxn ang="0">
                  <a:pos x="14" y="7"/>
                </a:cxn>
                <a:cxn ang="0">
                  <a:pos x="8" y="7"/>
                </a:cxn>
                <a:cxn ang="0">
                  <a:pos x="1" y="0"/>
                </a:cxn>
                <a:cxn ang="0">
                  <a:pos x="14" y="0"/>
                </a:cxn>
                <a:cxn ang="0">
                  <a:pos x="22" y="0"/>
                </a:cxn>
                <a:cxn ang="0">
                  <a:pos x="29" y="2"/>
                </a:cxn>
                <a:cxn ang="0">
                  <a:pos x="35" y="6"/>
                </a:cxn>
                <a:cxn ang="0">
                  <a:pos x="40" y="12"/>
                </a:cxn>
                <a:cxn ang="0">
                  <a:pos x="43" y="22"/>
                </a:cxn>
                <a:cxn ang="0">
                  <a:pos x="44" y="35"/>
                </a:cxn>
                <a:cxn ang="0">
                  <a:pos x="43" y="48"/>
                </a:cxn>
                <a:cxn ang="0">
                  <a:pos x="39" y="59"/>
                </a:cxn>
                <a:cxn ang="0">
                  <a:pos x="34" y="66"/>
                </a:cxn>
                <a:cxn ang="0">
                  <a:pos x="24" y="70"/>
                </a:cxn>
                <a:cxn ang="0">
                  <a:pos x="13" y="72"/>
                </a:cxn>
                <a:cxn ang="0">
                  <a:pos x="1" y="72"/>
                </a:cxn>
                <a:cxn ang="0">
                  <a:pos x="0" y="71"/>
                </a:cxn>
                <a:cxn ang="0">
                  <a:pos x="0" y="7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44" h="72">
                  <a:moveTo>
                    <a:pt x="8" y="7"/>
                  </a:moveTo>
                  <a:lnTo>
                    <a:pt x="8" y="64"/>
                  </a:lnTo>
                  <a:lnTo>
                    <a:pt x="15" y="64"/>
                  </a:lnTo>
                  <a:lnTo>
                    <a:pt x="23" y="63"/>
                  </a:lnTo>
                  <a:lnTo>
                    <a:pt x="29" y="59"/>
                  </a:lnTo>
                  <a:lnTo>
                    <a:pt x="32" y="52"/>
                  </a:lnTo>
                  <a:lnTo>
                    <a:pt x="34" y="44"/>
                  </a:lnTo>
                  <a:lnTo>
                    <a:pt x="34" y="35"/>
                  </a:lnTo>
                  <a:lnTo>
                    <a:pt x="33" y="23"/>
                  </a:lnTo>
                  <a:lnTo>
                    <a:pt x="31" y="15"/>
                  </a:lnTo>
                  <a:lnTo>
                    <a:pt x="26" y="10"/>
                  </a:lnTo>
                  <a:lnTo>
                    <a:pt x="21" y="8"/>
                  </a:lnTo>
                  <a:lnTo>
                    <a:pt x="14" y="7"/>
                  </a:lnTo>
                  <a:lnTo>
                    <a:pt x="8" y="7"/>
                  </a:lnTo>
                  <a:close/>
                  <a:moveTo>
                    <a:pt x="1" y="0"/>
                  </a:moveTo>
                  <a:lnTo>
                    <a:pt x="14" y="0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5" y="6"/>
                  </a:lnTo>
                  <a:lnTo>
                    <a:pt x="40" y="12"/>
                  </a:lnTo>
                  <a:lnTo>
                    <a:pt x="43" y="22"/>
                  </a:lnTo>
                  <a:lnTo>
                    <a:pt x="44" y="35"/>
                  </a:lnTo>
                  <a:lnTo>
                    <a:pt x="43" y="48"/>
                  </a:lnTo>
                  <a:lnTo>
                    <a:pt x="39" y="59"/>
                  </a:lnTo>
                  <a:lnTo>
                    <a:pt x="34" y="66"/>
                  </a:lnTo>
                  <a:lnTo>
                    <a:pt x="24" y="70"/>
                  </a:lnTo>
                  <a:lnTo>
                    <a:pt x="13" y="72"/>
                  </a:lnTo>
                  <a:lnTo>
                    <a:pt x="1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46"/>
            <p:cNvSpPr>
              <a:spLocks noChangeAspect="1" noEditPoints="1"/>
            </p:cNvSpPr>
            <p:nvPr/>
          </p:nvSpPr>
          <p:spPr bwMode="auto">
            <a:xfrm>
              <a:off x="-586" y="2588"/>
              <a:ext cx="7" cy="9"/>
            </a:xfrm>
            <a:custGeom>
              <a:avLst/>
              <a:gdLst/>
              <a:ahLst/>
              <a:cxnLst>
                <a:cxn ang="0">
                  <a:pos x="21" y="8"/>
                </a:cxn>
                <a:cxn ang="0">
                  <a:pos x="17" y="8"/>
                </a:cxn>
                <a:cxn ang="0">
                  <a:pos x="15" y="9"/>
                </a:cxn>
                <a:cxn ang="0">
                  <a:pos x="13" y="11"/>
                </a:cxn>
                <a:cxn ang="0">
                  <a:pos x="11" y="13"/>
                </a:cxn>
                <a:cxn ang="0">
                  <a:pos x="10" y="16"/>
                </a:cxn>
                <a:cxn ang="0">
                  <a:pos x="9" y="18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33" y="23"/>
                </a:cxn>
                <a:cxn ang="0">
                  <a:pos x="32" y="20"/>
                </a:cxn>
                <a:cxn ang="0">
                  <a:pos x="32" y="18"/>
                </a:cxn>
                <a:cxn ang="0">
                  <a:pos x="31" y="16"/>
                </a:cxn>
                <a:cxn ang="0">
                  <a:pos x="29" y="13"/>
                </a:cxn>
                <a:cxn ang="0">
                  <a:pos x="28" y="11"/>
                </a:cxn>
                <a:cxn ang="0">
                  <a:pos x="26" y="9"/>
                </a:cxn>
                <a:cxn ang="0">
                  <a:pos x="24" y="8"/>
                </a:cxn>
                <a:cxn ang="0">
                  <a:pos x="21" y="8"/>
                </a:cxn>
                <a:cxn ang="0">
                  <a:pos x="21" y="0"/>
                </a:cxn>
                <a:cxn ang="0">
                  <a:pos x="31" y="3"/>
                </a:cxn>
                <a:cxn ang="0">
                  <a:pos x="36" y="8"/>
                </a:cxn>
                <a:cxn ang="0">
                  <a:pos x="39" y="14"/>
                </a:cxn>
                <a:cxn ang="0">
                  <a:pos x="41" y="21"/>
                </a:cxn>
                <a:cxn ang="0">
                  <a:pos x="41" y="27"/>
                </a:cxn>
                <a:cxn ang="0">
                  <a:pos x="41" y="28"/>
                </a:cxn>
                <a:cxn ang="0">
                  <a:pos x="41" y="29"/>
                </a:cxn>
                <a:cxn ang="0">
                  <a:pos x="40" y="29"/>
                </a:cxn>
                <a:cxn ang="0">
                  <a:pos x="9" y="29"/>
                </a:cxn>
                <a:cxn ang="0">
                  <a:pos x="9" y="34"/>
                </a:cxn>
                <a:cxn ang="0">
                  <a:pos x="12" y="41"/>
                </a:cxn>
                <a:cxn ang="0">
                  <a:pos x="16" y="45"/>
                </a:cxn>
                <a:cxn ang="0">
                  <a:pos x="23" y="47"/>
                </a:cxn>
                <a:cxn ang="0">
                  <a:pos x="27" y="47"/>
                </a:cxn>
                <a:cxn ang="0">
                  <a:pos x="31" y="46"/>
                </a:cxn>
                <a:cxn ang="0">
                  <a:pos x="33" y="45"/>
                </a:cxn>
                <a:cxn ang="0">
                  <a:pos x="35" y="44"/>
                </a:cxn>
                <a:cxn ang="0">
                  <a:pos x="37" y="43"/>
                </a:cxn>
                <a:cxn ang="0">
                  <a:pos x="37" y="43"/>
                </a:cxn>
                <a:cxn ang="0">
                  <a:pos x="38" y="43"/>
                </a:cxn>
                <a:cxn ang="0">
                  <a:pos x="38" y="44"/>
                </a:cxn>
                <a:cxn ang="0">
                  <a:pos x="40" y="48"/>
                </a:cxn>
                <a:cxn ang="0">
                  <a:pos x="40" y="49"/>
                </a:cxn>
                <a:cxn ang="0">
                  <a:pos x="37" y="51"/>
                </a:cxn>
                <a:cxn ang="0">
                  <a:pos x="31" y="53"/>
                </a:cxn>
                <a:cxn ang="0">
                  <a:pos x="22" y="54"/>
                </a:cxn>
                <a:cxn ang="0">
                  <a:pos x="13" y="52"/>
                </a:cxn>
                <a:cxn ang="0">
                  <a:pos x="6" y="47"/>
                </a:cxn>
                <a:cxn ang="0">
                  <a:pos x="2" y="39"/>
                </a:cxn>
                <a:cxn ang="0">
                  <a:pos x="0" y="27"/>
                </a:cxn>
                <a:cxn ang="0">
                  <a:pos x="2" y="17"/>
                </a:cxn>
                <a:cxn ang="0">
                  <a:pos x="6" y="9"/>
                </a:cxn>
                <a:cxn ang="0">
                  <a:pos x="12" y="3"/>
                </a:cxn>
                <a:cxn ang="0">
                  <a:pos x="21" y="0"/>
                </a:cxn>
              </a:cxnLst>
              <a:rect l="0" t="0" r="r" b="b"/>
              <a:pathLst>
                <a:path w="41" h="54">
                  <a:moveTo>
                    <a:pt x="21" y="8"/>
                  </a:moveTo>
                  <a:lnTo>
                    <a:pt x="17" y="8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10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33" y="23"/>
                  </a:lnTo>
                  <a:lnTo>
                    <a:pt x="32" y="20"/>
                  </a:lnTo>
                  <a:lnTo>
                    <a:pt x="32" y="18"/>
                  </a:lnTo>
                  <a:lnTo>
                    <a:pt x="31" y="16"/>
                  </a:lnTo>
                  <a:lnTo>
                    <a:pt x="29" y="13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4" y="8"/>
                  </a:lnTo>
                  <a:lnTo>
                    <a:pt x="21" y="8"/>
                  </a:lnTo>
                  <a:close/>
                  <a:moveTo>
                    <a:pt x="21" y="0"/>
                  </a:moveTo>
                  <a:lnTo>
                    <a:pt x="31" y="3"/>
                  </a:lnTo>
                  <a:lnTo>
                    <a:pt x="36" y="8"/>
                  </a:lnTo>
                  <a:lnTo>
                    <a:pt x="39" y="14"/>
                  </a:lnTo>
                  <a:lnTo>
                    <a:pt x="41" y="21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41" y="29"/>
                  </a:lnTo>
                  <a:lnTo>
                    <a:pt x="40" y="29"/>
                  </a:lnTo>
                  <a:lnTo>
                    <a:pt x="9" y="29"/>
                  </a:lnTo>
                  <a:lnTo>
                    <a:pt x="9" y="34"/>
                  </a:lnTo>
                  <a:lnTo>
                    <a:pt x="12" y="41"/>
                  </a:lnTo>
                  <a:lnTo>
                    <a:pt x="16" y="45"/>
                  </a:lnTo>
                  <a:lnTo>
                    <a:pt x="23" y="47"/>
                  </a:lnTo>
                  <a:lnTo>
                    <a:pt x="27" y="47"/>
                  </a:lnTo>
                  <a:lnTo>
                    <a:pt x="31" y="46"/>
                  </a:lnTo>
                  <a:lnTo>
                    <a:pt x="33" y="45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8" y="44"/>
                  </a:lnTo>
                  <a:lnTo>
                    <a:pt x="40" y="48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1" y="53"/>
                  </a:lnTo>
                  <a:lnTo>
                    <a:pt x="22" y="54"/>
                  </a:lnTo>
                  <a:lnTo>
                    <a:pt x="13" y="52"/>
                  </a:lnTo>
                  <a:lnTo>
                    <a:pt x="6" y="47"/>
                  </a:lnTo>
                  <a:lnTo>
                    <a:pt x="2" y="39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6" y="9"/>
                  </a:lnTo>
                  <a:lnTo>
                    <a:pt x="1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47"/>
            <p:cNvSpPr>
              <a:spLocks noChangeAspect="1"/>
            </p:cNvSpPr>
            <p:nvPr/>
          </p:nvSpPr>
          <p:spPr bwMode="auto">
            <a:xfrm>
              <a:off x="-576" y="2588"/>
              <a:ext cx="5" cy="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1" y="1"/>
                </a:cxn>
                <a:cxn ang="0">
                  <a:pos x="25" y="1"/>
                </a:cxn>
                <a:cxn ang="0">
                  <a:pos x="28" y="3"/>
                </a:cxn>
                <a:cxn ang="0">
                  <a:pos x="31" y="4"/>
                </a:cxn>
                <a:cxn ang="0">
                  <a:pos x="31" y="5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1" y="7"/>
                </a:cxn>
                <a:cxn ang="0">
                  <a:pos x="30" y="10"/>
                </a:cxn>
                <a:cxn ang="0">
                  <a:pos x="29" y="10"/>
                </a:cxn>
                <a:cxn ang="0">
                  <a:pos x="29" y="11"/>
                </a:cxn>
                <a:cxn ang="0">
                  <a:pos x="28" y="10"/>
                </a:cxn>
                <a:cxn ang="0">
                  <a:pos x="26" y="10"/>
                </a:cxn>
                <a:cxn ang="0">
                  <a:pos x="24" y="9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6" y="8"/>
                </a:cxn>
                <a:cxn ang="0">
                  <a:pos x="13" y="9"/>
                </a:cxn>
                <a:cxn ang="0">
                  <a:pos x="12" y="10"/>
                </a:cxn>
                <a:cxn ang="0">
                  <a:pos x="11" y="12"/>
                </a:cxn>
                <a:cxn ang="0">
                  <a:pos x="10" y="15"/>
                </a:cxn>
                <a:cxn ang="0">
                  <a:pos x="12" y="19"/>
                </a:cxn>
                <a:cxn ang="0">
                  <a:pos x="16" y="22"/>
                </a:cxn>
                <a:cxn ang="0">
                  <a:pos x="22" y="25"/>
                </a:cxn>
                <a:cxn ang="0">
                  <a:pos x="28" y="28"/>
                </a:cxn>
                <a:cxn ang="0">
                  <a:pos x="32" y="32"/>
                </a:cxn>
                <a:cxn ang="0">
                  <a:pos x="34" y="40"/>
                </a:cxn>
                <a:cxn ang="0">
                  <a:pos x="32" y="46"/>
                </a:cxn>
                <a:cxn ang="0">
                  <a:pos x="29" y="50"/>
                </a:cxn>
                <a:cxn ang="0">
                  <a:pos x="23" y="53"/>
                </a:cxn>
                <a:cxn ang="0">
                  <a:pos x="17" y="54"/>
                </a:cxn>
                <a:cxn ang="0">
                  <a:pos x="10" y="53"/>
                </a:cxn>
                <a:cxn ang="0">
                  <a:pos x="3" y="51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48"/>
                </a:cxn>
                <a:cxn ang="0">
                  <a:pos x="2" y="45"/>
                </a:cxn>
                <a:cxn ang="0">
                  <a:pos x="2" y="44"/>
                </a:cxn>
                <a:cxn ang="0">
                  <a:pos x="3" y="44"/>
                </a:cxn>
                <a:cxn ang="0">
                  <a:pos x="4" y="44"/>
                </a:cxn>
                <a:cxn ang="0">
                  <a:pos x="7" y="45"/>
                </a:cxn>
                <a:cxn ang="0">
                  <a:pos x="10" y="46"/>
                </a:cxn>
                <a:cxn ang="0">
                  <a:pos x="13" y="47"/>
                </a:cxn>
                <a:cxn ang="0">
                  <a:pos x="17" y="47"/>
                </a:cxn>
                <a:cxn ang="0">
                  <a:pos x="20" y="47"/>
                </a:cxn>
                <a:cxn ang="0">
                  <a:pos x="22" y="46"/>
                </a:cxn>
                <a:cxn ang="0">
                  <a:pos x="24" y="45"/>
                </a:cxn>
                <a:cxn ang="0">
                  <a:pos x="25" y="43"/>
                </a:cxn>
                <a:cxn ang="0">
                  <a:pos x="26" y="40"/>
                </a:cxn>
                <a:cxn ang="0">
                  <a:pos x="24" y="36"/>
                </a:cxn>
                <a:cxn ang="0">
                  <a:pos x="20" y="32"/>
                </a:cxn>
                <a:cxn ang="0">
                  <a:pos x="14" y="29"/>
                </a:cxn>
                <a:cxn ang="0">
                  <a:pos x="8" y="26"/>
                </a:cxn>
                <a:cxn ang="0">
                  <a:pos x="3" y="22"/>
                </a:cxn>
                <a:cxn ang="0">
                  <a:pos x="1" y="16"/>
                </a:cxn>
                <a:cxn ang="0">
                  <a:pos x="2" y="12"/>
                </a:cxn>
                <a:cxn ang="0">
                  <a:pos x="3" y="8"/>
                </a:cxn>
                <a:cxn ang="0">
                  <a:pos x="7" y="5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8" y="0"/>
                </a:cxn>
              </a:cxnLst>
              <a:rect l="0" t="0" r="r" b="b"/>
              <a:pathLst>
                <a:path w="34" h="54">
                  <a:moveTo>
                    <a:pt x="18" y="0"/>
                  </a:moveTo>
                  <a:lnTo>
                    <a:pt x="21" y="1"/>
                  </a:lnTo>
                  <a:lnTo>
                    <a:pt x="25" y="1"/>
                  </a:lnTo>
                  <a:lnTo>
                    <a:pt x="28" y="3"/>
                  </a:lnTo>
                  <a:lnTo>
                    <a:pt x="31" y="4"/>
                  </a:lnTo>
                  <a:lnTo>
                    <a:pt x="31" y="5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1" y="7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9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2"/>
                  </a:lnTo>
                  <a:lnTo>
                    <a:pt x="10" y="15"/>
                  </a:lnTo>
                  <a:lnTo>
                    <a:pt x="12" y="19"/>
                  </a:lnTo>
                  <a:lnTo>
                    <a:pt x="16" y="22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2" y="32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29" y="50"/>
                  </a:lnTo>
                  <a:lnTo>
                    <a:pt x="23" y="53"/>
                  </a:lnTo>
                  <a:lnTo>
                    <a:pt x="17" y="54"/>
                  </a:lnTo>
                  <a:lnTo>
                    <a:pt x="10" y="53"/>
                  </a:lnTo>
                  <a:lnTo>
                    <a:pt x="3" y="5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7" y="45"/>
                  </a:lnTo>
                  <a:lnTo>
                    <a:pt x="10" y="46"/>
                  </a:lnTo>
                  <a:lnTo>
                    <a:pt x="13" y="47"/>
                  </a:lnTo>
                  <a:lnTo>
                    <a:pt x="17" y="47"/>
                  </a:lnTo>
                  <a:lnTo>
                    <a:pt x="20" y="47"/>
                  </a:lnTo>
                  <a:lnTo>
                    <a:pt x="22" y="46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24" y="36"/>
                  </a:lnTo>
                  <a:lnTo>
                    <a:pt x="20" y="32"/>
                  </a:lnTo>
                  <a:lnTo>
                    <a:pt x="14" y="29"/>
                  </a:lnTo>
                  <a:lnTo>
                    <a:pt x="8" y="26"/>
                  </a:lnTo>
                  <a:lnTo>
                    <a:pt x="3" y="22"/>
                  </a:lnTo>
                  <a:lnTo>
                    <a:pt x="1" y="16"/>
                  </a:lnTo>
                  <a:lnTo>
                    <a:pt x="2" y="12"/>
                  </a:lnTo>
                  <a:lnTo>
                    <a:pt x="3" y="8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48"/>
            <p:cNvSpPr>
              <a:spLocks noChangeAspect="1" noEditPoints="1"/>
            </p:cNvSpPr>
            <p:nvPr/>
          </p:nvSpPr>
          <p:spPr bwMode="auto">
            <a:xfrm>
              <a:off x="-568" y="2588"/>
              <a:ext cx="7" cy="9"/>
            </a:xfrm>
            <a:custGeom>
              <a:avLst/>
              <a:gdLst/>
              <a:ahLst/>
              <a:cxnLst>
                <a:cxn ang="0">
                  <a:pos x="25" y="27"/>
                </a:cxn>
                <a:cxn ang="0">
                  <a:pos x="14" y="30"/>
                </a:cxn>
                <a:cxn ang="0">
                  <a:pos x="8" y="39"/>
                </a:cxn>
                <a:cxn ang="0">
                  <a:pos x="9" y="44"/>
                </a:cxn>
                <a:cxn ang="0">
                  <a:pos x="13" y="47"/>
                </a:cxn>
                <a:cxn ang="0">
                  <a:pos x="20" y="47"/>
                </a:cxn>
                <a:cxn ang="0">
                  <a:pos x="26" y="44"/>
                </a:cxn>
                <a:cxn ang="0">
                  <a:pos x="29" y="41"/>
                </a:cxn>
                <a:cxn ang="0">
                  <a:pos x="21" y="0"/>
                </a:cxn>
                <a:cxn ang="0">
                  <a:pos x="33" y="5"/>
                </a:cxn>
                <a:cxn ang="0">
                  <a:pos x="37" y="16"/>
                </a:cxn>
                <a:cxn ang="0">
                  <a:pos x="37" y="40"/>
                </a:cxn>
                <a:cxn ang="0">
                  <a:pos x="37" y="44"/>
                </a:cxn>
                <a:cxn ang="0">
                  <a:pos x="38" y="47"/>
                </a:cxn>
                <a:cxn ang="0">
                  <a:pos x="40" y="50"/>
                </a:cxn>
                <a:cxn ang="0">
                  <a:pos x="40" y="51"/>
                </a:cxn>
                <a:cxn ang="0">
                  <a:pos x="35" y="54"/>
                </a:cxn>
                <a:cxn ang="0">
                  <a:pos x="33" y="53"/>
                </a:cxn>
                <a:cxn ang="0">
                  <a:pos x="31" y="50"/>
                </a:cxn>
                <a:cxn ang="0">
                  <a:pos x="30" y="47"/>
                </a:cxn>
                <a:cxn ang="0">
                  <a:pos x="28" y="49"/>
                </a:cxn>
                <a:cxn ang="0">
                  <a:pos x="23" y="53"/>
                </a:cxn>
                <a:cxn ang="0">
                  <a:pos x="14" y="54"/>
                </a:cxn>
                <a:cxn ang="0">
                  <a:pos x="7" y="52"/>
                </a:cxn>
                <a:cxn ang="0">
                  <a:pos x="2" y="47"/>
                </a:cxn>
                <a:cxn ang="0">
                  <a:pos x="0" y="40"/>
                </a:cxn>
                <a:cxn ang="0">
                  <a:pos x="6" y="27"/>
                </a:cxn>
                <a:cxn ang="0">
                  <a:pos x="19" y="22"/>
                </a:cxn>
                <a:cxn ang="0">
                  <a:pos x="29" y="21"/>
                </a:cxn>
                <a:cxn ang="0">
                  <a:pos x="29" y="15"/>
                </a:cxn>
                <a:cxn ang="0">
                  <a:pos x="27" y="11"/>
                </a:cxn>
                <a:cxn ang="0">
                  <a:pos x="23" y="8"/>
                </a:cxn>
                <a:cxn ang="0">
                  <a:pos x="15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7"/>
                </a:cxn>
                <a:cxn ang="0">
                  <a:pos x="3" y="6"/>
                </a:cxn>
                <a:cxn ang="0">
                  <a:pos x="13" y="1"/>
                </a:cxn>
              </a:cxnLst>
              <a:rect l="0" t="0" r="r" b="b"/>
              <a:pathLst>
                <a:path w="40" h="54">
                  <a:moveTo>
                    <a:pt x="29" y="27"/>
                  </a:moveTo>
                  <a:lnTo>
                    <a:pt x="25" y="27"/>
                  </a:lnTo>
                  <a:lnTo>
                    <a:pt x="20" y="28"/>
                  </a:lnTo>
                  <a:lnTo>
                    <a:pt x="14" y="30"/>
                  </a:lnTo>
                  <a:lnTo>
                    <a:pt x="10" y="33"/>
                  </a:lnTo>
                  <a:lnTo>
                    <a:pt x="8" y="39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6"/>
                  </a:lnTo>
                  <a:lnTo>
                    <a:pt x="13" y="47"/>
                  </a:lnTo>
                  <a:lnTo>
                    <a:pt x="16" y="48"/>
                  </a:lnTo>
                  <a:lnTo>
                    <a:pt x="20" y="47"/>
                  </a:lnTo>
                  <a:lnTo>
                    <a:pt x="23" y="46"/>
                  </a:lnTo>
                  <a:lnTo>
                    <a:pt x="26" y="44"/>
                  </a:lnTo>
                  <a:lnTo>
                    <a:pt x="28" y="43"/>
                  </a:lnTo>
                  <a:lnTo>
                    <a:pt x="29" y="41"/>
                  </a:lnTo>
                  <a:lnTo>
                    <a:pt x="29" y="27"/>
                  </a:lnTo>
                  <a:close/>
                  <a:moveTo>
                    <a:pt x="21" y="0"/>
                  </a:moveTo>
                  <a:lnTo>
                    <a:pt x="28" y="1"/>
                  </a:lnTo>
                  <a:lnTo>
                    <a:pt x="33" y="5"/>
                  </a:lnTo>
                  <a:lnTo>
                    <a:pt x="36" y="10"/>
                  </a:lnTo>
                  <a:lnTo>
                    <a:pt x="37" y="16"/>
                  </a:lnTo>
                  <a:lnTo>
                    <a:pt x="37" y="37"/>
                  </a:lnTo>
                  <a:lnTo>
                    <a:pt x="37" y="40"/>
                  </a:lnTo>
                  <a:lnTo>
                    <a:pt x="37" y="42"/>
                  </a:lnTo>
                  <a:lnTo>
                    <a:pt x="37" y="44"/>
                  </a:lnTo>
                  <a:lnTo>
                    <a:pt x="38" y="45"/>
                  </a:lnTo>
                  <a:lnTo>
                    <a:pt x="38" y="47"/>
                  </a:lnTo>
                  <a:lnTo>
                    <a:pt x="39" y="48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5" y="54"/>
                  </a:lnTo>
                  <a:lnTo>
                    <a:pt x="34" y="54"/>
                  </a:lnTo>
                  <a:lnTo>
                    <a:pt x="33" y="53"/>
                  </a:lnTo>
                  <a:lnTo>
                    <a:pt x="32" y="52"/>
                  </a:lnTo>
                  <a:lnTo>
                    <a:pt x="31" y="50"/>
                  </a:lnTo>
                  <a:lnTo>
                    <a:pt x="31" y="48"/>
                  </a:lnTo>
                  <a:lnTo>
                    <a:pt x="30" y="47"/>
                  </a:lnTo>
                  <a:lnTo>
                    <a:pt x="29" y="48"/>
                  </a:lnTo>
                  <a:lnTo>
                    <a:pt x="28" y="49"/>
                  </a:lnTo>
                  <a:lnTo>
                    <a:pt x="25" y="51"/>
                  </a:lnTo>
                  <a:lnTo>
                    <a:pt x="23" y="53"/>
                  </a:lnTo>
                  <a:lnTo>
                    <a:pt x="19" y="54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7" y="52"/>
                  </a:lnTo>
                  <a:lnTo>
                    <a:pt x="4" y="50"/>
                  </a:lnTo>
                  <a:lnTo>
                    <a:pt x="2" y="47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7"/>
                  </a:lnTo>
                  <a:lnTo>
                    <a:pt x="12" y="23"/>
                  </a:lnTo>
                  <a:lnTo>
                    <a:pt x="19" y="22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29" y="17"/>
                  </a:lnTo>
                  <a:lnTo>
                    <a:pt x="29" y="15"/>
                  </a:lnTo>
                  <a:lnTo>
                    <a:pt x="28" y="12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5" y="9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6" y="4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reeform 49"/>
            <p:cNvSpPr>
              <a:spLocks noChangeAspect="1"/>
            </p:cNvSpPr>
            <p:nvPr/>
          </p:nvSpPr>
          <p:spPr bwMode="auto">
            <a:xfrm>
              <a:off x="-558" y="2588"/>
              <a:ext cx="5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1"/>
                </a:cxn>
                <a:cxn ang="0">
                  <a:pos x="8" y="4"/>
                </a:cxn>
                <a:cxn ang="0">
                  <a:pos x="9" y="6"/>
                </a:cxn>
                <a:cxn ang="0">
                  <a:pos x="9" y="8"/>
                </a:cxn>
                <a:cxn ang="0">
                  <a:pos x="10" y="10"/>
                </a:cxn>
                <a:cxn ang="0">
                  <a:pos x="11" y="8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19" y="1"/>
                </a:cxn>
                <a:cxn ang="0">
                  <a:pos x="23" y="0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28" y="3"/>
                </a:cxn>
                <a:cxn ang="0">
                  <a:pos x="28" y="4"/>
                </a:cxn>
                <a:cxn ang="0">
                  <a:pos x="26" y="9"/>
                </a:cxn>
                <a:cxn ang="0">
                  <a:pos x="26" y="10"/>
                </a:cxn>
                <a:cxn ang="0">
                  <a:pos x="25" y="10"/>
                </a:cxn>
                <a:cxn ang="0">
                  <a:pos x="25" y="10"/>
                </a:cxn>
                <a:cxn ang="0">
                  <a:pos x="23" y="9"/>
                </a:cxn>
                <a:cxn ang="0">
                  <a:pos x="21" y="9"/>
                </a:cxn>
                <a:cxn ang="0">
                  <a:pos x="18" y="10"/>
                </a:cxn>
                <a:cxn ang="0">
                  <a:pos x="15" y="12"/>
                </a:cxn>
                <a:cxn ang="0">
                  <a:pos x="13" y="14"/>
                </a:cxn>
                <a:cxn ang="0">
                  <a:pos x="11" y="17"/>
                </a:cxn>
                <a:cxn ang="0">
                  <a:pos x="11" y="51"/>
                </a:cxn>
                <a:cxn ang="0">
                  <a:pos x="10" y="52"/>
                </a:cxn>
                <a:cxn ang="0">
                  <a:pos x="10" y="53"/>
                </a:cxn>
                <a:cxn ang="0">
                  <a:pos x="4" y="53"/>
                </a:cxn>
                <a:cxn ang="0">
                  <a:pos x="3" y="52"/>
                </a:cxn>
                <a:cxn ang="0">
                  <a:pos x="3" y="51"/>
                </a:cxn>
                <a:cxn ang="0">
                  <a:pos x="3" y="16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0"/>
                </a:cxn>
              </a:cxnLst>
              <a:rect l="0" t="0" r="r" b="b"/>
              <a:pathLst>
                <a:path w="28" h="53">
                  <a:moveTo>
                    <a:pt x="6" y="0"/>
                  </a:moveTo>
                  <a:lnTo>
                    <a:pt x="7" y="1"/>
                  </a:lnTo>
                  <a:lnTo>
                    <a:pt x="8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9" y="1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3" y="9"/>
                  </a:lnTo>
                  <a:lnTo>
                    <a:pt x="21" y="9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11" y="51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50"/>
            <p:cNvSpPr>
              <a:spLocks noChangeAspect="1"/>
            </p:cNvSpPr>
            <p:nvPr/>
          </p:nvSpPr>
          <p:spPr bwMode="auto">
            <a:xfrm>
              <a:off x="-551" y="2588"/>
              <a:ext cx="5" cy="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1"/>
                </a:cxn>
                <a:cxn ang="0">
                  <a:pos x="7" y="4"/>
                </a:cxn>
                <a:cxn ang="0">
                  <a:pos x="8" y="6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11" y="8"/>
                </a:cxn>
                <a:cxn ang="0">
                  <a:pos x="14" y="6"/>
                </a:cxn>
                <a:cxn ang="0">
                  <a:pos x="17" y="4"/>
                </a:cxn>
                <a:cxn ang="0">
                  <a:pos x="20" y="1"/>
                </a:cxn>
                <a:cxn ang="0">
                  <a:pos x="23" y="0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3"/>
                </a:cxn>
                <a:cxn ang="0">
                  <a:pos x="28" y="4"/>
                </a:cxn>
                <a:cxn ang="0">
                  <a:pos x="26" y="9"/>
                </a:cxn>
                <a:cxn ang="0">
                  <a:pos x="25" y="10"/>
                </a:cxn>
                <a:cxn ang="0">
                  <a:pos x="25" y="10"/>
                </a:cxn>
                <a:cxn ang="0">
                  <a:pos x="24" y="10"/>
                </a:cxn>
                <a:cxn ang="0">
                  <a:pos x="23" y="9"/>
                </a:cxn>
                <a:cxn ang="0">
                  <a:pos x="21" y="9"/>
                </a:cxn>
                <a:cxn ang="0">
                  <a:pos x="19" y="10"/>
                </a:cxn>
                <a:cxn ang="0">
                  <a:pos x="16" y="12"/>
                </a:cxn>
                <a:cxn ang="0">
                  <a:pos x="14" y="14"/>
                </a:cxn>
                <a:cxn ang="0">
                  <a:pos x="11" y="17"/>
                </a:cxn>
                <a:cxn ang="0">
                  <a:pos x="11" y="51"/>
                </a:cxn>
                <a:cxn ang="0">
                  <a:pos x="10" y="52"/>
                </a:cxn>
                <a:cxn ang="0">
                  <a:pos x="9" y="53"/>
                </a:cxn>
                <a:cxn ang="0">
                  <a:pos x="4" y="53"/>
                </a:cxn>
                <a:cxn ang="0">
                  <a:pos x="3" y="52"/>
                </a:cxn>
                <a:cxn ang="0">
                  <a:pos x="2" y="51"/>
                </a:cxn>
                <a:cxn ang="0">
                  <a:pos x="2" y="16"/>
                </a:cxn>
                <a:cxn ang="0">
                  <a:pos x="2" y="13"/>
                </a:cxn>
                <a:cxn ang="0">
                  <a:pos x="2" y="11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5" y="0"/>
                </a:cxn>
              </a:cxnLst>
              <a:rect l="0" t="0" r="r" b="b"/>
              <a:pathLst>
                <a:path w="28" h="53">
                  <a:moveTo>
                    <a:pt x="5" y="0"/>
                  </a:moveTo>
                  <a:lnTo>
                    <a:pt x="6" y="1"/>
                  </a:lnTo>
                  <a:lnTo>
                    <a:pt x="7" y="4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7" y="4"/>
                  </a:lnTo>
                  <a:lnTo>
                    <a:pt x="20" y="1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6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21" y="9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11" y="51"/>
                  </a:lnTo>
                  <a:lnTo>
                    <a:pt x="10" y="52"/>
                  </a:lnTo>
                  <a:lnTo>
                    <a:pt x="9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Freeform 51"/>
            <p:cNvSpPr>
              <a:spLocks noChangeAspect="1" noEditPoints="1"/>
            </p:cNvSpPr>
            <p:nvPr/>
          </p:nvSpPr>
          <p:spPr bwMode="auto">
            <a:xfrm>
              <a:off x="-544" y="2588"/>
              <a:ext cx="7" cy="9"/>
            </a:xfrm>
            <a:custGeom>
              <a:avLst/>
              <a:gdLst/>
              <a:ahLst/>
              <a:cxnLst>
                <a:cxn ang="0">
                  <a:pos x="22" y="8"/>
                </a:cxn>
                <a:cxn ang="0">
                  <a:pos x="16" y="9"/>
                </a:cxn>
                <a:cxn ang="0">
                  <a:pos x="12" y="13"/>
                </a:cxn>
                <a:cxn ang="0">
                  <a:pos x="10" y="19"/>
                </a:cxn>
                <a:cxn ang="0">
                  <a:pos x="9" y="27"/>
                </a:cxn>
                <a:cxn ang="0">
                  <a:pos x="10" y="36"/>
                </a:cxn>
                <a:cxn ang="0">
                  <a:pos x="12" y="42"/>
                </a:cxn>
                <a:cxn ang="0">
                  <a:pos x="16" y="46"/>
                </a:cxn>
                <a:cxn ang="0">
                  <a:pos x="22" y="48"/>
                </a:cxn>
                <a:cxn ang="0">
                  <a:pos x="28" y="46"/>
                </a:cxn>
                <a:cxn ang="0">
                  <a:pos x="31" y="42"/>
                </a:cxn>
                <a:cxn ang="0">
                  <a:pos x="33" y="36"/>
                </a:cxn>
                <a:cxn ang="0">
                  <a:pos x="34" y="27"/>
                </a:cxn>
                <a:cxn ang="0">
                  <a:pos x="33" y="20"/>
                </a:cxn>
                <a:cxn ang="0">
                  <a:pos x="31" y="14"/>
                </a:cxn>
                <a:cxn ang="0">
                  <a:pos x="28" y="9"/>
                </a:cxn>
                <a:cxn ang="0">
                  <a:pos x="22" y="8"/>
                </a:cxn>
                <a:cxn ang="0">
                  <a:pos x="22" y="0"/>
                </a:cxn>
                <a:cxn ang="0">
                  <a:pos x="31" y="3"/>
                </a:cxn>
                <a:cxn ang="0">
                  <a:pos x="39" y="9"/>
                </a:cxn>
                <a:cxn ang="0">
                  <a:pos x="42" y="17"/>
                </a:cxn>
                <a:cxn ang="0">
                  <a:pos x="44" y="27"/>
                </a:cxn>
                <a:cxn ang="0">
                  <a:pos x="42" y="38"/>
                </a:cxn>
                <a:cxn ang="0">
                  <a:pos x="39" y="46"/>
                </a:cxn>
                <a:cxn ang="0">
                  <a:pos x="31" y="52"/>
                </a:cxn>
                <a:cxn ang="0">
                  <a:pos x="21" y="54"/>
                </a:cxn>
                <a:cxn ang="0">
                  <a:pos x="12" y="52"/>
                </a:cxn>
                <a:cxn ang="0">
                  <a:pos x="5" y="47"/>
                </a:cxn>
                <a:cxn ang="0">
                  <a:pos x="1" y="39"/>
                </a:cxn>
                <a:cxn ang="0">
                  <a:pos x="0" y="27"/>
                </a:cxn>
                <a:cxn ang="0">
                  <a:pos x="1" y="17"/>
                </a:cxn>
                <a:cxn ang="0">
                  <a:pos x="6" y="9"/>
                </a:cxn>
                <a:cxn ang="0">
                  <a:pos x="12" y="3"/>
                </a:cxn>
                <a:cxn ang="0">
                  <a:pos x="22" y="0"/>
                </a:cxn>
              </a:cxnLst>
              <a:rect l="0" t="0" r="r" b="b"/>
              <a:pathLst>
                <a:path w="44" h="54">
                  <a:moveTo>
                    <a:pt x="22" y="8"/>
                  </a:moveTo>
                  <a:lnTo>
                    <a:pt x="16" y="9"/>
                  </a:lnTo>
                  <a:lnTo>
                    <a:pt x="12" y="13"/>
                  </a:lnTo>
                  <a:lnTo>
                    <a:pt x="10" y="19"/>
                  </a:lnTo>
                  <a:lnTo>
                    <a:pt x="9" y="27"/>
                  </a:lnTo>
                  <a:lnTo>
                    <a:pt x="10" y="36"/>
                  </a:lnTo>
                  <a:lnTo>
                    <a:pt x="12" y="42"/>
                  </a:lnTo>
                  <a:lnTo>
                    <a:pt x="16" y="46"/>
                  </a:lnTo>
                  <a:lnTo>
                    <a:pt x="22" y="48"/>
                  </a:lnTo>
                  <a:lnTo>
                    <a:pt x="28" y="46"/>
                  </a:lnTo>
                  <a:lnTo>
                    <a:pt x="31" y="42"/>
                  </a:lnTo>
                  <a:lnTo>
                    <a:pt x="33" y="36"/>
                  </a:lnTo>
                  <a:lnTo>
                    <a:pt x="34" y="27"/>
                  </a:lnTo>
                  <a:lnTo>
                    <a:pt x="33" y="20"/>
                  </a:lnTo>
                  <a:lnTo>
                    <a:pt x="31" y="14"/>
                  </a:lnTo>
                  <a:lnTo>
                    <a:pt x="28" y="9"/>
                  </a:lnTo>
                  <a:lnTo>
                    <a:pt x="22" y="8"/>
                  </a:lnTo>
                  <a:close/>
                  <a:moveTo>
                    <a:pt x="22" y="0"/>
                  </a:moveTo>
                  <a:lnTo>
                    <a:pt x="31" y="3"/>
                  </a:lnTo>
                  <a:lnTo>
                    <a:pt x="39" y="9"/>
                  </a:lnTo>
                  <a:lnTo>
                    <a:pt x="42" y="17"/>
                  </a:lnTo>
                  <a:lnTo>
                    <a:pt x="44" y="27"/>
                  </a:lnTo>
                  <a:lnTo>
                    <a:pt x="42" y="38"/>
                  </a:lnTo>
                  <a:lnTo>
                    <a:pt x="39" y="46"/>
                  </a:lnTo>
                  <a:lnTo>
                    <a:pt x="31" y="52"/>
                  </a:lnTo>
                  <a:lnTo>
                    <a:pt x="21" y="54"/>
                  </a:lnTo>
                  <a:lnTo>
                    <a:pt x="12" y="52"/>
                  </a:lnTo>
                  <a:lnTo>
                    <a:pt x="5" y="47"/>
                  </a:lnTo>
                  <a:lnTo>
                    <a:pt x="1" y="39"/>
                  </a:lnTo>
                  <a:lnTo>
                    <a:pt x="0" y="27"/>
                  </a:lnTo>
                  <a:lnTo>
                    <a:pt x="1" y="17"/>
                  </a:lnTo>
                  <a:lnTo>
                    <a:pt x="6" y="9"/>
                  </a:lnTo>
                  <a:lnTo>
                    <a:pt x="12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Freeform 52"/>
            <p:cNvSpPr>
              <a:spLocks noChangeAspect="1"/>
            </p:cNvSpPr>
            <p:nvPr/>
          </p:nvSpPr>
          <p:spPr bwMode="auto">
            <a:xfrm>
              <a:off x="-533" y="2584"/>
              <a:ext cx="3" cy="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57"/>
                </a:cxn>
                <a:cxn ang="0">
                  <a:pos x="9" y="60"/>
                </a:cxn>
                <a:cxn ang="0">
                  <a:pos x="9" y="63"/>
                </a:cxn>
                <a:cxn ang="0">
                  <a:pos x="10" y="66"/>
                </a:cxn>
                <a:cxn ang="0">
                  <a:pos x="10" y="67"/>
                </a:cxn>
                <a:cxn ang="0">
                  <a:pos x="10" y="68"/>
                </a:cxn>
                <a:cxn ang="0">
                  <a:pos x="11" y="69"/>
                </a:cxn>
                <a:cxn ang="0">
                  <a:pos x="12" y="70"/>
                </a:cxn>
                <a:cxn ang="0">
                  <a:pos x="14" y="71"/>
                </a:cxn>
                <a:cxn ang="0">
                  <a:pos x="16" y="70"/>
                </a:cxn>
                <a:cxn ang="0">
                  <a:pos x="18" y="70"/>
                </a:cxn>
                <a:cxn ang="0">
                  <a:pos x="19" y="69"/>
                </a:cxn>
                <a:cxn ang="0">
                  <a:pos x="20" y="70"/>
                </a:cxn>
                <a:cxn ang="0">
                  <a:pos x="20" y="70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21" y="75"/>
                </a:cxn>
                <a:cxn ang="0">
                  <a:pos x="20" y="76"/>
                </a:cxn>
                <a:cxn ang="0">
                  <a:pos x="18" y="76"/>
                </a:cxn>
                <a:cxn ang="0">
                  <a:pos x="15" y="77"/>
                </a:cxn>
                <a:cxn ang="0">
                  <a:pos x="13" y="77"/>
                </a:cxn>
                <a:cxn ang="0">
                  <a:pos x="9" y="77"/>
                </a:cxn>
                <a:cxn ang="0">
                  <a:pos x="6" y="76"/>
                </a:cxn>
                <a:cxn ang="0">
                  <a:pos x="4" y="74"/>
                </a:cxn>
                <a:cxn ang="0">
                  <a:pos x="2" y="72"/>
                </a:cxn>
                <a:cxn ang="0">
                  <a:pos x="1" y="70"/>
                </a:cxn>
                <a:cxn ang="0">
                  <a:pos x="1" y="67"/>
                </a:cxn>
                <a:cxn ang="0">
                  <a:pos x="0" y="63"/>
                </a:cxn>
                <a:cxn ang="0">
                  <a:pos x="0" y="60"/>
                </a:cxn>
                <a:cxn ang="0">
                  <a:pos x="0" y="5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0"/>
                </a:cxn>
              </a:cxnLst>
              <a:rect l="0" t="0" r="r" b="b"/>
              <a:pathLst>
                <a:path w="22" h="77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57"/>
                  </a:lnTo>
                  <a:lnTo>
                    <a:pt x="9" y="60"/>
                  </a:lnTo>
                  <a:lnTo>
                    <a:pt x="9" y="63"/>
                  </a:lnTo>
                  <a:lnTo>
                    <a:pt x="10" y="66"/>
                  </a:lnTo>
                  <a:lnTo>
                    <a:pt x="10" y="67"/>
                  </a:lnTo>
                  <a:lnTo>
                    <a:pt x="10" y="68"/>
                  </a:lnTo>
                  <a:lnTo>
                    <a:pt x="11" y="69"/>
                  </a:lnTo>
                  <a:lnTo>
                    <a:pt x="12" y="70"/>
                  </a:lnTo>
                  <a:lnTo>
                    <a:pt x="14" y="71"/>
                  </a:lnTo>
                  <a:lnTo>
                    <a:pt x="16" y="70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1" y="75"/>
                  </a:lnTo>
                  <a:lnTo>
                    <a:pt x="20" y="76"/>
                  </a:lnTo>
                  <a:lnTo>
                    <a:pt x="18" y="76"/>
                  </a:lnTo>
                  <a:lnTo>
                    <a:pt x="15" y="77"/>
                  </a:lnTo>
                  <a:lnTo>
                    <a:pt x="13" y="77"/>
                  </a:lnTo>
                  <a:lnTo>
                    <a:pt x="9" y="77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53"/>
            <p:cNvSpPr>
              <a:spLocks noChangeAspect="1"/>
            </p:cNvSpPr>
            <p:nvPr/>
          </p:nvSpPr>
          <p:spPr bwMode="auto">
            <a:xfrm>
              <a:off x="-527" y="2584"/>
              <a:ext cx="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57"/>
                </a:cxn>
                <a:cxn ang="0">
                  <a:pos x="8" y="60"/>
                </a:cxn>
                <a:cxn ang="0">
                  <a:pos x="8" y="63"/>
                </a:cxn>
                <a:cxn ang="0">
                  <a:pos x="8" y="66"/>
                </a:cxn>
                <a:cxn ang="0">
                  <a:pos x="9" y="67"/>
                </a:cxn>
                <a:cxn ang="0">
                  <a:pos x="9" y="68"/>
                </a:cxn>
                <a:cxn ang="0">
                  <a:pos x="10" y="69"/>
                </a:cxn>
                <a:cxn ang="0">
                  <a:pos x="11" y="70"/>
                </a:cxn>
                <a:cxn ang="0">
                  <a:pos x="13" y="71"/>
                </a:cxn>
                <a:cxn ang="0">
                  <a:pos x="15" y="70"/>
                </a:cxn>
                <a:cxn ang="0">
                  <a:pos x="17" y="70"/>
                </a:cxn>
                <a:cxn ang="0">
                  <a:pos x="18" y="69"/>
                </a:cxn>
                <a:cxn ang="0">
                  <a:pos x="19" y="70"/>
                </a:cxn>
                <a:cxn ang="0">
                  <a:pos x="19" y="70"/>
                </a:cxn>
                <a:cxn ang="0">
                  <a:pos x="20" y="74"/>
                </a:cxn>
                <a:cxn ang="0">
                  <a:pos x="21" y="74"/>
                </a:cxn>
                <a:cxn ang="0">
                  <a:pos x="20" y="75"/>
                </a:cxn>
                <a:cxn ang="0">
                  <a:pos x="19" y="76"/>
                </a:cxn>
                <a:cxn ang="0">
                  <a:pos x="16" y="76"/>
                </a:cxn>
                <a:cxn ang="0">
                  <a:pos x="14" y="77"/>
                </a:cxn>
                <a:cxn ang="0">
                  <a:pos x="12" y="77"/>
                </a:cxn>
                <a:cxn ang="0">
                  <a:pos x="8" y="77"/>
                </a:cxn>
                <a:cxn ang="0">
                  <a:pos x="5" y="76"/>
                </a:cxn>
                <a:cxn ang="0">
                  <a:pos x="3" y="74"/>
                </a:cxn>
                <a:cxn ang="0">
                  <a:pos x="2" y="72"/>
                </a:cxn>
                <a:cxn ang="0">
                  <a:pos x="1" y="70"/>
                </a:cxn>
                <a:cxn ang="0">
                  <a:pos x="0" y="67"/>
                </a:cxn>
                <a:cxn ang="0">
                  <a:pos x="0" y="63"/>
                </a:cxn>
                <a:cxn ang="0">
                  <a:pos x="0" y="60"/>
                </a:cxn>
                <a:cxn ang="0">
                  <a:pos x="0" y="56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1" h="77">
                  <a:moveTo>
                    <a:pt x="7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57"/>
                  </a:lnTo>
                  <a:lnTo>
                    <a:pt x="8" y="60"/>
                  </a:lnTo>
                  <a:lnTo>
                    <a:pt x="8" y="63"/>
                  </a:lnTo>
                  <a:lnTo>
                    <a:pt x="8" y="66"/>
                  </a:lnTo>
                  <a:lnTo>
                    <a:pt x="9" y="67"/>
                  </a:lnTo>
                  <a:lnTo>
                    <a:pt x="9" y="68"/>
                  </a:lnTo>
                  <a:lnTo>
                    <a:pt x="10" y="69"/>
                  </a:lnTo>
                  <a:lnTo>
                    <a:pt x="11" y="70"/>
                  </a:lnTo>
                  <a:lnTo>
                    <a:pt x="13" y="71"/>
                  </a:lnTo>
                  <a:lnTo>
                    <a:pt x="15" y="70"/>
                  </a:lnTo>
                  <a:lnTo>
                    <a:pt x="17" y="70"/>
                  </a:lnTo>
                  <a:lnTo>
                    <a:pt x="18" y="69"/>
                  </a:lnTo>
                  <a:lnTo>
                    <a:pt x="19" y="70"/>
                  </a:lnTo>
                  <a:lnTo>
                    <a:pt x="19" y="70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6" y="76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8" y="77"/>
                  </a:lnTo>
                  <a:lnTo>
                    <a:pt x="5" y="76"/>
                  </a:lnTo>
                  <a:lnTo>
                    <a:pt x="3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reeform 54"/>
            <p:cNvSpPr>
              <a:spLocks noChangeAspect="1" noEditPoints="1"/>
            </p:cNvSpPr>
            <p:nvPr/>
          </p:nvSpPr>
          <p:spPr bwMode="auto">
            <a:xfrm>
              <a:off x="-522" y="2588"/>
              <a:ext cx="7" cy="9"/>
            </a:xfrm>
            <a:custGeom>
              <a:avLst/>
              <a:gdLst/>
              <a:ahLst/>
              <a:cxnLst>
                <a:cxn ang="0">
                  <a:pos x="21" y="8"/>
                </a:cxn>
                <a:cxn ang="0">
                  <a:pos x="16" y="9"/>
                </a:cxn>
                <a:cxn ang="0">
                  <a:pos x="12" y="13"/>
                </a:cxn>
                <a:cxn ang="0">
                  <a:pos x="10" y="19"/>
                </a:cxn>
                <a:cxn ang="0">
                  <a:pos x="9" y="27"/>
                </a:cxn>
                <a:cxn ang="0">
                  <a:pos x="10" y="36"/>
                </a:cxn>
                <a:cxn ang="0">
                  <a:pos x="12" y="42"/>
                </a:cxn>
                <a:cxn ang="0">
                  <a:pos x="16" y="46"/>
                </a:cxn>
                <a:cxn ang="0">
                  <a:pos x="22" y="48"/>
                </a:cxn>
                <a:cxn ang="0">
                  <a:pos x="27" y="46"/>
                </a:cxn>
                <a:cxn ang="0">
                  <a:pos x="32" y="42"/>
                </a:cxn>
                <a:cxn ang="0">
                  <a:pos x="34" y="36"/>
                </a:cxn>
                <a:cxn ang="0">
                  <a:pos x="35" y="27"/>
                </a:cxn>
                <a:cxn ang="0">
                  <a:pos x="34" y="20"/>
                </a:cxn>
                <a:cxn ang="0">
                  <a:pos x="32" y="14"/>
                </a:cxn>
                <a:cxn ang="0">
                  <a:pos x="27" y="9"/>
                </a:cxn>
                <a:cxn ang="0">
                  <a:pos x="21" y="8"/>
                </a:cxn>
                <a:cxn ang="0">
                  <a:pos x="22" y="0"/>
                </a:cxn>
                <a:cxn ang="0">
                  <a:pos x="32" y="3"/>
                </a:cxn>
                <a:cxn ang="0">
                  <a:pos x="39" y="9"/>
                </a:cxn>
                <a:cxn ang="0">
                  <a:pos x="42" y="17"/>
                </a:cxn>
                <a:cxn ang="0">
                  <a:pos x="43" y="27"/>
                </a:cxn>
                <a:cxn ang="0">
                  <a:pos x="42" y="38"/>
                </a:cxn>
                <a:cxn ang="0">
                  <a:pos x="38" y="46"/>
                </a:cxn>
                <a:cxn ang="0">
                  <a:pos x="32" y="52"/>
                </a:cxn>
                <a:cxn ang="0">
                  <a:pos x="21" y="54"/>
                </a:cxn>
                <a:cxn ang="0">
                  <a:pos x="12" y="52"/>
                </a:cxn>
                <a:cxn ang="0">
                  <a:pos x="5" y="47"/>
                </a:cxn>
                <a:cxn ang="0">
                  <a:pos x="2" y="39"/>
                </a:cxn>
                <a:cxn ang="0">
                  <a:pos x="0" y="27"/>
                </a:cxn>
                <a:cxn ang="0">
                  <a:pos x="2" y="17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22" y="0"/>
                </a:cxn>
              </a:cxnLst>
              <a:rect l="0" t="0" r="r" b="b"/>
              <a:pathLst>
                <a:path w="43" h="54">
                  <a:moveTo>
                    <a:pt x="21" y="8"/>
                  </a:moveTo>
                  <a:lnTo>
                    <a:pt x="16" y="9"/>
                  </a:lnTo>
                  <a:lnTo>
                    <a:pt x="12" y="13"/>
                  </a:lnTo>
                  <a:lnTo>
                    <a:pt x="10" y="19"/>
                  </a:lnTo>
                  <a:lnTo>
                    <a:pt x="9" y="27"/>
                  </a:lnTo>
                  <a:lnTo>
                    <a:pt x="10" y="36"/>
                  </a:lnTo>
                  <a:lnTo>
                    <a:pt x="12" y="42"/>
                  </a:lnTo>
                  <a:lnTo>
                    <a:pt x="16" y="46"/>
                  </a:lnTo>
                  <a:lnTo>
                    <a:pt x="22" y="48"/>
                  </a:lnTo>
                  <a:lnTo>
                    <a:pt x="27" y="46"/>
                  </a:lnTo>
                  <a:lnTo>
                    <a:pt x="32" y="42"/>
                  </a:lnTo>
                  <a:lnTo>
                    <a:pt x="34" y="36"/>
                  </a:lnTo>
                  <a:lnTo>
                    <a:pt x="35" y="27"/>
                  </a:lnTo>
                  <a:lnTo>
                    <a:pt x="34" y="20"/>
                  </a:lnTo>
                  <a:lnTo>
                    <a:pt x="32" y="14"/>
                  </a:lnTo>
                  <a:lnTo>
                    <a:pt x="27" y="9"/>
                  </a:lnTo>
                  <a:lnTo>
                    <a:pt x="21" y="8"/>
                  </a:lnTo>
                  <a:close/>
                  <a:moveTo>
                    <a:pt x="22" y="0"/>
                  </a:moveTo>
                  <a:lnTo>
                    <a:pt x="32" y="3"/>
                  </a:lnTo>
                  <a:lnTo>
                    <a:pt x="39" y="9"/>
                  </a:lnTo>
                  <a:lnTo>
                    <a:pt x="42" y="17"/>
                  </a:lnTo>
                  <a:lnTo>
                    <a:pt x="43" y="27"/>
                  </a:lnTo>
                  <a:lnTo>
                    <a:pt x="42" y="38"/>
                  </a:lnTo>
                  <a:lnTo>
                    <a:pt x="38" y="46"/>
                  </a:lnTo>
                  <a:lnTo>
                    <a:pt x="32" y="52"/>
                  </a:lnTo>
                  <a:lnTo>
                    <a:pt x="21" y="54"/>
                  </a:lnTo>
                  <a:lnTo>
                    <a:pt x="12" y="52"/>
                  </a:lnTo>
                  <a:lnTo>
                    <a:pt x="5" y="47"/>
                  </a:lnTo>
                  <a:lnTo>
                    <a:pt x="2" y="39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5" y="9"/>
                  </a:lnTo>
                  <a:lnTo>
                    <a:pt x="12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9173"/>
            </a:solidFill>
            <a:ln w="0">
              <a:solidFill>
                <a:srgbClr val="0091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8" name="Picture 55" descr="Bankengruppe_RGB Reduzier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1448" y="4998726"/>
            <a:ext cx="935038" cy="517525"/>
          </a:xfrm>
          <a:prstGeom prst="rect">
            <a:avLst/>
          </a:prstGeom>
          <a:noFill/>
        </p:spPr>
      </p:pic>
      <p:pic>
        <p:nvPicPr>
          <p:cNvPr id="59" name="Picture 5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30948" y="5046351"/>
            <a:ext cx="1460500" cy="514350"/>
          </a:xfrm>
          <a:prstGeom prst="rect">
            <a:avLst/>
          </a:prstGeom>
          <a:noFill/>
        </p:spPr>
      </p:pic>
      <p:pic>
        <p:nvPicPr>
          <p:cNvPr id="60" name="Picture 58" descr="30485_resized_dbsa_logo_cmyk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11221" y="4211643"/>
            <a:ext cx="434975" cy="617537"/>
          </a:xfrm>
          <a:prstGeom prst="rect">
            <a:avLst/>
          </a:prstGeom>
          <a:noFill/>
        </p:spPr>
      </p:pic>
      <p:pic>
        <p:nvPicPr>
          <p:cNvPr id="61" name="Picture 59" descr="JICA%20Log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91109" y="4211643"/>
            <a:ext cx="630237" cy="512762"/>
          </a:xfrm>
          <a:prstGeom prst="rect">
            <a:avLst/>
          </a:prstGeom>
          <a:noFill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272345" y="3396463"/>
            <a:ext cx="1551993" cy="49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http://africacarbonforum.com/2012/fotos/logos/BOAD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696" y="4922528"/>
            <a:ext cx="468833" cy="6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4748" y="1508579"/>
            <a:ext cx="9057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400" dirty="0">
                <a:solidFill>
                  <a:schemeClr val="bg1"/>
                </a:solidFill>
              </a:rPr>
              <a:t>El </a:t>
            </a:r>
            <a:r>
              <a:rPr lang="es-VE" sz="2400" i="1" dirty="0">
                <a:solidFill>
                  <a:schemeClr val="bg1"/>
                </a:solidFill>
              </a:rPr>
              <a:t>International </a:t>
            </a:r>
            <a:r>
              <a:rPr lang="es-VE" sz="2400" i="1" dirty="0" err="1">
                <a:solidFill>
                  <a:schemeClr val="bg1"/>
                </a:solidFill>
              </a:rPr>
              <a:t>Development</a:t>
            </a:r>
            <a:r>
              <a:rPr lang="es-VE" sz="2400" i="1" dirty="0">
                <a:solidFill>
                  <a:schemeClr val="bg1"/>
                </a:solidFill>
              </a:rPr>
              <a:t> </a:t>
            </a:r>
            <a:r>
              <a:rPr lang="es-VE" sz="2400" i="1" dirty="0" err="1">
                <a:solidFill>
                  <a:schemeClr val="bg1"/>
                </a:solidFill>
              </a:rPr>
              <a:t>Finance</a:t>
            </a:r>
            <a:r>
              <a:rPr lang="es-VE" sz="2400" i="1" dirty="0">
                <a:solidFill>
                  <a:schemeClr val="bg1"/>
                </a:solidFill>
              </a:rPr>
              <a:t> Club </a:t>
            </a:r>
            <a:r>
              <a:rPr lang="es-VE" sz="2400" dirty="0">
                <a:solidFill>
                  <a:schemeClr val="bg1"/>
                </a:solidFill>
              </a:rPr>
              <a:t>(IDFC) es una red de </a:t>
            </a:r>
            <a:r>
              <a:rPr lang="es-VE" sz="2400" dirty="0" smtClean="0">
                <a:solidFill>
                  <a:schemeClr val="bg1"/>
                </a:solidFill>
              </a:rPr>
              <a:t>20 instituciones </a:t>
            </a:r>
            <a:r>
              <a:rPr lang="es-VE" sz="2400" dirty="0">
                <a:solidFill>
                  <a:schemeClr val="bg1"/>
                </a:solidFill>
              </a:rPr>
              <a:t>financieras de desarrollo con mandatos nacionales, sub-regionales y regionales alrededor del mundo.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3983" y="5940036"/>
            <a:ext cx="9038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smtClean="0">
                <a:solidFill>
                  <a:schemeClr val="bg1"/>
                </a:solidFill>
              </a:rPr>
              <a:t>En conjunto, un capital de más de US$ 2.000 billones y compromisos financieros anuales por más de US$ 400 Bn.</a:t>
            </a:r>
            <a:endParaRPr lang="es-E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7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1425" y="8563"/>
            <a:ext cx="1800230" cy="1088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Captura de pantalla 2013-11-20 a la(s) 6.42.0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0" t="12674" r="27334" b="9893"/>
          <a:stretch/>
        </p:blipFill>
        <p:spPr>
          <a:xfrm>
            <a:off x="791517" y="368609"/>
            <a:ext cx="7992437" cy="5989818"/>
          </a:xfrm>
          <a:prstGeom prst="rect">
            <a:avLst/>
          </a:prstGeom>
        </p:spPr>
      </p:pic>
      <p:pic>
        <p:nvPicPr>
          <p:cNvPr id="12598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072" y="2528885"/>
            <a:ext cx="1256315" cy="72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4090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23" y="77681"/>
            <a:ext cx="8429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ES" sz="2400" i="0" dirty="0" smtClean="0">
                <a:solidFill>
                  <a:srgbClr val="1F497D"/>
                </a:solidFill>
                <a:latin typeface="+mj-lt"/>
                <a:ea typeface="+mj-ea"/>
                <a:cs typeface="ＭＳ Ｐゴシック" pitchFamily="-110" charset="-128"/>
              </a:rPr>
              <a:t>Financiamiento Climático</a:t>
            </a:r>
            <a:endParaRPr lang="es-VE" sz="2400" i="0" dirty="0" smtClean="0">
              <a:solidFill>
                <a:srgbClr val="1F497D"/>
              </a:solidFill>
              <a:latin typeface="+mj-lt"/>
              <a:ea typeface="+mj-ea"/>
              <a:cs typeface="ＭＳ Ｐゴシック" pitchFamily="-110" charset="-128"/>
            </a:endParaRPr>
          </a:p>
        </p:txBody>
      </p:sp>
      <p:cxnSp>
        <p:nvCxnSpPr>
          <p:cNvPr id="3" name="Conector recto 11"/>
          <p:cNvCxnSpPr/>
          <p:nvPr/>
        </p:nvCxnSpPr>
        <p:spPr>
          <a:xfrm>
            <a:off x="-108598" y="908678"/>
            <a:ext cx="9252598" cy="0"/>
          </a:xfrm>
          <a:prstGeom prst="line">
            <a:avLst/>
          </a:prstGeom>
          <a:ln w="3175">
            <a:solidFill>
              <a:srgbClr val="546E72">
                <a:alpha val="38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251449" y="1394229"/>
            <a:ext cx="864110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000" dirty="0" smtClean="0">
                <a:solidFill>
                  <a:schemeClr val="tx2"/>
                </a:solidFill>
              </a:rPr>
              <a:t>El </a:t>
            </a:r>
            <a:r>
              <a:rPr lang="es-VE" sz="2000" b="1" dirty="0">
                <a:solidFill>
                  <a:schemeClr val="tx2"/>
                </a:solidFill>
              </a:rPr>
              <a:t>financiamiento </a:t>
            </a:r>
            <a:r>
              <a:rPr lang="es-VE" sz="2000" b="1" dirty="0" smtClean="0">
                <a:solidFill>
                  <a:schemeClr val="tx2"/>
                </a:solidFill>
              </a:rPr>
              <a:t>climático </a:t>
            </a:r>
            <a:r>
              <a:rPr lang="es-VE" sz="2000" dirty="0" smtClean="0">
                <a:solidFill>
                  <a:schemeClr val="tx2"/>
                </a:solidFill>
              </a:rPr>
              <a:t>se </a:t>
            </a:r>
            <a:r>
              <a:rPr lang="es-VE" sz="2000" dirty="0">
                <a:solidFill>
                  <a:schemeClr val="tx2"/>
                </a:solidFill>
              </a:rPr>
              <a:t>ha vuelto un tema clave en las recientes negociaciones ambientales y de cambio climático. </a:t>
            </a:r>
            <a:endParaRPr lang="es-VE" sz="2000" dirty="0" smtClean="0">
              <a:solidFill>
                <a:schemeClr val="tx2"/>
              </a:solidFill>
            </a:endParaRPr>
          </a:p>
          <a:p>
            <a:pPr algn="just"/>
            <a:endParaRPr lang="es-VE" sz="2000" dirty="0">
              <a:solidFill>
                <a:schemeClr val="tx2"/>
              </a:solidFill>
            </a:endParaRPr>
          </a:p>
          <a:p>
            <a:pPr algn="just"/>
            <a:r>
              <a:rPr lang="es-VE" sz="2000" dirty="0">
                <a:solidFill>
                  <a:schemeClr val="tx2"/>
                </a:solidFill>
              </a:rPr>
              <a:t>Es crítico entender cuánto y qué tipo de financiamiento existe enfocado al desarrollo bajo en carbono y a la lucha contra el cambio climático, para escalar el financiamiento y asegurar que los recursos son usados eficientemente. </a:t>
            </a:r>
            <a:endParaRPr lang="es-VE" sz="2000" dirty="0" smtClean="0">
              <a:solidFill>
                <a:schemeClr val="tx2"/>
              </a:solidFill>
            </a:endParaRPr>
          </a:p>
          <a:p>
            <a:pPr algn="just"/>
            <a:endParaRPr lang="es-VE" sz="2000" dirty="0">
              <a:solidFill>
                <a:schemeClr val="tx2"/>
              </a:solidFill>
            </a:endParaRPr>
          </a:p>
          <a:p>
            <a:pPr algn="just"/>
            <a:r>
              <a:rPr lang="es-VE" sz="2000" dirty="0">
                <a:solidFill>
                  <a:schemeClr val="tx2"/>
                </a:solidFill>
              </a:rPr>
              <a:t>En </a:t>
            </a:r>
            <a:r>
              <a:rPr lang="es-VE" sz="2000" dirty="0" smtClean="0">
                <a:solidFill>
                  <a:schemeClr val="tx2"/>
                </a:solidFill>
              </a:rPr>
              <a:t>2012 </a:t>
            </a:r>
            <a:r>
              <a:rPr lang="es-VE" sz="2000" dirty="0">
                <a:solidFill>
                  <a:schemeClr val="tx2"/>
                </a:solidFill>
              </a:rPr>
              <a:t>se estimó que los flujos globales para financiamiento </a:t>
            </a:r>
            <a:r>
              <a:rPr lang="es-VE" sz="2000" dirty="0" smtClean="0">
                <a:solidFill>
                  <a:schemeClr val="tx2"/>
                </a:solidFill>
              </a:rPr>
              <a:t>climático fueron aprox. </a:t>
            </a:r>
            <a:r>
              <a:rPr lang="es-VE" sz="2000" b="1" dirty="0" smtClean="0">
                <a:solidFill>
                  <a:schemeClr val="tx2"/>
                </a:solidFill>
              </a:rPr>
              <a:t>US </a:t>
            </a:r>
            <a:r>
              <a:rPr lang="es-VE" sz="2000" b="1" dirty="0">
                <a:solidFill>
                  <a:schemeClr val="tx2"/>
                </a:solidFill>
              </a:rPr>
              <a:t>$</a:t>
            </a:r>
            <a:r>
              <a:rPr lang="es-VE" sz="2000" b="1" dirty="0" smtClean="0">
                <a:solidFill>
                  <a:schemeClr val="tx2"/>
                </a:solidFill>
              </a:rPr>
              <a:t>359 </a:t>
            </a:r>
            <a:r>
              <a:rPr lang="es-VE" sz="2000" b="1" dirty="0">
                <a:solidFill>
                  <a:schemeClr val="tx2"/>
                </a:solidFill>
              </a:rPr>
              <a:t>billones </a:t>
            </a:r>
            <a:r>
              <a:rPr lang="es-VE" sz="1600" dirty="0">
                <a:solidFill>
                  <a:schemeClr val="tx2"/>
                </a:solidFill>
              </a:rPr>
              <a:t>(</a:t>
            </a:r>
            <a:r>
              <a:rPr lang="es-VE" sz="1600" i="1" dirty="0">
                <a:solidFill>
                  <a:schemeClr val="tx2"/>
                </a:solidFill>
              </a:rPr>
              <a:t>Climate </a:t>
            </a:r>
            <a:r>
              <a:rPr lang="es-VE" sz="1600" i="1" dirty="0" err="1">
                <a:solidFill>
                  <a:schemeClr val="tx2"/>
                </a:solidFill>
              </a:rPr>
              <a:t>Policy</a:t>
            </a:r>
            <a:r>
              <a:rPr lang="es-VE" sz="1600" i="1" dirty="0">
                <a:solidFill>
                  <a:schemeClr val="tx2"/>
                </a:solidFill>
              </a:rPr>
              <a:t> </a:t>
            </a:r>
            <a:r>
              <a:rPr lang="es-VE" sz="1600" i="1" dirty="0" err="1">
                <a:solidFill>
                  <a:schemeClr val="tx2"/>
                </a:solidFill>
              </a:rPr>
              <a:t>Initiative</a:t>
            </a:r>
            <a:r>
              <a:rPr lang="es-VE" sz="1600" i="1" dirty="0">
                <a:solidFill>
                  <a:schemeClr val="tx2"/>
                </a:solidFill>
              </a:rPr>
              <a:t> </a:t>
            </a:r>
            <a:r>
              <a:rPr lang="es-VE" sz="1600" dirty="0" smtClean="0">
                <a:solidFill>
                  <a:schemeClr val="tx2"/>
                </a:solidFill>
              </a:rPr>
              <a:t>2013). </a:t>
            </a:r>
            <a:endParaRPr lang="es-VE" sz="2200" dirty="0" smtClean="0">
              <a:solidFill>
                <a:schemeClr val="tx2"/>
              </a:solidFill>
            </a:endParaRPr>
          </a:p>
          <a:p>
            <a:pPr algn="just"/>
            <a:endParaRPr lang="es-VE" sz="2000" dirty="0">
              <a:solidFill>
                <a:schemeClr val="tx2"/>
              </a:solidFill>
            </a:endParaRPr>
          </a:p>
          <a:p>
            <a:pPr algn="just"/>
            <a:r>
              <a:rPr lang="es-VE" sz="2000" dirty="0">
                <a:solidFill>
                  <a:schemeClr val="tx2"/>
                </a:solidFill>
              </a:rPr>
              <a:t>Este monto es mucho menor a lo que se estima necesario para mantener el aumento de la temperatura global por debajo de los 2°C – </a:t>
            </a:r>
            <a:r>
              <a:rPr lang="es-VE" sz="2000" b="1" dirty="0">
                <a:solidFill>
                  <a:schemeClr val="tx2"/>
                </a:solidFill>
              </a:rPr>
              <a:t>US $ 1 trillón /año</a:t>
            </a:r>
            <a:r>
              <a:rPr lang="es-VE" sz="2000" dirty="0">
                <a:solidFill>
                  <a:schemeClr val="tx2"/>
                </a:solidFill>
              </a:rPr>
              <a:t>.* </a:t>
            </a:r>
            <a:endParaRPr lang="es-VE" sz="2000" dirty="0" smtClean="0">
              <a:solidFill>
                <a:schemeClr val="tx2"/>
              </a:solidFill>
            </a:endParaRPr>
          </a:p>
          <a:p>
            <a:endParaRPr lang="es-VE" sz="2200" dirty="0" smtClean="0">
              <a:solidFill>
                <a:schemeClr val="tx2"/>
              </a:solidFill>
            </a:endParaRPr>
          </a:p>
          <a:p>
            <a:endParaRPr lang="es-VE" sz="2200" dirty="0">
              <a:solidFill>
                <a:schemeClr val="tx2"/>
              </a:solidFill>
            </a:endParaRPr>
          </a:p>
          <a:p>
            <a:endParaRPr lang="es-VE" sz="2200" dirty="0">
              <a:solidFill>
                <a:schemeClr val="tx2"/>
              </a:solidFill>
            </a:endParaRPr>
          </a:p>
          <a:p>
            <a:r>
              <a:rPr lang="es-VE" sz="1400" dirty="0" smtClean="0">
                <a:solidFill>
                  <a:schemeClr val="tx2"/>
                </a:solidFill>
              </a:rPr>
              <a:t>* La </a:t>
            </a:r>
            <a:r>
              <a:rPr lang="es-VE" sz="1400" dirty="0">
                <a:solidFill>
                  <a:schemeClr val="tx2"/>
                </a:solidFill>
              </a:rPr>
              <a:t>Agencia Internacional de Energía estima que solo en ese sector se requiere incrementar el financiamiento en </a:t>
            </a:r>
            <a:endParaRPr lang="es-VE" sz="1400" dirty="0" smtClean="0">
              <a:solidFill>
                <a:schemeClr val="tx2"/>
              </a:solidFill>
            </a:endParaRPr>
          </a:p>
          <a:p>
            <a:r>
              <a:rPr lang="es-VE" sz="1400" dirty="0" smtClean="0">
                <a:solidFill>
                  <a:schemeClr val="tx2"/>
                </a:solidFill>
              </a:rPr>
              <a:t>US </a:t>
            </a:r>
            <a:r>
              <a:rPr lang="es-VE" sz="1400" dirty="0">
                <a:solidFill>
                  <a:schemeClr val="tx2"/>
                </a:solidFill>
              </a:rPr>
              <a:t>36 trillones en el periodo </a:t>
            </a:r>
            <a:r>
              <a:rPr lang="es-VE" sz="1400" dirty="0" smtClean="0">
                <a:solidFill>
                  <a:schemeClr val="tx2"/>
                </a:solidFill>
              </a:rPr>
              <a:t>2015-2050</a:t>
            </a:r>
            <a:r>
              <a:rPr lang="es-VE" sz="1400" dirty="0">
                <a:solidFill>
                  <a:schemeClr val="tx2"/>
                </a:solidFill>
              </a:rPr>
              <a:t>. </a:t>
            </a:r>
            <a:endParaRPr lang="es-E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8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black">
          <a:xfrm>
            <a:off x="251448" y="188586"/>
            <a:ext cx="6120777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s-ES" sz="2400" smtClean="0">
                <a:solidFill>
                  <a:srgbClr val="156570"/>
                </a:solidFill>
                <a:latin typeface="Trebuchet MS" charset="0"/>
              </a:rPr>
              <a:t>Distribución del Financimiento Verde y Climático del IDFC</a:t>
            </a:r>
            <a:endParaRPr lang="es-ES" sz="3600" smtClean="0">
              <a:solidFill>
                <a:schemeClr val="bg1"/>
              </a:solidFill>
              <a:latin typeface="Trebuchet MS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31471" y="1988816"/>
            <a:ext cx="825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Compromisos nuevos en financiamiento verde del IDFC en 2012</a:t>
            </a:r>
            <a:endParaRPr lang="es-ES" sz="2400" dirty="0">
              <a:solidFill>
                <a:schemeClr val="bg1"/>
              </a:solidFill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330999" y="2726671"/>
            <a:ext cx="8352928" cy="3582697"/>
            <a:chOff x="539552" y="3535473"/>
            <a:chExt cx="8352928" cy="3133887"/>
          </a:xfrm>
        </p:grpSpPr>
        <p:sp>
          <p:nvSpPr>
            <p:cNvPr id="19" name="18 Rectángulo"/>
            <p:cNvSpPr/>
            <p:nvPr/>
          </p:nvSpPr>
          <p:spPr>
            <a:xfrm>
              <a:off x="539552" y="3535473"/>
              <a:ext cx="8352928" cy="313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grpSp>
          <p:nvGrpSpPr>
            <p:cNvPr id="20" name="19 Grupo"/>
            <p:cNvGrpSpPr/>
            <p:nvPr/>
          </p:nvGrpSpPr>
          <p:grpSpPr>
            <a:xfrm>
              <a:off x="755576" y="3717032"/>
              <a:ext cx="7992888" cy="2808312"/>
              <a:chOff x="755576" y="3717032"/>
              <a:chExt cx="7992888" cy="2808312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1403648" y="3717032"/>
                <a:ext cx="6408712" cy="7920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>
                    <a:solidFill>
                      <a:schemeClr val="tx2"/>
                    </a:solidFill>
                  </a:rPr>
                  <a:t>Financiamiento Verde</a:t>
                </a:r>
              </a:p>
              <a:p>
                <a:pPr algn="ctr"/>
                <a:r>
                  <a:rPr lang="es-ES" b="1" dirty="0" smtClean="0">
                    <a:solidFill>
                      <a:schemeClr val="tx2"/>
                    </a:solidFill>
                  </a:rPr>
                  <a:t>US$ 95 </a:t>
                </a:r>
                <a:r>
                  <a:rPr lang="es-ES" b="1" dirty="0" err="1" smtClean="0">
                    <a:solidFill>
                      <a:schemeClr val="tx2"/>
                    </a:solidFill>
                  </a:rPr>
                  <a:t>bn</a:t>
                </a:r>
                <a:endParaRPr lang="es-ES" b="1" dirty="0" smtClean="0">
                  <a:solidFill>
                    <a:schemeClr val="tx2"/>
                  </a:solidFill>
                </a:endParaRPr>
              </a:p>
              <a:p>
                <a:pPr algn="ctr"/>
                <a:r>
                  <a:rPr lang="es-ES" sz="1600" dirty="0" smtClean="0">
                    <a:solidFill>
                      <a:schemeClr val="tx2"/>
                    </a:solidFill>
                  </a:rPr>
                  <a:t>(incluye US$ 5 </a:t>
                </a:r>
                <a:r>
                  <a:rPr lang="es-ES" sz="1600" dirty="0" err="1" smtClean="0">
                    <a:solidFill>
                      <a:schemeClr val="tx2"/>
                    </a:solidFill>
                  </a:rPr>
                  <a:t>bn</a:t>
                </a:r>
                <a:r>
                  <a:rPr lang="es-ES" sz="1600" dirty="0" smtClean="0">
                    <a:solidFill>
                      <a:schemeClr val="tx2"/>
                    </a:solidFill>
                  </a:rPr>
                  <a:t> de compromisos verdes sin atribuir subsector)</a:t>
                </a:r>
                <a:endParaRPr lang="es-ES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1475656" y="4797152"/>
                <a:ext cx="2448272" cy="5760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dirty="0" smtClean="0">
                    <a:solidFill>
                      <a:schemeClr val="accent1"/>
                    </a:solidFill>
                  </a:rPr>
                  <a:t>Financiamiento Climático</a:t>
                </a:r>
              </a:p>
              <a:p>
                <a:pPr algn="ctr"/>
                <a:r>
                  <a:rPr lang="es-ES" sz="1600" b="1" dirty="0" smtClean="0">
                    <a:solidFill>
                      <a:schemeClr val="accent1"/>
                    </a:solidFill>
                  </a:rPr>
                  <a:t>US$ 80 </a:t>
                </a:r>
                <a:r>
                  <a:rPr lang="es-ES" sz="1600" b="1" dirty="0" err="1" smtClean="0">
                    <a:solidFill>
                      <a:schemeClr val="accent1"/>
                    </a:solidFill>
                  </a:rPr>
                  <a:t>bn</a:t>
                </a:r>
                <a:endParaRPr lang="es-ES" sz="1600" b="1" dirty="0" smtClea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755576" y="5805264"/>
                <a:ext cx="2448272" cy="72008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dirty="0" smtClean="0">
                    <a:solidFill>
                      <a:schemeClr val="accent1"/>
                    </a:solidFill>
                  </a:rPr>
                  <a:t>Energías limpias y mitigación de GEI</a:t>
                </a:r>
              </a:p>
              <a:p>
                <a:pPr algn="ctr"/>
                <a:r>
                  <a:rPr lang="es-ES" sz="1600" b="1" dirty="0" smtClean="0">
                    <a:solidFill>
                      <a:schemeClr val="accent1"/>
                    </a:solidFill>
                  </a:rPr>
                  <a:t>US$ 65 </a:t>
                </a:r>
                <a:r>
                  <a:rPr lang="es-ES" sz="1600" b="1" dirty="0" err="1" smtClean="0">
                    <a:solidFill>
                      <a:schemeClr val="accent1"/>
                    </a:solidFill>
                  </a:rPr>
                  <a:t>bn</a:t>
                </a:r>
                <a:endParaRPr lang="es-ES" sz="1600" b="1" dirty="0" smtClea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3635896" y="5805264"/>
                <a:ext cx="2448272" cy="72008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dirty="0" smtClean="0">
                    <a:solidFill>
                      <a:schemeClr val="accent1"/>
                    </a:solidFill>
                  </a:rPr>
                  <a:t>Adaptación al </a:t>
                </a:r>
              </a:p>
              <a:p>
                <a:pPr algn="ctr"/>
                <a:r>
                  <a:rPr lang="es-ES" sz="1600" dirty="0" smtClean="0">
                    <a:solidFill>
                      <a:schemeClr val="accent1"/>
                    </a:solidFill>
                  </a:rPr>
                  <a:t>Cambio Climático</a:t>
                </a:r>
              </a:p>
              <a:p>
                <a:pPr algn="ctr"/>
                <a:r>
                  <a:rPr lang="es-ES" sz="1600" b="1" dirty="0" smtClean="0">
                    <a:solidFill>
                      <a:schemeClr val="accent1"/>
                    </a:solidFill>
                  </a:rPr>
                  <a:t>US$ 14 </a:t>
                </a:r>
                <a:r>
                  <a:rPr lang="es-ES" sz="1600" b="1" dirty="0" err="1" smtClean="0">
                    <a:solidFill>
                      <a:schemeClr val="accent1"/>
                    </a:solidFill>
                  </a:rPr>
                  <a:t>bn</a:t>
                </a:r>
                <a:endParaRPr lang="es-ES" sz="1600" b="1" dirty="0" smtClea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6300192" y="5805264"/>
                <a:ext cx="2448272" cy="72008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dirty="0" smtClean="0">
                    <a:solidFill>
                      <a:schemeClr val="accent1"/>
                    </a:solidFill>
                  </a:rPr>
                  <a:t>Mitigación y Adaptación al </a:t>
                </a:r>
              </a:p>
              <a:p>
                <a:pPr algn="ctr"/>
                <a:r>
                  <a:rPr lang="es-ES" sz="1600" dirty="0" smtClean="0">
                    <a:solidFill>
                      <a:schemeClr val="accent1"/>
                    </a:solidFill>
                  </a:rPr>
                  <a:t>Cambio Climático</a:t>
                </a:r>
              </a:p>
              <a:p>
                <a:pPr algn="ctr"/>
                <a:r>
                  <a:rPr lang="es-ES" sz="1600" b="1" dirty="0" smtClean="0">
                    <a:solidFill>
                      <a:schemeClr val="accent1"/>
                    </a:solidFill>
                  </a:rPr>
                  <a:t>US$ 1 </a:t>
                </a:r>
                <a:r>
                  <a:rPr lang="es-ES" sz="1600" b="1" dirty="0" err="1" smtClean="0">
                    <a:solidFill>
                      <a:schemeClr val="accent1"/>
                    </a:solidFill>
                  </a:rPr>
                  <a:t>bn</a:t>
                </a:r>
                <a:endParaRPr lang="es-ES" sz="1600" b="1" dirty="0" smtClea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5364088" y="4797152"/>
                <a:ext cx="2448272" cy="7200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dirty="0" smtClean="0">
                    <a:solidFill>
                      <a:schemeClr val="bg1"/>
                    </a:solidFill>
                  </a:rPr>
                  <a:t>Otros objetivos </a:t>
                </a:r>
              </a:p>
              <a:p>
                <a:pPr algn="ctr"/>
                <a:r>
                  <a:rPr lang="es-ES" sz="1600" dirty="0" smtClean="0">
                    <a:solidFill>
                      <a:schemeClr val="bg1"/>
                    </a:solidFill>
                  </a:rPr>
                  <a:t>Medio Ambientales</a:t>
                </a:r>
              </a:p>
              <a:p>
                <a:pPr algn="ctr"/>
                <a:r>
                  <a:rPr lang="es-ES" sz="1600" b="1" dirty="0" smtClean="0">
                    <a:solidFill>
                      <a:schemeClr val="bg1"/>
                    </a:solidFill>
                  </a:rPr>
                  <a:t>US$ 10 </a:t>
                </a:r>
                <a:r>
                  <a:rPr lang="es-ES" sz="1600" b="1" dirty="0" err="1" smtClean="0">
                    <a:solidFill>
                      <a:schemeClr val="bg1"/>
                    </a:solidFill>
                  </a:rPr>
                  <a:t>bn</a:t>
                </a:r>
                <a:endParaRPr lang="es-ES" sz="1600" b="1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7" name="26 Conector angular"/>
              <p:cNvCxnSpPr>
                <a:stCxn id="21" idx="2"/>
                <a:endCxn id="22" idx="0"/>
              </p:cNvCxnSpPr>
              <p:nvPr/>
            </p:nvCxnSpPr>
            <p:spPr>
              <a:xfrm rot="5400000">
                <a:off x="3509882" y="3699030"/>
                <a:ext cx="288032" cy="1908212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Conector angular"/>
              <p:cNvCxnSpPr>
                <a:stCxn id="21" idx="2"/>
                <a:endCxn id="26" idx="0"/>
              </p:cNvCxnSpPr>
              <p:nvPr/>
            </p:nvCxnSpPr>
            <p:spPr>
              <a:xfrm rot="16200000" flipH="1">
                <a:off x="5454098" y="3663026"/>
                <a:ext cx="288032" cy="1980220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Conector angular"/>
              <p:cNvCxnSpPr>
                <a:stCxn id="22" idx="2"/>
                <a:endCxn id="25" idx="0"/>
              </p:cNvCxnSpPr>
              <p:nvPr/>
            </p:nvCxnSpPr>
            <p:spPr>
              <a:xfrm rot="16200000" flipH="1">
                <a:off x="4896036" y="3176972"/>
                <a:ext cx="432048" cy="4824536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Conector angular"/>
              <p:cNvCxnSpPr>
                <a:stCxn id="22" idx="2"/>
                <a:endCxn id="24" idx="0"/>
              </p:cNvCxnSpPr>
              <p:nvPr/>
            </p:nvCxnSpPr>
            <p:spPr>
              <a:xfrm rot="16200000" flipH="1">
                <a:off x="3563888" y="4509120"/>
                <a:ext cx="432048" cy="2160240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angular"/>
              <p:cNvCxnSpPr>
                <a:stCxn id="22" idx="2"/>
                <a:endCxn id="23" idx="0"/>
              </p:cNvCxnSpPr>
              <p:nvPr/>
            </p:nvCxnSpPr>
            <p:spPr>
              <a:xfrm rot="5400000">
                <a:off x="2123728" y="5229200"/>
                <a:ext cx="432048" cy="720080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4592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88" y="0"/>
            <a:ext cx="1702430" cy="728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" name="2 CuadroTexto"/>
          <p:cNvSpPr txBox="1"/>
          <p:nvPr/>
        </p:nvSpPr>
        <p:spPr>
          <a:xfrm>
            <a:off x="413052" y="266990"/>
            <a:ext cx="6190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</a:rPr>
              <a:t>Financiamiento Climático IDFC: Distribución regional a países OECD y no-OECD</a:t>
            </a:r>
            <a:endParaRPr lang="es-VE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4" y="1268724"/>
            <a:ext cx="9155434" cy="558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611560" y="1448747"/>
            <a:ext cx="7560966" cy="5339837"/>
            <a:chOff x="611560" y="692696"/>
            <a:chExt cx="7560966" cy="533983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692696"/>
              <a:ext cx="7560966" cy="533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Rectángulo"/>
            <p:cNvSpPr/>
            <p:nvPr/>
          </p:nvSpPr>
          <p:spPr>
            <a:xfrm>
              <a:off x="1043608" y="1710813"/>
              <a:ext cx="1728192" cy="1142123"/>
            </a:xfrm>
            <a:prstGeom prst="rect">
              <a:avLst/>
            </a:prstGeom>
            <a:solidFill>
              <a:srgbClr val="5F7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Instituciones basadas en </a:t>
              </a:r>
            </a:p>
            <a:p>
              <a:pPr algn="ctr"/>
              <a:r>
                <a:rPr lang="es-MX" sz="1400" dirty="0" smtClean="0"/>
                <a:t>países  OECD</a:t>
              </a:r>
            </a:p>
            <a:p>
              <a:pPr algn="ctr"/>
              <a:r>
                <a:rPr lang="es-MX" sz="1400" dirty="0" smtClean="0"/>
                <a:t>US$ 50 billones</a:t>
              </a:r>
              <a:endParaRPr lang="es-ES" sz="1400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1043608" y="4519125"/>
              <a:ext cx="1728192" cy="8540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00" dirty="0" smtClean="0"/>
                <a:t>Instituciones basadas en países  no-OECD</a:t>
              </a:r>
            </a:p>
            <a:p>
              <a:pPr algn="ctr"/>
              <a:r>
                <a:rPr lang="es-MX" sz="1300" dirty="0" smtClean="0"/>
                <a:t>US$ 44 billones</a:t>
              </a:r>
              <a:endParaRPr lang="es-ES" sz="1300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5652120" y="1022556"/>
              <a:ext cx="2018875" cy="7914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>
                  <a:solidFill>
                    <a:schemeClr val="tx2"/>
                  </a:solidFill>
                </a:rPr>
                <a:t>Proyectos en país OECD </a:t>
              </a:r>
            </a:p>
            <a:p>
              <a:pPr algn="ctr"/>
              <a:r>
                <a:rPr lang="es-MX" sz="1200" dirty="0" smtClean="0">
                  <a:solidFill>
                    <a:schemeClr val="tx2"/>
                  </a:solidFill>
                </a:rPr>
                <a:t>(diferente al de la institución)</a:t>
              </a:r>
              <a:endParaRPr lang="es-ES" sz="1200" dirty="0">
                <a:solidFill>
                  <a:schemeClr val="tx2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5652120" y="2061440"/>
              <a:ext cx="2018875" cy="7914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>
                  <a:solidFill>
                    <a:schemeClr val="tx2"/>
                  </a:solidFill>
                </a:rPr>
                <a:t>Proyectos en país OECD </a:t>
              </a:r>
            </a:p>
            <a:p>
              <a:pPr algn="ctr"/>
              <a:r>
                <a:rPr lang="es-MX" sz="1200" dirty="0" smtClean="0">
                  <a:solidFill>
                    <a:schemeClr val="tx2"/>
                  </a:solidFill>
                </a:rPr>
                <a:t>(el de la institución)</a:t>
              </a:r>
              <a:endParaRPr lang="es-ES" sz="1200" dirty="0">
                <a:solidFill>
                  <a:schemeClr val="tx2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5687834" y="3362614"/>
              <a:ext cx="2018875" cy="7914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>
                  <a:solidFill>
                    <a:schemeClr val="tx2"/>
                  </a:solidFill>
                </a:rPr>
                <a:t>Proyectos en país </a:t>
              </a:r>
            </a:p>
            <a:p>
              <a:pPr algn="ctr"/>
              <a:r>
                <a:rPr lang="es-MX" sz="1400" dirty="0" smtClean="0">
                  <a:solidFill>
                    <a:schemeClr val="tx2"/>
                  </a:solidFill>
                </a:rPr>
                <a:t>no-OECD</a:t>
              </a:r>
              <a:endParaRPr lang="es-ES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692199" y="4630844"/>
              <a:ext cx="2018875" cy="7914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>
                  <a:solidFill>
                    <a:schemeClr val="tx2"/>
                  </a:solidFill>
                </a:rPr>
                <a:t>Proyectos en país </a:t>
              </a:r>
            </a:p>
            <a:p>
              <a:pPr algn="ctr"/>
              <a:r>
                <a:rPr lang="es-MX" sz="1400" dirty="0" smtClean="0">
                  <a:solidFill>
                    <a:schemeClr val="tx2"/>
                  </a:solidFill>
                </a:rPr>
                <a:t>no-OECD</a:t>
              </a:r>
              <a:endParaRPr lang="es-MX" sz="12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s-MX" sz="1200" dirty="0" smtClean="0">
                  <a:solidFill>
                    <a:schemeClr val="tx2"/>
                  </a:solidFill>
                </a:rPr>
                <a:t>(el de la institución)</a:t>
              </a:r>
              <a:endParaRPr lang="es-ES" sz="11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1021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447" y="1375657"/>
            <a:ext cx="909755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sz="2400" smtClean="0">
                <a:solidFill>
                  <a:schemeClr val="bg1"/>
                </a:solidFill>
              </a:rPr>
              <a:t>Flujos de financiamiento climático global en 2012: US$ 359 billones</a:t>
            </a:r>
          </a:p>
          <a:p>
            <a:pPr algn="just"/>
            <a:r>
              <a:rPr lang="es-ES" smtClean="0">
                <a:solidFill>
                  <a:schemeClr val="bg1"/>
                </a:solidFill>
              </a:rPr>
              <a:t>(CPI Landscape 2013) </a:t>
            </a:r>
          </a:p>
          <a:p>
            <a:pPr algn="just"/>
            <a:endParaRPr lang="es-ES" smtClean="0">
              <a:solidFill>
                <a:schemeClr val="bg1"/>
              </a:solidFill>
            </a:endParaRPr>
          </a:p>
          <a:p>
            <a:pPr algn="just"/>
            <a:r>
              <a:rPr lang="es-ES" sz="2400" smtClean="0">
                <a:solidFill>
                  <a:schemeClr val="bg1"/>
                </a:solidFill>
              </a:rPr>
              <a:t>El sector privado contribuyó con la mayor participación, con inversiones de US$ 224 bn (68% del total), la mayor parte facilitado por inversiones públicas. </a:t>
            </a:r>
          </a:p>
          <a:p>
            <a:pPr algn="just"/>
            <a:endParaRPr lang="es-ES" smtClean="0">
              <a:solidFill>
                <a:schemeClr val="bg1"/>
              </a:solidFill>
            </a:endParaRPr>
          </a:p>
          <a:p>
            <a:pPr algn="just"/>
            <a:r>
              <a:rPr lang="es-ES" sz="2400" smtClean="0">
                <a:solidFill>
                  <a:schemeClr val="bg1"/>
                </a:solidFill>
              </a:rPr>
              <a:t>Intermediarios del sector público – un actor importante en los esfuerzos por administrar y distribuir los recursos globales destinados el desarrollo bajo en carbono y resiliente – comprometieron US$ 121 bn al financiamiento climático, casi un tercio del total. </a:t>
            </a:r>
          </a:p>
          <a:p>
            <a:pPr algn="just"/>
            <a:endParaRPr lang="es-ES" smtClean="0">
              <a:solidFill>
                <a:schemeClr val="bg1"/>
              </a:solidFill>
            </a:endParaRPr>
          </a:p>
          <a:p>
            <a:pPr algn="just"/>
            <a:r>
              <a:rPr lang="es-ES" sz="2400" b="1" smtClean="0">
                <a:solidFill>
                  <a:schemeClr val="bg1"/>
                </a:solidFill>
              </a:rPr>
              <a:t>Los miembros del IDFC </a:t>
            </a:r>
            <a:r>
              <a:rPr lang="es-ES" sz="2400" smtClean="0">
                <a:solidFill>
                  <a:schemeClr val="bg1"/>
                </a:solidFill>
              </a:rPr>
              <a:t>comprometieron el 64% del total de los actores intermediarios del sector público, totalizando US$ 80 bn en compromisos para financiamiento climático en 2012.</a:t>
            </a:r>
            <a:endParaRPr lang="es-ES" sz="2400">
              <a:solidFill>
                <a:schemeClr val="bg1"/>
              </a:solidFill>
            </a:endParaRPr>
          </a:p>
        </p:txBody>
      </p:sp>
      <p:sp>
        <p:nvSpPr>
          <p:cNvPr id="307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black">
          <a:xfrm>
            <a:off x="251448" y="188586"/>
            <a:ext cx="6120777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s-ES" sz="2000" b="1" smtClean="0">
                <a:solidFill>
                  <a:srgbClr val="156570"/>
                </a:solidFill>
                <a:latin typeface="Trebuchet MS" charset="0"/>
              </a:rPr>
              <a:t>Flujos de Financiamiento Climático Global para 2012 y la participación del IDFC</a:t>
            </a:r>
            <a:endParaRPr lang="es-ES" sz="3200" b="1" smtClean="0">
              <a:solidFill>
                <a:schemeClr val="bg1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5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8" y="692696"/>
            <a:ext cx="8352928" cy="165618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Gracias.</a:t>
            </a: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 bwMode="auto">
          <a:xfrm rot="5400000">
            <a:off x="-252536" y="4437112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76056" y="5013176"/>
            <a:ext cx="3560440" cy="16751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Ligia Castro</a:t>
            </a: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Directora, Medio Ambiente</a:t>
            </a: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VE" sz="1800" i="0" u="sng" kern="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  <a:hlinkClick r:id="rId2"/>
              </a:rPr>
              <a:t>lcastro@</a:t>
            </a:r>
            <a:r>
              <a:rPr kumimoji="0" lang="es-VE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"/>
              </a:rPr>
              <a:t>caf.com</a:t>
            </a:r>
            <a:endParaRPr kumimoji="0" lang="es-VE" sz="1800" b="0" i="0" u="sng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3"/>
              </a:rPr>
              <a:t>www.caf.com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5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23" y="77681"/>
            <a:ext cx="8429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ES" sz="2400" i="0" dirty="0" smtClean="0">
                <a:solidFill>
                  <a:srgbClr val="1F497D"/>
                </a:solidFill>
                <a:latin typeface="+mj-lt"/>
                <a:ea typeface="+mj-ea"/>
                <a:cs typeface="ＭＳ Ｐゴシック" pitchFamily="-110" charset="-128"/>
              </a:rPr>
              <a:t>Financiamiento Verde</a:t>
            </a:r>
            <a:endParaRPr lang="es-VE" sz="2400" i="0" dirty="0" smtClean="0">
              <a:solidFill>
                <a:srgbClr val="1F497D"/>
              </a:solidFill>
              <a:latin typeface="+mj-lt"/>
              <a:ea typeface="+mj-ea"/>
              <a:cs typeface="ＭＳ Ｐゴシック" pitchFamily="-110" charset="-128"/>
            </a:endParaRPr>
          </a:p>
        </p:txBody>
      </p:sp>
      <p:cxnSp>
        <p:nvCxnSpPr>
          <p:cNvPr id="3" name="Conector recto 11"/>
          <p:cNvCxnSpPr/>
          <p:nvPr/>
        </p:nvCxnSpPr>
        <p:spPr>
          <a:xfrm>
            <a:off x="-108598" y="908678"/>
            <a:ext cx="9252598" cy="0"/>
          </a:xfrm>
          <a:prstGeom prst="line">
            <a:avLst/>
          </a:prstGeom>
          <a:ln w="3175">
            <a:solidFill>
              <a:srgbClr val="546E72">
                <a:alpha val="38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251449" y="1235698"/>
            <a:ext cx="86411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400" dirty="0">
                <a:solidFill>
                  <a:schemeClr val="tx2"/>
                </a:solidFill>
              </a:rPr>
              <a:t>El </a:t>
            </a:r>
            <a:r>
              <a:rPr lang="es-VE" sz="2400" b="1" dirty="0">
                <a:solidFill>
                  <a:schemeClr val="tx2"/>
                </a:solidFill>
              </a:rPr>
              <a:t>financiamiento climático </a:t>
            </a:r>
            <a:r>
              <a:rPr lang="es-VE" sz="2400" dirty="0">
                <a:solidFill>
                  <a:schemeClr val="tx2"/>
                </a:solidFill>
              </a:rPr>
              <a:t>está relacionado específicamente a actividades de mitigación </a:t>
            </a:r>
            <a:r>
              <a:rPr lang="es-VE" sz="2400" dirty="0" smtClean="0">
                <a:solidFill>
                  <a:schemeClr val="tx2"/>
                </a:solidFill>
              </a:rPr>
              <a:t>de gases de efecto invernadero y </a:t>
            </a:r>
            <a:r>
              <a:rPr lang="es-VE" sz="2400" dirty="0">
                <a:solidFill>
                  <a:schemeClr val="tx2"/>
                </a:solidFill>
              </a:rPr>
              <a:t>adaptación al cambio climático</a:t>
            </a:r>
            <a:r>
              <a:rPr lang="es-VE" sz="24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es-VE" sz="2400" dirty="0">
              <a:solidFill>
                <a:schemeClr val="tx2"/>
              </a:solidFill>
            </a:endParaRPr>
          </a:p>
          <a:p>
            <a:pPr algn="just"/>
            <a:r>
              <a:rPr lang="es-VE" sz="2400" dirty="0">
                <a:solidFill>
                  <a:schemeClr val="tx2"/>
                </a:solidFill>
              </a:rPr>
              <a:t>Sin embargo, el </a:t>
            </a:r>
            <a:r>
              <a:rPr lang="es-VE" sz="2400" b="1" dirty="0">
                <a:solidFill>
                  <a:schemeClr val="tx2"/>
                </a:solidFill>
              </a:rPr>
              <a:t>financiamiento Verde </a:t>
            </a:r>
            <a:r>
              <a:rPr lang="es-VE" sz="2400" dirty="0">
                <a:solidFill>
                  <a:schemeClr val="tx2"/>
                </a:solidFill>
              </a:rPr>
              <a:t>es un concepto mucho más amplio, que incluye pero no está limitado </a:t>
            </a:r>
            <a:r>
              <a:rPr lang="es-VE" sz="2400" dirty="0" smtClean="0">
                <a:solidFill>
                  <a:schemeClr val="tx2"/>
                </a:solidFill>
              </a:rPr>
              <a:t>al </a:t>
            </a:r>
            <a:r>
              <a:rPr lang="es-VE" sz="2400" dirty="0">
                <a:solidFill>
                  <a:schemeClr val="tx2"/>
                </a:solidFill>
              </a:rPr>
              <a:t>financiamiento climático. También se refiere a un amplio rango de otros objetivos ambientales</a:t>
            </a:r>
            <a:r>
              <a:rPr lang="es-VE" sz="24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es-VE" sz="2400" dirty="0">
              <a:solidFill>
                <a:schemeClr val="tx2"/>
              </a:solidFill>
            </a:endParaRPr>
          </a:p>
          <a:p>
            <a:pPr algn="just"/>
            <a:r>
              <a:rPr lang="es-VE" sz="2400" dirty="0">
                <a:solidFill>
                  <a:schemeClr val="tx2"/>
                </a:solidFill>
              </a:rPr>
              <a:t>Por ejemplo, el financiamiento verde puede incluir proyectos de control de contaminación industrial, recuperación de suelos y rehabilitación de minas, agua y saneamiento y proyectos de protección de la biodiversidad.</a:t>
            </a:r>
            <a:endParaRPr lang="es-E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5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23" y="77681"/>
            <a:ext cx="8429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ES" sz="2400" i="0" dirty="0" smtClean="0">
                <a:solidFill>
                  <a:srgbClr val="1F497D"/>
                </a:solidFill>
                <a:latin typeface="+mj-lt"/>
                <a:ea typeface="+mj-ea"/>
                <a:cs typeface="ＭＳ Ｐゴシック" pitchFamily="-110" charset="-128"/>
              </a:rPr>
              <a:t>Participación de CAF en</a:t>
            </a:r>
          </a:p>
          <a:p>
            <a:pPr marL="514350" indent="-514350" algn="r"/>
            <a:r>
              <a:rPr lang="es-ES" sz="2400" i="0" dirty="0" smtClean="0">
                <a:solidFill>
                  <a:srgbClr val="1F497D"/>
                </a:solidFill>
                <a:latin typeface="+mj-lt"/>
                <a:ea typeface="+mj-ea"/>
                <a:cs typeface="ＭＳ Ｐゴシック" pitchFamily="-110" charset="-128"/>
              </a:rPr>
              <a:t>Financiamiento Verde en 2013</a:t>
            </a:r>
            <a:endParaRPr lang="es-VE" sz="2400" i="0" dirty="0" smtClean="0">
              <a:solidFill>
                <a:srgbClr val="1F497D"/>
              </a:solidFill>
              <a:latin typeface="+mj-lt"/>
              <a:ea typeface="+mj-ea"/>
              <a:cs typeface="ＭＳ Ｐゴシック" pitchFamily="-110" charset="-128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148065" y="1507431"/>
            <a:ext cx="3888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200" b="1" i="0" dirty="0" smtClean="0">
                <a:solidFill>
                  <a:schemeClr val="tx2"/>
                </a:solidFill>
                <a:latin typeface="+mj-lt"/>
              </a:rPr>
              <a:t>23%</a:t>
            </a:r>
            <a:r>
              <a:rPr lang="es-VE" sz="2200" i="0" dirty="0" smtClean="0">
                <a:solidFill>
                  <a:schemeClr val="tx2"/>
                </a:solidFill>
                <a:latin typeface="+mj-lt"/>
              </a:rPr>
              <a:t> con algún componente “Verde” (US$ </a:t>
            </a:r>
            <a:r>
              <a:rPr lang="es-VE" sz="2200" i="0" u="sng" dirty="0" smtClean="0">
                <a:solidFill>
                  <a:schemeClr val="tx2"/>
                </a:solidFill>
                <a:latin typeface="+mj-lt"/>
              </a:rPr>
              <a:t>2,770.2</a:t>
            </a:r>
            <a:r>
              <a:rPr lang="es-VE" sz="2200" i="0" dirty="0" smtClean="0">
                <a:solidFill>
                  <a:schemeClr val="tx2"/>
                </a:solidFill>
                <a:latin typeface="+mj-lt"/>
              </a:rPr>
              <a:t> Millones )</a:t>
            </a:r>
            <a:endParaRPr lang="es-ES" sz="2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1520" y="1445875"/>
            <a:ext cx="4463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400" dirty="0" smtClean="0">
                <a:solidFill>
                  <a:schemeClr val="tx2"/>
                </a:solidFill>
                <a:latin typeface="+mj-lt"/>
              </a:rPr>
              <a:t>Aprobaciones Totales de CAF</a:t>
            </a:r>
            <a:r>
              <a:rPr lang="es-VE" sz="2400" i="0" dirty="0" smtClean="0">
                <a:solidFill>
                  <a:schemeClr val="tx2"/>
                </a:solidFill>
                <a:latin typeface="+mj-lt"/>
              </a:rPr>
              <a:t> en 2013: US$ </a:t>
            </a:r>
            <a:r>
              <a:rPr lang="es-VE" sz="2400" i="0" u="sng" dirty="0" smtClean="0">
                <a:solidFill>
                  <a:schemeClr val="tx2"/>
                </a:solidFill>
                <a:latin typeface="+mj-lt"/>
              </a:rPr>
              <a:t>12,101</a:t>
            </a:r>
            <a:r>
              <a:rPr lang="es-VE" sz="2400" i="0" dirty="0" smtClean="0">
                <a:solidFill>
                  <a:schemeClr val="tx2"/>
                </a:solidFill>
                <a:latin typeface="+mj-lt"/>
              </a:rPr>
              <a:t> Millones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892503099"/>
              </p:ext>
            </p:extLst>
          </p:nvPr>
        </p:nvGraphicFramePr>
        <p:xfrm>
          <a:off x="357158" y="2000240"/>
          <a:ext cx="6738942" cy="450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2987824" y="4000504"/>
            <a:ext cx="15716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400" b="1" i="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Financiamiento  Verde</a:t>
            </a:r>
          </a:p>
          <a:p>
            <a:endParaRPr lang="es-VE" sz="1200" b="1" i="0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algn="ctr"/>
            <a:r>
              <a:rPr lang="es-VE" sz="1200" b="1" i="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US$ 2,770.2 M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500694" y="3429000"/>
            <a:ext cx="150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600" b="1" i="0" dirty="0" smtClean="0">
                <a:solidFill>
                  <a:schemeClr val="tx2"/>
                </a:solidFill>
                <a:latin typeface="+mj-lt"/>
              </a:rPr>
              <a:t>Participación en Prestamos</a:t>
            </a:r>
          </a:p>
          <a:p>
            <a:endParaRPr lang="es-VE" sz="1600" b="1" i="0" dirty="0" smtClean="0">
              <a:solidFill>
                <a:schemeClr val="tx2"/>
              </a:solidFill>
              <a:latin typeface="+mj-lt"/>
            </a:endParaRPr>
          </a:p>
          <a:p>
            <a:r>
              <a:rPr lang="es-VE" sz="1600" b="1" i="0" dirty="0" smtClean="0">
                <a:solidFill>
                  <a:schemeClr val="tx2"/>
                </a:solidFill>
                <a:latin typeface="+mj-lt"/>
              </a:rPr>
              <a:t>US$ 2,695 M</a:t>
            </a:r>
          </a:p>
          <a:p>
            <a:endParaRPr lang="es-VE" sz="1600" b="1" i="0" dirty="0" smtClean="0">
              <a:solidFill>
                <a:schemeClr val="tx2"/>
              </a:solidFill>
              <a:latin typeface="+mj-lt"/>
            </a:endParaRPr>
          </a:p>
          <a:p>
            <a:r>
              <a:rPr lang="es-VE" sz="1600" b="1" i="0" dirty="0" smtClean="0">
                <a:solidFill>
                  <a:schemeClr val="tx2"/>
                </a:solidFill>
                <a:latin typeface="+mj-lt"/>
              </a:rPr>
              <a:t>97,3 %</a:t>
            </a:r>
            <a:endParaRPr lang="es-ES" sz="1600" b="1" i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32046" y="5895330"/>
            <a:ext cx="3960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1400" b="1" i="0" dirty="0" smtClean="0">
                <a:solidFill>
                  <a:schemeClr val="tx2"/>
                </a:solidFill>
                <a:latin typeface="+mj-lt"/>
              </a:rPr>
              <a:t>Participación en otros Instrumentos</a:t>
            </a:r>
          </a:p>
          <a:p>
            <a:pPr algn="just"/>
            <a:r>
              <a:rPr lang="es-VE" sz="1400" b="1" i="0" dirty="0" smtClean="0">
                <a:solidFill>
                  <a:schemeClr val="tx2"/>
                </a:solidFill>
                <a:latin typeface="+mj-lt"/>
              </a:rPr>
              <a:t>(garantías, cooperación técnica, </a:t>
            </a:r>
            <a:r>
              <a:rPr lang="es-VE" sz="1400" b="1" i="1" dirty="0" err="1" smtClean="0">
                <a:solidFill>
                  <a:schemeClr val="tx2"/>
                </a:solidFill>
                <a:latin typeface="+mj-lt"/>
              </a:rPr>
              <a:t>equity</a:t>
            </a:r>
            <a:r>
              <a:rPr lang="es-VE" sz="1400" b="1" i="0" dirty="0" smtClean="0">
                <a:solidFill>
                  <a:schemeClr val="tx2"/>
                </a:solidFill>
                <a:latin typeface="+mj-lt"/>
              </a:rPr>
              <a:t>)</a:t>
            </a:r>
          </a:p>
          <a:p>
            <a:pPr algn="just"/>
            <a:r>
              <a:rPr lang="es-VE" sz="1400" b="1" i="0" dirty="0" smtClean="0">
                <a:solidFill>
                  <a:schemeClr val="tx2"/>
                </a:solidFill>
                <a:latin typeface="+mj-lt"/>
              </a:rPr>
              <a:t>US$  75 M (2,7 %)</a:t>
            </a:r>
            <a:endParaRPr lang="es-ES" sz="1400" b="1" i="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9" name="18 Conector recto de flecha"/>
          <p:cNvCxnSpPr/>
          <p:nvPr/>
        </p:nvCxnSpPr>
        <p:spPr bwMode="auto">
          <a:xfrm>
            <a:off x="6216663" y="5714226"/>
            <a:ext cx="0" cy="1811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ector recto 11"/>
          <p:cNvCxnSpPr/>
          <p:nvPr/>
        </p:nvCxnSpPr>
        <p:spPr>
          <a:xfrm>
            <a:off x="-108598" y="908678"/>
            <a:ext cx="9252598" cy="0"/>
          </a:xfrm>
          <a:prstGeom prst="line">
            <a:avLst/>
          </a:prstGeom>
          <a:ln w="3175">
            <a:solidFill>
              <a:srgbClr val="546E72">
                <a:alpha val="38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0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0" y="1268724"/>
            <a:ext cx="9144000" cy="43088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174625">
              <a:tabLst>
                <a:tab pos="6367463" algn="l"/>
              </a:tabLst>
            </a:pPr>
            <a:r>
              <a:rPr lang="es-VE" sz="2000" b="1" i="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Todos los Instrumentos en 2013:       		          </a:t>
            </a:r>
            <a:r>
              <a:rPr lang="es-VE" sz="2200" b="1" i="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US $2.770,2 MM</a:t>
            </a:r>
            <a:endParaRPr lang="es-VE" sz="2200" b="1" i="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3068960"/>
            <a:ext cx="848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i="0" smtClean="0">
                <a:solidFill>
                  <a:schemeClr val="bg1"/>
                </a:solidFill>
                <a:latin typeface="+mj-lt"/>
              </a:rPr>
              <a:t>28%</a:t>
            </a:r>
            <a:endParaRPr lang="es-VE" sz="20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47664" y="8563"/>
            <a:ext cx="759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VE" sz="2400" i="0" dirty="0" smtClean="0">
                <a:solidFill>
                  <a:schemeClr val="tx2"/>
                </a:solidFill>
                <a:latin typeface="+mj-lt"/>
                <a:ea typeface="+mj-ea"/>
                <a:cs typeface="ＭＳ Ｐゴシック" pitchFamily="-110" charset="-128"/>
              </a:rPr>
              <a:t>Distribución Sectorial del </a:t>
            </a:r>
          </a:p>
          <a:p>
            <a:pPr marL="514350" indent="-514350" algn="r"/>
            <a:r>
              <a:rPr lang="es-VE" sz="2400" i="0" dirty="0" smtClean="0">
                <a:solidFill>
                  <a:schemeClr val="tx2"/>
                </a:solidFill>
                <a:latin typeface="+mj-lt"/>
                <a:ea typeface="+mj-ea"/>
                <a:cs typeface="ＭＳ Ｐゴシック" pitchFamily="-110" charset="-128"/>
              </a:rPr>
              <a:t>Financiamiento Verde de CAF 2013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940152" y="472514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i="0" smtClean="0">
                <a:solidFill>
                  <a:schemeClr val="bg1"/>
                </a:solidFill>
                <a:latin typeface="+mj-lt"/>
              </a:rPr>
              <a:t>6%</a:t>
            </a:r>
            <a:endParaRPr lang="es-VE" sz="2000" i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3861009933"/>
              </p:ext>
            </p:extLst>
          </p:nvPr>
        </p:nvGraphicFramePr>
        <p:xfrm>
          <a:off x="1000100" y="1844824"/>
          <a:ext cx="714380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12 CuadroTexto"/>
          <p:cNvSpPr txBox="1"/>
          <p:nvPr/>
        </p:nvSpPr>
        <p:spPr>
          <a:xfrm>
            <a:off x="6264188" y="2145631"/>
            <a:ext cx="235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VE" sz="2000" b="1" i="0" dirty="0" smtClean="0">
                <a:solidFill>
                  <a:srgbClr val="003399"/>
                </a:solidFill>
                <a:latin typeface="Calibri"/>
              </a:rPr>
              <a:t>Otros proyectos de Medio Ambiente</a:t>
            </a:r>
          </a:p>
          <a:p>
            <a:endParaRPr lang="es-VE" sz="2000" b="1" i="0" dirty="0" smtClean="0">
              <a:solidFill>
                <a:srgbClr val="003399"/>
              </a:solidFill>
              <a:latin typeface="Calibri"/>
            </a:endParaRPr>
          </a:p>
          <a:p>
            <a:r>
              <a:rPr lang="es-VE" sz="2000" b="1" i="0" dirty="0" smtClean="0">
                <a:solidFill>
                  <a:srgbClr val="003399"/>
                </a:solidFill>
                <a:latin typeface="Calibri"/>
              </a:rPr>
              <a:t>US$ 773,0 MM</a:t>
            </a:r>
            <a:endParaRPr lang="es-VE" sz="2000" b="1" i="0" dirty="0">
              <a:solidFill>
                <a:srgbClr val="003399"/>
              </a:solidFill>
              <a:latin typeface="Calibri"/>
            </a:endParaRPr>
          </a:p>
        </p:txBody>
      </p:sp>
      <p:sp>
        <p:nvSpPr>
          <p:cNvPr id="20" name="15 CuadroTexto"/>
          <p:cNvSpPr txBox="1"/>
          <p:nvPr/>
        </p:nvSpPr>
        <p:spPr>
          <a:xfrm>
            <a:off x="6126550" y="5409253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VE" sz="2000" b="1" i="0" dirty="0" smtClean="0">
                <a:solidFill>
                  <a:srgbClr val="C00000"/>
                </a:solidFill>
                <a:latin typeface="Calibri"/>
              </a:rPr>
              <a:t>Adaptación al Cambio Climático</a:t>
            </a:r>
          </a:p>
          <a:p>
            <a:endParaRPr lang="es-VE" sz="2000" b="1" i="0" dirty="0" smtClean="0">
              <a:solidFill>
                <a:srgbClr val="C00000"/>
              </a:solidFill>
              <a:latin typeface="Calibri"/>
            </a:endParaRPr>
          </a:p>
          <a:p>
            <a:r>
              <a:rPr lang="es-VE" sz="2000" b="1" i="0" dirty="0" smtClean="0">
                <a:solidFill>
                  <a:srgbClr val="C00000"/>
                </a:solidFill>
                <a:latin typeface="Calibri"/>
              </a:rPr>
              <a:t>US$ 1.138,4 MM</a:t>
            </a:r>
            <a:endParaRPr lang="es-VE" sz="2000" b="1" i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1" name="16 CuadroTexto"/>
          <p:cNvSpPr txBox="1"/>
          <p:nvPr/>
        </p:nvSpPr>
        <p:spPr>
          <a:xfrm>
            <a:off x="791517" y="2428868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VE" sz="2000" b="1" i="0" dirty="0" smtClean="0">
                <a:solidFill>
                  <a:srgbClr val="008A3E"/>
                </a:solidFill>
                <a:latin typeface="Calibri"/>
              </a:rPr>
              <a:t>Energía Verde y Mitigación de </a:t>
            </a:r>
          </a:p>
          <a:p>
            <a:r>
              <a:rPr lang="es-VE" sz="2000" b="1" i="0" dirty="0" smtClean="0">
                <a:solidFill>
                  <a:srgbClr val="008A3E"/>
                </a:solidFill>
                <a:latin typeface="Calibri"/>
              </a:rPr>
              <a:t>Gases de Efecto Invernadero</a:t>
            </a:r>
          </a:p>
          <a:p>
            <a:endParaRPr lang="es-VE" sz="2000" b="1" i="0" dirty="0" smtClean="0">
              <a:solidFill>
                <a:srgbClr val="008A3E"/>
              </a:solidFill>
              <a:latin typeface="Calibri"/>
            </a:endParaRPr>
          </a:p>
          <a:p>
            <a:r>
              <a:rPr lang="es-VE" sz="2000" b="1" i="0" dirty="0" smtClean="0">
                <a:solidFill>
                  <a:srgbClr val="008A3E"/>
                </a:solidFill>
                <a:latin typeface="Calibri"/>
              </a:rPr>
              <a:t>US$ 858,8 MM</a:t>
            </a:r>
            <a:endParaRPr lang="es-VE" sz="2000" b="1" i="0" dirty="0">
              <a:solidFill>
                <a:srgbClr val="008A3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424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0" y="1340768"/>
            <a:ext cx="9144000" cy="400110"/>
          </a:xfrm>
          <a:prstGeom prst="rect">
            <a:avLst/>
          </a:prstGeom>
          <a:solidFill>
            <a:srgbClr val="006000"/>
          </a:solidFill>
        </p:spPr>
        <p:txBody>
          <a:bodyPr wrap="square" rtlCol="0">
            <a:spAutoFit/>
          </a:bodyPr>
          <a:lstStyle/>
          <a:p>
            <a:pPr marL="271463" lvl="1"/>
            <a:r>
              <a:rPr lang="es-ES" sz="2000" i="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Participación de CAF en 2013 				                 US$ 858MM</a:t>
            </a:r>
            <a:endParaRPr lang="es-ES" sz="2000" i="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47664" y="8563"/>
            <a:ext cx="759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ES" sz="2400" i="0" dirty="0" smtClean="0">
                <a:solidFill>
                  <a:srgbClr val="006000"/>
                </a:solidFill>
                <a:latin typeface="+mj-lt"/>
                <a:ea typeface="+mj-ea"/>
                <a:cs typeface="ＭＳ Ｐゴシック" pitchFamily="-110" charset="-128"/>
              </a:rPr>
              <a:t>Energía Verde y Mitigación </a:t>
            </a:r>
          </a:p>
          <a:p>
            <a:pPr marL="514350" indent="-514350" algn="r"/>
            <a:r>
              <a:rPr lang="es-ES" sz="2400" i="0" dirty="0" smtClean="0">
                <a:solidFill>
                  <a:srgbClr val="006000"/>
                </a:solidFill>
                <a:latin typeface="+mj-lt"/>
                <a:ea typeface="+mj-ea"/>
                <a:cs typeface="ＭＳ Ｐゴシック" pitchFamily="-110" charset="-128"/>
              </a:rPr>
              <a:t>de Gases de Efecto Invernadero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462930" y="6309320"/>
            <a:ext cx="2616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100" dirty="0" smtClean="0">
                <a:latin typeface="+mj-lt"/>
              </a:rPr>
              <a:t>Nota: Los porcentajes solo para el total de </a:t>
            </a:r>
          </a:p>
          <a:p>
            <a:pPr algn="r"/>
            <a:r>
              <a:rPr lang="es-ES" sz="1100" dirty="0" smtClean="0">
                <a:latin typeface="+mj-lt"/>
              </a:rPr>
              <a:t>“Energía Verde y Mitigación GEI”</a:t>
            </a:r>
            <a:endParaRPr lang="es-ES" sz="1100" dirty="0">
              <a:latin typeface="+mj-lt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531036" y="551723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b="1" i="0" dirty="0" smtClean="0">
                <a:solidFill>
                  <a:srgbClr val="008000"/>
                </a:solidFill>
                <a:latin typeface="+mj-lt"/>
              </a:rPr>
              <a:t>Apoyo para políticas</a:t>
            </a:r>
          </a:p>
          <a:p>
            <a:r>
              <a:rPr lang="es-VE" sz="1400" b="1" i="0" dirty="0" smtClean="0">
                <a:solidFill>
                  <a:srgbClr val="008000"/>
                </a:solidFill>
                <a:latin typeface="+mj-lt"/>
              </a:rPr>
              <a:t>$ 0,2 MM (0,02%)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6732240" y="2924944"/>
            <a:ext cx="2028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0" dirty="0" smtClean="0">
                <a:solidFill>
                  <a:srgbClr val="008000"/>
                </a:solidFill>
                <a:latin typeface="+mj-lt"/>
              </a:rPr>
              <a:t>Energías Renovables</a:t>
            </a:r>
          </a:p>
          <a:p>
            <a:r>
              <a:rPr lang="es-ES" sz="1400" b="1" i="0" dirty="0" smtClean="0">
                <a:solidFill>
                  <a:srgbClr val="008000"/>
                </a:solidFill>
                <a:latin typeface="Calibri"/>
              </a:rPr>
              <a:t>$ 272,8 MM (32%)</a:t>
            </a:r>
          </a:p>
          <a:p>
            <a:endParaRPr lang="es-ES" sz="1400" b="1" i="0" dirty="0" smtClean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863561" y="4869160"/>
            <a:ext cx="2028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0" dirty="0" smtClean="0">
                <a:solidFill>
                  <a:srgbClr val="008000"/>
                </a:solidFill>
                <a:latin typeface="+mj-lt"/>
              </a:rPr>
              <a:t>Eficiencia energética</a:t>
            </a:r>
          </a:p>
          <a:p>
            <a:r>
              <a:rPr lang="es-ES" sz="1400" b="1" i="0" dirty="0" smtClean="0">
                <a:solidFill>
                  <a:srgbClr val="008000"/>
                </a:solidFill>
                <a:latin typeface="Calibri"/>
              </a:rPr>
              <a:t>$ 1,6 MM (0,2%)</a:t>
            </a:r>
          </a:p>
          <a:p>
            <a:endParaRPr lang="es-ES" sz="1400" b="1" i="0" dirty="0" smtClean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067944" y="6309320"/>
            <a:ext cx="2028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0" dirty="0" smtClean="0">
                <a:solidFill>
                  <a:srgbClr val="008000"/>
                </a:solidFill>
                <a:latin typeface="+mj-lt"/>
              </a:rPr>
              <a:t>Transporte sostenible</a:t>
            </a:r>
          </a:p>
          <a:p>
            <a:r>
              <a:rPr lang="es-ES" sz="1400" b="1" i="0" dirty="0" smtClean="0">
                <a:solidFill>
                  <a:srgbClr val="008000"/>
                </a:solidFill>
                <a:latin typeface="Calibri"/>
              </a:rPr>
              <a:t>$ 201,1MM (23%)</a:t>
            </a:r>
          </a:p>
          <a:p>
            <a:endParaRPr lang="es-ES" sz="1400" b="1" i="0" dirty="0" smtClean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7034158" y="4130496"/>
            <a:ext cx="2028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0" dirty="0" smtClean="0">
                <a:solidFill>
                  <a:srgbClr val="008000"/>
                </a:solidFill>
                <a:latin typeface="+mj-lt"/>
              </a:rPr>
              <a:t>Agricultura y bosques</a:t>
            </a:r>
          </a:p>
          <a:p>
            <a:r>
              <a:rPr lang="es-ES" sz="1400" b="1" i="0" dirty="0" smtClean="0">
                <a:solidFill>
                  <a:srgbClr val="008000"/>
                </a:solidFill>
                <a:latin typeface="Calibri"/>
              </a:rPr>
              <a:t>$ 13,0 MM (2%)</a:t>
            </a:r>
          </a:p>
          <a:p>
            <a:endParaRPr lang="es-ES" sz="1400" b="1" i="0" dirty="0" smtClean="0">
              <a:solidFill>
                <a:srgbClr val="008000"/>
              </a:solidFill>
              <a:latin typeface="+mj-lt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754870059"/>
              </p:ext>
            </p:extLst>
          </p:nvPr>
        </p:nvGraphicFramePr>
        <p:xfrm>
          <a:off x="1273119" y="1831371"/>
          <a:ext cx="6517214" cy="459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323528" y="3410997"/>
            <a:ext cx="2003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0" dirty="0" smtClean="0">
                <a:solidFill>
                  <a:srgbClr val="008000"/>
                </a:solidFill>
                <a:latin typeface="+mj-lt"/>
              </a:rPr>
              <a:t>Generación energética baja en carbono</a:t>
            </a:r>
          </a:p>
          <a:p>
            <a:r>
              <a:rPr lang="es-ES" sz="1400" b="1" i="0" dirty="0" smtClean="0">
                <a:solidFill>
                  <a:srgbClr val="008000"/>
                </a:solidFill>
                <a:latin typeface="Calibri"/>
              </a:rPr>
              <a:t>$ 370 MM (43%)</a:t>
            </a:r>
          </a:p>
          <a:p>
            <a:endParaRPr lang="es-ES" sz="1400" b="1" i="0" dirty="0" smtClean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13" name="12 Conector recto"/>
          <p:cNvCxnSpPr/>
          <p:nvPr/>
        </p:nvCxnSpPr>
        <p:spPr bwMode="auto">
          <a:xfrm>
            <a:off x="6372200" y="5085184"/>
            <a:ext cx="216024" cy="693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14 Conector recto"/>
          <p:cNvCxnSpPr/>
          <p:nvPr/>
        </p:nvCxnSpPr>
        <p:spPr bwMode="auto">
          <a:xfrm>
            <a:off x="6444208" y="5085184"/>
            <a:ext cx="504056" cy="81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16 Conector recto"/>
          <p:cNvCxnSpPr/>
          <p:nvPr/>
        </p:nvCxnSpPr>
        <p:spPr bwMode="auto">
          <a:xfrm flipV="1">
            <a:off x="6516216" y="436510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5687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547664" y="8563"/>
            <a:ext cx="759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ES" sz="2400" i="0" dirty="0" smtClean="0">
                <a:solidFill>
                  <a:srgbClr val="006000"/>
                </a:solidFill>
                <a:latin typeface="+mj-lt"/>
                <a:ea typeface="+mj-ea"/>
                <a:cs typeface="ＭＳ Ｐゴシック" pitchFamily="-110" charset="-128"/>
              </a:rPr>
              <a:t>Ejemplos Proyectos CAF </a:t>
            </a:r>
          </a:p>
          <a:p>
            <a:pPr marL="514350" indent="-514350" algn="r"/>
            <a:r>
              <a:rPr lang="es-ES" sz="2400" i="0" dirty="0" smtClean="0">
                <a:solidFill>
                  <a:srgbClr val="006000"/>
                </a:solidFill>
                <a:latin typeface="+mj-lt"/>
                <a:ea typeface="+mj-ea"/>
                <a:cs typeface="ＭＳ Ｐゴシック" pitchFamily="-110" charset="-128"/>
              </a:rPr>
              <a:t>Energía Verde y Mitigación</a:t>
            </a:r>
          </a:p>
        </p:txBody>
      </p:sp>
      <p:cxnSp>
        <p:nvCxnSpPr>
          <p:cNvPr id="16" name="Conector recto 11"/>
          <p:cNvCxnSpPr/>
          <p:nvPr/>
        </p:nvCxnSpPr>
        <p:spPr>
          <a:xfrm>
            <a:off x="-108598" y="908678"/>
            <a:ext cx="9252598" cy="0"/>
          </a:xfrm>
          <a:prstGeom prst="line">
            <a:avLst/>
          </a:prstGeom>
          <a:ln w="3175">
            <a:solidFill>
              <a:srgbClr val="546E72">
                <a:alpha val="38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35401"/>
              </p:ext>
            </p:extLst>
          </p:nvPr>
        </p:nvGraphicFramePr>
        <p:xfrm>
          <a:off x="251448" y="1268724"/>
          <a:ext cx="8641104" cy="4842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0989"/>
                <a:gridCol w="900115"/>
              </a:tblGrid>
              <a:tr h="46806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E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OPERACIÓN</a:t>
                      </a:r>
                      <a:endParaRPr lang="es-ES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E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Monto </a:t>
                      </a:r>
                      <a:endParaRPr lang="es-ES" sz="1600" b="1" u="none" strike="noStrike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ES" sz="16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(</a:t>
                      </a:r>
                      <a:r>
                        <a:rPr lang="es-E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US </a:t>
                      </a:r>
                      <a:r>
                        <a:rPr lang="es-ES" sz="16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MM)</a:t>
                      </a:r>
                      <a:endParaRPr lang="es-ES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60">
                <a:tc>
                  <a:txBody>
                    <a:bodyPr/>
                    <a:lstStyle/>
                    <a:p>
                      <a:pPr algn="l" fontAlgn="ctr">
                        <a:spcAft>
                          <a:spcPts val="600"/>
                        </a:spcAft>
                      </a:pPr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Programa para la Consolidación de los Sistemas de Transmisión en las Regiones Occidental y Oriental y Mejoras en las Redes de Distribución a Nivel Nacional</a:t>
                      </a:r>
                      <a:endParaRPr lang="es-VE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600"/>
                        </a:spcAft>
                      </a:pPr>
                      <a:r>
                        <a:rPr lang="es-ES" sz="1600" u="none" strike="noStrike">
                          <a:solidFill>
                            <a:schemeClr val="tx2"/>
                          </a:solidFill>
                          <a:effectLst/>
                        </a:rPr>
                        <a:t>300,0 </a:t>
                      </a:r>
                      <a:endParaRPr lang="es-ES" sz="1600" b="0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0">
                <a:tc>
                  <a:txBody>
                    <a:bodyPr/>
                    <a:lstStyle/>
                    <a:p>
                      <a:pPr algn="l" fontAlgn="ctr">
                        <a:spcAft>
                          <a:spcPts val="600"/>
                        </a:spcAft>
                      </a:pPr>
                      <a:r>
                        <a:rPr lang="es-ES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Proyecto Hidroeléctrico San José</a:t>
                      </a:r>
                      <a:endParaRPr lang="es-ES" sz="16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600"/>
                        </a:spcAft>
                      </a:pPr>
                      <a:r>
                        <a:rPr lang="es-ES" sz="1600" u="none" strike="noStrike">
                          <a:solidFill>
                            <a:schemeClr val="tx2"/>
                          </a:solidFill>
                          <a:effectLst/>
                        </a:rPr>
                        <a:t>94,9 </a:t>
                      </a:r>
                      <a:endParaRPr lang="es-ES" sz="1600" b="0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0">
                <a:tc>
                  <a:txBody>
                    <a:bodyPr/>
                    <a:lstStyle/>
                    <a:p>
                      <a:pPr algn="l" fontAlgn="ctr">
                        <a:spcAft>
                          <a:spcPts val="600"/>
                        </a:spcAft>
                      </a:pPr>
                      <a:r>
                        <a:rPr lang="es-VE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Proyecto Primera Línea del Metro de Quito - Fase II</a:t>
                      </a:r>
                      <a:endParaRPr lang="es-VE" sz="16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600"/>
                        </a:spcAft>
                      </a:pPr>
                      <a:r>
                        <a:rPr lang="es-ES" sz="1600" u="none" strike="noStrike">
                          <a:solidFill>
                            <a:schemeClr val="tx2"/>
                          </a:solidFill>
                          <a:effectLst/>
                        </a:rPr>
                        <a:t>80,0 </a:t>
                      </a:r>
                      <a:endParaRPr lang="es-ES" sz="1600" b="0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0">
                <a:tc>
                  <a:txBody>
                    <a:bodyPr/>
                    <a:lstStyle/>
                    <a:p>
                      <a:pPr algn="l" fontAlgn="ctr">
                        <a:spcAft>
                          <a:spcPts val="600"/>
                        </a:spcAft>
                      </a:pPr>
                      <a:r>
                        <a:rPr lang="es-VE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Proyecto Metro de Panamá - Fase 3</a:t>
                      </a:r>
                      <a:endParaRPr lang="es-VE" sz="16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600"/>
                        </a:spcAft>
                      </a:pPr>
                      <a:r>
                        <a:rPr lang="es-ES" sz="1600" u="none" strike="noStrike">
                          <a:solidFill>
                            <a:schemeClr val="tx2"/>
                          </a:solidFill>
                          <a:effectLst/>
                        </a:rPr>
                        <a:t>80,0 </a:t>
                      </a:r>
                      <a:endParaRPr lang="es-ES" sz="1600" b="0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0">
                <a:tc>
                  <a:txBody>
                    <a:bodyPr/>
                    <a:lstStyle/>
                    <a:p>
                      <a:pPr algn="l" fontAlgn="ctr">
                        <a:spcAft>
                          <a:spcPts val="600"/>
                        </a:spcAft>
                      </a:pPr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Proyecto de Construcción de la Línea de 500 </a:t>
                      </a:r>
                      <a:r>
                        <a:rPr lang="es-VE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kV</a:t>
                      </a:r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s-VE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Yacyretá</a:t>
                      </a:r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- Villa Hayes</a:t>
                      </a:r>
                      <a:endParaRPr lang="es-VE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600"/>
                        </a:spcAft>
                      </a:pPr>
                      <a:r>
                        <a:rPr lang="es-ES" sz="1600" u="none" strike="noStrike">
                          <a:solidFill>
                            <a:schemeClr val="tx2"/>
                          </a:solidFill>
                          <a:effectLst/>
                        </a:rPr>
                        <a:t>50,0 </a:t>
                      </a:r>
                      <a:endParaRPr lang="es-ES" sz="1600" b="0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60">
                <a:tc>
                  <a:txBody>
                    <a:bodyPr/>
                    <a:lstStyle/>
                    <a:p>
                      <a:pPr algn="l" fontAlgn="ctr">
                        <a:spcAft>
                          <a:spcPts val="600"/>
                        </a:spcAft>
                      </a:pPr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Generadora de Energía del Perú S.A.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/>
                      </a:r>
                      <a:b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Objetivo: Incrementar el acceso a la energía renovable en Perú.</a:t>
                      </a:r>
                      <a:endParaRPr lang="es-VE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600"/>
                        </a:spcAft>
                      </a:pPr>
                      <a:r>
                        <a:rPr lang="es-E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45,1 </a:t>
                      </a:r>
                      <a:endParaRPr lang="es-ES" sz="16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90">
                <a:tc>
                  <a:txBody>
                    <a:bodyPr/>
                    <a:lstStyle/>
                    <a:p>
                      <a:pPr algn="l" fontAlgn="ctr">
                        <a:spcAft>
                          <a:spcPts val="600"/>
                        </a:spcAft>
                      </a:pPr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Eólica </a:t>
                      </a:r>
                      <a:r>
                        <a:rPr lang="es-VE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Koluel</a:t>
                      </a:r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s-VE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Kayke</a:t>
                      </a:r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S.A. 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/>
                      </a:r>
                      <a:b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Objetivo: Apoyar el desarrollo del parque </a:t>
                      </a:r>
                      <a:r>
                        <a:rPr lang="es-VE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eólico </a:t>
                      </a:r>
                      <a:r>
                        <a:rPr lang="es-VE" sz="16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Koluel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s-VE" sz="16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Kayke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II en </a:t>
                      </a:r>
                      <a:r>
                        <a:rPr lang="es-VE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Provincia 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de Santa Cruz. </a:t>
                      </a:r>
                      <a:endParaRPr lang="es-VE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600"/>
                        </a:spcAft>
                      </a:pPr>
                      <a:r>
                        <a:rPr lang="es-ES" sz="1600" u="none" strike="noStrike">
                          <a:solidFill>
                            <a:schemeClr val="tx2"/>
                          </a:solidFill>
                          <a:effectLst/>
                        </a:rPr>
                        <a:t>40,0 </a:t>
                      </a:r>
                      <a:endParaRPr lang="es-ES" sz="1600" b="0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20">
                <a:tc>
                  <a:txBody>
                    <a:bodyPr/>
                    <a:lstStyle/>
                    <a:p>
                      <a:pPr algn="l" fontAlgn="ctr">
                        <a:spcAft>
                          <a:spcPts val="600"/>
                        </a:spcAft>
                      </a:pPr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Balam </a:t>
                      </a:r>
                      <a:r>
                        <a:rPr lang="es-VE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Fund</a:t>
                      </a:r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I, L.P.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/>
                      </a:r>
                      <a:b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Objetivo: Financiar la inversión en empresas </a:t>
                      </a:r>
                      <a:r>
                        <a:rPr lang="es-VE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de 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energías renovables, </a:t>
                      </a:r>
                      <a:r>
                        <a:rPr lang="es-VE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energía 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hidroeléctrica, solar, eólica, y biomasa, en México.</a:t>
                      </a:r>
                      <a:endParaRPr lang="es-VE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600"/>
                        </a:spcAft>
                      </a:pPr>
                      <a:r>
                        <a:rPr lang="es-ES" sz="1600" u="none" strike="noStrike">
                          <a:solidFill>
                            <a:schemeClr val="tx2"/>
                          </a:solidFill>
                          <a:effectLst/>
                        </a:rPr>
                        <a:t>20,0 </a:t>
                      </a:r>
                      <a:endParaRPr lang="es-ES" sz="1600" b="0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90">
                <a:tc>
                  <a:txBody>
                    <a:bodyPr/>
                    <a:lstStyle/>
                    <a:p>
                      <a:pPr algn="l" fontAlgn="ctr">
                        <a:spcAft>
                          <a:spcPts val="600"/>
                        </a:spcAft>
                      </a:pPr>
                      <a:r>
                        <a:rPr lang="es-VE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Latin</a:t>
                      </a:r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s-VE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Renewables</a:t>
                      </a:r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s-VE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Infrastructure</a:t>
                      </a:r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s-VE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Fund</a:t>
                      </a:r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L.P.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/>
                      </a:r>
                      <a:b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Objetivo: Apoyar la inversión en proyectos de generación renovable </a:t>
                      </a:r>
                      <a:r>
                        <a:rPr lang="es-VE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en 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América Latina. </a:t>
                      </a:r>
                      <a:endParaRPr lang="es-VE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600"/>
                        </a:spcAft>
                      </a:pPr>
                      <a:r>
                        <a:rPr lang="es-E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15,0 </a:t>
                      </a:r>
                      <a:endParaRPr lang="es-ES" sz="16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96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0" y="1340768"/>
            <a:ext cx="9144000" cy="400110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pPr marL="271463" lvl="1"/>
            <a:r>
              <a:rPr lang="es-ES" sz="2000" i="0" dirty="0" smtClean="0">
                <a:solidFill>
                  <a:prstClr val="white">
                    <a:lumMod val="95000"/>
                  </a:prstClr>
                </a:solidFill>
                <a:latin typeface="Calibri"/>
              </a:rPr>
              <a:t>Participación </a:t>
            </a:r>
            <a:r>
              <a:rPr lang="es-ES" sz="2000" i="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de CAF en 2013			              US$ 1.138,4MM</a:t>
            </a:r>
            <a:endParaRPr lang="es-ES" sz="2000" i="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47664" y="8563"/>
            <a:ext cx="759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ES" sz="2400" i="0" dirty="0" smtClean="0">
                <a:solidFill>
                  <a:srgbClr val="CC3300"/>
                </a:solidFill>
                <a:latin typeface="+mj-lt"/>
                <a:ea typeface="+mj-ea"/>
                <a:cs typeface="ＭＳ Ｐゴシック" pitchFamily="-110" charset="-128"/>
              </a:rPr>
              <a:t>Adaptación al </a:t>
            </a:r>
          </a:p>
          <a:p>
            <a:pPr marL="514350" indent="-514350" algn="r"/>
            <a:r>
              <a:rPr lang="es-ES" sz="2400" i="0" dirty="0" smtClean="0">
                <a:solidFill>
                  <a:srgbClr val="CC3300"/>
                </a:solidFill>
                <a:latin typeface="+mj-lt"/>
                <a:ea typeface="+mj-ea"/>
                <a:cs typeface="ＭＳ Ｐゴシック" pitchFamily="-110" charset="-128"/>
              </a:rPr>
              <a:t>Cambio Climático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462930" y="6418550"/>
            <a:ext cx="2616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100" dirty="0" smtClean="0">
                <a:latin typeface="+mj-lt"/>
              </a:rPr>
              <a:t>Nota: Los porcentajes solo para el total de </a:t>
            </a:r>
          </a:p>
          <a:p>
            <a:pPr algn="r"/>
            <a:r>
              <a:rPr lang="es-ES" sz="1100" dirty="0" smtClean="0">
                <a:latin typeface="+mj-lt"/>
              </a:rPr>
              <a:t>“Adaptación al Cambio Climático”</a:t>
            </a:r>
            <a:endParaRPr lang="es-ES" sz="1100" dirty="0">
              <a:latin typeface="+mj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516216" y="5354632"/>
            <a:ext cx="3214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0" dirty="0" smtClean="0">
                <a:solidFill>
                  <a:srgbClr val="CC3300"/>
                </a:solidFill>
                <a:latin typeface="+mj-lt"/>
              </a:rPr>
              <a:t>Reducción de desastres</a:t>
            </a:r>
          </a:p>
          <a:p>
            <a:r>
              <a:rPr lang="es-ES" sz="1400" b="1" i="0" dirty="0" smtClean="0">
                <a:solidFill>
                  <a:srgbClr val="CC3300"/>
                </a:solidFill>
                <a:latin typeface="+mj-lt"/>
              </a:rPr>
              <a:t>$706,2 MM (62%)</a:t>
            </a:r>
          </a:p>
          <a:p>
            <a:pPr algn="r"/>
            <a:endParaRPr lang="es-ES" sz="1400" b="1" i="0" dirty="0" smtClean="0">
              <a:solidFill>
                <a:srgbClr val="CC3300"/>
              </a:solidFill>
              <a:latin typeface="+mj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478978" y="297778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i="0" dirty="0" smtClean="0">
                <a:solidFill>
                  <a:srgbClr val="CC3300"/>
                </a:solidFill>
                <a:latin typeface="+mj-lt"/>
              </a:rPr>
              <a:t>Apoyo para políticas</a:t>
            </a:r>
          </a:p>
          <a:p>
            <a:r>
              <a:rPr lang="es-VE" sz="1400" i="0" dirty="0" smtClean="0">
                <a:solidFill>
                  <a:srgbClr val="CC3300"/>
                </a:solidFill>
                <a:latin typeface="+mj-lt"/>
              </a:rPr>
              <a:t>$ 0.2 MM</a:t>
            </a:r>
            <a:endParaRPr lang="es-ES" sz="1400" b="1" i="0" dirty="0" smtClean="0">
              <a:solidFill>
                <a:srgbClr val="CC3300"/>
              </a:solidFill>
              <a:latin typeface="+mj-lt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1441997487"/>
              </p:ext>
            </p:extLst>
          </p:nvPr>
        </p:nvGraphicFramePr>
        <p:xfrm>
          <a:off x="857224" y="2285992"/>
          <a:ext cx="7119966" cy="457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23528" y="2474312"/>
            <a:ext cx="3214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0" dirty="0" smtClean="0">
                <a:solidFill>
                  <a:srgbClr val="CC3300"/>
                </a:solidFill>
                <a:latin typeface="+mj-lt"/>
              </a:rPr>
              <a:t>Manejo/uso del agua y saneamiento</a:t>
            </a:r>
          </a:p>
          <a:p>
            <a:r>
              <a:rPr lang="es-ES" sz="1400" b="1" i="0" dirty="0" smtClean="0">
                <a:solidFill>
                  <a:srgbClr val="CC3300"/>
                </a:solidFill>
                <a:latin typeface="+mj-lt"/>
              </a:rPr>
              <a:t>$432,1 MM (38%)</a:t>
            </a:r>
          </a:p>
          <a:p>
            <a:pPr algn="r"/>
            <a:endParaRPr lang="es-ES" sz="1400" b="1" i="0" dirty="0" smtClean="0">
              <a:solidFill>
                <a:srgbClr val="CC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283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547664" y="8563"/>
            <a:ext cx="759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s-ES" sz="2400" dirty="0">
                <a:solidFill>
                  <a:srgbClr val="CC3300"/>
                </a:solidFill>
                <a:latin typeface="+mj-lt"/>
                <a:ea typeface="+mj-ea"/>
                <a:cs typeface="ＭＳ Ｐゴシック" pitchFamily="-110" charset="-128"/>
              </a:rPr>
              <a:t>Ejemplos Proyectos CAF </a:t>
            </a:r>
          </a:p>
          <a:p>
            <a:pPr marL="514350" indent="-514350" algn="r"/>
            <a:r>
              <a:rPr lang="es-ES" sz="2400" dirty="0" smtClean="0">
                <a:solidFill>
                  <a:srgbClr val="CC3300"/>
                </a:solidFill>
                <a:latin typeface="+mj-lt"/>
                <a:ea typeface="+mj-ea"/>
                <a:cs typeface="ＭＳ Ｐゴシック" pitchFamily="-110" charset="-128"/>
              </a:rPr>
              <a:t>Adaptación al Cambio Climático</a:t>
            </a:r>
            <a:endParaRPr lang="es-ES" sz="2400" dirty="0">
              <a:solidFill>
                <a:srgbClr val="CC3300"/>
              </a:solidFill>
              <a:latin typeface="+mj-lt"/>
              <a:ea typeface="+mj-ea"/>
              <a:cs typeface="ＭＳ Ｐゴシック" pitchFamily="-110" charset="-128"/>
            </a:endParaRPr>
          </a:p>
        </p:txBody>
      </p:sp>
      <p:cxnSp>
        <p:nvCxnSpPr>
          <p:cNvPr id="16" name="Conector recto 11"/>
          <p:cNvCxnSpPr/>
          <p:nvPr/>
        </p:nvCxnSpPr>
        <p:spPr>
          <a:xfrm>
            <a:off x="-108598" y="908678"/>
            <a:ext cx="9252598" cy="0"/>
          </a:xfrm>
          <a:prstGeom prst="line">
            <a:avLst/>
          </a:prstGeom>
          <a:ln w="3175">
            <a:solidFill>
              <a:srgbClr val="546E72">
                <a:alpha val="38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91674"/>
              </p:ext>
            </p:extLst>
          </p:nvPr>
        </p:nvGraphicFramePr>
        <p:xfrm>
          <a:off x="431471" y="1088701"/>
          <a:ext cx="8461081" cy="5366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966"/>
                <a:gridCol w="900115"/>
              </a:tblGrid>
              <a:tr h="4162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OPERACIÓN</a:t>
                      </a:r>
                      <a:endParaRPr lang="es-ES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Monto </a:t>
                      </a:r>
                      <a:endParaRPr lang="es-ES" sz="1400" b="1" u="none" strike="noStrike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s-ES" sz="14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(</a:t>
                      </a:r>
                      <a:r>
                        <a:rPr lang="es-E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USD MM)</a:t>
                      </a:r>
                      <a:endParaRPr lang="es-ES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740">
                <a:tc>
                  <a:txBody>
                    <a:bodyPr/>
                    <a:lstStyle/>
                    <a:p>
                      <a:pPr algn="l" fontAlgn="ctr"/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Proyecto </a:t>
                      </a:r>
                      <a:r>
                        <a:rPr lang="es-VE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Chavimochic</a:t>
                      </a:r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Tercera Etapa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/>
                      </a:r>
                      <a:b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Objetivo: Derivación de parte del caudal del río Santa para regar nuevas tierras y para mejorar el riego en los valles e </a:t>
                      </a:r>
                      <a:r>
                        <a:rPr lang="es-VE" sz="16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intervalles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de Chao, </a:t>
                      </a:r>
                      <a:r>
                        <a:rPr lang="es-VE" sz="16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Virú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, Moche y </a:t>
                      </a:r>
                      <a:r>
                        <a:rPr lang="es-VE" sz="16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Chicama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en el departamento de La </a:t>
                      </a:r>
                      <a:r>
                        <a:rPr lang="es-VE" sz="16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Libetad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, en la costa norte del Perú.</a:t>
                      </a:r>
                      <a:endParaRPr lang="es-VE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303,8 </a:t>
                      </a:r>
                      <a:endParaRPr lang="es-ES" sz="16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359">
                <a:tc>
                  <a:txBody>
                    <a:bodyPr/>
                    <a:lstStyle/>
                    <a:p>
                      <a:pPr algn="l" fontAlgn="ctr"/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Línea de Crédito Contingente para la Atención de Desastres Ocasionados por Fenómenos Naturales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/>
                      </a:r>
                      <a:b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Cliente/Ejecutor: República del Perú/Ministerio de Economía y Finanzas</a:t>
                      </a:r>
                      <a:endParaRPr lang="es-VE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>
                          <a:solidFill>
                            <a:schemeClr val="tx2"/>
                          </a:solidFill>
                          <a:effectLst/>
                        </a:rPr>
                        <a:t>300,0 </a:t>
                      </a:r>
                      <a:endParaRPr lang="es-ES" sz="1600" b="0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412">
                <a:tc>
                  <a:txBody>
                    <a:bodyPr/>
                    <a:lstStyle/>
                    <a:p>
                      <a:pPr algn="l" fontAlgn="ctr"/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Programa Sistema de </a:t>
                      </a:r>
                      <a:r>
                        <a:rPr lang="es-VE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Macrodrenaje</a:t>
                      </a:r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del Río </a:t>
                      </a:r>
                      <a:r>
                        <a:rPr lang="es-VE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Baquirivu</a:t>
                      </a:r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- </a:t>
                      </a:r>
                      <a:r>
                        <a:rPr lang="es-VE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Guaçu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/>
                      </a:r>
                      <a:b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Objetivo: Conjunto de intervenciones estratégicas en las áreas de </a:t>
                      </a:r>
                      <a:r>
                        <a:rPr lang="es-VE" sz="16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macrodrenaje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y control de inundaciones en la cuenca del río </a:t>
                      </a:r>
                      <a:r>
                        <a:rPr lang="es-VE" sz="16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Baquirivu-Guaçu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es-VE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204,0 </a:t>
                      </a:r>
                      <a:endParaRPr lang="es-ES" sz="16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550">
                <a:tc>
                  <a:txBody>
                    <a:bodyPr/>
                    <a:lstStyle/>
                    <a:p>
                      <a:pPr algn="l" fontAlgn="ctr"/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Proyecto SABIAMAR 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/>
                      </a:r>
                      <a:b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Objetivo: Lanzamiento y puesta en órbita de dos satélites </a:t>
                      </a:r>
                      <a:r>
                        <a:rPr lang="es-VE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para proporcionar 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información para </a:t>
                      </a:r>
                      <a:r>
                        <a:rPr lang="es-VE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estudios 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de </a:t>
                      </a:r>
                      <a:r>
                        <a:rPr lang="es-VE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ecosistemas </a:t>
                      </a: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oceánicos, ciclos de carbono, hábitats marinos, cartografía, riesgos costeros y uso del terreno.</a:t>
                      </a:r>
                      <a:endParaRPr lang="es-VE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70,0 </a:t>
                      </a:r>
                      <a:endParaRPr lang="es-ES" sz="16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735">
                <a:tc>
                  <a:txBody>
                    <a:bodyPr/>
                    <a:lstStyle/>
                    <a:p>
                      <a:pPr algn="l" fontAlgn="ctr"/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Programa de </a:t>
                      </a:r>
                      <a:r>
                        <a:rPr lang="es-VE" sz="16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Optimización </a:t>
                      </a:r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de la Infraestructura de los Sistemas de Abastecimiento de Agua Potable a Nivel Nacional - </a:t>
                      </a:r>
                      <a:r>
                        <a:rPr lang="es-VE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Hidroven</a:t>
                      </a:r>
                      <a:endParaRPr lang="es-VE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68,3 </a:t>
                      </a:r>
                      <a:endParaRPr lang="es-ES" sz="16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412">
                <a:tc>
                  <a:txBody>
                    <a:bodyPr/>
                    <a:lstStyle/>
                    <a:p>
                      <a:pPr algn="l" fontAlgn="ctr"/>
                      <a: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Programa de Desarrollo Urbano y Hábitat - República Dominicana</a:t>
                      </a:r>
                      <a:br>
                        <a:rPr lang="es-V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s-V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Objetivo: Mejorar la calidad del hábitat y reducir la vulnerabilidad ante amenazas naturales de la población</a:t>
                      </a:r>
                      <a:endParaRPr lang="es-VE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33,0 </a:t>
                      </a:r>
                      <a:endParaRPr lang="es-ES" sz="16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Programa </a:t>
                      </a:r>
                      <a:r>
                        <a:rPr lang="es-ES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GeoSUR</a:t>
                      </a:r>
                      <a:endParaRPr lang="es-ES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0,3365 </a:t>
                      </a:r>
                      <a:endParaRPr lang="es-ES" sz="16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25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PvCmiwSUqrmGONcMd8i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PvCmiwSUqrmGONcMd8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PvCmiwSUqrmGONcMd8iA"/>
</p:tagLst>
</file>

<file path=ppt/theme/theme1.xml><?xml version="1.0" encoding="utf-8"?>
<a:theme xmlns:a="http://schemas.openxmlformats.org/drawingml/2006/main" name="Plantilla CAF Blanco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o 2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0070C0"/>
    </a:accent1>
    <a:accent2>
      <a:srgbClr val="ABDB77"/>
    </a:accent2>
    <a:accent3>
      <a:srgbClr val="EDF3E1"/>
    </a:accent3>
    <a:accent4>
      <a:srgbClr val="E4FCEB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ersonalizado 2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0078D2"/>
    </a:accent1>
    <a:accent2>
      <a:srgbClr val="ABDB77"/>
    </a:accent2>
    <a:accent3>
      <a:srgbClr val="DDF0C8"/>
    </a:accent3>
    <a:accent4>
      <a:srgbClr val="E4FCEB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ransmisión de listas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ransmisión de listas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7190</TotalTime>
  <Words>1328</Words>
  <Application>Microsoft Macintosh PowerPoint</Application>
  <PresentationFormat>On-screen Show (4:3)</PresentationFormat>
  <Paragraphs>237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Plantilla CAF Blanco 2011</vt:lpstr>
      <vt:lpstr>Financiamiento Verde de CAF   Foro Latinoamericano y del Caribe del Carbono (FLACC)  Bogotá, Septiembre 3 del 2014 Centro de Convenciones Compensar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CORPORACION ANDINA DE FOMENTO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CAF:  Banco de desarrollo de América Latina para América Latina</dc:title>
  <dc:creator>JARENCIBIA</dc:creator>
  <cp:lastModifiedBy>Alida Haworth</cp:lastModifiedBy>
  <cp:revision>722</cp:revision>
  <dcterms:created xsi:type="dcterms:W3CDTF">2012-05-29T13:55:50Z</dcterms:created>
  <dcterms:modified xsi:type="dcterms:W3CDTF">2016-06-10T19:43:00Z</dcterms:modified>
</cp:coreProperties>
</file>